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jESma70xchrk1PRVJTzeRTfX7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17813"/>
            <a:ext cx="4324500" cy="1245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050"/>
              <a:buFont typeface="Arial"/>
              <a:buNone/>
            </a:pPr>
            <a:r>
              <a:rPr b="1" lang="en-AU" sz="1050"/>
              <a:t>Medicare</a:t>
            </a:r>
            <a:r>
              <a:rPr b="1" i="0" lang="en-AU" sz="1050" u="none" cap="none" strike="noStrike">
                <a:solidFill>
                  <a:srgbClr val="000000"/>
                </a:solidFill>
                <a:latin typeface="Arial"/>
                <a:ea typeface="Arial"/>
                <a:cs typeface="Arial"/>
                <a:sym typeface="Arial"/>
              </a:rPr>
              <a:t>, US </a:t>
            </a:r>
            <a:r>
              <a:rPr b="1" lang="en-AU" sz="1050"/>
              <a:t>Federal Government</a:t>
            </a:r>
            <a:r>
              <a:rPr b="1" i="0" lang="en-AU" sz="1050" u="none" cap="none" strike="noStrike">
                <a:solidFill>
                  <a:srgbClr val="000000"/>
                </a:solidFill>
                <a:latin typeface="Arial"/>
                <a:ea typeface="Arial"/>
                <a:cs typeface="Arial"/>
                <a:sym typeface="Arial"/>
              </a:rPr>
              <a:t> Health plan </a:t>
            </a:r>
            <a:r>
              <a:rPr b="1" lang="en-AU" sz="1050"/>
              <a:t>for ederly people receives many </a:t>
            </a:r>
            <a:r>
              <a:rPr b="1" lang="en-AU" sz="1050"/>
              <a:t>fraudulent</a:t>
            </a:r>
            <a:r>
              <a:rPr b="1" lang="en-AU" sz="1050"/>
              <a:t> claims from health care providers. This leads insurance companies to increase their premiums,  making medical care highly expensive. Data based fraud detection models can discern the indulged personnels, so to improve the detection accuracy by 10% a model will be built and deployed.</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107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The efficiency of the </a:t>
            </a:r>
            <a:r>
              <a:rPr b="1" lang="en-AU" sz="1071"/>
              <a:t>prediction</a:t>
            </a:r>
            <a:r>
              <a:rPr b="1" i="0" lang="en-AU" sz="1071" u="none" cap="none" strike="noStrike">
                <a:solidFill>
                  <a:srgbClr val="000000"/>
                </a:solidFill>
                <a:latin typeface="Arial"/>
                <a:ea typeface="Arial"/>
                <a:cs typeface="Arial"/>
                <a:sym typeface="Arial"/>
              </a:rPr>
              <a:t> algorithm will be a</a:t>
            </a:r>
            <a:r>
              <a:rPr b="1" lang="en-AU" sz="1071"/>
              <a:t>t least 95</a:t>
            </a:r>
            <a:r>
              <a:rPr b="1" i="0" lang="en-AU" sz="1071" u="none" cap="none" strike="noStrike">
                <a:solidFill>
                  <a:srgbClr val="000000"/>
                </a:solidFill>
                <a:latin typeface="Arial"/>
                <a:ea typeface="Arial"/>
                <a:cs typeface="Arial"/>
                <a:sym typeface="Arial"/>
              </a:rPr>
              <a:t>% and completed by the end of the 2021.</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An algorithm will be developed, based on the data available and deployed in Medicare Fraud detection system.  </a:t>
            </a:r>
            <a:endParaRPr b="1" i="0" sz="14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Physicians’</a:t>
            </a:r>
            <a:r>
              <a:rPr b="1" i="0" lang="en-AU" sz="1070" u="none" cap="none" strike="noStrike">
                <a:solidFill>
                  <a:srgbClr val="000000"/>
                </a:solidFill>
                <a:latin typeface="Arial"/>
                <a:ea typeface="Arial"/>
                <a:cs typeface="Arial"/>
                <a:sym typeface="Arial"/>
              </a:rPr>
              <a:t> </a:t>
            </a:r>
            <a:r>
              <a:rPr b="1" lang="en-AU" sz="1070"/>
              <a:t>and </a:t>
            </a:r>
            <a:r>
              <a:rPr b="1" lang="en-AU" sz="1070"/>
              <a:t>Health care</a:t>
            </a:r>
            <a:r>
              <a:rPr b="1" lang="en-AU" sz="1070"/>
              <a:t> providers’ </a:t>
            </a:r>
            <a:r>
              <a:rPr b="1" i="0" lang="en-AU" sz="1070" u="none" cap="none" strike="noStrike">
                <a:solidFill>
                  <a:srgbClr val="000000"/>
                </a:solidFill>
                <a:latin typeface="Arial"/>
                <a:ea typeface="Arial"/>
                <a:cs typeface="Arial"/>
                <a:sym typeface="Arial"/>
              </a:rPr>
              <a:t>details are missing from the dataset.</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Datasets containing </a:t>
            </a:r>
            <a:r>
              <a:rPr b="1" lang="en-AU" sz="1070"/>
              <a:t>details</a:t>
            </a:r>
            <a:r>
              <a:rPr b="1" i="0" lang="en-AU" sz="1070" u="none" cap="none" strike="noStrike">
                <a:solidFill>
                  <a:srgbClr val="000000"/>
                </a:solidFill>
                <a:latin typeface="Arial"/>
                <a:ea typeface="Arial"/>
                <a:cs typeface="Arial"/>
                <a:sym typeface="Arial"/>
              </a:rPr>
              <a:t> of Med</a:t>
            </a:r>
            <a:r>
              <a:rPr b="1" lang="en-AU" sz="1070"/>
              <a:t>i</a:t>
            </a:r>
            <a:r>
              <a:rPr b="1" i="0" lang="en-AU" sz="1070" u="none" cap="none" strike="noStrike">
                <a:solidFill>
                  <a:srgbClr val="000000"/>
                </a:solidFill>
                <a:latin typeface="Arial"/>
                <a:ea typeface="Arial"/>
                <a:cs typeface="Arial"/>
                <a:sym typeface="Arial"/>
              </a:rPr>
              <a:t>care </a:t>
            </a:r>
            <a:r>
              <a:rPr b="1" lang="en-AU" sz="1070"/>
              <a:t>beneficiaries</a:t>
            </a:r>
            <a:r>
              <a:rPr b="1" i="0" lang="en-AU" sz="1070" u="none" cap="none" strike="noStrike">
                <a:solidFill>
                  <a:srgbClr val="000000"/>
                </a:solidFill>
                <a:latin typeface="Arial"/>
                <a:ea typeface="Arial"/>
                <a:cs typeface="Arial"/>
                <a:sym typeface="Arial"/>
              </a:rPr>
              <a:t> (</a:t>
            </a:r>
            <a:r>
              <a:rPr b="1" lang="en-AU" sz="1070"/>
              <a:t>i.e Medicare card holders</a:t>
            </a:r>
            <a:r>
              <a:rPr b="1" i="0" lang="en-AU" sz="1070" u="none" cap="none" strike="noStrike">
                <a:solidFill>
                  <a:srgbClr val="000000"/>
                </a:solidFill>
                <a:latin typeface="Arial"/>
                <a:ea typeface="Arial"/>
                <a:cs typeface="Arial"/>
                <a:sym typeface="Arial"/>
              </a:rPr>
              <a:t>), </a:t>
            </a:r>
            <a:r>
              <a:rPr b="1" lang="en-AU" sz="1070"/>
              <a:t>claim details, </a:t>
            </a:r>
            <a:r>
              <a:rPr b="1" lang="en-AU" sz="1070"/>
              <a:t>diagnosis/procedure</a:t>
            </a:r>
            <a:r>
              <a:rPr b="1" lang="en-AU" sz="1070"/>
              <a:t> codes, Physicians, states, races and counties.</a:t>
            </a:r>
            <a:r>
              <a:rPr b="1" i="0" lang="en-AU" sz="1070" u="none" cap="none" strike="noStrike">
                <a:solidFill>
                  <a:srgbClr val="000000"/>
                </a:solidFill>
                <a:latin typeface="Arial"/>
                <a:ea typeface="Arial"/>
                <a:cs typeface="Arial"/>
                <a:sym typeface="Arial"/>
              </a:rPr>
              <a:t> </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25"/>
            <a:ext cx="8706900" cy="11370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Health Provider Fraud Detection</a:t>
            </a:r>
            <a:r>
              <a:rPr lang="en-AU" sz="2000">
                <a:solidFill>
                  <a:srgbClr val="29748D"/>
                </a:solidFill>
                <a:latin typeface="Quattrocento Sans"/>
                <a:ea typeface="Quattrocento Sans"/>
                <a:cs typeface="Quattrocento Sans"/>
                <a:sym typeface="Quattrocento Sans"/>
              </a:rPr>
              <a:t>  (Damayanti Naik)</a:t>
            </a:r>
            <a:endParaRPr/>
          </a:p>
        </p:txBody>
      </p:sp>
      <p:sp>
        <p:nvSpPr>
          <p:cNvPr id="47" name="Google Shape;47;p1"/>
          <p:cNvSpPr txBox="1"/>
          <p:nvPr/>
        </p:nvSpPr>
        <p:spPr>
          <a:xfrm>
            <a:off x="4607126" y="3547600"/>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1. Head of  </a:t>
            </a:r>
            <a:r>
              <a:rPr b="1" lang="en-AU" sz="1071"/>
              <a:t>Medicare Fraud detection</a:t>
            </a:r>
            <a:r>
              <a:rPr b="1" i="0" lang="en-AU" sz="1071" u="none" cap="none" strike="noStrike">
                <a:solidFill>
                  <a:srgbClr val="000000"/>
                </a:solidFill>
                <a:latin typeface="Arial"/>
                <a:ea typeface="Arial"/>
                <a:cs typeface="Arial"/>
                <a:sym typeface="Arial"/>
              </a:rPr>
              <a:t> group</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2. Employees in the </a:t>
            </a:r>
            <a:r>
              <a:rPr b="1" lang="en-AU" sz="1071"/>
              <a:t>Medicare Fraud detection group</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3. </a:t>
            </a:r>
            <a:r>
              <a:rPr b="1" lang="en-AU" sz="1071"/>
              <a:t>Medicare</a:t>
            </a:r>
            <a:r>
              <a:rPr b="1" lang="en-AU" sz="1071"/>
              <a:t> card holders</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0" i="0" sz="1071" u="none" cap="none" strike="noStrike">
              <a:solidFill>
                <a:srgbClr val="000000"/>
              </a:solidFill>
              <a:latin typeface="Arial"/>
              <a:ea typeface="Arial"/>
              <a:cs typeface="Arial"/>
              <a:sym typeface="Arial"/>
            </a:endParaRPr>
          </a:p>
        </p:txBody>
      </p:sp>
      <p:sp>
        <p:nvSpPr>
          <p:cNvPr id="48" name="Google Shape;48;p1"/>
          <p:cNvSpPr txBox="1"/>
          <p:nvPr/>
        </p:nvSpPr>
        <p:spPr>
          <a:xfrm>
            <a:off x="184150" y="540900"/>
            <a:ext cx="8644500" cy="751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How Medicare can improve </a:t>
            </a:r>
            <a:r>
              <a:rPr b="1" lang="en-AU"/>
              <a:t>its fraud detection accuracy on claims from </a:t>
            </a:r>
            <a:r>
              <a:rPr b="1" lang="en-AU"/>
              <a:t>Health care providers by 10% </a:t>
            </a:r>
            <a:r>
              <a:rPr b="1" lang="en-AU"/>
              <a:t>building a model based on Beneficiaries’ profiles, health status, Insurance details, diagnostics/procedures carried out on them and claims filed by the provider.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