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8" r:id="rId5"/>
    <p:sldId id="260" r:id="rId6"/>
    <p:sldId id="259" r:id="rId7"/>
    <p:sldId id="269" r:id="rId8"/>
    <p:sldId id="261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390-F81C-4EEE-A83B-534242FDB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9D6E-D3CD-40F5-9CE3-673641B8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90AD-15A1-49FF-8E45-4CC1A754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5660-BBD9-4910-A047-27D2A22B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CDF0-B394-4053-9AB8-EE6AF2B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F8D-0C9E-4109-B846-F695FBA8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31F9-6479-4DB9-A995-DB156CD2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7656-1E5E-43EE-BF61-8F5C7D4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FEE2-938B-49A6-B4AF-51B2B48C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15C9-7890-45DE-8E74-7A87BF48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7861B-2BB5-4C09-A947-63D2C911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A81E-A618-4C05-BA26-4F14CFBC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68DE-BB67-45B7-A403-A0BDAE99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0C86-B7DC-4815-BB6D-DA45C8ED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A988-7B1A-4416-8676-7FD446C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78A9-66B7-4C59-A4A6-4B8F0BF9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09E9-6003-43AE-BFC4-35FF4DF0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53C3-4BA0-486D-9E68-85DB1C3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7B1-7EA0-4A0B-9778-4E3964D2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15B0-9670-4257-8ABA-95A50184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8EE3-20D3-4E72-A71A-98F8DA11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4DDB-DC68-46CE-A692-9163DF44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27A3-3B94-4A3F-89D0-AD747FA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2C43-580E-4DB8-8F8A-A37E63FA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0B9-8DFE-4A91-A0BC-15F33A5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D64-4867-490C-B748-F8DBF18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C347-D8AD-46B0-95D3-E84053554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B73EE-FD63-468E-9503-E60638E3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5E41-2440-469B-A4F3-2F42A226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FB46-5A56-49C5-812D-229E7901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2255-989A-4703-A49A-3C0BB847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D4D3-ECE0-48EF-98D7-02DE630F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FEEF-3840-48EF-A747-A57E0D69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7338F-EFF0-44DC-8145-BF13BA8B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152EA-B6E8-4B3B-83A0-1FE2FB7E4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2CD8-667E-47E5-AC3C-59F14F18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DDF7C-943B-4D27-9697-A3A69B1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BA88-55CE-4E65-AA19-2299316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8087B-0D8E-4302-B9D9-7FB21EE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FA00-DBDF-418C-B7FF-D313C1D7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316BB-8042-4116-8BBE-759A151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69B9-366D-4A51-9D12-07DD203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9771-B559-4030-8747-649F8C2B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5C2E1-742B-42DC-9721-5BB3694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A55E3-7F77-4668-BC36-6A2A7ECC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7420-ADA3-4993-9922-A48E1A96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A124-C7A8-429F-A127-AD56D70D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B664-FD8D-4894-A4B4-97DC7FD9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0EB32-5F50-42AE-A2AB-961956BE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471CB-4A88-4314-BDAA-397A8E2E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7BE3-E92E-4752-807B-15EA3C46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F6FA1-FD45-41C8-B082-FD6BA509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3C91-1336-4772-A08D-F9E1A7CE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0FAE0-6780-4296-8BEE-B70C391F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2D12-5DDE-4479-AFCE-31687867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74D0-08DF-4407-B29A-3EB8697B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94726-A85E-4E40-801F-C94E3686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BCCD-2284-4ACD-81D9-5D9AD53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F8C66-2BE5-4649-B5FE-AC1B9A80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C08E-9DCB-4100-815F-634DF876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1484-6636-4AC0-BBCD-AE627BF8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E19-5292-4C55-A15A-6246C58C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0BC3-8501-4BE6-858B-81642FABF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64FD9E-989F-41B2-AC1F-EEA3D9F33C16}"/>
              </a:ext>
            </a:extLst>
          </p:cNvPr>
          <p:cNvSpPr txBox="1"/>
          <p:nvPr/>
        </p:nvSpPr>
        <p:spPr>
          <a:xfrm>
            <a:off x="2311739" y="352606"/>
            <a:ext cx="756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Netflix Movie Rating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EA5697-97AA-4E6B-8124-4521174E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26" y="1338916"/>
            <a:ext cx="4526915" cy="2213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6F4E0-D5BC-4A25-9D8C-655647273DB1}"/>
              </a:ext>
            </a:extLst>
          </p:cNvPr>
          <p:cNvSpPr txBox="1"/>
          <p:nvPr/>
        </p:nvSpPr>
        <p:spPr>
          <a:xfrm>
            <a:off x="4361380" y="3821987"/>
            <a:ext cx="273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Damayanti Naik, PhD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05D6-FE9D-492D-85A9-82E7D816DA38}"/>
              </a:ext>
            </a:extLst>
          </p:cNvPr>
          <p:cNvSpPr txBox="1"/>
          <p:nvPr/>
        </p:nvSpPr>
        <p:spPr>
          <a:xfrm>
            <a:off x="256853" y="6051327"/>
            <a:ext cx="36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Thanks to springboard mentor: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Yadunath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Gupta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AA483-C2B1-4B77-8227-2A7F23D113D1}"/>
              </a:ext>
            </a:extLst>
          </p:cNvPr>
          <p:cNvSpPr txBox="1"/>
          <p:nvPr/>
        </p:nvSpPr>
        <p:spPr>
          <a:xfrm>
            <a:off x="2640458" y="4355705"/>
            <a:ext cx="790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Career Track, Capstone Project, December 2020 Cohort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5A61F-CAC1-4DEE-A149-45AEFCF71D1C}"/>
              </a:ext>
            </a:extLst>
          </p:cNvPr>
          <p:cNvSpPr txBox="1"/>
          <p:nvPr/>
        </p:nvSpPr>
        <p:spPr>
          <a:xfrm>
            <a:off x="4911047" y="5121667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Springboard Logo - Software Engineering Daily">
            <a:extLst>
              <a:ext uri="{FF2B5EF4-FFF2-40B4-BE49-F238E27FC236}">
                <a16:creationId xmlns:a16="http://schemas.microsoft.com/office/drawing/2014/main" id="{2542066B-CF15-4767-A5CB-B111EB59B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6" b="27577"/>
          <a:stretch/>
        </p:blipFill>
        <p:spPr bwMode="auto">
          <a:xfrm>
            <a:off x="4419600" y="4778949"/>
            <a:ext cx="2173948" cy="4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2938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2F2C0-D2C2-45A2-8B7A-0472ECB4929F}"/>
              </a:ext>
            </a:extLst>
          </p:cNvPr>
          <p:cNvSpPr txBox="1"/>
          <p:nvPr/>
        </p:nvSpPr>
        <p:spPr>
          <a:xfrm>
            <a:off x="963687" y="638896"/>
            <a:ext cx="6951588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2D386-A447-4D08-A6FE-AE43A0CFC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t="44956" r="11795" b="31918"/>
          <a:stretch/>
        </p:blipFill>
        <p:spPr>
          <a:xfrm>
            <a:off x="827669" y="1462635"/>
            <a:ext cx="10633184" cy="2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C7137-A629-48DC-A982-AF78B3694DA6}"/>
              </a:ext>
            </a:extLst>
          </p:cNvPr>
          <p:cNvSpPr txBox="1"/>
          <p:nvPr/>
        </p:nvSpPr>
        <p:spPr>
          <a:xfrm>
            <a:off x="772888" y="1038962"/>
            <a:ext cx="10646838" cy="72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all the predictive models, as </a:t>
            </a:r>
            <a:r>
              <a:rPr lang="en-U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the best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R2 score 0.51,  it was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 for deployment. 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78265-E18D-456F-9864-EB41D04676D9}"/>
              </a:ext>
            </a:extLst>
          </p:cNvPr>
          <p:cNvSpPr txBox="1"/>
          <p:nvPr/>
        </p:nvSpPr>
        <p:spPr>
          <a:xfrm>
            <a:off x="772888" y="413001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 future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4B086-F553-4691-87C9-6C49267DF8CF}"/>
              </a:ext>
            </a:extLst>
          </p:cNvPr>
          <p:cNvSpPr txBox="1"/>
          <p:nvPr/>
        </p:nvSpPr>
        <p:spPr>
          <a:xfrm>
            <a:off x="772888" y="2905780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05A8B-30C4-4993-A764-41F2C05E6078}"/>
              </a:ext>
            </a:extLst>
          </p:cNvPr>
          <p:cNvSpPr txBox="1"/>
          <p:nvPr/>
        </p:nvSpPr>
        <p:spPr>
          <a:xfrm>
            <a:off x="772888" y="3507438"/>
            <a:ext cx="1090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model’s performance can be improved further with Inclusion of more movie features: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quality, picture quality, chorography quality, actors’ ranking, users’ age, etc.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Hence data on these should be included in future model building. </a:t>
            </a:r>
          </a:p>
        </p:txBody>
      </p:sp>
    </p:spTree>
    <p:extLst>
      <p:ext uri="{BB962C8B-B14F-4D97-AF65-F5344CB8AC3E}">
        <p14:creationId xmlns:p14="http://schemas.microsoft.com/office/powerpoint/2010/main" val="179789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281D12-360D-4411-B9B5-412B8FE6B283}"/>
              </a:ext>
            </a:extLst>
          </p:cNvPr>
          <p:cNvSpPr txBox="1"/>
          <p:nvPr/>
        </p:nvSpPr>
        <p:spPr>
          <a:xfrm>
            <a:off x="757238" y="1042988"/>
            <a:ext cx="10901362" cy="115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Netflix is a subscription-based online streaming service that offers streaming of films and television series.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started in 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1997 in USA and now makes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 available in most of the countries in the world.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2A70F-EA2A-4BF0-8F89-AF3E277341BD}"/>
              </a:ext>
            </a:extLst>
          </p:cNvPr>
          <p:cNvSpPr txBox="1"/>
          <p:nvPr/>
        </p:nvSpPr>
        <p:spPr>
          <a:xfrm>
            <a:off x="757238" y="423862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Netflix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BC824-7D1F-4016-A165-10B8567E2980}"/>
              </a:ext>
            </a:extLst>
          </p:cNvPr>
          <p:cNvSpPr txBox="1"/>
          <p:nvPr/>
        </p:nvSpPr>
        <p:spPr>
          <a:xfrm>
            <a:off x="690562" y="4104703"/>
            <a:ext cx="10810875" cy="66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Netflix is well known for its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recommendation engines providing users choice of movies/shows. The engines work behind the scene and based 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81E61-2C4C-4DCF-B4A5-6CD4A604DA30}"/>
              </a:ext>
            </a:extLst>
          </p:cNvPr>
          <p:cNvSpPr txBox="1"/>
          <p:nvPr/>
        </p:nvSpPr>
        <p:spPr>
          <a:xfrm>
            <a:off x="757238" y="34290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recommendation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194F1-118E-47B1-A9C1-DB1F25A846C6}"/>
              </a:ext>
            </a:extLst>
          </p:cNvPr>
          <p:cNvSpPr txBox="1"/>
          <p:nvPr/>
        </p:nvSpPr>
        <p:spPr>
          <a:xfrm>
            <a:off x="1524000" y="4814886"/>
            <a:ext cx="5057775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Content-based filtering algorithm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ollaborative filtering algorithm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ybrid of both</a:t>
            </a:r>
            <a:endParaRPr lang="en-US" sz="20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FC2EE-FB01-4A9B-B58E-9DDF467AF8BC}"/>
              </a:ext>
            </a:extLst>
          </p:cNvPr>
          <p:cNvSpPr txBox="1"/>
          <p:nvPr/>
        </p:nvSpPr>
        <p:spPr>
          <a:xfrm>
            <a:off x="462339" y="214853"/>
            <a:ext cx="430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 statement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6CC07-9DFC-4BEC-8183-20D54EF5C386}"/>
              </a:ext>
            </a:extLst>
          </p:cNvPr>
          <p:cNvSpPr txBox="1"/>
          <p:nvPr/>
        </p:nvSpPr>
        <p:spPr>
          <a:xfrm>
            <a:off x="509587" y="1552582"/>
            <a:ext cx="10718354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carry out this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Different predictive models will be developed to predict movies’ rating.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 best one will be selected based on the R2 score (co-efficient of determination) </a:t>
            </a:r>
            <a:r>
              <a:rPr lang="en-US" sz="2000" b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close the actual ratings are to the predicted values. </a:t>
            </a:r>
            <a:endParaRPr lang="en-US" sz="18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BC79B-99DF-4605-90CF-F58B0C345169}"/>
              </a:ext>
            </a:extLst>
          </p:cNvPr>
          <p:cNvSpPr txBox="1"/>
          <p:nvPr/>
        </p:nvSpPr>
        <p:spPr>
          <a:xfrm>
            <a:off x="633788" y="4529698"/>
            <a:ext cx="10167937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Data has been collected from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Kaggle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876F2-8C22-4802-B048-AC08360B40B2}"/>
              </a:ext>
            </a:extLst>
          </p:cNvPr>
          <p:cNvSpPr txBox="1"/>
          <p:nvPr/>
        </p:nvSpPr>
        <p:spPr>
          <a:xfrm>
            <a:off x="633788" y="411003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6B164-4885-468D-81F1-CD6334815FBD}"/>
              </a:ext>
            </a:extLst>
          </p:cNvPr>
          <p:cNvSpPr txBox="1"/>
          <p:nvPr/>
        </p:nvSpPr>
        <p:spPr>
          <a:xfrm>
            <a:off x="509587" y="821414"/>
            <a:ext cx="10877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Netflix’s recommendation system, user’s rating plays an important role.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I’ll build a predictive model to predict movie rating (user review).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22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2A46F-5E65-44C5-9D5B-401D665E3C9E}"/>
              </a:ext>
            </a:extLst>
          </p:cNvPr>
          <p:cNvSpPr txBox="1"/>
          <p:nvPr/>
        </p:nvSpPr>
        <p:spPr>
          <a:xfrm>
            <a:off x="488155" y="1024024"/>
            <a:ext cx="10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USA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ranked Number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One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movie production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while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India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ranked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Second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followed by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United Kingdom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Third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place.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0FE5B-0895-4B47-BF52-3C2898FF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92" y="1994205"/>
            <a:ext cx="5148608" cy="4261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C071D-2ABF-4E00-A13A-096A12066A3B}"/>
              </a:ext>
            </a:extLst>
          </p:cNvPr>
          <p:cNvSpPr txBox="1"/>
          <p:nvPr/>
        </p:nvSpPr>
        <p:spPr>
          <a:xfrm>
            <a:off x="440529" y="433771"/>
            <a:ext cx="848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8017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73779-7F98-4CF8-B642-0CFFBBE4A8EF}"/>
              </a:ext>
            </a:extLst>
          </p:cNvPr>
          <p:cNvSpPr txBox="1"/>
          <p:nvPr/>
        </p:nvSpPr>
        <p:spPr>
          <a:xfrm>
            <a:off x="705485" y="223328"/>
            <a:ext cx="110769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 (continued):</a:t>
            </a:r>
          </a:p>
          <a:p>
            <a:pPr algn="just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 of the movies are of duration (approximately) 90 mins. However, it varies in different countries. In USA and UK, movies are mostly of 90-100 minutes, whereas in India, movies are mostly of 120-150 minutes.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89AE54-CE21-4254-A8EF-005581D6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77" y="1432934"/>
            <a:ext cx="2875916" cy="228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A004DE3-B5A3-4546-9CDE-202462BB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49" y="1432934"/>
            <a:ext cx="3143366" cy="241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BF558-6C43-45E3-AD6B-E2EFCB03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213" y="3867300"/>
            <a:ext cx="3345843" cy="259473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38AB7F1-54E9-41A2-9B08-0E98BDCF0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9" y="3848100"/>
            <a:ext cx="3387976" cy="263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9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D5CFE-B878-48C4-9786-A31062334A47}"/>
              </a:ext>
            </a:extLst>
          </p:cNvPr>
          <p:cNvSpPr txBox="1"/>
          <p:nvPr/>
        </p:nvSpPr>
        <p:spPr>
          <a:xfrm>
            <a:off x="552449" y="390525"/>
            <a:ext cx="1065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 (continued):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05726-B05C-42EB-9062-4A34801F4F24}"/>
              </a:ext>
            </a:extLst>
          </p:cNvPr>
          <p:cNvSpPr txBox="1"/>
          <p:nvPr/>
        </p:nvSpPr>
        <p:spPr>
          <a:xfrm>
            <a:off x="552449" y="1285516"/>
            <a:ext cx="10182225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three top movie production companies: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Metro-Goldwyn-Mayer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Warner Bros.              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Columbia Pictures          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movie production company of USA: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Metro-Goldwyn-May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movie production company of India: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Studioz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 movie production company of UK: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Rank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endParaRPr lang="en-US" sz="18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66375-1D40-4952-93EF-68B56588754F}"/>
              </a:ext>
            </a:extLst>
          </p:cNvPr>
          <p:cNvSpPr txBox="1"/>
          <p:nvPr/>
        </p:nvSpPr>
        <p:spPr>
          <a:xfrm>
            <a:off x="509588" y="300692"/>
            <a:ext cx="467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9CC2C-D774-4F1F-A073-CB21844AE7E5}"/>
              </a:ext>
            </a:extLst>
          </p:cNvPr>
          <p:cNvSpPr txBox="1"/>
          <p:nvPr/>
        </p:nvSpPr>
        <p:spPr>
          <a:xfrm>
            <a:off x="509588" y="823912"/>
            <a:ext cx="112490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new datasets were formed out of Kaggle and 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MDB dataset before feature engineering:</a:t>
            </a:r>
          </a:p>
          <a:p>
            <a:pPr algn="just"/>
            <a:endParaRPr lang="en-US" sz="8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Movies found only in IMDB dataset (not in Kaggle) were used for predictive model building.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ovies common to both were used for testing the model.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A909E-CD8A-46C5-A6EF-7906C2C3C12D}"/>
              </a:ext>
            </a:extLst>
          </p:cNvPr>
          <p:cNvSpPr txBox="1"/>
          <p:nvPr/>
        </p:nvSpPr>
        <p:spPr>
          <a:xfrm>
            <a:off x="561975" y="2760077"/>
            <a:ext cx="597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was carried out as follows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06F1F-5974-445B-9024-B694B1C20FD3}"/>
              </a:ext>
            </a:extLst>
          </p:cNvPr>
          <p:cNvSpPr txBox="1"/>
          <p:nvPr/>
        </p:nvSpPr>
        <p:spPr>
          <a:xfrm>
            <a:off x="561975" y="3231118"/>
            <a:ext cx="111013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were created out of categorical variables: genre, language, actors, directors, production company.</a:t>
            </a:r>
          </a:p>
          <a:p>
            <a:pPr algn="just"/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Genre, language have &lt;300 unique values, so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for all these features were created.</a:t>
            </a:r>
          </a:p>
          <a:p>
            <a:pPr algn="just"/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Actors, directors, production company have &gt;300 unique values. Out of them, for top 200 unique values,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were obtained.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scaling was carried out on duration time, votes, reviews from users columns.</a:t>
            </a:r>
          </a:p>
          <a:p>
            <a:pPr algn="just"/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are filled with 95</a:t>
            </a:r>
            <a:r>
              <a:rPr lang="en-US" sz="20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percentile of the values of respective column.   </a:t>
            </a:r>
          </a:p>
        </p:txBody>
      </p:sp>
    </p:spTree>
    <p:extLst>
      <p:ext uri="{BB962C8B-B14F-4D97-AF65-F5344CB8AC3E}">
        <p14:creationId xmlns:p14="http://schemas.microsoft.com/office/powerpoint/2010/main" val="380332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4185C-E497-4F1C-A3E2-2556356B3884}"/>
              </a:ext>
            </a:extLst>
          </p:cNvPr>
          <p:cNvSpPr txBox="1"/>
          <p:nvPr/>
        </p:nvSpPr>
        <p:spPr>
          <a:xfrm>
            <a:off x="733425" y="338138"/>
            <a:ext cx="10896600" cy="299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R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egression models were developed to predict the movies rating: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Linear Regression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Lasso Regression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1059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2A17F-0098-443A-BC96-71E0953F1069}"/>
              </a:ext>
            </a:extLst>
          </p:cNvPr>
          <p:cNvSpPr txBox="1"/>
          <p:nvPr/>
        </p:nvSpPr>
        <p:spPr>
          <a:xfrm>
            <a:off x="779607" y="4019176"/>
            <a:ext cx="10804235" cy="251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Simple Linear regression model performance was poor, however it improved significantly when regularization was applied. Among Lasso and Ridge, the later performed best.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better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performance,  ensemble model Random Forest Regressor was developed. It improved the model performance as compared to Linear regression.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achieve much higher performance, ensemble model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was also developed.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had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000" b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</a:t>
            </a:r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US" sz="2000" b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all the models. 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CDAA-50E6-4B0B-A726-E69B18512835}"/>
              </a:ext>
            </a:extLst>
          </p:cNvPr>
          <p:cNvSpPr txBox="1"/>
          <p:nvPr/>
        </p:nvSpPr>
        <p:spPr>
          <a:xfrm>
            <a:off x="923926" y="3412809"/>
            <a:ext cx="388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Models’ performance </a:t>
            </a:r>
          </a:p>
        </p:txBody>
      </p:sp>
    </p:spTree>
    <p:extLst>
      <p:ext uri="{BB962C8B-B14F-4D97-AF65-F5344CB8AC3E}">
        <p14:creationId xmlns:p14="http://schemas.microsoft.com/office/powerpoint/2010/main" val="428089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2938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2F2C0-D2C2-45A2-8B7A-0472ECB4929F}"/>
              </a:ext>
            </a:extLst>
          </p:cNvPr>
          <p:cNvSpPr txBox="1"/>
          <p:nvPr/>
        </p:nvSpPr>
        <p:spPr>
          <a:xfrm>
            <a:off x="1109365" y="2761310"/>
            <a:ext cx="10896600" cy="93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</a:t>
            </a:r>
            <a:r>
              <a:rPr 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was the best among all the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models.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A33A-9CAB-4EA5-9E06-4226B9D85029}"/>
              </a:ext>
            </a:extLst>
          </p:cNvPr>
          <p:cNvSpPr txBox="1"/>
          <p:nvPr/>
        </p:nvSpPr>
        <p:spPr>
          <a:xfrm>
            <a:off x="1109365" y="435970"/>
            <a:ext cx="10804235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application </a:t>
            </a:r>
          </a:p>
          <a:p>
            <a:pPr algn="just"/>
            <a:endParaRPr lang="en-US" sz="10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models’ performance, PCA (Principal Component Analysis) was applied and models were trained again. 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05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hough it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improved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Regression’s  performance and run time, it didn’t help both ensemble models. 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22C00-0F7D-452C-8925-EECFD7A84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7" t="46490" r="42317" b="24838"/>
          <a:stretch/>
        </p:blipFill>
        <p:spPr>
          <a:xfrm>
            <a:off x="3334130" y="3750853"/>
            <a:ext cx="7030530" cy="28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4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715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Sumanta</dc:creator>
  <cp:lastModifiedBy>Nayak, Sumanta</cp:lastModifiedBy>
  <cp:revision>113</cp:revision>
  <dcterms:created xsi:type="dcterms:W3CDTF">2021-10-08T19:26:43Z</dcterms:created>
  <dcterms:modified xsi:type="dcterms:W3CDTF">2021-10-11T15:16:30Z</dcterms:modified>
</cp:coreProperties>
</file>