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  <p:sldId id="261" r:id="rId6"/>
    <p:sldId id="265" r:id="rId7"/>
    <p:sldId id="266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59" d="100"/>
          <a:sy n="59" d="100"/>
        </p:scale>
        <p:origin x="45" y="10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41390-F81C-4EEE-A83B-534242FDB4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E09D6E-D3CD-40F5-9CE3-673641B851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CA90AD-15A1-49FF-8E45-4CC1A7548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724AB-6109-480A-B16D-0927E1E95AEC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25660-BBD9-4910-A047-27D2A22B2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5CDF0-B394-4053-9AB8-EE6AF2B76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5DCB0-C7DC-4523-BD22-5DC82280A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770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B1F8D-0C9E-4109-B846-F695FBA8C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2731F9-6479-4DB9-A995-DB156CD216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437656-1E5E-43EE-BF61-8F5C7D432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724AB-6109-480A-B16D-0927E1E95AEC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FFEE2-938B-49A6-B4AF-51B2B48C1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815C9-7890-45DE-8E74-7A87BF48F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5DCB0-C7DC-4523-BD22-5DC82280A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332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67861B-2BB5-4C09-A947-63D2C91180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A8A81E-A618-4C05-BA26-4F14CFBCF5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F68DE-BB67-45B7-A403-A0BDAE99B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724AB-6109-480A-B16D-0927E1E95AEC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FB0C86-B7DC-4815-BB6D-DA45C8EDF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9A988-7B1A-4416-8676-7FD446C21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5DCB0-C7DC-4523-BD22-5DC82280A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579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678A9-66B7-4C59-A4A6-4B8F0BF94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709E9-6003-43AE-BFC4-35FF4DF0C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553C3-4BA0-486D-9E68-85DB1C364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724AB-6109-480A-B16D-0927E1E95AEC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077B1-7EA0-4A0B-9778-4E3964D2A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D615B0-9670-4257-8ABA-95A501844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5DCB0-C7DC-4523-BD22-5DC82280A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350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D8EE3-20D3-4E72-A71A-98F8DA110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5B4DDB-DC68-46CE-A692-9163DF447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9627A3-3B94-4A3F-89D0-AD747FA54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724AB-6109-480A-B16D-0927E1E95AEC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C2C43-580E-4DB8-8F8A-A37E63FA6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7A0B9-8DFE-4A91-A0BC-15F33A5FF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5DCB0-C7DC-4523-BD22-5DC82280A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570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F6D64-4867-490C-B748-F8DBF188C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2C347-D8AD-46B0-95D3-E840535548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2B73EE-FD63-468E-9503-E60638E3F7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085E41-2440-469B-A4F3-2F42A226C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724AB-6109-480A-B16D-0927E1E95AEC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F6FB46-5A56-49C5-812D-229E79015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532255-989A-4703-A49A-3C0BB847A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5DCB0-C7DC-4523-BD22-5DC82280A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831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3D4D3-ECE0-48EF-98D7-02DE630F4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74FEEF-3840-48EF-A747-A57E0D699B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97338F-EFF0-44DC-8145-BF13BA8B99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E152EA-B6E8-4B3B-83A0-1FE2FB7E42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DE2CD8-667E-47E5-AC3C-59F14F18D1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7DDF7C-943B-4D27-9697-A3A69B1A4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724AB-6109-480A-B16D-0927E1E95AEC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83BA88-55CE-4E65-AA19-22993167E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A8087B-0D8E-4302-B9D9-7FB21EE6C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5DCB0-C7DC-4523-BD22-5DC82280A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27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AFA00-DBDF-418C-B7FF-D313C1D79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C316BB-8042-4116-8BBE-759A1519C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724AB-6109-480A-B16D-0927E1E95AEC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C769B9-366D-4A51-9D12-07DD203DC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C29771-B559-4030-8747-649F8C2B7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5DCB0-C7DC-4523-BD22-5DC82280A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516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55C2E1-742B-42DC-9721-5BB3694FB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724AB-6109-480A-B16D-0927E1E95AEC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3A55E3-7F77-4668-BC36-6A2A7ECCB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4D7420-ADA3-4993-9922-A48E1A967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5DCB0-C7DC-4523-BD22-5DC82280A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172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4A124-C7A8-429F-A127-AD56D70D1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3B664-FD8D-4894-A4B4-97DC7FD9E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30EB32-5F50-42AE-A2AB-961956BE83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471CB-4A88-4314-BDAA-397A8E2EC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724AB-6109-480A-B16D-0927E1E95AEC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667BE3-E92E-4752-807B-15EA3C461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CF6FA1-FD45-41C8-B082-FD6BA5092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5DCB0-C7DC-4523-BD22-5DC82280A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303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93C91-1336-4772-A08D-F9E1A7CEF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40FAE0-6780-4296-8BEE-B70C391F66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4A2D12-5DDE-4479-AFCE-316878674D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A774D0-08DF-4407-B29A-3EB8697B9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724AB-6109-480A-B16D-0927E1E95AEC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E94726-A85E-4E40-801F-C94E3686C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6FBCCD-2284-4ACD-81D9-5D9AD5343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5DCB0-C7DC-4523-BD22-5DC82280A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281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AF8C66-2BE5-4649-B5FE-AC1B9A80C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38C08E-9DCB-4100-815F-634DF87600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01484-6636-4AC0-BBCD-AE627BF8ED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724AB-6109-480A-B16D-0927E1E95AEC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A7E19-5292-4C55-A15A-6246C58CF8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10BC3-8501-4BE6-858B-81642FABF3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5DCB0-C7DC-4523-BD22-5DC82280A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684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64FD9E-989F-41B2-AC1F-EEA3D9F33C16}"/>
              </a:ext>
            </a:extLst>
          </p:cNvPr>
          <p:cNvSpPr txBox="1"/>
          <p:nvPr/>
        </p:nvSpPr>
        <p:spPr>
          <a:xfrm>
            <a:off x="1370692" y="483507"/>
            <a:ext cx="106471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Prediction of Netflix Movie Rating (user review)</a:t>
            </a:r>
          </a:p>
        </p:txBody>
      </p:sp>
      <p:pic>
        <p:nvPicPr>
          <p:cNvPr id="6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5EEA5697-97AA-4E6B-8124-4521174E11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663" y="1517333"/>
            <a:ext cx="4526915" cy="221361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B9D9C19-43E0-4EE9-ADDF-270F87271C94}"/>
              </a:ext>
            </a:extLst>
          </p:cNvPr>
          <p:cNvSpPr txBox="1"/>
          <p:nvPr/>
        </p:nvSpPr>
        <p:spPr>
          <a:xfrm>
            <a:off x="716120" y="4585777"/>
            <a:ext cx="35413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Problem statement:</a:t>
            </a:r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444F50-1E26-48AB-90BD-17AF578EAA49}"/>
              </a:ext>
            </a:extLst>
          </p:cNvPr>
          <p:cNvSpPr txBox="1"/>
          <p:nvPr/>
        </p:nvSpPr>
        <p:spPr>
          <a:xfrm flipH="1">
            <a:off x="774178" y="5210039"/>
            <a:ext cx="108807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b="1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Different predictive models will be developed to predict movies’ users rating and the best one will be selected based on the R2-score (co-efficient of determination).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0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391224-C114-45B0-849B-F1E4F9B9359F}"/>
              </a:ext>
            </a:extLst>
          </p:cNvPr>
          <p:cNvSpPr txBox="1"/>
          <p:nvPr/>
        </p:nvSpPr>
        <p:spPr>
          <a:xfrm>
            <a:off x="542924" y="485120"/>
            <a:ext cx="109537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Netflix’s recommendation system is based on users’ rating and other features of the movies/shows. In this project, using Kaggle and IMDB data sets, ‘user rating’ prediction models were built.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A2A46F-5E65-44C5-9D5B-401D665E3C9E}"/>
              </a:ext>
            </a:extLst>
          </p:cNvPr>
          <p:cNvSpPr txBox="1"/>
          <p:nvPr/>
        </p:nvSpPr>
        <p:spPr>
          <a:xfrm>
            <a:off x="654843" y="2243224"/>
            <a:ext cx="10882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b="1" dirty="0">
                <a:solidFill>
                  <a:srgbClr val="7030A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USA ranked Number </a:t>
            </a:r>
            <a:r>
              <a:rPr lang="en-US" sz="18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One</a:t>
            </a:r>
            <a:r>
              <a:rPr lang="en-US" sz="1800" b="1" dirty="0">
                <a:solidFill>
                  <a:srgbClr val="7030A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in movie production</a:t>
            </a:r>
            <a:r>
              <a:rPr lang="en-US" sz="1800" b="1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, while </a:t>
            </a:r>
            <a:r>
              <a:rPr lang="en-US" sz="1800" b="1" dirty="0">
                <a:solidFill>
                  <a:srgbClr val="7030A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India ranked </a:t>
            </a:r>
            <a:r>
              <a:rPr lang="en-US" sz="18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Second</a:t>
            </a:r>
            <a:r>
              <a:rPr lang="en-US" sz="1800" b="1" dirty="0">
                <a:solidFill>
                  <a:srgbClr val="7030A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followed by </a:t>
            </a:r>
            <a:r>
              <a:rPr lang="en-US" sz="1800" b="1" dirty="0">
                <a:solidFill>
                  <a:srgbClr val="7030A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United Kingdom in </a:t>
            </a:r>
            <a:r>
              <a:rPr lang="en-US" sz="18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Third</a:t>
            </a:r>
            <a:r>
              <a:rPr lang="en-US" sz="1800" b="1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place.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70FE5B-0895-4B47-BF52-3C2898FF0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91" y="3003423"/>
            <a:ext cx="3786533" cy="31339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39C071D-2ABF-4E00-A13A-096A12066A3B}"/>
              </a:ext>
            </a:extLst>
          </p:cNvPr>
          <p:cNvSpPr txBox="1"/>
          <p:nvPr/>
        </p:nvSpPr>
        <p:spPr>
          <a:xfrm>
            <a:off x="654842" y="1781559"/>
            <a:ext cx="71699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findings from Exploratory Data Analysis:</a:t>
            </a:r>
          </a:p>
        </p:txBody>
      </p:sp>
    </p:spTree>
    <p:extLst>
      <p:ext uri="{BB962C8B-B14F-4D97-AF65-F5344CB8AC3E}">
        <p14:creationId xmlns:p14="http://schemas.microsoft.com/office/powerpoint/2010/main" val="1801787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373779-7F98-4CF8-B642-0CFFBBE4A8EF}"/>
              </a:ext>
            </a:extLst>
          </p:cNvPr>
          <p:cNvSpPr txBox="1"/>
          <p:nvPr/>
        </p:nvSpPr>
        <p:spPr>
          <a:xfrm>
            <a:off x="705485" y="223328"/>
            <a:ext cx="1107694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findings from Exploratory Data Analysis (continued):</a:t>
            </a:r>
          </a:p>
          <a:p>
            <a:pPr algn="just"/>
            <a:endParaRPr lang="en-US" sz="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800" b="1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ost of the movies are of duration (approximately) 90 mins. However, it varies for in different countries. In USA and UK, movies are mostly of 90-100 minutes, whereas in India, movies are mostly of 120-150 minutes.</a:t>
            </a:r>
            <a:endParaRPr lang="en-US" sz="1800" b="1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4389AE54-CE21-4254-A8EF-005581D628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177" y="1432934"/>
            <a:ext cx="2875916" cy="228526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5A004DE3-B5A3-4546-9CDE-202462BBAA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3149" y="1432934"/>
            <a:ext cx="3143366" cy="241516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8BF558-6C43-45E3-AD6B-E2EFCB03D2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7213" y="3867300"/>
            <a:ext cx="3345843" cy="2594736"/>
          </a:xfrm>
          <a:prstGeom prst="rect">
            <a:avLst/>
          </a:prstGeom>
        </p:spPr>
      </p:pic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438AB7F1-54E9-41A2-9B08-0E98BDCF03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539" y="3848100"/>
            <a:ext cx="3387976" cy="26331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33970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5D5CFE-B878-48C4-9786-A31062334A47}"/>
              </a:ext>
            </a:extLst>
          </p:cNvPr>
          <p:cNvSpPr txBox="1"/>
          <p:nvPr/>
        </p:nvSpPr>
        <p:spPr>
          <a:xfrm>
            <a:off x="552449" y="390525"/>
            <a:ext cx="10652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findings from Exploratory Data Analysis (continued):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705726-B05C-42EB-9062-4A34801F4F24}"/>
              </a:ext>
            </a:extLst>
          </p:cNvPr>
          <p:cNvSpPr txBox="1"/>
          <p:nvPr/>
        </p:nvSpPr>
        <p:spPr>
          <a:xfrm>
            <a:off x="552449" y="1285516"/>
            <a:ext cx="10182225" cy="2544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b="1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These are three movie production companies:</a:t>
            </a:r>
            <a:endParaRPr lang="en-US" sz="1800" b="1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4572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Metro-Goldwyn-Mayer </a:t>
            </a:r>
            <a:endParaRPr lang="en-US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4572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Warner Bros.                 </a:t>
            </a:r>
            <a:endParaRPr lang="en-US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4572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Columbia Pictures             </a:t>
            </a:r>
            <a:endParaRPr lang="en-US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800" b="1" dirty="0">
              <a:solidFill>
                <a:srgbClr val="0070C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USA top movie production company: </a:t>
            </a:r>
            <a:r>
              <a:rPr lang="en-US" sz="18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Metro-Goldwyn-May</a:t>
            </a:r>
          </a:p>
          <a:p>
            <a:pPr marL="45720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India</a:t>
            </a:r>
            <a:r>
              <a:rPr lang="en-US" sz="1800" b="1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top movie production company: </a:t>
            </a:r>
            <a:r>
              <a:rPr lang="en-US" sz="18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 </a:t>
            </a:r>
            <a:r>
              <a:rPr lang="en-US" sz="1800" b="1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Studioz</a:t>
            </a:r>
            <a:endParaRPr lang="en-US" b="1" dirty="0">
              <a:solidFill>
                <a:srgbClr val="FF0000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UK top movie production company: </a:t>
            </a:r>
            <a:r>
              <a:rPr lang="en-US" sz="18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Rank </a:t>
            </a:r>
            <a:r>
              <a:rPr lang="en-US" sz="1800" b="1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Organisation</a:t>
            </a:r>
            <a:endParaRPr lang="en-US" sz="1800" b="1" dirty="0">
              <a:solidFill>
                <a:srgbClr val="FF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7303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C4185C-E497-4F1C-A3E2-2556356B3884}"/>
              </a:ext>
            </a:extLst>
          </p:cNvPr>
          <p:cNvSpPr txBox="1"/>
          <p:nvPr/>
        </p:nvSpPr>
        <p:spPr>
          <a:xfrm>
            <a:off x="733425" y="338138"/>
            <a:ext cx="10896600" cy="2925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 development: 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Different R</a:t>
            </a:r>
            <a:r>
              <a:rPr lang="en-US" sz="1800" b="1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egression models were developed to predict the user rating: </a:t>
            </a:r>
          </a:p>
          <a:p>
            <a:pPr marL="285750" marR="0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Simple Linear Regression </a:t>
            </a:r>
          </a:p>
          <a:p>
            <a:pPr marL="285750" marR="0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Lasso Regression</a:t>
            </a:r>
          </a:p>
          <a:p>
            <a:pPr marL="285750" marR="0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Ridge Regression </a:t>
            </a:r>
          </a:p>
          <a:p>
            <a:pPr marL="285750" marR="0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Random Forest Regressor</a:t>
            </a:r>
          </a:p>
          <a:p>
            <a:pPr marL="285750" marR="0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Gradient Boosting Regressor were developed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757EB9-5938-4328-B2A2-C563BD392F3F}"/>
              </a:ext>
            </a:extLst>
          </p:cNvPr>
          <p:cNvSpPr txBox="1"/>
          <p:nvPr/>
        </p:nvSpPr>
        <p:spPr>
          <a:xfrm>
            <a:off x="641059" y="390525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62A17F-0098-443A-BC96-71E0953F1069}"/>
              </a:ext>
            </a:extLst>
          </p:cNvPr>
          <p:cNvSpPr txBox="1"/>
          <p:nvPr/>
        </p:nvSpPr>
        <p:spPr>
          <a:xfrm>
            <a:off x="779607" y="3519797"/>
            <a:ext cx="10804235" cy="2546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b="1" dirty="0">
                <a:solidFill>
                  <a:srgbClr val="7030A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Simple Linear regression model performance was poor, however it improved significantly when regularization was applied. Among Lasso and Ridge, the later performed better with r2_score : 0.42. </a:t>
            </a:r>
            <a:endParaRPr lang="en-US" sz="1800" b="1" dirty="0">
              <a:solidFill>
                <a:srgbClr val="7030A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b="1" dirty="0">
                <a:solidFill>
                  <a:srgbClr val="7030A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have better performance, ensemble model Random Forest Regressor was developed. The highest r2_score obtained with this was 0.44. </a:t>
            </a:r>
            <a:endParaRPr lang="en-US" sz="1800" b="1" dirty="0">
              <a:solidFill>
                <a:srgbClr val="7030A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b="1" dirty="0">
                <a:solidFill>
                  <a:srgbClr val="7030A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obtain further high performance, Gradient Boosting Regressor was developed. The highest r2_score obtained with this was 0.51 and this was the best model among all the models.    </a:t>
            </a:r>
            <a:endParaRPr lang="en-US" sz="1800" b="1" dirty="0">
              <a:solidFill>
                <a:srgbClr val="7030A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890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757EB9-5938-4328-B2A2-C563BD392F3F}"/>
              </a:ext>
            </a:extLst>
          </p:cNvPr>
          <p:cNvSpPr txBox="1"/>
          <p:nvPr/>
        </p:nvSpPr>
        <p:spPr>
          <a:xfrm>
            <a:off x="642938" y="390525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F2F2C0-D2C2-45A2-8B7A-0472ECB4929F}"/>
              </a:ext>
            </a:extLst>
          </p:cNvPr>
          <p:cNvSpPr txBox="1"/>
          <p:nvPr/>
        </p:nvSpPr>
        <p:spPr>
          <a:xfrm>
            <a:off x="1153202" y="2580335"/>
            <a:ext cx="10896600" cy="1233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Best model:</a:t>
            </a:r>
            <a:r>
              <a:rPr lang="en-US" sz="28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Gradient Boosting Regressor was the best among all the </a:t>
            </a:r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predictive models, hence it is </a:t>
            </a:r>
            <a:r>
              <a:rPr lang="en-US" sz="1800" b="1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saved for deployment. </a:t>
            </a:r>
            <a:endParaRPr lang="en-US" sz="1800" b="1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92A33A-9CAB-4EA5-9E06-4226B9D85029}"/>
              </a:ext>
            </a:extLst>
          </p:cNvPr>
          <p:cNvSpPr txBox="1"/>
          <p:nvPr/>
        </p:nvSpPr>
        <p:spPr>
          <a:xfrm>
            <a:off x="1109365" y="435970"/>
            <a:ext cx="10804235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Principal Component Analysis application: </a:t>
            </a:r>
          </a:p>
          <a:p>
            <a:pPr algn="just"/>
            <a:endParaRPr lang="en-US" sz="800" b="1" dirty="0">
              <a:solidFill>
                <a:srgbClr val="FF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b="1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improve the models’ performance, PCA (Principal Component Analysis) was applied and models were trained again. </a:t>
            </a:r>
            <a:endParaRPr lang="en-US" b="1" dirty="0">
              <a:solidFill>
                <a:srgbClr val="0070C0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en-US" sz="900" b="1" dirty="0">
              <a:solidFill>
                <a:srgbClr val="0070C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b="1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hough it</a:t>
            </a:r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improved</a:t>
            </a:r>
            <a:r>
              <a:rPr lang="en-US" b="1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Linear Regression’s  performance and run time, it didn’t help both ensemble models. </a:t>
            </a:r>
            <a:endParaRPr lang="en-US" b="1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D22C00-0F7D-452C-8925-EECFD7A842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407" t="46490" r="42317" b="24838"/>
          <a:stretch/>
        </p:blipFill>
        <p:spPr>
          <a:xfrm>
            <a:off x="2929317" y="3579402"/>
            <a:ext cx="7030530" cy="2842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941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757EB9-5938-4328-B2A2-C563BD392F3F}"/>
              </a:ext>
            </a:extLst>
          </p:cNvPr>
          <p:cNvSpPr txBox="1"/>
          <p:nvPr/>
        </p:nvSpPr>
        <p:spPr>
          <a:xfrm>
            <a:off x="642938" y="390525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F2F2C0-D2C2-45A2-8B7A-0472ECB4929F}"/>
              </a:ext>
            </a:extLst>
          </p:cNvPr>
          <p:cNvSpPr txBox="1"/>
          <p:nvPr/>
        </p:nvSpPr>
        <p:spPr>
          <a:xfrm>
            <a:off x="963687" y="638896"/>
            <a:ext cx="5787712" cy="45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Gradient Boosting Regressor 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details: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D2D386-A447-4D08-A6FE-AE43A0CFC0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536" t="44956" r="11795" b="31918"/>
          <a:stretch/>
        </p:blipFill>
        <p:spPr>
          <a:xfrm>
            <a:off x="827669" y="1462635"/>
            <a:ext cx="10633184" cy="2138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976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6FCDA05-8050-4C6D-9F49-8FC33073DBCE}"/>
              </a:ext>
            </a:extLst>
          </p:cNvPr>
          <p:cNvSpPr txBox="1"/>
          <p:nvPr/>
        </p:nvSpPr>
        <p:spPr>
          <a:xfrm>
            <a:off x="1272122" y="953679"/>
            <a:ext cx="10070228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Future Recommendations: </a:t>
            </a:r>
          </a:p>
          <a:p>
            <a:endParaRPr lang="en-US" sz="1100" b="1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Inclusion of more movie features:</a:t>
            </a:r>
            <a:r>
              <a:rPr lang="en-US" sz="1800" b="1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music quality, picture quality, chorography quality, actors’ ranking, users’ age </a:t>
            </a:r>
            <a:r>
              <a:rPr lang="en-US" sz="1800" b="1" dirty="0" err="1"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etc</a:t>
            </a:r>
            <a:r>
              <a:rPr lang="en-US" sz="1800" b="1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are </a:t>
            </a:r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believed to improve </a:t>
            </a:r>
            <a:r>
              <a:rPr lang="en-US" sz="1800" b="1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models’ performance, hence data on thes</a:t>
            </a:r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features needs to be included in future model building.</a:t>
            </a:r>
            <a:r>
              <a:rPr lang="en-US" sz="1800" b="1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308279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1901</TotalTime>
  <Words>449</Words>
  <Application>Microsoft Office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Nayak, Sumanta</dc:creator>
  <cp:lastModifiedBy>Nayak, Sumanta</cp:lastModifiedBy>
  <cp:revision>57</cp:revision>
  <dcterms:created xsi:type="dcterms:W3CDTF">2021-10-08T19:26:43Z</dcterms:created>
  <dcterms:modified xsi:type="dcterms:W3CDTF">2021-10-10T03:33:09Z</dcterms:modified>
</cp:coreProperties>
</file>