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8623" indent="-3604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7244" indent="-7208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36277" indent="-108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4899" indent="-14420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591094" algn="l" defTabSz="2364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709313" algn="l" defTabSz="2364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827532" algn="l" defTabSz="2364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945751" algn="l" defTabSz="2364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190" d="100"/>
          <a:sy n="190" d="100"/>
        </p:scale>
        <p:origin x="2478" y="-593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C340-5527-47C8-A62C-FD0103CEEAD1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EBA43-EBCA-426C-9945-A04D24A0E32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64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316FE2-C53C-48C7-83A9-4C219C993EA4}" type="datetimeFigureOut">
              <a:rPr lang="pt-BR"/>
              <a:pPr>
                <a:defRPr/>
              </a:pPr>
              <a:t>24/09/2015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681413" y="514350"/>
            <a:ext cx="1781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987E59-7D35-4B52-A9EB-AD472DE0A5F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90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18218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36438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54657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72875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591094" algn="l" defTabSz="236438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09313" algn="l" defTabSz="236438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27532" algn="l" defTabSz="236438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45751" algn="l" defTabSz="236438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681413" y="514350"/>
            <a:ext cx="1781175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01EC62-5B30-47A1-B2AA-1303173B373B}" type="slidenum">
              <a:rPr lang="pt-BR" smtClean="0"/>
              <a:pPr/>
              <a:t>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2817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1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478787" indent="0" algn="ctr">
              <a:buNone/>
              <a:defRPr/>
            </a:lvl2pPr>
            <a:lvl3pPr marL="957572" indent="0" algn="ctr">
              <a:buNone/>
              <a:defRPr/>
            </a:lvl3pPr>
            <a:lvl4pPr marL="1436359" indent="0" algn="ctr">
              <a:buNone/>
              <a:defRPr/>
            </a:lvl4pPr>
            <a:lvl5pPr marL="1915145" indent="0" algn="ctr">
              <a:buNone/>
              <a:defRPr/>
            </a:lvl5pPr>
            <a:lvl6pPr marL="2393931" indent="0" algn="ctr">
              <a:buNone/>
              <a:defRPr/>
            </a:lvl6pPr>
            <a:lvl7pPr marL="2872717" indent="0" algn="ctr">
              <a:buNone/>
              <a:defRPr/>
            </a:lvl7pPr>
            <a:lvl8pPr marL="3351503" indent="0" algn="ctr">
              <a:buNone/>
              <a:defRPr/>
            </a:lvl8pPr>
            <a:lvl9pPr marL="3830289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FAAC-8D9B-46AE-AFAD-E632EB420F4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1ED0-13D2-4347-BCF2-717A906CE8F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2"/>
            <a:ext cx="1543050" cy="84522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2"/>
            <a:ext cx="4514850" cy="84522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F933-CCCD-4218-BC94-6B1B21A7CEC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5E9BB-A8D7-4FDD-B62F-FBD4B836E6E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4" y="6365524"/>
            <a:ext cx="5829300" cy="196744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4" y="4198588"/>
            <a:ext cx="5829300" cy="2166935"/>
          </a:xfrm>
        </p:spPr>
        <p:txBody>
          <a:bodyPr anchor="b"/>
          <a:lstStyle>
            <a:lvl1pPr marL="0" indent="0">
              <a:buNone/>
              <a:defRPr sz="2000"/>
            </a:lvl1pPr>
            <a:lvl2pPr marL="478787" indent="0">
              <a:buNone/>
              <a:defRPr sz="1900"/>
            </a:lvl2pPr>
            <a:lvl3pPr marL="957572" indent="0">
              <a:buNone/>
              <a:defRPr sz="1700"/>
            </a:lvl3pPr>
            <a:lvl4pPr marL="1436359" indent="0">
              <a:buNone/>
              <a:defRPr sz="1500"/>
            </a:lvl4pPr>
            <a:lvl5pPr marL="1915145" indent="0">
              <a:buNone/>
              <a:defRPr sz="1500"/>
            </a:lvl5pPr>
            <a:lvl6pPr marL="2393931" indent="0">
              <a:buNone/>
              <a:defRPr sz="1500"/>
            </a:lvl6pPr>
            <a:lvl7pPr marL="2872717" indent="0">
              <a:buNone/>
              <a:defRPr sz="1500"/>
            </a:lvl7pPr>
            <a:lvl8pPr marL="3351503" indent="0">
              <a:buNone/>
              <a:defRPr sz="1500"/>
            </a:lvl8pPr>
            <a:lvl9pPr marL="3830289" indent="0">
              <a:buNone/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427C-7B0D-40D9-B706-4BEAFCBAAA8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5D22A-E748-4C75-8AB2-8838D1CBE86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2" y="2217388"/>
            <a:ext cx="303014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787" indent="0">
              <a:buNone/>
              <a:defRPr sz="2000" b="1"/>
            </a:lvl2pPr>
            <a:lvl3pPr marL="957572" indent="0">
              <a:buNone/>
              <a:defRPr sz="1900" b="1"/>
            </a:lvl3pPr>
            <a:lvl4pPr marL="1436359" indent="0">
              <a:buNone/>
              <a:defRPr sz="1700" b="1"/>
            </a:lvl4pPr>
            <a:lvl5pPr marL="1915145" indent="0">
              <a:buNone/>
              <a:defRPr sz="1700" b="1"/>
            </a:lvl5pPr>
            <a:lvl6pPr marL="2393931" indent="0">
              <a:buNone/>
              <a:defRPr sz="1700" b="1"/>
            </a:lvl6pPr>
            <a:lvl7pPr marL="2872717" indent="0">
              <a:buNone/>
              <a:defRPr sz="1700" b="1"/>
            </a:lvl7pPr>
            <a:lvl8pPr marL="3351503" indent="0">
              <a:buNone/>
              <a:defRPr sz="1700" b="1"/>
            </a:lvl8pPr>
            <a:lvl9pPr marL="3830289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2" y="3141488"/>
            <a:ext cx="3030141" cy="5707416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2" y="2217388"/>
            <a:ext cx="303133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787" indent="0">
              <a:buNone/>
              <a:defRPr sz="2000" b="1"/>
            </a:lvl2pPr>
            <a:lvl3pPr marL="957572" indent="0">
              <a:buNone/>
              <a:defRPr sz="1900" b="1"/>
            </a:lvl3pPr>
            <a:lvl4pPr marL="1436359" indent="0">
              <a:buNone/>
              <a:defRPr sz="1700" b="1"/>
            </a:lvl4pPr>
            <a:lvl5pPr marL="1915145" indent="0">
              <a:buNone/>
              <a:defRPr sz="1700" b="1"/>
            </a:lvl5pPr>
            <a:lvl6pPr marL="2393931" indent="0">
              <a:buNone/>
              <a:defRPr sz="1700" b="1"/>
            </a:lvl6pPr>
            <a:lvl7pPr marL="2872717" indent="0">
              <a:buNone/>
              <a:defRPr sz="1700" b="1"/>
            </a:lvl7pPr>
            <a:lvl8pPr marL="3351503" indent="0">
              <a:buNone/>
              <a:defRPr sz="1700" b="1"/>
            </a:lvl8pPr>
            <a:lvl9pPr marL="3830289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2" y="3141488"/>
            <a:ext cx="3031331" cy="5707416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6DC3A-8F49-4296-8B61-F71692F464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E6EF8-9D98-44D0-8C11-BBA1D78581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2946-47F9-4784-8ABD-F7D5190BF42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787" indent="0">
              <a:buNone/>
              <a:defRPr sz="1300"/>
            </a:lvl2pPr>
            <a:lvl3pPr marL="957572" indent="0">
              <a:buNone/>
              <a:defRPr sz="1000"/>
            </a:lvl3pPr>
            <a:lvl4pPr marL="1436359" indent="0">
              <a:buNone/>
              <a:defRPr sz="900"/>
            </a:lvl4pPr>
            <a:lvl5pPr marL="1915145" indent="0">
              <a:buNone/>
              <a:defRPr sz="900"/>
            </a:lvl5pPr>
            <a:lvl6pPr marL="2393931" indent="0">
              <a:buNone/>
              <a:defRPr sz="900"/>
            </a:lvl6pPr>
            <a:lvl7pPr marL="2872717" indent="0">
              <a:buNone/>
              <a:defRPr sz="900"/>
            </a:lvl7pPr>
            <a:lvl8pPr marL="3351503" indent="0">
              <a:buNone/>
              <a:defRPr sz="900"/>
            </a:lvl8pPr>
            <a:lvl9pPr marL="3830289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11846-3703-467B-A8E4-980CD7B7924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400"/>
            </a:lvl1pPr>
            <a:lvl2pPr marL="478787" indent="0">
              <a:buNone/>
              <a:defRPr sz="2900"/>
            </a:lvl2pPr>
            <a:lvl3pPr marL="957572" indent="0">
              <a:buNone/>
              <a:defRPr sz="2500"/>
            </a:lvl3pPr>
            <a:lvl4pPr marL="1436359" indent="0">
              <a:buNone/>
              <a:defRPr sz="2000"/>
            </a:lvl4pPr>
            <a:lvl5pPr marL="1915145" indent="0">
              <a:buNone/>
              <a:defRPr sz="2000"/>
            </a:lvl5pPr>
            <a:lvl6pPr marL="2393931" indent="0">
              <a:buNone/>
              <a:defRPr sz="2000"/>
            </a:lvl6pPr>
            <a:lvl7pPr marL="2872717" indent="0">
              <a:buNone/>
              <a:defRPr sz="2000"/>
            </a:lvl7pPr>
            <a:lvl8pPr marL="3351503" indent="0">
              <a:buNone/>
              <a:defRPr sz="2000"/>
            </a:lvl8pPr>
            <a:lvl9pPr marL="3830289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500"/>
            </a:lvl1pPr>
            <a:lvl2pPr marL="478787" indent="0">
              <a:buNone/>
              <a:defRPr sz="1300"/>
            </a:lvl2pPr>
            <a:lvl3pPr marL="957572" indent="0">
              <a:buNone/>
              <a:defRPr sz="1000"/>
            </a:lvl3pPr>
            <a:lvl4pPr marL="1436359" indent="0">
              <a:buNone/>
              <a:defRPr sz="900"/>
            </a:lvl4pPr>
            <a:lvl5pPr marL="1915145" indent="0">
              <a:buNone/>
              <a:defRPr sz="900"/>
            </a:lvl5pPr>
            <a:lvl6pPr marL="2393931" indent="0">
              <a:buNone/>
              <a:defRPr sz="900"/>
            </a:lvl6pPr>
            <a:lvl7pPr marL="2872717" indent="0">
              <a:buNone/>
              <a:defRPr sz="900"/>
            </a:lvl7pPr>
            <a:lvl8pPr marL="3351503" indent="0">
              <a:buNone/>
              <a:defRPr sz="900"/>
            </a:lvl8pPr>
            <a:lvl9pPr marL="3830289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D442E-7AF9-439C-8FAB-6ADD07A520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87" y="396670"/>
            <a:ext cx="6172027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58" tIns="47879" rIns="95758" bIns="478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87" y="2311321"/>
            <a:ext cx="6172027" cy="65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58" tIns="47879" rIns="95758" bIns="47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87" y="9020940"/>
            <a:ext cx="1600027" cy="68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8" tIns="47879" rIns="95758" bIns="47879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021" y="9020940"/>
            <a:ext cx="2171959" cy="68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8" tIns="47879" rIns="95758" bIns="47879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87" y="9020940"/>
            <a:ext cx="1600027" cy="68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8" tIns="47879" rIns="95758" bIns="47879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C4D88EC-E571-4D2E-AD96-54A233F0FD2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5pPr>
      <a:lvl6pPr marL="478787" algn="ctr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6pPr>
      <a:lvl7pPr marL="957572" algn="ctr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7pPr>
      <a:lvl8pPr marL="1436359" algn="ctr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8pPr>
      <a:lvl9pPr marL="1915145" algn="ctr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9pPr>
    </p:titleStyle>
    <p:bodyStyle>
      <a:lvl1pPr marL="358761" indent="-35876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64" indent="-299242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66" indent="-239311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5588" indent="-23931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4209" indent="-239311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33324" indent="-2393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12110" indent="-2393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90897" indent="-2393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69682" indent="-2393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87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72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359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145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931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717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503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289" algn="l" defTabSz="95757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hyperlink" Target="http://icmc.usp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m 8" descr="testeir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20" y="66706"/>
            <a:ext cx="5014341" cy="103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CaixaDeTexto 11"/>
          <p:cNvSpPr txBox="1">
            <a:spLocks noChangeArrowheads="1"/>
          </p:cNvSpPr>
          <p:nvPr/>
        </p:nvSpPr>
        <p:spPr bwMode="auto">
          <a:xfrm>
            <a:off x="137369" y="882678"/>
            <a:ext cx="6524517" cy="14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644" tIns="11822" rIns="23644" bIns="11822">
            <a:spAutoFit/>
          </a:bodyPr>
          <a:lstStyle/>
          <a:p>
            <a:endParaRPr lang="pt-BR" sz="800" dirty="0"/>
          </a:p>
        </p:txBody>
      </p:sp>
      <p:pic>
        <p:nvPicPr>
          <p:cNvPr id="1027" name="Picture 3" descr="logo_SIICUSP_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9086" y="228980"/>
            <a:ext cx="1317625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logo fiinal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932" y="9513037"/>
            <a:ext cx="776055" cy="3531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CNPq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27349" y="9537270"/>
            <a:ext cx="1031999" cy="309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logolabes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7359" y="9513037"/>
            <a:ext cx="744936" cy="3524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67" y="9562558"/>
            <a:ext cx="1154310" cy="247025"/>
          </a:xfrm>
          <a:prstGeom prst="rect">
            <a:avLst/>
          </a:prstGeom>
        </p:spPr>
      </p:pic>
      <p:sp>
        <p:nvSpPr>
          <p:cNvPr id="16" name="Shape 14"/>
          <p:cNvSpPr/>
          <p:nvPr/>
        </p:nvSpPr>
        <p:spPr>
          <a:xfrm>
            <a:off x="99460" y="1199555"/>
            <a:ext cx="6641908" cy="5130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410570">
              <a:defRPr sz="6000" b="1" i="0"/>
            </a:lvl1pPr>
          </a:lstStyle>
          <a:p>
            <a:pPr algn="ctr"/>
            <a:r>
              <a:rPr lang="pt-BR" sz="1600" dirty="0"/>
              <a:t>Projeto e Implementação de um Sistema Robótico Orientado a Serviços com Base em uma Arquitetura de Referência</a:t>
            </a:r>
          </a:p>
        </p:txBody>
      </p:sp>
      <p:sp>
        <p:nvSpPr>
          <p:cNvPr id="17" name="Shape 15"/>
          <p:cNvSpPr/>
          <p:nvPr/>
        </p:nvSpPr>
        <p:spPr>
          <a:xfrm>
            <a:off x="137369" y="1807623"/>
            <a:ext cx="6545384" cy="6615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algn="ctr" defTabSz="410570">
              <a:defRPr sz="1800" i="0">
                <a:uFillTx/>
              </a:defRPr>
            </a:pPr>
            <a:r>
              <a:rPr lang="pt-BR" sz="1200" b="1" i="1" dirty="0" smtClean="0">
                <a:uFill>
                  <a:solidFill/>
                </a:uFill>
              </a:rPr>
              <a:t>Eduardo </a:t>
            </a:r>
            <a:r>
              <a:rPr lang="pt-BR" sz="1200" b="1" i="1" dirty="0" err="1" smtClean="0">
                <a:uFill>
                  <a:solidFill/>
                </a:uFill>
              </a:rPr>
              <a:t>Sigrist</a:t>
            </a:r>
            <a:r>
              <a:rPr lang="pt-BR" sz="1200" b="1" i="1" dirty="0" smtClean="0">
                <a:uFill>
                  <a:solidFill/>
                </a:uFill>
              </a:rPr>
              <a:t> </a:t>
            </a:r>
            <a:r>
              <a:rPr lang="pt-BR" sz="1200" b="1" i="1" dirty="0" err="1" smtClean="0">
                <a:uFill>
                  <a:solidFill/>
                </a:uFill>
              </a:rPr>
              <a:t>Ciciliato</a:t>
            </a:r>
            <a:r>
              <a:rPr lang="pt-BR" sz="1200" b="1" i="1" dirty="0" smtClean="0">
                <a:uFill>
                  <a:solidFill/>
                </a:uFill>
              </a:rPr>
              <a:t>, Lucas Bueno R. de Oliveira e Elisa Yumi </a:t>
            </a:r>
            <a:r>
              <a:rPr lang="pt-BR" sz="1200" b="1" i="1" dirty="0" err="1" smtClean="0">
                <a:uFill>
                  <a:solidFill/>
                </a:uFill>
              </a:rPr>
              <a:t>Nakagawa</a:t>
            </a:r>
            <a:endParaRPr lang="pt-BR" sz="1200" i="1" dirty="0" smtClean="0">
              <a:uFill>
                <a:solidFill/>
              </a:uFill>
            </a:endParaRPr>
          </a:p>
          <a:p>
            <a:pPr lvl="0" algn="ctr" defTabSz="410570">
              <a:defRPr sz="1800" i="0">
                <a:uFillTx/>
              </a:defRPr>
            </a:pPr>
            <a:r>
              <a:rPr lang="pt-BR" sz="1200" i="1" dirty="0" smtClean="0">
                <a:uFill>
                  <a:solidFill/>
                </a:uFill>
              </a:rPr>
              <a:t>Departamento de Sistemas de Computação, Laboratório de Engenharia de Software</a:t>
            </a:r>
          </a:p>
          <a:p>
            <a:pPr lvl="0" algn="ctr" defTabSz="410570">
              <a:defRPr sz="1800" i="0">
                <a:uFillTx/>
              </a:defRPr>
            </a:pPr>
            <a:r>
              <a:rPr lang="pt-BR" sz="1200" i="1" dirty="0" smtClean="0">
                <a:uFill>
                  <a:solidFill/>
                </a:uFill>
              </a:rPr>
              <a:t>{</a:t>
            </a:r>
            <a:r>
              <a:rPr lang="pt-BR" sz="1200" i="1" dirty="0" err="1" smtClean="0">
                <a:uFill>
                  <a:solidFill/>
                </a:uFill>
              </a:rPr>
              <a:t>edusig,oliveira,elisa</a:t>
            </a:r>
            <a:r>
              <a:rPr lang="pt-BR" sz="1200" i="1" dirty="0" smtClean="0">
                <a:uFill>
                  <a:solidFill/>
                </a:uFill>
              </a:rPr>
              <a:t>}@icmc.usp.br</a:t>
            </a:r>
            <a:endParaRPr lang="pt-BR" sz="1200" i="1" dirty="0">
              <a:uFill>
                <a:solidFill/>
              </a:uFill>
              <a:hlinkClick r:id="rId9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189" y="2566397"/>
            <a:ext cx="2145343" cy="277659"/>
            <a:chOff x="329217" y="7443633"/>
            <a:chExt cx="7930961" cy="1026459"/>
          </a:xfrm>
        </p:grpSpPr>
        <p:sp>
          <p:nvSpPr>
            <p:cNvPr id="19" name="Shape 16"/>
            <p:cNvSpPr/>
            <p:nvPr/>
          </p:nvSpPr>
          <p:spPr>
            <a:xfrm>
              <a:off x="329217" y="7443633"/>
              <a:ext cx="7930961" cy="1026459"/>
            </a:xfrm>
            <a:prstGeom prst="rect">
              <a:avLst/>
            </a:prstGeom>
            <a:solidFill>
              <a:srgbClr val="ED9A5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defTabSz="914400">
                <a:spcBef>
                  <a:spcPts val="0"/>
                </a:spcBef>
                <a:defRPr sz="4400" i="0">
                  <a:solidFill>
                    <a:srgbClr val="FFFFFF"/>
                  </a:solidFill>
                  <a:uFillTx/>
                </a:defRPr>
              </a:pPr>
              <a:endParaRPr lang="pt-BR" dirty="0"/>
            </a:p>
          </p:txBody>
        </p:sp>
        <p:sp>
          <p:nvSpPr>
            <p:cNvPr id="20" name="Shape 17"/>
            <p:cNvSpPr/>
            <p:nvPr/>
          </p:nvSpPr>
          <p:spPr>
            <a:xfrm>
              <a:off x="1362399" y="7549075"/>
              <a:ext cx="5848897" cy="8155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defTabSz="410570">
                <a:defRPr sz="5000" i="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pt-BR" sz="1400" dirty="0" smtClean="0">
                  <a:solidFill>
                    <a:srgbClr val="FFFFFF"/>
                  </a:solidFill>
                  <a:uFill>
                    <a:solidFill/>
                  </a:uFill>
                </a:rPr>
                <a:t>Introdução</a:t>
              </a:r>
              <a:endParaRPr lang="pt-BR" sz="1400" dirty="0">
                <a:solidFill>
                  <a:srgbClr val="FFFFFF"/>
                </a:solidFill>
                <a:uFill>
                  <a:solidFill/>
                </a:uFill>
              </a:endParaRPr>
            </a:p>
          </p:txBody>
        </p:sp>
      </p:grpSp>
      <p:sp>
        <p:nvSpPr>
          <p:cNvPr id="22" name="Shape 19"/>
          <p:cNvSpPr/>
          <p:nvPr/>
        </p:nvSpPr>
        <p:spPr>
          <a:xfrm>
            <a:off x="2330633" y="2564188"/>
            <a:ext cx="4430826" cy="278377"/>
          </a:xfrm>
          <a:prstGeom prst="rect">
            <a:avLst/>
          </a:prstGeom>
          <a:solidFill>
            <a:srgbClr val="ED9A5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spcBef>
                <a:spcPts val="0"/>
              </a:spcBef>
              <a:defRPr sz="4400" i="0">
                <a:solidFill>
                  <a:srgbClr val="FFFFFF"/>
                </a:solidFill>
                <a:uFillTx/>
              </a:defRPr>
            </a:pPr>
            <a:endParaRPr lang="pt-BR" dirty="0"/>
          </a:p>
        </p:txBody>
      </p:sp>
      <p:sp>
        <p:nvSpPr>
          <p:cNvPr id="23" name="Shape 20"/>
          <p:cNvSpPr/>
          <p:nvPr/>
        </p:nvSpPr>
        <p:spPr>
          <a:xfrm>
            <a:off x="3041217" y="2579993"/>
            <a:ext cx="3009658" cy="2467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410570">
              <a:defRPr sz="5000" i="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pt-BR" sz="1400" dirty="0" smtClean="0">
                <a:solidFill>
                  <a:srgbClr val="FFFFFF"/>
                </a:solidFill>
                <a:uFill>
                  <a:solidFill/>
                </a:uFill>
              </a:rPr>
              <a:t>Sistema Robótico Desenvolvido</a:t>
            </a:r>
            <a:endParaRPr lang="pt-BR" sz="1400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189" y="4664968"/>
            <a:ext cx="2141096" cy="277659"/>
            <a:chOff x="329217" y="15665514"/>
            <a:chExt cx="7915261" cy="1026459"/>
          </a:xfrm>
        </p:grpSpPr>
        <p:sp>
          <p:nvSpPr>
            <p:cNvPr id="25" name="Shape 21"/>
            <p:cNvSpPr/>
            <p:nvPr/>
          </p:nvSpPr>
          <p:spPr>
            <a:xfrm>
              <a:off x="329217" y="15665514"/>
              <a:ext cx="7915261" cy="1026459"/>
            </a:xfrm>
            <a:prstGeom prst="rect">
              <a:avLst/>
            </a:prstGeom>
            <a:solidFill>
              <a:srgbClr val="ED9A5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defTabSz="914400">
                <a:spcBef>
                  <a:spcPts val="0"/>
                </a:spcBef>
                <a:defRPr sz="4400" i="0">
                  <a:solidFill>
                    <a:srgbClr val="FFFFFF"/>
                  </a:solidFill>
                  <a:uFillTx/>
                </a:defRPr>
              </a:pPr>
              <a:endParaRPr lang="pt-BR" dirty="0"/>
            </a:p>
          </p:txBody>
        </p:sp>
        <p:sp>
          <p:nvSpPr>
            <p:cNvPr id="26" name="Shape 22"/>
            <p:cNvSpPr/>
            <p:nvPr/>
          </p:nvSpPr>
          <p:spPr>
            <a:xfrm>
              <a:off x="1417581" y="15770953"/>
              <a:ext cx="5738533" cy="8155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defTabSz="410570">
                <a:defRPr sz="5000" i="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pt-BR" sz="1400" dirty="0" smtClean="0">
                  <a:solidFill>
                    <a:srgbClr val="FFFFFF"/>
                  </a:solidFill>
                  <a:uFill>
                    <a:solidFill/>
                  </a:uFill>
                </a:rPr>
                <a:t>Objetivos</a:t>
              </a:r>
              <a:endParaRPr lang="pt-BR" sz="1400" dirty="0">
                <a:solidFill>
                  <a:srgbClr val="FFFFFF"/>
                </a:solidFill>
                <a:uFill>
                  <a:solidFill/>
                </a:u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9754" y="8349149"/>
            <a:ext cx="6640554" cy="276259"/>
            <a:chOff x="323911" y="29680775"/>
            <a:chExt cx="24548978" cy="1021280"/>
          </a:xfrm>
        </p:grpSpPr>
        <p:sp>
          <p:nvSpPr>
            <p:cNvPr id="28" name="Shape 24"/>
            <p:cNvSpPr/>
            <p:nvPr/>
          </p:nvSpPr>
          <p:spPr>
            <a:xfrm>
              <a:off x="323911" y="29680775"/>
              <a:ext cx="24548978" cy="1021280"/>
            </a:xfrm>
            <a:prstGeom prst="rect">
              <a:avLst/>
            </a:prstGeom>
            <a:solidFill>
              <a:srgbClr val="ED9A5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defTabSz="914400">
                <a:spcBef>
                  <a:spcPts val="0"/>
                </a:spcBef>
                <a:defRPr sz="4400" i="0">
                  <a:solidFill>
                    <a:srgbClr val="FFFFFF"/>
                  </a:solidFill>
                  <a:uFillTx/>
                </a:defRPr>
              </a:pPr>
              <a:endParaRPr/>
            </a:p>
          </p:txBody>
        </p:sp>
        <p:sp>
          <p:nvSpPr>
            <p:cNvPr id="29" name="Shape 25"/>
            <p:cNvSpPr/>
            <p:nvPr/>
          </p:nvSpPr>
          <p:spPr>
            <a:xfrm>
              <a:off x="10734351" y="29785686"/>
              <a:ext cx="3728098" cy="81145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defTabSz="410570">
                <a:defRPr sz="5000" i="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dirty="0" smtClean="0">
                  <a:solidFill>
                    <a:srgbClr val="FFFFFF"/>
                  </a:solidFill>
                  <a:uFill>
                    <a:solidFill/>
                  </a:uFill>
                </a:rPr>
                <a:t>Referências</a:t>
              </a:r>
              <a:endParaRPr sz="1400" dirty="0">
                <a:solidFill>
                  <a:srgbClr val="FFFFFF"/>
                </a:solidFill>
                <a:uFill>
                  <a:solidFill/>
                </a:u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9041" y="5889104"/>
            <a:ext cx="4415492" cy="278362"/>
            <a:chOff x="469149" y="20059997"/>
            <a:chExt cx="16323311" cy="1029057"/>
          </a:xfrm>
        </p:grpSpPr>
        <p:sp>
          <p:nvSpPr>
            <p:cNvPr id="31" name="Shape 34"/>
            <p:cNvSpPr/>
            <p:nvPr/>
          </p:nvSpPr>
          <p:spPr>
            <a:xfrm>
              <a:off x="469149" y="20059997"/>
              <a:ext cx="16323311" cy="1029057"/>
            </a:xfrm>
            <a:prstGeom prst="rect">
              <a:avLst/>
            </a:prstGeom>
            <a:solidFill>
              <a:srgbClr val="ED9A5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defTabSz="914400">
                <a:spcBef>
                  <a:spcPts val="0"/>
                </a:spcBef>
                <a:defRPr sz="4400" i="0">
                  <a:solidFill>
                    <a:srgbClr val="FFFFFF"/>
                  </a:solidFill>
                  <a:uFillTx/>
                </a:defRPr>
              </a:pPr>
              <a:endParaRPr lang="pt-BR" dirty="0"/>
            </a:p>
          </p:txBody>
        </p:sp>
        <p:sp>
          <p:nvSpPr>
            <p:cNvPr id="32" name="Shape 35"/>
            <p:cNvSpPr/>
            <p:nvPr/>
          </p:nvSpPr>
          <p:spPr>
            <a:xfrm>
              <a:off x="5798586" y="20165706"/>
              <a:ext cx="5480793" cy="81763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defTabSz="410570">
                <a:defRPr sz="5000" i="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pt-BR" sz="1400" dirty="0" smtClean="0">
                  <a:solidFill>
                    <a:srgbClr val="FFFFFF"/>
                  </a:solidFill>
                  <a:uFill>
                    <a:solidFill/>
                  </a:uFill>
                </a:rPr>
                <a:t>Resultados</a:t>
              </a:r>
              <a:endParaRPr lang="pt-BR" sz="1400" dirty="0">
                <a:solidFill>
                  <a:srgbClr val="FFFFFF"/>
                </a:solidFill>
                <a:uFill>
                  <a:solidFill/>
                </a:u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37620" y="5889104"/>
            <a:ext cx="2103266" cy="277660"/>
            <a:chOff x="17062648" y="20062594"/>
            <a:chExt cx="7775409" cy="1026460"/>
          </a:xfrm>
        </p:grpSpPr>
        <p:sp>
          <p:nvSpPr>
            <p:cNvPr id="34" name="Shape 36"/>
            <p:cNvSpPr/>
            <p:nvPr/>
          </p:nvSpPr>
          <p:spPr>
            <a:xfrm>
              <a:off x="17062648" y="20062594"/>
              <a:ext cx="7775409" cy="1026460"/>
            </a:xfrm>
            <a:prstGeom prst="rect">
              <a:avLst/>
            </a:prstGeom>
            <a:solidFill>
              <a:srgbClr val="ED9A5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defTabSz="914400">
                <a:spcBef>
                  <a:spcPts val="0"/>
                </a:spcBef>
                <a:defRPr sz="4400" i="0">
                  <a:solidFill>
                    <a:srgbClr val="FFFFFF"/>
                  </a:solidFill>
                  <a:uFillTx/>
                </a:defRPr>
              </a:pPr>
              <a:endParaRPr lang="pt-BR" dirty="0"/>
            </a:p>
          </p:txBody>
        </p:sp>
        <p:sp>
          <p:nvSpPr>
            <p:cNvPr id="35" name="Shape 37"/>
            <p:cNvSpPr/>
            <p:nvPr/>
          </p:nvSpPr>
          <p:spPr>
            <a:xfrm>
              <a:off x="18258554" y="20168037"/>
              <a:ext cx="5383597" cy="8155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defTabSz="410570">
                <a:defRPr sz="5000" i="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pt-BR" sz="1400" dirty="0" smtClean="0">
                  <a:solidFill>
                    <a:srgbClr val="FFFFFF"/>
                  </a:solidFill>
                  <a:uFill>
                    <a:solidFill/>
                  </a:uFill>
                </a:rPr>
                <a:t>Conclusão</a:t>
              </a:r>
              <a:endParaRPr lang="pt-BR" sz="1400" dirty="0">
                <a:solidFill>
                  <a:srgbClr val="FFFFFF"/>
                </a:solidFill>
                <a:uFill>
                  <a:solidFill/>
                </a:uFill>
              </a:endParaRPr>
            </a:p>
          </p:txBody>
        </p:sp>
      </p:grpSp>
      <p:sp>
        <p:nvSpPr>
          <p:cNvPr id="37" name="Shape 18"/>
          <p:cNvSpPr/>
          <p:nvPr/>
        </p:nvSpPr>
        <p:spPr>
          <a:xfrm>
            <a:off x="137369" y="2935491"/>
            <a:ext cx="2067495" cy="16574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88900" indent="-88900" algn="just" defTabSz="410570">
              <a:buSzPct val="120000"/>
              <a:buFont typeface="Arial" panose="020B0604020202020204" pitchFamily="34" charset="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Arquitetura Orientada a Serviços (SOA) [1] tem sido crescentemente utilizada no desenvolvimento de sistemas robóticos.</a:t>
            </a:r>
          </a:p>
          <a:p>
            <a:pPr marL="88900" indent="-88900" algn="just" defTabSz="410570">
              <a:buSzPct val="120000"/>
              <a:buFont typeface="Arial" panose="020B0604020202020204" pitchFamily="34" charset="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Processo ArchSORS (</a:t>
            </a:r>
            <a:r>
              <a:rPr lang="pt-BR" sz="900" i="1" dirty="0" err="1" smtClean="0">
                <a:uFill>
                  <a:solidFill/>
                </a:uFill>
              </a:rPr>
              <a:t>Architectural</a:t>
            </a:r>
            <a:r>
              <a:rPr lang="pt-BR" sz="900" i="1" dirty="0" smtClean="0">
                <a:uFill>
                  <a:solidFill/>
                </a:uFill>
              </a:rPr>
              <a:t> Design </a:t>
            </a:r>
            <a:r>
              <a:rPr lang="pt-BR" sz="900" i="1" dirty="0" err="1" smtClean="0">
                <a:uFill>
                  <a:solidFill/>
                </a:uFill>
              </a:rPr>
              <a:t>of</a:t>
            </a:r>
            <a:r>
              <a:rPr lang="pt-BR" sz="900" i="1" dirty="0" smtClean="0">
                <a:uFill>
                  <a:solidFill/>
                </a:uFill>
              </a:rPr>
              <a:t> Service-</a:t>
            </a:r>
            <a:r>
              <a:rPr lang="pt-BR" sz="900" i="1" dirty="0" err="1" smtClean="0">
                <a:uFill>
                  <a:solidFill/>
                </a:uFill>
              </a:rPr>
              <a:t>Oriented</a:t>
            </a:r>
            <a:r>
              <a:rPr lang="pt-BR" sz="900" i="1" dirty="0" smtClean="0">
                <a:uFill>
                  <a:solidFill/>
                </a:uFill>
              </a:rPr>
              <a:t> </a:t>
            </a:r>
            <a:r>
              <a:rPr lang="pt-BR" sz="900" i="1" dirty="0" err="1" smtClean="0">
                <a:uFill>
                  <a:solidFill/>
                </a:uFill>
              </a:rPr>
              <a:t>Robotic</a:t>
            </a:r>
            <a:r>
              <a:rPr lang="pt-BR" sz="900" i="1" dirty="0" smtClean="0">
                <a:uFill>
                  <a:solidFill/>
                </a:uFill>
              </a:rPr>
              <a:t> System</a:t>
            </a:r>
            <a:r>
              <a:rPr lang="pt-BR" sz="900" dirty="0" smtClean="0">
                <a:uFill>
                  <a:solidFill/>
                </a:uFill>
              </a:rPr>
              <a:t>) [2] e a arquitetura de referência RefSORS (</a:t>
            </a:r>
            <a:r>
              <a:rPr lang="pt-BR" sz="900" i="1" dirty="0" err="1" smtClean="0">
                <a:uFill>
                  <a:solidFill/>
                </a:uFill>
              </a:rPr>
              <a:t>Reference</a:t>
            </a:r>
            <a:r>
              <a:rPr lang="pt-BR" sz="900" i="1" dirty="0" smtClean="0">
                <a:uFill>
                  <a:solidFill/>
                </a:uFill>
              </a:rPr>
              <a:t> </a:t>
            </a:r>
            <a:r>
              <a:rPr lang="pt-BR" sz="900" i="1" dirty="0" err="1" smtClean="0">
                <a:uFill>
                  <a:solidFill/>
                </a:uFill>
              </a:rPr>
              <a:t>Architecture</a:t>
            </a:r>
            <a:r>
              <a:rPr lang="pt-BR" sz="900" i="1" dirty="0" smtClean="0">
                <a:uFill>
                  <a:solidFill/>
                </a:uFill>
              </a:rPr>
              <a:t> for Service-</a:t>
            </a:r>
            <a:r>
              <a:rPr lang="pt-BR" sz="900" i="1" dirty="0" err="1" smtClean="0">
                <a:uFill>
                  <a:solidFill/>
                </a:uFill>
              </a:rPr>
              <a:t>Oriented</a:t>
            </a:r>
            <a:r>
              <a:rPr lang="pt-BR" sz="900" i="1" dirty="0" smtClean="0">
                <a:uFill>
                  <a:solidFill/>
                </a:uFill>
              </a:rPr>
              <a:t> </a:t>
            </a:r>
            <a:r>
              <a:rPr lang="pt-BR" sz="900" i="1" dirty="0" err="1" smtClean="0">
                <a:uFill>
                  <a:solidFill/>
                </a:uFill>
              </a:rPr>
              <a:t>Robotic</a:t>
            </a:r>
            <a:r>
              <a:rPr lang="pt-BR" sz="900" i="1" dirty="0" smtClean="0">
                <a:uFill>
                  <a:solidFill/>
                </a:uFill>
              </a:rPr>
              <a:t> System</a:t>
            </a:r>
            <a:r>
              <a:rPr lang="pt-BR" sz="900" dirty="0" smtClean="0">
                <a:uFill>
                  <a:solidFill/>
                </a:uFill>
              </a:rPr>
              <a:t>) [3] foram propostos para apoiar o desenvolvimento de tais sistemas.</a:t>
            </a:r>
            <a:endParaRPr lang="pt-BR" sz="900" dirty="0">
              <a:uFill>
                <a:solidFill/>
              </a:uFill>
            </a:endParaRPr>
          </a:p>
        </p:txBody>
      </p:sp>
      <p:sp>
        <p:nvSpPr>
          <p:cNvPr id="38" name="Shape 23"/>
          <p:cNvSpPr/>
          <p:nvPr/>
        </p:nvSpPr>
        <p:spPr>
          <a:xfrm>
            <a:off x="149041" y="5015777"/>
            <a:ext cx="2055823" cy="801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88900" lvl="0" indent="-88900" algn="just" defTabSz="410570">
              <a:buSzPct val="100000"/>
              <a:buFont typeface="Arial" panose="020B0604020202020204" pitchFamily="34" charset="0"/>
              <a:buChar char="•"/>
              <a:tabLst>
                <a:tab pos="88900" algn="l"/>
              </a:tabLst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Projeto e implementação de um sistema robótico com o apoio da RefSORS e do ArchSORS.</a:t>
            </a:r>
          </a:p>
          <a:p>
            <a:pPr marL="88900" lvl="0" indent="-88900" algn="just" defTabSz="410570">
              <a:buSzPct val="100000"/>
              <a:buFont typeface="Arial" panose="020B0604020202020204" pitchFamily="34" charset="0"/>
              <a:buChar char="•"/>
              <a:tabLst>
                <a:tab pos="88900" algn="l"/>
              </a:tabLst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Apoio na avaliação </a:t>
            </a:r>
            <a:r>
              <a:rPr lang="pt-BR" sz="900" dirty="0" smtClean="0"/>
              <a:t>da RefSORS e do ArchSORS.</a:t>
            </a:r>
            <a:endParaRPr lang="pt-BR" sz="900" dirty="0">
              <a:uFill>
                <a:solidFill/>
              </a:u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30633" y="2868199"/>
            <a:ext cx="4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10570">
              <a:defRPr sz="1800" i="0">
                <a:uFillTx/>
              </a:defRPr>
            </a:pPr>
            <a:r>
              <a:rPr lang="pt-BR" sz="900" dirty="0" smtClean="0"/>
              <a:t>Baseado na competição de robótica francesa </a:t>
            </a:r>
            <a:r>
              <a:rPr lang="pt-BR" sz="900" dirty="0" err="1" smtClean="0"/>
              <a:t>RobAFIS</a:t>
            </a:r>
            <a:r>
              <a:rPr lang="pt-BR" sz="900" dirty="0" smtClean="0"/>
              <a:t>.</a:t>
            </a:r>
          </a:p>
          <a:p>
            <a:pPr lvl="0" algn="just" defTabSz="410570">
              <a:defRPr sz="1800" i="0">
                <a:uFillTx/>
              </a:defRPr>
            </a:pPr>
            <a:r>
              <a:rPr lang="pt-BR" sz="900" dirty="0"/>
              <a:t>C</a:t>
            </a:r>
            <a:r>
              <a:rPr lang="pt-BR" sz="900" dirty="0" smtClean="0"/>
              <a:t>ontrola dois robôs que transportam produtos em um chão de fábrica. </a:t>
            </a:r>
            <a:endParaRPr lang="pt-BR" sz="900" dirty="0"/>
          </a:p>
        </p:txBody>
      </p:sp>
      <p:pic>
        <p:nvPicPr>
          <p:cNvPr id="40" name="ServicesArchitectur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31901" y="3285845"/>
            <a:ext cx="1994142" cy="173053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Box 40"/>
          <p:cNvSpPr txBox="1"/>
          <p:nvPr/>
        </p:nvSpPr>
        <p:spPr>
          <a:xfrm>
            <a:off x="2417666" y="3294128"/>
            <a:ext cx="2143645" cy="163718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1056" tIns="41056" rIns="41056" bIns="41056" numCol="1" spcCol="38100" rtlCol="0" anchor="t">
            <a:spAutoFit/>
          </a:bodyPr>
          <a:lstStyle/>
          <a:p>
            <a:pPr marL="0" marR="0" indent="0" algn="just" defTabSz="457200" rtl="0" eaLnBrk="0" fontAlgn="t" hangingPunct="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9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Instanciação</a:t>
            </a:r>
            <a:r>
              <a:rPr kumimoji="0" lang="pt-BR" sz="9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arquitetural:</a:t>
            </a:r>
          </a:p>
          <a:p>
            <a:pPr marL="88900" marR="0" indent="-88900" algn="just" defTabSz="457200" rtl="0" eaLnBrk="0" fontAlgn="t" hangingPunct="0">
              <a:spcBef>
                <a:spcPts val="60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  <a:tabLst/>
            </a:pPr>
            <a:r>
              <a:rPr lang="pt-BR" sz="900" i="0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Criação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 diagramas BPMN (</a:t>
            </a:r>
            <a:r>
              <a:rPr lang="pt-BR" sz="900" i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Business </a:t>
            </a:r>
            <a:r>
              <a:rPr lang="pt-BR" sz="900" i="1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Process</a:t>
            </a:r>
            <a:r>
              <a:rPr lang="pt-BR" sz="900" i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pt-BR" sz="900" i="1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  <a:r>
              <a:rPr lang="pt-BR" sz="900" i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pt-BR" sz="900" i="1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</a:t>
            </a:r>
            <a:r>
              <a:rPr lang="pt-BR" sz="900" i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pt-BR" sz="900" i="1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Notation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).</a:t>
            </a:r>
          </a:p>
          <a:p>
            <a:pPr marL="88900" marR="0" indent="-88900" algn="just" defTabSz="457200" rtl="0" eaLnBrk="0" fontAlgn="t" hangingPunct="0">
              <a:spcBef>
                <a:spcPts val="60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  <a:tabLst/>
            </a:pPr>
            <a:r>
              <a:rPr kumimoji="0" lang="pt-BR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Mapeamento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dos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requisitos funcionais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 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do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 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projeto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 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em</a:t>
            </a:r>
            <a:r>
              <a:rPr lang="pt-BR" sz="900" i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requisitos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 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arquiteturais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 </a:t>
            </a:r>
            <a:r>
              <a:rPr kumimoji="0" lang="pt-BR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da RefSORS.</a:t>
            </a:r>
          </a:p>
          <a:p>
            <a:pPr marL="88900" marR="0" indent="-88900" algn="just" defTabSz="457200" rtl="0" eaLnBrk="0" fontAlgn="t" hangingPunct="0">
              <a:spcBef>
                <a:spcPts val="60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  <a:tabLst/>
            </a:pPr>
            <a:r>
              <a:rPr lang="pt-BR" sz="900" i="0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Instanciação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 diferentes visões arquiteturais da RefSORS.</a:t>
            </a:r>
            <a:endParaRPr kumimoji="0" lang="pt-BR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2896" y="5038505"/>
            <a:ext cx="3487692" cy="7292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1056" tIns="41056" rIns="41056" bIns="41056" numCol="1" spcCol="38100" rtlCol="0" anchor="t">
            <a:spAutoFit/>
          </a:bodyPr>
          <a:lstStyle/>
          <a:p>
            <a:pPr marL="0" marR="0" indent="0" algn="just" defTabSz="457200" rtl="0" fontAlgn="auto" latinLnBrk="1" hangingPunct="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9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Desenvolvimento do sistema:</a:t>
            </a:r>
          </a:p>
          <a:p>
            <a:pPr marL="88900" marR="0" indent="-88900" algn="just" defTabSz="457200" rtl="0" fontAlgn="auto" latinLnBrk="1" hangingPunct="0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Ambiente de desenvolvimento ROS (</a:t>
            </a:r>
            <a:r>
              <a:rPr lang="pt-BR" sz="900" i="1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Robotic</a:t>
            </a:r>
            <a:r>
              <a:rPr lang="pt-BR" sz="900" i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pt-BR" sz="900" i="1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Operation</a:t>
            </a:r>
            <a:r>
              <a:rPr lang="pt-BR" sz="900" i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System</a:t>
            </a: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).</a:t>
            </a:r>
          </a:p>
          <a:p>
            <a:pPr marL="88900" marR="0" indent="-88900" algn="just" defTabSz="457200" rtl="0" fontAlgn="auto" latinLnBrk="1" hangingPunct="0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900" i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Linguagem de programação C++.</a:t>
            </a:r>
          </a:p>
        </p:txBody>
      </p:sp>
      <p:sp>
        <p:nvSpPr>
          <p:cNvPr id="43" name="Shape 43"/>
          <p:cNvSpPr/>
          <p:nvPr/>
        </p:nvSpPr>
        <p:spPr>
          <a:xfrm>
            <a:off x="4589423" y="4990960"/>
            <a:ext cx="2079097" cy="2023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18" tIns="45618" rIns="45618" bIns="45618" numCol="1" anchor="t">
            <a:noAutofit/>
          </a:bodyPr>
          <a:lstStyle>
            <a:lvl1pPr>
              <a:defRPr sz="2700" i="0"/>
            </a:lvl1pPr>
          </a:lstStyle>
          <a:p>
            <a:pPr lvl="0">
              <a:defRPr sz="1800">
                <a:uFillTx/>
              </a:defRPr>
            </a:pPr>
            <a:r>
              <a:rPr sz="800" dirty="0" err="1" smtClean="0">
                <a:uFill>
                  <a:solidFill/>
                </a:uFill>
              </a:rPr>
              <a:t>Figura</a:t>
            </a:r>
            <a:r>
              <a:rPr sz="800" dirty="0" smtClean="0">
                <a:uFill>
                  <a:solidFill/>
                </a:uFill>
              </a:rPr>
              <a:t> </a:t>
            </a:r>
            <a:r>
              <a:rPr lang="pt-BR" sz="800" dirty="0" smtClean="0">
                <a:uFill>
                  <a:solidFill/>
                </a:uFill>
              </a:rPr>
              <a:t>1</a:t>
            </a:r>
            <a:r>
              <a:rPr sz="800" dirty="0" smtClean="0">
                <a:uFill>
                  <a:solidFill/>
                </a:uFill>
              </a:rPr>
              <a:t> </a:t>
            </a:r>
            <a:r>
              <a:rPr lang="pt-BR" sz="800" dirty="0" smtClean="0">
                <a:uFill>
                  <a:solidFill/>
                </a:uFill>
              </a:rPr>
              <a:t>–</a:t>
            </a:r>
            <a:r>
              <a:rPr sz="800" dirty="0" smtClean="0">
                <a:uFill>
                  <a:solidFill/>
                </a:uFill>
              </a:rPr>
              <a:t> </a:t>
            </a:r>
            <a:r>
              <a:rPr lang="pt-BR" sz="800" dirty="0" smtClean="0">
                <a:uFill>
                  <a:solidFill/>
                </a:uFill>
              </a:rPr>
              <a:t>Visão de Arquitetura de Serviços</a:t>
            </a:r>
            <a:endParaRPr sz="800" dirty="0">
              <a:uFill>
                <a:solidFill/>
              </a:uFill>
            </a:endParaRPr>
          </a:p>
        </p:txBody>
      </p:sp>
      <p:sp>
        <p:nvSpPr>
          <p:cNvPr id="44" name="Shape 39"/>
          <p:cNvSpPr/>
          <p:nvPr/>
        </p:nvSpPr>
        <p:spPr>
          <a:xfrm>
            <a:off x="149041" y="6229265"/>
            <a:ext cx="2268625" cy="358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18" tIns="45618" rIns="45618" bIns="45618"/>
          <a:lstStyle>
            <a:lvl1pPr marL="286758" indent="-286758" algn="just" defTabSz="410570">
              <a:buSzPct val="120000"/>
              <a:buChar char="•"/>
              <a:defRPr sz="3500" i="0"/>
            </a:lvl1pPr>
          </a:lstStyle>
          <a:p>
            <a:pPr marL="88900" indent="-88900">
              <a:defRPr sz="180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Um sistema robótico, testado por meio de simulações no ambiente </a:t>
            </a:r>
            <a:r>
              <a:rPr lang="pt-BR" sz="900" dirty="0" err="1" smtClean="0">
                <a:uFill>
                  <a:solidFill/>
                </a:uFill>
              </a:rPr>
              <a:t>Gazebo</a:t>
            </a:r>
            <a:r>
              <a:rPr lang="pt-BR" sz="900" dirty="0" smtClean="0">
                <a:uFill>
                  <a:solidFill/>
                </a:uFill>
              </a:rPr>
              <a:t>.</a:t>
            </a:r>
            <a:endParaRPr lang="pt-BR" sz="900" dirty="0">
              <a:uFill>
                <a:solidFill/>
              </a:u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88952" y="6727223"/>
            <a:ext cx="2126938" cy="1552793"/>
            <a:chOff x="0" y="0"/>
            <a:chExt cx="8132418" cy="5937154"/>
          </a:xfrm>
        </p:grpSpPr>
        <p:pic>
          <p:nvPicPr>
            <p:cNvPr id="46" name="Gazebo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8132418" cy="49641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" name="Shape 43"/>
            <p:cNvSpPr/>
            <p:nvPr/>
          </p:nvSpPr>
          <p:spPr>
            <a:xfrm>
              <a:off x="0" y="5028952"/>
              <a:ext cx="8132417" cy="9082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18" tIns="45618" rIns="45618" bIns="45618" numCol="1" anchor="t">
              <a:noAutofit/>
            </a:bodyPr>
            <a:lstStyle>
              <a:lvl1pPr>
                <a:defRPr sz="2700" i="0"/>
              </a:lvl1pPr>
            </a:lstStyle>
            <a:p>
              <a:pPr lvl="0" algn="ctr">
                <a:defRPr sz="1800">
                  <a:uFillTx/>
                </a:defRPr>
              </a:pPr>
              <a:r>
                <a:rPr sz="700" dirty="0" err="1" smtClean="0">
                  <a:uFill>
                    <a:solidFill/>
                  </a:uFill>
                </a:rPr>
                <a:t>Figura</a:t>
              </a:r>
              <a:r>
                <a:rPr sz="700" dirty="0" smtClean="0">
                  <a:uFill>
                    <a:solidFill/>
                  </a:uFill>
                </a:rPr>
                <a:t> 2 - </a:t>
              </a:r>
              <a:r>
                <a:rPr sz="700" dirty="0" err="1" smtClean="0">
                  <a:uFill>
                    <a:solidFill/>
                  </a:uFill>
                </a:rPr>
                <a:t>Captura</a:t>
              </a:r>
              <a:r>
                <a:rPr sz="700" dirty="0" smtClean="0">
                  <a:uFill>
                    <a:solidFill/>
                  </a:uFill>
                </a:rPr>
                <a:t> de </a:t>
              </a:r>
              <a:r>
                <a:rPr sz="700" dirty="0" err="1" smtClean="0">
                  <a:uFill>
                    <a:solidFill/>
                  </a:uFill>
                </a:rPr>
                <a:t>tela</a:t>
              </a:r>
              <a:r>
                <a:rPr sz="700" dirty="0" smtClean="0">
                  <a:uFill>
                    <a:solidFill/>
                  </a:uFill>
                </a:rPr>
                <a:t> da </a:t>
              </a:r>
              <a:r>
                <a:rPr sz="700" dirty="0" err="1" smtClean="0">
                  <a:uFill>
                    <a:solidFill/>
                  </a:uFill>
                </a:rPr>
                <a:t>simulaçã</a:t>
              </a:r>
              <a:r>
                <a:rPr lang="pt-BR" sz="700" dirty="0" smtClean="0">
                  <a:uFill>
                    <a:solidFill/>
                  </a:uFill>
                </a:rPr>
                <a:t>o n</a:t>
              </a:r>
              <a:r>
                <a:rPr sz="700" dirty="0" smtClean="0">
                  <a:uFill>
                    <a:solidFill/>
                  </a:uFill>
                </a:rPr>
                <a:t>o Gazebo</a:t>
              </a:r>
              <a:endParaRPr sz="700" dirty="0">
                <a:uFill>
                  <a:solidFill/>
                </a:u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20674" y="6760076"/>
            <a:ext cx="1905303" cy="1519940"/>
            <a:chOff x="0" y="0"/>
            <a:chExt cx="7082163" cy="5649736"/>
          </a:xfrm>
        </p:grpSpPr>
        <p:pic>
          <p:nvPicPr>
            <p:cNvPr id="49" name="file-page1.pn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59667" y="0"/>
              <a:ext cx="6362830" cy="4692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" name="Shape 46"/>
            <p:cNvSpPr/>
            <p:nvPr/>
          </p:nvSpPr>
          <p:spPr>
            <a:xfrm>
              <a:off x="0" y="4692013"/>
              <a:ext cx="7082164" cy="95772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18" tIns="45618" rIns="45618" bIns="45618" numCol="1" anchor="t">
              <a:noAutofit/>
            </a:bodyPr>
            <a:lstStyle>
              <a:lvl1pPr>
                <a:defRPr sz="2700" i="0"/>
              </a:lvl1pPr>
            </a:lstStyle>
            <a:p>
              <a:pPr lvl="0" algn="ctr">
                <a:defRPr sz="1800">
                  <a:uFillTx/>
                </a:defRPr>
              </a:pPr>
              <a:r>
                <a:rPr lang="pt-BR" sz="600" dirty="0" smtClean="0">
                  <a:uFill>
                    <a:solidFill/>
                  </a:uFill>
                </a:rPr>
                <a:t>Figura 3 - Comparação entre os resultados do estudo de caso e do experimento realizado em [3].</a:t>
              </a:r>
              <a:endParaRPr lang="pt-BR" sz="600" dirty="0">
                <a:uFill>
                  <a:solidFill/>
                </a:uFill>
              </a:endParaRPr>
            </a:p>
          </p:txBody>
        </p:sp>
      </p:grpSp>
      <p:sp>
        <p:nvSpPr>
          <p:cNvPr id="51" name="Shape 48"/>
          <p:cNvSpPr/>
          <p:nvPr/>
        </p:nvSpPr>
        <p:spPr>
          <a:xfrm>
            <a:off x="2492896" y="6207471"/>
            <a:ext cx="1558708" cy="5323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18" tIns="45618" rIns="45618" bIns="45618"/>
          <a:lstStyle/>
          <a:p>
            <a:pPr marL="88900" lvl="0" indent="-88900" algn="just" defTabSz="410570">
              <a:buSzPct val="12000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14% mais modularidade</a:t>
            </a:r>
          </a:p>
          <a:p>
            <a:pPr marL="88900" lvl="0" indent="-88900" algn="just" defTabSz="410570">
              <a:buSzPct val="12000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10% menos acoplamento</a:t>
            </a:r>
          </a:p>
          <a:p>
            <a:pPr marL="88900" lvl="0" indent="-88900" algn="just" defTabSz="410570">
              <a:buSzPct val="12000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44% mais coesão</a:t>
            </a:r>
            <a:endParaRPr lang="pt-BR" sz="900" dirty="0">
              <a:uFill>
                <a:solidFill/>
              </a:uFill>
            </a:endParaRPr>
          </a:p>
        </p:txBody>
      </p:sp>
      <p:sp>
        <p:nvSpPr>
          <p:cNvPr id="53" name="Shape 38"/>
          <p:cNvSpPr/>
          <p:nvPr/>
        </p:nvSpPr>
        <p:spPr>
          <a:xfrm>
            <a:off x="4695543" y="6288119"/>
            <a:ext cx="2015009" cy="1257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18" tIns="45618" rIns="45618" bIns="45618"/>
          <a:lstStyle/>
          <a:p>
            <a:pPr marL="88900" lvl="0" indent="-88900" defTabSz="410570">
              <a:buSzPct val="120000"/>
              <a:buChar char="•"/>
              <a:defRPr sz="1800" i="0">
                <a:uFillTx/>
              </a:defRPr>
            </a:pPr>
            <a:r>
              <a:rPr lang="pt-BR" sz="900" dirty="0" err="1" smtClean="0">
                <a:uFill>
                  <a:solidFill/>
                </a:uFill>
              </a:rPr>
              <a:t>ArchSORS</a:t>
            </a:r>
            <a:r>
              <a:rPr lang="pt-BR" sz="900" dirty="0" smtClean="0">
                <a:uFill>
                  <a:solidFill/>
                </a:uFill>
              </a:rPr>
              <a:t> e a </a:t>
            </a:r>
            <a:r>
              <a:rPr lang="pt-BR" sz="900" dirty="0" err="1" smtClean="0">
                <a:uFill>
                  <a:solidFill/>
                </a:uFill>
              </a:rPr>
              <a:t>RefSORS</a:t>
            </a:r>
            <a:r>
              <a:rPr lang="pt-BR" sz="900" dirty="0" smtClean="0">
                <a:uFill>
                  <a:solidFill/>
                </a:uFill>
              </a:rPr>
              <a:t> podem facilitar o desenvolvimento de sistemas robóticos.</a:t>
            </a:r>
          </a:p>
          <a:p>
            <a:pPr marL="88900" lvl="0" indent="-88900" defTabSz="410570">
              <a:buSzPct val="12000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Melhores resultados em modularidade, coesão e acoplamento</a:t>
            </a:r>
            <a:r>
              <a:rPr lang="pt-BR" sz="900" dirty="0" smtClean="0">
                <a:uFill>
                  <a:solidFill/>
                </a:uFill>
              </a:rPr>
              <a:t>.</a:t>
            </a:r>
          </a:p>
          <a:p>
            <a:pPr marL="88900" lvl="0" indent="-88900" defTabSz="410570">
              <a:buSzPct val="120000"/>
              <a:buChar char="•"/>
              <a:defRPr sz="1800" i="0">
                <a:uFillTx/>
              </a:defRPr>
            </a:pPr>
            <a:r>
              <a:rPr lang="pt-BR" sz="900" dirty="0" smtClean="0">
                <a:uFill>
                  <a:solidFill/>
                </a:uFill>
              </a:rPr>
              <a:t>Outros </a:t>
            </a:r>
            <a:r>
              <a:rPr lang="pt-BR" sz="900" dirty="0" smtClean="0">
                <a:uFill>
                  <a:solidFill/>
                </a:uFill>
              </a:rPr>
              <a:t>sistemas serão desenvolvidos.</a:t>
            </a:r>
            <a:endParaRPr lang="pt-BR" sz="9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22" y="9524674"/>
            <a:ext cx="840511" cy="322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169" y="8664554"/>
            <a:ext cx="659514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10570">
              <a:defRPr sz="1800" i="0">
                <a:uFillTx/>
              </a:defRPr>
            </a:pPr>
            <a:r>
              <a:rPr lang="pt-BR" sz="700" b="1" dirty="0">
                <a:uFill>
                  <a:solidFill/>
                </a:uFill>
              </a:rPr>
              <a:t>[1]</a:t>
            </a:r>
            <a:r>
              <a:rPr lang="pt-BR" sz="700" dirty="0">
                <a:uFill>
                  <a:solidFill/>
                </a:uFill>
              </a:rPr>
              <a:t> M. P. </a:t>
            </a:r>
            <a:r>
              <a:rPr lang="pt-BR" sz="700" dirty="0" err="1">
                <a:uFill>
                  <a:solidFill/>
                </a:uFill>
              </a:rPr>
              <a:t>Papazoglou</a:t>
            </a:r>
            <a:r>
              <a:rPr lang="pt-BR" sz="700" dirty="0">
                <a:uFill>
                  <a:solidFill/>
                </a:uFill>
              </a:rPr>
              <a:t>, P. </a:t>
            </a:r>
            <a:r>
              <a:rPr lang="pt-BR" sz="700" dirty="0" err="1">
                <a:uFill>
                  <a:solidFill/>
                </a:uFill>
              </a:rPr>
              <a:t>Traverso</a:t>
            </a:r>
            <a:r>
              <a:rPr lang="pt-BR" sz="700" dirty="0">
                <a:uFill>
                  <a:solidFill/>
                </a:uFill>
              </a:rPr>
              <a:t>, S. </a:t>
            </a:r>
            <a:r>
              <a:rPr lang="pt-BR" sz="700" dirty="0" err="1">
                <a:uFill>
                  <a:solidFill/>
                </a:uFill>
              </a:rPr>
              <a:t>Dustdar</a:t>
            </a:r>
            <a:r>
              <a:rPr lang="pt-BR" sz="700" dirty="0">
                <a:uFill>
                  <a:solidFill/>
                </a:uFill>
              </a:rPr>
              <a:t>, </a:t>
            </a:r>
            <a:r>
              <a:rPr lang="pt-BR" sz="700" dirty="0" err="1">
                <a:uFill>
                  <a:solidFill/>
                </a:uFill>
              </a:rPr>
              <a:t>and</a:t>
            </a:r>
            <a:r>
              <a:rPr lang="pt-BR" sz="700" dirty="0">
                <a:uFill>
                  <a:solidFill/>
                </a:uFill>
              </a:rPr>
              <a:t> F. </a:t>
            </a:r>
            <a:r>
              <a:rPr lang="pt-BR" sz="700" dirty="0" err="1">
                <a:uFill>
                  <a:solidFill/>
                </a:uFill>
              </a:rPr>
              <a:t>Leymann</a:t>
            </a:r>
            <a:r>
              <a:rPr lang="pt-BR" sz="700" dirty="0">
                <a:uFill>
                  <a:solidFill/>
                </a:uFill>
              </a:rPr>
              <a:t>, “Service-</a:t>
            </a:r>
            <a:r>
              <a:rPr lang="pt-BR" sz="700" dirty="0" err="1">
                <a:uFill>
                  <a:solidFill/>
                </a:uFill>
              </a:rPr>
              <a:t>oriented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computing</a:t>
            </a:r>
            <a:r>
              <a:rPr lang="pt-BR" sz="700" dirty="0">
                <a:uFill>
                  <a:solidFill/>
                </a:uFill>
              </a:rPr>
              <a:t>: a </a:t>
            </a:r>
            <a:r>
              <a:rPr lang="pt-BR" sz="700" dirty="0" err="1">
                <a:uFill>
                  <a:solidFill/>
                </a:uFill>
              </a:rPr>
              <a:t>research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roadmap</a:t>
            </a:r>
            <a:r>
              <a:rPr lang="pt-BR" sz="700" dirty="0">
                <a:uFill>
                  <a:solidFill/>
                </a:uFill>
              </a:rPr>
              <a:t>,” </a:t>
            </a:r>
            <a:r>
              <a:rPr lang="pt-BR" sz="700" dirty="0" err="1">
                <a:uFill>
                  <a:solidFill/>
                </a:uFill>
              </a:rPr>
              <a:t>International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Journal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of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Cooperative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Information</a:t>
            </a:r>
            <a:r>
              <a:rPr lang="pt-BR" sz="700" dirty="0">
                <a:uFill>
                  <a:solidFill/>
                </a:uFill>
              </a:rPr>
              <a:t> Systems, vol. 17, no. 2, pp. 223–255, 2008.</a:t>
            </a:r>
          </a:p>
          <a:p>
            <a:pPr lvl="0" defTabSz="3702050">
              <a:defRPr sz="1800" i="0">
                <a:uFillTx/>
              </a:defRPr>
            </a:pPr>
            <a:r>
              <a:rPr lang="pt-BR" sz="700" b="1" dirty="0">
                <a:uFill>
                  <a:solidFill/>
                </a:uFill>
              </a:rPr>
              <a:t>[2] </a:t>
            </a:r>
            <a:r>
              <a:rPr lang="pt-BR" sz="700" dirty="0">
                <a:uFill>
                  <a:solidFill/>
                </a:uFill>
              </a:rPr>
              <a:t>L. B. R. Oliveira, </a:t>
            </a:r>
            <a:r>
              <a:rPr lang="pt-BR" sz="700" dirty="0" err="1">
                <a:uFill>
                  <a:solidFill/>
                </a:uFill>
              </a:rPr>
              <a:t>Architectural</a:t>
            </a:r>
            <a:r>
              <a:rPr lang="pt-BR" sz="700" dirty="0">
                <a:uFill>
                  <a:solidFill/>
                </a:uFill>
              </a:rPr>
              <a:t> Design </a:t>
            </a:r>
            <a:r>
              <a:rPr lang="pt-BR" sz="700" dirty="0" err="1">
                <a:uFill>
                  <a:solidFill/>
                </a:uFill>
              </a:rPr>
              <a:t>of</a:t>
            </a:r>
            <a:r>
              <a:rPr lang="pt-BR" sz="700" dirty="0">
                <a:uFill>
                  <a:solidFill/>
                </a:uFill>
              </a:rPr>
              <a:t> Service-</a:t>
            </a:r>
            <a:r>
              <a:rPr lang="pt-BR" sz="700" dirty="0" err="1">
                <a:uFill>
                  <a:solidFill/>
                </a:uFill>
              </a:rPr>
              <a:t>Oriented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Robotic</a:t>
            </a:r>
            <a:r>
              <a:rPr lang="pt-BR" sz="700" dirty="0">
                <a:uFill>
                  <a:solidFill/>
                </a:uFill>
              </a:rPr>
              <a:t> Systems. Tese de doutorado, ICMC-USP/IRISA-UBS, São Carlos, SP, 2015.</a:t>
            </a:r>
          </a:p>
          <a:p>
            <a:pPr lvl="0" defTabSz="3702050">
              <a:defRPr sz="1800" i="0">
                <a:uFillTx/>
              </a:defRPr>
            </a:pPr>
            <a:r>
              <a:rPr lang="pt-BR" sz="700" b="1" dirty="0">
                <a:uFill>
                  <a:solidFill/>
                </a:uFill>
              </a:rPr>
              <a:t>[3] </a:t>
            </a:r>
            <a:r>
              <a:rPr lang="pt-BR" sz="700" dirty="0">
                <a:uFill>
                  <a:solidFill/>
                </a:uFill>
              </a:rPr>
              <a:t>L. B. R. Oliveira, E. </a:t>
            </a:r>
            <a:r>
              <a:rPr lang="pt-BR" sz="700" dirty="0" err="1">
                <a:uFill>
                  <a:solidFill/>
                </a:uFill>
              </a:rPr>
              <a:t>Leroux</a:t>
            </a:r>
            <a:r>
              <a:rPr lang="pt-BR" sz="700" dirty="0">
                <a:uFill>
                  <a:solidFill/>
                </a:uFill>
              </a:rPr>
              <a:t>, Felizardo, K. R., </a:t>
            </a:r>
            <a:r>
              <a:rPr lang="pt-BR" sz="700" dirty="0" err="1">
                <a:uFill>
                  <a:solidFill/>
                </a:uFill>
              </a:rPr>
              <a:t>Oquendo</a:t>
            </a:r>
            <a:r>
              <a:rPr lang="pt-BR" sz="700" dirty="0">
                <a:uFill>
                  <a:solidFill/>
                </a:uFill>
              </a:rPr>
              <a:t>, F., </a:t>
            </a:r>
            <a:r>
              <a:rPr lang="pt-BR" sz="700" dirty="0" err="1">
                <a:uFill>
                  <a:solidFill/>
                </a:uFill>
              </a:rPr>
              <a:t>Nakagawa</a:t>
            </a:r>
            <a:r>
              <a:rPr lang="pt-BR" sz="700" dirty="0">
                <a:uFill>
                  <a:solidFill/>
                </a:uFill>
              </a:rPr>
              <a:t>, E.Y.: </a:t>
            </a:r>
            <a:r>
              <a:rPr lang="pt-BR" sz="700" dirty="0" err="1">
                <a:uFill>
                  <a:solidFill/>
                </a:uFill>
              </a:rPr>
              <a:t>Towards</a:t>
            </a:r>
            <a:r>
              <a:rPr lang="pt-BR" sz="700" dirty="0">
                <a:uFill>
                  <a:solidFill/>
                </a:uFill>
              </a:rPr>
              <a:t> a </a:t>
            </a:r>
            <a:r>
              <a:rPr lang="pt-BR" sz="700" dirty="0" err="1">
                <a:uFill>
                  <a:solidFill/>
                </a:uFill>
              </a:rPr>
              <a:t>Process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to</a:t>
            </a:r>
            <a:r>
              <a:rPr lang="pt-BR" sz="700" dirty="0">
                <a:uFill>
                  <a:solidFill/>
                </a:uFill>
              </a:rPr>
              <a:t> Design </a:t>
            </a:r>
            <a:r>
              <a:rPr lang="pt-BR" sz="700" dirty="0" err="1">
                <a:uFill>
                  <a:solidFill/>
                </a:uFill>
              </a:rPr>
              <a:t>Architectures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of</a:t>
            </a:r>
            <a:r>
              <a:rPr lang="pt-BR" sz="700" dirty="0">
                <a:uFill>
                  <a:solidFill/>
                </a:uFill>
              </a:rPr>
              <a:t> Service-</a:t>
            </a:r>
            <a:r>
              <a:rPr lang="pt-BR" sz="700" dirty="0" err="1">
                <a:uFill>
                  <a:solidFill/>
                </a:uFill>
              </a:rPr>
              <a:t>Oriented</a:t>
            </a:r>
            <a:r>
              <a:rPr lang="pt-BR" sz="700" dirty="0">
                <a:uFill>
                  <a:solidFill/>
                </a:uFill>
              </a:rPr>
              <a:t> </a:t>
            </a:r>
            <a:r>
              <a:rPr lang="pt-BR" sz="700" dirty="0" err="1">
                <a:uFill>
                  <a:solidFill/>
                </a:uFill>
              </a:rPr>
              <a:t>Robotic</a:t>
            </a:r>
            <a:r>
              <a:rPr lang="pt-BR" sz="700" dirty="0">
                <a:uFill>
                  <a:solidFill/>
                </a:uFill>
              </a:rPr>
              <a:t> Systems. In: ECSA’14, 2014, </a:t>
            </a:r>
            <a:r>
              <a:rPr lang="pt-BR" sz="700" dirty="0" err="1">
                <a:uFill>
                  <a:solidFill/>
                </a:uFill>
              </a:rPr>
              <a:t>Vienna</a:t>
            </a:r>
            <a:r>
              <a:rPr lang="pt-BR" sz="700" dirty="0">
                <a:uFill>
                  <a:solidFill/>
                </a:uFill>
              </a:rPr>
              <a:t>, </a:t>
            </a:r>
            <a:r>
              <a:rPr lang="pt-BR" sz="700" dirty="0" err="1">
                <a:uFill>
                  <a:solidFill/>
                </a:uFill>
              </a:rPr>
              <a:t>Austria</a:t>
            </a:r>
            <a:r>
              <a:rPr lang="pt-BR" sz="700" dirty="0">
                <a:uFill>
                  <a:solidFill/>
                </a:uFill>
              </a:rPr>
              <a:t>, p. 218-225.</a:t>
            </a:r>
            <a:endParaRPr lang="pt-BR" sz="700" dirty="0">
              <a:uFill>
                <a:solidFill/>
              </a:uFill>
            </a:endParaRPr>
          </a:p>
        </p:txBody>
      </p:sp>
      <p:sp>
        <p:nvSpPr>
          <p:cNvPr id="52" name="Shape 27"/>
          <p:cNvSpPr/>
          <p:nvPr/>
        </p:nvSpPr>
        <p:spPr>
          <a:xfrm>
            <a:off x="0" y="9321255"/>
            <a:ext cx="6885384" cy="0"/>
          </a:xfrm>
          <a:prstGeom prst="line">
            <a:avLst/>
          </a:prstGeom>
          <a:ln w="25400">
            <a:solidFill>
              <a:srgbClr val="676767"/>
            </a:solidFill>
            <a:miter lim="400000"/>
          </a:ln>
          <a:effectLst>
            <a:outerShdw blurRad="1270000" rotWithShape="0">
              <a:srgbClr val="000000">
                <a:alpha val="75000"/>
              </a:srgbClr>
            </a:outerShdw>
          </a:effectLst>
        </p:spPr>
        <p:txBody>
          <a:bodyPr lIns="45618" tIns="45618" rIns="45618" bIns="45618" anchor="ctr"/>
          <a:lstStyle/>
          <a:p>
            <a:pPr lvl="0">
              <a:spcBef>
                <a:spcPts val="0"/>
              </a:spcBef>
              <a:defRPr sz="1000" i="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00" dirty="0"/>
          </a:p>
        </p:txBody>
      </p:sp>
      <p:sp>
        <p:nvSpPr>
          <p:cNvPr id="4" name="Rectangle 3"/>
          <p:cNvSpPr/>
          <p:nvPr/>
        </p:nvSpPr>
        <p:spPr>
          <a:xfrm>
            <a:off x="3145234" y="9357069"/>
            <a:ext cx="45618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10570">
              <a:defRPr sz="1800" i="0">
                <a:uFillTx/>
              </a:defRPr>
            </a:pPr>
            <a:r>
              <a:rPr lang="pt-BR" sz="700" dirty="0" smtClean="0">
                <a:uFill>
                  <a:solidFill/>
                </a:uFill>
              </a:rPr>
              <a:t>Apoio</a:t>
            </a:r>
            <a:endParaRPr lang="pt-BR" sz="700" dirty="0">
              <a:uFill>
                <a:solidFill/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423</Words>
  <Application>Microsoft Office PowerPoint</Application>
  <PresentationFormat>A4 Paper (210x297 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Light</vt:lpstr>
      <vt:lpstr>Arial</vt:lpstr>
      <vt:lpstr>Calibri</vt:lpstr>
      <vt:lpstr>Design padrão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Eduardo Ciciliato</cp:lastModifiedBy>
  <cp:revision>28</cp:revision>
  <dcterms:created xsi:type="dcterms:W3CDTF">2011-11-08T15:08:34Z</dcterms:created>
  <dcterms:modified xsi:type="dcterms:W3CDTF">2015-09-24T18:27:20Z</dcterms:modified>
</cp:coreProperties>
</file>