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AMILOLA EFUWAPE, MARCH 2021"/>
          <p:cNvSpPr txBox="1"/>
          <p:nvPr>
            <p:ph type="body" idx="21"/>
          </p:nvPr>
        </p:nvSpPr>
        <p:spPr>
          <a:xfrm>
            <a:off x="7509246" y="8946698"/>
            <a:ext cx="21971002" cy="636979"/>
          </a:xfrm>
          <a:prstGeom prst="rect">
            <a:avLst/>
          </a:prstGeom>
          <a:extLst>
            <a:ext uri="{C572A759-6A51-4108-AA02-DFA0A04FC94B}">
              <ma14:wrappingTextBoxFlag xmlns:ma14="http://schemas.microsoft.com/office/mac/drawingml/2011/main" val="1"/>
            </a:ext>
          </a:extLst>
        </p:spPr>
        <p:txBody>
          <a:bodyPr/>
          <a:lstStyle/>
          <a:p>
            <a:pPr/>
            <a:r>
              <a:t>DAMILOLA EFUWAPE, MARCH 2021</a:t>
            </a:r>
          </a:p>
        </p:txBody>
      </p:sp>
      <p:sp>
        <p:nvSpPr>
          <p:cNvPr id="152" name="BIG MOUNTAIN RESORT TICKET PRICE ANALYSIS"/>
          <p:cNvSpPr txBox="1"/>
          <p:nvPr>
            <p:ph type="ctrTitle"/>
          </p:nvPr>
        </p:nvSpPr>
        <p:spPr>
          <a:xfrm>
            <a:off x="3327527" y="-214486"/>
            <a:ext cx="21971004" cy="4648201"/>
          </a:xfrm>
          <a:prstGeom prst="rect">
            <a:avLst/>
          </a:prstGeom>
        </p:spPr>
        <p:txBody>
          <a:bodyPr/>
          <a:lstStyle>
            <a:lvl1pPr>
              <a:defRPr spc="-117" sz="5900"/>
            </a:lvl1pPr>
          </a:lstStyle>
          <a:p>
            <a:pPr>
              <a:defRPr spc="-232" sz="11600"/>
            </a:pPr>
            <a:r>
              <a:rPr spc="-117" sz="5900"/>
              <a:t>BIG MOUNTAIN RESORT TICKET PRICE ANALYSIS</a:t>
            </a:r>
          </a:p>
        </p:txBody>
      </p:sp>
      <p:sp>
        <p:nvSpPr>
          <p:cNvPr id="153" name="SELECTING BETTER VALUE FOR TICKET PRICES AND RAISING REVENUE"/>
          <p:cNvSpPr txBox="1"/>
          <p:nvPr>
            <p:ph type="subTitle" sz="quarter" idx="1"/>
          </p:nvPr>
        </p:nvSpPr>
        <p:spPr>
          <a:xfrm>
            <a:off x="3814757" y="6410712"/>
            <a:ext cx="21971001" cy="1905001"/>
          </a:xfrm>
          <a:prstGeom prst="rect">
            <a:avLst/>
          </a:prstGeom>
        </p:spPr>
        <p:txBody>
          <a:bodyPr/>
          <a:lstStyle>
            <a:lvl1pPr>
              <a:defRPr sz="3700"/>
            </a:lvl1pPr>
          </a:lstStyle>
          <a:p>
            <a:pPr/>
            <a:r>
              <a:t>SELECTING BETTER VALUE FOR TICKET PRICES AND RAISING REVENUE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oblem Identification…"/>
          <p:cNvSpPr txBox="1"/>
          <p:nvPr/>
        </p:nvSpPr>
        <p:spPr>
          <a:xfrm>
            <a:off x="278948" y="4163110"/>
            <a:ext cx="24275058" cy="364763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indent="0" algn="l" defTabSz="914400">
              <a:defRPr b="1" u="sng">
                <a:solidFill>
                  <a:srgbClr val="000000"/>
                </a:solidFill>
                <a:latin typeface="Arial"/>
                <a:ea typeface="Arial"/>
                <a:cs typeface="Arial"/>
                <a:sym typeface="Arial"/>
              </a:defRPr>
            </a:pPr>
            <a:r>
              <a:rPr u="none"/>
              <a:t>                                                                                                          </a:t>
            </a:r>
            <a:r>
              <a:t>Problem Identification</a:t>
            </a:r>
          </a:p>
          <a:p>
            <a:pPr lvl="1" indent="0" algn="l" defTabSz="914400">
              <a:defRPr>
                <a:solidFill>
                  <a:srgbClr val="000000"/>
                </a:solidFill>
                <a:latin typeface="Arial"/>
                <a:ea typeface="Arial"/>
                <a:cs typeface="Arial"/>
                <a:sym typeface="Arial"/>
              </a:defRPr>
            </a:pPr>
          </a:p>
          <a:p>
            <a:pPr lvl="1" indent="0" algn="l" defTabSz="914400">
              <a:defRPr>
                <a:solidFill>
                  <a:srgbClr val="000000"/>
                </a:solidFill>
                <a:latin typeface="Arial"/>
                <a:ea typeface="Arial"/>
                <a:cs typeface="Arial"/>
                <a:sym typeface="Arial"/>
              </a:defRPr>
            </a:pPr>
          </a:p>
          <a:p>
            <a:pPr lvl="1" indent="0" algn="l" defTabSz="914400">
              <a:defRPr>
                <a:solidFill>
                  <a:srgbClr val="000000"/>
                </a:solidFill>
                <a:latin typeface="Arial"/>
                <a:ea typeface="Arial"/>
                <a:cs typeface="Arial"/>
                <a:sym typeface="Arial"/>
              </a:defRPr>
            </a:pPr>
            <a:r>
              <a:t>A recent facility improvement project increased Big Mountain Resort’s operation costs by $1,540,000. With likely limitations to charging a premium above market price to leverage this increase, the management has decided to capitalize on the resort’s facilities.</a:t>
            </a:r>
          </a:p>
          <a:p>
            <a:pPr lvl="1" indent="0" algn="l" defTabSz="914400">
              <a:defRPr>
                <a:solidFill>
                  <a:srgbClr val="000000"/>
                </a:solidFill>
                <a:latin typeface="Arial"/>
                <a:ea typeface="Arial"/>
                <a:cs typeface="Arial"/>
                <a:sym typeface="Arial"/>
              </a:defRPr>
            </a:pPr>
          </a:p>
          <a:p>
            <a:pPr lvl="1" indent="0" algn="l" defTabSz="914400">
              <a:defRPr>
                <a:solidFill>
                  <a:srgbClr val="000000"/>
                </a:solidFill>
                <a:latin typeface="Arial"/>
                <a:ea typeface="Arial"/>
                <a:cs typeface="Arial"/>
                <a:sym typeface="Arial"/>
              </a:defRPr>
            </a:pPr>
          </a:p>
          <a:p>
            <a:pPr lvl="1" indent="0" algn="l" defTabSz="914400">
              <a:defRPr>
                <a:solidFill>
                  <a:srgbClr val="000000"/>
                </a:solidFill>
                <a:latin typeface="Arial"/>
                <a:ea typeface="Arial"/>
                <a:cs typeface="Arial"/>
                <a:sym typeface="Arial"/>
              </a:defRPr>
            </a:pPr>
          </a:p>
          <a:p>
            <a:pPr lvl="1" indent="0" algn="l" defTabSz="914400">
              <a:defRPr>
                <a:solidFill>
                  <a:srgbClr val="000000"/>
                </a:solidFill>
                <a:latin typeface="Arial"/>
                <a:ea typeface="Arial"/>
                <a:cs typeface="Arial"/>
                <a:sym typeface="Arial"/>
              </a:defRPr>
            </a:pPr>
            <a:r>
              <a:t>This can be done through reaching a better value for ticket price and cutting operation costs sizably which will, in turn, increase revenue by at least 25% by the end of the business year.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Big Mountain Resort currently charges 81 dollars. The analysis showed that, considering Big Mountain…"/>
          <p:cNvSpPr txBox="1"/>
          <p:nvPr/>
        </p:nvSpPr>
        <p:spPr>
          <a:xfrm>
            <a:off x="190429" y="-9296999"/>
            <a:ext cx="24003141" cy="220519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15000"/>
              </a:lnSpc>
              <a:defRPr sz="2550">
                <a:solidFill>
                  <a:srgbClr val="000000"/>
                </a:solidFill>
                <a:uFill>
                  <a:solidFill>
                    <a:srgbClr val="000000"/>
                  </a:solidFill>
                </a:uFill>
                <a:latin typeface="Arial"/>
                <a:ea typeface="Arial"/>
                <a:cs typeface="Arial"/>
                <a:sym typeface="Arial"/>
              </a:defRPr>
            </a:pPr>
            <a:r>
              <a:t>Big Mountain Resort currently charges 81 dollars. The analysis showed that, considering Big Mountain</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r>
              <a:t>'s facilities, a modeled ticket price that could be supported in the </a:t>
            </a:r>
            <a:r>
              <a:rPr sz="1050"/>
              <a:t>Big </a:t>
            </a: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endParaRPr sz="1050"/>
          </a:p>
          <a:p>
            <a:pPr algn="l" defTabSz="457200">
              <a:lnSpc>
                <a:spcPct val="115000"/>
              </a:lnSpc>
              <a:defRPr sz="2550">
                <a:solidFill>
                  <a:srgbClr val="000000"/>
                </a:solidFill>
                <a:uFill>
                  <a:solidFill>
                    <a:srgbClr val="000000"/>
                  </a:solidFill>
                </a:uFill>
                <a:latin typeface="Arial"/>
                <a:ea typeface="Arial"/>
                <a:cs typeface="Arial"/>
                <a:sym typeface="Arial"/>
              </a:defRPr>
            </a:pPr>
            <a:r>
              <a:rPr sz="1050"/>
              <a:t>                                                                                                                                                                                       </a:t>
            </a:r>
            <a:r>
              <a:rPr b="1" sz="2650" u="sng"/>
              <a:t>Recommendation and Key Findings</a:t>
            </a:r>
            <a:r>
              <a:t> </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r>
              <a:t>Mountain Resort currently charges 81 dollars. The analysis showed that, considering Big Mountain's facilities, a modeled ticket price that could be supported in </a:t>
            </a:r>
          </a:p>
          <a:p>
            <a:pPr algn="l" defTabSz="457200">
              <a:lnSpc>
                <a:spcPct val="115000"/>
              </a:lnSpc>
              <a:defRPr sz="2550">
                <a:solidFill>
                  <a:srgbClr val="000000"/>
                </a:solidFill>
                <a:uFill>
                  <a:solidFill>
                    <a:srgbClr val="000000"/>
                  </a:solidFill>
                </a:uFill>
                <a:latin typeface="Arial"/>
                <a:ea typeface="Arial"/>
                <a:cs typeface="Arial"/>
                <a:sym typeface="Arial"/>
              </a:defRPr>
            </a:pPr>
            <a:r>
              <a:t>the marketplace is 95.87 dollars. The big difference between the modeled price and the current price charged shows how much the resort is undercharging.</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r>
              <a:t>After carefully considering each shortlisted option by the business, the following were concluded: </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marL="147052" indent="-147052" algn="l" defTabSz="457200">
              <a:lnSpc>
                <a:spcPct val="115000"/>
              </a:lnSpc>
              <a:buSzPct val="100000"/>
              <a:buAutoNum type="arabicPeriod" startAt="1"/>
              <a:defRPr sz="2550">
                <a:solidFill>
                  <a:srgbClr val="000000"/>
                </a:solidFill>
                <a:uFill>
                  <a:solidFill>
                    <a:srgbClr val="000000"/>
                  </a:solidFill>
                </a:uFill>
                <a:latin typeface="Arial"/>
                <a:ea typeface="Arial"/>
                <a:cs typeface="Arial"/>
                <a:sym typeface="Arial"/>
              </a:defRPr>
            </a:pPr>
            <a:r>
              <a:t>Closing the least-used runs provides varying levels of support for ticket pricing, the best of which is not making any difference at all, if only one run is closed.</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marL="147052" indent="-147052" algn="l" defTabSz="457200">
              <a:lnSpc>
                <a:spcPct val="115000"/>
              </a:lnSpc>
              <a:buSzPct val="100000"/>
              <a:buAutoNum type="arabicPeriod" startAt="2"/>
              <a:defRPr sz="2550">
                <a:solidFill>
                  <a:srgbClr val="000000"/>
                </a:solidFill>
                <a:uFill>
                  <a:solidFill>
                    <a:srgbClr val="000000"/>
                  </a:solidFill>
                </a:uFill>
                <a:latin typeface="Arial"/>
                <a:ea typeface="Arial"/>
                <a:cs typeface="Arial"/>
                <a:sym typeface="Arial"/>
              </a:defRPr>
            </a:pPr>
            <a:r>
              <a:t>Increasing the longest run by 0.2 miles would have no effect on the ticket price. </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marL="147052" indent="-147052" algn="l" defTabSz="457200">
              <a:lnSpc>
                <a:spcPct val="115000"/>
              </a:lnSpc>
              <a:buSzPct val="100000"/>
              <a:buAutoNum type="arabicPeriod" startAt="3"/>
              <a:defRPr sz="2550">
                <a:solidFill>
                  <a:srgbClr val="000000"/>
                </a:solidFill>
                <a:uFill>
                  <a:solidFill>
                    <a:srgbClr val="000000"/>
                  </a:solidFill>
                </a:uFill>
                <a:latin typeface="Arial"/>
                <a:ea typeface="Arial"/>
                <a:cs typeface="Arial"/>
                <a:sym typeface="Arial"/>
              </a:defRPr>
            </a:pPr>
            <a:r>
              <a:t>Adding a run to increase the vertical drop by 150 feet, and installing an additional chair lift would be the best possible scenario to aid a market-supported ticket price. Based on the assumption that each visitor buys an average of five day tickets, this suggested price raise will cover for the operating cost of the new chair, since customers tend to pay more for certain facilities and less for others. </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marL="147052" indent="-147052" algn="l" defTabSz="457200">
              <a:lnSpc>
                <a:spcPct val="115000"/>
              </a:lnSpc>
              <a:buSzPct val="100000"/>
              <a:buAutoNum type="arabicPeriod" startAt="4"/>
              <a:defRPr sz="2550">
                <a:solidFill>
                  <a:srgbClr val="000000"/>
                </a:solidFill>
                <a:uFill>
                  <a:solidFill>
                    <a:srgbClr val="000000"/>
                  </a:solidFill>
                </a:uFill>
                <a:latin typeface="Arial"/>
                <a:ea typeface="Arial"/>
                <a:cs typeface="Arial"/>
                <a:sym typeface="Arial"/>
              </a:defRPr>
            </a:pPr>
            <a:r>
              <a:t>Going further to add two acres of snow making would not make much difference either.</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Screen Shot 2021-04-13 at 7.18.31 PM.png" descr="Screen Shot 2021-04-13 at 7.18.31 PM.png"/>
          <p:cNvPicPr>
            <a:picLocks noChangeAspect="1"/>
          </p:cNvPicPr>
          <p:nvPr/>
        </p:nvPicPr>
        <p:blipFill>
          <a:blip r:embed="rId2">
            <a:extLst/>
          </a:blip>
          <a:stretch>
            <a:fillRect/>
          </a:stretch>
        </p:blipFill>
        <p:spPr>
          <a:xfrm>
            <a:off x="1900784" y="3027265"/>
            <a:ext cx="9105901" cy="4216401"/>
          </a:xfrm>
          <a:prstGeom prst="rect">
            <a:avLst/>
          </a:prstGeom>
          <a:ln w="12700">
            <a:miter lim="400000"/>
          </a:ln>
        </p:spPr>
      </p:pic>
      <p:sp>
        <p:nvSpPr>
          <p:cNvPr id="160" name="Modeling Results and Analysis…"/>
          <p:cNvSpPr txBox="1"/>
          <p:nvPr/>
        </p:nvSpPr>
        <p:spPr>
          <a:xfrm>
            <a:off x="262695" y="491868"/>
            <a:ext cx="23858610" cy="1754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15000"/>
              </a:lnSpc>
              <a:defRPr sz="2550">
                <a:solidFill>
                  <a:srgbClr val="000000"/>
                </a:solidFill>
                <a:uFill>
                  <a:solidFill>
                    <a:srgbClr val="000000"/>
                  </a:solidFill>
                </a:uFill>
                <a:latin typeface="Arial"/>
                <a:ea typeface="Arial"/>
                <a:cs typeface="Arial"/>
                <a:sym typeface="Arial"/>
              </a:defRPr>
            </a:pPr>
            <a:r>
              <a:t>                                                                                                     </a:t>
            </a:r>
            <a:r>
              <a:rPr b="1" sz="2650" u="sng"/>
              <a:t>Modeling Results and Analysis</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r>
              <a:t>The project considered the number and length of runs Big Mountain has compared to other resorts in market share amongst other things and it discovered that only a few have more or longer. This is shown on the two graphs below:</a:t>
            </a:r>
          </a:p>
        </p:txBody>
      </p:sp>
      <p:pic>
        <p:nvPicPr>
          <p:cNvPr id="161" name="Screen Shot 2021-04-13 at 7.29.58 PM.png" descr="Screen Shot 2021-04-13 at 7.29.58 PM.png"/>
          <p:cNvPicPr>
            <a:picLocks noChangeAspect="1"/>
          </p:cNvPicPr>
          <p:nvPr/>
        </p:nvPicPr>
        <p:blipFill>
          <a:blip r:embed="rId3">
            <a:extLst/>
          </a:blip>
          <a:stretch>
            <a:fillRect/>
          </a:stretch>
        </p:blipFill>
        <p:spPr>
          <a:xfrm>
            <a:off x="13588765" y="3081645"/>
            <a:ext cx="8204201" cy="4267201"/>
          </a:xfrm>
          <a:prstGeom prst="rect">
            <a:avLst/>
          </a:prstGeom>
          <a:ln w="12700">
            <a:miter lim="400000"/>
          </a:ln>
        </p:spPr>
      </p:pic>
      <p:sp>
        <p:nvSpPr>
          <p:cNvPr id="162" name="It also looked at the relationship between runs closure and ticket prices. In particular, how closing a number of runs would affect ticket prices and then revenue."/>
          <p:cNvSpPr txBox="1"/>
          <p:nvPr/>
        </p:nvSpPr>
        <p:spPr>
          <a:xfrm>
            <a:off x="618874" y="8248043"/>
            <a:ext cx="22844523" cy="4593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5000"/>
              </a:lnSpc>
              <a:defRPr sz="2550">
                <a:solidFill>
                  <a:srgbClr val="000000"/>
                </a:solidFill>
                <a:uFill>
                  <a:solidFill>
                    <a:srgbClr val="000000"/>
                  </a:solidFill>
                </a:uFill>
                <a:latin typeface="Arial"/>
                <a:ea typeface="Arial"/>
                <a:cs typeface="Arial"/>
                <a:sym typeface="Arial"/>
              </a:defRPr>
            </a:lvl1pPr>
          </a:lstStyle>
          <a:p>
            <a:pPr/>
            <a:r>
              <a:t>It also looked at the relationship between runs closure and ticket prices. In particular, how closing a number of runs would affect ticket prices and then revenue.</a:t>
            </a:r>
          </a:p>
        </p:txBody>
      </p:sp>
      <p:pic>
        <p:nvPicPr>
          <p:cNvPr id="163" name="Screen Shot 2021-04-13 at 7.43.01 PM.png" descr="Screen Shot 2021-04-13 at 7.43.01 PM.png"/>
          <p:cNvPicPr>
            <a:picLocks noChangeAspect="1"/>
          </p:cNvPicPr>
          <p:nvPr/>
        </p:nvPicPr>
        <p:blipFill>
          <a:blip r:embed="rId4">
            <a:extLst/>
          </a:blip>
          <a:stretch>
            <a:fillRect/>
          </a:stretch>
        </p:blipFill>
        <p:spPr>
          <a:xfrm>
            <a:off x="3794955" y="8748949"/>
            <a:ext cx="5072315" cy="5280563"/>
          </a:xfrm>
          <a:prstGeom prst="rect">
            <a:avLst/>
          </a:prstGeom>
          <a:ln w="12700">
            <a:miter lim="400000"/>
          </a:ln>
        </p:spPr>
      </p:pic>
      <p:pic>
        <p:nvPicPr>
          <p:cNvPr id="164" name="Screen Shot 2021-04-13 at 7.44.10 PM.png" descr="Screen Shot 2021-04-13 at 7.44.10 PM.png"/>
          <p:cNvPicPr>
            <a:picLocks noChangeAspect="1"/>
          </p:cNvPicPr>
          <p:nvPr/>
        </p:nvPicPr>
        <p:blipFill>
          <a:blip r:embed="rId5">
            <a:extLst/>
          </a:blip>
          <a:stretch>
            <a:fillRect/>
          </a:stretch>
        </p:blipFill>
        <p:spPr>
          <a:xfrm>
            <a:off x="15601168" y="8836007"/>
            <a:ext cx="5439161" cy="510644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The above graphs show that if only one run is closed, ticket prices and revenue remain the same, which would be the best scenario in terms of closing runs. If two runs are closed, there would be a drop in ticket prices and revenue. Dropping three would l"/>
          <p:cNvSpPr txBox="1"/>
          <p:nvPr/>
        </p:nvSpPr>
        <p:spPr>
          <a:xfrm>
            <a:off x="213326" y="3222490"/>
            <a:ext cx="24291570" cy="552277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15000"/>
              </a:lnSpc>
              <a:defRPr sz="2550">
                <a:solidFill>
                  <a:srgbClr val="000000"/>
                </a:solidFill>
                <a:uFill>
                  <a:solidFill>
                    <a:srgbClr val="000000"/>
                  </a:solidFill>
                </a:uFill>
                <a:latin typeface="Arial"/>
                <a:ea typeface="Arial"/>
                <a:cs typeface="Arial"/>
                <a:sym typeface="Arial"/>
              </a:defRPr>
            </a:pPr>
            <a:r>
              <a:t>The above graphs show that if only one run is closed, ticket prices and revenue remain the same, which would be the best scenario in terms of closing runs. If two runs are closed, there would be a drop in ticket prices and revenue. Dropping three would lead to a further drop, but the effect would be the same as closing four or five runs. This is the same for closing six, seven or eight runs and so on. </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r>
              <a:t>Overall, this option would lead to a decline in price support, which is not what the best outcome would be.</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r>
              <a:t>The analysis checked if the second option of increasing the longest run by 0.2 miles would cause an increase in ticket prices and revenue, but found that it would have a zero effect.</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his option of adding a run, increasing the vertical drop by 150 feet, and installing an additional chair lift, which the project found would increase support for ticket price by $1.99, adding up to about $3,474,638 over the whole season, would be the be"/>
          <p:cNvSpPr txBox="1"/>
          <p:nvPr/>
        </p:nvSpPr>
        <p:spPr>
          <a:xfrm>
            <a:off x="427376" y="6815065"/>
            <a:ext cx="24021009" cy="299104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15000"/>
              </a:lnSpc>
              <a:defRPr sz="2550">
                <a:solidFill>
                  <a:srgbClr val="000000"/>
                </a:solidFill>
                <a:uFill>
                  <a:solidFill>
                    <a:srgbClr val="000000"/>
                  </a:solidFill>
                </a:uFill>
                <a:latin typeface="Arial"/>
                <a:ea typeface="Arial"/>
                <a:cs typeface="Arial"/>
                <a:sym typeface="Arial"/>
              </a:defRPr>
            </a:pPr>
            <a:r>
              <a:t>This option of</a:t>
            </a:r>
            <a:r>
              <a:t> adding a run, increasing the vertical drop by 150 feet, and installing an additional chair lift, which the project found would increase support for ticket price by $1.99, adding up to about $3,474,638 over the whole season, would be the best.</a:t>
            </a:r>
          </a:p>
          <a:p>
            <a:pPr algn="l" defTabSz="457200">
              <a:lnSpc>
                <a:spcPct val="115000"/>
              </a:lnSpc>
              <a:defRPr sz="2550">
                <a:solidFill>
                  <a:srgbClr val="000000"/>
                </a:solidFill>
                <a:uFill>
                  <a:solidFill>
                    <a:srgbClr val="000000"/>
                  </a:solidFill>
                </a:uFill>
                <a:latin typeface="Arial"/>
                <a:ea typeface="Arial"/>
                <a:cs typeface="Arial"/>
                <a:sym typeface="Arial"/>
              </a:defRPr>
            </a:pPr>
          </a:p>
          <a:p>
            <a:pPr algn="l" defTabSz="457200">
              <a:lnSpc>
                <a:spcPct val="115000"/>
              </a:lnSpc>
              <a:defRPr sz="2550">
                <a:solidFill>
                  <a:srgbClr val="000000"/>
                </a:solidFill>
                <a:uFill>
                  <a:solidFill>
                    <a:srgbClr val="000000"/>
                  </a:solidFill>
                </a:uFill>
                <a:latin typeface="Arial"/>
                <a:ea typeface="Arial"/>
                <a:cs typeface="Arial"/>
                <a:sym typeface="Arial"/>
              </a:defRPr>
            </a:pPr>
            <a:r>
              <a:t>But, adding two acres of snow making to this would only be a waste of resources because it would not make much difference and Big Mountain is already among the resorts with the highest snow making area as shown below:</a:t>
            </a:r>
          </a:p>
          <a:p>
            <a:pPr algn="l" defTabSz="457200">
              <a:lnSpc>
                <a:spcPct val="115000"/>
              </a:lnSpc>
              <a:defRPr sz="2550">
                <a:solidFill>
                  <a:srgbClr val="000000"/>
                </a:solidFill>
                <a:uFill>
                  <a:solidFill>
                    <a:srgbClr val="000000"/>
                  </a:solidFill>
                </a:uFill>
                <a:latin typeface="Arial"/>
                <a:ea typeface="Arial"/>
                <a:cs typeface="Arial"/>
                <a:sym typeface="Arial"/>
              </a:defRPr>
            </a:pPr>
          </a:p>
        </p:txBody>
      </p:sp>
      <p:pic>
        <p:nvPicPr>
          <p:cNvPr id="169" name="Screen Shot 2021-04-13 at 8.23.59 PM.png" descr="Screen Shot 2021-04-13 at 8.23.59 PM.png"/>
          <p:cNvPicPr>
            <a:picLocks noChangeAspect="1"/>
          </p:cNvPicPr>
          <p:nvPr/>
        </p:nvPicPr>
        <p:blipFill>
          <a:blip r:embed="rId2">
            <a:extLst/>
          </a:blip>
          <a:stretch>
            <a:fillRect/>
          </a:stretch>
        </p:blipFill>
        <p:spPr>
          <a:xfrm>
            <a:off x="1209996" y="2063625"/>
            <a:ext cx="9753601" cy="4292601"/>
          </a:xfrm>
          <a:prstGeom prst="rect">
            <a:avLst/>
          </a:prstGeom>
          <a:ln w="12700">
            <a:miter lim="400000"/>
          </a:ln>
        </p:spPr>
      </p:pic>
      <p:pic>
        <p:nvPicPr>
          <p:cNvPr id="170" name="Screen Shot 2021-04-13 at 8.24.44 PM.png" descr="Screen Shot 2021-04-13 at 8.24.44 PM.png"/>
          <p:cNvPicPr>
            <a:picLocks noChangeAspect="1"/>
          </p:cNvPicPr>
          <p:nvPr/>
        </p:nvPicPr>
        <p:blipFill>
          <a:blip r:embed="rId3">
            <a:extLst/>
          </a:blip>
          <a:stretch>
            <a:fillRect/>
          </a:stretch>
        </p:blipFill>
        <p:spPr>
          <a:xfrm>
            <a:off x="11784524" y="2050925"/>
            <a:ext cx="8699501" cy="4318001"/>
          </a:xfrm>
          <a:prstGeom prst="rect">
            <a:avLst/>
          </a:prstGeom>
          <a:ln w="12700">
            <a:miter lim="400000"/>
          </a:ln>
        </p:spPr>
      </p:pic>
      <p:sp>
        <p:nvSpPr>
          <p:cNvPr id="171" name="Big Mountain ranks among the top resorts with best vertical drop and highest number of chairs as shown in the graph below, but how about improving a little on these?"/>
          <p:cNvSpPr txBox="1"/>
          <p:nvPr/>
        </p:nvSpPr>
        <p:spPr>
          <a:xfrm>
            <a:off x="217549" y="1370761"/>
            <a:ext cx="23948902" cy="4593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5000"/>
              </a:lnSpc>
              <a:defRPr sz="2550">
                <a:solidFill>
                  <a:srgbClr val="000000"/>
                </a:solidFill>
                <a:uFill>
                  <a:solidFill>
                    <a:srgbClr val="000000"/>
                  </a:solidFill>
                </a:uFill>
                <a:latin typeface="Arial"/>
                <a:ea typeface="Arial"/>
                <a:cs typeface="Arial"/>
                <a:sym typeface="Arial"/>
              </a:defRPr>
            </a:lvl1pPr>
          </a:lstStyle>
          <a:p>
            <a:pPr/>
            <a:r>
              <a:t>Big Mountain ranks among the top resorts with best vertical drop and highest number of chairs as shown in the graph below, but how about improving a little on these?</a:t>
            </a:r>
          </a:p>
        </p:txBody>
      </p:sp>
      <p:pic>
        <p:nvPicPr>
          <p:cNvPr id="172" name="Screen Shot 2021-04-13 at 8.35.12 PM.png" descr="Screen Shot 2021-04-13 at 8.35.12 PM.png"/>
          <p:cNvPicPr>
            <a:picLocks noChangeAspect="1"/>
          </p:cNvPicPr>
          <p:nvPr/>
        </p:nvPicPr>
        <p:blipFill>
          <a:blip r:embed="rId4">
            <a:extLst/>
          </a:blip>
          <a:stretch>
            <a:fillRect/>
          </a:stretch>
        </p:blipFill>
        <p:spPr>
          <a:xfrm>
            <a:off x="6908164" y="9032006"/>
            <a:ext cx="10058401" cy="43307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ummary and Conclusion…"/>
          <p:cNvSpPr txBox="1"/>
          <p:nvPr/>
        </p:nvSpPr>
        <p:spPr>
          <a:xfrm>
            <a:off x="78945" y="-6250152"/>
            <a:ext cx="24001559" cy="156497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p>
          <a:p>
            <a:pPr algn="l" defTabSz="457200">
              <a:lnSpc>
                <a:spcPct val="115000"/>
              </a:lnSpc>
              <a:defRPr b="1" sz="2550">
                <a:solidFill>
                  <a:srgbClr val="000000"/>
                </a:solidFill>
                <a:uFill>
                  <a:solidFill>
                    <a:srgbClr val="000000"/>
                  </a:solidFill>
                </a:uFill>
                <a:latin typeface="Arial"/>
                <a:ea typeface="Arial"/>
                <a:cs typeface="Arial"/>
                <a:sym typeface="Arial"/>
              </a:defRPr>
            </a:pPr>
            <a:r>
              <a:t>                                                                                            </a:t>
            </a:r>
            <a:r>
              <a:rPr u="sng"/>
              <a:t>Summary and Conclusion</a:t>
            </a:r>
          </a:p>
          <a:p>
            <a:pPr algn="l" defTabSz="457200">
              <a:lnSpc>
                <a:spcPct val="115000"/>
              </a:lnSpc>
              <a:defRPr b="1" sz="2550">
                <a:solidFill>
                  <a:srgbClr val="000000"/>
                </a:solidFill>
                <a:uFill>
                  <a:solidFill>
                    <a:srgbClr val="000000"/>
                  </a:solidFill>
                </a:uFill>
                <a:latin typeface="Arial"/>
                <a:ea typeface="Arial"/>
                <a:cs typeface="Arial"/>
                <a:sym typeface="Arial"/>
              </a:defRPr>
            </a:pPr>
            <a:endParaRPr b="0"/>
          </a:p>
          <a:p>
            <a:pPr algn="l" defTabSz="457200">
              <a:lnSpc>
                <a:spcPct val="115000"/>
              </a:lnSpc>
              <a:defRPr b="1" sz="2550">
                <a:solidFill>
                  <a:srgbClr val="000000"/>
                </a:solidFill>
                <a:uFill>
                  <a:solidFill>
                    <a:srgbClr val="000000"/>
                  </a:solidFill>
                </a:uFill>
                <a:latin typeface="Arial"/>
                <a:ea typeface="Arial"/>
                <a:cs typeface="Arial"/>
                <a:sym typeface="Arial"/>
              </a:defRPr>
            </a:pPr>
            <a:r>
              <a:rPr b="0"/>
              <a:t>Overall, the project looked at ways that Big Mountain Resort can take advantage of its facilities by reaching a better ticket value and sizably cutting down on operation costs.</a:t>
            </a:r>
            <a:endParaRPr b="0"/>
          </a:p>
          <a:p>
            <a:pPr algn="l" defTabSz="457200">
              <a:lnSpc>
                <a:spcPct val="115000"/>
              </a:lnSpc>
              <a:defRPr b="1" sz="2550">
                <a:solidFill>
                  <a:srgbClr val="000000"/>
                </a:solidFill>
                <a:uFill>
                  <a:solidFill>
                    <a:srgbClr val="000000"/>
                  </a:solidFill>
                </a:uFill>
                <a:latin typeface="Arial"/>
                <a:ea typeface="Arial"/>
                <a:cs typeface="Arial"/>
                <a:sym typeface="Arial"/>
              </a:defRPr>
            </a:pPr>
            <a:endParaRPr b="0"/>
          </a:p>
          <a:p>
            <a:pPr algn="l" defTabSz="457200">
              <a:lnSpc>
                <a:spcPct val="115000"/>
              </a:lnSpc>
              <a:defRPr b="1" sz="2550">
                <a:solidFill>
                  <a:srgbClr val="000000"/>
                </a:solidFill>
                <a:uFill>
                  <a:solidFill>
                    <a:srgbClr val="000000"/>
                  </a:solidFill>
                </a:uFill>
                <a:latin typeface="Arial"/>
                <a:ea typeface="Arial"/>
                <a:cs typeface="Arial"/>
                <a:sym typeface="Arial"/>
              </a:defRPr>
            </a:pPr>
            <a:endParaRPr b="0"/>
          </a:p>
          <a:p>
            <a:pPr algn="l" defTabSz="457200">
              <a:lnSpc>
                <a:spcPct val="115000"/>
              </a:lnSpc>
              <a:defRPr b="1" sz="2550">
                <a:solidFill>
                  <a:srgbClr val="000000"/>
                </a:solidFill>
                <a:uFill>
                  <a:solidFill>
                    <a:srgbClr val="000000"/>
                  </a:solidFill>
                </a:uFill>
                <a:latin typeface="Arial"/>
                <a:ea typeface="Arial"/>
                <a:cs typeface="Arial"/>
                <a:sym typeface="Arial"/>
              </a:defRPr>
            </a:pPr>
            <a:r>
              <a:rPr b="0"/>
              <a:t>Weekday and weekend ticket prices were considered in predicting ticket prices, but weekend was then chosen as the preferred feature because it contained fewer missing values than the weekday prices feature.</a:t>
            </a:r>
            <a:endParaRPr b="0"/>
          </a:p>
          <a:p>
            <a:pPr algn="l" defTabSz="457200">
              <a:lnSpc>
                <a:spcPct val="115000"/>
              </a:lnSpc>
              <a:defRPr b="1" sz="2550">
                <a:solidFill>
                  <a:srgbClr val="000000"/>
                </a:solidFill>
                <a:uFill>
                  <a:solidFill>
                    <a:srgbClr val="000000"/>
                  </a:solidFill>
                </a:uFill>
                <a:latin typeface="Arial"/>
                <a:ea typeface="Arial"/>
                <a:cs typeface="Arial"/>
                <a:sym typeface="Arial"/>
              </a:defRPr>
            </a:pPr>
            <a:endParaRPr b="0"/>
          </a:p>
          <a:p>
            <a:pPr algn="l" defTabSz="457200">
              <a:lnSpc>
                <a:spcPct val="115000"/>
              </a:lnSpc>
              <a:defRPr b="1" sz="2550">
                <a:solidFill>
                  <a:srgbClr val="000000"/>
                </a:solidFill>
                <a:uFill>
                  <a:solidFill>
                    <a:srgbClr val="000000"/>
                  </a:solidFill>
                </a:uFill>
                <a:latin typeface="Arial"/>
                <a:ea typeface="Arial"/>
                <a:cs typeface="Arial"/>
                <a:sym typeface="Arial"/>
              </a:defRPr>
            </a:pPr>
            <a:r>
              <a:rPr b="0"/>
              <a:t>It was then determined that adding a run to increase the vertical drop by 150 feet, and installing an additional chair lift would be the best possible way to aid a market-supported ticket price. While this may seem like accruing additional operating cost, the suggested price raise would cover the cost, assuming each customer buys an average five day ticket, because this is one of the facilities that supports a given ticket price and customers would pay more for it as a result of the satisfaction they get.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