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2" r:id="rId5"/>
    <p:sldId id="260" r:id="rId6"/>
    <p:sldId id="261" r:id="rId7"/>
    <p:sldId id="293" r:id="rId8"/>
    <p:sldId id="262" r:id="rId9"/>
    <p:sldId id="264" r:id="rId10"/>
    <p:sldId id="267" r:id="rId11"/>
    <p:sldId id="279" r:id="rId12"/>
    <p:sldId id="271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94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2F4757"/>
    <a:srgbClr val="D6D5C9"/>
    <a:srgbClr val="2F4758"/>
    <a:srgbClr val="FDFDFF"/>
    <a:srgbClr val="D52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521"/>
  </p:normalViewPr>
  <p:slideViewPr>
    <p:cSldViewPr snapToGrid="0">
      <p:cViewPr>
        <p:scale>
          <a:sx n="86" d="100"/>
          <a:sy n="86" d="100"/>
        </p:scale>
        <p:origin x="2752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2443-FC3F-CD4B-B85F-51BC4035D94E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EFB7-B332-F24A-9672-E7BDEDE266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16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546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7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72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87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80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60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09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24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89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59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223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312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80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97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23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76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51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6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68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80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62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51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70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6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6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7E94D5-B475-BC61-A393-790B1A446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CF872-1466-BDB6-5A75-C2EFD5BF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Nunito Sans Normal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3A4CDF-6244-46D9-C7B1-7739227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4C10A-4020-2934-B212-EAE8CC1F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382D1B-BF7E-8484-7CBF-8AC90740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0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18E8B-D3DE-BDEF-3E3B-946AE3F2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C2E5F9-2D2C-72A4-5EB9-98C5F14C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80585-4F93-B91C-8446-A3868EC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AF948-2FFC-7E48-54AA-48DA02C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CC1AF4-B20F-7EBB-EC75-5A5B5A47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6450F9-EC7B-6DDE-FAD5-40FB4615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8CD893-0D95-07C1-69F6-7ECF0A3B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7F149F-9166-DC27-A9DF-AD591E4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71DD84-DE4C-AE8C-CF4B-E822C18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FA14E6-FBDB-A621-91BF-A933EDD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ECEF5-B44B-F461-3852-EA5D643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CEB0C-04BD-6006-02D1-78BC43D5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69EF-D24B-C7BE-9C87-30B131F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CA555-22AE-4D11-CED3-E20C3D6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FD6431-1121-9292-9EF9-39FEA26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2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3E3C-E988-A2C4-1E2D-F3D6B9C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47342F-8D87-4B9E-9376-21AB0A0C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Nunito Sans Normal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E49A9-6187-D5A3-0392-90443B8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C737F-E7F2-39EF-31A4-DA153622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61B9B7-A673-5B42-E404-11CC1E5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49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7D425-79B8-C550-530A-AA7D12D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9B5CC-D5CF-0F1A-B638-C10C0592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886BA1-D08B-8F12-A4E2-3F0DBA5CC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2EA92-5E26-113B-BFF9-2E045E9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1A202B-BF44-2F72-69B0-FF8CF5F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A4EE1-3E6B-56EA-C3FE-EED34E4A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8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CBCF2-7F21-285C-C10C-1E9FBA2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76C505-F608-5579-E882-1A304A10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1881E-48EE-8541-DC93-5CE3FA4A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BB242B-3DAB-ACDB-D442-09359FB6B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DD98D8-85A9-7477-6817-9D66C5ED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3AA99D-C463-C487-9419-2ECF565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D3366F-C30C-04C1-BC92-F0258EA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EC6911-1069-3EC1-355C-43DD8668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B8C13-639C-CDA0-7C0B-94AE7A81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A0AFA5-F22E-0732-64D5-BF751FE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62B55B-64A3-55D8-B88C-9734F9B0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AF2036-634F-3B47-6882-A7631D4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1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374E11-D764-D122-6542-DAC55FF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236E5D-219E-9F33-1C2B-357398A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BCFE67-602B-6D3D-ABF6-AA9FCCD3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5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6164-A3EA-47E6-40C1-42615786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AF9B5-2CF8-0A9D-44D5-14D30600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8D58F5-4C25-4BD7-DAA5-C997882D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C5330-24F5-8B53-F27C-D045DC0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144233-FEF7-F40F-4D9E-E81B07D7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B71DD4-4DDB-3B6A-B8A8-678157DA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94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A3CB2-52C5-520E-283E-D1C87CFA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CB97E9-9D5D-CF13-2035-CB6537D8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1A5E50-8936-0B85-D98A-943DEAC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7366C-7072-18AB-EFBF-98BB4DB2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37A461-9049-40A2-87F8-2134C3F6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EF5006-D7BE-D03C-05B1-AEDBE3CA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ECA22C-7804-1853-A633-9BF4354C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DE2CBD-40E1-2520-E005-0BFD7DAE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857F2-520E-0509-CFAF-265062E12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8EC1-0489-D449-A8AB-05DE6E751C6B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1F27D3-BB47-5EFD-3B72-83A3B31B0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FECEC-5740-E20E-F9CB-6FCBC887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7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5FC63E-6718-121E-948F-0C7D5C06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7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8D46A9-97A6-33E7-5A18-D771E70FD9FC}"/>
              </a:ext>
            </a:extLst>
          </p:cNvPr>
          <p:cNvSpPr txBox="1"/>
          <p:nvPr/>
        </p:nvSpPr>
        <p:spPr>
          <a:xfrm>
            <a:off x="1937655" y="2828835"/>
            <a:ext cx="831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Social Engineering </a:t>
            </a:r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attacks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in the </a:t>
            </a:r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Symbolic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F2011C-F9B2-3E32-CFD8-7C0CE126C398}"/>
              </a:ext>
            </a:extLst>
          </p:cNvPr>
          <p:cNvSpPr txBox="1"/>
          <p:nvPr/>
        </p:nvSpPr>
        <p:spPr>
          <a:xfrm>
            <a:off x="1003004" y="5934627"/>
            <a:ext cx="10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July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2023 – D’Ambrosi Denis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21E2C3-A8BD-973F-24E0-309B9F83EBF6}"/>
              </a:ext>
            </a:extLst>
          </p:cNvPr>
          <p:cNvSpPr txBox="1"/>
          <p:nvPr/>
        </p:nvSpPr>
        <p:spPr>
          <a:xfrm>
            <a:off x="1003003" y="554041"/>
            <a:ext cx="10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University of Udine</a:t>
            </a:r>
          </a:p>
        </p:txBody>
      </p:sp>
    </p:spTree>
    <p:extLst>
      <p:ext uri="{BB962C8B-B14F-4D97-AF65-F5344CB8AC3E}">
        <p14:creationId xmlns:p14="http://schemas.microsoft.com/office/powerpoint/2010/main" val="303835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A2CB53F-4D1A-5C38-0D69-B8C40C54099A}"/>
              </a:ext>
            </a:extLst>
          </p:cNvPr>
          <p:cNvSpPr/>
          <p:nvPr/>
        </p:nvSpPr>
        <p:spPr>
          <a:xfrm>
            <a:off x="370366" y="2545518"/>
            <a:ext cx="5360581" cy="3966672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 algn="ctr">
              <a:spcAft>
                <a:spcPts val="600"/>
              </a:spcAft>
            </a:pPr>
            <a:endParaRPr lang="it-IT" b="1" dirty="0">
              <a:solidFill>
                <a:srgbClr val="2F4758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6975D2-C57C-C4EA-3583-28CC7BE7C9C3}"/>
              </a:ext>
            </a:extLst>
          </p:cNvPr>
          <p:cNvSpPr txBox="1"/>
          <p:nvPr/>
        </p:nvSpPr>
        <p:spPr>
          <a:xfrm>
            <a:off x="696607" y="2794991"/>
            <a:ext cx="457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" pitchFamily="2" charset="77"/>
              </a:rPr>
              <a:t>Facts</a:t>
            </a:r>
            <a:endParaRPr lang="it-IT" dirty="0">
              <a:latin typeface="Nunito Sans Normal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Nunito Sans Normal ExtraLight" pitchFamily="2" charset="77"/>
              </a:rPr>
              <a:t>Intuitively</a:t>
            </a:r>
            <a:r>
              <a:rPr lang="it-IT" dirty="0">
                <a:latin typeface="Nunito Sans Normal ExtraLight" pitchFamily="2" charset="77"/>
              </a:rPr>
              <a:t>, </a:t>
            </a:r>
            <a:r>
              <a:rPr lang="it-IT" dirty="0" err="1">
                <a:latin typeface="Nunito Sans Normal ExtraLight" pitchFamily="2" charset="77"/>
              </a:rPr>
              <a:t>they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represent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b="1" dirty="0" err="1">
                <a:latin typeface="Nunito Sans Normal ExtraLight" pitchFamily="2" charset="77"/>
              </a:rPr>
              <a:t>true</a:t>
            </a:r>
            <a:r>
              <a:rPr lang="it-IT" b="1" dirty="0">
                <a:latin typeface="Nunito Sans Normal ExtraLight" pitchFamily="2" charset="77"/>
              </a:rPr>
              <a:t> </a:t>
            </a:r>
            <a:r>
              <a:rPr lang="it-IT" b="1" dirty="0" err="1">
                <a:latin typeface="Nunito Sans Normal ExtraLight" pitchFamily="2" charset="77"/>
              </a:rPr>
              <a:t>predicates</a:t>
            </a:r>
            <a:endParaRPr lang="it-IT" b="1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Nunito Sans Normal ExtraLight" pitchFamily="2" charset="77"/>
              </a:rPr>
              <a:t>Fixed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arity</a:t>
            </a:r>
            <a:endParaRPr lang="it-IT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Made up of </a:t>
            </a:r>
            <a:r>
              <a:rPr lang="it-IT" dirty="0" err="1">
                <a:latin typeface="Nunito Sans Normal ExtraLight" pitchFamily="2" charset="77"/>
              </a:rPr>
              <a:t>terms</a:t>
            </a:r>
            <a:endParaRPr lang="it-IT" dirty="0">
              <a:latin typeface="Nunito Sans Normal ExtraLight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F641633-7F66-8156-4C79-97A7AACD5131}"/>
              </a:ext>
            </a:extLst>
          </p:cNvPr>
          <p:cNvGrpSpPr/>
          <p:nvPr/>
        </p:nvGrpSpPr>
        <p:grpSpPr>
          <a:xfrm>
            <a:off x="522411" y="4157911"/>
            <a:ext cx="5056490" cy="2176858"/>
            <a:chOff x="973942" y="4046521"/>
            <a:chExt cx="5056490" cy="2176858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C73641E-68F9-436C-8F33-04C565B0091F}"/>
                </a:ext>
              </a:extLst>
            </p:cNvPr>
            <p:cNvSpPr/>
            <p:nvPr/>
          </p:nvSpPr>
          <p:spPr>
            <a:xfrm>
              <a:off x="973942" y="4046521"/>
              <a:ext cx="2460374" cy="2176858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 algn="ctr">
                <a:spcAft>
                  <a:spcPts val="600"/>
                </a:spcAft>
              </a:pPr>
              <a:r>
                <a:rPr lang="it-IT" dirty="0">
                  <a:solidFill>
                    <a:srgbClr val="FDFDFF"/>
                  </a:solidFill>
                  <a:latin typeface="Nunito Sans Normal" pitchFamily="2" charset="77"/>
                </a:rPr>
                <a:t>Linear </a:t>
              </a: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facts</a:t>
              </a:r>
              <a:endParaRPr lang="it-IT" dirty="0">
                <a:solidFill>
                  <a:srgbClr val="FDFDFF"/>
                </a:solidFill>
                <a:latin typeface="Nunito Sans Normal" pitchFamily="2" charset="77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Represent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ephemeral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information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Consumed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just once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DB9A676E-B09A-52A9-C7B1-FDE9E4D4CE5A}"/>
                </a:ext>
              </a:extLst>
            </p:cNvPr>
            <p:cNvSpPr/>
            <p:nvPr/>
          </p:nvSpPr>
          <p:spPr>
            <a:xfrm>
              <a:off x="3570058" y="4046521"/>
              <a:ext cx="2460374" cy="2176858"/>
            </a:xfrm>
            <a:prstGeom prst="roundRect">
              <a:avLst>
                <a:gd name="adj" fmla="val 279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 algn="ctr">
                <a:spcAft>
                  <a:spcPts val="600"/>
                </a:spcAft>
              </a:pP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Persistent</a:t>
              </a:r>
              <a:r>
                <a:rPr lang="it-IT" dirty="0">
                  <a:solidFill>
                    <a:srgbClr val="FDFDFF"/>
                  </a:solidFill>
                  <a:latin typeface="Nunito Sans Normal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facts</a:t>
              </a:r>
              <a:endParaRPr lang="it-IT" dirty="0">
                <a:solidFill>
                  <a:srgbClr val="FDFDFF"/>
                </a:solidFill>
                <a:latin typeface="Nunito Sans Normal" pitchFamily="2" charset="77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Represent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enduring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knowledge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/>
              <p:nvPr/>
            </p:nvSpPr>
            <p:spPr>
              <a:xfrm>
                <a:off x="6328496" y="2937681"/>
                <a:ext cx="5493138" cy="339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96" y="2937681"/>
                <a:ext cx="5493138" cy="3393429"/>
              </a:xfrm>
              <a:prstGeom prst="rect">
                <a:avLst/>
              </a:prstGeom>
              <a:blipFill>
                <a:blip r:embed="rId3"/>
                <a:stretch>
                  <a:fillRect l="-924" t="-1119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E61872-5B34-C8C9-281D-602485E45C6E}"/>
              </a:ext>
            </a:extLst>
          </p:cNvPr>
          <p:cNvSpPr txBox="1"/>
          <p:nvPr/>
        </p:nvSpPr>
        <p:spPr>
          <a:xfrm>
            <a:off x="2271908" y="1920846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468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8BF313F-054F-4C44-995A-6E25283B6FAD}"/>
                  </a:ext>
                </a:extLst>
              </p:cNvPr>
              <p:cNvSpPr txBox="1"/>
              <p:nvPr/>
            </p:nvSpPr>
            <p:spPr>
              <a:xfrm>
                <a:off x="1716438" y="2578430"/>
                <a:ext cx="8759124" cy="3398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 ExtraLight" pitchFamily="2" charset="77"/>
                  </a:rPr>
                  <a:t>A protocol rule is a multiset rewriting rule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such that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 not contain fresh names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and</a:t>
                </a:r>
                <a:r>
                  <a:rPr lang="en-US" dirty="0">
                    <a:latin typeface="Nunito Sans Normal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Out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Fr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and</a:t>
                </a:r>
                <a:r>
                  <a:rPr lang="en-US" dirty="0">
                    <a:latin typeface="Nunito Sans Normal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Nunito Sans Normal ExtraLight" pitchFamily="2" charset="77"/>
                  </a:rPr>
                  <a:t>The argument of 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Fr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 belongs to the set of fresh terms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the function symbol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latin typeface="Nunito Sans Normal" pitchFamily="2" charset="77"/>
                </a:endParaRP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satisfies:</a:t>
                </a:r>
              </a:p>
              <a:p>
                <a:pPr marL="1257300" lvl="2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𝑣𝑎𝑟𝑠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𝑣𝑎𝑟𝑠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</m:sSub>
                  </m:oMath>
                </a14:m>
                <a:endParaRPr lang="en-US" dirty="0">
                  <a:latin typeface="Nunito Sans Normal" pitchFamily="2" charset="77"/>
                </a:endParaRPr>
              </a:p>
              <a:p>
                <a:pPr marL="1257300" lvl="2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only contains irreducible function symbols from the given signature or it is an instance of a rule that satisfies both conditions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8BF313F-054F-4C44-995A-6E25283B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38" y="2578430"/>
                <a:ext cx="8759124" cy="3398732"/>
              </a:xfrm>
              <a:prstGeom prst="rect">
                <a:avLst/>
              </a:prstGeom>
              <a:blipFill>
                <a:blip r:embed="rId3"/>
                <a:stretch>
                  <a:fillRect l="-580" t="-1493" r="-145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710890-CCAF-BF28-4ED5-6D7B8BA73376}"/>
              </a:ext>
            </a:extLst>
          </p:cNvPr>
          <p:cNvSpPr txBox="1"/>
          <p:nvPr/>
        </p:nvSpPr>
        <p:spPr>
          <a:xfrm>
            <a:off x="2087436" y="2139780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Definition of </a:t>
            </a:r>
            <a:r>
              <a:rPr lang="it-IT" dirty="0" err="1">
                <a:latin typeface="Nunito Sans Normal" pitchFamily="2" charset="77"/>
              </a:rPr>
              <a:t>protocol</a:t>
            </a:r>
            <a:r>
              <a:rPr lang="it-IT" dirty="0">
                <a:latin typeface="Nunito Sans Normal" pitchFamily="2" charset="77"/>
              </a:rPr>
              <a:t> rules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68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3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6786E-0E32-4D66-65A9-98E1A5EEDEFB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96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E61872-5B34-C8C9-281D-602485E45C6E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55E467-598E-7954-3ADC-272A0DB5BA75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55E467-598E-7954-3ADC-272A0DB5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38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2DC69C-6327-3B34-AEC8-73D2EFBC7369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1AC6240-F778-763A-CBAF-C229BC0E8330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1AC6240-F778-763A-CBAF-C229BC0E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7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8D0761-0B16-4C36-3AD0-B613703E154E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8099C3C-47E1-694F-AED0-D5CBCE628764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8099C3C-47E1-694F-AED0-D5CBCE62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2"/>
                    </a:solidFill>
                    <a:latin typeface="Nunito Sans Normal ExtraLight" pitchFamily="2" charset="77"/>
                  </a:rPr>
                  <a:t> </a:t>
                </a:r>
                <a:r>
                  <a:rPr lang="it-IT" dirty="0">
                    <a:latin typeface="Nunito Sans Normal ExtraLight" pitchFamily="2" charset="77"/>
                  </a:rPr>
                  <a:t>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𝐶𝑜𝑛𝑐𝑙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𝐶𝑜𝑛𝑐𝑙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0DB19B-741B-104F-B7A7-7D81B59FA0D1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B4C615C-BA3B-475E-19FA-145C03770BD7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B4C615C-BA3B-475E-19FA-145C0377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2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5219D5-08BE-D4B2-341C-22B827465B31}"/>
                  </a:ext>
                </a:extLst>
              </p:cNvPr>
              <p:cNvSpPr txBox="1"/>
              <p:nvPr/>
            </p:nvSpPr>
            <p:spPr>
              <a:xfrm>
                <a:off x="559635" y="3113796"/>
                <a:ext cx="7954924" cy="2785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it-IT" dirty="0">
                    <a:solidFill>
                      <a:srgbClr val="2F4758"/>
                    </a:solidFill>
                    <a:latin typeface="Nunito Sans Normal" pitchFamily="2" charset="77"/>
                  </a:rPr>
                  <a:t>Dolev-Yao rules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Term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generation: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resh</m:t>
                        </m:r>
                        <m:r>
                          <m:rPr>
                            <m:brk m:alnAt="2"/>
                          </m:r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Fr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sz="1400" dirty="0">
                  <a:solidFill>
                    <a:srgbClr val="2F4758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Term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generation (</a:t>
                </a: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attacker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i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Fr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sz="1400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Sending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to the network: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Receiving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from the network: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brk m:alnAt="2"/>
                          </m:r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Knowledge of public names: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Use of non-private </a:t>
                </a: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functions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5219D5-08BE-D4B2-341C-22B82746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5" y="3113796"/>
                <a:ext cx="7954924" cy="2785634"/>
              </a:xfrm>
              <a:prstGeom prst="rect">
                <a:avLst/>
              </a:prstGeom>
              <a:blipFill>
                <a:blip r:embed="rId3"/>
                <a:stretch>
                  <a:fillRect l="-957" t="-1364" b="-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00ACD150-B105-FD1C-AE5C-414884BE992E}"/>
              </a:ext>
            </a:extLst>
          </p:cNvPr>
          <p:cNvGrpSpPr/>
          <p:nvPr/>
        </p:nvGrpSpPr>
        <p:grpSpPr>
          <a:xfrm>
            <a:off x="8018542" y="1956049"/>
            <a:ext cx="3515833" cy="2703203"/>
            <a:chOff x="6766025" y="1008591"/>
            <a:chExt cx="4897201" cy="376529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DE34F63-9FD9-5261-5CF6-06D0F6A5E8EE}"/>
                </a:ext>
              </a:extLst>
            </p:cNvPr>
            <p:cNvSpPr/>
            <p:nvPr/>
          </p:nvSpPr>
          <p:spPr>
            <a:xfrm>
              <a:off x="6766025" y="1008591"/>
              <a:ext cx="4897201" cy="3765290"/>
            </a:xfrm>
            <a:prstGeom prst="roundRect">
              <a:avLst>
                <a:gd name="adj" fmla="val 2790"/>
              </a:avLst>
            </a:prstGeom>
            <a:solidFill>
              <a:srgbClr val="ECECEC"/>
            </a:solidFill>
            <a:ln>
              <a:solidFill>
                <a:srgbClr val="ECEC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5E619D2-F33F-009F-DC7B-536EDD43625E}"/>
                </a:ext>
              </a:extLst>
            </p:cNvPr>
            <p:cNvGrpSpPr/>
            <p:nvPr/>
          </p:nvGrpSpPr>
          <p:grpSpPr>
            <a:xfrm>
              <a:off x="7194649" y="1221204"/>
              <a:ext cx="4039953" cy="3340065"/>
              <a:chOff x="7197491" y="1264973"/>
              <a:chExt cx="4039953" cy="3340065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675BA4B-0843-EC1A-616C-D3A260EB5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491" y="2522051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4A8C9B09-FECB-A245-1DFD-B0FD07D68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4644" y="2516533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179C0FF1-B80B-B3DF-DF88-B8D255D4A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8226" y="3792238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E31492FF-E3C6-CCEC-427B-482A144E8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3486" y="1264973"/>
                <a:ext cx="812800" cy="812800"/>
              </a:xfrm>
              <a:prstGeom prst="rect">
                <a:avLst/>
              </a:prstGeom>
            </p:spPr>
          </p:pic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5ED7EA56-CFFE-BA66-AE2E-C0554E0D8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6476" y="1738909"/>
                <a:ext cx="871268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5E0D3CAD-6C30-384D-A2FE-4EB7D6F2B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3424" y="1738909"/>
                <a:ext cx="894080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ttore 4 19">
                <a:extLst>
                  <a:ext uri="{FF2B5EF4-FFF2-40B4-BE49-F238E27FC236}">
                    <a16:creationId xmlns:a16="http://schemas.microsoft.com/office/drawing/2014/main" id="{EB07B454-3234-8947-E412-E4A9CDEB0E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02096" y="2971540"/>
                <a:ext cx="869305" cy="772160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4 20">
                <a:extLst>
                  <a:ext uri="{FF2B5EF4-FFF2-40B4-BE49-F238E27FC236}">
                    <a16:creationId xmlns:a16="http://schemas.microsoft.com/office/drawing/2014/main" id="{650CB24F-A442-0E62-DA4E-A4F906BD41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81275" y="3011401"/>
                <a:ext cx="869303" cy="692367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B8D19E-16A7-50D8-9E09-91199A5E0399}"/>
              </a:ext>
            </a:extLst>
          </p:cNvPr>
          <p:cNvSpPr txBox="1"/>
          <p:nvPr/>
        </p:nvSpPr>
        <p:spPr>
          <a:xfrm>
            <a:off x="8333395" y="4807520"/>
            <a:ext cx="289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 ExtraLight" pitchFamily="2" charset="77"/>
              </a:rPr>
              <a:t>Attacker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controlled</a:t>
            </a:r>
            <a:r>
              <a:rPr lang="it-IT" dirty="0">
                <a:latin typeface="Nunito Sans Normal ExtraLight" pitchFamily="2" charset="77"/>
              </a:rPr>
              <a:t> network with </a:t>
            </a:r>
            <a:r>
              <a:rPr lang="it-IT" dirty="0" err="1">
                <a:latin typeface="Nunito Sans Normal ExtraLight" pitchFamily="2" charset="77"/>
              </a:rPr>
              <a:t>trusted</a:t>
            </a:r>
            <a:r>
              <a:rPr lang="it-IT" dirty="0">
                <a:latin typeface="Nunito Sans Normal ExtraLight" pitchFamily="2" charset="77"/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132209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718CFE0-B00E-E80B-34CE-D65627E09938}"/>
              </a:ext>
            </a:extLst>
          </p:cNvPr>
          <p:cNvGrpSpPr/>
          <p:nvPr/>
        </p:nvGrpSpPr>
        <p:grpSpPr>
          <a:xfrm>
            <a:off x="647700" y="2124363"/>
            <a:ext cx="10896600" cy="3887999"/>
            <a:chOff x="647700" y="2111663"/>
            <a:chExt cx="10896600" cy="388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9E5735B8-4B54-88F1-CD8F-B75C7909E592}"/>
                    </a:ext>
                  </a:extLst>
                </p:cNvPr>
                <p:cNvSpPr/>
                <p:nvPr/>
              </p:nvSpPr>
              <p:spPr>
                <a:xfrm>
                  <a:off x="2190750" y="4275809"/>
                  <a:ext cx="7810501" cy="1723853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2F4758"/>
                      </a:solidFill>
                      <a:latin typeface="Nunito Sans Normal" pitchFamily="2" charset="77"/>
                    </a:rPr>
                    <a:t>Confidential </a:t>
                  </a:r>
                  <a:r>
                    <a:rPr lang="it-IT" dirty="0" err="1">
                      <a:solidFill>
                        <a:srgbClr val="2F4758"/>
                      </a:solidFill>
                      <a:latin typeface="Nunito Sans Normal" pitchFamily="2" charset="77"/>
                    </a:rPr>
                    <a:t>channel</a:t>
                  </a:r>
                  <a:r>
                    <a:rPr lang="it-IT" dirty="0">
                      <a:solidFill>
                        <a:srgbClr val="2F4758"/>
                      </a:solidFill>
                      <a:latin typeface="Nunito Sans Normal" pitchFamily="2" charset="77"/>
                    </a:rPr>
                    <a:t> (with id) rules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t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  <a:ea typeface="Fira Code iScript" panose="020B0509050000020004" pitchFamily="49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n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b="0" dirty="0">
                    <a:solidFill>
                      <a:srgbClr val="2F4758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K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K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  <a:ea typeface="Fira Code iScript" panose="020B0509050000020004" pitchFamily="49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i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t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sz="1400" dirty="0">
                    <a:solidFill>
                      <a:srgbClr val="2F4758"/>
                    </a:solidFill>
                    <a:effectLst/>
                    <a:latin typeface="Fira Code iScript" panose="020B0509050000020004" pitchFamily="49" charset="0"/>
                    <a:ea typeface="Fira Code iScript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9E5735B8-4B54-88F1-CD8F-B75C7909E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0" y="4275809"/>
                  <a:ext cx="7810501" cy="1723853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B5BC5E8-AFA9-7CB8-4F8E-0C8DC0415065}"/>
                </a:ext>
              </a:extLst>
            </p:cNvPr>
            <p:cNvGrpSpPr/>
            <p:nvPr/>
          </p:nvGrpSpPr>
          <p:grpSpPr>
            <a:xfrm>
              <a:off x="647700" y="2111663"/>
              <a:ext cx="10896600" cy="1723854"/>
              <a:chOff x="647700" y="2111663"/>
              <a:chExt cx="10896600" cy="17238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ttangolo con angoli arrotondati 1">
                    <a:extLst>
                      <a:ext uri="{FF2B5EF4-FFF2-40B4-BE49-F238E27FC236}">
                        <a16:creationId xmlns:a16="http://schemas.microsoft.com/office/drawing/2014/main" id="{C45BEE5A-60C9-67EE-989A-2172FB33ED91}"/>
                      </a:ext>
                    </a:extLst>
                  </p:cNvPr>
                  <p:cNvSpPr/>
                  <p:nvPr/>
                </p:nvSpPr>
                <p:spPr>
                  <a:xfrm>
                    <a:off x="647700" y="2111664"/>
                    <a:ext cx="4751159" cy="1723853"/>
                  </a:xfrm>
                  <a:prstGeom prst="roundRect">
                    <a:avLst>
                      <a:gd name="adj" fmla="val 2790"/>
                    </a:avLst>
                  </a:prstGeom>
                  <a:solidFill>
                    <a:srgbClr val="ECEC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24000" rIns="324000" bIns="324000"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it-IT" dirty="0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Confidential </a:t>
                    </a:r>
                    <a:r>
                      <a:rPr lang="it-IT" dirty="0" err="1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channel</a:t>
                    </a:r>
                    <a:r>
                      <a:rPr lang="it-IT" dirty="0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 rules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Ou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𝑐𝑜𝑛𝑓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→[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 ]</m:t>
                          </m:r>
                        </m:oMath>
                      </m:oMathPara>
                    </a14:m>
                    <a:endParaRPr lang="it-IT" dirty="0">
                      <a:solidFill>
                        <a:srgbClr val="2F4758"/>
                      </a:solidFill>
                      <a:effectLst/>
                      <a:latin typeface="Fira Code iScript" panose="020B0509050000020004" pitchFamily="49" charset="0"/>
                      <a:ea typeface="Fira Code iScript" panose="020B0509050000020004" pitchFamily="49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→[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 ]</m:t>
                          </m:r>
                        </m:oMath>
                      </m:oMathPara>
                    </a14:m>
                    <a:endParaRPr lang="it-IT" dirty="0">
                      <a:solidFill>
                        <a:srgbClr val="2F4758"/>
                      </a:solidFill>
                      <a:effectLst/>
                      <a:latin typeface="Fira Code iScript" panose="020B0509050000020004" pitchFamily="49" charset="0"/>
                      <a:ea typeface="Fira Code iScript" panose="020B05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" name="Rettangolo con angoli arrotondati 1">
                    <a:extLst>
                      <a:ext uri="{FF2B5EF4-FFF2-40B4-BE49-F238E27FC236}">
                        <a16:creationId xmlns:a16="http://schemas.microsoft.com/office/drawing/2014/main" id="{C45BEE5A-60C9-67EE-989A-2172FB33E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" y="2111664"/>
                    <a:ext cx="4751159" cy="1723853"/>
                  </a:xfrm>
                  <a:prstGeom prst="roundRect">
                    <a:avLst>
                      <a:gd name="adj" fmla="val 2790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ttangolo con angoli arrotondati 9">
                    <a:extLst>
                      <a:ext uri="{FF2B5EF4-FFF2-40B4-BE49-F238E27FC236}">
                        <a16:creationId xmlns:a16="http://schemas.microsoft.com/office/drawing/2014/main" id="{3FFB97F8-E6E6-6F35-6C98-84AABFDCBB6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111663"/>
                    <a:ext cx="5448300" cy="1723853"/>
                  </a:xfrm>
                  <a:prstGeom prst="roundRect">
                    <a:avLst>
                      <a:gd name="adj" fmla="val 2790"/>
                    </a:avLst>
                  </a:prstGeom>
                  <a:solidFill>
                    <a:srgbClr val="ECEC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24000" rIns="324000" bIns="324000"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it-IT" dirty="0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Authenticated </a:t>
                    </a:r>
                    <a:r>
                      <a:rPr lang="it-IT" dirty="0" err="1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channel</a:t>
                    </a:r>
                    <a:r>
                      <a:rPr lang="it-IT" dirty="0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 rules</a:t>
                    </a:r>
                  </a:p>
                  <a:p>
                    <a:pPr algn="ctr"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𝑎𝑢𝑡h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  <m:brk m:alnAt="2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𝑚𝑠𝑔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𝑎𝑢𝑡h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it-IT" dirty="0">
                      <a:solidFill>
                        <a:srgbClr val="FDFDFF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0" name="Rettangolo con angoli arrotondati 9">
                    <a:extLst>
                      <a:ext uri="{FF2B5EF4-FFF2-40B4-BE49-F238E27FC236}">
                        <a16:creationId xmlns:a16="http://schemas.microsoft.com/office/drawing/2014/main" id="{3FFB97F8-E6E6-6F35-6C98-84AABFDCBB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2111663"/>
                    <a:ext cx="5448300" cy="1723853"/>
                  </a:xfrm>
                  <a:prstGeom prst="roundRect">
                    <a:avLst>
                      <a:gd name="adj" fmla="val 2790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842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properties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F0BA53-0089-8FD3-96AF-4C45F350003A}"/>
                  </a:ext>
                </a:extLst>
              </p:cNvPr>
              <p:cNvSpPr txBox="1"/>
              <p:nvPr/>
            </p:nvSpPr>
            <p:spPr>
              <a:xfrm>
                <a:off x="2032923" y="2023874"/>
                <a:ext cx="7934592" cy="2684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Properties can be formalized through guarded fragments of first order logic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Formulas can be specified through the following constructs: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False: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Logical operators: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¬,  ∨,  ∧,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Quantifiers and variables: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∀, ∃,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Term equalities: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Time-point ordering and equalities: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Action facts at time points: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F0BA53-0089-8FD3-96AF-4C45F350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23" y="2023874"/>
                <a:ext cx="7934592" cy="2684721"/>
              </a:xfrm>
              <a:prstGeom prst="rect">
                <a:avLst/>
              </a:prstGeom>
              <a:blipFill>
                <a:blip r:embed="rId3"/>
                <a:stretch>
                  <a:fillRect l="-479" t="-1887" b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E5735D0D-3C0C-9A96-90AB-3AF4F13494DE}"/>
                  </a:ext>
                </a:extLst>
              </p:cNvPr>
              <p:cNvSpPr/>
              <p:nvPr/>
            </p:nvSpPr>
            <p:spPr>
              <a:xfrm>
                <a:off x="2128704" y="5061096"/>
                <a:ext cx="7934592" cy="1350336"/>
              </a:xfrm>
              <a:prstGeom prst="roundRect">
                <a:avLst>
                  <a:gd name="adj" fmla="val 27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it-IT" dirty="0">
                    <a:solidFill>
                      <a:srgbClr val="FDFDFF"/>
                    </a:solidFill>
                    <a:latin typeface="Nunito Sans Normal" pitchFamily="2" charset="77"/>
                  </a:rPr>
                  <a:t>Example of </a:t>
                </a:r>
                <a:r>
                  <a:rPr lang="it-IT" dirty="0" err="1">
                    <a:solidFill>
                      <a:srgbClr val="FDFDFF"/>
                    </a:solidFill>
                    <a:latin typeface="Nunito Sans Normal" pitchFamily="2" charset="77"/>
                  </a:rPr>
                  <a:t>definition</a:t>
                </a:r>
                <a:r>
                  <a:rPr lang="it-IT" dirty="0">
                    <a:solidFill>
                      <a:srgbClr val="FDFDFF"/>
                    </a:solidFill>
                    <a:latin typeface="Nunito Sans Normal" pitchFamily="2" charset="77"/>
                  </a:rPr>
                  <a:t> of </a:t>
                </a:r>
                <a:r>
                  <a:rPr lang="it-IT" dirty="0" err="1">
                    <a:solidFill>
                      <a:srgbClr val="FDFDFF"/>
                    </a:solidFill>
                    <a:latin typeface="Nunito Sans Normal" pitchFamily="2" charset="77"/>
                  </a:rPr>
                  <a:t>Secrecy</a:t>
                </a:r>
                <a:endParaRPr lang="it-IT" dirty="0">
                  <a:solidFill>
                    <a:srgbClr val="FDFDFF"/>
                  </a:solidFill>
                  <a:latin typeface="Nunito Sans Normal" pitchFamily="2" charset="77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𝑆𝑒𝑐𝑟𝑒𝑡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⟹¬∃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DFDFF"/>
                  </a:solidFill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E5735D0D-3C0C-9A96-90AB-3AF4F134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04" y="5061096"/>
                <a:ext cx="7934592" cy="1350336"/>
              </a:xfrm>
              <a:prstGeom prst="roundRect">
                <a:avLst>
                  <a:gd name="adj" fmla="val 279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5FC63E-6718-121E-948F-0C7D5C06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7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28991-838A-238F-A667-2DA99D4B8123}"/>
              </a:ext>
            </a:extLst>
          </p:cNvPr>
          <p:cNvSpPr txBox="1"/>
          <p:nvPr/>
        </p:nvSpPr>
        <p:spPr>
          <a:xfrm>
            <a:off x="3367862" y="2017183"/>
            <a:ext cx="545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The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Dolev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Yao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Model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Tamarin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Prover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Overview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Term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-algebra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Equational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theories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as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sets of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multiset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rewriting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rules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properties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Observational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equivalences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Aiding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termination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Social-Engineering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attacks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Including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knowledge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errors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Rule-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based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approach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Conclusions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D54348-ABB6-F59E-689C-6864F58EF11A}"/>
              </a:ext>
            </a:extLst>
          </p:cNvPr>
          <p:cNvSpPr txBox="1"/>
          <p:nvPr/>
        </p:nvSpPr>
        <p:spPr>
          <a:xfrm>
            <a:off x="838200" y="345810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bg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0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properties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3305E7F-BBCE-B29B-2D29-7D7B80D25909}"/>
              </a:ext>
            </a:extLst>
          </p:cNvPr>
          <p:cNvGrpSpPr/>
          <p:nvPr/>
        </p:nvGrpSpPr>
        <p:grpSpPr>
          <a:xfrm>
            <a:off x="280162" y="2144207"/>
            <a:ext cx="11631675" cy="3937045"/>
            <a:chOff x="458725" y="2006555"/>
            <a:chExt cx="11631675" cy="3937045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DCFE4F93-0311-2E8C-A5D6-1A978C668374}"/>
                </a:ext>
              </a:extLst>
            </p:cNvPr>
            <p:cNvGrpSpPr/>
            <p:nvPr/>
          </p:nvGrpSpPr>
          <p:grpSpPr>
            <a:xfrm>
              <a:off x="458725" y="2006555"/>
              <a:ext cx="7885174" cy="2151277"/>
              <a:chOff x="458725" y="2006555"/>
              <a:chExt cx="7885174" cy="2151277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294F106F-998C-A9D3-0ECB-F0D3DC3DEE11}"/>
                  </a:ext>
                </a:extLst>
              </p:cNvPr>
              <p:cNvSpPr/>
              <p:nvPr/>
            </p:nvSpPr>
            <p:spPr>
              <a:xfrm>
                <a:off x="458725" y="2006555"/>
                <a:ext cx="7885174" cy="2151277"/>
              </a:xfrm>
              <a:prstGeom prst="roundRect">
                <a:avLst>
                  <a:gd name="adj" fmla="val 2790"/>
                </a:avLst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17F0BA53-0089-8FD3-96AF-4C45F350003A}"/>
                      </a:ext>
                    </a:extLst>
                  </p:cNvPr>
                  <p:cNvSpPr txBox="1"/>
                  <p:nvPr/>
                </p:nvSpPr>
                <p:spPr>
                  <a:xfrm>
                    <a:off x="585726" y="2152874"/>
                    <a:ext cx="7631172" cy="185863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/>
                  <a:p>
                    <a:pPr algn="ctr"/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" pitchFamily="2" charset="77"/>
                      </a:rPr>
                      <a:t>Traces of a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" pitchFamily="2" charset="77"/>
                      </a:rPr>
                      <a:t>protocol</a:t>
                    </a:r>
                    <a:endParaRPr lang="it-IT" sz="1800" dirty="0">
                      <a:solidFill>
                        <a:schemeClr val="tx1"/>
                      </a:solidFill>
                      <a:effectLst/>
                      <a:latin typeface="Nunito Sans Normal" pitchFamily="2" charset="77"/>
                    </a:endParaRPr>
                  </a:p>
                  <a:p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Given a set of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labelled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rewriting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rules </a:t>
                    </a:r>
                    <a14:m>
                      <m:oMath xmlns:m="http://schemas.openxmlformats.org/officeDocument/2006/math"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,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we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define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the set of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possible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traces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generated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by </a:t>
                    </a:r>
                    <a14:m>
                      <m:oMath xmlns:m="http://schemas.openxmlformats.org/officeDocument/2006/math">
                        <m:r>
                          <a:rPr lang="it-IT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as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𝑡𝑟𝑎𝑐𝑒𝑠</m:t>
                          </m:r>
                          <m:d>
                            <m:d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∃ 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it-IT" b="0" i="1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  <a:ea typeface="Cambria Math" panose="02040503050406030204" pitchFamily="18" charset="0"/>
                      </a:rPr>
                    </a:br>
                    <a:r>
                      <a:rPr lang="it-IT" b="0" i="1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  <a:ea typeface="Cambria Math" panose="02040503050406030204" pitchFamily="18" charset="0"/>
                      </a:rPr>
                      <a:t>                                      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ground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istance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Fresh</m:t>
                        </m:r>
                        <m:r>
                          <m:rPr>
                            <m:lit/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twice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it-IT" i="1" dirty="0">
                      <a:solidFill>
                        <a:schemeClr val="tx1"/>
                      </a:solidFill>
                      <a:effectLst/>
                      <a:latin typeface="Nunito Sans Normal ExtraLight" pitchFamily="2" charset="77"/>
                      <a:ea typeface="Cambria Math" panose="02040503050406030204" pitchFamily="18" charset="0"/>
                    </a:endParaRPr>
                  </a:p>
                  <a:p>
                    <a:r>
                      <a:rPr lang="it-IT" dirty="0" err="1">
                        <a:latin typeface="Nunito Sans Normal ExtraLight" pitchFamily="2" charset="77"/>
                      </a:rPr>
                      <a:t>w</a:t>
                    </a:r>
                    <a:r>
                      <a:rPr lang="it-IT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here</a:t>
                    </a:r>
                    <a:r>
                      <a:rPr lang="it-IT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Nunito Sans Normal" pitchFamily="2" charset="77"/>
                      </a:rPr>
                      <a:t> </a:t>
                    </a:r>
                    <a:r>
                      <a:rPr lang="en-US" dirty="0">
                        <a:latin typeface="Nunito Sans Normal ExtraLight" pitchFamily="2" charset="77"/>
                      </a:rPr>
                      <a:t>is the action fact of the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oMath>
                    </a14:m>
                    <a:r>
                      <a:rPr lang="en-US" dirty="0">
                        <a:latin typeface="Nunito Sans Normal" pitchFamily="2" charset="77"/>
                      </a:rPr>
                      <a:t> </a:t>
                    </a:r>
                    <a:r>
                      <a:rPr lang="en-US" dirty="0">
                        <a:latin typeface="Nunito Sans Normal ExtraLight" pitchFamily="2" charset="77"/>
                      </a:rPr>
                      <a:t>rule applied</a:t>
                    </a:r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17F0BA53-0089-8FD3-96AF-4C45F3500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726" y="2152874"/>
                    <a:ext cx="7631172" cy="185863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1" t="-1361"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091D2AB4-A181-E29E-D563-11F1EEAA305B}"/>
                </a:ext>
              </a:extLst>
            </p:cNvPr>
            <p:cNvGrpSpPr/>
            <p:nvPr/>
          </p:nvGrpSpPr>
          <p:grpSpPr>
            <a:xfrm>
              <a:off x="458725" y="4304151"/>
              <a:ext cx="7885174" cy="1639449"/>
              <a:chOff x="458725" y="4304151"/>
              <a:chExt cx="7885174" cy="1639449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09D478BD-9BC9-E498-4DEE-5FF14130F29A}"/>
                  </a:ext>
                </a:extLst>
              </p:cNvPr>
              <p:cNvSpPr/>
              <p:nvPr/>
            </p:nvSpPr>
            <p:spPr>
              <a:xfrm>
                <a:off x="458725" y="4304151"/>
                <a:ext cx="7885174" cy="1639449"/>
              </a:xfrm>
              <a:prstGeom prst="roundRect">
                <a:avLst>
                  <a:gd name="adj" fmla="val 279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sellaDiTesto 1">
                    <a:extLst>
                      <a:ext uri="{FF2B5EF4-FFF2-40B4-BE49-F238E27FC236}">
                        <a16:creationId xmlns:a16="http://schemas.microsoft.com/office/drawing/2014/main" id="{B997D584-34C3-92D7-0063-59CB24B3F10A}"/>
                      </a:ext>
                    </a:extLst>
                  </p:cNvPr>
                  <p:cNvSpPr txBox="1"/>
                  <p:nvPr/>
                </p:nvSpPr>
                <p:spPr>
                  <a:xfrm>
                    <a:off x="535767" y="4487482"/>
                    <a:ext cx="7731089" cy="127278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/>
                  <a:p>
                    <a:pPr algn="ctr"/>
                    <a:r>
                      <a:rPr lang="it-IT" sz="1800" dirty="0">
                        <a:solidFill>
                          <a:schemeClr val="bg1"/>
                        </a:solidFill>
                        <a:effectLst/>
                        <a:latin typeface="Nunito Sans Normal" pitchFamily="2" charset="77"/>
                      </a:rPr>
                      <a:t>Correctness</a:t>
                    </a:r>
                  </a:p>
                  <a:p>
                    <a:r>
                      <a:rPr lang="it-IT" sz="1800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A </a:t>
                    </a:r>
                    <a:r>
                      <a:rPr lang="en-GB" sz="1800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protocol</a:t>
                    </a:r>
                    <a:r>
                      <a:rPr lang="it-IT" sz="1800" i="1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is said correct with regards to a formula (security property)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if: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⟺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𝑡𝑟𝑎𝑐𝑒𝑠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𝑡𝑟𝑎𝑐𝑒𝑠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  <a:p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All traces belonging to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i="1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represent valid attacks</a:t>
                    </a:r>
                  </a:p>
                </p:txBody>
              </p:sp>
            </mc:Choice>
            <mc:Fallback xmlns="">
              <p:sp>
                <p:nvSpPr>
                  <p:cNvPr id="2" name="CasellaDiTesto 1">
                    <a:extLst>
                      <a:ext uri="{FF2B5EF4-FFF2-40B4-BE49-F238E27FC236}">
                        <a16:creationId xmlns:a16="http://schemas.microsoft.com/office/drawing/2014/main" id="{B997D584-34C3-92D7-0063-59CB24B3F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767" y="4487482"/>
                    <a:ext cx="7731089" cy="12727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7" t="-2970" r="-328" b="-198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/>
                <p:nvPr/>
              </p:nvSpPr>
              <p:spPr>
                <a:xfrm>
                  <a:off x="8574400" y="2006555"/>
                  <a:ext cx="3516000" cy="3937045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Traces of a formula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Given a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property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formula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𝑡𝑟𝑎𝑐𝑒𝑠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set of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traces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satisfy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it</a:t>
                  </a:r>
                  <a:endParaRPr lang="it-IT" dirty="0">
                    <a:solidFill>
                      <a:schemeClr val="tx1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400" y="2006555"/>
                  <a:ext cx="3516000" cy="393704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633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Observational Equivalences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E46A3F7-0518-F6B3-F972-24D4761E79D7}"/>
              </a:ext>
            </a:extLst>
          </p:cNvPr>
          <p:cNvGrpSpPr/>
          <p:nvPr/>
        </p:nvGrpSpPr>
        <p:grpSpPr>
          <a:xfrm>
            <a:off x="1254117" y="1890972"/>
            <a:ext cx="9683766" cy="4495080"/>
            <a:chOff x="923318" y="1920469"/>
            <a:chExt cx="9683766" cy="4495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/>
                <p:nvPr/>
              </p:nvSpPr>
              <p:spPr>
                <a:xfrm>
                  <a:off x="923318" y="1920469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equivalence</a:t>
                  </a:r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Two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different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protocols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are 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equivalent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an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for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each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trace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exists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 trace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so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messages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exchanged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during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two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executions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are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indistinguishable</a:t>
                  </a:r>
                  <a:endParaRPr lang="it-IT" dirty="0">
                    <a:solidFill>
                      <a:schemeClr val="tx1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8" y="1920469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38406AC-5F7A-7A12-FDD4-8A778013A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785" y="1920469"/>
              <a:ext cx="3476299" cy="4495080"/>
            </a:xfrm>
            <a:prstGeom prst="rect">
              <a:avLst/>
            </a:prstGeom>
            <a:effectLst>
              <a:outerShdw blurRad="76200" dist="50800" dir="2700000" algn="ctr" rotWithShape="0">
                <a:schemeClr val="tx1">
                  <a:alpha val="40000"/>
                </a:scheme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687DBF54-E31D-0723-500A-016BB3B06C71}"/>
                    </a:ext>
                  </a:extLst>
                </p:cNvPr>
                <p:cNvSpPr/>
                <p:nvPr/>
              </p:nvSpPr>
              <p:spPr>
                <a:xfrm>
                  <a:off x="923318" y="4292557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Diff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equivalence</a:t>
                  </a:r>
                  <a:endParaRPr lang="it-IT" dirty="0">
                    <a:solidFill>
                      <a:srgbClr val="FDFDFF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Two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protocols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are 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diff-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equivalent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they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have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same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structure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differ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by the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message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exchanged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687DBF54-E31D-0723-500A-016BB3B0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8" y="4292557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8C4079-DCF2-059E-B243-7E92C4865B48}"/>
              </a:ext>
            </a:extLst>
          </p:cNvPr>
          <p:cNvSpPr txBox="1"/>
          <p:nvPr/>
        </p:nvSpPr>
        <p:spPr>
          <a:xfrm>
            <a:off x="7773580" y="967642"/>
            <a:ext cx="285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 ExtraLight" pitchFamily="2" charset="77"/>
              </a:rPr>
              <a:t>Introductory</a:t>
            </a:r>
            <a:r>
              <a:rPr lang="it-IT" dirty="0">
                <a:latin typeface="Nunito Sans Normal ExtraLight" pitchFamily="2" charset="77"/>
              </a:rPr>
              <a:t> paper for the </a:t>
            </a:r>
            <a:r>
              <a:rPr lang="it-IT" dirty="0" err="1">
                <a:latin typeface="Nunito Sans Normal ExtraLight" pitchFamily="2" charset="77"/>
              </a:rPr>
              <a:t>Observational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Equivalence</a:t>
            </a:r>
            <a:r>
              <a:rPr lang="it-IT" dirty="0">
                <a:latin typeface="Nunito Sans Normal ExtraLight" pitchFamily="2" charset="77"/>
              </a:rPr>
              <a:t> extension in </a:t>
            </a:r>
            <a:r>
              <a:rPr lang="it-IT" dirty="0" err="1">
                <a:latin typeface="Nunito Sans Normal ExtraLight" pitchFamily="2" charset="77"/>
              </a:rPr>
              <a:t>Tamarin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79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Aiding termination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09A69A-5647-CED1-1E8B-1F66319ED45D}"/>
              </a:ext>
            </a:extLst>
          </p:cNvPr>
          <p:cNvSpPr txBox="1"/>
          <p:nvPr/>
        </p:nvSpPr>
        <p:spPr>
          <a:xfrm>
            <a:off x="838200" y="2886739"/>
            <a:ext cx="3744523" cy="218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Tools provided to aid termination: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Source lemmas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Oracles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Interactive mode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Restrictions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Re-use lemmas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Nunito Sans Normal ExtraLight" pitchFamily="2" charset="77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AB94D6-AB6A-3008-F914-32B3015F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8" y="1624679"/>
            <a:ext cx="6156708" cy="423853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5AC6A4-BD96-FC54-AEF1-B5B530118D3A}"/>
              </a:ext>
            </a:extLst>
          </p:cNvPr>
          <p:cNvSpPr txBox="1"/>
          <p:nvPr/>
        </p:nvSpPr>
        <p:spPr>
          <a:xfrm>
            <a:off x="7069529" y="5873848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Tamarin’s</a:t>
            </a:r>
            <a:r>
              <a:rPr lang="it-IT" dirty="0">
                <a:latin typeface="Nunito Sans Normal ExtraLight" pitchFamily="2" charset="77"/>
              </a:rPr>
              <a:t>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222265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818339"/>
            <a:ext cx="9771698" cy="2103253"/>
            <a:chOff x="1210151" y="2547255"/>
            <a:chExt cx="9771698" cy="21032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21032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Basin, S. </a:t>
              </a:r>
              <a:r>
                <a:rPr lang="en-US" dirty="0" err="1">
                  <a:latin typeface="Nunito Sans Normal ExtraLight" pitchFamily="2" charset="77"/>
                </a:rPr>
                <a:t>Radomirovic</a:t>
              </a:r>
              <a:r>
                <a:rPr lang="en-US" dirty="0">
                  <a:latin typeface="Nunito Sans Normal ExtraLight" pitchFamily="2" charset="77"/>
                </a:rPr>
                <a:t>, and L. Schmid. Modeling human errors in security protocols. In 2016 IEEE 29th Computer Security Foundations Symposium (CSF, 2016.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G. Lowe. A hierarchy of authentication specifications. In Proceedings of the 10th IEEE Workshop on Computer Security Foundations, CSFW ’97, 1997.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Basin, S. </a:t>
              </a:r>
              <a:r>
                <a:rPr lang="en-US" dirty="0" err="1">
                  <a:latin typeface="Nunito Sans Normal ExtraLight" pitchFamily="2" charset="77"/>
                </a:rPr>
                <a:t>Radomirovic</a:t>
              </a:r>
              <a:r>
                <a:rPr lang="en-US" dirty="0">
                  <a:latin typeface="Nunito Sans Normal ExtraLight" pitchFamily="2" charset="77"/>
                </a:rPr>
                <a:t>, and M. </a:t>
              </a:r>
              <a:r>
                <a:rPr lang="en-US" dirty="0" err="1">
                  <a:latin typeface="Nunito Sans Normal ExtraLight" pitchFamily="2" charset="77"/>
                </a:rPr>
                <a:t>Schlapfer</a:t>
              </a:r>
              <a:r>
                <a:rPr lang="en-US" dirty="0">
                  <a:latin typeface="Nunito Sans Normal ExtraLight" pitchFamily="2" charset="77"/>
                </a:rPr>
                <a:t>. A complete characterization of secure human-server communication. 2015 IEEE 28th Computer Security Foundations Symposium, 2015. </a:t>
              </a: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725415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458242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157428"/>
              <a:ext cx="219286" cy="219286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1DCBE-4183-8E53-8527-68CAA1C07A21}"/>
              </a:ext>
            </a:extLst>
          </p:cNvPr>
          <p:cNvSpPr txBox="1"/>
          <p:nvPr/>
        </p:nvSpPr>
        <p:spPr>
          <a:xfrm>
            <a:off x="2198913" y="610846"/>
            <a:ext cx="7794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3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FE40E35A-513E-CE40-F211-65B77152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2" y="2186876"/>
            <a:ext cx="3251200" cy="32512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09A69A-5647-CED1-1E8B-1F66319ED45D}"/>
              </a:ext>
            </a:extLst>
          </p:cNvPr>
          <p:cNvSpPr txBox="1"/>
          <p:nvPr/>
        </p:nvSpPr>
        <p:spPr>
          <a:xfrm>
            <a:off x="539955" y="2977904"/>
            <a:ext cx="4042205" cy="166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latin typeface="Nunito Sans Normal ExtraLight" pitchFamily="2" charset="77"/>
              </a:rPr>
              <a:t>Social Engineering is a prevalent threat, with 90% of data breaches having social engineering components and 62% of businesses experiencing attacks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Nunito Sans Normal" pitchFamily="2" charset="77"/>
              </a:rPr>
              <a:t>Gitnux</a:t>
            </a:r>
            <a:r>
              <a:rPr lang="en-US" dirty="0">
                <a:latin typeface="Nunito Sans Normal" pitchFamily="2" charset="77"/>
              </a:rPr>
              <a:t> report of 2023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F2FD2BCD-F75E-51CC-D26D-DC89AE5DB576}"/>
              </a:ext>
            </a:extLst>
          </p:cNvPr>
          <p:cNvGrpSpPr/>
          <p:nvPr/>
        </p:nvGrpSpPr>
        <p:grpSpPr>
          <a:xfrm>
            <a:off x="5368474" y="1688628"/>
            <a:ext cx="6172697" cy="4247697"/>
            <a:chOff x="5197024" y="1877906"/>
            <a:chExt cx="6172697" cy="4247697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37BF1B6-94C4-570A-6719-FB90699AC880}"/>
                </a:ext>
              </a:extLst>
            </p:cNvPr>
            <p:cNvGrpSpPr/>
            <p:nvPr/>
          </p:nvGrpSpPr>
          <p:grpSpPr>
            <a:xfrm>
              <a:off x="5197024" y="1877906"/>
              <a:ext cx="1373322" cy="4247697"/>
              <a:chOff x="5197024" y="1877906"/>
              <a:chExt cx="1373322" cy="4247697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DA82D786-0B4A-F5DC-DE7C-596B6D5FF0DE}"/>
                  </a:ext>
                </a:extLst>
              </p:cNvPr>
              <p:cNvSpPr/>
              <p:nvPr/>
            </p:nvSpPr>
            <p:spPr>
              <a:xfrm>
                <a:off x="519702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Phishing</a:t>
                </a:r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97B55A2-77A8-50A3-0344-5DA3A77ABFF7}"/>
                  </a:ext>
                </a:extLst>
              </p:cNvPr>
              <p:cNvSpPr/>
              <p:nvPr/>
            </p:nvSpPr>
            <p:spPr>
              <a:xfrm>
                <a:off x="519702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Ransomware</a:t>
                </a: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A996BD7E-5013-82A0-280E-F9C356D0C0AB}"/>
                  </a:ext>
                </a:extLst>
              </p:cNvPr>
              <p:cNvSpPr/>
              <p:nvPr/>
            </p:nvSpPr>
            <p:spPr>
              <a:xfrm>
                <a:off x="519702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Shoulder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Surfing</a:t>
                </a: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9D2BAF05-EC93-8512-B156-48CB2CBA2656}"/>
                  </a:ext>
                </a:extLst>
              </p:cNvPr>
              <p:cNvSpPr/>
              <p:nvPr/>
            </p:nvSpPr>
            <p:spPr>
              <a:xfrm>
                <a:off x="519702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Reverse Social Engineering</a:t>
                </a:r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A8EA423-7BAB-EA2A-33EE-4AD690633A5D}"/>
                  </a:ext>
                </a:extLst>
              </p:cNvPr>
              <p:cNvSpPr/>
              <p:nvPr/>
            </p:nvSpPr>
            <p:spPr>
              <a:xfrm>
                <a:off x="519702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Fake Software</a:t>
                </a:r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6FA35A74-F756-3FFE-53A8-379248D4D9AD}"/>
                </a:ext>
              </a:extLst>
            </p:cNvPr>
            <p:cNvGrpSpPr/>
            <p:nvPr/>
          </p:nvGrpSpPr>
          <p:grpSpPr>
            <a:xfrm>
              <a:off x="6798084" y="1877906"/>
              <a:ext cx="1373322" cy="4247697"/>
              <a:chOff x="6798084" y="1877906"/>
              <a:chExt cx="1373322" cy="4247697"/>
            </a:xfrm>
          </p:grpSpPr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3C4A5A4-C50A-8261-4DE9-B7FB5E3CD982}"/>
                  </a:ext>
                </a:extLst>
              </p:cNvPr>
              <p:cNvSpPr/>
              <p:nvPr/>
            </p:nvSpPr>
            <p:spPr>
              <a:xfrm>
                <a:off x="679808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Baiting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ACE5CB1-1E11-D2D1-8C33-B7C17BFA3A01}"/>
                  </a:ext>
                </a:extLst>
              </p:cNvPr>
              <p:cNvSpPr/>
              <p:nvPr/>
            </p:nvSpPr>
            <p:spPr>
              <a:xfrm>
                <a:off x="679808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Impersonation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on Help Desk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D27BEE5-A9A4-F6AE-E642-AF523FACC0C0}"/>
                  </a:ext>
                </a:extLst>
              </p:cNvPr>
              <p:cNvSpPr/>
              <p:nvPr/>
            </p:nvSpPr>
            <p:spPr>
              <a:xfrm>
                <a:off x="679808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Quid Pro Quo</a:t>
                </a:r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1C33298-65DA-8A1D-E5AB-E43BBADCBB7F}"/>
                  </a:ext>
                </a:extLst>
              </p:cNvPr>
              <p:cNvSpPr/>
              <p:nvPr/>
            </p:nvSpPr>
            <p:spPr>
              <a:xfrm>
                <a:off x="679808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Online Social Engineering</a:t>
                </a:r>
              </a:p>
            </p:txBody>
          </p: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668357AC-DA13-1727-F154-E45012B5A0E9}"/>
                  </a:ext>
                </a:extLst>
              </p:cNvPr>
              <p:cNvSpPr/>
              <p:nvPr/>
            </p:nvSpPr>
            <p:spPr>
              <a:xfrm>
                <a:off x="679808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Pharming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2791478-0EEB-F293-B004-97D9FB7DA065}"/>
                </a:ext>
              </a:extLst>
            </p:cNvPr>
            <p:cNvGrpSpPr/>
            <p:nvPr/>
          </p:nvGrpSpPr>
          <p:grpSpPr>
            <a:xfrm>
              <a:off x="8399144" y="1877906"/>
              <a:ext cx="1373322" cy="4247697"/>
              <a:chOff x="8559717" y="1877906"/>
              <a:chExt cx="1373322" cy="4247697"/>
            </a:xfrm>
          </p:grpSpPr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5C1331B-7D7A-2F82-F2B9-301BE32545A2}"/>
                  </a:ext>
                </a:extLst>
              </p:cNvPr>
              <p:cNvSpPr/>
              <p:nvPr/>
            </p:nvSpPr>
            <p:spPr>
              <a:xfrm>
                <a:off x="8559717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Pretexting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D244057-257E-E9B2-A26A-299427DE0861}"/>
                  </a:ext>
                </a:extLst>
              </p:cNvPr>
              <p:cNvSpPr/>
              <p:nvPr/>
            </p:nvSpPr>
            <p:spPr>
              <a:xfrm>
                <a:off x="8559717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Diversion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Theft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8310D06-B4CA-8E7B-58CC-C44780B06AAE}"/>
                  </a:ext>
                </a:extLst>
              </p:cNvPr>
              <p:cNvSpPr/>
              <p:nvPr/>
            </p:nvSpPr>
            <p:spPr>
              <a:xfrm>
                <a:off x="8559717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Pop-up Windows</a:t>
                </a: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BA1A10B-1A2E-21C0-F350-EB2F10636C84}"/>
                  </a:ext>
                </a:extLst>
              </p:cNvPr>
              <p:cNvSpPr/>
              <p:nvPr/>
            </p:nvSpPr>
            <p:spPr>
              <a:xfrm>
                <a:off x="8559717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Phone Social Engineering</a:t>
                </a:r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5572F49-29CB-854F-BBD2-63387B244221}"/>
                  </a:ext>
                </a:extLst>
              </p:cNvPr>
              <p:cNvSpPr/>
              <p:nvPr/>
            </p:nvSpPr>
            <p:spPr>
              <a:xfrm>
                <a:off x="8559717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SMSishing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4AF0005-1BC4-4FB0-01F6-6C65B752DEB0}"/>
                </a:ext>
              </a:extLst>
            </p:cNvPr>
            <p:cNvGrpSpPr/>
            <p:nvPr/>
          </p:nvGrpSpPr>
          <p:grpSpPr>
            <a:xfrm>
              <a:off x="9996399" y="1877906"/>
              <a:ext cx="1373322" cy="4247697"/>
              <a:chOff x="10481924" y="1877906"/>
              <a:chExt cx="1373322" cy="424769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03CF968-2427-7DE7-5851-E9F82F061CFD}"/>
                  </a:ext>
                </a:extLst>
              </p:cNvPr>
              <p:cNvSpPr/>
              <p:nvPr/>
            </p:nvSpPr>
            <p:spPr>
              <a:xfrm>
                <a:off x="1048192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Summary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6DF57FC2-95FE-6794-7C0C-0A46BF41D61A}"/>
                  </a:ext>
                </a:extLst>
              </p:cNvPr>
              <p:cNvSpPr/>
              <p:nvPr/>
            </p:nvSpPr>
            <p:spPr>
              <a:xfrm>
                <a:off x="1048192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Dumpster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Diving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6E87061F-2E12-24E1-2D0E-D33958FED845}"/>
                  </a:ext>
                </a:extLst>
              </p:cNvPr>
              <p:cNvSpPr/>
              <p:nvPr/>
            </p:nvSpPr>
            <p:spPr>
              <a:xfrm>
                <a:off x="1048192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Robocalls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A7D9761B-A038-A29C-AF62-A4E6F56A9F41}"/>
                  </a:ext>
                </a:extLst>
              </p:cNvPr>
              <p:cNvSpPr/>
              <p:nvPr/>
            </p:nvSpPr>
            <p:spPr>
              <a:xfrm>
                <a:off x="1048192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Stealing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important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documents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BA0A3C94-64CF-DACC-BE74-85C3066162E3}"/>
                  </a:ext>
                </a:extLst>
              </p:cNvPr>
              <p:cNvSpPr/>
              <p:nvPr/>
            </p:nvSpPr>
            <p:spPr>
              <a:xfrm>
                <a:off x="1048192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Whitelisting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flow</a:t>
                </a:r>
              </a:p>
            </p:txBody>
          </p:sp>
        </p:grp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669293-A940-FB78-C860-A79910147D79}"/>
              </a:ext>
            </a:extLst>
          </p:cNvPr>
          <p:cNvSpPr txBox="1"/>
          <p:nvPr/>
        </p:nvSpPr>
        <p:spPr>
          <a:xfrm>
            <a:off x="6564721" y="6142858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Types</a:t>
            </a:r>
            <a:r>
              <a:rPr lang="it-IT" dirty="0">
                <a:latin typeface="Nunito Sans Normal ExtraLight" pitchFamily="2" charset="77"/>
              </a:rPr>
              <a:t> of Social Engineering Attacks</a:t>
            </a:r>
          </a:p>
        </p:txBody>
      </p:sp>
    </p:spTree>
    <p:extLst>
      <p:ext uri="{BB962C8B-B14F-4D97-AF65-F5344CB8AC3E}">
        <p14:creationId xmlns:p14="http://schemas.microsoft.com/office/powerpoint/2010/main" val="4008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Including human knowledge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633EE3E-DD50-2063-CEBE-C6A5AFCA1AF2}"/>
                  </a:ext>
                </a:extLst>
              </p:cNvPr>
              <p:cNvSpPr txBox="1"/>
              <p:nvPr/>
            </p:nvSpPr>
            <p:spPr>
              <a:xfrm>
                <a:off x="5538676" y="2271493"/>
                <a:ext cx="6245450" cy="3677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We also define an infinite human knowledge database through persistent facts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m:rPr>
                          <m:nor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HK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Nunito Sans Normal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Where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human agent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tag for the data stored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information known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Along with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Nunito Sans Normal" pitchFamily="2" charset="77"/>
                  </a:rPr>
                  <a:t>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Nunito Sans Normal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633EE3E-DD50-2063-CEBE-C6A5AFCA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76" y="2271493"/>
                <a:ext cx="6245450" cy="3677473"/>
              </a:xfrm>
              <a:prstGeom prst="rect">
                <a:avLst/>
              </a:prstGeom>
              <a:blipFill>
                <a:blip r:embed="rId3"/>
                <a:stretch>
                  <a:fillRect l="-813" t="-1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C6FD1F1-6718-7CD3-FF71-C48736E52DA5}"/>
              </a:ext>
            </a:extLst>
          </p:cNvPr>
          <p:cNvSpPr/>
          <p:nvPr/>
        </p:nvSpPr>
        <p:spPr>
          <a:xfrm>
            <a:off x="499314" y="2271493"/>
            <a:ext cx="4560366" cy="3677473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Nunito Sans Normal" pitchFamily="2" charset="77"/>
              </a:rPr>
              <a:t>We assume that a human can: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Send and receive messages on specified channels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Concatenate messages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Split concatenated messages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Nunito Sans Normal" pitchFamily="2" charset="77"/>
              </a:rPr>
              <a:t>And cannot (unaided by a computer):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✗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Encrypt messages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✗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Decrypt messages</a:t>
            </a:r>
          </a:p>
        </p:txBody>
      </p:sp>
    </p:spTree>
    <p:extLst>
      <p:ext uri="{BB962C8B-B14F-4D97-AF65-F5344CB8AC3E}">
        <p14:creationId xmlns:p14="http://schemas.microsoft.com/office/powerpoint/2010/main" val="348156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 human errors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FB2F50-9AB5-C509-CD32-53C902CF1152}"/>
              </a:ext>
            </a:extLst>
          </p:cNvPr>
          <p:cNvGrpSpPr/>
          <p:nvPr/>
        </p:nvGrpSpPr>
        <p:grpSpPr>
          <a:xfrm>
            <a:off x="187269" y="2085563"/>
            <a:ext cx="11817461" cy="4426627"/>
            <a:chOff x="290097" y="2085563"/>
            <a:chExt cx="11817461" cy="44266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3A80D04-FCAC-FADC-AB14-C27BDFC5C0D1}"/>
                </a:ext>
              </a:extLst>
            </p:cNvPr>
            <p:cNvSpPr txBox="1"/>
            <p:nvPr/>
          </p:nvSpPr>
          <p:spPr>
            <a:xfrm>
              <a:off x="290097" y="2276163"/>
              <a:ext cx="3521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latin typeface="Nunito Sans Normal" pitchFamily="2" charset="77"/>
                </a:rPr>
                <a:t>Turning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Alice&amp;Bob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notation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into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role</a:t>
              </a:r>
              <a:r>
                <a:rPr lang="it-IT" dirty="0">
                  <a:latin typeface="Nunito Sans Normal" pitchFamily="2" charset="77"/>
                </a:rPr>
                <a:t> scripts for </a:t>
              </a:r>
              <a:r>
                <a:rPr lang="it-IT" dirty="0" err="1">
                  <a:latin typeface="Nunito Sans Normal" pitchFamily="2" charset="77"/>
                </a:rPr>
                <a:t>various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actors</a:t>
              </a:r>
              <a:endParaRPr lang="it-IT" dirty="0">
                <a:latin typeface="Nunito Sans Normal ExtraLight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0FCC0A2F-2D6D-461C-3827-8325BB962BA6}"/>
                    </a:ext>
                  </a:extLst>
                </p:cNvPr>
                <p:cNvSpPr/>
                <p:nvPr/>
              </p:nvSpPr>
              <p:spPr>
                <a:xfrm>
                  <a:off x="290097" y="3085917"/>
                  <a:ext cx="3472261" cy="2283206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Alice&amp;Bob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notation</a:t>
                  </a:r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0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knows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t-IT" b="0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0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knows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t-IT" b="0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1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groupCh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fresh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2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𝑒𝑐</m:t>
                          </m:r>
                        </m:e>
                      </m:groupCh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0FCC0A2F-2D6D-461C-3827-8325BB962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97" y="3085917"/>
                  <a:ext cx="3472261" cy="2283206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A8FCF559-7F3D-47BD-9391-5D38EAC13E3D}"/>
                    </a:ext>
                  </a:extLst>
                </p:cNvPr>
                <p:cNvSpPr/>
                <p:nvPr/>
              </p:nvSpPr>
              <p:spPr>
                <a:xfrm>
                  <a:off x="4245475" y="5212658"/>
                  <a:ext cx="7707037" cy="129953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Role script of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role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it-I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Start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Fresh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Send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Receive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A8FCF559-7F3D-47BD-9391-5D38EAC13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475" y="5212658"/>
                  <a:ext cx="7707037" cy="129953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C81F059A-76EB-A3EA-5663-D1D4AC1DB1CB}"/>
                    </a:ext>
                  </a:extLst>
                </p:cNvPr>
                <p:cNvSpPr/>
                <p:nvPr/>
              </p:nvSpPr>
              <p:spPr>
                <a:xfrm>
                  <a:off x="4090430" y="2085563"/>
                  <a:ext cx="8017128" cy="221591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Rewriting rules for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role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script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tart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𝐴𝑔𝑆𝑡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,~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,2,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,2,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,3,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C81F059A-76EB-A3EA-5663-D1D4AC1DB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30" y="2085563"/>
                  <a:ext cx="8017128" cy="221591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4 10">
              <a:extLst>
                <a:ext uri="{FF2B5EF4-FFF2-40B4-BE49-F238E27FC236}">
                  <a16:creationId xmlns:a16="http://schemas.microsoft.com/office/drawing/2014/main" id="{C49BFDB0-FD10-6E25-51D3-C2EF5BB05307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2889201" y="4506149"/>
              <a:ext cx="493301" cy="221924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6902774-3661-4665-B471-947CEFC638B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8098994" y="4301475"/>
              <a:ext cx="0" cy="91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24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 human errors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35C13F9-73FD-51D6-81D9-B9594CA1984B}"/>
              </a:ext>
            </a:extLst>
          </p:cNvPr>
          <p:cNvSpPr/>
          <p:nvPr/>
        </p:nvSpPr>
        <p:spPr>
          <a:xfrm>
            <a:off x="546161" y="2922877"/>
            <a:ext cx="3705205" cy="2176858"/>
          </a:xfrm>
          <a:prstGeom prst="roundRect">
            <a:avLst>
              <a:gd name="adj" fmla="val 27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</a:rPr>
              <a:t>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</a:rPr>
              <a:t>error</a:t>
            </a:r>
            <a:endParaRPr lang="it-IT" dirty="0">
              <a:solidFill>
                <a:srgbClr val="FDFDFF"/>
              </a:solidFill>
              <a:latin typeface="Nunito Sans Normal" pitchFamily="2" charset="77"/>
            </a:endParaRPr>
          </a:p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A human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error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is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any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deviation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of a human from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his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role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script</a:t>
            </a:r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207BE72F-8650-9E80-CA9E-AD36D87ECF3E}"/>
              </a:ext>
            </a:extLst>
          </p:cNvPr>
          <p:cNvGrpSpPr/>
          <p:nvPr/>
        </p:nvGrpSpPr>
        <p:grpSpPr>
          <a:xfrm>
            <a:off x="5775367" y="2288890"/>
            <a:ext cx="5655295" cy="2874323"/>
            <a:chOff x="5828806" y="1778251"/>
            <a:chExt cx="5655295" cy="2874323"/>
          </a:xfrm>
        </p:grpSpPr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47973E71-EECD-A3AE-2FF5-952BAD35AF21}"/>
                </a:ext>
              </a:extLst>
            </p:cNvPr>
            <p:cNvGrpSpPr/>
            <p:nvPr/>
          </p:nvGrpSpPr>
          <p:grpSpPr>
            <a:xfrm>
              <a:off x="5828806" y="1778251"/>
              <a:ext cx="2360320" cy="2874323"/>
              <a:chOff x="5828806" y="1778251"/>
              <a:chExt cx="2360320" cy="2874323"/>
            </a:xfrm>
          </p:grpSpPr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32D40BFA-0B4C-259F-B5B0-130BFB492F0E}"/>
                  </a:ext>
                </a:extLst>
              </p:cNvPr>
              <p:cNvSpPr/>
              <p:nvPr/>
            </p:nvSpPr>
            <p:spPr>
              <a:xfrm>
                <a:off x="6632369" y="1778251"/>
                <a:ext cx="356260" cy="3562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bg1"/>
                    </a:solidFill>
                    <a:latin typeface="Nunito Sans Normal" pitchFamily="2" charset="77"/>
                  </a:rPr>
                  <a:t>I</a:t>
                </a:r>
                <a:endParaRPr lang="it-IT" dirty="0">
                  <a:solidFill>
                    <a:schemeClr val="bg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439833DD-A6F7-CAD4-B5EA-215AE8558BCE}"/>
                  </a:ext>
                </a:extLst>
              </p:cNvPr>
              <p:cNvSpPr/>
              <p:nvPr/>
            </p:nvSpPr>
            <p:spPr>
              <a:xfrm>
                <a:off x="5828806" y="245910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4ED6BF3B-B75C-E9B7-02FA-A7C987CFB1C6}"/>
                  </a:ext>
                </a:extLst>
              </p:cNvPr>
              <p:cNvSpPr/>
              <p:nvPr/>
            </p:nvSpPr>
            <p:spPr>
              <a:xfrm>
                <a:off x="5828806" y="335774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72E6E02A-CB48-FAFE-A9BA-16F14C29F125}"/>
                  </a:ext>
                </a:extLst>
              </p:cNvPr>
              <p:cNvSpPr/>
              <p:nvPr/>
            </p:nvSpPr>
            <p:spPr>
              <a:xfrm>
                <a:off x="6632369" y="4296314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E6C319CC-3B8F-1091-ED3B-7352CD3FF7B8}"/>
                  </a:ext>
                </a:extLst>
              </p:cNvPr>
              <p:cNvSpPr/>
              <p:nvPr/>
            </p:nvSpPr>
            <p:spPr>
              <a:xfrm>
                <a:off x="7408606" y="245910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676ADEE0-BC86-6662-DC78-5CC31E99D52F}"/>
                  </a:ext>
                </a:extLst>
              </p:cNvPr>
              <p:cNvSpPr/>
              <p:nvPr/>
            </p:nvSpPr>
            <p:spPr>
              <a:xfrm>
                <a:off x="6988629" y="317961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17534281-F3D8-C4C7-474F-E1EE352B9B4D}"/>
                  </a:ext>
                </a:extLst>
              </p:cNvPr>
              <p:cNvSpPr/>
              <p:nvPr/>
            </p:nvSpPr>
            <p:spPr>
              <a:xfrm>
                <a:off x="7832866" y="317961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6FB994B-7C05-411B-3C7B-2F349317D3E1}"/>
                  </a:ext>
                </a:extLst>
              </p:cNvPr>
              <p:cNvSpPr/>
              <p:nvPr/>
            </p:nvSpPr>
            <p:spPr>
              <a:xfrm>
                <a:off x="7832866" y="3940054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6" name="Connettore 2 25">
                <a:extLst>
                  <a:ext uri="{FF2B5EF4-FFF2-40B4-BE49-F238E27FC236}">
                    <a16:creationId xmlns:a16="http://schemas.microsoft.com/office/drawing/2014/main" id="{CF30B6F4-0E50-B2E5-4371-8A9FE7A86B51}"/>
                  </a:ext>
                </a:extLst>
              </p:cNvPr>
              <p:cNvCxnSpPr>
                <a:stCxn id="3" idx="3"/>
                <a:endCxn id="9" idx="7"/>
              </p:cNvCxnSpPr>
              <p:nvPr/>
            </p:nvCxnSpPr>
            <p:spPr>
              <a:xfrm flipH="1">
                <a:off x="6132893" y="2082338"/>
                <a:ext cx="551649" cy="42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8B4C8BA5-D1CA-B55D-DA50-59C4D25F759E}"/>
                  </a:ext>
                </a:extLst>
              </p:cNvPr>
              <p:cNvCxnSpPr>
                <a:stCxn id="3" idx="5"/>
                <a:endCxn id="14" idx="1"/>
              </p:cNvCxnSpPr>
              <p:nvPr/>
            </p:nvCxnSpPr>
            <p:spPr>
              <a:xfrm>
                <a:off x="6936456" y="2082338"/>
                <a:ext cx="524323" cy="42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7DD85E67-56ED-1053-41BA-65713B2ADB76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6006936" y="2815362"/>
                <a:ext cx="0" cy="542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>
                <a:extLst>
                  <a:ext uri="{FF2B5EF4-FFF2-40B4-BE49-F238E27FC236}">
                    <a16:creationId xmlns:a16="http://schemas.microsoft.com/office/drawing/2014/main" id="{618B3D98-C09E-2EB1-2CC3-02C5224223DB}"/>
                  </a:ext>
                </a:extLst>
              </p:cNvPr>
              <p:cNvCxnSpPr>
                <a:cxnSpLocks/>
                <a:stCxn id="3" idx="4"/>
                <a:endCxn id="12" idx="0"/>
              </p:cNvCxnSpPr>
              <p:nvPr/>
            </p:nvCxnSpPr>
            <p:spPr>
              <a:xfrm>
                <a:off x="6810499" y="2134511"/>
                <a:ext cx="0" cy="21618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5D686832-1A65-53D5-720C-930ACB7DF92D}"/>
                  </a:ext>
                </a:extLst>
              </p:cNvPr>
              <p:cNvCxnSpPr>
                <a:stCxn id="14" idx="3"/>
                <a:endCxn id="16" idx="0"/>
              </p:cNvCxnSpPr>
              <p:nvPr/>
            </p:nvCxnSpPr>
            <p:spPr>
              <a:xfrm flipH="1">
                <a:off x="7166759" y="2763189"/>
                <a:ext cx="294020" cy="416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C0F4EA0D-875C-1699-7496-7292D82A7694}"/>
                  </a:ext>
                </a:extLst>
              </p:cNvPr>
              <p:cNvCxnSpPr>
                <a:cxnSpLocks/>
                <a:stCxn id="14" idx="5"/>
                <a:endCxn id="17" idx="0"/>
              </p:cNvCxnSpPr>
              <p:nvPr/>
            </p:nvCxnSpPr>
            <p:spPr>
              <a:xfrm>
                <a:off x="7712693" y="2763189"/>
                <a:ext cx="298303" cy="416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id="{1DD83EB0-B2C5-C838-3D08-4ED684044749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>
                <a:off x="8010996" y="3535878"/>
                <a:ext cx="0" cy="404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1913CAF1-5FCD-9983-65D1-416CD9B4837E}"/>
                </a:ext>
              </a:extLst>
            </p:cNvPr>
            <p:cNvGrpSpPr/>
            <p:nvPr/>
          </p:nvGrpSpPr>
          <p:grpSpPr>
            <a:xfrm>
              <a:off x="8880105" y="2197063"/>
              <a:ext cx="2603996" cy="2036698"/>
              <a:chOff x="8880105" y="1965287"/>
              <a:chExt cx="2603996" cy="2036698"/>
            </a:xfrm>
          </p:grpSpPr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BC98B99B-B67E-9EAB-16AC-F7B2AA505241}"/>
                  </a:ext>
                </a:extLst>
              </p:cNvPr>
              <p:cNvSpPr/>
              <p:nvPr/>
            </p:nvSpPr>
            <p:spPr>
              <a:xfrm>
                <a:off x="8880105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AEC1452A-7B24-1621-CCEF-6C5B1AEF6949}"/>
                  </a:ext>
                </a:extLst>
              </p:cNvPr>
              <p:cNvSpPr/>
              <p:nvPr/>
            </p:nvSpPr>
            <p:spPr>
              <a:xfrm>
                <a:off x="10077533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062346C8-69C8-B287-DB4A-EB6B64D9C61B}"/>
                  </a:ext>
                </a:extLst>
              </p:cNvPr>
              <p:cNvSpPr/>
              <p:nvPr/>
            </p:nvSpPr>
            <p:spPr>
              <a:xfrm>
                <a:off x="9483661" y="263723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7FDCF705-8ABD-FA58-12F9-D9EC4ABD8504}"/>
                  </a:ext>
                </a:extLst>
              </p:cNvPr>
              <p:cNvSpPr/>
              <p:nvPr/>
            </p:nvSpPr>
            <p:spPr>
              <a:xfrm>
                <a:off x="11127841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E9A55574-6B39-4FA2-E7D4-34278D986504}"/>
                  </a:ext>
                </a:extLst>
              </p:cNvPr>
              <p:cNvSpPr/>
              <p:nvPr/>
            </p:nvSpPr>
            <p:spPr>
              <a:xfrm>
                <a:off x="10312402" y="3645725"/>
                <a:ext cx="356260" cy="3562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bg1"/>
                    </a:solidFill>
                    <a:latin typeface="Nunito Sans Normal" pitchFamily="2" charset="77"/>
                  </a:rPr>
                  <a:t>U</a:t>
                </a:r>
                <a:endParaRPr lang="it-IT" dirty="0">
                  <a:solidFill>
                    <a:schemeClr val="bg1"/>
                  </a:solidFill>
                  <a:latin typeface="Nunito Sans Normal" pitchFamily="2" charset="77"/>
                </a:endParaRPr>
              </a:p>
            </p:txBody>
          </p:sp>
          <p:cxnSp>
            <p:nvCxnSpPr>
              <p:cNvPr id="44" name="Connettore 2 43">
                <a:extLst>
                  <a:ext uri="{FF2B5EF4-FFF2-40B4-BE49-F238E27FC236}">
                    <a16:creationId xmlns:a16="http://schemas.microsoft.com/office/drawing/2014/main" id="{FE295AC2-BCE8-A3C5-BCD9-AD792D9748F5}"/>
                  </a:ext>
                </a:extLst>
              </p:cNvPr>
              <p:cNvCxnSpPr>
                <a:cxnSpLocks/>
                <a:stCxn id="20" idx="5"/>
                <a:endCxn id="22" idx="1"/>
              </p:cNvCxnSpPr>
              <p:nvPr/>
            </p:nvCxnSpPr>
            <p:spPr>
              <a:xfrm>
                <a:off x="9184192" y="2269374"/>
                <a:ext cx="351642" cy="420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2 48">
                <a:extLst>
                  <a:ext uri="{FF2B5EF4-FFF2-40B4-BE49-F238E27FC236}">
                    <a16:creationId xmlns:a16="http://schemas.microsoft.com/office/drawing/2014/main" id="{015A6F51-9FA0-83B8-ED04-47E7E04832C1}"/>
                  </a:ext>
                </a:extLst>
              </p:cNvPr>
              <p:cNvCxnSpPr>
                <a:cxnSpLocks/>
                <a:stCxn id="21" idx="3"/>
                <a:endCxn id="22" idx="7"/>
              </p:cNvCxnSpPr>
              <p:nvPr/>
            </p:nvCxnSpPr>
            <p:spPr>
              <a:xfrm flipH="1">
                <a:off x="9787748" y="2269374"/>
                <a:ext cx="341958" cy="420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EEBB3683-829D-A5F4-E8E6-31B80EEA11E1}"/>
                  </a:ext>
                </a:extLst>
              </p:cNvPr>
              <p:cNvCxnSpPr>
                <a:cxnSpLocks/>
                <a:stCxn id="23" idx="3"/>
                <a:endCxn id="24" idx="7"/>
              </p:cNvCxnSpPr>
              <p:nvPr/>
            </p:nvCxnSpPr>
            <p:spPr>
              <a:xfrm flipH="1">
                <a:off x="10616489" y="2269374"/>
                <a:ext cx="563525" cy="1428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2 56">
                <a:extLst>
                  <a:ext uri="{FF2B5EF4-FFF2-40B4-BE49-F238E27FC236}">
                    <a16:creationId xmlns:a16="http://schemas.microsoft.com/office/drawing/2014/main" id="{2DAD93C3-3A1E-7267-B001-388ECE3A407C}"/>
                  </a:ext>
                </a:extLst>
              </p:cNvPr>
              <p:cNvCxnSpPr>
                <a:cxnSpLocks/>
                <a:stCxn id="22" idx="5"/>
                <a:endCxn id="24" idx="1"/>
              </p:cNvCxnSpPr>
              <p:nvPr/>
            </p:nvCxnSpPr>
            <p:spPr>
              <a:xfrm>
                <a:off x="9787748" y="2941319"/>
                <a:ext cx="576827" cy="756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24A03E4-16B0-3901-AE80-ADBBED925F83}"/>
              </a:ext>
            </a:extLst>
          </p:cNvPr>
          <p:cNvSpPr txBox="1"/>
          <p:nvPr/>
        </p:nvSpPr>
        <p:spPr>
          <a:xfrm>
            <a:off x="6103772" y="5349339"/>
            <a:ext cx="49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Approaches</a:t>
            </a:r>
            <a:r>
              <a:rPr lang="it-IT" dirty="0">
                <a:latin typeface="Nunito Sans Normal ExtraLight" pitchFamily="2" charset="77"/>
              </a:rPr>
              <a:t> to </a:t>
            </a:r>
            <a:r>
              <a:rPr lang="it-IT" dirty="0" err="1">
                <a:latin typeface="Nunito Sans Normal ExtraLight" pitchFamily="2" charset="77"/>
              </a:rPr>
              <a:t>introducing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fallible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humans</a:t>
            </a:r>
            <a:r>
              <a:rPr lang="it-IT" dirty="0">
                <a:latin typeface="Nunito Sans Normal ExtraLight" pitchFamily="2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On the </a:t>
            </a:r>
            <a:r>
              <a:rPr lang="it-IT" dirty="0" err="1">
                <a:latin typeface="Nunito Sans Normal ExtraLight" pitchFamily="2" charset="77"/>
              </a:rPr>
              <a:t>left</a:t>
            </a:r>
            <a:r>
              <a:rPr lang="it-IT" dirty="0">
                <a:latin typeface="Nunito Sans Normal ExtraLight" pitchFamily="2" charset="77"/>
              </a:rPr>
              <a:t>, the </a:t>
            </a:r>
            <a:r>
              <a:rPr lang="it-IT" dirty="0" err="1">
                <a:latin typeface="Nunito Sans Normal ExtraLight" pitchFamily="2" charset="77"/>
              </a:rPr>
              <a:t>skilled</a:t>
            </a:r>
            <a:r>
              <a:rPr lang="it-IT" dirty="0">
                <a:latin typeface="Nunito Sans Normal ExtraLight" pitchFamily="2" charset="77"/>
              </a:rPr>
              <a:t> human </a:t>
            </a:r>
            <a:r>
              <a:rPr lang="it-IT" dirty="0" err="1">
                <a:latin typeface="Nunito Sans Normal ExtraLight" pitchFamily="2" charset="77"/>
              </a:rPr>
              <a:t>approach</a:t>
            </a:r>
            <a:endParaRPr lang="it-IT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On the </a:t>
            </a:r>
            <a:r>
              <a:rPr lang="it-IT" dirty="0" err="1">
                <a:latin typeface="Nunito Sans Normal ExtraLight" pitchFamily="2" charset="77"/>
              </a:rPr>
              <a:t>right</a:t>
            </a:r>
            <a:r>
              <a:rPr lang="it-IT" dirty="0">
                <a:latin typeface="Nunito Sans Normal ExtraLight" pitchFamily="2" charset="77"/>
              </a:rPr>
              <a:t>, the rule-</a:t>
            </a:r>
            <a:r>
              <a:rPr lang="it-IT" dirty="0" err="1">
                <a:latin typeface="Nunito Sans Normal ExtraLight" pitchFamily="2" charset="77"/>
              </a:rPr>
              <a:t>based</a:t>
            </a:r>
            <a:r>
              <a:rPr lang="it-IT" dirty="0">
                <a:latin typeface="Nunito Sans Normal ExtraLight" pitchFamily="2" charset="77"/>
              </a:rPr>
              <a:t> human </a:t>
            </a:r>
            <a:r>
              <a:rPr lang="it-IT" dirty="0" err="1">
                <a:latin typeface="Nunito Sans Normal ExtraLight" pitchFamily="2" charset="77"/>
              </a:rPr>
              <a:t>approach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679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6CCDF58-B6DD-D26A-86F7-EDDEDA9DB1E9}"/>
              </a:ext>
            </a:extLst>
          </p:cNvPr>
          <p:cNvGrpSpPr/>
          <p:nvPr/>
        </p:nvGrpSpPr>
        <p:grpSpPr>
          <a:xfrm>
            <a:off x="3040326" y="3475186"/>
            <a:ext cx="6111348" cy="2447360"/>
            <a:chOff x="3869863" y="2928921"/>
            <a:chExt cx="6111348" cy="2447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EC9E6F4F-25DF-6EC2-CFC0-AD0BE9693940}"/>
                    </a:ext>
                  </a:extLst>
                </p:cNvPr>
                <p:cNvSpPr txBox="1"/>
                <p:nvPr/>
              </p:nvSpPr>
              <p:spPr>
                <a:xfrm>
                  <a:off x="3869863" y="2928921"/>
                  <a:ext cx="6111348" cy="187893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2400"/>
                    </a:spcAft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resh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,~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,~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2400"/>
                    </a:spcAft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90000"/>
                    </a:lnSpc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eceive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latin typeface="Nunito Sans Normal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EC9E6F4F-25DF-6EC2-CFC0-AD0BE9693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863" y="2928921"/>
                  <a:ext cx="6111348" cy="1878933"/>
                </a:xfrm>
                <a:prstGeom prst="rect">
                  <a:avLst/>
                </a:prstGeom>
                <a:blipFill>
                  <a:blip r:embed="rId3"/>
                  <a:stretch>
                    <a:fillRect l="-415" t="-1342" b="-26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B74DF28-8A36-2305-DF8C-3A78753D341A}"/>
                </a:ext>
              </a:extLst>
            </p:cNvPr>
            <p:cNvSpPr txBox="1"/>
            <p:nvPr/>
          </p:nvSpPr>
          <p:spPr>
            <a:xfrm>
              <a:off x="4834260" y="5006949"/>
              <a:ext cx="418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latin typeface="Nunito Sans Normal ExtraLight" pitchFamily="2" charset="77"/>
                </a:rPr>
                <a:t>Rewriting</a:t>
              </a:r>
              <a:r>
                <a:rPr lang="it-IT" dirty="0">
                  <a:latin typeface="Nunito Sans Normal ExtraLight" pitchFamily="2" charset="77"/>
                </a:rPr>
                <a:t> rules for the </a:t>
              </a:r>
              <a:r>
                <a:rPr lang="it-IT" dirty="0" err="1">
                  <a:latin typeface="Nunito Sans Normal ExtraLight" pitchFamily="2" charset="77"/>
                </a:rPr>
                <a:t>untrained</a:t>
              </a:r>
              <a:r>
                <a:rPr lang="it-IT" dirty="0">
                  <a:latin typeface="Nunito Sans Normal ExtraLight" pitchFamily="2" charset="77"/>
                </a:rPr>
                <a:t> human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A022E5-C0FA-29D0-CDD2-BE616DF7E9E8}"/>
              </a:ext>
            </a:extLst>
          </p:cNvPr>
          <p:cNvSpPr txBox="1"/>
          <p:nvPr/>
        </p:nvSpPr>
        <p:spPr>
          <a:xfrm>
            <a:off x="2087436" y="2345853"/>
            <a:ext cx="80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First </a:t>
            </a:r>
            <a:r>
              <a:rPr lang="it-IT" dirty="0" err="1">
                <a:latin typeface="Nunito Sans Normal" pitchFamily="2" charset="77"/>
              </a:rPr>
              <a:t>we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need</a:t>
            </a:r>
            <a:r>
              <a:rPr lang="it-IT" dirty="0">
                <a:latin typeface="Nunito Sans Normal" pitchFamily="2" charset="77"/>
              </a:rPr>
              <a:t> to introduce the </a:t>
            </a:r>
            <a:r>
              <a:rPr lang="it-IT" dirty="0" err="1">
                <a:latin typeface="Nunito Sans Normal" pitchFamily="2" charset="77"/>
              </a:rPr>
              <a:t>formalization</a:t>
            </a:r>
            <a:r>
              <a:rPr lang="it-IT" dirty="0">
                <a:latin typeface="Nunito Sans Normal" pitchFamily="2" charset="77"/>
              </a:rPr>
              <a:t> of an </a:t>
            </a:r>
            <a:r>
              <a:rPr lang="it-IT" dirty="0" err="1">
                <a:latin typeface="Nunito Sans Normal" pitchFamily="2" charset="77"/>
              </a:rPr>
              <a:t>untrained</a:t>
            </a:r>
            <a:r>
              <a:rPr lang="it-IT" dirty="0">
                <a:latin typeface="Nunito Sans Normal" pitchFamily="2" charset="77"/>
              </a:rPr>
              <a:t> human…</a:t>
            </a:r>
          </a:p>
          <a:p>
            <a:pPr algn="ctr"/>
            <a:r>
              <a:rPr lang="it-IT" dirty="0">
                <a:latin typeface="Nunito Sans Normal ExtraLight" pitchFamily="2" charset="77"/>
              </a:rPr>
              <a:t>(</a:t>
            </a:r>
            <a:r>
              <a:rPr lang="it-IT" dirty="0" err="1">
                <a:latin typeface="Nunito Sans Normal ExtraLight" pitchFamily="2" charset="77"/>
              </a:rPr>
              <a:t>This</a:t>
            </a:r>
            <a:r>
              <a:rPr lang="it-IT" dirty="0">
                <a:latin typeface="Nunito Sans Normal ExtraLight" pitchFamily="2" charset="77"/>
              </a:rPr>
              <a:t> agent must be </a:t>
            </a:r>
            <a:r>
              <a:rPr lang="it-IT" dirty="0" err="1">
                <a:latin typeface="Nunito Sans Normal ExtraLight" pitchFamily="2" charset="77"/>
              </a:rPr>
              <a:t>able</a:t>
            </a:r>
            <a:r>
              <a:rPr lang="it-IT" dirty="0">
                <a:latin typeface="Nunito Sans Normal ExtraLight" pitchFamily="2" charset="77"/>
              </a:rPr>
              <a:t> to follow </a:t>
            </a:r>
            <a:r>
              <a:rPr lang="it-IT" dirty="0" err="1">
                <a:latin typeface="Nunito Sans Normal ExtraLight" pitchFamily="2" charset="77"/>
              </a:rPr>
              <a:t>any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possible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behavior</a:t>
            </a:r>
            <a:r>
              <a:rPr lang="it-IT" dirty="0">
                <a:latin typeface="Nunito Sans Normal ExtraLight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049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7EB60-80F8-6871-91D3-7B4C645CC291}"/>
              </a:ext>
            </a:extLst>
          </p:cNvPr>
          <p:cNvGrpSpPr/>
          <p:nvPr/>
        </p:nvGrpSpPr>
        <p:grpSpPr>
          <a:xfrm>
            <a:off x="1291320" y="4294601"/>
            <a:ext cx="9995064" cy="2088510"/>
            <a:chOff x="1291320" y="4330227"/>
            <a:chExt cx="9995064" cy="208851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7D7D63BD-FB98-2150-8B5A-C66CE1231562}"/>
                </a:ext>
              </a:extLst>
            </p:cNvPr>
            <p:cNvSpPr/>
            <p:nvPr/>
          </p:nvSpPr>
          <p:spPr>
            <a:xfrm>
              <a:off x="1291320" y="4330227"/>
              <a:ext cx="9995064" cy="2088510"/>
            </a:xfrm>
            <a:prstGeom prst="roundRect">
              <a:avLst>
                <a:gd name="adj" fmla="val 27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1595995" y="5468060"/>
                  <a:ext cx="938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NoTell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𝑡𝑎𝑔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995" y="5468060"/>
                  <a:ext cx="9385711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252236" y="5013194"/>
              <a:ext cx="407323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Avoiding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leakage of private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7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8D46A9-97A6-33E7-5A18-D771E70FD9FC}"/>
              </a:ext>
            </a:extLst>
          </p:cNvPr>
          <p:cNvSpPr txBox="1"/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28991-838A-238F-A667-2DA99D4B8123}"/>
              </a:ext>
            </a:extLst>
          </p:cNvPr>
          <p:cNvSpPr txBox="1"/>
          <p:nvPr/>
        </p:nvSpPr>
        <p:spPr>
          <a:xfrm>
            <a:off x="721151" y="3429000"/>
            <a:ext cx="5092194" cy="169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77"/>
              </a:rPr>
              <a:t>Cryptographic protocols are complex to verify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77"/>
              </a:rPr>
              <a:t>We need: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 threat model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 (possibly automated) tool to verify the protocol in said model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magine che contiene quadrato, Policromia, modello, schermata&#10;&#10;Descrizione generata automaticamente">
            <a:extLst>
              <a:ext uri="{FF2B5EF4-FFF2-40B4-BE49-F238E27FC236}">
                <a16:creationId xmlns:a16="http://schemas.microsoft.com/office/drawing/2014/main" id="{3F8578FA-995D-6B66-0E3D-1C43D531C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38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rc 103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magine 10" descr="Immagine che contiene testo, Carattere, Pubblicazione, schermata&#10;&#10;Descrizione generata automaticamente">
            <a:extLst>
              <a:ext uri="{FF2B5EF4-FFF2-40B4-BE49-F238E27FC236}">
                <a16:creationId xmlns:a16="http://schemas.microsoft.com/office/drawing/2014/main" id="{4139CE22-DDC8-82A3-1230-0790605E5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" r="-3" b="8728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113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D7D63BD-FB98-2150-8B5A-C66CE1231562}"/>
              </a:ext>
            </a:extLst>
          </p:cNvPr>
          <p:cNvSpPr/>
          <p:nvPr/>
        </p:nvSpPr>
        <p:spPr>
          <a:xfrm>
            <a:off x="1291320" y="4294601"/>
            <a:ext cx="9995064" cy="2088510"/>
          </a:xfrm>
          <a:prstGeom prst="roundRect">
            <a:avLst>
              <a:gd name="adj" fmla="val 27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800" dirty="0">
              <a:latin typeface="Nunito Sans Normal" pitchFamily="2" charset="77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4AD3217-AD39-781D-7BA6-73762A2D534A}"/>
              </a:ext>
            </a:extLst>
          </p:cNvPr>
          <p:cNvGrpSpPr/>
          <p:nvPr/>
        </p:nvGrpSpPr>
        <p:grpSpPr>
          <a:xfrm>
            <a:off x="2202379" y="4742713"/>
            <a:ext cx="8172945" cy="1192286"/>
            <a:chOff x="2202377" y="4977567"/>
            <a:chExt cx="8172945" cy="1192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2202377" y="5338856"/>
                  <a:ext cx="817294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NoTellExcept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InitK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𝑟𝑡𝑎𝑔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⟹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𝑐𝑜𝑛𝑓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77" y="5338856"/>
                  <a:ext cx="8172945" cy="830997"/>
                </a:xfrm>
                <a:prstGeom prst="rect">
                  <a:avLst/>
                </a:prstGeom>
                <a:blipFill>
                  <a:blip r:embed="rId4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556004" y="4977567"/>
              <a:ext cx="34656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Safe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comunications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credentials</a:t>
              </a:r>
              <a:endParaRPr lang="it-IT" dirty="0">
                <a:solidFill>
                  <a:schemeClr val="bg1"/>
                </a:solidFill>
                <a:latin typeface="Nunito Sans Normal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30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7EB60-80F8-6871-91D3-7B4C645CC291}"/>
              </a:ext>
            </a:extLst>
          </p:cNvPr>
          <p:cNvGrpSpPr/>
          <p:nvPr/>
        </p:nvGrpSpPr>
        <p:grpSpPr>
          <a:xfrm>
            <a:off x="1291320" y="4294601"/>
            <a:ext cx="9995064" cy="2088510"/>
            <a:chOff x="1291320" y="4330227"/>
            <a:chExt cx="9995064" cy="208851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7D7D63BD-FB98-2150-8B5A-C66CE1231562}"/>
                </a:ext>
              </a:extLst>
            </p:cNvPr>
            <p:cNvSpPr/>
            <p:nvPr/>
          </p:nvSpPr>
          <p:spPr>
            <a:xfrm>
              <a:off x="1291320" y="4330227"/>
              <a:ext cx="9995064" cy="2088510"/>
            </a:xfrm>
            <a:prstGeom prst="roundRect">
              <a:avLst>
                <a:gd name="adj" fmla="val 27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1595995" y="5468060"/>
                  <a:ext cx="9539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NoGet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Receive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𝑡𝑎𝑔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995" y="5468060"/>
                  <a:ext cx="953940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r="-266" b="-3478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674626" y="5013194"/>
              <a:ext cx="32284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Protecting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information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integrity</a:t>
              </a:r>
              <a:endParaRPr lang="it-IT" dirty="0">
                <a:solidFill>
                  <a:schemeClr val="bg1"/>
                </a:solidFill>
                <a:latin typeface="Nunito Sans Normal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07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D7D63BD-FB98-2150-8B5A-C66CE1231562}"/>
              </a:ext>
            </a:extLst>
          </p:cNvPr>
          <p:cNvSpPr/>
          <p:nvPr/>
        </p:nvSpPr>
        <p:spPr>
          <a:xfrm>
            <a:off x="1291320" y="4294601"/>
            <a:ext cx="9995064" cy="2088510"/>
          </a:xfrm>
          <a:prstGeom prst="roundRect">
            <a:avLst>
              <a:gd name="adj" fmla="val 27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800" dirty="0">
              <a:latin typeface="Nunito Sans Normal" pitchFamily="2" charset="77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4AD3217-AD39-781D-7BA6-73762A2D534A}"/>
              </a:ext>
            </a:extLst>
          </p:cNvPr>
          <p:cNvGrpSpPr/>
          <p:nvPr/>
        </p:nvGrpSpPr>
        <p:grpSpPr>
          <a:xfrm>
            <a:off x="2202379" y="4881212"/>
            <a:ext cx="8172945" cy="915287"/>
            <a:chOff x="2202377" y="4977567"/>
            <a:chExt cx="8172945" cy="915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2202377" y="5338856"/>
                  <a:ext cx="817294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ICompare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Receive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InitK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𝑡𝑎𝑔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77" y="5338856"/>
                  <a:ext cx="8172945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551194" y="4977567"/>
              <a:ext cx="347531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Enforce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important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security checks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27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35A90DF-80AC-CCC1-F8B0-6352E51A8FD9}"/>
                  </a:ext>
                </a:extLst>
              </p:cNvPr>
              <p:cNvSpPr txBox="1"/>
              <p:nvPr/>
            </p:nvSpPr>
            <p:spPr>
              <a:xfrm>
                <a:off x="2079191" y="2841943"/>
                <a:ext cx="8033618" cy="1925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Positive sides to this approach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We can easily specify the level of training of the user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Assumptions on the possible mistakes are translated into restrictions → no need to rewrite property lemmas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We can analyze the security properties of a distinguished trained human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while allowing others less-trained agents in the network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endParaRPr lang="en-US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35A90DF-80AC-CCC1-F8B0-6352E51A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91" y="2841943"/>
                <a:ext cx="8033618" cy="1925130"/>
              </a:xfrm>
              <a:prstGeom prst="rect">
                <a:avLst/>
              </a:prstGeom>
              <a:blipFill>
                <a:blip r:embed="rId3"/>
                <a:stretch>
                  <a:fillRect l="-631" t="-2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1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1" y="345810"/>
            <a:ext cx="392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Conclusions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5320-F5BF-ED4A-A181-84EA8DA18C69}"/>
              </a:ext>
            </a:extLst>
          </p:cNvPr>
          <p:cNvSpPr txBox="1"/>
          <p:nvPr/>
        </p:nvSpPr>
        <p:spPr>
          <a:xfrm>
            <a:off x="2079191" y="2047305"/>
            <a:ext cx="8033618" cy="1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have we seen today?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How is the </a:t>
            </a:r>
            <a:r>
              <a:rPr lang="en-US" dirty="0" err="1">
                <a:latin typeface="Nunito Sans Normal ExtraLight" pitchFamily="2" charset="77"/>
              </a:rPr>
              <a:t>Dolev</a:t>
            </a:r>
            <a:r>
              <a:rPr lang="en-US" dirty="0">
                <a:latin typeface="Nunito Sans Normal ExtraLight" pitchFamily="2" charset="77"/>
              </a:rPr>
              <a:t> Yao model useful for protocol verification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An introduction to the Tamarin prover from a user’s perspective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How to formalize Social Engineering attacks and human errors within Tamarin’s multiset rewriting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269154C-1724-7858-9BC3-8DD82EBC6FCE}"/>
              </a:ext>
            </a:extLst>
          </p:cNvPr>
          <p:cNvGrpSpPr/>
          <p:nvPr/>
        </p:nvGrpSpPr>
        <p:grpSpPr>
          <a:xfrm>
            <a:off x="2079191" y="4150426"/>
            <a:ext cx="8033618" cy="1688672"/>
            <a:chOff x="2079191" y="4150426"/>
            <a:chExt cx="8033618" cy="1688672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C2FCFC4-6B7D-D3AB-CE07-D0A0CC2C00C7}"/>
                </a:ext>
              </a:extLst>
            </p:cNvPr>
            <p:cNvSpPr txBox="1"/>
            <p:nvPr/>
          </p:nvSpPr>
          <p:spPr>
            <a:xfrm>
              <a:off x="2079191" y="4150426"/>
              <a:ext cx="8033618" cy="1688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" pitchFamily="2" charset="77"/>
                </a:rPr>
                <a:t>Are there other Tamarin extensions available?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Automated analysis of security protocols with global state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Distance-Bounding Protocols: Verification without Time and Location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Alice and Bob Meet Equational Theories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… and (hopefully) more to come </a:t>
              </a:r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5EEC3A6-246D-1146-CDD3-0238CE01E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4531401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0E7CBD0-8209-5D7C-A69D-2C00C2FB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4853540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17ABC362-DB5E-3D48-1F4D-915A35C7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5440084"/>
              <a:ext cx="219286" cy="219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21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3097334" y="610846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498840"/>
            <a:ext cx="9771698" cy="3083429"/>
            <a:chOff x="1210151" y="2547255"/>
            <a:chExt cx="9771698" cy="308342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30834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</a:t>
              </a:r>
              <a:r>
                <a:rPr lang="en-US" dirty="0" err="1">
                  <a:latin typeface="Nunito Sans Normal ExtraLight" pitchFamily="2" charset="77"/>
                </a:rPr>
                <a:t>Dolev</a:t>
              </a:r>
              <a:r>
                <a:rPr lang="en-US" dirty="0">
                  <a:latin typeface="Nunito Sans Normal ExtraLight" pitchFamily="2" charset="77"/>
                </a:rPr>
                <a:t> and A. Yao. On the security of public key protocols. IEEE Transactions on Information Theory, 1983.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M. Barbosa, G. </a:t>
              </a:r>
              <a:r>
                <a:rPr lang="en-US" dirty="0" err="1">
                  <a:latin typeface="Nunito Sans Normal ExtraLight" pitchFamily="2" charset="77"/>
                </a:rPr>
                <a:t>Barthe</a:t>
              </a:r>
              <a:r>
                <a:rPr lang="en-US" dirty="0">
                  <a:latin typeface="Nunito Sans Normal ExtraLight" pitchFamily="2" charset="77"/>
                </a:rPr>
                <a:t>, K. </a:t>
              </a:r>
              <a:r>
                <a:rPr lang="en-US" dirty="0" err="1">
                  <a:latin typeface="Nunito Sans Normal ExtraLight" pitchFamily="2" charset="77"/>
                </a:rPr>
                <a:t>Bhargavan</a:t>
              </a:r>
              <a:r>
                <a:rPr lang="en-US" dirty="0">
                  <a:latin typeface="Nunito Sans Normal ExtraLight" pitchFamily="2" charset="77"/>
                </a:rPr>
                <a:t>, B. Blanchet, C. </a:t>
              </a:r>
              <a:r>
                <a:rPr lang="en-US" dirty="0" err="1">
                  <a:latin typeface="Nunito Sans Normal ExtraLight" pitchFamily="2" charset="77"/>
                </a:rPr>
                <a:t>Cremers</a:t>
              </a:r>
              <a:r>
                <a:rPr lang="en-US" dirty="0">
                  <a:latin typeface="Nunito Sans Normal ExtraLight" pitchFamily="2" charset="77"/>
                </a:rPr>
                <a:t>, K. Liao, and B. </a:t>
              </a:r>
              <a:r>
                <a:rPr lang="en-US" dirty="0" err="1">
                  <a:latin typeface="Nunito Sans Normal ExtraLight" pitchFamily="2" charset="77"/>
                </a:rPr>
                <a:t>Parno</a:t>
              </a:r>
              <a:r>
                <a:rPr lang="en-US" dirty="0">
                  <a:latin typeface="Nunito Sans Normal ExtraLight" pitchFamily="2" charset="77"/>
                </a:rPr>
                <a:t>. </a:t>
              </a:r>
              <a:r>
                <a:rPr lang="en-US" dirty="0" err="1">
                  <a:latin typeface="Nunito Sans Normal ExtraLight" pitchFamily="2" charset="77"/>
                </a:rPr>
                <a:t>Sok</a:t>
              </a:r>
              <a:r>
                <a:rPr lang="en-US" dirty="0">
                  <a:latin typeface="Nunito Sans Normal ExtraLight" pitchFamily="2" charset="77"/>
                </a:rPr>
                <a:t>: Computer-aided cryptography. Cryptology </a:t>
              </a:r>
              <a:r>
                <a:rPr lang="en-US" dirty="0" err="1">
                  <a:latin typeface="Nunito Sans Normal ExtraLight" pitchFamily="2" charset="77"/>
                </a:rPr>
                <a:t>ePrint</a:t>
              </a:r>
              <a:r>
                <a:rPr lang="en-US" dirty="0">
                  <a:latin typeface="Nunito Sans Normal ExtraLight" pitchFamily="2" charset="77"/>
                </a:rPr>
                <a:t> Archive, 2019.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S. Even and O. </a:t>
              </a:r>
              <a:r>
                <a:rPr lang="en-US" dirty="0" err="1">
                  <a:latin typeface="Nunito Sans Normal ExtraLight" pitchFamily="2" charset="77"/>
                </a:rPr>
                <a:t>Goldreich</a:t>
              </a:r>
              <a:r>
                <a:rPr lang="en-US" dirty="0">
                  <a:latin typeface="Nunito Sans Normal ExtraLight" pitchFamily="2" charset="77"/>
                </a:rPr>
                <a:t>. On the security of multi-party ping-pong protocols. In 24th Annual Symposium on Foundations of Computer Science, 1983.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N </a:t>
              </a:r>
              <a:r>
                <a:rPr lang="en-US" dirty="0" err="1">
                  <a:latin typeface="Nunito Sans Normal ExtraLight" pitchFamily="2" charset="77"/>
                </a:rPr>
                <a:t>Durgin</a:t>
              </a:r>
              <a:r>
                <a:rPr lang="en-US" dirty="0">
                  <a:latin typeface="Nunito Sans Normal ExtraLight" pitchFamily="2" charset="77"/>
                </a:rPr>
                <a:t>, P. Lincoln, and J. Mitchell. Multiset rewriting and the complexity of bounded security protocols. Journal of Computer Security, 2004.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695697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429000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162303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2DF157C-1B13-A469-F78E-ED589ACF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895606"/>
              <a:ext cx="219286" cy="219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4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D7E2020-E378-C02E-5120-4EE39E08441F}"/>
              </a:ext>
            </a:extLst>
          </p:cNvPr>
          <p:cNvGrpSpPr/>
          <p:nvPr/>
        </p:nvGrpSpPr>
        <p:grpSpPr>
          <a:xfrm>
            <a:off x="6801651" y="1899240"/>
            <a:ext cx="4897201" cy="3765290"/>
            <a:chOff x="6766025" y="1008591"/>
            <a:chExt cx="4897201" cy="376529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B632DF7-388E-1D67-2C1A-317AE4EB464C}"/>
                </a:ext>
              </a:extLst>
            </p:cNvPr>
            <p:cNvSpPr/>
            <p:nvPr/>
          </p:nvSpPr>
          <p:spPr>
            <a:xfrm>
              <a:off x="6766025" y="1008591"/>
              <a:ext cx="4897201" cy="3765290"/>
            </a:xfrm>
            <a:prstGeom prst="roundRect">
              <a:avLst>
                <a:gd name="adj" fmla="val 2790"/>
              </a:avLst>
            </a:prstGeom>
            <a:solidFill>
              <a:srgbClr val="ECECEC"/>
            </a:solidFill>
            <a:ln>
              <a:solidFill>
                <a:srgbClr val="ECEC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0C83A67-E061-E66A-397E-A565350643E1}"/>
                </a:ext>
              </a:extLst>
            </p:cNvPr>
            <p:cNvGrpSpPr/>
            <p:nvPr/>
          </p:nvGrpSpPr>
          <p:grpSpPr>
            <a:xfrm>
              <a:off x="7194649" y="1221204"/>
              <a:ext cx="4039953" cy="3340065"/>
              <a:chOff x="7197491" y="1264973"/>
              <a:chExt cx="4039953" cy="3340065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0C28D77E-696D-2CAE-4879-1FE8C54A1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97491" y="2522051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EBA2DBDD-2229-3935-E6EE-2A57D8BB2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24644" y="2516533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B3CB4460-7A0E-BBE6-8DE9-5CB30A56C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8226" y="3792238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2519F088-277D-DBDF-32F4-DA13F5583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3486" y="1264973"/>
                <a:ext cx="812800" cy="812800"/>
              </a:xfrm>
              <a:prstGeom prst="rect">
                <a:avLst/>
              </a:prstGeom>
            </p:spPr>
          </p:pic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455447C1-C487-131D-F338-657E67083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6476" y="1738909"/>
                <a:ext cx="871268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78DC976-EF7C-5AFB-12EC-E24C5A283C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3424" y="1738909"/>
                <a:ext cx="894080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4 10">
                <a:extLst>
                  <a:ext uri="{FF2B5EF4-FFF2-40B4-BE49-F238E27FC236}">
                    <a16:creationId xmlns:a16="http://schemas.microsoft.com/office/drawing/2014/main" id="{5EF11AD3-9F86-AE8B-3D9C-FC596C88E0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02096" y="2971540"/>
                <a:ext cx="869305" cy="772160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4 11">
                <a:extLst>
                  <a:ext uri="{FF2B5EF4-FFF2-40B4-BE49-F238E27FC236}">
                    <a16:creationId xmlns:a16="http://schemas.microsoft.com/office/drawing/2014/main" id="{85907BA1-79B5-5DE7-88EF-90FB9B19B2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81275" y="3011401"/>
                <a:ext cx="869303" cy="692367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E43036-6949-A7CA-57AD-0B777DE1E050}"/>
              </a:ext>
            </a:extLst>
          </p:cNvPr>
          <p:cNvSpPr txBox="1"/>
          <p:nvPr/>
        </p:nvSpPr>
        <p:spPr>
          <a:xfrm>
            <a:off x="1437795" y="2322952"/>
            <a:ext cx="4416573" cy="1425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Main features: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Attacker-controlled 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Term algebras for cryptography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Perfect cryptography assumption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D1D0E96-38DD-F3F6-CBD9-C5CA11AA9953}"/>
              </a:ext>
            </a:extLst>
          </p:cNvPr>
          <p:cNvSpPr/>
          <p:nvPr/>
        </p:nvSpPr>
        <p:spPr>
          <a:xfrm>
            <a:off x="1198799" y="4239491"/>
            <a:ext cx="4897201" cy="1425039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D2F7905-7424-6454-3907-A0E7E38D4830}"/>
                  </a:ext>
                </a:extLst>
              </p:cNvPr>
              <p:cNvSpPr txBox="1"/>
              <p:nvPr/>
            </p:nvSpPr>
            <p:spPr>
              <a:xfrm>
                <a:off x="1604843" y="4618137"/>
                <a:ext cx="4085112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D2F7905-7424-6454-3907-A0E7E38D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43" y="4618137"/>
                <a:ext cx="4085112" cy="66774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24DB22-D055-AA6A-CAC9-BC880135A6A3}"/>
              </a:ext>
            </a:extLst>
          </p:cNvPr>
          <p:cNvSpPr txBox="1"/>
          <p:nvPr/>
        </p:nvSpPr>
        <p:spPr>
          <a:xfrm>
            <a:off x="1960496" y="5720010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Nunito Sans Normal ExtraLight" pitchFamily="2" charset="77"/>
              </a:rPr>
              <a:t>Perfect </a:t>
            </a:r>
            <a:r>
              <a:rPr lang="it-IT" dirty="0" err="1">
                <a:latin typeface="Nunito Sans Normal ExtraLight" pitchFamily="2" charset="77"/>
              </a:rPr>
              <a:t>cryptography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identities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A3A737-32C5-A72D-ED45-8E46AFBB78F2}"/>
              </a:ext>
            </a:extLst>
          </p:cNvPr>
          <p:cNvSpPr txBox="1"/>
          <p:nvPr/>
        </p:nvSpPr>
        <p:spPr>
          <a:xfrm>
            <a:off x="6835532" y="572001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Attacker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controlled</a:t>
            </a:r>
            <a:r>
              <a:rPr lang="it-IT" dirty="0">
                <a:latin typeface="Nunito Sans Normal ExtraLight" pitchFamily="2" charset="77"/>
              </a:rPr>
              <a:t> network with </a:t>
            </a:r>
            <a:r>
              <a:rPr lang="it-IT" dirty="0" err="1">
                <a:latin typeface="Nunito Sans Normal ExtraLight" pitchFamily="2" charset="77"/>
              </a:rPr>
              <a:t>trusted</a:t>
            </a:r>
            <a:r>
              <a:rPr lang="it-IT" dirty="0">
                <a:latin typeface="Nunito Sans Normal ExtraLight" pitchFamily="2" charset="77"/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5170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1" y="345810"/>
            <a:ext cx="586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Dolev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E43036-6949-A7CA-57AD-0B777DE1E050}"/>
              </a:ext>
            </a:extLst>
          </p:cNvPr>
          <p:cNvSpPr txBox="1"/>
          <p:nvPr/>
        </p:nvSpPr>
        <p:spPr>
          <a:xfrm>
            <a:off x="838201" y="1555258"/>
            <a:ext cx="2878393" cy="3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can be specified: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BB0A41B-E9C6-A13A-C2AA-B4949430D4F6}"/>
              </a:ext>
            </a:extLst>
          </p:cNvPr>
          <p:cNvGrpSpPr/>
          <p:nvPr/>
        </p:nvGrpSpPr>
        <p:grpSpPr>
          <a:xfrm>
            <a:off x="601008" y="2009552"/>
            <a:ext cx="10989983" cy="4502638"/>
            <a:chOff x="696958" y="1988038"/>
            <a:chExt cx="10989983" cy="45026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D19A8D5B-6DAF-763F-0715-BD23D3768022}"/>
                </a:ext>
              </a:extLst>
            </p:cNvPr>
            <p:cNvGrpSpPr/>
            <p:nvPr/>
          </p:nvGrpSpPr>
          <p:grpSpPr>
            <a:xfrm>
              <a:off x="6237582" y="1988038"/>
              <a:ext cx="5449359" cy="4502637"/>
              <a:chOff x="5847906" y="1845467"/>
              <a:chExt cx="5449359" cy="4502637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85B1660-6310-9D5B-9799-AF272D3C7C48}"/>
                  </a:ext>
                </a:extLst>
              </p:cNvPr>
              <p:cNvSpPr/>
              <p:nvPr/>
            </p:nvSpPr>
            <p:spPr>
              <a:xfrm>
                <a:off x="5847906" y="1845467"/>
                <a:ext cx="5449359" cy="4502637"/>
              </a:xfrm>
              <a:prstGeom prst="roundRect">
                <a:avLst>
                  <a:gd name="adj" fmla="val 2790"/>
                </a:avLst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C95551D5-E657-746F-1898-BABD2877D3B0}"/>
                  </a:ext>
                </a:extLst>
              </p:cNvPr>
              <p:cNvGrpSpPr/>
              <p:nvPr/>
            </p:nvGrpSpPr>
            <p:grpSpPr>
              <a:xfrm>
                <a:off x="6126280" y="2152906"/>
                <a:ext cx="4892611" cy="4195198"/>
                <a:chOff x="6119518" y="2226161"/>
                <a:chExt cx="4892611" cy="4195198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CED3A027-F772-0C77-3080-F265CE7FFBDA}"/>
                    </a:ext>
                  </a:extLst>
                </p:cNvPr>
                <p:cNvSpPr txBox="1"/>
                <p:nvPr/>
              </p:nvSpPr>
              <p:spPr>
                <a:xfrm>
                  <a:off x="6119518" y="2226161"/>
                  <a:ext cx="4892610" cy="4195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" pitchFamily="2" charset="77"/>
                    </a:rPr>
                    <a:t>Sources of infinity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sessions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nonces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messages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Limit nonces and messages → DEXP-complete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Limit sessions → NP-complete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… or try to address undecidability without loosing generality → Tamarin, </a:t>
                  </a:r>
                  <a:r>
                    <a:rPr lang="en-US" dirty="0" err="1">
                      <a:latin typeface="Nunito Sans Normal ExtraLight" pitchFamily="2" charset="77"/>
                    </a:rPr>
                    <a:t>ProverIf</a:t>
                  </a: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 ExtraLight" pitchFamily="2" charset="77"/>
                  </a:endParaRPr>
                </a:p>
              </p:txBody>
            </p:sp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3D70C3C7-C151-69FE-1CC4-A1CFD7663409}"/>
                    </a:ext>
                  </a:extLst>
                </p:cNvPr>
                <p:cNvSpPr/>
                <p:nvPr/>
              </p:nvSpPr>
              <p:spPr>
                <a:xfrm>
                  <a:off x="6119518" y="3746448"/>
                  <a:ext cx="2135839" cy="83789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Undecidability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251413B5-1AAA-4330-8C56-DC01680FDEF8}"/>
                    </a:ext>
                  </a:extLst>
                </p:cNvPr>
                <p:cNvSpPr/>
                <p:nvPr/>
              </p:nvSpPr>
              <p:spPr>
                <a:xfrm>
                  <a:off x="8876290" y="3746448"/>
                  <a:ext cx="2135839" cy="83789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Infinite state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space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p:grp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04068E4-D1F8-CE15-DDA6-35FE2540091D}"/>
                </a:ext>
              </a:extLst>
            </p:cNvPr>
            <p:cNvGrpSpPr/>
            <p:nvPr/>
          </p:nvGrpSpPr>
          <p:grpSpPr>
            <a:xfrm>
              <a:off x="696958" y="1988039"/>
              <a:ext cx="5444381" cy="4502637"/>
              <a:chOff x="248763" y="2340507"/>
              <a:chExt cx="3431139" cy="4262312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14575285-F324-B24D-6696-1B97189D01D7}"/>
                  </a:ext>
                </a:extLst>
              </p:cNvPr>
              <p:cNvSpPr/>
              <p:nvPr/>
            </p:nvSpPr>
            <p:spPr>
              <a:xfrm>
                <a:off x="248763" y="2340507"/>
                <a:ext cx="3431139" cy="4262312"/>
              </a:xfrm>
              <a:prstGeom prst="roundRect">
                <a:avLst>
                  <a:gd name="adj" fmla="val 279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59CD11-60CC-FB0F-F853-1A0FB1C5344F}"/>
                  </a:ext>
                </a:extLst>
              </p:cNvPr>
              <p:cNvSpPr txBox="1"/>
              <p:nvPr/>
            </p:nvSpPr>
            <p:spPr>
              <a:xfrm>
                <a:off x="601027" y="3064495"/>
                <a:ext cx="2726611" cy="28143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Nunito Sans Normal" pitchFamily="2" charset="77"/>
                  </a:rPr>
                  <a:t>Trace properties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Confidentiality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Integrity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Authentication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Nunito Sans Normal ExtraLight" pitchFamily="2" charset="77"/>
                  </a:rPr>
                  <a:t>etc</a:t>
                </a: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 … 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Nunito Sans Normal ExtraLight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Nunito Sans Normal" pitchFamily="2" charset="77"/>
                  </a:rPr>
                  <a:t>Observational equivalence properties: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Privacy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Indistinguishability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solidFill>
                    <a:schemeClr val="bg1"/>
                  </a:solidFill>
                  <a:latin typeface="Nunito Sans Normal ExtraLight" pitchFamily="2" charset="77"/>
                </a:endParaRPr>
              </a:p>
            </p:txBody>
          </p:sp>
        </p:grp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B35A99-A6DE-5F45-2061-57ECEA2461FB}"/>
              </a:ext>
            </a:extLst>
          </p:cNvPr>
          <p:cNvSpPr txBox="1"/>
          <p:nvPr/>
        </p:nvSpPr>
        <p:spPr>
          <a:xfrm>
            <a:off x="6298385" y="1555258"/>
            <a:ext cx="2878393" cy="3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can be verified:</a:t>
            </a:r>
          </a:p>
        </p:txBody>
      </p:sp>
    </p:spTree>
    <p:extLst>
      <p:ext uri="{BB962C8B-B14F-4D97-AF65-F5344CB8AC3E}">
        <p14:creationId xmlns:p14="http://schemas.microsoft.com/office/powerpoint/2010/main" val="3591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547255"/>
            <a:ext cx="9771698" cy="3083429"/>
            <a:chOff x="1210151" y="2547255"/>
            <a:chExt cx="9771698" cy="308342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30834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S. Meier. Advancing automated security protocol verification. PhD thesis, ETH, 2013.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B. Schmidt. Formal analysis of key exchange protocols and physical protocols. PhD thesis, ETH, 2012.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The Tamarin Team. Tamarin-Prover Manual: Security Protocol Analysis in the Symbolic Model, 2023. </a:t>
              </a:r>
            </a:p>
            <a:p>
              <a:r>
                <a:rPr lang="it-IT" sz="1800" dirty="0" err="1">
                  <a:effectLst/>
                  <a:latin typeface="Nunito Sans Normal ExtraLight" pitchFamily="2" charset="77"/>
                </a:rPr>
                <a:t>J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Dreier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, C.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Dumenil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, S. Kremer, and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R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Sasse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Beyond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subterm-convergent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equational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theories in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automated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verification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of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stateful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protocols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Principles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of Security and Trust, 2017</a:t>
              </a:r>
              <a:endParaRPr lang="en-US" dirty="0">
                <a:latin typeface="Nunito Sans Normal ExtraLight" pitchFamily="2" charset="77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601428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183902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917205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2DF157C-1B13-A469-F78E-ED589ACF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650508"/>
              <a:ext cx="219286" cy="219286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1DCBE-4183-8E53-8527-68CAA1C07A21}"/>
              </a:ext>
            </a:extLst>
          </p:cNvPr>
          <p:cNvSpPr txBox="1"/>
          <p:nvPr/>
        </p:nvSpPr>
        <p:spPr>
          <a:xfrm>
            <a:off x="2198913" y="610846"/>
            <a:ext cx="7794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Term-algebra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8F61D3-BD54-6990-C851-9445B9D0E1B7}"/>
              </a:ext>
            </a:extLst>
          </p:cNvPr>
          <p:cNvSpPr/>
          <p:nvPr/>
        </p:nvSpPr>
        <p:spPr>
          <a:xfrm>
            <a:off x="1844040" y="4649988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(𝚺,E)-</a:t>
            </a:r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Unification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9429192-53CB-32F0-2008-813003DF52DA}"/>
              </a:ext>
            </a:extLst>
          </p:cNvPr>
          <p:cNvSpPr/>
          <p:nvPr/>
        </p:nvSpPr>
        <p:spPr>
          <a:xfrm>
            <a:off x="487680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Signature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0E5DB3F-650F-F42D-FB2F-E255C3DB3B5F}"/>
              </a:ext>
            </a:extLst>
          </p:cNvPr>
          <p:cNvSpPr/>
          <p:nvPr/>
        </p:nvSpPr>
        <p:spPr>
          <a:xfrm>
            <a:off x="2327910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𝚺-</a:t>
            </a:r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terms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C6886F0-EB81-6EB9-0BA9-B3A12CC92781}"/>
              </a:ext>
            </a:extLst>
          </p:cNvPr>
          <p:cNvSpPr/>
          <p:nvPr/>
        </p:nvSpPr>
        <p:spPr>
          <a:xfrm>
            <a:off x="5396866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Substitution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BE8D6C-F943-6F4F-D91C-B1686A413685}"/>
              </a:ext>
            </a:extLst>
          </p:cNvPr>
          <p:cNvSpPr/>
          <p:nvPr/>
        </p:nvSpPr>
        <p:spPr>
          <a:xfrm>
            <a:off x="8465822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Mapping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7939D0D-4290-9D4C-345D-6D1A8180D820}"/>
              </a:ext>
            </a:extLst>
          </p:cNvPr>
          <p:cNvSpPr/>
          <p:nvPr/>
        </p:nvSpPr>
        <p:spPr>
          <a:xfrm>
            <a:off x="5162550" y="4650637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Convergent</a:t>
            </a:r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 Theory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332FCEA-2B16-3FE9-D09B-A23B0DC2D34A}"/>
              </a:ext>
            </a:extLst>
          </p:cNvPr>
          <p:cNvSpPr/>
          <p:nvPr/>
        </p:nvSpPr>
        <p:spPr>
          <a:xfrm>
            <a:off x="8481060" y="4649988"/>
            <a:ext cx="2446020" cy="697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Nunito Sans Normal" pitchFamily="2" charset="77"/>
              </a:rPr>
              <a:t>Subterm-convergent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Equational</a:t>
            </a:r>
            <a:r>
              <a:rPr lang="it-IT" dirty="0">
                <a:latin typeface="Nunito Sans Normal" pitchFamily="2" charset="77"/>
              </a:rPr>
              <a:t> Theory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FB94C1D-0F3B-8E3F-41DF-E1C3856B01AA}"/>
              </a:ext>
            </a:extLst>
          </p:cNvPr>
          <p:cNvSpPr/>
          <p:nvPr/>
        </p:nvSpPr>
        <p:spPr>
          <a:xfrm>
            <a:off x="4173856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Equation over 𝚺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DEF0E33-00F8-6DEB-049E-F0FC6E811126}"/>
              </a:ext>
            </a:extLst>
          </p:cNvPr>
          <p:cNvSpPr/>
          <p:nvPr/>
        </p:nvSpPr>
        <p:spPr>
          <a:xfrm>
            <a:off x="7860032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Equational</a:t>
            </a:r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 theory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CB2EA0F-4EF4-8AE3-204A-FD161D45FAD2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933700" y="2191891"/>
            <a:ext cx="1240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54C9455-58CC-8EE5-1E33-84821C10D531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619876" y="2191891"/>
            <a:ext cx="1240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03D8B3BE-6C62-367D-DAB6-CDB6F04C31A8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1632261" y="2618935"/>
            <a:ext cx="774078" cy="617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567D677-658B-0670-A8AF-F0FB0590DCA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773930" y="3314584"/>
            <a:ext cx="62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7933196-EF63-C1E6-08AD-5D50FFB0AD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842886" y="3314584"/>
            <a:ext cx="62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DF7E3938-2DDD-7591-4049-C209EC34B76E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386842" y="3314584"/>
            <a:ext cx="9525000" cy="687705"/>
          </a:xfrm>
          <a:prstGeom prst="bentConnector3">
            <a:avLst>
              <a:gd name="adj1" fmla="val -24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4 49">
            <a:extLst>
              <a:ext uri="{FF2B5EF4-FFF2-40B4-BE49-F238E27FC236}">
                <a16:creationId xmlns:a16="http://schemas.microsoft.com/office/drawing/2014/main" id="{054D1B58-FE6B-8035-CD8A-98EBD3CF3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0151" y="4188980"/>
            <a:ext cx="830582" cy="457200"/>
          </a:xfrm>
          <a:prstGeom prst="bentConnector3">
            <a:avLst>
              <a:gd name="adj1" fmla="val 995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96FFFF0D-56F5-5629-41A6-23EBFDA5466C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33450" y="2191891"/>
            <a:ext cx="9372602" cy="2096150"/>
          </a:xfrm>
          <a:prstGeom prst="bentConnector3">
            <a:avLst>
              <a:gd name="adj1" fmla="val -143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4 60">
            <a:extLst>
              <a:ext uri="{FF2B5EF4-FFF2-40B4-BE49-F238E27FC236}">
                <a16:creationId xmlns:a16="http://schemas.microsoft.com/office/drawing/2014/main" id="{FD525480-0F7B-ED44-49D7-718BFE9E6D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737" y="4282324"/>
            <a:ext cx="923925" cy="908682"/>
          </a:xfrm>
          <a:prstGeom prst="bentConnector3">
            <a:avLst>
              <a:gd name="adj1" fmla="val 994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D21C021-C727-A9E5-26BB-8FC2EF28E9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290060" y="4998603"/>
            <a:ext cx="872490" cy="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688AB02-C97B-D0D8-F5E1-2E2632C91CC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608570" y="4998603"/>
            <a:ext cx="872490" cy="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F402531-8292-0CBA-10B6-14464EB20BF5}"/>
              </a:ext>
            </a:extLst>
          </p:cNvPr>
          <p:cNvSpPr txBox="1"/>
          <p:nvPr/>
        </p:nvSpPr>
        <p:spPr>
          <a:xfrm>
            <a:off x="671035" y="5736485"/>
            <a:ext cx="331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latin typeface="Nunito Sans Normal ExtraLight" pitchFamily="2" charset="77"/>
              </a:rPr>
              <a:t>Graph</a:t>
            </a:r>
            <a:r>
              <a:rPr lang="it-IT" dirty="0">
                <a:latin typeface="Nunito Sans Normal ExtraLight" pitchFamily="2" charset="77"/>
              </a:rPr>
              <a:t> of the </a:t>
            </a:r>
            <a:r>
              <a:rPr lang="it-IT" dirty="0" err="1">
                <a:latin typeface="Nunito Sans Normal ExtraLight" pitchFamily="2" charset="77"/>
              </a:rPr>
              <a:t>definitions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introduced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within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this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section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84FD043-E583-9E6C-84F1-EE51E977CA25}"/>
              </a:ext>
            </a:extLst>
          </p:cNvPr>
          <p:cNvSpPr/>
          <p:nvPr/>
        </p:nvSpPr>
        <p:spPr>
          <a:xfrm>
            <a:off x="4828599" y="5812083"/>
            <a:ext cx="3113922" cy="697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Nunito Sans Normal" pitchFamily="2" charset="77"/>
              </a:rPr>
              <a:t>Convergent</a:t>
            </a:r>
            <a:r>
              <a:rPr lang="it-IT" dirty="0">
                <a:latin typeface="Nunito Sans Normal" pitchFamily="2" charset="77"/>
              </a:rPr>
              <a:t> theory with finite </a:t>
            </a:r>
            <a:r>
              <a:rPr lang="it-IT" dirty="0" err="1">
                <a:latin typeface="Nunito Sans Normal" pitchFamily="2" charset="77"/>
              </a:rPr>
              <a:t>variant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property</a:t>
            </a:r>
            <a:endParaRPr lang="it-IT" dirty="0">
              <a:latin typeface="Nunito Sans Normal" pitchFamily="2" charset="77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1E0B9D9-0139-2B86-691E-86DC365D9E3B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385560" y="5347867"/>
            <a:ext cx="0" cy="46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1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Equational theories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310D40E-58B9-5FDC-7EB1-D37310AA9DA1}"/>
              </a:ext>
            </a:extLst>
          </p:cNvPr>
          <p:cNvGrpSpPr/>
          <p:nvPr/>
        </p:nvGrpSpPr>
        <p:grpSpPr>
          <a:xfrm>
            <a:off x="298398" y="2425924"/>
            <a:ext cx="11595204" cy="4086266"/>
            <a:chOff x="259070" y="2086443"/>
            <a:chExt cx="11595204" cy="4086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tangolo con angoli arrotondati 1">
                  <a:extLst>
                    <a:ext uri="{FF2B5EF4-FFF2-40B4-BE49-F238E27FC236}">
                      <a16:creationId xmlns:a16="http://schemas.microsoft.com/office/drawing/2014/main" id="{903C3E0B-9714-B4EA-1EFF-F141141E3784}"/>
                    </a:ext>
                  </a:extLst>
                </p:cNvPr>
                <p:cNvSpPr/>
                <p:nvPr/>
              </p:nvSpPr>
              <p:spPr>
                <a:xfrm>
                  <a:off x="6164827" y="2086443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Subterm Convergent Equational Theory</a:t>
                  </a:r>
                  <a:endParaRPr lang="en-US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A set of equations in the form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𝑙h𝑠</m:t>
                        </m:r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𝑟h𝑠</m:t>
                        </m:r>
                      </m:oMath>
                    </m:oMathPara>
                  </a14:m>
                  <a:endParaRPr lang="en-US" dirty="0">
                    <a:solidFill>
                      <a:srgbClr val="FDFDFF"/>
                    </a:solidFill>
                    <a:latin typeface="Nunito Sans Normal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such that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Each term in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𝑙h𝑠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has a normal form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 a term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can be rewritten 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, then it is possible to reach a fourth term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in a finite amount of steps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is either ground and in normal form or a proper </a:t>
                  </a:r>
                  <a:r>
                    <a:rPr lang="en-US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subterm</a:t>
                  </a: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𝑙h𝑠</m:t>
                      </m:r>
                    </m:oMath>
                  </a14:m>
                  <a:endParaRPr lang="en-US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2" name="Rettangolo con angoli arrotondati 1">
                  <a:extLst>
                    <a:ext uri="{FF2B5EF4-FFF2-40B4-BE49-F238E27FC236}">
                      <a16:creationId xmlns:a16="http://schemas.microsoft.com/office/drawing/2014/main" id="{903C3E0B-9714-B4EA-1EFF-F141141E3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827" y="2086443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69B9AA24-4EC7-A8D1-F941-7417CB5E7694}"/>
                    </a:ext>
                  </a:extLst>
                </p:cNvPr>
                <p:cNvSpPr/>
                <p:nvPr/>
              </p:nvSpPr>
              <p:spPr>
                <a:xfrm>
                  <a:off x="259070" y="2086444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/>
                  <a:r>
                    <a:rPr lang="it-IT" dirty="0">
                      <a:latin typeface="Nunito Sans Normal" pitchFamily="2" charset="77"/>
                    </a:rPr>
                    <a:t>Convergent theory with finite </a:t>
                  </a:r>
                  <a:r>
                    <a:rPr lang="it-IT" dirty="0" err="1">
                      <a:latin typeface="Nunito Sans Normal" pitchFamily="2" charset="77"/>
                    </a:rPr>
                    <a:t>variant</a:t>
                  </a:r>
                  <a:r>
                    <a:rPr lang="it-IT" dirty="0">
                      <a:latin typeface="Nunito Sans Normal" pitchFamily="2" charset="77"/>
                    </a:rPr>
                    <a:t> </a:t>
                  </a:r>
                  <a:r>
                    <a:rPr lang="it-IT" dirty="0" err="1">
                      <a:latin typeface="Nunito Sans Normal" pitchFamily="2" charset="77"/>
                    </a:rPr>
                    <a:t>property</a:t>
                  </a:r>
                  <a:endParaRPr lang="it-IT" dirty="0">
                    <a:latin typeface="Nunito Sans Normal" pitchFamily="2" charset="77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it-IT" dirty="0">
                      <a:latin typeface="Nunito Sans Normal ExtraLight" pitchFamily="2" charset="77"/>
                    </a:rPr>
                    <a:t>A set of </a:t>
                  </a:r>
                  <a:r>
                    <a:rPr lang="it-IT" dirty="0" err="1">
                      <a:latin typeface="Nunito Sans Normal ExtraLight" pitchFamily="2" charset="77"/>
                    </a:rPr>
                    <a:t>equations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ensure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any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term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belonging</a:t>
                  </a:r>
                  <a:r>
                    <a:rPr lang="it-IT" dirty="0">
                      <a:latin typeface="Nunito Sans Normal ExtraLight" pitchFamily="2" charset="77"/>
                    </a:rPr>
                    <a:t> to the relative </a:t>
                  </a:r>
                  <a:r>
                    <a:rPr lang="it-IT" dirty="0" err="1">
                      <a:latin typeface="Nunito Sans Normal ExtraLight" pitchFamily="2" charset="77"/>
                    </a:rPr>
                    <a:t>term</a:t>
                  </a:r>
                  <a:r>
                    <a:rPr lang="it-IT" dirty="0">
                      <a:latin typeface="Nunito Sans Normal ExtraLight" pitchFamily="2" charset="77"/>
                    </a:rPr>
                    <a:t> algebra </a:t>
                  </a:r>
                  <a:r>
                    <a:rPr lang="it-IT" dirty="0" err="1">
                      <a:latin typeface="Nunito Sans Normal ExtraLight" pitchFamily="2" charset="77"/>
                    </a:rPr>
                    <a:t>constructed</a:t>
                  </a:r>
                  <a:r>
                    <a:rPr lang="it-IT" dirty="0">
                      <a:latin typeface="Nunito Sans Normal ExtraLight" pitchFamily="2" charset="77"/>
                    </a:rPr>
                    <a:t> 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latin typeface="Nunito Sans Normal ExtraLight" pitchFamily="2" charset="77"/>
                    </a:rPr>
                    <a:t>its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function</a:t>
                  </a:r>
                  <a:r>
                    <a:rPr lang="it-IT" dirty="0">
                      <a:latin typeface="Nunito Sans Normal ExtraLight" pitchFamily="2" charset="77"/>
                    </a:rPr>
                    <a:t> symbols </a:t>
                  </a:r>
                  <a:r>
                    <a:rPr lang="it-IT" dirty="0" err="1">
                      <a:latin typeface="Nunito Sans Normal ExtraLight" pitchFamily="2" charset="77"/>
                    </a:rPr>
                    <a:t>has</a:t>
                  </a:r>
                  <a:r>
                    <a:rPr lang="it-IT" dirty="0">
                      <a:latin typeface="Nunito Sans Normal ExtraLight" pitchFamily="2" charset="77"/>
                    </a:rPr>
                    <a:t> a finite </a:t>
                  </a:r>
                  <a:r>
                    <a:rPr lang="it-IT" dirty="0" err="1">
                      <a:latin typeface="Nunito Sans Normal ExtraLight" pitchFamily="2" charset="77"/>
                    </a:rPr>
                    <a:t>amount</a:t>
                  </a:r>
                  <a:r>
                    <a:rPr lang="it-IT" dirty="0">
                      <a:latin typeface="Nunito Sans Normal ExtraLight" pitchFamily="2" charset="77"/>
                    </a:rPr>
                    <a:t> of </a:t>
                  </a:r>
                  <a:r>
                    <a:rPr lang="it-IT" dirty="0" err="1">
                      <a:latin typeface="Nunito Sans Normal ExtraLight" pitchFamily="2" charset="77"/>
                    </a:rPr>
                    <a:t>possible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normal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terms</a:t>
                  </a:r>
                  <a:r>
                    <a:rPr lang="it-IT" dirty="0">
                      <a:latin typeface="Nunito Sans Normal ExtraLight" pitchFamily="2" charset="77"/>
                    </a:rPr>
                    <a:t> (modulo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69B9AA24-4EC7-A8D1-F941-7417CB5E7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0" y="2086444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F7DF8E-455E-5107-0D0E-BC8029BE9ECA}"/>
              </a:ext>
            </a:extLst>
          </p:cNvPr>
          <p:cNvSpPr txBox="1"/>
          <p:nvPr/>
        </p:nvSpPr>
        <p:spPr>
          <a:xfrm>
            <a:off x="2087436" y="1863982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Intuitive </a:t>
            </a:r>
            <a:r>
              <a:rPr lang="it-IT" dirty="0" err="1">
                <a:latin typeface="Nunito Sans Normal" pitchFamily="2" charset="77"/>
              </a:rPr>
              <a:t>definitions</a:t>
            </a:r>
            <a:r>
              <a:rPr lang="it-IT" dirty="0">
                <a:latin typeface="Nunito Sans Normal" pitchFamily="2" charset="77"/>
              </a:rPr>
              <a:t> of the </a:t>
            </a:r>
            <a:r>
              <a:rPr lang="it-IT" dirty="0" err="1">
                <a:latin typeface="Nunito Sans Normal" pitchFamily="2" charset="77"/>
              </a:rPr>
              <a:t>equational</a:t>
            </a:r>
            <a:r>
              <a:rPr lang="it-IT" dirty="0">
                <a:latin typeface="Nunito Sans Normal" pitchFamily="2" charset="77"/>
              </a:rPr>
              <a:t> theories </a:t>
            </a:r>
            <a:r>
              <a:rPr lang="it-IT" dirty="0" err="1">
                <a:latin typeface="Nunito Sans Normal" pitchFamily="2" charset="77"/>
              </a:rPr>
              <a:t>accepted</a:t>
            </a:r>
            <a:r>
              <a:rPr lang="it-IT" dirty="0">
                <a:latin typeface="Nunito Sans Normal" pitchFamily="2" charset="77"/>
              </a:rPr>
              <a:t> by </a:t>
            </a:r>
            <a:r>
              <a:rPr lang="it-IT" dirty="0" err="1">
                <a:latin typeface="Nunito Sans Normal" pitchFamily="2" charset="77"/>
              </a:rPr>
              <a:t>Tamarin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710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MyTheme">
      <a:dk1>
        <a:srgbClr val="2F4757"/>
      </a:dk1>
      <a:lt1>
        <a:srgbClr val="FCFCFF"/>
      </a:lt1>
      <a:dk2>
        <a:srgbClr val="2F4757"/>
      </a:dk2>
      <a:lt2>
        <a:srgbClr val="FCFCFF"/>
      </a:lt2>
      <a:accent1>
        <a:srgbClr val="D52739"/>
      </a:accent1>
      <a:accent2>
        <a:srgbClr val="BA314E"/>
      </a:accent2>
      <a:accent3>
        <a:srgbClr val="D5D4C8"/>
      </a:accent3>
      <a:accent4>
        <a:srgbClr val="D52739"/>
      </a:accent4>
      <a:accent5>
        <a:srgbClr val="D52739"/>
      </a:accent5>
      <a:accent6>
        <a:srgbClr val="D5D4C8"/>
      </a:accent6>
      <a:hlink>
        <a:srgbClr val="D52739"/>
      </a:hlink>
      <a:folHlink>
        <a:srgbClr val="BA314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2830</Words>
  <Application>Microsoft Macintosh PowerPoint</Application>
  <PresentationFormat>Widescreen</PresentationFormat>
  <Paragraphs>443</Paragraphs>
  <Slides>34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Fira Code iScript</vt:lpstr>
      <vt:lpstr>Font di sistema regolare</vt:lpstr>
      <vt:lpstr>Noto Serif Display</vt:lpstr>
      <vt:lpstr>Noto Serif Display Condensed</vt:lpstr>
      <vt:lpstr>Nunito Sans Normal</vt:lpstr>
      <vt:lpstr>Nunito Sans Normal ExtraLight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Denis D'ambrosi</dc:creator>
  <cp:lastModifiedBy>Denis D'ambrosi</cp:lastModifiedBy>
  <cp:revision>99</cp:revision>
  <dcterms:created xsi:type="dcterms:W3CDTF">2023-07-10T15:34:52Z</dcterms:created>
  <dcterms:modified xsi:type="dcterms:W3CDTF">2024-06-30T15:27:44Z</dcterms:modified>
</cp:coreProperties>
</file>