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2" r:id="rId17"/>
    <p:sldId id="275" r:id="rId18"/>
    <p:sldId id="274" r:id="rId19"/>
    <p:sldId id="276" r:id="rId20"/>
    <p:sldId id="277" r:id="rId21"/>
    <p:sldId id="278" r:id="rId22"/>
    <p:sldId id="280" r:id="rId23"/>
    <p:sldId id="279" r:id="rId24"/>
    <p:sldId id="282" r:id="rId25"/>
    <p:sldId id="283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9E7"/>
    <a:srgbClr val="485696"/>
    <a:srgbClr val="F7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88" d="100"/>
          <a:sy n="88" d="100"/>
        </p:scale>
        <p:origin x="14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7DF8-2801-A34D-9B54-C74C0BE8387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8213-E22A-204A-80E7-D324A4DA6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6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82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64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13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29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34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31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46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02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36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99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22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611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587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704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097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3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63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067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430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64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34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58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36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3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4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11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8213-E22A-204A-80E7-D324A4DA60D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71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E2895-5AD0-EC0D-C484-1E933BA50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FE4C3B-19DF-2E2A-8D1C-220BE041C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A6495-9109-506B-B3D9-D768E8C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F0207-68DD-31CC-E4C5-BFAA3B27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F56358-4FF7-71AE-1321-96614C2B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6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5D510-B0DD-BCE1-B12B-73813C77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3BC9D7-E83E-3677-AF3F-76F397B1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B178C-A3E5-336D-5AD1-2D285F71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2892DC-E79B-5472-D106-E58AF612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D58B9-8FB0-E81E-354B-8A0E58F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8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8D7AFB-15AC-A5BE-36E0-6BF2D768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23F859-D9DD-0D5B-FEAB-8F4B7E97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0EF32A-4815-4B90-0904-D3456FE6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36CCC5-CD8C-87A2-556A-8722063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68378-DDF9-8227-0A9F-1DDD83C4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7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37746-661C-4BD9-36A6-20DAF84D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E6C1D9-8313-01BC-7B85-1D442A0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1D1827-EAF7-2396-15BB-D3834F1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C0134-E6FB-ED74-E967-20426E01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84A096-03A1-1EC0-85CE-643F211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9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1E4A6-F5A1-160D-10C1-2AD37018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C8E71-75D7-189B-0268-81040405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A63A05-9468-A021-8846-058FEB1E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563541-3187-99F5-1658-3F6DC744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2D700-CE8F-9337-5D60-75BEC40D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0D72F-382F-A934-79D8-C2B4DEBE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FE836-640F-EC4C-DB41-7E0AE524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EF6394-0DAC-ABC7-91D1-8A8FEAFF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0EB7E-CDF1-2918-F9CF-D173AD70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488EEE-962F-7E0E-33BF-1C692BF4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ECFBE4-DC91-510A-5B35-69CF9712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85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89D7C-1F33-9A77-155C-E454E81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680DBF-EAD7-0212-2782-AA7856A4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95C279-7249-97AA-5A5D-5CF511C7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3E491BD-12ED-B198-A188-A851558DE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B48400-7638-3920-BFB6-B6FCC7224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3F0213-DB46-770B-1387-F7099F8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CA304B-BFE7-F644-0DEC-F433311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5BBE6D-F965-1711-72F1-92BE470C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9D45A-95E2-E813-DB79-13044F4E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7A69F4-E2A2-0A7F-35B3-CF857288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6B6041-4AD4-B930-F90F-2AF182D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D8FE8C-C6CB-757A-DDF4-CAF681B4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9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421A-67F6-6801-928E-24DF169C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6390AE-ED72-F3B1-7EF0-3CE91CE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DDD499-17FD-DC0F-9755-3292FC5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55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0F680-E828-84DE-54FE-8AA5917D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8897-79DB-A75B-21D5-B179A38F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4B3DAF-3979-7ECD-13A1-3E1B7B2A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A8B865-3742-3D88-63B2-C4D4D6AC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A3F510-AA1F-8B25-C499-0A28C28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5404B5-AA06-FF0F-916F-EDB7E39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24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0440F-2901-5562-085F-93B1AAA8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FC0FFD-122E-8373-B323-A563D9C3C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18D3F9-09D9-A876-F0BF-C2CA3D7E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AE0CE2-ED50-9F1A-E858-1B3CC423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AE6829-016E-3175-6FA8-22930A03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13DEC-FB3E-0A01-101A-C22A4B89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3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C931D3-E33D-38ED-C7C5-8F1AF64B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B1F2E8-881D-538F-0637-785A77B4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5F0B7-618A-A06F-1CD3-3C47449B9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3C08-A2BE-1F4E-8031-AE620DB6D5C4}" type="datetimeFigureOut">
              <a:rPr lang="it-IT" smtClean="0"/>
              <a:t>06/10/23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AB534-1188-5348-3A74-90D824CFA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AD2B60-AA6D-2DE4-B3A2-80BD60329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0C17-DC3D-FE40-9CC6-B69134C3D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2E5A01-2153-6A52-D15A-32F2803C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358190" y="-1487905"/>
            <a:ext cx="9833810" cy="98338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962526" y="1829303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Evaluating</a:t>
            </a:r>
            <a:r>
              <a:rPr lang="it-IT" sz="60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60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untyped</a:t>
            </a:r>
            <a:r>
              <a:rPr lang="it-IT" sz="6000" dirty="0">
                <a:solidFill>
                  <a:srgbClr val="485696"/>
                </a:solidFill>
                <a:latin typeface="Noe Display Bold" panose="020A0800090400000002" pitchFamily="18" charset="77"/>
              </a:rPr>
              <a:t> Lambda </a:t>
            </a:r>
            <a:r>
              <a:rPr lang="it-IT" sz="60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expressions</a:t>
            </a:r>
            <a:r>
              <a:rPr lang="it-IT" sz="60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 Haskell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8FF5FE-B1E4-E865-8EC2-3CD5CE282CB1}"/>
              </a:ext>
            </a:extLst>
          </p:cNvPr>
          <p:cNvSpPr txBox="1"/>
          <p:nvPr/>
        </p:nvSpPr>
        <p:spPr>
          <a:xfrm>
            <a:off x="962526" y="4512247"/>
            <a:ext cx="5133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485696"/>
                </a:solidFill>
                <a:latin typeface="Nunito Sans Normal Light" pitchFamily="2" charset="77"/>
              </a:rPr>
              <a:t>Supervisor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: prof. Alessi Fabio</a:t>
            </a:r>
          </a:p>
          <a:p>
            <a:r>
              <a:rPr lang="it-IT" sz="2000" b="1" dirty="0">
                <a:solidFill>
                  <a:srgbClr val="485696"/>
                </a:solidFill>
                <a:latin typeface="Nunito Sans Normal Light" pitchFamily="2" charset="77"/>
              </a:rPr>
              <a:t>Co-</a:t>
            </a:r>
            <a:r>
              <a:rPr lang="it-IT" sz="2000" b="1" dirty="0" err="1">
                <a:solidFill>
                  <a:srgbClr val="485696"/>
                </a:solidFill>
                <a:latin typeface="Nunito Sans Normal Light" pitchFamily="2" charset="77"/>
              </a:rPr>
              <a:t>Superisor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: prof. Di Gianantonio Pietro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4AA93E-1076-F765-DE66-274BAB3CE6E8}"/>
              </a:ext>
            </a:extLst>
          </p:cNvPr>
          <p:cNvSpPr txBox="1"/>
          <p:nvPr/>
        </p:nvSpPr>
        <p:spPr>
          <a:xfrm>
            <a:off x="6096000" y="4666135"/>
            <a:ext cx="513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>
                <a:solidFill>
                  <a:srgbClr val="485696"/>
                </a:solidFill>
                <a:latin typeface="Nunito Sans Normal Light" pitchFamily="2" charset="77"/>
              </a:rPr>
              <a:t>Author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: D’Ambrosi Denis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E9681F-A497-2BFF-817F-DB68D67586E4}"/>
              </a:ext>
            </a:extLst>
          </p:cNvPr>
          <p:cNvSpPr txBox="1"/>
          <p:nvPr/>
        </p:nvSpPr>
        <p:spPr>
          <a:xfrm>
            <a:off x="2747210" y="6215596"/>
            <a:ext cx="669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485696"/>
                </a:solidFill>
                <a:latin typeface="Nunito Sans Normal Light" pitchFamily="2" charset="77"/>
              </a:rPr>
              <a:t>Scuola Superiore «Di Toppo Wassermann», </a:t>
            </a:r>
            <a:r>
              <a:rPr lang="it-IT" sz="1600" dirty="0" err="1">
                <a:solidFill>
                  <a:srgbClr val="485696"/>
                </a:solidFill>
                <a:latin typeface="Nunito Sans Normal Light" pitchFamily="2" charset="77"/>
              </a:rPr>
              <a:t>October</a:t>
            </a:r>
            <a:r>
              <a:rPr lang="it-IT" sz="1600" dirty="0">
                <a:solidFill>
                  <a:srgbClr val="485696"/>
                </a:solidFill>
                <a:latin typeface="Nunito Sans Normal Light" pitchFamily="2" charset="77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7012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 (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lazy</a:t>
                </a:r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)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820822" y="2343881"/>
            <a:ext cx="921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(Abs x t) t1) =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(sub x t t1)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case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 of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a@(Abs x t1)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a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t -&gt; App t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(Abs x t) = Abs x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t)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«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»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 = t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DCF86BF-3ED7-9DBF-DD65-9E55749FE459}"/>
              </a:ext>
            </a:extLst>
          </p:cNvPr>
          <p:cNvGrpSpPr/>
          <p:nvPr/>
        </p:nvGrpSpPr>
        <p:grpSpPr>
          <a:xfrm>
            <a:off x="6762128" y="4334518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DD7EDC3-FBDB-3AB3-6A4E-1AE0918128E0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/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form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reduction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with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lazy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semantics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is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performed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in the first pattern</a:t>
                  </a:r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blipFill>
                  <a:blip r:embed="rId5"/>
                  <a:stretch>
                    <a:fillRect l="-2143" t="-3704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0DA128F-F037-52CF-C293-76853E29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66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606288" y="2563739"/>
            <a:ext cx="11371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v@(Var y)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x == y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v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a@(Abs y t)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x == y = a</a:t>
            </a:r>
            <a:b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notElem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= Abs y (sub x t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y’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firstNameAvailable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in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Abs y’ (sub x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t y’)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(App t1 t2) t = App (sub x t1 t) (sub x t2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_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_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DCF86BF-3ED7-9DBF-DD65-9E55749FE459}"/>
              </a:ext>
            </a:extLst>
          </p:cNvPr>
          <p:cNvGrpSpPr/>
          <p:nvPr/>
        </p:nvGrpSpPr>
        <p:grpSpPr>
          <a:xfrm>
            <a:off x="6798299" y="1246162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DD7EDC3-FBDB-3AB3-6A4E-1AE0918128E0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BA51181-95BD-8D63-0DB1-A34ECEAA67F6}"/>
                </a:ext>
              </a:extLst>
            </p:cNvPr>
            <p:cNvSpPr txBox="1"/>
            <p:nvPr/>
          </p:nvSpPr>
          <p:spPr>
            <a:xfrm>
              <a:off x="1109068" y="5085602"/>
              <a:ext cx="3541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Don’t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substitute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further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to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allow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name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shadowing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0DA128F-F037-52CF-C293-76853E29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70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606288" y="2563739"/>
            <a:ext cx="11371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v@(Var y)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x == y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v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a@(Abs y t)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x == y = a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notElem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(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= Abs y (sub x t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  <a:b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y’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firstNameAvailable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in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Abs y’ (sub x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t y’)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(App t1 t2) t = App (sub x t1 t) (sub x t2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_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_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DCF86BF-3ED7-9DBF-DD65-9E55749FE459}"/>
              </a:ext>
            </a:extLst>
          </p:cNvPr>
          <p:cNvGrpSpPr/>
          <p:nvPr/>
        </p:nvGrpSpPr>
        <p:grpSpPr>
          <a:xfrm>
            <a:off x="6798299" y="1246162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DD7EDC3-FBDB-3AB3-6A4E-1AE0918128E0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BA51181-95BD-8D63-0DB1-A34ECEAA67F6}"/>
                </a:ext>
              </a:extLst>
            </p:cNvPr>
            <p:cNvSpPr txBox="1"/>
            <p:nvPr/>
          </p:nvSpPr>
          <p:spPr>
            <a:xfrm>
              <a:off x="1050501" y="5085602"/>
              <a:ext cx="3658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If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variable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does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not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appear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free,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can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substitute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0DA128F-F037-52CF-C293-76853E29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8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606288" y="2563739"/>
            <a:ext cx="11371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v@(Var y)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x == y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v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a@(Abs y t)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x == y = a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notElem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= Abs y (sub x t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y’ =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firstNameAvailable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in </a:t>
            </a:r>
          </a:p>
          <a:p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Abs y’ (sub x (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y t y’)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newVal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x (App t1 t2) t = App (sub x t1 t) (sub x t2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sub _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_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DCF86BF-3ED7-9DBF-DD65-9E55749FE459}"/>
              </a:ext>
            </a:extLst>
          </p:cNvPr>
          <p:cNvGrpSpPr/>
          <p:nvPr/>
        </p:nvGrpSpPr>
        <p:grpSpPr>
          <a:xfrm>
            <a:off x="6798299" y="1246162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DD7EDC3-FBDB-3AB3-6A4E-1AE0918128E0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/>
                <p:nvPr/>
              </p:nvSpPr>
              <p:spPr>
                <a:xfrm>
                  <a:off x="1050501" y="5085602"/>
                  <a:ext cx="365899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Otherwise,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we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first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need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to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apply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conversion</a:t>
                  </a:r>
                  <a:endParaRPr lang="it-IT" sz="2000" dirty="0">
                    <a:solidFill>
                      <a:srgbClr val="F7F7FF"/>
                    </a:solidFill>
                    <a:latin typeface="Nunito Sans Normal Light" pitchFamily="2" charset="77"/>
                  </a:endParaRPr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01" y="5085602"/>
                  <a:ext cx="3658990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730" t="-3448" b="-1206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0DA128F-F037-52CF-C293-76853E29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6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593556" y="3203917"/>
            <a:ext cx="9829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v@(Var y)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x == y = Var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b="1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v</a:t>
            </a: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(Abs y t)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x == y = Abs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t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Abs y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t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(App t1 t2)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App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t1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t2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alphaConv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6A40F7E-F583-FDFA-F8DC-599F94EB5578}"/>
              </a:ext>
            </a:extLst>
          </p:cNvPr>
          <p:cNvGrpSpPr/>
          <p:nvPr/>
        </p:nvGrpSpPr>
        <p:grpSpPr>
          <a:xfrm>
            <a:off x="6832898" y="861271"/>
            <a:ext cx="4572879" cy="1924721"/>
            <a:chOff x="593557" y="4475911"/>
            <a:chExt cx="4572879" cy="192472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E87066F-7765-7BFB-E77D-0E0A95345505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EEA10EE7-FA78-B8D8-5125-C635F9FCEDA5}"/>
                    </a:ext>
                  </a:extLst>
                </p:cNvPr>
                <p:cNvSpPr txBox="1"/>
                <p:nvPr/>
              </p:nvSpPr>
              <p:spPr>
                <a:xfrm>
                  <a:off x="1050501" y="4927244"/>
                  <a:ext cx="365899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conversion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is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nothing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more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than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a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simple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renaming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of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variables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and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bindings</a:t>
                  </a:r>
                  <a:endParaRPr lang="it-IT" sz="2000" dirty="0">
                    <a:solidFill>
                      <a:srgbClr val="F7F7FF"/>
                    </a:solidFill>
                    <a:latin typeface="Nunito Sans Normal Light" pitchFamily="2" charset="77"/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EEA10EE7-FA78-B8D8-5125-C635F9FCE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01" y="4927244"/>
                  <a:ext cx="3658990" cy="1015663"/>
                </a:xfrm>
                <a:prstGeom prst="rect">
                  <a:avLst/>
                </a:prstGeom>
                <a:blipFill>
                  <a:blip r:embed="rId5"/>
                  <a:stretch>
                    <a:fillRect l="-2076" t="-3704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DF67C0CF-16BE-3536-2505-E9759509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4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o 17">
            <a:extLst>
              <a:ext uri="{FF2B5EF4-FFF2-40B4-BE49-F238E27FC236}">
                <a16:creationId xmlns:a16="http://schemas.microsoft.com/office/drawing/2014/main" id="{19462E20-113A-87F2-9B63-F35C317282D7}"/>
              </a:ext>
            </a:extLst>
          </p:cNvPr>
          <p:cNvGrpSpPr/>
          <p:nvPr/>
        </p:nvGrpSpPr>
        <p:grpSpPr>
          <a:xfrm>
            <a:off x="2173074" y="2241531"/>
            <a:ext cx="2443996" cy="2470484"/>
            <a:chOff x="1131717" y="2525645"/>
            <a:chExt cx="2443996" cy="2470484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3B5D6BD-E3EA-15DC-8C1B-A9DD48FD9858}"/>
                </a:ext>
              </a:extLst>
            </p:cNvPr>
            <p:cNvSpPr/>
            <p:nvPr/>
          </p:nvSpPr>
          <p:spPr>
            <a:xfrm>
              <a:off x="1131717" y="2525645"/>
              <a:ext cx="2443996" cy="2470484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485696"/>
              </a:solidFill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BEE4600-84D5-48C4-74DA-2CDACEAC52F0}"/>
                    </a:ext>
                  </a:extLst>
                </p:cNvPr>
                <p:cNvSpPr txBox="1"/>
                <p:nvPr/>
              </p:nvSpPr>
              <p:spPr>
                <a:xfrm>
                  <a:off x="1292240" y="3604474"/>
                  <a:ext cx="212294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U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nlimited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names for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converion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(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lazy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evaluation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BEE4600-84D5-48C4-74DA-2CDACEAC5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40" y="3604474"/>
                  <a:ext cx="2122945" cy="1015663"/>
                </a:xfrm>
                <a:prstGeom prst="rect">
                  <a:avLst/>
                </a:prstGeom>
                <a:blipFill>
                  <a:blip r:embed="rId5"/>
                  <a:stretch>
                    <a:fillRect l="-1786" t="-3704" r="-5357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A4435CC-D326-D43B-B038-239892230D99}"/>
                </a:ext>
              </a:extLst>
            </p:cNvPr>
            <p:cNvSpPr txBox="1"/>
            <p:nvPr/>
          </p:nvSpPr>
          <p:spPr>
            <a:xfrm>
              <a:off x="1630356" y="2946894"/>
              <a:ext cx="1446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800" dirty="0">
                  <a:solidFill>
                    <a:srgbClr val="485696"/>
                  </a:solidFill>
                  <a:latin typeface="Noe Display Bold" panose="020A0800090400000002" pitchFamily="18" charset="77"/>
                </a:rPr>
                <a:t>Names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CAAED7F-4362-FF83-5778-0D798A567DE3}"/>
              </a:ext>
            </a:extLst>
          </p:cNvPr>
          <p:cNvSpPr txBox="1"/>
          <p:nvPr/>
        </p:nvSpPr>
        <p:spPr>
          <a:xfrm>
            <a:off x="1838708" y="5304439"/>
            <a:ext cx="851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variableSet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variableSet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concatMap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(\k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replicateM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k [‘a’..’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z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’]) [1..]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DDEA18-AD21-05A7-28FA-8E80EF3E9085}"/>
              </a:ext>
            </a:extLst>
          </p:cNvPr>
          <p:cNvSpPr txBox="1"/>
          <p:nvPr/>
        </p:nvSpPr>
        <p:spPr>
          <a:xfrm>
            <a:off x="4283032" y="1604637"/>
            <a:ext cx="362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Additional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382301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endParaRPr lang="it-IT" sz="44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E6281CD1-EBBC-E0FB-BDB5-73F2593B1557}"/>
              </a:ext>
            </a:extLst>
          </p:cNvPr>
          <p:cNvGrpSpPr/>
          <p:nvPr/>
        </p:nvGrpSpPr>
        <p:grpSpPr>
          <a:xfrm>
            <a:off x="2173074" y="2240803"/>
            <a:ext cx="7845852" cy="2471212"/>
            <a:chOff x="1661527" y="1961217"/>
            <a:chExt cx="7845852" cy="247121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9462E20-113A-87F2-9B63-F35C317282D7}"/>
                </a:ext>
              </a:extLst>
            </p:cNvPr>
            <p:cNvGrpSpPr/>
            <p:nvPr/>
          </p:nvGrpSpPr>
          <p:grpSpPr>
            <a:xfrm>
              <a:off x="1661527" y="1961945"/>
              <a:ext cx="2443996" cy="2470484"/>
              <a:chOff x="1131717" y="2525645"/>
              <a:chExt cx="2443996" cy="2470484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93B5D6BD-E3EA-15DC-8C1B-A9DD48FD9858}"/>
                  </a:ext>
                </a:extLst>
              </p:cNvPr>
              <p:cNvSpPr/>
              <p:nvPr/>
            </p:nvSpPr>
            <p:spPr>
              <a:xfrm>
                <a:off x="1131717" y="2525645"/>
                <a:ext cx="2443996" cy="2470484"/>
              </a:xfrm>
              <a:prstGeom prst="roundRect">
                <a:avLst>
                  <a:gd name="adj" fmla="val 6927"/>
                </a:avLst>
              </a:prstGeom>
              <a:solidFill>
                <a:srgbClr val="F7F7FF"/>
              </a:solidFill>
              <a:ln w="19050">
                <a:solidFill>
                  <a:srgbClr val="AFB9E7"/>
                </a:solidFill>
              </a:ln>
              <a:effectLst>
                <a:outerShdw blurRad="50800" dist="38100" dir="2700000" algn="tl" rotWithShape="0">
                  <a:srgbClr val="AFB9E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AFB9E7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5BEE4600-84D5-48C4-74DA-2CDACEAC5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240" y="3604474"/>
                    <a:ext cx="212294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U</a:t>
                    </a:r>
                    <a:r>
                      <a:rPr lang="it-IT" sz="2000" dirty="0" err="1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nlimited</a:t>
                    </a:r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 names for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solidFill>
                              <a:srgbClr val="AFB9E7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-</a:t>
                    </a:r>
                    <a:r>
                      <a:rPr lang="it-IT" sz="2000" dirty="0" err="1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converion</a:t>
                    </a:r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 (</a:t>
                    </a:r>
                    <a:r>
                      <a:rPr lang="it-IT" sz="2000" dirty="0" err="1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lazy</a:t>
                    </a:r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 </a:t>
                    </a:r>
                    <a:r>
                      <a:rPr lang="it-IT" sz="2000" dirty="0" err="1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evaluation</a:t>
                    </a:r>
                    <a:r>
                      <a:rPr lang="it-IT" sz="2000" dirty="0">
                        <a:solidFill>
                          <a:srgbClr val="AFB9E7"/>
                        </a:solidFill>
                        <a:latin typeface="Nunito Sans Normal Light" pitchFamily="2" charset="77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5BEE4600-84D5-48C4-74DA-2CDACEAC5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240" y="3604474"/>
                    <a:ext cx="2122945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86" t="-3704" r="-5357" b="-987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A4435CC-D326-D43B-B038-239892230D99}"/>
                  </a:ext>
                </a:extLst>
              </p:cNvPr>
              <p:cNvSpPr txBox="1"/>
              <p:nvPr/>
            </p:nvSpPr>
            <p:spPr>
              <a:xfrm>
                <a:off x="1630356" y="2946894"/>
                <a:ext cx="1446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800" dirty="0">
                    <a:solidFill>
                      <a:srgbClr val="AFB9E7"/>
                    </a:solidFill>
                    <a:latin typeface="Noe Display Bold" panose="020A0800090400000002" pitchFamily="18" charset="77"/>
                  </a:rPr>
                  <a:t>Names</a:t>
                </a: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DAEF027E-EA8B-CEDF-E3E8-1A00193D15A6}"/>
                </a:ext>
              </a:extLst>
            </p:cNvPr>
            <p:cNvGrpSpPr/>
            <p:nvPr/>
          </p:nvGrpSpPr>
          <p:grpSpPr>
            <a:xfrm>
              <a:off x="7063383" y="1961217"/>
              <a:ext cx="2443996" cy="2470484"/>
              <a:chOff x="5304574" y="2525645"/>
              <a:chExt cx="2443996" cy="2470484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7BE9A7AE-EF85-EA43-081B-657C74D02121}"/>
                  </a:ext>
                </a:extLst>
              </p:cNvPr>
              <p:cNvSpPr/>
              <p:nvPr/>
            </p:nvSpPr>
            <p:spPr>
              <a:xfrm>
                <a:off x="5304574" y="2525645"/>
                <a:ext cx="2443996" cy="2470484"/>
              </a:xfrm>
              <a:prstGeom prst="roundRect">
                <a:avLst>
                  <a:gd name="adj" fmla="val 6927"/>
                </a:avLst>
              </a:prstGeom>
              <a:solidFill>
                <a:srgbClr val="F7F7FF"/>
              </a:solidFill>
              <a:ln w="19050">
                <a:solidFill>
                  <a:srgbClr val="485696"/>
                </a:solidFill>
              </a:ln>
              <a:effectLst>
                <a:outerShdw blurRad="50800" dist="38100" dir="2700000" algn="tl" rotWithShape="0">
                  <a:srgbClr val="48569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381E91D1-60E8-85F4-1877-758335FA9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465097" y="3604474"/>
                    <a:ext cx="212294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it-IT" sz="2000" dirty="0" err="1">
                        <a:solidFill>
                          <a:srgbClr val="485696"/>
                        </a:solidFill>
                        <a:latin typeface="Fira Code iScript" panose="020B0509050000020004" pitchFamily="49" charset="0"/>
                        <a:ea typeface="Fira Code iScript" panose="020B0509050000020004" pitchFamily="49" charset="0"/>
                      </a:rPr>
                      <a:t>freeVars</a:t>
                    </a:r>
                    <a:r>
                      <a:rPr lang="it-IT" sz="2000" dirty="0">
                        <a:solidFill>
                          <a:srgbClr val="485696"/>
                        </a:solidFill>
                        <a:latin typeface="Nunito Sans Normal Light" pitchFamily="2" charset="77"/>
                      </a:rPr>
                      <a:t> </a:t>
                    </a:r>
                    <a:r>
                      <a:rPr lang="it-IT" sz="2000" dirty="0" err="1">
                        <a:solidFill>
                          <a:srgbClr val="485696"/>
                        </a:solidFill>
                        <a:latin typeface="Nunito Sans Normal Light" pitchFamily="2" charset="77"/>
                      </a:rPr>
                      <a:t>derived</a:t>
                    </a:r>
                    <a:r>
                      <a:rPr lang="it-IT" sz="2000" dirty="0">
                        <a:solidFill>
                          <a:srgbClr val="485696"/>
                        </a:solidFill>
                        <a:latin typeface="Nunito Sans Normal Light" pitchFamily="2" charset="77"/>
                      </a:rPr>
                      <a:t> from the </a:t>
                    </a:r>
                    <a:r>
                      <a:rPr lang="it-IT" sz="2000" dirty="0" err="1">
                        <a:solidFill>
                          <a:srgbClr val="485696"/>
                        </a:solidFill>
                        <a:latin typeface="Nunito Sans Normal Light" pitchFamily="2" charset="77"/>
                      </a:rPr>
                      <a:t>definition</a:t>
                    </a:r>
                    <a:r>
                      <a:rPr lang="it-IT" sz="2000" dirty="0">
                        <a:solidFill>
                          <a:srgbClr val="485696"/>
                        </a:solidFill>
                        <a:latin typeface="Nunito Sans Normal Light" pitchFamily="2" charset="77"/>
                      </a:rPr>
                      <a:t> of </a:t>
                    </a:r>
                    <a14:m>
                      <m:oMath xmlns:m="http://schemas.openxmlformats.org/officeDocument/2006/math">
                        <m:r>
                          <a:rPr lang="it-IT" sz="2000" i="1" dirty="0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</m:oMath>
                    </a14:m>
                    <a:endPara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endParaRPr>
                  </a:p>
                </p:txBody>
              </p:sp>
            </mc:Choice>
            <mc:Fallback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381E91D1-60E8-85F4-1877-758335FA9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5097" y="3604474"/>
                    <a:ext cx="2122945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95" t="-4938" r="-3571" b="-987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4A47DFF-DA8D-15EF-CFCE-CA315AFB86F5}"/>
                  </a:ext>
                </a:extLst>
              </p:cNvPr>
              <p:cNvSpPr txBox="1"/>
              <p:nvPr/>
            </p:nvSpPr>
            <p:spPr>
              <a:xfrm>
                <a:off x="5803213" y="2946894"/>
                <a:ext cx="1446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8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FV</a:t>
                </a:r>
              </a:p>
            </p:txBody>
          </p:sp>
        </p:grp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0561A4B-442F-9725-C5CF-970547AECB91}"/>
              </a:ext>
            </a:extLst>
          </p:cNvPr>
          <p:cNvSpPr txBox="1"/>
          <p:nvPr/>
        </p:nvSpPr>
        <p:spPr>
          <a:xfrm>
            <a:off x="2370457" y="5132536"/>
            <a:ext cx="745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[x]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(Abs x t1) =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t1) \\ [x]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t1) ++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freeVars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DDEA18-AD21-05A7-28FA-8E80EF3E9085}"/>
              </a:ext>
            </a:extLst>
          </p:cNvPr>
          <p:cNvSpPr txBox="1"/>
          <p:nvPr/>
        </p:nvSpPr>
        <p:spPr>
          <a:xfrm>
            <a:off x="4283032" y="1604637"/>
            <a:ext cx="362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Additional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367160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3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7DDEA18-AD21-05A7-28FA-8E80EF3E9085}"/>
                  </a:ext>
                </a:extLst>
              </p:cNvPr>
              <p:cNvSpPr txBox="1"/>
              <p:nvPr/>
            </p:nvSpPr>
            <p:spPr>
              <a:xfrm>
                <a:off x="1132772" y="1509331"/>
                <a:ext cx="9926455" cy="239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De 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Bruijn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notation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substitutes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variables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symbols with the </a:t>
                </a:r>
                <a:r>
                  <a:rPr lang="it-IT" sz="20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distance</a:t>
                </a:r>
                <a:r>
                  <a:rPr lang="it-IT" sz="2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 from </a:t>
                </a:r>
                <a:r>
                  <a:rPr lang="it-IT" sz="20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their</a:t>
                </a:r>
                <a:r>
                  <a:rPr lang="it-IT" sz="2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 </a:t>
                </a:r>
                <a:r>
                  <a:rPr lang="it-IT" sz="20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bindings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sz="20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48569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4856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0" i="1" smtClean="0">
                                              <a:solidFill>
                                                <a:srgbClr val="4856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3 1</m:t>
                                          </m:r>
                                        </m:e>
                                      </m:d>
                                      <m: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2000" b="0" i="1" smtClean="0">
                                          <a:solidFill>
                                            <a:srgbClr val="4856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This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effectively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removes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variables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(and name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clashes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a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result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)</a:t>
                </a: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7DDEA18-AD21-05A7-28FA-8E80EF3E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72" y="1509331"/>
                <a:ext cx="9926455" cy="2399696"/>
              </a:xfrm>
              <a:prstGeom prst="rect">
                <a:avLst/>
              </a:prstGeom>
              <a:blipFill>
                <a:blip r:embed="rId4"/>
                <a:stretch>
                  <a:fillRect l="-639" t="-2116" r="-384" b="-3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4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3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EB0888E0-00D1-C56E-1996-643192AD72D9}"/>
              </a:ext>
            </a:extLst>
          </p:cNvPr>
          <p:cNvGrpSpPr/>
          <p:nvPr/>
        </p:nvGrpSpPr>
        <p:grpSpPr>
          <a:xfrm>
            <a:off x="1132772" y="1509331"/>
            <a:ext cx="9926455" cy="5026377"/>
            <a:chOff x="1132772" y="1604637"/>
            <a:chExt cx="9926455" cy="5026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87DDEA18-AD21-05A7-28FA-8E80EF3E9085}"/>
                    </a:ext>
                  </a:extLst>
                </p:cNvPr>
                <p:cNvSpPr txBox="1"/>
                <p:nvPr/>
              </p:nvSpPr>
              <p:spPr>
                <a:xfrm>
                  <a:off x="1132772" y="1604637"/>
                  <a:ext cx="9926455" cy="2399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800"/>
                    </a:spcAft>
                  </a:pP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De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Bruijn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notation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substitutes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variables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symbols with the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distance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 from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their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bindings</a:t>
                  </a:r>
                  <a:endParaRPr lang="it-IT" sz="2000" dirty="0">
                    <a:solidFill>
                      <a:srgbClr val="AFB9E7"/>
                    </a:solidFill>
                    <a:latin typeface="Noe Display Bold" panose="020A0800090400000002" pitchFamily="18" charset="77"/>
                  </a:endParaRPr>
                </a:p>
                <a:p>
                  <a:pPr algn="ctr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rgbClr val="AFB9E7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rgbClr val="AFB9E7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it-IT" sz="2000" b="0" i="1" smtClean="0">
                            <a:solidFill>
                              <a:srgbClr val="AFB9E7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AFB9E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AFB9E7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AFB9E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d>
                                      <m:dPr>
                                        <m:ctrlP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it-IT" sz="2000" b="0" i="1" smtClean="0">
                                                <a:solidFill>
                                                  <a:srgbClr val="AFB9E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sz="2000" b="0" i="1" smtClean="0">
                                                <a:solidFill>
                                                  <a:srgbClr val="AFB9E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3 1</m:t>
                                            </m:r>
                                          </m:e>
                                        </m:d>
                                        <m: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it-IT" sz="2000" b="0" i="1" smtClean="0">
                                            <a:solidFill>
                                              <a:srgbClr val="AFB9E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pPr>
                    <a:spcAft>
                      <a:spcPts val="1200"/>
                    </a:spcAft>
                  </a:pP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This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effectively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removes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variables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(and name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clashes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as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a </a:t>
                  </a:r>
                  <a:r>
                    <a:rPr lang="it-IT" sz="2000" b="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result</a:t>
                  </a:r>
                  <a:r>
                    <a:rPr lang="it-IT" sz="2000" b="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87DDEA18-AD21-05A7-28FA-8E80EF3E9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772" y="1604637"/>
                  <a:ext cx="9926455" cy="2399696"/>
                </a:xfrm>
                <a:prstGeom prst="rect">
                  <a:avLst/>
                </a:prstGeom>
                <a:blipFill>
                  <a:blip r:embed="rId4"/>
                  <a:stretch>
                    <a:fillRect l="-639" t="-2116" r="-384" b="-370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5E3DB2C8-C9A1-770E-AC1C-3DCB1B0C0DB7}"/>
                </a:ext>
              </a:extLst>
            </p:cNvPr>
            <p:cNvGrpSpPr/>
            <p:nvPr/>
          </p:nvGrpSpPr>
          <p:grpSpPr>
            <a:xfrm>
              <a:off x="2440213" y="4231318"/>
              <a:ext cx="7311572" cy="2399696"/>
              <a:chOff x="2440214" y="4231318"/>
              <a:chExt cx="7311572" cy="2399696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29F83DD-B7CE-1EBB-CE5B-07197FF2E542}"/>
                  </a:ext>
                </a:extLst>
              </p:cNvPr>
              <p:cNvSpPr/>
              <p:nvPr/>
            </p:nvSpPr>
            <p:spPr>
              <a:xfrm>
                <a:off x="2440214" y="4231318"/>
                <a:ext cx="7311572" cy="2399696"/>
              </a:xfrm>
              <a:prstGeom prst="roundRect">
                <a:avLst>
                  <a:gd name="adj" fmla="val 6927"/>
                </a:avLst>
              </a:prstGeom>
              <a:solidFill>
                <a:srgbClr val="F7F7FF"/>
              </a:solidFill>
              <a:ln w="19050">
                <a:solidFill>
                  <a:srgbClr val="485696"/>
                </a:solidFill>
              </a:ln>
              <a:effectLst>
                <a:outerShdw blurRad="50800" dist="38100" dir="2700000" algn="tl" rotWithShape="0">
                  <a:srgbClr val="48569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66FE056-F1D4-D7F8-4464-63E7C6907313}"/>
                  </a:ext>
                </a:extLst>
              </p:cNvPr>
              <p:cNvSpPr txBox="1"/>
              <p:nvPr/>
            </p:nvSpPr>
            <p:spPr>
              <a:xfrm>
                <a:off x="4085771" y="4987190"/>
                <a:ext cx="40204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data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DBTerm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=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DBVar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Int</a:t>
                </a:r>
                <a:b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</a:b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	|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DBConst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String</a:t>
                </a:r>
                <a:b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</a:b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	|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DBAbs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DBTerm</a:t>
                </a:r>
                <a:b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</a:b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	|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DBApp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DBTerm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DBTerm</a:t>
                </a:r>
                <a:endParaRPr lang="it-IT" sz="1800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deriving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 (</a:t>
                </a:r>
                <a:r>
                  <a:rPr lang="it-IT" sz="1800" dirty="0" err="1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Eq</a:t>
                </a:r>
                <a:r>
                  <a:rPr lang="it-IT" sz="1800" dirty="0">
                    <a:solidFill>
                      <a:srgbClr val="485696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rPr>
                  <a:t>) </a:t>
                </a:r>
              </a:p>
            </p:txBody>
          </p: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5720D8-FD80-357C-4AC6-D08207B0963A}"/>
                  </a:ext>
                </a:extLst>
              </p:cNvPr>
              <p:cNvSpPr txBox="1"/>
              <p:nvPr/>
            </p:nvSpPr>
            <p:spPr>
              <a:xfrm>
                <a:off x="2917371" y="4457325"/>
                <a:ext cx="63572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will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need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a new data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type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to handle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this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 new </a:t>
                </a:r>
                <a:r>
                  <a:rPr lang="it-IT" sz="2000" b="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form</a:t>
                </a:r>
                <a:r>
                  <a:rPr lang="it-IT" sz="2000" b="0" dirty="0">
                    <a:solidFill>
                      <a:srgbClr val="485696"/>
                    </a:solidFill>
                    <a:latin typeface="Nunito Sans Normal Light" pitchFamily="2" charset="77"/>
                  </a:rPr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834570" y="1604637"/>
            <a:ext cx="105228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[]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]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case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elemIndex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x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of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Just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DBVar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(n+1) </a:t>
            </a:r>
          </a:p>
          <a:p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Nothing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DBConst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x</a:t>
            </a:r>
            <a:b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(Abs x t)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x:vars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t1) 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_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8801758-72C1-1A6D-7C7C-2432C4E98719}"/>
              </a:ext>
            </a:extLst>
          </p:cNvPr>
          <p:cNvGrpSpPr/>
          <p:nvPr/>
        </p:nvGrpSpPr>
        <p:grpSpPr>
          <a:xfrm>
            <a:off x="3809559" y="4467727"/>
            <a:ext cx="4572879" cy="1924721"/>
            <a:chOff x="593557" y="4475911"/>
            <a:chExt cx="4572879" cy="1924721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F0535E0D-3819-73FD-6CEB-DBEEACDCADCF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ACC19E07-693F-8B9C-CC52-4A0FC2F861B5}"/>
                </a:ext>
              </a:extLst>
            </p:cNvPr>
            <p:cNvSpPr txBox="1"/>
            <p:nvPr/>
          </p:nvSpPr>
          <p:spPr>
            <a:xfrm>
              <a:off x="1050501" y="4927244"/>
              <a:ext cx="36589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exploit the </a:t>
              </a:r>
              <a:r>
                <a:rPr lang="it-IT" sz="2000" dirty="0" err="1">
                  <a:solidFill>
                    <a:srgbClr val="F7F7FF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Maybe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monad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to discriminate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between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variables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and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constants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3722F3E7-B57B-C511-600E-9444CE97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3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Table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of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Contents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8FF5FE-B1E4-E865-8EC2-3CD5CE282CB1}"/>
              </a:ext>
            </a:extLst>
          </p:cNvPr>
          <p:cNvSpPr txBox="1"/>
          <p:nvPr/>
        </p:nvSpPr>
        <p:spPr>
          <a:xfrm>
            <a:off x="2851483" y="2035401"/>
            <a:ext cx="64890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Pure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Calculus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Evaluating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expressions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Lexing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expressions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Parsing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expressions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Evaluating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terms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: the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algebraic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approach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Alpha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conversion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method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De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Bruijn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Indexes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method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Evaluating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el-GR" sz="20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-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terms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: the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computational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approach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Conclusions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041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834570" y="1604637"/>
            <a:ext cx="105228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[]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]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case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elemIndex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x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of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Just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DBVar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(n+1)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Nothing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DBConst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x</a:t>
            </a:r>
            <a:b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(Abs x t)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x:vars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)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t1) 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toDBRec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_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"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09C84AC-C1D1-4103-9E18-A45C0FC1076F}"/>
              </a:ext>
            </a:extLst>
          </p:cNvPr>
          <p:cNvGrpSpPr/>
          <p:nvPr/>
        </p:nvGrpSpPr>
        <p:grpSpPr>
          <a:xfrm>
            <a:off x="3809559" y="4467727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45291CE-DC89-8B7B-598A-9B9E633F9B9A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03E095F-6FC0-754D-E3E4-C897142E6667}"/>
                </a:ext>
              </a:extLst>
            </p:cNvPr>
            <p:cNvSpPr txBox="1"/>
            <p:nvPr/>
          </p:nvSpPr>
          <p:spPr>
            <a:xfrm>
              <a:off x="1050501" y="4927244"/>
              <a:ext cx="36589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By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managing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the set of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bindings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a stack,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allow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variable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shadowing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46F0BB1-931C-7550-F653-2DC04F29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3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 (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eager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562428" y="2439572"/>
            <a:ext cx="110671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t1) =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t1’ =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in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(sub t t1’ 1)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t2) =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of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	a@(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a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= t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0F87C20-6744-46EC-9EB5-F03368BC7BB5}"/>
              </a:ext>
            </a:extLst>
          </p:cNvPr>
          <p:cNvGrpSpPr/>
          <p:nvPr/>
        </p:nvGrpSpPr>
        <p:grpSpPr>
          <a:xfrm>
            <a:off x="7056693" y="4515681"/>
            <a:ext cx="4572879" cy="1924721"/>
            <a:chOff x="593557" y="4475911"/>
            <a:chExt cx="4572879" cy="192472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B9C185-004D-D764-4236-E5B2DE478CE5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307B89A2-BC53-601B-FB02-079ECD5099FA}"/>
                    </a:ext>
                  </a:extLst>
                </p:cNvPr>
                <p:cNvSpPr txBox="1"/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form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reduction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with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strict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semantics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is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performed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in the first pattern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307B89A2-BC53-601B-FB02-079ECD50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1786" t="-2469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CDAD560-6C48-17FC-9F91-4C60C68A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29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 (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lazy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562428" y="2439572"/>
            <a:ext cx="110671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toDeBruijn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t1) =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(sub t t1 1)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t2) =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of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	a@(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a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	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 = t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0F87C20-6744-46EC-9EB5-F03368BC7BB5}"/>
              </a:ext>
            </a:extLst>
          </p:cNvPr>
          <p:cNvGrpSpPr/>
          <p:nvPr/>
        </p:nvGrpSpPr>
        <p:grpSpPr>
          <a:xfrm>
            <a:off x="7056693" y="4515681"/>
            <a:ext cx="4572879" cy="1924721"/>
            <a:chOff x="593557" y="4475911"/>
            <a:chExt cx="4572879" cy="192472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B9C185-004D-D764-4236-E5B2DE478CE5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307B89A2-BC53-601B-FB02-079ECD5099FA}"/>
                    </a:ext>
                  </a:extLst>
                </p:cNvPr>
                <p:cNvSpPr txBox="1"/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form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reduction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with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lazy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semantics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is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performed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in the first pattern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307B89A2-BC53-601B-FB02-079ECD50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1786" t="-2469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CDAD560-6C48-17FC-9F91-4C60C68A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94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2.3.2 De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Bruijn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Indexes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2006514" y="1876449"/>
            <a:ext cx="81789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sub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Int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DBTerm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sub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t n’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== n’ = t </a:t>
            </a:r>
            <a:endParaRPr lang="it-IT" b="1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otherwise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DBVar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b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sub c@(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DBConst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_) _ _ = c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sub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t1) t2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(sub t1 t2 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(n+1)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sub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t2) t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DBApp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(sub t1 t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(sub t2 t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0F87C20-6744-46EC-9EB5-F03368BC7BB5}"/>
              </a:ext>
            </a:extLst>
          </p:cNvPr>
          <p:cNvGrpSpPr/>
          <p:nvPr/>
        </p:nvGrpSpPr>
        <p:grpSpPr>
          <a:xfrm>
            <a:off x="3809558" y="4420526"/>
            <a:ext cx="4572879" cy="1924721"/>
            <a:chOff x="593557" y="4475911"/>
            <a:chExt cx="4572879" cy="192472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B9C185-004D-D764-4236-E5B2DE478CE5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07B89A2-BC53-601B-FB02-079ECD5099FA}"/>
                </a:ext>
              </a:extLst>
            </p:cNvPr>
            <p:cNvSpPr txBox="1"/>
            <p:nvPr/>
          </p:nvSpPr>
          <p:spPr>
            <a:xfrm>
              <a:off x="949220" y="4930439"/>
              <a:ext cx="3861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Substitution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now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straightforward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: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only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need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to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keep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track of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level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of nesting</a:t>
              </a:r>
            </a:p>
          </p:txBody>
        </p: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CDAD560-6C48-17FC-9F91-4C60C68A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18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3354569" y="2842082"/>
            <a:ext cx="5482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data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482C2E-CE09-E485-870A-6CD7DCC577C1}"/>
              </a:ext>
            </a:extLst>
          </p:cNvPr>
          <p:cNvSpPr txBox="1"/>
          <p:nvPr/>
        </p:nvSpPr>
        <p:spPr>
          <a:xfrm>
            <a:off x="1386113" y="2116708"/>
            <a:ext cx="941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We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will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need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a new data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type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to exploit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Haskell’s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anonymous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functions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in a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type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-safe way</a:t>
            </a:r>
            <a:endParaRPr lang="it-IT" sz="18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343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40B34C-0D2D-33A0-1630-37B23916CC44}"/>
              </a:ext>
            </a:extLst>
          </p:cNvPr>
          <p:cNvSpPr txBox="1"/>
          <p:nvPr/>
        </p:nvSpPr>
        <p:spPr>
          <a:xfrm>
            <a:off x="3354569" y="2842082"/>
            <a:ext cx="5482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data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b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|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272CBF0-A136-9730-AF63-B506F0C7D2BE}"/>
              </a:ext>
            </a:extLst>
          </p:cNvPr>
          <p:cNvGrpSpPr/>
          <p:nvPr/>
        </p:nvGrpSpPr>
        <p:grpSpPr>
          <a:xfrm>
            <a:off x="3407006" y="4148940"/>
            <a:ext cx="5377981" cy="1924721"/>
            <a:chOff x="-211545" y="4475911"/>
            <a:chExt cx="5377981" cy="192472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50BF979-1DB3-8BC3-A91F-5142B4777D87}"/>
                </a:ext>
              </a:extLst>
            </p:cNvPr>
            <p:cNvSpPr/>
            <p:nvPr/>
          </p:nvSpPr>
          <p:spPr>
            <a:xfrm>
              <a:off x="-211545" y="4475911"/>
              <a:ext cx="5377981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2EE07F-399C-E4D6-780C-F7EAEB100379}"/>
                </a:ext>
              </a:extLst>
            </p:cNvPr>
            <p:cNvSpPr txBox="1"/>
            <p:nvPr/>
          </p:nvSpPr>
          <p:spPr>
            <a:xfrm>
              <a:off x="263827" y="4930439"/>
              <a:ext cx="4427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Note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that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including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anonymous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functions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in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constructors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prevents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us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from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deriving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b="1" dirty="0" err="1">
                  <a:solidFill>
                    <a:srgbClr val="F7F7FF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Eq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and </a:t>
              </a:r>
              <a:r>
                <a:rPr lang="it-IT" sz="2000" b="1" dirty="0">
                  <a:solidFill>
                    <a:srgbClr val="F7F7FF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Show</a:t>
              </a:r>
            </a:p>
          </p:txBody>
        </p: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F163AD1-5F09-7EC5-094A-19C1C045B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482C2E-CE09-E485-870A-6CD7DCC577C1}"/>
              </a:ext>
            </a:extLst>
          </p:cNvPr>
          <p:cNvSpPr txBox="1"/>
          <p:nvPr/>
        </p:nvSpPr>
        <p:spPr>
          <a:xfrm>
            <a:off x="1386113" y="2116708"/>
            <a:ext cx="941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We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will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need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a new data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type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to exploit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Haskell’s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anonymous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functions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 in a </a:t>
            </a:r>
            <a:r>
              <a:rPr lang="it-IT" sz="1800" dirty="0" err="1">
                <a:solidFill>
                  <a:srgbClr val="485696"/>
                </a:solidFill>
                <a:latin typeface="Nunito Sans Normal Light" pitchFamily="2" charset="77"/>
              </a:rPr>
              <a:t>type</a:t>
            </a:r>
            <a:r>
              <a:rPr lang="it-IT" sz="1800" dirty="0">
                <a:solidFill>
                  <a:srgbClr val="485696"/>
                </a:solidFill>
                <a:latin typeface="Nunito Sans Normal Light" pitchFamily="2" charset="77"/>
              </a:rPr>
              <a:t>-safe way</a:t>
            </a:r>
            <a:endParaRPr lang="it-IT" sz="18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3402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C70E5E-1F17-0EDB-D79D-E63884CF4BF1}"/>
              </a:ext>
            </a:extLst>
          </p:cNvPr>
          <p:cNvSpPr txBox="1"/>
          <p:nvPr/>
        </p:nvSpPr>
        <p:spPr>
          <a:xfrm>
            <a:off x="423847" y="1634643"/>
            <a:ext cx="105646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[] []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(Abs v t) =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(\ x -&gt;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x:env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(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v:vars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t)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elemIndex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of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Just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!!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Nothing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 in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 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of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v@(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v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a@(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a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"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5392762-F99A-4276-ABC9-ECB991344273}"/>
              </a:ext>
            </a:extLst>
          </p:cNvPr>
          <p:cNvGrpSpPr/>
          <p:nvPr/>
        </p:nvGrpSpPr>
        <p:grpSpPr>
          <a:xfrm>
            <a:off x="7394587" y="4291002"/>
            <a:ext cx="4572879" cy="1924721"/>
            <a:chOff x="593557" y="4475911"/>
            <a:chExt cx="4572879" cy="192472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B03AD-2389-8577-1ED7-B1A8FA8A42C3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E5C4A5E-50F3-C731-80CB-82FFF14C4F29}"/>
                </a:ext>
              </a:extLst>
            </p:cNvPr>
            <p:cNvSpPr txBox="1"/>
            <p:nvPr/>
          </p:nvSpPr>
          <p:spPr>
            <a:xfrm>
              <a:off x="1181635" y="5084328"/>
              <a:ext cx="33967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have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to build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our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own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closures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for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expressions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001504E6-0D6E-053A-5256-D6C275A2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57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C70E5E-1F17-0EDB-D79D-E63884CF4BF1}"/>
              </a:ext>
            </a:extLst>
          </p:cNvPr>
          <p:cNvSpPr txBox="1"/>
          <p:nvPr/>
        </p:nvSpPr>
        <p:spPr>
          <a:xfrm>
            <a:off x="423847" y="1634643"/>
            <a:ext cx="105646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[] []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(Abs v t)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(\ x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x:env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v:vars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t)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case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elemIndex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of</a:t>
            </a:r>
          </a:p>
          <a:p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Just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!!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endParaRPr lang="it-IT" sz="1800" b="1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Nothing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 in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 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of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v@(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v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a@(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a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"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5392762-F99A-4276-ABC9-ECB991344273}"/>
              </a:ext>
            </a:extLst>
          </p:cNvPr>
          <p:cNvGrpSpPr/>
          <p:nvPr/>
        </p:nvGrpSpPr>
        <p:grpSpPr>
          <a:xfrm>
            <a:off x="7394587" y="4291002"/>
            <a:ext cx="4572879" cy="1924721"/>
            <a:chOff x="593557" y="4475911"/>
            <a:chExt cx="4572879" cy="192472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B03AD-2389-8577-1ED7-B1A8FA8A42C3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E5C4A5E-50F3-C731-80CB-82FFF14C4F29}"/>
                </a:ext>
              </a:extLst>
            </p:cNvPr>
            <p:cNvSpPr txBox="1"/>
            <p:nvPr/>
          </p:nvSpPr>
          <p:spPr>
            <a:xfrm>
              <a:off x="967041" y="4930439"/>
              <a:ext cx="38259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When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reach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the base case for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induction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,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we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refer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to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recursively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built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environment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001504E6-0D6E-053A-5256-D6C275A2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01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C70E5E-1F17-0EDB-D79D-E63884CF4BF1}"/>
              </a:ext>
            </a:extLst>
          </p:cNvPr>
          <p:cNvSpPr txBox="1"/>
          <p:nvPr/>
        </p:nvSpPr>
        <p:spPr>
          <a:xfrm>
            <a:off x="423847" y="1634643"/>
            <a:ext cx="105646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[] []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where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::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[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String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]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CompTerm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(Abs v t)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(\ x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x:env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v:vars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) t)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(Var x) = case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elemIndex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of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Just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!!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</a:t>
            </a:r>
            <a:endParaRPr lang="it-IT" sz="1800" dirty="0">
              <a:solidFill>
                <a:srgbClr val="485696"/>
              </a:solidFill>
              <a:effectLst/>
              <a:latin typeface="Fira Code iScript" panose="020B0509050000020004" pitchFamily="49" charset="0"/>
              <a:ea typeface="Fira Code iScript" panose="020B0509050000020004" pitchFamily="49" charset="0"/>
            </a:endParaRP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Nothing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x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 in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	  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case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env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vars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t1 of</a:t>
            </a:r>
          </a:p>
          <a:p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CompAbs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sz="1800" b="1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f</a:t>
            </a:r>
            <a:r>
              <a: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v@(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CompVar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v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         a@(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_) -&gt;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CompApp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a t2'</a:t>
            </a:r>
          </a:p>
          <a:p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  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evalRec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_ _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"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sz="1800" dirty="0" err="1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sz="1800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rPr>
              <a:t>"</a:t>
            </a:r>
            <a:endParaRPr lang="it-IT" dirty="0">
              <a:solidFill>
                <a:srgbClr val="485696"/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5392762-F99A-4276-ABC9-ECB991344273}"/>
              </a:ext>
            </a:extLst>
          </p:cNvPr>
          <p:cNvGrpSpPr/>
          <p:nvPr/>
        </p:nvGrpSpPr>
        <p:grpSpPr>
          <a:xfrm>
            <a:off x="7394587" y="4291002"/>
            <a:ext cx="4572879" cy="1924721"/>
            <a:chOff x="593557" y="4475911"/>
            <a:chExt cx="4572879" cy="192472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B03AD-2389-8577-1ED7-B1A8FA8A42C3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E5C4A5E-50F3-C731-80CB-82FFF14C4F29}"/>
                </a:ext>
              </a:extLst>
            </p:cNvPr>
            <p:cNvSpPr txBox="1"/>
            <p:nvPr/>
          </p:nvSpPr>
          <p:spPr>
            <a:xfrm>
              <a:off x="863022" y="4930439"/>
              <a:ext cx="40339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Application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straighforward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: just exploit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Haskell’s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own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anonymous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function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mechanisms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001504E6-0D6E-053A-5256-D6C275A2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18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F4FFA7A-0F18-6366-1434-A57C9390101E}"/>
                  </a:ext>
                </a:extLst>
              </p:cNvPr>
              <p:cNvSpPr txBox="1"/>
              <p:nvPr/>
            </p:nvSpPr>
            <p:spPr>
              <a:xfrm>
                <a:off x="637863" y="1641567"/>
                <a:ext cx="10916273" cy="2446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We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have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to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find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a way to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print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the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evaluated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expression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,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but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cannot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print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anonymous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functions</a:t>
                </a:r>
                <a:r>
                  <a:rPr lang="it-IT" sz="18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sz="18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directly</a:t>
                </a:r>
                <a:endParaRPr lang="it-IT" sz="18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  <a:p>
                <a:pPr marL="742950" lvl="1" indent="-285750">
                  <a:spcAft>
                    <a:spcPts val="1800"/>
                  </a:spcAft>
                  <a:buFont typeface="Wingdings" pitchFamily="2" charset="2"/>
                  <a:buChar char="è"/>
                </a:pP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can infere the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structure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of an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abstraction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by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passing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a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parameter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to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it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, and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observing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the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result</a:t>
                </a:r>
                <a:endParaRPr lang="it-IT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For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example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,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if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have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an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abstraction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and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knew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that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0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t-IT" b="0" i="1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,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then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it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must be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true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that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can be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expressed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as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either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it-IT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How can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we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discriminate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betwen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these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two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cases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? By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providing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arguments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that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are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surely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not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part of the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original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expressions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: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numerical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it-IT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strings</a:t>
                </a:r>
                <a:r>
                  <a:rPr lang="it-IT" dirty="0">
                    <a:solidFill>
                      <a:srgbClr val="485696"/>
                    </a:solidFill>
                    <a:latin typeface="Nunito Sans Normal Light" pitchFamily="2" charset="77"/>
                  </a:rPr>
                  <a:t>!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F4FFA7A-0F18-6366-1434-A57C9390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3" y="1641567"/>
                <a:ext cx="10916273" cy="2446824"/>
              </a:xfrm>
              <a:prstGeom prst="rect">
                <a:avLst/>
              </a:prstGeom>
              <a:blipFill>
                <a:blip r:embed="rId3"/>
                <a:stretch>
                  <a:fillRect l="-465" t="-1031" r="-116" b="-30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D45192E7-A476-29C1-5EC8-D4C6B6D20683}"/>
              </a:ext>
            </a:extLst>
          </p:cNvPr>
          <p:cNvGrpSpPr/>
          <p:nvPr/>
        </p:nvGrpSpPr>
        <p:grpSpPr>
          <a:xfrm>
            <a:off x="3809559" y="4510835"/>
            <a:ext cx="4572879" cy="1924721"/>
            <a:chOff x="593557" y="4475911"/>
            <a:chExt cx="4572879" cy="192472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F9F541C-A06F-37CD-D13C-E6475EBE41C2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79E2485-DBE1-2864-CBA7-847DF39AEA0E}"/>
                </a:ext>
              </a:extLst>
            </p:cNvPr>
            <p:cNvSpPr txBox="1"/>
            <p:nvPr/>
          </p:nvSpPr>
          <p:spPr>
            <a:xfrm>
              <a:off x="1154645" y="4930439"/>
              <a:ext cx="3539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Remember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that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our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lexer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only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recognises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alphabetical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identifiers</a:t>
              </a:r>
              <a:endParaRPr lang="it-IT" sz="2000" dirty="0">
                <a:solidFill>
                  <a:srgbClr val="F7F7FF"/>
                </a:solidFill>
                <a:latin typeface="Nunito Sans Normal Light" pitchFamily="2" charset="77"/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7E0ED675-BA89-74F9-AEFA-27FF6730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71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1.	Pure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Calculus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E9AEC0-3E0F-26C1-9E12-F5B7057E9895}"/>
              </a:ext>
            </a:extLst>
          </p:cNvPr>
          <p:cNvSpPr txBox="1"/>
          <p:nvPr/>
        </p:nvSpPr>
        <p:spPr>
          <a:xfrm>
            <a:off x="5027194" y="1642451"/>
            <a:ext cx="213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2 key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ingredients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F8FDB51-B47A-DBD2-828F-67EC62F5E9A8}"/>
              </a:ext>
            </a:extLst>
          </p:cNvPr>
          <p:cNvGrpSpPr/>
          <p:nvPr/>
        </p:nvGrpSpPr>
        <p:grpSpPr>
          <a:xfrm>
            <a:off x="593557" y="2324639"/>
            <a:ext cx="4844715" cy="2470484"/>
            <a:chOff x="850232" y="2598821"/>
            <a:chExt cx="4844715" cy="2470484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5618EC0-AC10-5A16-B37E-B72948EC0C3B}"/>
                </a:ext>
              </a:extLst>
            </p:cNvPr>
            <p:cNvSpPr/>
            <p:nvPr/>
          </p:nvSpPr>
          <p:spPr>
            <a:xfrm>
              <a:off x="850232" y="2598821"/>
              <a:ext cx="4844715" cy="2470484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CD64E634-13C8-910A-B161-5B93AABFEA1C}"/>
                    </a:ext>
                  </a:extLst>
                </p:cNvPr>
                <p:cNvSpPr txBox="1"/>
                <p:nvPr/>
              </p:nvSpPr>
              <p:spPr>
                <a:xfrm>
                  <a:off x="1420383" y="3660885"/>
                  <a:ext cx="3704412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variable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variable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it-IT" dirty="0">
                    <a:solidFill>
                      <a:srgbClr val="F7F7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CD64E634-13C8-910A-B161-5B93AABFE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83" y="3660885"/>
                  <a:ext cx="3704412" cy="830997"/>
                </a:xfrm>
                <a:prstGeom prst="rect">
                  <a:avLst/>
                </a:prstGeom>
                <a:blipFill>
                  <a:blip r:embed="rId2"/>
                  <a:stretch>
                    <a:fillRect t="-8955" b="-104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00E7E6C-7CE4-E59C-AEBE-33291D865B95}"/>
                    </a:ext>
                  </a:extLst>
                </p:cNvPr>
                <p:cNvSpPr txBox="1"/>
                <p:nvPr/>
              </p:nvSpPr>
              <p:spPr>
                <a:xfrm>
                  <a:off x="2001234" y="3028890"/>
                  <a:ext cx="23475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set of </a:t>
                  </a:r>
                  <a:r>
                    <a:rPr lang="el-GR" sz="2000" dirty="0">
                      <a:solidFill>
                        <a:schemeClr val="bg1"/>
                      </a:solidFill>
                      <a:latin typeface="Nunito Sans Normal Light" pitchFamily="2" charset="77"/>
                    </a:rPr>
                    <a:t>λ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terms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00E7E6C-7CE4-E59C-AEBE-33291D865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234" y="3028890"/>
                  <a:ext cx="2347508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688" t="-9091" b="-2424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AA71682-9283-A5C7-7099-294DAC79126D}"/>
              </a:ext>
            </a:extLst>
          </p:cNvPr>
          <p:cNvGrpSpPr/>
          <p:nvPr/>
        </p:nvGrpSpPr>
        <p:grpSpPr>
          <a:xfrm>
            <a:off x="6657474" y="2324639"/>
            <a:ext cx="4844715" cy="2470484"/>
            <a:chOff x="6497053" y="2598821"/>
            <a:chExt cx="4844715" cy="2470484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6A886480-1D2A-E5E5-E75E-EB639A50D928}"/>
                </a:ext>
              </a:extLst>
            </p:cNvPr>
            <p:cNvSpPr/>
            <p:nvPr/>
          </p:nvSpPr>
          <p:spPr>
            <a:xfrm>
              <a:off x="6497053" y="2598821"/>
              <a:ext cx="4844715" cy="2470484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485696"/>
              </a:solidFill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1D5B6E8-2BA0-4D41-22B9-6FB2C687498A}"/>
                </a:ext>
              </a:extLst>
            </p:cNvPr>
            <p:cNvSpPr txBox="1"/>
            <p:nvPr/>
          </p:nvSpPr>
          <p:spPr>
            <a:xfrm>
              <a:off x="7637371" y="3028890"/>
              <a:ext cx="2564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Three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reduction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rules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C97D4440-DA8B-7CE5-A031-62DC3948F2DB}"/>
                    </a:ext>
                  </a:extLst>
                </p:cNvPr>
                <p:cNvSpPr txBox="1"/>
                <p:nvPr/>
              </p:nvSpPr>
              <p:spPr>
                <a:xfrm>
                  <a:off x="6630898" y="3703182"/>
                  <a:ext cx="4577022" cy="902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conversion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  <a:ea typeface="Cambria Math" panose="02040503050406030204" pitchFamily="18" charset="0"/>
                          </a:rPr>
                          <m:t>conversion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  <a:ea typeface="Cambria Math" panose="02040503050406030204" pitchFamily="18" charset="0"/>
                          </a:rPr>
                          <m:t>conversion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  <a:ea typeface="Cambria Math" panose="02040503050406030204" pitchFamily="18" charset="0"/>
                          </a:rPr>
                          <m:t>if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∉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>
                    <a:solidFill>
                      <a:srgbClr val="485696"/>
                    </a:solidFill>
                  </a:endParaRPr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C97D4440-DA8B-7CE5-A031-62DC3948F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898" y="3703182"/>
                  <a:ext cx="4577022" cy="902298"/>
                </a:xfrm>
                <a:prstGeom prst="rect">
                  <a:avLst/>
                </a:prstGeom>
                <a:blipFill>
                  <a:blip r:embed="rId4"/>
                  <a:stretch>
                    <a:fillRect l="-552" t="-1389" r="-276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CE29C84-2F2C-8C62-4374-DD97D3C3C4C7}"/>
              </a:ext>
            </a:extLst>
          </p:cNvPr>
          <p:cNvSpPr txBox="1"/>
          <p:nvPr/>
        </p:nvSpPr>
        <p:spPr>
          <a:xfrm>
            <a:off x="5695890" y="2898162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rgbClr val="485696"/>
                </a:solidFill>
                <a:latin typeface="Nunito Sans Normal Black" pitchFamily="2" charset="77"/>
              </a:rPr>
              <a:t>+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291C528-B431-1AC7-8D2F-2387352E157A}"/>
              </a:ext>
            </a:extLst>
          </p:cNvPr>
          <p:cNvGrpSpPr/>
          <p:nvPr/>
        </p:nvGrpSpPr>
        <p:grpSpPr>
          <a:xfrm>
            <a:off x="3173267" y="5440864"/>
            <a:ext cx="5906563" cy="902298"/>
            <a:chOff x="3269062" y="5440864"/>
            <a:chExt cx="5906563" cy="902298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453ECBD-F74F-4D38-F26E-AA5BE05D7123}"/>
                </a:ext>
              </a:extLst>
            </p:cNvPr>
            <p:cNvSpPr txBox="1"/>
            <p:nvPr/>
          </p:nvSpPr>
          <p:spPr>
            <a:xfrm>
              <a:off x="3269062" y="5538070"/>
              <a:ext cx="2137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… and a recursive formula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A5590BC3-138C-620E-BD50-713D797814D3}"/>
                    </a:ext>
                  </a:extLst>
                </p:cNvPr>
                <p:cNvSpPr txBox="1"/>
                <p:nvPr/>
              </p:nvSpPr>
              <p:spPr>
                <a:xfrm>
                  <a:off x="6095999" y="5440864"/>
                  <a:ext cx="3079626" cy="902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if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485696"/>
                            </a:solidFill>
                            <a:latin typeface="Nunito Sans Normal Light" pitchFamily="2" charset="77"/>
                          </a:rPr>
                          <m:t>variable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solidFill>
                                      <a:srgbClr val="485696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it-IT" b="0" i="1" smtClean="0">
                            <a:solidFill>
                              <a:srgbClr val="485696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485696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oMath>
                    </m:oMathPara>
                  </a14:m>
                  <a:endParaRPr lang="it-IT" b="0" dirty="0">
                    <a:solidFill>
                      <a:srgbClr val="48569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A5590BC3-138C-620E-BD50-713D7978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5440864"/>
                  <a:ext cx="3079626" cy="902298"/>
                </a:xfrm>
                <a:prstGeom prst="rect">
                  <a:avLst/>
                </a:prstGeom>
                <a:blipFill>
                  <a:blip r:embed="rId5"/>
                  <a:stretch>
                    <a:fillRect l="-1235" t="-8333" b="-97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011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2.4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Computational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6813C38-5B7B-191C-E374-394D763EF7DE}"/>
              </a:ext>
            </a:extLst>
          </p:cNvPr>
          <p:cNvGrpSpPr/>
          <p:nvPr/>
        </p:nvGrpSpPr>
        <p:grpSpPr>
          <a:xfrm>
            <a:off x="49057" y="2569188"/>
            <a:ext cx="12093887" cy="2470484"/>
            <a:chOff x="-12940" y="2569188"/>
            <a:chExt cx="12093887" cy="2470484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3EA00569-E531-33C8-8B48-2B6290F4C102}"/>
                </a:ext>
              </a:extLst>
            </p:cNvPr>
            <p:cNvGrpSpPr/>
            <p:nvPr/>
          </p:nvGrpSpPr>
          <p:grpSpPr>
            <a:xfrm>
              <a:off x="1944695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E7F8FBC6-D1BC-B628-6DB3-6F0C5E908CE5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8F356382-025B-C273-66AE-7E467DA5D7B5}"/>
                    </a:ext>
                  </a:extLst>
                </p:cNvPr>
                <p:cNvSpPr txBox="1"/>
                <p:nvPr/>
              </p:nvSpPr>
              <p:spPr>
                <a:xfrm>
                  <a:off x="7485499" y="4160355"/>
                  <a:ext cx="28678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Integers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as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arguments</a:t>
                  </a:r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4A9E041E-6AF5-87B2-CA60-9E990AF109BB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29C2558-1000-F17C-773B-6051CAD8EB1A}"/>
                  </a:ext>
                </a:extLst>
              </p:cNvPr>
              <p:cNvSpPr txBox="1"/>
              <p:nvPr/>
            </p:nvSpPr>
            <p:spPr>
              <a:xfrm>
                <a:off x="3115743" y="3006330"/>
                <a:ext cx="6811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1.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F697BF8E-8993-AE1A-4205-ED7494210F91}"/>
                </a:ext>
              </a:extLst>
            </p:cNvPr>
            <p:cNvGrpSpPr/>
            <p:nvPr/>
          </p:nvGrpSpPr>
          <p:grpSpPr>
            <a:xfrm>
              <a:off x="4812006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F49941-81A6-04B8-0FBF-59EFF380ED77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B23FE628-B515-CC72-4C40-4606560E6761}"/>
                    </a:ext>
                  </a:extLst>
                </p:cNvPr>
                <p:cNvSpPr txBox="1"/>
                <p:nvPr/>
              </p:nvSpPr>
              <p:spPr>
                <a:xfrm>
                  <a:off x="7136245" y="4160355"/>
                  <a:ext cx="356631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Convert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to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Fira Code iScript" panose="020B0509050000020004" pitchFamily="49" charset="0"/>
                      <a:ea typeface="Fira Code iScript" panose="020B0509050000020004" pitchFamily="49" charset="0"/>
                    </a:rPr>
                    <a:t>Term</a:t>
                  </a:r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</p:txBody>
            </p:sp>
            <p:sp>
              <p:nvSpPr>
                <p:cNvPr id="26" name="Rettangolo con angoli arrotondati 25">
                  <a:extLst>
                    <a:ext uri="{FF2B5EF4-FFF2-40B4-BE49-F238E27FC236}">
                      <a16:creationId xmlns:a16="http://schemas.microsoft.com/office/drawing/2014/main" id="{429A4F0D-A622-75D7-25D2-5A5CD2E4D2E3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4B26E63-2D90-E93D-23FA-CBA10E9A00DF}"/>
                  </a:ext>
                </a:extLst>
              </p:cNvPr>
              <p:cNvSpPr txBox="1"/>
              <p:nvPr/>
            </p:nvSpPr>
            <p:spPr>
              <a:xfrm>
                <a:off x="3029185" y="3006330"/>
                <a:ext cx="854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5DC026E-F790-3D91-08EB-16D88C172130}"/>
                </a:ext>
              </a:extLst>
            </p:cNvPr>
            <p:cNvGrpSpPr/>
            <p:nvPr/>
          </p:nvGrpSpPr>
          <p:grpSpPr>
            <a:xfrm>
              <a:off x="7679317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6BDAB97D-9742-3A3C-5D56-66E0E79EF4E8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0529127-5F00-6D88-1969-332E1D85967C}"/>
                    </a:ext>
                  </a:extLst>
                </p:cNvPr>
                <p:cNvSpPr txBox="1"/>
                <p:nvPr/>
              </p:nvSpPr>
              <p:spPr>
                <a:xfrm>
                  <a:off x="6717654" y="4160355"/>
                  <a:ext cx="440349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Substitute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integers</a:t>
                  </a:r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3FADB225-DA9B-2ABA-4E90-8119C1505D44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94682ED-4358-56E2-C2C1-1044666BA2FF}"/>
                  </a:ext>
                </a:extLst>
              </p:cNvPr>
              <p:cNvSpPr txBox="1"/>
              <p:nvPr/>
            </p:nvSpPr>
            <p:spPr>
              <a:xfrm>
                <a:off x="3029185" y="3006330"/>
                <a:ext cx="854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3.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28944C0-C8B9-3B9B-6C4D-22B055BC5281}"/>
                </a:ext>
              </a:extLst>
            </p:cNvPr>
            <p:cNvGrpSpPr/>
            <p:nvPr/>
          </p:nvGrpSpPr>
          <p:grpSpPr>
            <a:xfrm>
              <a:off x="10546627" y="3042623"/>
              <a:ext cx="1534320" cy="1523615"/>
              <a:chOff x="10546627" y="3209193"/>
              <a:chExt cx="1534320" cy="1523615"/>
            </a:xfrm>
          </p:grpSpPr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62809CC4-0EDC-A7EC-D510-61F6C34AE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7387" y="3209193"/>
                <a:ext cx="812800" cy="812800"/>
              </a:xfrm>
              <a:prstGeom prst="rect">
                <a:avLst/>
              </a:prstGeom>
            </p:spPr>
          </p:pic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F92C6ED-5901-EF6A-0976-BFBFF25C59BC}"/>
                  </a:ext>
                </a:extLst>
              </p:cNvPr>
              <p:cNvSpPr txBox="1"/>
              <p:nvPr/>
            </p:nvSpPr>
            <p:spPr>
              <a:xfrm>
                <a:off x="10546627" y="4024922"/>
                <a:ext cx="15343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Printable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 </a:t>
                </a:r>
                <a:r>
                  <a:rPr lang="el-GR" sz="2000" dirty="0">
                    <a:solidFill>
                      <a:srgbClr val="485696"/>
                    </a:solidFill>
                    <a:effectLst/>
                    <a:latin typeface="Nunito Sans Normal Light" pitchFamily="2" charset="77"/>
                  </a:rPr>
                  <a:t>λ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-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term</a:t>
                </a:r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C4CBC-6DDA-90D3-ACD4-C4CE78734D2B}"/>
                </a:ext>
              </a:extLst>
            </p:cNvPr>
            <p:cNvGrpSpPr/>
            <p:nvPr/>
          </p:nvGrpSpPr>
          <p:grpSpPr>
            <a:xfrm>
              <a:off x="-12940" y="3042623"/>
              <a:ext cx="1534320" cy="1523615"/>
              <a:chOff x="10546627" y="3209193"/>
              <a:chExt cx="1534320" cy="1523615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CF762433-D9F5-7B35-9BC2-B84CDBDB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0907387" y="3209193"/>
                <a:ext cx="812800" cy="812800"/>
              </a:xfrm>
              <a:prstGeom prst="rect">
                <a:avLst/>
              </a:prstGeom>
            </p:spPr>
          </p:pic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A256FE5-3990-6898-67A3-910C0E08C549}"/>
                  </a:ext>
                </a:extLst>
              </p:cNvPr>
              <p:cNvSpPr txBox="1"/>
              <p:nvPr/>
            </p:nvSpPr>
            <p:spPr>
              <a:xfrm>
                <a:off x="10546627" y="4024922"/>
                <a:ext cx="15343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Black-box 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abstraction</a:t>
                </a:r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370D5ED-A6DF-AD1B-18AB-1FEB278C56EB}"/>
              </a:ext>
            </a:extLst>
          </p:cNvPr>
          <p:cNvSpPr txBox="1"/>
          <p:nvPr/>
        </p:nvSpPr>
        <p:spPr>
          <a:xfrm>
            <a:off x="4644563" y="1860293"/>
            <a:ext cx="29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Our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printing procedure: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9C412E6-D6B4-7523-CFB2-A26BE39F4DCD}"/>
              </a:ext>
            </a:extLst>
          </p:cNvPr>
          <p:cNvCxnSpPr/>
          <p:nvPr/>
        </p:nvCxnSpPr>
        <p:spPr>
          <a:xfrm>
            <a:off x="1400026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A54DE74-125D-46E6-D6A9-96A507EA45D7}"/>
              </a:ext>
            </a:extLst>
          </p:cNvPr>
          <p:cNvCxnSpPr/>
          <p:nvPr/>
        </p:nvCxnSpPr>
        <p:spPr>
          <a:xfrm>
            <a:off x="4452653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B66F0C7-FCBA-47CC-A2C1-C02AC88B1006}"/>
              </a:ext>
            </a:extLst>
          </p:cNvPr>
          <p:cNvCxnSpPr/>
          <p:nvPr/>
        </p:nvCxnSpPr>
        <p:spPr>
          <a:xfrm>
            <a:off x="7311667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889146C-2848-2EE8-D516-A23C3F52E375}"/>
              </a:ext>
            </a:extLst>
          </p:cNvPr>
          <p:cNvCxnSpPr/>
          <p:nvPr/>
        </p:nvCxnSpPr>
        <p:spPr>
          <a:xfrm>
            <a:off x="10190665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5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3.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Conclusions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03A348-7542-CC28-4C5D-8F771DAF5F31}"/>
              </a:ext>
            </a:extLst>
          </p:cNvPr>
          <p:cNvSpPr txBox="1"/>
          <p:nvPr/>
        </p:nvSpPr>
        <p:spPr>
          <a:xfrm>
            <a:off x="3419467" y="1854360"/>
            <a:ext cx="535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Pros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and cons of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each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approach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4C1E893-B92C-0C58-DDF7-E6E097BBF7E1}"/>
              </a:ext>
            </a:extLst>
          </p:cNvPr>
          <p:cNvGrpSpPr/>
          <p:nvPr/>
        </p:nvGrpSpPr>
        <p:grpSpPr>
          <a:xfrm>
            <a:off x="136890" y="2416799"/>
            <a:ext cx="3857787" cy="2901087"/>
            <a:chOff x="119128" y="2933656"/>
            <a:chExt cx="3857787" cy="29010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68CF0F7-AD77-2C05-4675-62BD72CC55BF}"/>
                </a:ext>
              </a:extLst>
            </p:cNvPr>
            <p:cNvSpPr/>
            <p:nvPr/>
          </p:nvSpPr>
          <p:spPr>
            <a:xfrm>
              <a:off x="119128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485696"/>
              </a:solidFill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/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✓︎ Does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not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need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translations</a:t>
                  </a:r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✓ «Standard»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approach</a:t>
                  </a:r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  <a:p>
                  <a:endParaRPr lang="it-IT" sz="2000" dirty="0">
                    <a:solidFill>
                      <a:srgbClr val="485696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✗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Have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to 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implement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conv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1724" t="-3810" b="-761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/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800" dirty="0">
                      <a:solidFill>
                        <a:srgbClr val="485696"/>
                      </a:solidFill>
                      <a:latin typeface="Noe Display Bold" panose="020A0800090400000002" pitchFamily="18" charset="77"/>
                    </a:rPr>
                    <a:t>-</a:t>
                  </a:r>
                  <a:r>
                    <a:rPr lang="it-IT" sz="2800" dirty="0" err="1">
                      <a:solidFill>
                        <a:srgbClr val="485696"/>
                      </a:solidFill>
                      <a:latin typeface="Noe Display Bold" panose="020A0800090400000002" pitchFamily="18" charset="77"/>
                    </a:rPr>
                    <a:t>conversion</a:t>
                  </a:r>
                  <a:endParaRPr lang="it-IT" sz="2800" dirty="0">
                    <a:solidFill>
                      <a:srgbClr val="485696"/>
                    </a:solidFill>
                    <a:latin typeface="Noe Display Bold" panose="020A0800090400000002" pitchFamily="18" charset="77"/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905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1120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3.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Conclusions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03A348-7542-CC28-4C5D-8F771DAF5F31}"/>
              </a:ext>
            </a:extLst>
          </p:cNvPr>
          <p:cNvSpPr txBox="1"/>
          <p:nvPr/>
        </p:nvSpPr>
        <p:spPr>
          <a:xfrm>
            <a:off x="3419467" y="1854360"/>
            <a:ext cx="535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Pros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and cons of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each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approach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4C1E893-B92C-0C58-DDF7-E6E097BBF7E1}"/>
              </a:ext>
            </a:extLst>
          </p:cNvPr>
          <p:cNvGrpSpPr/>
          <p:nvPr/>
        </p:nvGrpSpPr>
        <p:grpSpPr>
          <a:xfrm>
            <a:off x="136890" y="2416799"/>
            <a:ext cx="3857787" cy="2901087"/>
            <a:chOff x="119128" y="2933656"/>
            <a:chExt cx="3857787" cy="29010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68CF0F7-AD77-2C05-4675-62BD72CC55BF}"/>
                </a:ext>
              </a:extLst>
            </p:cNvPr>
            <p:cNvSpPr/>
            <p:nvPr/>
          </p:nvSpPr>
          <p:spPr>
            <a:xfrm>
              <a:off x="119128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AFB9E7"/>
              </a:solidFill>
            </a:ln>
            <a:effectLst>
              <a:outerShdw blurRad="50800" dist="38100" dir="2700000" algn="tl" rotWithShape="0">
                <a:srgbClr val="AFB9E7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/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✓︎ Does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not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need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translations</a:t>
                  </a:r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✓ «Standard»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approach</a:t>
                  </a:r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✗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Have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to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implement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AFB9E7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conv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1724" t="-3810" b="-761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/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AFB9E7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800" dirty="0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-</a:t>
                  </a:r>
                  <a:r>
                    <a:rPr lang="it-IT" sz="2800" dirty="0" err="1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conversion</a:t>
                  </a:r>
                  <a:endParaRPr lang="it-IT" sz="2800" dirty="0">
                    <a:solidFill>
                      <a:srgbClr val="AFB9E7"/>
                    </a:solidFill>
                    <a:latin typeface="Noe Display Bold" panose="020A0800090400000002" pitchFamily="18" charset="77"/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905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8C559C7-9743-8846-1369-A829B51034B1}"/>
              </a:ext>
            </a:extLst>
          </p:cNvPr>
          <p:cNvGrpSpPr/>
          <p:nvPr/>
        </p:nvGrpSpPr>
        <p:grpSpPr>
          <a:xfrm>
            <a:off x="4167102" y="2416799"/>
            <a:ext cx="3857787" cy="2901087"/>
            <a:chOff x="4167106" y="2933656"/>
            <a:chExt cx="3857787" cy="2901087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10F4F8-F470-20D5-1E04-058207B6535E}"/>
                </a:ext>
              </a:extLst>
            </p:cNvPr>
            <p:cNvSpPr/>
            <p:nvPr/>
          </p:nvSpPr>
          <p:spPr>
            <a:xfrm>
              <a:off x="4167106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485696"/>
              </a:solidFill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E7A5FA3-17FE-18E0-74B4-A83AFD422697}"/>
                </a:ext>
              </a:extLst>
            </p:cNvPr>
            <p:cNvSpPr txBox="1"/>
            <p:nvPr/>
          </p:nvSpPr>
          <p:spPr>
            <a:xfrm>
              <a:off x="4261881" y="3923284"/>
              <a:ext cx="3668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✓︎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Effortless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substitution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  <a:p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✗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Need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a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translation</a:t>
              </a:r>
              <a:b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</a:b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✗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Readability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4170F846-62A0-1C06-188B-983CF553FC87}"/>
                </a:ext>
              </a:extLst>
            </p:cNvPr>
            <p:cNvSpPr txBox="1"/>
            <p:nvPr/>
          </p:nvSpPr>
          <p:spPr>
            <a:xfrm>
              <a:off x="4261881" y="3254259"/>
              <a:ext cx="3668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800" dirty="0">
                  <a:solidFill>
                    <a:srgbClr val="485696"/>
                  </a:solidFill>
                  <a:latin typeface="Noe Display Bold" panose="020A0800090400000002" pitchFamily="18" charset="77"/>
                </a:rPr>
                <a:t>De </a:t>
              </a:r>
              <a:r>
                <a:rPr lang="it-IT" sz="2800" dirty="0" err="1">
                  <a:solidFill>
                    <a:srgbClr val="485696"/>
                  </a:solidFill>
                  <a:latin typeface="Noe Display Bold" panose="020A0800090400000002" pitchFamily="18" charset="77"/>
                </a:rPr>
                <a:t>Bruijn</a:t>
              </a:r>
              <a:r>
                <a:rPr lang="it-IT" sz="2800" dirty="0">
                  <a:solidFill>
                    <a:srgbClr val="485696"/>
                  </a:solidFill>
                  <a:latin typeface="Noe Display Bold" panose="020A0800090400000002" pitchFamily="18" charset="77"/>
                </a:rPr>
                <a:t> Indexes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59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3.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Conclusions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03A348-7542-CC28-4C5D-8F771DAF5F31}"/>
              </a:ext>
            </a:extLst>
          </p:cNvPr>
          <p:cNvSpPr txBox="1"/>
          <p:nvPr/>
        </p:nvSpPr>
        <p:spPr>
          <a:xfrm>
            <a:off x="3419467" y="1854360"/>
            <a:ext cx="535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Pros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and cons of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each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approach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4C1E893-B92C-0C58-DDF7-E6E097BBF7E1}"/>
              </a:ext>
            </a:extLst>
          </p:cNvPr>
          <p:cNvGrpSpPr/>
          <p:nvPr/>
        </p:nvGrpSpPr>
        <p:grpSpPr>
          <a:xfrm>
            <a:off x="136890" y="2416799"/>
            <a:ext cx="3857787" cy="2901087"/>
            <a:chOff x="119128" y="2933656"/>
            <a:chExt cx="3857787" cy="29010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68CF0F7-AD77-2C05-4675-62BD72CC55BF}"/>
                </a:ext>
              </a:extLst>
            </p:cNvPr>
            <p:cNvSpPr/>
            <p:nvPr/>
          </p:nvSpPr>
          <p:spPr>
            <a:xfrm>
              <a:off x="119128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AFB9E7"/>
              </a:solidFill>
            </a:ln>
            <a:effectLst>
              <a:outerShdw blurRad="50800" dist="38100" dir="2700000" algn="tl" rotWithShape="0">
                <a:srgbClr val="AFB9E7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/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✓︎ Does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not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need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translations</a:t>
                  </a:r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✓ «Standard»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approach</a:t>
                  </a:r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endParaRPr lang="it-IT" sz="2000" dirty="0">
                    <a:solidFill>
                      <a:srgbClr val="AFB9E7"/>
                    </a:solidFill>
                    <a:latin typeface="Nunito Sans Normal Light" pitchFamily="2" charset="77"/>
                  </a:endParaRPr>
                </a:p>
                <a:p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✗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Have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to 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implement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AFB9E7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AFB9E7"/>
                      </a:solidFill>
                      <a:latin typeface="Nunito Sans Normal Light" pitchFamily="2" charset="77"/>
                    </a:rPr>
                    <a:t>conv</a:t>
                  </a:r>
                  <a:r>
                    <a:rPr lang="it-IT" sz="2000" dirty="0">
                      <a:solidFill>
                        <a:srgbClr val="AFB9E7"/>
                      </a:solidFill>
                      <a:latin typeface="Nunito Sans Normal Light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4F802CF3-8B13-6F7D-FA8D-4DCCA95B7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923284"/>
                  <a:ext cx="3668235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1724" t="-3810" b="-761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/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AFB9E7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800" dirty="0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-</a:t>
                  </a:r>
                  <a:r>
                    <a:rPr lang="it-IT" sz="2800" dirty="0" err="1">
                      <a:solidFill>
                        <a:srgbClr val="AFB9E7"/>
                      </a:solidFill>
                      <a:latin typeface="Noe Display Bold" panose="020A0800090400000002" pitchFamily="18" charset="77"/>
                    </a:rPr>
                    <a:t>conversion</a:t>
                  </a:r>
                  <a:endParaRPr lang="it-IT" sz="2800" dirty="0">
                    <a:solidFill>
                      <a:srgbClr val="AFB9E7"/>
                    </a:solidFill>
                    <a:latin typeface="Noe Display Bold" panose="020A0800090400000002" pitchFamily="18" charset="77"/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867260-A87B-D75C-3711-C2B0E601E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03" y="3254259"/>
                  <a:ext cx="3668234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905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8C559C7-9743-8846-1369-A829B51034B1}"/>
              </a:ext>
            </a:extLst>
          </p:cNvPr>
          <p:cNvGrpSpPr/>
          <p:nvPr/>
        </p:nvGrpSpPr>
        <p:grpSpPr>
          <a:xfrm>
            <a:off x="4167102" y="2416799"/>
            <a:ext cx="3857787" cy="2901087"/>
            <a:chOff x="4167106" y="2933656"/>
            <a:chExt cx="3857787" cy="2901087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10F4F8-F470-20D5-1E04-058207B6535E}"/>
                </a:ext>
              </a:extLst>
            </p:cNvPr>
            <p:cNvSpPr/>
            <p:nvPr/>
          </p:nvSpPr>
          <p:spPr>
            <a:xfrm>
              <a:off x="4167106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AFB9E7"/>
              </a:solidFill>
            </a:ln>
            <a:effectLst>
              <a:outerShdw blurRad="50800" dist="38100" dir="2700000" algn="tl" rotWithShape="0">
                <a:srgbClr val="AFB9E7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E7A5FA3-17FE-18E0-74B4-A83AFD422697}"/>
                </a:ext>
              </a:extLst>
            </p:cNvPr>
            <p:cNvSpPr txBox="1"/>
            <p:nvPr/>
          </p:nvSpPr>
          <p:spPr>
            <a:xfrm>
              <a:off x="4261881" y="3923284"/>
              <a:ext cx="3668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  <a:t>✓︎ </a:t>
              </a:r>
              <a:r>
                <a:rPr lang="it-IT" sz="2000" dirty="0" err="1">
                  <a:solidFill>
                    <a:srgbClr val="AFB9E7"/>
                  </a:solidFill>
                  <a:latin typeface="Nunito Sans Normal Light" pitchFamily="2" charset="77"/>
                </a:rPr>
                <a:t>Effortless</a:t>
              </a:r>
              <a: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AFB9E7"/>
                  </a:solidFill>
                  <a:latin typeface="Nunito Sans Normal Light" pitchFamily="2" charset="77"/>
                </a:rPr>
                <a:t>substitution</a:t>
              </a:r>
              <a:endParaRPr lang="it-IT" sz="2000" dirty="0">
                <a:solidFill>
                  <a:srgbClr val="AFB9E7"/>
                </a:solidFill>
                <a:latin typeface="Nunito Sans Normal Light" pitchFamily="2" charset="77"/>
              </a:endParaRPr>
            </a:p>
            <a:p>
              <a:endParaRPr lang="it-IT" sz="2000" dirty="0">
                <a:solidFill>
                  <a:srgbClr val="AFB9E7"/>
                </a:solidFill>
                <a:latin typeface="Nunito Sans Normal Light" pitchFamily="2" charset="77"/>
              </a:endParaRPr>
            </a:p>
            <a:p>
              <a: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  <a:t>✗ </a:t>
              </a:r>
              <a:r>
                <a:rPr lang="it-IT" sz="2000" dirty="0" err="1">
                  <a:solidFill>
                    <a:srgbClr val="AFB9E7"/>
                  </a:solidFill>
                  <a:latin typeface="Nunito Sans Normal Light" pitchFamily="2" charset="77"/>
                </a:rPr>
                <a:t>Need</a:t>
              </a:r>
              <a: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  <a:t> a </a:t>
              </a:r>
              <a:r>
                <a:rPr lang="it-IT" sz="2000" dirty="0" err="1">
                  <a:solidFill>
                    <a:srgbClr val="AFB9E7"/>
                  </a:solidFill>
                  <a:latin typeface="Nunito Sans Normal Light" pitchFamily="2" charset="77"/>
                </a:rPr>
                <a:t>translation</a:t>
              </a:r>
              <a:b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</a:br>
              <a:r>
                <a:rPr lang="it-IT" sz="2000" dirty="0">
                  <a:solidFill>
                    <a:srgbClr val="AFB9E7"/>
                  </a:solidFill>
                  <a:latin typeface="Nunito Sans Normal Light" pitchFamily="2" charset="77"/>
                </a:rPr>
                <a:t>✗ </a:t>
              </a:r>
              <a:r>
                <a:rPr lang="it-IT" sz="2000" dirty="0" err="1">
                  <a:solidFill>
                    <a:srgbClr val="AFB9E7"/>
                  </a:solidFill>
                  <a:latin typeface="Nunito Sans Normal Light" pitchFamily="2" charset="77"/>
                </a:rPr>
                <a:t>Readability</a:t>
              </a:r>
              <a:endParaRPr lang="it-IT" sz="2000" dirty="0">
                <a:solidFill>
                  <a:srgbClr val="AFB9E7"/>
                </a:solidFill>
                <a:latin typeface="Nunito Sans Normal Light" pitchFamily="2" charset="77"/>
              </a:endParaRP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4170F846-62A0-1C06-188B-983CF553FC87}"/>
                </a:ext>
              </a:extLst>
            </p:cNvPr>
            <p:cNvSpPr txBox="1"/>
            <p:nvPr/>
          </p:nvSpPr>
          <p:spPr>
            <a:xfrm>
              <a:off x="4261881" y="3254259"/>
              <a:ext cx="3668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800" dirty="0">
                  <a:solidFill>
                    <a:srgbClr val="AFB9E7"/>
                  </a:solidFill>
                  <a:latin typeface="Noe Display Bold" panose="020A0800090400000002" pitchFamily="18" charset="77"/>
                </a:rPr>
                <a:t>De </a:t>
              </a:r>
              <a:r>
                <a:rPr lang="it-IT" sz="2800" dirty="0" err="1">
                  <a:solidFill>
                    <a:srgbClr val="AFB9E7"/>
                  </a:solidFill>
                  <a:latin typeface="Noe Display Bold" panose="020A0800090400000002" pitchFamily="18" charset="77"/>
                </a:rPr>
                <a:t>Bruijn</a:t>
              </a:r>
              <a:r>
                <a:rPr lang="it-IT" sz="2800" dirty="0">
                  <a:solidFill>
                    <a:srgbClr val="AFB9E7"/>
                  </a:solidFill>
                  <a:latin typeface="Noe Display Bold" panose="020A0800090400000002" pitchFamily="18" charset="77"/>
                </a:rPr>
                <a:t> Indexes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2CFF3378-65CE-74F7-146E-921637EFEBFE}"/>
              </a:ext>
            </a:extLst>
          </p:cNvPr>
          <p:cNvGrpSpPr/>
          <p:nvPr/>
        </p:nvGrpSpPr>
        <p:grpSpPr>
          <a:xfrm>
            <a:off x="8197315" y="2416799"/>
            <a:ext cx="3857787" cy="2901087"/>
            <a:chOff x="8179553" y="2933656"/>
            <a:chExt cx="3857787" cy="2901087"/>
          </a:xfrm>
        </p:grpSpPr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DE5C6662-DD38-F302-1ECD-647FFA0EC41F}"/>
                </a:ext>
              </a:extLst>
            </p:cNvPr>
            <p:cNvSpPr/>
            <p:nvPr/>
          </p:nvSpPr>
          <p:spPr>
            <a:xfrm>
              <a:off x="8179553" y="2933656"/>
              <a:ext cx="3857787" cy="2901087"/>
            </a:xfrm>
            <a:prstGeom prst="roundRect">
              <a:avLst>
                <a:gd name="adj" fmla="val 6927"/>
              </a:avLst>
            </a:prstGeom>
            <a:solidFill>
              <a:srgbClr val="F7F7FF"/>
            </a:solidFill>
            <a:ln w="19050">
              <a:solidFill>
                <a:srgbClr val="485696"/>
              </a:solidFill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A9B17612-7121-27F3-AB76-5AFAD6413309}"/>
                </a:ext>
              </a:extLst>
            </p:cNvPr>
            <p:cNvSpPr txBox="1"/>
            <p:nvPr/>
          </p:nvSpPr>
          <p:spPr>
            <a:xfrm>
              <a:off x="8274328" y="3923284"/>
              <a:ext cx="36682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✓︎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Elegant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applications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✓︎ No name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clashes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by default</a:t>
              </a:r>
            </a:p>
            <a:p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✗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Need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to create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closures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  <a:p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✗ No default printing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method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E211B0FB-D97C-E5CE-7A17-46DDF0836310}"/>
                </a:ext>
              </a:extLst>
            </p:cNvPr>
            <p:cNvSpPr txBox="1"/>
            <p:nvPr/>
          </p:nvSpPr>
          <p:spPr>
            <a:xfrm>
              <a:off x="8274328" y="3254259"/>
              <a:ext cx="3668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800" dirty="0" err="1">
                  <a:solidFill>
                    <a:srgbClr val="485696"/>
                  </a:solidFill>
                  <a:latin typeface="Noe Display Bold" panose="020A0800090400000002" pitchFamily="18" charset="77"/>
                </a:rPr>
                <a:t>Computational</a:t>
              </a:r>
              <a:endParaRPr lang="it-IT" sz="2800" dirty="0">
                <a:solidFill>
                  <a:srgbClr val="485696"/>
                </a:solidFill>
                <a:latin typeface="Noe Display Bold" panose="020A0800090400000002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2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1.	Pure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Calculus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2F85D77-F9C3-68F5-0B5E-09232A76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557" y="4304958"/>
            <a:ext cx="5229034" cy="2378873"/>
          </a:xfrm>
          <a:prstGeom prst="rect">
            <a:avLst/>
          </a:prstGeom>
          <a:effectLst>
            <a:outerShdw blurRad="50800" dist="38100" dir="2700000" algn="tl" rotWithShape="0">
              <a:srgbClr val="485696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6EA911D-DD0D-DDC9-F0FD-C3C9FE549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489" r="27526"/>
          <a:stretch/>
        </p:blipFill>
        <p:spPr>
          <a:xfrm>
            <a:off x="4585431" y="1795994"/>
            <a:ext cx="3908411" cy="2109681"/>
          </a:xfrm>
          <a:prstGeom prst="rect">
            <a:avLst/>
          </a:prstGeom>
          <a:effectLst>
            <a:outerShdw blurRad="50800" dist="38100" dir="2700000" algn="tl" rotWithShape="0">
              <a:srgbClr val="485696">
                <a:alpha val="40000"/>
              </a:srgbClr>
            </a:outerShdw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2775EA2-FFAA-E6A8-7F46-963A21D73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773" y="4948271"/>
            <a:ext cx="5749044" cy="1735560"/>
          </a:xfrm>
          <a:prstGeom prst="rect">
            <a:avLst/>
          </a:prstGeom>
          <a:effectLst>
            <a:outerShdw blurRad="50800" dist="38100" dir="2700000" algn="tl" rotWithShape="0">
              <a:srgbClr val="485696">
                <a:alpha val="40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BAB5BFA-0127-3878-967C-01BACBAD8D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07" b="1248"/>
          <a:stretch/>
        </p:blipFill>
        <p:spPr>
          <a:xfrm>
            <a:off x="8790620" y="385534"/>
            <a:ext cx="2980514" cy="4356504"/>
          </a:xfrm>
          <a:prstGeom prst="rect">
            <a:avLst/>
          </a:prstGeom>
          <a:effectLst>
            <a:outerShdw blurRad="25400" dist="38100" dir="2700000" algn="tl" rotWithShape="0">
              <a:srgbClr val="485696">
                <a:alpha val="30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0BC510-20E9-3FE5-A024-F8A5BD127B1A}"/>
              </a:ext>
            </a:extLst>
          </p:cNvPr>
          <p:cNvSpPr txBox="1"/>
          <p:nvPr/>
        </p:nvSpPr>
        <p:spPr>
          <a:xfrm>
            <a:off x="593557" y="1468726"/>
            <a:ext cx="3695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Why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is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it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still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relevant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Symple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syntax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and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semantics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,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but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still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>
                <a:solidFill>
                  <a:srgbClr val="485696"/>
                </a:solidFill>
                <a:latin typeface="Noe Display Bold" panose="020A0800090400000002" pitchFamily="18" charset="77"/>
              </a:rPr>
              <a:t>Turing complete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Widely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implemented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in </a:t>
            </a:r>
            <a:r>
              <a:rPr lang="it-IT" sz="20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modern</a:t>
            </a:r>
            <a:r>
              <a:rPr lang="it-IT" sz="2000" dirty="0">
                <a:solidFill>
                  <a:srgbClr val="485696"/>
                </a:solidFill>
                <a:latin typeface="Noe Display Bold" panose="020A0800090400000002" pitchFamily="18" charset="77"/>
              </a:rPr>
              <a:t> programming </a:t>
            </a: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languages</a:t>
            </a:r>
            <a:endParaRPr lang="it-IT" sz="2000" dirty="0">
              <a:solidFill>
                <a:srgbClr val="485696"/>
              </a:solidFill>
              <a:latin typeface="Nunito Sans Normal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77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Evaluating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expressions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F86910C-841B-29FA-7A6D-079B1136A8D7}"/>
              </a:ext>
            </a:extLst>
          </p:cNvPr>
          <p:cNvCxnSpPr/>
          <p:nvPr/>
        </p:nvCxnSpPr>
        <p:spPr>
          <a:xfrm>
            <a:off x="1400026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EA54192-F599-40D1-EFBA-B0ACD0087D44}"/>
              </a:ext>
            </a:extLst>
          </p:cNvPr>
          <p:cNvCxnSpPr/>
          <p:nvPr/>
        </p:nvCxnSpPr>
        <p:spPr>
          <a:xfrm>
            <a:off x="4452653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2A0527A7-A006-F7B2-3F68-6124FF79EF0D}"/>
              </a:ext>
            </a:extLst>
          </p:cNvPr>
          <p:cNvCxnSpPr/>
          <p:nvPr/>
        </p:nvCxnSpPr>
        <p:spPr>
          <a:xfrm>
            <a:off x="7311667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7E308C5-00B4-B808-8B6B-13CA22DE22C4}"/>
              </a:ext>
            </a:extLst>
          </p:cNvPr>
          <p:cNvCxnSpPr/>
          <p:nvPr/>
        </p:nvCxnSpPr>
        <p:spPr>
          <a:xfrm>
            <a:off x="10190665" y="3613673"/>
            <a:ext cx="413834" cy="0"/>
          </a:xfrm>
          <a:prstGeom prst="straightConnector1">
            <a:avLst/>
          </a:prstGeom>
          <a:ln w="19050">
            <a:solidFill>
              <a:srgbClr val="485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5705CF03-4328-2135-17BC-FB7B3B8BB4F1}"/>
              </a:ext>
            </a:extLst>
          </p:cNvPr>
          <p:cNvGrpSpPr/>
          <p:nvPr/>
        </p:nvGrpSpPr>
        <p:grpSpPr>
          <a:xfrm>
            <a:off x="49057" y="2569188"/>
            <a:ext cx="12093887" cy="2470484"/>
            <a:chOff x="-12940" y="2569188"/>
            <a:chExt cx="12093887" cy="2470484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B630A37-3B2C-D8F3-C826-0EB22E897394}"/>
                </a:ext>
              </a:extLst>
            </p:cNvPr>
            <p:cNvGrpSpPr/>
            <p:nvPr/>
          </p:nvGrpSpPr>
          <p:grpSpPr>
            <a:xfrm>
              <a:off x="1944695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D583AF75-0A53-466F-5DA8-F3C5B0474CC8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16924F88-B551-4F8E-BCC9-743CC64D2B4D}"/>
                    </a:ext>
                  </a:extLst>
                </p:cNvPr>
                <p:cNvSpPr txBox="1"/>
                <p:nvPr/>
              </p:nvSpPr>
              <p:spPr>
                <a:xfrm>
                  <a:off x="7485499" y="4160355"/>
                  <a:ext cx="28678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Lexer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: Alex</a:t>
                  </a:r>
                </a:p>
              </p:txBody>
            </p:sp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94403441-4669-8B3F-EC3E-5794C7B42C10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B1D541A-F662-D99B-DC70-913692A5F499}"/>
                  </a:ext>
                </a:extLst>
              </p:cNvPr>
              <p:cNvSpPr txBox="1"/>
              <p:nvPr/>
            </p:nvSpPr>
            <p:spPr>
              <a:xfrm>
                <a:off x="3115743" y="3006330"/>
                <a:ext cx="6811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1.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50071C30-CB31-15C1-8334-3A1FB67DEA6B}"/>
                </a:ext>
              </a:extLst>
            </p:cNvPr>
            <p:cNvGrpSpPr/>
            <p:nvPr/>
          </p:nvGrpSpPr>
          <p:grpSpPr>
            <a:xfrm>
              <a:off x="4812006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BBE6B7D5-CD2B-480B-1B28-BB49B694B53E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9A789CC5-F272-73C1-4A4E-A74988520898}"/>
                    </a:ext>
                  </a:extLst>
                </p:cNvPr>
                <p:cNvSpPr txBox="1"/>
                <p:nvPr/>
              </p:nvSpPr>
              <p:spPr>
                <a:xfrm>
                  <a:off x="7136245" y="4160355"/>
                  <a:ext cx="35663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Parser: Happy</a:t>
                  </a:r>
                </a:p>
              </p:txBody>
            </p:sp>
            <p:sp>
              <p:nvSpPr>
                <p:cNvPr id="17" name="Rettangolo con angoli arrotondati 16">
                  <a:extLst>
                    <a:ext uri="{FF2B5EF4-FFF2-40B4-BE49-F238E27FC236}">
                      <a16:creationId xmlns:a16="http://schemas.microsoft.com/office/drawing/2014/main" id="{C241B439-0673-2C35-D25E-0BE28960879C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0BC7D3-AD95-B558-1466-1CB2FCD00332}"/>
                  </a:ext>
                </a:extLst>
              </p:cNvPr>
              <p:cNvSpPr txBox="1"/>
              <p:nvPr/>
            </p:nvSpPr>
            <p:spPr>
              <a:xfrm>
                <a:off x="3029185" y="3006330"/>
                <a:ext cx="854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F488C70-0833-3DD3-C231-F0A3DDE7205A}"/>
                </a:ext>
              </a:extLst>
            </p:cNvPr>
            <p:cNvGrpSpPr/>
            <p:nvPr/>
          </p:nvGrpSpPr>
          <p:grpSpPr>
            <a:xfrm>
              <a:off x="7679317" y="2569188"/>
              <a:ext cx="2443996" cy="2470484"/>
              <a:chOff x="2234331" y="2569188"/>
              <a:chExt cx="2443996" cy="2470484"/>
            </a:xfrm>
          </p:grpSpPr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F69FAE4-053C-FBDC-91B5-0BD233A2DB7E}"/>
                  </a:ext>
                </a:extLst>
              </p:cNvPr>
              <p:cNvGrpSpPr/>
              <p:nvPr/>
            </p:nvGrpSpPr>
            <p:grpSpPr>
              <a:xfrm>
                <a:off x="2234331" y="2569188"/>
                <a:ext cx="2443996" cy="2470484"/>
                <a:chOff x="6497053" y="2598821"/>
                <a:chExt cx="4844715" cy="2470484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BE3FC80-C63F-B52E-36D9-13EE56491D4C}"/>
                    </a:ext>
                  </a:extLst>
                </p:cNvPr>
                <p:cNvSpPr txBox="1"/>
                <p:nvPr/>
              </p:nvSpPr>
              <p:spPr>
                <a:xfrm>
                  <a:off x="6717654" y="4160355"/>
                  <a:ext cx="44034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 err="1">
                      <a:solidFill>
                        <a:srgbClr val="485696"/>
                      </a:solidFill>
                      <a:latin typeface="Nunito Sans Normal Light" pitchFamily="2" charset="77"/>
                    </a:rPr>
                    <a:t>Evaluator</a:t>
                  </a:r>
                  <a:r>
                    <a:rPr lang="it-IT" sz="2000" dirty="0">
                      <a:solidFill>
                        <a:srgbClr val="485696"/>
                      </a:solidFill>
                      <a:latin typeface="Nunito Sans Normal Light" pitchFamily="2" charset="77"/>
                    </a:rPr>
                    <a:t>: Haskell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34AAC51C-E41C-2F6B-095C-5BA4FBA1306F}"/>
                    </a:ext>
                  </a:extLst>
                </p:cNvPr>
                <p:cNvSpPr/>
                <p:nvPr/>
              </p:nvSpPr>
              <p:spPr>
                <a:xfrm>
                  <a:off x="6497053" y="2598821"/>
                  <a:ext cx="4844715" cy="2470484"/>
                </a:xfrm>
                <a:prstGeom prst="roundRect">
                  <a:avLst>
                    <a:gd name="adj" fmla="val 6927"/>
                  </a:avLst>
                </a:prstGeom>
                <a:noFill/>
                <a:ln w="19050">
                  <a:solidFill>
                    <a:srgbClr val="4856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313C3B6-47D0-532E-1389-2DA8868CCD67}"/>
                  </a:ext>
                </a:extLst>
              </p:cNvPr>
              <p:cNvSpPr txBox="1"/>
              <p:nvPr/>
            </p:nvSpPr>
            <p:spPr>
              <a:xfrm>
                <a:off x="3029185" y="3006330"/>
                <a:ext cx="854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60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3.</a:t>
                </a:r>
                <a:endPara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endParaRPr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0D0EDF1F-8F35-CBED-10BD-41EF82E95DBC}"/>
                </a:ext>
              </a:extLst>
            </p:cNvPr>
            <p:cNvGrpSpPr/>
            <p:nvPr/>
          </p:nvGrpSpPr>
          <p:grpSpPr>
            <a:xfrm>
              <a:off x="10546627" y="3042623"/>
              <a:ext cx="1534320" cy="1523615"/>
              <a:chOff x="10546627" y="3209193"/>
              <a:chExt cx="1534320" cy="1523615"/>
            </a:xfrm>
          </p:grpSpPr>
          <p:pic>
            <p:nvPicPr>
              <p:cNvPr id="25" name="Immagine 24">
                <a:extLst>
                  <a:ext uri="{FF2B5EF4-FFF2-40B4-BE49-F238E27FC236}">
                    <a16:creationId xmlns:a16="http://schemas.microsoft.com/office/drawing/2014/main" id="{9E97033C-D55B-BAE6-2719-6650376BD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7387" y="3209193"/>
                <a:ext cx="812800" cy="812800"/>
              </a:xfrm>
              <a:prstGeom prst="rect">
                <a:avLst/>
              </a:prstGeom>
            </p:spPr>
          </p:pic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3EB8D05-0717-AD3E-8156-DF18F8AA9999}"/>
                  </a:ext>
                </a:extLst>
              </p:cNvPr>
              <p:cNvSpPr txBox="1"/>
              <p:nvPr/>
            </p:nvSpPr>
            <p:spPr>
              <a:xfrm>
                <a:off x="10546627" y="4024922"/>
                <a:ext cx="15343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Normalized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 </a:t>
                </a:r>
                <a:r>
                  <a:rPr lang="el-GR" sz="2000" dirty="0">
                    <a:solidFill>
                      <a:srgbClr val="485696"/>
                    </a:solidFill>
                    <a:effectLst/>
                    <a:latin typeface="Nunito Sans Normal Light" pitchFamily="2" charset="77"/>
                  </a:rPr>
                  <a:t>λ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-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term</a:t>
                </a:r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DBAC8343-6F9F-A6EF-2206-67CC0AE6C43C}"/>
                </a:ext>
              </a:extLst>
            </p:cNvPr>
            <p:cNvGrpSpPr/>
            <p:nvPr/>
          </p:nvGrpSpPr>
          <p:grpSpPr>
            <a:xfrm>
              <a:off x="-12940" y="3042623"/>
              <a:ext cx="1534320" cy="1215839"/>
              <a:chOff x="10546627" y="3209193"/>
              <a:chExt cx="1534320" cy="1215839"/>
            </a:xfrm>
          </p:grpSpPr>
          <p:pic>
            <p:nvPicPr>
              <p:cNvPr id="35" name="Immagine 34">
                <a:extLst>
                  <a:ext uri="{FF2B5EF4-FFF2-40B4-BE49-F238E27FC236}">
                    <a16:creationId xmlns:a16="http://schemas.microsoft.com/office/drawing/2014/main" id="{F7CBD325-31E4-82C9-B1BD-ADEAD8EFB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7387" y="3209193"/>
                <a:ext cx="812800" cy="812800"/>
              </a:xfrm>
              <a:prstGeom prst="rect">
                <a:avLst/>
              </a:prstGeom>
            </p:spPr>
          </p:pic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219AFB7-8638-D790-7DD8-C7BBF0BE0E11}"/>
                  </a:ext>
                </a:extLst>
              </p:cNvPr>
              <p:cNvSpPr txBox="1"/>
              <p:nvPr/>
            </p:nvSpPr>
            <p:spPr>
              <a:xfrm>
                <a:off x="10546627" y="4024922"/>
                <a:ext cx="1534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l-GR" sz="2000" dirty="0">
                    <a:solidFill>
                      <a:srgbClr val="485696"/>
                    </a:solidFill>
                    <a:effectLst/>
                    <a:latin typeface="Nunito Sans Normal Light" pitchFamily="2" charset="77"/>
                  </a:rPr>
                  <a:t>λ</a:t>
                </a: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-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term</a:t>
                </a:r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</p:txBody>
          </p: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8F2BFD-0B8D-7EF8-A999-C84450AFA391}"/>
              </a:ext>
            </a:extLst>
          </p:cNvPr>
          <p:cNvSpPr txBox="1"/>
          <p:nvPr/>
        </p:nvSpPr>
        <p:spPr>
          <a:xfrm>
            <a:off x="5027190" y="1860293"/>
            <a:ext cx="213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 err="1">
                <a:solidFill>
                  <a:srgbClr val="485696"/>
                </a:solidFill>
                <a:latin typeface="Nunito Sans Normal Light" pitchFamily="2" charset="77"/>
              </a:rPr>
              <a:t>Our</a:t>
            </a:r>
            <a:r>
              <a:rPr lang="it-IT" sz="2000" dirty="0">
                <a:solidFill>
                  <a:srgbClr val="485696"/>
                </a:solidFill>
                <a:latin typeface="Nunito Sans Normal Light" pitchFamily="2" charset="77"/>
              </a:rPr>
              <a:t> pipeline:</a:t>
            </a:r>
          </a:p>
        </p:txBody>
      </p:sp>
    </p:spTree>
    <p:extLst>
      <p:ext uri="{BB962C8B-B14F-4D97-AF65-F5344CB8AC3E}">
        <p14:creationId xmlns:p14="http://schemas.microsoft.com/office/powerpoint/2010/main" val="368544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2.1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Lexing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expressions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B01E521-9F21-3009-3081-BDEA1D08B246}"/>
              </a:ext>
            </a:extLst>
          </p:cNvPr>
          <p:cNvGrpSpPr/>
          <p:nvPr/>
        </p:nvGrpSpPr>
        <p:grpSpPr>
          <a:xfrm>
            <a:off x="859407" y="1551799"/>
            <a:ext cx="3625936" cy="2709778"/>
            <a:chOff x="425186" y="2189902"/>
            <a:chExt cx="3625936" cy="270977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214736B-174E-D595-9AA4-2A8DC70F2558}"/>
                </a:ext>
              </a:extLst>
            </p:cNvPr>
            <p:cNvSpPr txBox="1"/>
            <p:nvPr/>
          </p:nvSpPr>
          <p:spPr>
            <a:xfrm>
              <a:off x="701750" y="2868355"/>
              <a:ext cx="307280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data Token =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NewLine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String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Dot 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Lambda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OpenPar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ClosedPar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deriving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(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Eq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, Show) </a:t>
              </a:r>
              <a:endParaRPr lang="it-IT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549DC95-F25E-62FE-03D5-A209CB995D4A}"/>
                </a:ext>
              </a:extLst>
            </p:cNvPr>
            <p:cNvSpPr txBox="1"/>
            <p:nvPr/>
          </p:nvSpPr>
          <p:spPr>
            <a:xfrm>
              <a:off x="425186" y="2189902"/>
              <a:ext cx="3625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Custom data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type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for tokens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AF1E0B-7BB0-65B1-ADFD-EAEB723D2CE1}"/>
              </a:ext>
            </a:extLst>
          </p:cNvPr>
          <p:cNvGrpSpPr/>
          <p:nvPr/>
        </p:nvGrpSpPr>
        <p:grpSpPr>
          <a:xfrm>
            <a:off x="5718602" y="1572659"/>
            <a:ext cx="5613991" cy="3519915"/>
            <a:chOff x="5284381" y="2210762"/>
            <a:chExt cx="5613991" cy="3519915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25A423D6-AC9D-EBC8-6258-5D88190D0235}"/>
                </a:ext>
              </a:extLst>
            </p:cNvPr>
            <p:cNvSpPr txBox="1"/>
            <p:nvPr/>
          </p:nvSpPr>
          <p:spPr>
            <a:xfrm>
              <a:off x="5284381" y="2868355"/>
              <a:ext cx="561399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$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letter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= [a-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zA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-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Z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]</a:t>
              </a:r>
            </a:p>
            <a:p>
              <a:endParaRPr lang="it-IT" sz="1800" b="1" dirty="0">
                <a:solidFill>
                  <a:srgbClr val="485696"/>
                </a:solidFill>
                <a:effectLst/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tokens :-</a:t>
              </a:r>
              <a:b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</a:b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n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  	{ 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NewLine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}</a:t>
              </a: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</a:t>
              </a:r>
              <a: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$</a:t>
              </a:r>
              <a:r>
                <a:rPr lang="it-IT" sz="1800" b="1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letter</a:t>
              </a:r>
              <a: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+	{ \</a:t>
              </a:r>
              <a:r>
                <a:rPr lang="it-IT" sz="1800" b="1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</a:t>
              </a:r>
              <a:r>
                <a:rPr lang="it-IT" sz="1800" b="1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sz="1800" b="1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}</a:t>
              </a:r>
              <a:br>
                <a:rPr lang="it-IT" sz="1800" b="1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</a:b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\. 		{ 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Dot }</a:t>
              </a:r>
              <a:b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</a:b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\</a:t>
              </a:r>
              <a:r>
                <a:rPr lang="el-GR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λ 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	</a:t>
              </a:r>
              <a:r>
                <a:rPr lang="el-GR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{ 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Lambda }</a:t>
              </a:r>
              <a:b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</a:b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\( 		{ 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OpenPar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}</a:t>
              </a: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\) 		{ \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-&gt;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ClosedPar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$white 	; 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055019A-5A79-33DE-4ACD-443403C7B50A}"/>
                </a:ext>
              </a:extLst>
            </p:cNvPr>
            <p:cNvSpPr txBox="1"/>
            <p:nvPr/>
          </p:nvSpPr>
          <p:spPr>
            <a:xfrm>
              <a:off x="5940882" y="2210762"/>
              <a:ext cx="4300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Regexes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for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recognising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the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lexemes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CDA80F-578D-FD3F-4207-B02C17F1501A}"/>
              </a:ext>
            </a:extLst>
          </p:cNvPr>
          <p:cNvSpPr txBox="1"/>
          <p:nvPr/>
        </p:nvSpPr>
        <p:spPr>
          <a:xfrm>
            <a:off x="4563581" y="2584194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rgbClr val="485696"/>
                </a:solidFill>
                <a:latin typeface="Nunito Sans Normal Black" pitchFamily="2" charset="77"/>
              </a:rPr>
              <a:t>+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2637388-127A-EC2E-C8D0-A86900AD8D01}"/>
              </a:ext>
            </a:extLst>
          </p:cNvPr>
          <p:cNvGrpSpPr/>
          <p:nvPr/>
        </p:nvGrpSpPr>
        <p:grpSpPr>
          <a:xfrm>
            <a:off x="1135971" y="4597428"/>
            <a:ext cx="4572879" cy="1924721"/>
            <a:chOff x="593557" y="4475911"/>
            <a:chExt cx="4572879" cy="1924721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35A7C5D0-615E-D89F-7C81-ACA5CA626FA5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0CA8850-E87A-682D-EE1A-0DE9F0BE8029}"/>
                </a:ext>
              </a:extLst>
            </p:cNvPr>
            <p:cNvSpPr txBox="1"/>
            <p:nvPr/>
          </p:nvSpPr>
          <p:spPr>
            <a:xfrm>
              <a:off x="1109068" y="4936912"/>
              <a:ext cx="3541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Note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that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the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lexer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only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recognises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alphabetical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identifiers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!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132663C7-AD63-9984-C3AA-84FBB067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1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7" y="417598"/>
            <a:ext cx="887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2.2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Parsing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expressions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B01E521-9F21-3009-3081-BDEA1D08B246}"/>
              </a:ext>
            </a:extLst>
          </p:cNvPr>
          <p:cNvGrpSpPr/>
          <p:nvPr/>
        </p:nvGrpSpPr>
        <p:grpSpPr>
          <a:xfrm>
            <a:off x="805387" y="1658612"/>
            <a:ext cx="3902498" cy="2155781"/>
            <a:chOff x="425186" y="2189902"/>
            <a:chExt cx="3902498" cy="2155781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214736B-174E-D595-9AA4-2A8DC70F2558}"/>
                </a:ext>
              </a:extLst>
            </p:cNvPr>
            <p:cNvSpPr txBox="1"/>
            <p:nvPr/>
          </p:nvSpPr>
          <p:spPr>
            <a:xfrm>
              <a:off x="701749" y="2868355"/>
              <a:ext cx="36259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data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= Var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String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Abs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String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App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Term</a:t>
              </a:r>
              <a:b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</a:b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Empty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deriving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(</a:t>
              </a:r>
              <a:r>
                <a:rPr lang="it-IT" sz="1800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Eq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) 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549DC95-F25E-62FE-03D5-A209CB995D4A}"/>
                </a:ext>
              </a:extLst>
            </p:cNvPr>
            <p:cNvSpPr txBox="1"/>
            <p:nvPr/>
          </p:nvSpPr>
          <p:spPr>
            <a:xfrm>
              <a:off x="425186" y="2189902"/>
              <a:ext cx="3625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Custom data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type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for </a:t>
              </a:r>
              <a:r>
                <a:rPr lang="el-GR" sz="2000" dirty="0">
                  <a:solidFill>
                    <a:srgbClr val="485696"/>
                  </a:solidFill>
                  <a:effectLst/>
                  <a:latin typeface="Nunito Sans Normal Light" pitchFamily="2" charset="77"/>
                </a:rPr>
                <a:t>λ</a:t>
              </a:r>
              <a:r>
                <a:rPr lang="it-IT" sz="2000" dirty="0">
                  <a:solidFill>
                    <a:srgbClr val="485696"/>
                  </a:solidFill>
                  <a:latin typeface="Noe Display Bold" panose="020A0800090400000002" pitchFamily="18" charset="77"/>
                </a:rPr>
                <a:t>-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terms</a:t>
              </a:r>
              <a:endParaRPr lang="it-IT" sz="2000" dirty="0">
                <a:solidFill>
                  <a:srgbClr val="485696"/>
                </a:solidFill>
                <a:latin typeface="Nunito Sans Normal Light" pitchFamily="2" charset="77"/>
              </a:endParaRP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AF1E0B-7BB0-65B1-ADFD-EAEB723D2CE1}"/>
              </a:ext>
            </a:extLst>
          </p:cNvPr>
          <p:cNvGrpSpPr/>
          <p:nvPr/>
        </p:nvGrpSpPr>
        <p:grpSpPr>
          <a:xfrm>
            <a:off x="5664582" y="1658612"/>
            <a:ext cx="5722031" cy="4094773"/>
            <a:chOff x="5284381" y="2189902"/>
            <a:chExt cx="5722031" cy="409477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25A423D6-AC9D-EBC8-6258-5D88190D0235}"/>
                </a:ext>
              </a:extLst>
            </p:cNvPr>
            <p:cNvSpPr txBox="1"/>
            <p:nvPr/>
          </p:nvSpPr>
          <p:spPr>
            <a:xfrm>
              <a:off x="5284381" y="2868355"/>
              <a:ext cx="572203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%</a:t>
              </a:r>
              <a:r>
                <a:rPr lang="it-IT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left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‘</a:t>
              </a:r>
              <a:r>
                <a:rPr lang="el-GR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λ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’ ‘.’ VAR</a:t>
              </a:r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s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tart	: line			{ [$1]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start line		{ $2 : $1 }</a:t>
              </a:r>
            </a:p>
            <a:p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line	: NL			{ </a:t>
              </a:r>
              <a:r>
                <a:rPr lang="it-IT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Empty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b="1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NL		{ $1 }</a:t>
              </a:r>
            </a:p>
            <a:p>
              <a:endPara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  <a:p>
              <a:r>
                <a:rPr lang="it-IT" b="1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: VAR			{ Var $1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‘(‘ </a:t>
              </a:r>
              <a:r>
                <a:rPr lang="it-IT" b="1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‘)’		{ $2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‘</a:t>
              </a:r>
              <a:r>
                <a:rPr lang="el-GR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λ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’ VAR ‘.’ </a:t>
              </a:r>
              <a:r>
                <a:rPr lang="it-IT" sz="1800" b="1" dirty="0" err="1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{ Abs $2 $4 }</a:t>
              </a:r>
            </a:p>
            <a:p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| </a:t>
              </a:r>
              <a:r>
                <a:rPr lang="it-IT" b="1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it-IT" dirty="0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b="1" dirty="0" err="1">
                  <a:solidFill>
                    <a:srgbClr val="485696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rPr>
                <a:t>exp</a:t>
              </a:r>
              <a:r>
                <a:rPr lang="el-GR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 </a:t>
              </a:r>
              <a:r>
                <a:rPr lang="it-IT" sz="1800" dirty="0">
                  <a:solidFill>
                    <a:srgbClr val="485696"/>
                  </a:solidFill>
                  <a:effectLst/>
                  <a:latin typeface="Fira Code iScript" panose="020B0509050000020004" pitchFamily="49" charset="0"/>
                  <a:ea typeface="Fira Code iScript" panose="020B0509050000020004" pitchFamily="49" charset="0"/>
                </a:rPr>
                <a:t>		{ App $1 $2 }</a:t>
              </a:r>
              <a:endParaRPr lang="el-GR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055019A-5A79-33DE-4ACD-443403C7B50A}"/>
                </a:ext>
              </a:extLst>
            </p:cNvPr>
            <p:cNvSpPr txBox="1"/>
            <p:nvPr/>
          </p:nvSpPr>
          <p:spPr>
            <a:xfrm>
              <a:off x="5994902" y="2189902"/>
              <a:ext cx="4300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Grammar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</a:t>
              </a:r>
              <a:r>
                <a:rPr lang="it-IT" sz="2000" dirty="0" err="1">
                  <a:solidFill>
                    <a:srgbClr val="485696"/>
                  </a:solidFill>
                  <a:latin typeface="Nunito Sans Normal Light" pitchFamily="2" charset="77"/>
                </a:rPr>
                <a:t>specification</a:t>
              </a:r>
              <a:r>
                <a:rPr lang="it-IT" sz="2000" dirty="0">
                  <a:solidFill>
                    <a:srgbClr val="485696"/>
                  </a:solidFill>
                  <a:latin typeface="Nunito Sans Normal Light" pitchFamily="2" charset="77"/>
                </a:rPr>
                <a:t> with actions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CDA80F-578D-FD3F-4207-B02C17F1501A}"/>
              </a:ext>
            </a:extLst>
          </p:cNvPr>
          <p:cNvSpPr txBox="1"/>
          <p:nvPr/>
        </p:nvSpPr>
        <p:spPr>
          <a:xfrm>
            <a:off x="4509561" y="2691007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rgbClr val="485696"/>
                </a:solidFill>
                <a:latin typeface="Nunito Sans Normal Black" pitchFamily="2" charset="77"/>
              </a:rPr>
              <a:t>+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7045C55-FB2D-30DF-D30B-786604AA1E36}"/>
              </a:ext>
            </a:extLst>
          </p:cNvPr>
          <p:cNvGrpSpPr/>
          <p:nvPr/>
        </p:nvGrpSpPr>
        <p:grpSpPr>
          <a:xfrm>
            <a:off x="593557" y="4475911"/>
            <a:ext cx="4572879" cy="1924721"/>
            <a:chOff x="593557" y="4475911"/>
            <a:chExt cx="4572879" cy="192472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9BD015B-C866-4B63-2AA7-9603CEEC2F21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BF89386D-9EC0-D458-45F9-C87EC9DCEDCA}"/>
                    </a:ext>
                  </a:extLst>
                </p:cNvPr>
                <p:cNvSpPr txBox="1"/>
                <p:nvPr/>
              </p:nvSpPr>
              <p:spPr>
                <a:xfrm>
                  <a:off x="1131717" y="5303351"/>
                  <a:ext cx="3496558" cy="647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variable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mtClean="0">
                            <a:solidFill>
                              <a:srgbClr val="F7F7FF"/>
                            </a:solidFill>
                            <a:latin typeface="Nunito Sans Normal Light" pitchFamily="2" charset="77"/>
                          </a:rPr>
                          <m:t>variable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rgbClr val="F7F7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F7F7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it-IT" dirty="0">
                    <a:solidFill>
                      <a:srgbClr val="F7F7FF"/>
                    </a:solidFill>
                  </a:endParaRPr>
                </a:p>
              </p:txBody>
            </p:sp>
          </mc:Choice>
          <mc:Fallback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BF89386D-9EC0-D458-45F9-C87EC9DCE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17" y="5303351"/>
                  <a:ext cx="3496558" cy="647419"/>
                </a:xfrm>
                <a:prstGeom prst="rect">
                  <a:avLst/>
                </a:prstGeom>
                <a:blipFill>
                  <a:blip r:embed="rId2"/>
                  <a:stretch>
                    <a:fillRect l="-2174" t="-11538" r="-2899" b="-44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4D6E0075-D6D7-8D78-3A7D-28BF6EE120A5}"/>
                    </a:ext>
                  </a:extLst>
                </p:cNvPr>
                <p:cNvSpPr txBox="1"/>
                <p:nvPr/>
              </p:nvSpPr>
              <p:spPr>
                <a:xfrm>
                  <a:off x="1679977" y="4810972"/>
                  <a:ext cx="2215790" cy="311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set of </a:t>
                  </a:r>
                  <a:r>
                    <a:rPr lang="el-GR" sz="2000" dirty="0">
                      <a:solidFill>
                        <a:schemeClr val="bg1"/>
                      </a:solidFill>
                      <a:latin typeface="Nunito Sans Normal Light" pitchFamily="2" charset="77"/>
                    </a:rPr>
                    <a:t>λ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terms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4D6E0075-D6D7-8D78-3A7D-28BF6EE12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977" y="4810972"/>
                  <a:ext cx="2215790" cy="311720"/>
                </a:xfrm>
                <a:prstGeom prst="rect">
                  <a:avLst/>
                </a:prstGeom>
                <a:blipFill>
                  <a:blip r:embed="rId3"/>
                  <a:stretch>
                    <a:fillRect l="-2857" t="-11538" r="-5143" b="-5769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0A529AD-1D6D-677C-2598-586BB4C25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72411-BD28-B02B-7AE9-5390E69C16FD}"/>
              </a:ext>
            </a:extLst>
          </p:cNvPr>
          <p:cNvSpPr txBox="1"/>
          <p:nvPr/>
        </p:nvSpPr>
        <p:spPr>
          <a:xfrm>
            <a:off x="593556" y="417598"/>
            <a:ext cx="8178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2.3	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Evaluating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el-GR" sz="4400" dirty="0">
                <a:solidFill>
                  <a:srgbClr val="485696"/>
                </a:solidFill>
                <a:effectLst/>
                <a:latin typeface="Nunito Sans Normal Light" pitchFamily="2" charset="77"/>
              </a:rPr>
              <a:t>λ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-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expressions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: the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algebraic</a:t>
            </a:r>
            <a:r>
              <a:rPr lang="it-IT" sz="4400" dirty="0">
                <a:solidFill>
                  <a:srgbClr val="485696"/>
                </a:solidFill>
                <a:latin typeface="Noe Display Bold" panose="020A0800090400000002" pitchFamily="18" charset="77"/>
              </a:rPr>
              <a:t> </a:t>
            </a:r>
            <a:r>
              <a:rPr lang="it-IT" sz="4400" dirty="0" err="1">
                <a:solidFill>
                  <a:srgbClr val="485696"/>
                </a:solidFill>
                <a:latin typeface="Noe Display Bold" panose="020A0800090400000002" pitchFamily="18" charset="77"/>
              </a:rPr>
              <a:t>approach</a:t>
            </a:r>
            <a:endParaRPr lang="it-IT" sz="4400" dirty="0">
              <a:solidFill>
                <a:srgbClr val="485696"/>
              </a:solidFill>
              <a:latin typeface="Noe Display Bold" panose="020A0800090400000002" pitchFamily="18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3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ABC020D-B974-C498-694D-2CFA3DC2EE41}"/>
                  </a:ext>
                </a:extLst>
              </p:cNvPr>
              <p:cNvSpPr txBox="1"/>
              <p:nvPr/>
            </p:nvSpPr>
            <p:spPr>
              <a:xfrm>
                <a:off x="645486" y="3645190"/>
                <a:ext cx="4516122" cy="74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Implementation of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  <a:t>-</a:t>
                </a:r>
                <a:r>
                  <a:rPr lang="it-IT" sz="2000" dirty="0" err="1">
                    <a:solidFill>
                      <a:srgbClr val="485696"/>
                    </a:solidFill>
                    <a:latin typeface="Nunito Sans Normal Light" pitchFamily="2" charset="77"/>
                  </a:rPr>
                  <a:t>conversion</a:t>
                </a:r>
                <a:b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2000" i="1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i="1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2000" i="1">
                                  <a:solidFill>
                                    <a:srgbClr val="4856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sz="2000" i="1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it-IT" sz="2000" i="1">
                          <a:solidFill>
                            <a:srgbClr val="4856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sz="2000" i="1">
                              <a:solidFill>
                                <a:srgbClr val="4856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br>
                  <a:rPr lang="it-IT" sz="2000" dirty="0">
                    <a:solidFill>
                      <a:srgbClr val="485696"/>
                    </a:solidFill>
                    <a:latin typeface="Nunito Sans Normal Light" pitchFamily="2" charset="77"/>
                    <a:ea typeface="Cambria Math" panose="02040503050406030204" pitchFamily="18" charset="0"/>
                  </a:rPr>
                </a:br>
                <a:endParaRPr lang="it-IT" sz="2000" dirty="0">
                  <a:solidFill>
                    <a:srgbClr val="485696"/>
                  </a:solidFill>
                  <a:latin typeface="Nunito Sans Normal Light" pitchFamily="2" charset="77"/>
                </a:endParaRP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ABC020D-B974-C498-694D-2CFA3DC2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6" y="3645190"/>
                <a:ext cx="4516122" cy="747577"/>
              </a:xfrm>
              <a:prstGeom prst="rect">
                <a:avLst/>
              </a:prstGeom>
              <a:blipFill>
                <a:blip r:embed="rId4"/>
                <a:stretch>
                  <a:fillRect t="-5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89B669-ADEF-318D-91BC-87B797B8BE94}"/>
              </a:ext>
            </a:extLst>
          </p:cNvPr>
          <p:cNvSpPr txBox="1"/>
          <p:nvPr/>
        </p:nvSpPr>
        <p:spPr>
          <a:xfrm>
            <a:off x="5377614" y="3311858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rgbClr val="485696"/>
                </a:solidFill>
                <a:latin typeface="Nunito Sans Normal Black" pitchFamily="2" charset="77"/>
              </a:rPr>
              <a:t>+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5BE4A83D-106D-4960-45F0-D88A6F5685DC}"/>
              </a:ext>
            </a:extLst>
          </p:cNvPr>
          <p:cNvGrpSpPr/>
          <p:nvPr/>
        </p:nvGrpSpPr>
        <p:grpSpPr>
          <a:xfrm>
            <a:off x="6609846" y="2281746"/>
            <a:ext cx="4844715" cy="3502366"/>
            <a:chOff x="7080082" y="2059877"/>
            <a:chExt cx="4844715" cy="350236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30FE802-A602-4B31-01B1-9CDE6546E3A5}"/>
                </a:ext>
              </a:extLst>
            </p:cNvPr>
            <p:cNvGrpSpPr/>
            <p:nvPr/>
          </p:nvGrpSpPr>
          <p:grpSpPr>
            <a:xfrm>
              <a:off x="7080082" y="2059877"/>
              <a:ext cx="4844715" cy="3502366"/>
              <a:chOff x="850232" y="2598820"/>
              <a:chExt cx="4844715" cy="3663102"/>
            </a:xfrm>
          </p:grpSpPr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3A3FFCF2-694B-960E-0530-48EFB2F2DAB5}"/>
                  </a:ext>
                </a:extLst>
              </p:cNvPr>
              <p:cNvSpPr/>
              <p:nvPr/>
            </p:nvSpPr>
            <p:spPr>
              <a:xfrm>
                <a:off x="850232" y="2598820"/>
                <a:ext cx="4844715" cy="3663102"/>
              </a:xfrm>
              <a:prstGeom prst="roundRect">
                <a:avLst>
                  <a:gd name="adj" fmla="val 6927"/>
                </a:avLst>
              </a:prstGeom>
              <a:solidFill>
                <a:srgbClr val="485696"/>
              </a:solidFill>
              <a:ln>
                <a:noFill/>
              </a:ln>
              <a:effectLst>
                <a:outerShdw blurRad="50800" dist="38100" dir="2700000" algn="tl" rotWithShape="0">
                  <a:srgbClr val="48569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87BDB19-5163-8FD4-060E-AFE5070173BA}"/>
                  </a:ext>
                </a:extLst>
              </p:cNvPr>
              <p:cNvSpPr txBox="1"/>
              <p:nvPr/>
            </p:nvSpPr>
            <p:spPr>
              <a:xfrm>
                <a:off x="1734105" y="3062187"/>
                <a:ext cx="30769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>
                    <a:solidFill>
                      <a:srgbClr val="F7F7FF"/>
                    </a:solidFill>
                    <a:latin typeface="Noe Display Bold" panose="020A0800090400000002" pitchFamily="18" charset="77"/>
                  </a:rPr>
                  <a:t>A strategy to handle name </a:t>
                </a:r>
                <a:r>
                  <a:rPr lang="it-IT" sz="2000" dirty="0" err="1">
                    <a:solidFill>
                      <a:srgbClr val="F7F7FF"/>
                    </a:solidFill>
                    <a:latin typeface="Noe Display Bold" panose="020A0800090400000002" pitchFamily="18" charset="77"/>
                  </a:rPr>
                  <a:t>clashes</a:t>
                </a:r>
                <a:endParaRPr lang="it-IT" sz="2000" dirty="0">
                  <a:solidFill>
                    <a:srgbClr val="F7F7FF"/>
                  </a:solidFill>
                  <a:latin typeface="Noe Display Bold" panose="020A0800090400000002" pitchFamily="18" charset="77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786BC12-69B1-2811-3EFA-9A993096D146}"/>
                    </a:ext>
                  </a:extLst>
                </p:cNvPr>
                <p:cNvSpPr txBox="1"/>
                <p:nvPr/>
              </p:nvSpPr>
              <p:spPr>
                <a:xfrm>
                  <a:off x="7963954" y="3597055"/>
                  <a:ext cx="30769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conversion</a:t>
                  </a:r>
                  <a:endParaRPr lang="it-IT" sz="2000" dirty="0">
                    <a:solidFill>
                      <a:srgbClr val="F7F7FF"/>
                    </a:solidFill>
                    <a:latin typeface="Nunito Sans Normal Light" pitchFamily="2" charset="77"/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786BC12-69B1-2811-3EFA-9A993096D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954" y="3597055"/>
                  <a:ext cx="3076963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b="-2424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C4E8733-50F0-4ABB-B1D0-D836923BF909}"/>
                </a:ext>
              </a:extLst>
            </p:cNvPr>
            <p:cNvSpPr txBox="1"/>
            <p:nvPr/>
          </p:nvSpPr>
          <p:spPr>
            <a:xfrm>
              <a:off x="7963954" y="4637495"/>
              <a:ext cx="3076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De </a:t>
              </a:r>
              <a:r>
                <a:rPr lang="it-IT" sz="2000" dirty="0" err="1">
                  <a:solidFill>
                    <a:srgbClr val="F7F7FF"/>
                  </a:solidFill>
                  <a:latin typeface="Nunito Sans Normal Light" pitchFamily="2" charset="77"/>
                </a:rPr>
                <a:t>Bruijn</a:t>
              </a:r>
              <a:r>
                <a:rPr lang="it-IT" sz="2000" dirty="0">
                  <a:solidFill>
                    <a:srgbClr val="F7F7FF"/>
                  </a:solidFill>
                  <a:latin typeface="Nunito Sans Normal Light" pitchFamily="2" charset="77"/>
                </a:rPr>
                <a:t> Indexes</a:t>
              </a: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2627D66-26BC-38E2-DA65-C5DDD3A5DAB2}"/>
                </a:ext>
              </a:extLst>
            </p:cNvPr>
            <p:cNvGrpSpPr/>
            <p:nvPr/>
          </p:nvGrpSpPr>
          <p:grpSpPr>
            <a:xfrm>
              <a:off x="7652439" y="4117275"/>
              <a:ext cx="3747822" cy="400110"/>
              <a:chOff x="7652439" y="4107450"/>
              <a:chExt cx="3747822" cy="400110"/>
            </a:xfrm>
          </p:grpSpPr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9F96526-BA20-F9D3-D226-F4415D8D7936}"/>
                  </a:ext>
                </a:extLst>
              </p:cNvPr>
              <p:cNvSpPr txBox="1"/>
              <p:nvPr/>
            </p:nvSpPr>
            <p:spPr>
              <a:xfrm>
                <a:off x="7963954" y="4107450"/>
                <a:ext cx="3076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it-IT" sz="2000" dirty="0">
                    <a:solidFill>
                      <a:srgbClr val="F7F7FF"/>
                    </a:solidFill>
                    <a:latin typeface="Noe Display Bold" panose="020A0800090400000002" pitchFamily="18" charset="77"/>
                  </a:rPr>
                  <a:t>or</a:t>
                </a:r>
              </a:p>
            </p:txBody>
          </p:sp>
          <p:cxnSp>
            <p:nvCxnSpPr>
              <p:cNvPr id="28" name="Connettore 1 27">
                <a:extLst>
                  <a:ext uri="{FF2B5EF4-FFF2-40B4-BE49-F238E27FC236}">
                    <a16:creationId xmlns:a16="http://schemas.microsoft.com/office/drawing/2014/main" id="{EF050BB4-1B2B-3C1E-CFEA-D9FCBBF611CF}"/>
                  </a:ext>
                </a:extLst>
              </p:cNvPr>
              <p:cNvCxnSpPr/>
              <p:nvPr/>
            </p:nvCxnSpPr>
            <p:spPr>
              <a:xfrm>
                <a:off x="7652439" y="4324757"/>
                <a:ext cx="151447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>
                <a:extLst>
                  <a:ext uri="{FF2B5EF4-FFF2-40B4-BE49-F238E27FC236}">
                    <a16:creationId xmlns:a16="http://schemas.microsoft.com/office/drawing/2014/main" id="{9E6DC879-21C9-BCDC-31EB-C7A22080F3F7}"/>
                  </a:ext>
                </a:extLst>
              </p:cNvPr>
              <p:cNvCxnSpPr/>
              <p:nvPr/>
            </p:nvCxnSpPr>
            <p:spPr>
              <a:xfrm>
                <a:off x="9885786" y="4324757"/>
                <a:ext cx="151447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50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CD2B999-3A0C-CCBD-BF77-906FCA83D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/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2.3.1 </a:t>
                </a:r>
                <a14:m>
                  <m:oMath xmlns:m="http://schemas.openxmlformats.org/officeDocument/2006/math">
                    <m:r>
                      <a:rPr lang="it-IT" sz="4400" b="0" i="1" dirty="0" smtClean="0">
                        <a:solidFill>
                          <a:srgbClr val="48569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-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conversion</a:t>
                </a:r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 (</a:t>
                </a:r>
                <a:r>
                  <a:rPr lang="it-IT" sz="4400" dirty="0" err="1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eager</a:t>
                </a:r>
                <a:r>
                  <a:rPr lang="it-IT" sz="4400" dirty="0">
                    <a:solidFill>
                      <a:srgbClr val="485696"/>
                    </a:solidFill>
                    <a:latin typeface="Noe Display Bold" panose="020A0800090400000002" pitchFamily="18" charset="77"/>
                  </a:rPr>
                  <a:t>)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272411-BD28-B02B-7AE9-5390E69C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6" y="417598"/>
                <a:ext cx="8178969" cy="769441"/>
              </a:xfrm>
              <a:prstGeom prst="rect">
                <a:avLst/>
              </a:prstGeom>
              <a:blipFill>
                <a:blip r:embed="rId3"/>
                <a:stretch>
                  <a:fillRect l="-2946" t="-16393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/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is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a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 </m:t>
                      </m:r>
                      <m:r>
                        <m:rPr>
                          <m:nor/>
                        </m:rPr>
                        <a:rPr lang="it-IT" smtClean="0">
                          <a:solidFill>
                            <a:srgbClr val="F7F7FF"/>
                          </a:solidFill>
                          <a:latin typeface="Nunito Sans Normal Light" pitchFamily="2" charset="77"/>
                        </a:rPr>
                        <m:t>variable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F7F7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it-IT" dirty="0">
                  <a:solidFill>
                    <a:srgbClr val="F7F7FF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F89386D-9EC0-D458-45F9-C87EC9DC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7" y="5303351"/>
                <a:ext cx="3496558" cy="647419"/>
              </a:xfrm>
              <a:prstGeom prst="rect">
                <a:avLst/>
              </a:prstGeom>
              <a:blipFill>
                <a:blip r:embed="rId4"/>
                <a:stretch>
                  <a:fillRect l="-2174" t="-11538" r="-2899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91F84B-2336-7FFB-6F31-1D184D1BEF07}"/>
              </a:ext>
            </a:extLst>
          </p:cNvPr>
          <p:cNvSpPr txBox="1"/>
          <p:nvPr/>
        </p:nvSpPr>
        <p:spPr>
          <a:xfrm>
            <a:off x="820822" y="2343881"/>
            <a:ext cx="921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::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Term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(Abs x t) t1) =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let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t1’ =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 in </a:t>
            </a:r>
            <a:r>
              <a:rPr lang="it-IT" b="1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b="1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(sub x t t1’)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t1 t2) = case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t1 of 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a@(Abs x t1) -&gt;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(App a t2)</a:t>
            </a:r>
          </a:p>
          <a:p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	t -&gt; App t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t2)</a:t>
            </a:r>
            <a:b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</a:b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(Abs x t) = Abs x (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t)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=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error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«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Empty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</a:t>
            </a:r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detected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»</a:t>
            </a:r>
          </a:p>
          <a:p>
            <a:r>
              <a:rPr lang="it-IT" dirty="0" err="1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eval</a:t>
            </a:r>
            <a:r>
              <a:rPr lang="it-IT" dirty="0">
                <a:solidFill>
                  <a:srgbClr val="485696"/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 t = t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DCF86BF-3ED7-9DBF-DD65-9E55749FE459}"/>
              </a:ext>
            </a:extLst>
          </p:cNvPr>
          <p:cNvGrpSpPr/>
          <p:nvPr/>
        </p:nvGrpSpPr>
        <p:grpSpPr>
          <a:xfrm>
            <a:off x="6762128" y="4334518"/>
            <a:ext cx="4572879" cy="1924721"/>
            <a:chOff x="593557" y="4475911"/>
            <a:chExt cx="4572879" cy="192472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DD7EDC3-FBDB-3AB3-6A4E-1AE0918128E0}"/>
                </a:ext>
              </a:extLst>
            </p:cNvPr>
            <p:cNvSpPr/>
            <p:nvPr/>
          </p:nvSpPr>
          <p:spPr>
            <a:xfrm>
              <a:off x="593557" y="4475911"/>
              <a:ext cx="4572879" cy="1924721"/>
            </a:xfrm>
            <a:prstGeom prst="roundRect">
              <a:avLst>
                <a:gd name="adj" fmla="val 6927"/>
              </a:avLst>
            </a:prstGeom>
            <a:solidFill>
              <a:srgbClr val="485696"/>
            </a:solidFill>
            <a:ln>
              <a:noFill/>
            </a:ln>
            <a:effectLst>
              <a:outerShdw blurRad="50800" dist="38100" dir="2700000" algn="tl" rotWithShape="0">
                <a:srgbClr val="485696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/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A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form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7F7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-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reduction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with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strict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semantics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is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</a:t>
                  </a:r>
                  <a:r>
                    <a:rPr lang="it-IT" sz="2000" dirty="0" err="1">
                      <a:solidFill>
                        <a:srgbClr val="F7F7FF"/>
                      </a:solidFill>
                      <a:latin typeface="Nunito Sans Normal Light" pitchFamily="2" charset="77"/>
                    </a:rPr>
                    <a:t>performed</a:t>
                  </a:r>
                  <a:r>
                    <a:rPr lang="it-IT" sz="2000" dirty="0">
                      <a:solidFill>
                        <a:srgbClr val="F7F7FF"/>
                      </a:solidFill>
                      <a:latin typeface="Nunito Sans Normal Light" pitchFamily="2" charset="77"/>
                    </a:rPr>
                    <a:t> in the first pattern</a:t>
                  </a:r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FBA51181-95BD-8D63-0DB1-A34ECEAA6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68" y="4936912"/>
                  <a:ext cx="3541855" cy="1015663"/>
                </a:xfrm>
                <a:prstGeom prst="rect">
                  <a:avLst/>
                </a:prstGeom>
                <a:blipFill>
                  <a:blip r:embed="rId5"/>
                  <a:stretch>
                    <a:fillRect l="-2143" t="-3704" b="-98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0DA128F-F037-52CF-C293-76853E29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10000"/>
            </a:blip>
            <a:stretch>
              <a:fillRect/>
            </a:stretch>
          </p:blipFill>
          <p:spPr>
            <a:xfrm>
              <a:off x="3072809" y="4496395"/>
              <a:ext cx="1894314" cy="189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600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3355</Words>
  <Application>Microsoft Macintosh PowerPoint</Application>
  <PresentationFormat>Widescreen</PresentationFormat>
  <Paragraphs>353</Paragraphs>
  <Slides>33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Fira Code iScript</vt:lpstr>
      <vt:lpstr>Noe Display Bold</vt:lpstr>
      <vt:lpstr>Nunito Sans Normal Black</vt:lpstr>
      <vt:lpstr>Nunito Sans Normal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Denis D'ambrosi</dc:creator>
  <cp:lastModifiedBy>Denis D'ambrosi</cp:lastModifiedBy>
  <cp:revision>14</cp:revision>
  <dcterms:created xsi:type="dcterms:W3CDTF">2023-10-05T12:35:37Z</dcterms:created>
  <dcterms:modified xsi:type="dcterms:W3CDTF">2023-10-07T13:07:47Z</dcterms:modified>
</cp:coreProperties>
</file>