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99" r:id="rId2"/>
    <p:sldId id="300" r:id="rId3"/>
    <p:sldId id="301" r:id="rId4"/>
    <p:sldId id="302" r:id="rId5"/>
    <p:sldId id="260" r:id="rId6"/>
    <p:sldId id="303" r:id="rId7"/>
    <p:sldId id="262" r:id="rId8"/>
    <p:sldId id="263" r:id="rId9"/>
    <p:sldId id="304" r:id="rId10"/>
    <p:sldId id="265" r:id="rId11"/>
    <p:sldId id="266" r:id="rId12"/>
    <p:sldId id="267" r:id="rId13"/>
    <p:sldId id="264" r:id="rId14"/>
    <p:sldId id="286" r:id="rId15"/>
    <p:sldId id="287" r:id="rId16"/>
    <p:sldId id="288" r:id="rId17"/>
    <p:sldId id="289" r:id="rId18"/>
    <p:sldId id="290" r:id="rId19"/>
    <p:sldId id="291" r:id="rId20"/>
    <p:sldId id="292" r:id="rId21"/>
    <p:sldId id="293" r:id="rId22"/>
    <p:sldId id="294" r:id="rId23"/>
    <p:sldId id="295" r:id="rId24"/>
    <p:sldId id="296" r:id="rId25"/>
    <p:sldId id="271" r:id="rId26"/>
    <p:sldId id="276" r:id="rId27"/>
    <p:sldId id="297" r:id="rId28"/>
    <p:sldId id="298" r:id="rId29"/>
  </p:sldIdLst>
  <p:sldSz cx="9144000" cy="5143500" type="screen16x9"/>
  <p:notesSz cx="6858000" cy="9144000"/>
  <p:embeddedFontLst>
    <p:embeddedFont>
      <p:font typeface="Cambria Math" panose="02040503050406030204" pitchFamily="18" charset="0"/>
      <p:regular r:id="rId31"/>
    </p:embeddedFont>
    <p:embeddedFont>
      <p:font typeface="Lato" panose="020F0502020204030203" pitchFamily="34" charset="0"/>
      <p:regular r:id="rId32"/>
      <p:bold r:id="rId33"/>
      <p:italic r:id="rId34"/>
      <p:bold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9WQ+tGJa1EegcOGpRavYZjwhm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5633" autoAdjust="0"/>
  </p:normalViewPr>
  <p:slideViewPr>
    <p:cSldViewPr snapToGrid="0">
      <p:cViewPr varScale="1">
        <p:scale>
          <a:sx n="125" d="100"/>
          <a:sy n="125" d="100"/>
        </p:scale>
        <p:origin x="19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3556a28c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63556a28c1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76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163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211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47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015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64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629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306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491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529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3556a28c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3556a28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971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3556a28c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63556a28c1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3556a28c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63556a28c1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0316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3556a28c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63556a28c1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796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3556a28c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63556a28c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3556a28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63556a28c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9"/>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9"/>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38"/>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3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31"/>
          <p:cNvGrpSpPr/>
          <p:nvPr/>
        </p:nvGrpSpPr>
        <p:grpSpPr>
          <a:xfrm>
            <a:off x="830392" y="1191256"/>
            <a:ext cx="745763" cy="45826"/>
            <a:chOff x="4580561" y="2589004"/>
            <a:chExt cx="1064464" cy="25200"/>
          </a:xfrm>
        </p:grpSpPr>
        <p:sp>
          <p:nvSpPr>
            <p:cNvPr id="28" name="Google Shape;28;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3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1" name="Google Shape;31;p31"/>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31"/>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32"/>
          <p:cNvGrpSpPr/>
          <p:nvPr/>
        </p:nvGrpSpPr>
        <p:grpSpPr>
          <a:xfrm>
            <a:off x="830392" y="1191256"/>
            <a:ext cx="745763" cy="45826"/>
            <a:chOff x="4580561" y="2589004"/>
            <a:chExt cx="1064464" cy="25200"/>
          </a:xfrm>
        </p:grpSpPr>
        <p:sp>
          <p:nvSpPr>
            <p:cNvPr id="36" name="Google Shape;36;p3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2"/>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3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34"/>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34"/>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35"/>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3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36"/>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36"/>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37"/>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63556a28c1_0_7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Project Presentation - Developing a PL for Ease of Use with LLM’s</a:t>
            </a:r>
            <a:endParaRPr/>
          </a:p>
        </p:txBody>
      </p:sp>
      <p:sp>
        <p:nvSpPr>
          <p:cNvPr id="87" name="Google Shape;87;g263556a28c1_0_7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a:t>Zilong Li &amp; Scott McCall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Semantics (Completeness)</a:t>
            </a:r>
            <a:endParaRPr/>
          </a:p>
        </p:txBody>
      </p:sp>
      <p:sp>
        <p:nvSpPr>
          <p:cNvPr id="146" name="Google Shape;146;p13"/>
          <p:cNvSpPr txBox="1">
            <a:spLocks noGrp="1"/>
          </p:cNvSpPr>
          <p:nvPr>
            <p:ph type="body" idx="1"/>
          </p:nvPr>
        </p:nvSpPr>
        <p:spPr>
          <a:xfrm>
            <a:off x="436842" y="1853850"/>
            <a:ext cx="2531910" cy="294979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600"/>
              </a:spcBef>
              <a:spcAft>
                <a:spcPts val="0"/>
              </a:spcAft>
              <a:buSzPts val="1300"/>
              <a:buChar char="●"/>
            </a:pPr>
            <a:r>
              <a:rPr lang="en"/>
              <a:t>The completeness checking rules of the query body.</a:t>
            </a:r>
            <a:endParaRPr/>
          </a:p>
          <a:p>
            <a:pPr marL="285750" lvl="0" indent="-203200" algn="l" rtl="0">
              <a:lnSpc>
                <a:spcPct val="115000"/>
              </a:lnSpc>
              <a:spcBef>
                <a:spcPts val="600"/>
              </a:spcBef>
              <a:spcAft>
                <a:spcPts val="0"/>
              </a:spcAft>
              <a:buSzPts val="1300"/>
              <a:buNone/>
            </a:pPr>
            <a:endParaRPr/>
          </a:p>
          <a:p>
            <a:pPr marL="285750" lvl="0" indent="-203200" algn="l" rtl="0">
              <a:lnSpc>
                <a:spcPct val="115000"/>
              </a:lnSpc>
              <a:spcBef>
                <a:spcPts val="600"/>
              </a:spcBef>
              <a:spcAft>
                <a:spcPts val="0"/>
              </a:spcAft>
              <a:buSzPts val="1300"/>
              <a:buNone/>
            </a:pPr>
            <a:endParaRPr/>
          </a:p>
          <a:p>
            <a:pPr marL="285750" lvl="0" indent="-203200" algn="l" rtl="0">
              <a:lnSpc>
                <a:spcPct val="115000"/>
              </a:lnSpc>
              <a:spcBef>
                <a:spcPts val="600"/>
              </a:spcBef>
              <a:spcAft>
                <a:spcPts val="0"/>
              </a:spcAft>
              <a:buSzPts val="1300"/>
              <a:buNone/>
            </a:pPr>
            <a:endParaRPr/>
          </a:p>
          <a:p>
            <a:pPr marL="285750" lvl="0" indent="-285750" algn="l" rtl="0">
              <a:lnSpc>
                <a:spcPct val="115000"/>
              </a:lnSpc>
              <a:spcBef>
                <a:spcPts val="600"/>
              </a:spcBef>
              <a:spcAft>
                <a:spcPts val="0"/>
              </a:spcAft>
              <a:buSzPts val="1300"/>
              <a:buChar char="●"/>
            </a:pPr>
            <a:r>
              <a:rPr lang="en"/>
              <a:t>Constraints that our language support. They need to be checked before execution.</a:t>
            </a:r>
            <a:endParaRPr/>
          </a:p>
        </p:txBody>
      </p:sp>
      <p:pic>
        <p:nvPicPr>
          <p:cNvPr id="147" name="Google Shape;147;p13"/>
          <p:cNvPicPr preferRelativeResize="0"/>
          <p:nvPr/>
        </p:nvPicPr>
        <p:blipFill rotWithShape="1">
          <a:blip r:embed="rId3">
            <a:alphaModFix/>
          </a:blip>
          <a:srcRect/>
          <a:stretch/>
        </p:blipFill>
        <p:spPr>
          <a:xfrm>
            <a:off x="3087188" y="1888443"/>
            <a:ext cx="5151566" cy="1440305"/>
          </a:xfrm>
          <a:prstGeom prst="rect">
            <a:avLst/>
          </a:prstGeom>
          <a:noFill/>
          <a:ln>
            <a:noFill/>
          </a:ln>
        </p:spPr>
      </p:pic>
      <p:pic>
        <p:nvPicPr>
          <p:cNvPr id="148" name="Google Shape;148;p13"/>
          <p:cNvPicPr preferRelativeResize="0"/>
          <p:nvPr/>
        </p:nvPicPr>
        <p:blipFill rotWithShape="1">
          <a:blip r:embed="rId4">
            <a:alphaModFix/>
          </a:blip>
          <a:srcRect/>
          <a:stretch/>
        </p:blipFill>
        <p:spPr>
          <a:xfrm>
            <a:off x="3087188" y="3574509"/>
            <a:ext cx="5060118" cy="7620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Semantics (Completeness)</a:t>
            </a:r>
            <a:endParaRPr/>
          </a:p>
        </p:txBody>
      </p:sp>
      <p:sp>
        <p:nvSpPr>
          <p:cNvPr id="154" name="Google Shape;154;p14"/>
          <p:cNvSpPr txBox="1">
            <a:spLocks noGrp="1"/>
          </p:cNvSpPr>
          <p:nvPr>
            <p:ph type="body" idx="1"/>
          </p:nvPr>
        </p:nvSpPr>
        <p:spPr>
          <a:xfrm>
            <a:off x="436842" y="1853850"/>
            <a:ext cx="2531910" cy="294979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600"/>
              </a:spcBef>
              <a:spcAft>
                <a:spcPts val="0"/>
              </a:spcAft>
              <a:buSzPts val="1300"/>
              <a:buChar char="●"/>
            </a:pPr>
            <a:r>
              <a:rPr lang="en"/>
              <a:t>Binary constraint operators and their completeness checking rules.</a:t>
            </a:r>
            <a:endParaRPr/>
          </a:p>
          <a:p>
            <a:pPr marL="285750" lvl="0" indent="-203200" algn="l" rtl="0">
              <a:lnSpc>
                <a:spcPct val="115000"/>
              </a:lnSpc>
              <a:spcBef>
                <a:spcPts val="600"/>
              </a:spcBef>
              <a:spcAft>
                <a:spcPts val="0"/>
              </a:spcAft>
              <a:buSzPts val="1300"/>
              <a:buNone/>
            </a:pPr>
            <a:endParaRPr/>
          </a:p>
          <a:p>
            <a:pPr marL="285750" lvl="0" indent="-203200" algn="l" rtl="0">
              <a:lnSpc>
                <a:spcPct val="115000"/>
              </a:lnSpc>
              <a:spcBef>
                <a:spcPts val="600"/>
              </a:spcBef>
              <a:spcAft>
                <a:spcPts val="0"/>
              </a:spcAft>
              <a:buSzPts val="1300"/>
              <a:buNone/>
            </a:pPr>
            <a:endParaRPr/>
          </a:p>
          <a:p>
            <a:pPr marL="285750" lvl="0" indent="-203200" algn="l" rtl="0">
              <a:lnSpc>
                <a:spcPct val="115000"/>
              </a:lnSpc>
              <a:spcBef>
                <a:spcPts val="600"/>
              </a:spcBef>
              <a:spcAft>
                <a:spcPts val="0"/>
              </a:spcAft>
              <a:buSzPts val="1300"/>
              <a:buNone/>
            </a:pPr>
            <a:endParaRPr/>
          </a:p>
          <a:p>
            <a:pPr marL="285750" lvl="0" indent="-285750" algn="l" rtl="0">
              <a:lnSpc>
                <a:spcPct val="115000"/>
              </a:lnSpc>
              <a:spcBef>
                <a:spcPts val="600"/>
              </a:spcBef>
              <a:spcAft>
                <a:spcPts val="0"/>
              </a:spcAft>
              <a:buSzPts val="1300"/>
              <a:buChar char="●"/>
            </a:pPr>
            <a:r>
              <a:rPr lang="en"/>
              <a:t>Unary constraint operators and their completeness checking rules.</a:t>
            </a:r>
            <a:endParaRPr/>
          </a:p>
        </p:txBody>
      </p:sp>
      <p:pic>
        <p:nvPicPr>
          <p:cNvPr id="155" name="Google Shape;155;p14"/>
          <p:cNvPicPr preferRelativeResize="0"/>
          <p:nvPr/>
        </p:nvPicPr>
        <p:blipFill rotWithShape="1">
          <a:blip r:embed="rId3">
            <a:alphaModFix/>
          </a:blip>
          <a:srcRect/>
          <a:stretch/>
        </p:blipFill>
        <p:spPr>
          <a:xfrm>
            <a:off x="3261360" y="1853850"/>
            <a:ext cx="5669771" cy="495343"/>
          </a:xfrm>
          <a:prstGeom prst="rect">
            <a:avLst/>
          </a:prstGeom>
          <a:noFill/>
          <a:ln>
            <a:noFill/>
          </a:ln>
        </p:spPr>
      </p:pic>
      <p:pic>
        <p:nvPicPr>
          <p:cNvPr id="156" name="Google Shape;156;p14"/>
          <p:cNvPicPr preferRelativeResize="0"/>
          <p:nvPr/>
        </p:nvPicPr>
        <p:blipFill rotWithShape="1">
          <a:blip r:embed="rId4">
            <a:alphaModFix/>
          </a:blip>
          <a:srcRect/>
          <a:stretch/>
        </p:blipFill>
        <p:spPr>
          <a:xfrm>
            <a:off x="4751685" y="2349193"/>
            <a:ext cx="2531910" cy="1338776"/>
          </a:xfrm>
          <a:prstGeom prst="rect">
            <a:avLst/>
          </a:prstGeom>
          <a:noFill/>
          <a:ln>
            <a:noFill/>
          </a:ln>
        </p:spPr>
      </p:pic>
      <p:pic>
        <p:nvPicPr>
          <p:cNvPr id="157" name="Google Shape;157;p14"/>
          <p:cNvPicPr preferRelativeResize="0"/>
          <p:nvPr/>
        </p:nvPicPr>
        <p:blipFill rotWithShape="1">
          <a:blip r:embed="rId5">
            <a:alphaModFix/>
          </a:blip>
          <a:srcRect/>
          <a:stretch/>
        </p:blipFill>
        <p:spPr>
          <a:xfrm>
            <a:off x="3261360" y="3639202"/>
            <a:ext cx="4330903" cy="1338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Semantics (Completeness)</a:t>
            </a:r>
            <a:endParaRPr/>
          </a:p>
        </p:txBody>
      </p:sp>
      <p:sp>
        <p:nvSpPr>
          <p:cNvPr id="163" name="Google Shape;163;p15"/>
          <p:cNvSpPr txBox="1">
            <a:spLocks noGrp="1"/>
          </p:cNvSpPr>
          <p:nvPr>
            <p:ph type="body" idx="1"/>
          </p:nvPr>
        </p:nvSpPr>
        <p:spPr>
          <a:xfrm>
            <a:off x="313175" y="1853850"/>
            <a:ext cx="4226598" cy="2328006"/>
          </a:xfrm>
          <a:prstGeom prst="rect">
            <a:avLst/>
          </a:prstGeom>
          <a:blipFill rotWithShape="1">
            <a:blip r:embed="rId3">
              <a:alphaModFix/>
            </a:blip>
            <a:stretch>
              <a:fillRect l="-287" r="-1152"/>
            </a:stretch>
          </a:blip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t> </a:t>
            </a:r>
            <a:endParaRPr/>
          </a:p>
        </p:txBody>
      </p:sp>
      <p:pic>
        <p:nvPicPr>
          <p:cNvPr id="164" name="Google Shape;164;p15"/>
          <p:cNvPicPr preferRelativeResize="0"/>
          <p:nvPr/>
        </p:nvPicPr>
        <p:blipFill rotWithShape="1">
          <a:blip r:embed="rId4">
            <a:alphaModFix/>
          </a:blip>
          <a:srcRect/>
          <a:stretch/>
        </p:blipFill>
        <p:spPr>
          <a:xfrm>
            <a:off x="4539773" y="2181574"/>
            <a:ext cx="4604227" cy="655795"/>
          </a:xfrm>
          <a:prstGeom prst="rect">
            <a:avLst/>
          </a:prstGeom>
          <a:noFill/>
          <a:ln>
            <a:noFill/>
          </a:ln>
        </p:spPr>
      </p:pic>
      <p:pic>
        <p:nvPicPr>
          <p:cNvPr id="165" name="Google Shape;165;p15"/>
          <p:cNvPicPr preferRelativeResize="0"/>
          <p:nvPr/>
        </p:nvPicPr>
        <p:blipFill rotWithShape="1">
          <a:blip r:embed="rId5">
            <a:alphaModFix/>
          </a:blip>
          <a:srcRect/>
          <a:stretch/>
        </p:blipFill>
        <p:spPr>
          <a:xfrm>
            <a:off x="4539773" y="3329623"/>
            <a:ext cx="1643291" cy="11799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mc:AlternateContent xmlns:mc="http://schemas.openxmlformats.org/markup-compatibility/2006" xmlns:a14="http://schemas.microsoft.com/office/drawing/2010/main">
        <mc:Choice Requires="a14">
          <p:sp>
            <p:nvSpPr>
              <p:cNvPr id="142" name="Google Shape;142;g263556a28c1_0_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285750" indent="-285750">
                  <a:spcBef>
                    <a:spcPts val="600"/>
                  </a:spcBef>
                </a:pPr>
                <a:r>
                  <a:rPr lang="en-US" dirty="0"/>
                  <a:t>Goal: interact with LLMs and impose constraints on the response of LLMs.</a:t>
                </a:r>
              </a:p>
              <a:p>
                <a:pPr marL="285750" indent="-285750">
                  <a:spcBef>
                    <a:spcPts val="600"/>
                  </a:spcBef>
                </a:pPr>
                <a:endParaRPr lang="en-US" dirty="0"/>
              </a:p>
              <a:p>
                <a:pPr marL="285750" indent="-285750">
                  <a:spcBef>
                    <a:spcPts val="600"/>
                  </a:spcBef>
                </a:pPr>
                <a:r>
                  <a:rPr lang="en-US" dirty="0"/>
                  <a:t>Different from the simple execution rules in the constraint checking. That is, when we meet [var], we need to use different rules.</a:t>
                </a:r>
              </a:p>
              <a:p>
                <a:pPr marL="285750" indent="-285750">
                  <a:spcBef>
                    <a:spcPts val="600"/>
                  </a:spcBef>
                </a:pPr>
                <a:endParaRPr lang="en-US" dirty="0"/>
              </a:p>
              <a:p>
                <a:pPr marL="285750" indent="-285750">
                  <a:spcBef>
                    <a:spcPts val="600"/>
                  </a:spcBef>
                </a:pPr>
                <a:r>
                  <a:rPr lang="en-US" dirty="0"/>
                  <a:t>Quaternary operation:</a:t>
                </a:r>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&lt;</m:t>
                      </m:r>
                      <m:r>
                        <m:rPr>
                          <m:sty m:val="p"/>
                        </m:rPr>
                        <a:rPr lang="en-US" altLang="zh-CN" sz="1800" b="0" i="0" smtClean="0">
                          <a:latin typeface="Cambria Math" panose="02040503050406030204" pitchFamily="18" charset="0"/>
                        </a:rPr>
                        <m:t>u</m:t>
                      </m:r>
                      <m:sSub>
                        <m:sSubPr>
                          <m:ctrlPr>
                            <a:rPr lang="en-US" altLang="zh-CN" sz="1800" b="0" i="1" smtClean="0">
                              <a:latin typeface="Cambria Math" panose="02040503050406030204" pitchFamily="18" charset="0"/>
                            </a:rPr>
                          </m:ctrlPr>
                        </m:sSubPr>
                        <m:e>
                          <m:r>
                            <m:rPr>
                              <m:sty m:val="p"/>
                            </m:rPr>
                            <a:rPr lang="en-US" altLang="zh-CN" sz="1800">
                              <a:latin typeface="Cambria Math" panose="02040503050406030204" pitchFamily="18" charset="0"/>
                            </a:rPr>
                            <m:t>v</m:t>
                          </m:r>
                        </m:e>
                        <m:sub>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r>
                        <m:rPr>
                          <m:sty m:val="p"/>
                        </m:rPr>
                        <a:rPr lang="en-US" altLang="zh-CN" sz="1800" b="0" i="0" smtClean="0">
                          <a:latin typeface="Cambria Math" panose="02040503050406030204" pitchFamily="18" charset="0"/>
                        </a:rPr>
                        <m:t>c</m:t>
                      </m:r>
                      <m:r>
                        <a:rPr lang="en-US" altLang="zh-CN" sz="1800" b="0" i="0" smtClean="0">
                          <a:latin typeface="Cambria Math" panose="02040503050406030204" pitchFamily="18" charset="0"/>
                        </a:rPr>
                        <m:t>(</m:t>
                      </m:r>
                      <m:r>
                        <m:rPr>
                          <m:sty m:val="p"/>
                        </m:rPr>
                        <a:rPr lang="en-US" altLang="zh-CN" sz="1800" b="0" i="0" smtClean="0">
                          <a:latin typeface="Cambria Math" panose="02040503050406030204" pitchFamily="18" charset="0"/>
                        </a:rPr>
                        <m:t>var</m:t>
                      </m:r>
                      <m:r>
                        <a:rPr lang="en-US" altLang="zh-CN" sz="1800" b="0" i="0" smtClean="0">
                          <a:latin typeface="Cambria Math" panose="02040503050406030204" pitchFamily="18" charset="0"/>
                        </a:rPr>
                        <m:t>)</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t</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𝜎</m:t>
                      </m:r>
                      <m:r>
                        <a:rPr lang="en-US" altLang="zh-CN" sz="1800" b="0" i="1" smtClean="0">
                          <a:latin typeface="Cambria Math" panose="02040503050406030204" pitchFamily="18" charset="0"/>
                        </a:rPr>
                        <m:t>&gt;</m:t>
                      </m:r>
                    </m:oMath>
                  </m:oMathPara>
                </a14:m>
                <a:endParaRPr sz="1800" dirty="0"/>
              </a:p>
            </p:txBody>
          </p:sp>
        </mc:Choice>
        <mc:Fallback xmlns="">
          <p:sp>
            <p:nvSpPr>
              <p:cNvPr id="142" name="Google Shape;142;g263556a28c1_0_32"/>
              <p:cNvSpPr txBox="1">
                <a:spLocks noGrp="1" noRot="1" noChangeAspect="1" noMove="1" noResize="1" noEditPoints="1" noAdjustHandles="1" noChangeArrowheads="1" noChangeShapeType="1" noTextEdit="1"/>
              </p:cNvSpPr>
              <p:nvPr>
                <p:ph type="body" idx="1"/>
              </p:nvPr>
            </p:nvSpPr>
            <p:spPr>
              <a:xfrm>
                <a:off x="729450" y="2078875"/>
                <a:ext cx="7688700" cy="2261100"/>
              </a:xfrm>
              <a:prstGeom prst="rect">
                <a:avLst/>
              </a:prstGeom>
              <a:blipFill>
                <a:blip r:embed="rId3"/>
                <a:stretch>
                  <a:fillRect l="-159"/>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mc:AlternateContent xmlns:mc="http://schemas.openxmlformats.org/markup-compatibility/2006" xmlns:a14="http://schemas.microsoft.com/office/drawing/2010/main">
        <mc:Choice Requires="a14">
          <p:sp>
            <p:nvSpPr>
              <p:cNvPr id="142" name="Google Shape;142;g263556a28c1_0_32"/>
              <p:cNvSpPr txBox="1">
                <a:spLocks noGrp="1"/>
              </p:cNvSpPr>
              <p:nvPr>
                <p:ph type="body" idx="1"/>
              </p:nvPr>
            </p:nvSpPr>
            <p:spPr>
              <a:xfrm>
                <a:off x="729450" y="2078875"/>
                <a:ext cx="4348518" cy="2261100"/>
              </a:xfrm>
              <a:prstGeom prst="rect">
                <a:avLst/>
              </a:prstGeom>
            </p:spPr>
            <p:txBody>
              <a:bodyPr spcFirstLastPara="1" wrap="square" lIns="91425" tIns="91425" rIns="91425" bIns="91425" anchor="t" anchorCtr="0">
                <a:normAutofit/>
              </a:bodyPr>
              <a:lstStyle/>
              <a:p>
                <a:pPr marL="285750" indent="-285750">
                  <a:spcBef>
                    <a:spcPts val="600"/>
                  </a:spcBef>
                </a:pPr>
                <a:r>
                  <a:rPr lang="en-US" dirty="0"/>
                  <a:t>When we encounter the [var], we generate at the first step and we analyze the first one.</a:t>
                </a:r>
              </a:p>
              <a:p>
                <a:pPr marL="0" indent="0">
                  <a:spcBef>
                    <a:spcPts val="600"/>
                  </a:spcBef>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v</m:t>
                        </m:r>
                      </m:e>
                      <m:sub>
                        <m:r>
                          <a:rPr lang="en-US" altLang="zh-CN" b="0" i="1" smtClean="0">
                            <a:latin typeface="Cambria Math" panose="02040503050406030204" pitchFamily="18" charset="0"/>
                          </a:rPr>
                          <m:t>1:0</m:t>
                        </m:r>
                      </m:sub>
                    </m:sSub>
                  </m:oMath>
                </a14:m>
                <a:r>
                  <a:rPr lang="en-US" dirty="0"/>
                  <a:t>: no historically generated sequence</a:t>
                </a:r>
              </a:p>
              <a:p>
                <a:pPr marL="0" indent="0">
                  <a:spcBef>
                    <a:spcPts val="600"/>
                  </a:spcBef>
                  <a:buNone/>
                </a:pPr>
                <a:endParaRPr lang="en-US" dirty="0"/>
              </a:p>
              <a:p>
                <a:pPr marL="0" indent="0">
                  <a:spcBef>
                    <a:spcPts val="600"/>
                  </a:spcBef>
                  <a:buNone/>
                </a:pPr>
                <a:r>
                  <a:rPr lang="en-US" dirty="0"/>
                  <a:t>assume n = 2. (We use the </a:t>
                </a:r>
                <a:r>
                  <a:rPr lang="en-US" dirty="0" err="1"/>
                  <a:t>top_k</a:t>
                </a:r>
                <a:r>
                  <a:rPr lang="en-US" dirty="0"/>
                  <a:t> = 2 decoding strategy)</a:t>
                </a:r>
              </a:p>
            </p:txBody>
          </p:sp>
        </mc:Choice>
        <mc:Fallback xmlns="">
          <p:sp>
            <p:nvSpPr>
              <p:cNvPr id="142" name="Google Shape;142;g263556a28c1_0_32"/>
              <p:cNvSpPr txBox="1">
                <a:spLocks noGrp="1" noRot="1" noChangeAspect="1" noMove="1" noResize="1" noEditPoints="1" noAdjustHandles="1" noChangeArrowheads="1" noChangeShapeType="1" noTextEdit="1"/>
              </p:cNvSpPr>
              <p:nvPr>
                <p:ph type="body" idx="1"/>
              </p:nvPr>
            </p:nvSpPr>
            <p:spPr>
              <a:xfrm>
                <a:off x="729450" y="2078875"/>
                <a:ext cx="4348518" cy="2261100"/>
              </a:xfrm>
              <a:prstGeom prst="rect">
                <a:avLst/>
              </a:prstGeom>
              <a:blipFill>
                <a:blip r:embed="rId3"/>
                <a:stretch>
                  <a:fillRect l="-2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8326BC9-CFC8-9089-63BB-63400AA1F526}"/>
              </a:ext>
            </a:extLst>
          </p:cNvPr>
          <p:cNvPicPr>
            <a:picLocks noChangeAspect="1"/>
          </p:cNvPicPr>
          <p:nvPr/>
        </p:nvPicPr>
        <p:blipFill>
          <a:blip r:embed="rId4"/>
          <a:stretch>
            <a:fillRect/>
          </a:stretch>
        </p:blipFill>
        <p:spPr>
          <a:xfrm>
            <a:off x="5398689" y="2026442"/>
            <a:ext cx="2946736" cy="429484"/>
          </a:xfrm>
          <a:prstGeom prst="rect">
            <a:avLst/>
          </a:prstGeom>
        </p:spPr>
      </p:pic>
      <p:sp>
        <p:nvSpPr>
          <p:cNvPr id="4" name="文本框 3">
            <a:extLst>
              <a:ext uri="{FF2B5EF4-FFF2-40B4-BE49-F238E27FC236}">
                <a16:creationId xmlns:a16="http://schemas.microsoft.com/office/drawing/2014/main" id="{1BD8EE06-668A-49D7-2854-9102D629E9BE}"/>
              </a:ext>
            </a:extLst>
          </p:cNvPr>
          <p:cNvSpPr txBox="1"/>
          <p:nvPr/>
        </p:nvSpPr>
        <p:spPr>
          <a:xfrm>
            <a:off x="1680426" y="3799296"/>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529584"/>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837361"/>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388601"/>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953185"/>
            <a:ext cx="44707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927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2078873"/>
            <a:ext cx="3348774" cy="1580214"/>
          </a:xfrm>
          <a:prstGeom prst="rect">
            <a:avLst/>
          </a:prstGeom>
        </p:spPr>
        <p:txBody>
          <a:bodyPr spcFirstLastPara="1" wrap="square" lIns="91425" tIns="91425" rIns="91425" bIns="91425" anchor="t" anchorCtr="0">
            <a:normAutofit/>
          </a:bodyPr>
          <a:lstStyle/>
          <a:p>
            <a:pPr marL="285750" indent="-285750">
              <a:spcBef>
                <a:spcPts val="600"/>
              </a:spcBef>
            </a:pPr>
            <a:r>
              <a:rPr lang="en-US" dirty="0"/>
              <a:t>If one token passed the constraint checking, we go on to generate tokens at the second step.</a:t>
            </a:r>
          </a:p>
          <a:p>
            <a:pPr marL="0" indent="0">
              <a:spcBef>
                <a:spcPts val="600"/>
              </a:spcBef>
              <a:buNone/>
            </a:pPr>
            <a:endParaRPr lang="en-US" dirty="0"/>
          </a:p>
          <a:p>
            <a:pPr marL="0" indent="0">
              <a:spcBef>
                <a:spcPts val="600"/>
              </a:spcBef>
              <a:buNone/>
            </a:pPr>
            <a:r>
              <a:rPr lang="en-US"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7E7A3F64-11D1-6E69-EA25-6A8D19F1E3AF}"/>
              </a:ext>
            </a:extLst>
          </p:cNvPr>
          <p:cNvPicPr>
            <a:picLocks noChangeAspect="1"/>
          </p:cNvPicPr>
          <p:nvPr/>
        </p:nvPicPr>
        <p:blipFill>
          <a:blip r:embed="rId3"/>
          <a:stretch>
            <a:fillRect/>
          </a:stretch>
        </p:blipFill>
        <p:spPr>
          <a:xfrm>
            <a:off x="4078224" y="2243328"/>
            <a:ext cx="4626444" cy="394716"/>
          </a:xfrm>
          <a:prstGeom prst="rect">
            <a:avLst/>
          </a:prstGeom>
        </p:spPr>
      </p:pic>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5431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3304146" cy="1475091"/>
          </a:xfrm>
          <a:prstGeom prst="rect">
            <a:avLst/>
          </a:prstGeom>
        </p:spPr>
        <p:txBody>
          <a:bodyPr spcFirstLastPara="1" wrap="square" lIns="91425" tIns="91425" rIns="91425" bIns="91425" anchor="t" anchorCtr="0">
            <a:normAutofit lnSpcReduction="10000"/>
          </a:bodyPr>
          <a:lstStyle/>
          <a:p>
            <a:pPr marL="285750" indent="-285750">
              <a:spcBef>
                <a:spcPts val="600"/>
              </a:spcBef>
            </a:pPr>
            <a:r>
              <a:rPr lang="en-US" dirty="0"/>
              <a:t>If one token passed the constraint checking and it is &lt;EOS&gt;, we stop and assign the history to the variable.</a:t>
            </a:r>
          </a:p>
          <a:p>
            <a:pPr marL="285750" indent="-285750">
              <a:spcBef>
                <a:spcPts val="600"/>
              </a:spcBef>
            </a:pPr>
            <a:endParaRPr lang="en-US" dirty="0"/>
          </a:p>
          <a:p>
            <a:pPr marL="0" indent="0">
              <a:spcBef>
                <a:spcPts val="600"/>
              </a:spcBef>
              <a:buNone/>
            </a:pPr>
            <a:r>
              <a:rPr lang="en-US"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8AA1136-8621-3F2F-98C2-79E562B756D3}"/>
              </a:ext>
            </a:extLst>
          </p:cNvPr>
          <p:cNvSpPr txBox="1"/>
          <p:nvPr/>
        </p:nvSpPr>
        <p:spPr>
          <a:xfrm>
            <a:off x="4204284" y="3389376"/>
            <a:ext cx="703110" cy="307777"/>
          </a:xfrm>
          <a:prstGeom prst="rect">
            <a:avLst/>
          </a:prstGeom>
          <a:noFill/>
        </p:spPr>
        <p:txBody>
          <a:bodyPr wrap="square" rtlCol="0">
            <a:spAutoFit/>
          </a:bodyPr>
          <a:lstStyle/>
          <a:p>
            <a:r>
              <a:rPr lang="en-US" altLang="zh-CN" dirty="0"/>
              <a:t>step3</a:t>
            </a:r>
            <a:endParaRPr lang="zh-CN" altLang="en-US" dirty="0"/>
          </a:p>
        </p:txBody>
      </p:sp>
      <p:sp>
        <p:nvSpPr>
          <p:cNvPr id="3" name="椭圆 2">
            <a:extLst>
              <a:ext uri="{FF2B5EF4-FFF2-40B4-BE49-F238E27FC236}">
                <a16:creationId xmlns:a16="http://schemas.microsoft.com/office/drawing/2014/main" id="{B7AA5BC0-DD8A-2C57-7CE7-706DDB651582}"/>
              </a:ext>
            </a:extLst>
          </p:cNvPr>
          <p:cNvSpPr/>
          <p:nvPr/>
        </p:nvSpPr>
        <p:spPr>
          <a:xfrm>
            <a:off x="4374972" y="369715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DE6BE63-43B5-D871-CF36-799B3E46BA4F}"/>
              </a:ext>
            </a:extLst>
          </p:cNvPr>
          <p:cNvSpPr/>
          <p:nvPr/>
        </p:nvSpPr>
        <p:spPr>
          <a:xfrm>
            <a:off x="4374972"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CDE0E4E4-5F8C-8699-B189-9D0C6EDFE6A4}"/>
              </a:ext>
            </a:extLst>
          </p:cNvPr>
          <p:cNvPicPr>
            <a:picLocks noChangeAspect="1"/>
          </p:cNvPicPr>
          <p:nvPr/>
        </p:nvPicPr>
        <p:blipFill>
          <a:blip r:embed="rId3"/>
          <a:stretch>
            <a:fillRect/>
          </a:stretch>
        </p:blipFill>
        <p:spPr>
          <a:xfrm>
            <a:off x="2403837" y="2819434"/>
            <a:ext cx="6428642" cy="354041"/>
          </a:xfrm>
          <a:prstGeom prst="rect">
            <a:avLst/>
          </a:prstGeom>
        </p:spPr>
      </p:pic>
      <p:cxnSp>
        <p:nvCxnSpPr>
          <p:cNvPr id="18" name="直接箭头连接符 17">
            <a:extLst>
              <a:ext uri="{FF2B5EF4-FFF2-40B4-BE49-F238E27FC236}">
                <a16:creationId xmlns:a16="http://schemas.microsoft.com/office/drawing/2014/main" id="{EB97F3B4-AD11-D396-AAAB-EDB3050DA53A}"/>
              </a:ext>
            </a:extLst>
          </p:cNvPr>
          <p:cNvCxnSpPr>
            <a:stCxn id="11" idx="6"/>
            <a:endCxn id="3" idx="2"/>
          </p:cNvCxnSpPr>
          <p:nvPr/>
        </p:nvCxnSpPr>
        <p:spPr>
          <a:xfrm>
            <a:off x="3757206" y="3812977"/>
            <a:ext cx="61776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文本框 18">
            <a:extLst>
              <a:ext uri="{FF2B5EF4-FFF2-40B4-BE49-F238E27FC236}">
                <a16:creationId xmlns:a16="http://schemas.microsoft.com/office/drawing/2014/main" id="{17277A02-6D1E-5C6F-6C8D-BA7B6E3F6A8E}"/>
              </a:ext>
            </a:extLst>
          </p:cNvPr>
          <p:cNvSpPr txBox="1"/>
          <p:nvPr/>
        </p:nvSpPr>
        <p:spPr>
          <a:xfrm>
            <a:off x="4631004" y="3659087"/>
            <a:ext cx="774078" cy="307777"/>
          </a:xfrm>
          <a:prstGeom prst="rect">
            <a:avLst/>
          </a:prstGeom>
          <a:noFill/>
        </p:spPr>
        <p:txBody>
          <a:bodyPr wrap="square" rtlCol="0">
            <a:spAutoFit/>
          </a:bodyPr>
          <a:lstStyle/>
          <a:p>
            <a:r>
              <a:rPr lang="en-US" altLang="zh-CN" dirty="0"/>
              <a:t>&lt;EOS&gt;</a:t>
            </a:r>
            <a:endParaRPr lang="zh-CN" altLang="en-US" dirty="0"/>
          </a:p>
        </p:txBody>
      </p:sp>
    </p:spTree>
    <p:extLst>
      <p:ext uri="{BB962C8B-B14F-4D97-AF65-F5344CB8AC3E}">
        <p14:creationId xmlns:p14="http://schemas.microsoft.com/office/powerpoint/2010/main" val="2789386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3690150" cy="1475089"/>
          </a:xfrm>
          <a:prstGeom prst="rect">
            <a:avLst/>
          </a:prstGeom>
        </p:spPr>
        <p:txBody>
          <a:bodyPr spcFirstLastPara="1" wrap="square" lIns="91425" tIns="91425" rIns="91425" bIns="91425" anchor="t" anchorCtr="0">
            <a:normAutofit fontScale="92500" lnSpcReduction="10000"/>
          </a:bodyPr>
          <a:lstStyle/>
          <a:p>
            <a:pPr marL="285750" indent="-285750">
              <a:spcBef>
                <a:spcPts val="600"/>
              </a:spcBef>
            </a:pPr>
            <a:r>
              <a:rPr lang="en-US" sz="1400" dirty="0"/>
              <a:t>If one token does not passed the constraint checking, we go on to check the next token possible token at this step.</a:t>
            </a:r>
          </a:p>
          <a:p>
            <a:pPr marL="285750" indent="-285750">
              <a:spcBef>
                <a:spcPts val="600"/>
              </a:spcBef>
            </a:pPr>
            <a:endParaRPr lang="en-US" sz="1400" dirty="0"/>
          </a:p>
          <a:p>
            <a:pPr marL="0" indent="0">
              <a:spcBef>
                <a:spcPts val="600"/>
              </a:spcBef>
              <a:buNone/>
            </a:pPr>
            <a:r>
              <a:rPr lang="en-US" sz="1400"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8AA1136-8621-3F2F-98C2-79E562B756D3}"/>
              </a:ext>
            </a:extLst>
          </p:cNvPr>
          <p:cNvSpPr txBox="1"/>
          <p:nvPr/>
        </p:nvSpPr>
        <p:spPr>
          <a:xfrm>
            <a:off x="4204284" y="3389376"/>
            <a:ext cx="703110" cy="307777"/>
          </a:xfrm>
          <a:prstGeom prst="rect">
            <a:avLst/>
          </a:prstGeom>
          <a:noFill/>
        </p:spPr>
        <p:txBody>
          <a:bodyPr wrap="square" rtlCol="0">
            <a:spAutoFit/>
          </a:bodyPr>
          <a:lstStyle/>
          <a:p>
            <a:r>
              <a:rPr lang="en-US" altLang="zh-CN" dirty="0"/>
              <a:t>step3</a:t>
            </a:r>
            <a:endParaRPr lang="zh-CN" altLang="en-US" dirty="0"/>
          </a:p>
        </p:txBody>
      </p:sp>
      <p:sp>
        <p:nvSpPr>
          <p:cNvPr id="3" name="椭圆 2">
            <a:extLst>
              <a:ext uri="{FF2B5EF4-FFF2-40B4-BE49-F238E27FC236}">
                <a16:creationId xmlns:a16="http://schemas.microsoft.com/office/drawing/2014/main" id="{B7AA5BC0-DD8A-2C57-7CE7-706DDB651582}"/>
              </a:ext>
            </a:extLst>
          </p:cNvPr>
          <p:cNvSpPr/>
          <p:nvPr/>
        </p:nvSpPr>
        <p:spPr>
          <a:xfrm>
            <a:off x="4374972"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DE6BE63-43B5-D871-CF36-799B3E46BA4F}"/>
              </a:ext>
            </a:extLst>
          </p:cNvPr>
          <p:cNvSpPr/>
          <p:nvPr/>
        </p:nvSpPr>
        <p:spPr>
          <a:xfrm>
            <a:off x="4374972"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EB97F3B4-AD11-D396-AAAB-EDB3050DA53A}"/>
              </a:ext>
            </a:extLst>
          </p:cNvPr>
          <p:cNvCxnSpPr>
            <a:stCxn id="11" idx="6"/>
            <a:endCxn id="3" idx="2"/>
          </p:cNvCxnSpPr>
          <p:nvPr/>
        </p:nvCxnSpPr>
        <p:spPr>
          <a:xfrm>
            <a:off x="3757206"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8B597237-D916-3231-23CF-6587D2F35FD2}"/>
              </a:ext>
            </a:extLst>
          </p:cNvPr>
          <p:cNvPicPr>
            <a:picLocks noChangeAspect="1"/>
          </p:cNvPicPr>
          <p:nvPr/>
        </p:nvPicPr>
        <p:blipFill>
          <a:blip r:embed="rId3"/>
          <a:stretch>
            <a:fillRect/>
          </a:stretch>
        </p:blipFill>
        <p:spPr>
          <a:xfrm>
            <a:off x="4631004" y="2052799"/>
            <a:ext cx="2705771" cy="422177"/>
          </a:xfrm>
          <a:prstGeom prst="rect">
            <a:avLst/>
          </a:prstGeom>
        </p:spPr>
      </p:pic>
      <p:cxnSp>
        <p:nvCxnSpPr>
          <p:cNvPr id="20" name="直接箭头连接符 19">
            <a:extLst>
              <a:ext uri="{FF2B5EF4-FFF2-40B4-BE49-F238E27FC236}">
                <a16:creationId xmlns:a16="http://schemas.microsoft.com/office/drawing/2014/main" id="{B9A385AB-0FA6-5A87-6D47-7431BAA9E96A}"/>
              </a:ext>
            </a:extLst>
          </p:cNvPr>
          <p:cNvCxnSpPr>
            <a:stCxn id="11" idx="6"/>
            <a:endCxn id="13" idx="2"/>
          </p:cNvCxnSpPr>
          <p:nvPr/>
        </p:nvCxnSpPr>
        <p:spPr>
          <a:xfrm>
            <a:off x="3757206" y="3812977"/>
            <a:ext cx="617766" cy="5512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4159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2"/>
            <a:ext cx="3757206" cy="1359270"/>
          </a:xfrm>
          <a:prstGeom prst="rect">
            <a:avLst/>
          </a:prstGeom>
        </p:spPr>
        <p:txBody>
          <a:bodyPr spcFirstLastPara="1" wrap="square" lIns="91425" tIns="91425" rIns="91425" bIns="91425" anchor="t" anchorCtr="0">
            <a:normAutofit lnSpcReduction="10000"/>
          </a:bodyPr>
          <a:lstStyle/>
          <a:p>
            <a:pPr marL="285750" indent="-285750">
              <a:spcBef>
                <a:spcPts val="600"/>
              </a:spcBef>
            </a:pPr>
            <a:r>
              <a:rPr lang="en-US" sz="1400" dirty="0"/>
              <a:t>If the index exceed</a:t>
            </a:r>
            <a:r>
              <a:rPr lang="en-US" altLang="zh-CN" sz="1400" dirty="0"/>
              <a:t>s</a:t>
            </a:r>
            <a:r>
              <a:rPr lang="en-US" sz="1400" dirty="0"/>
              <a:t> the number of n, but it is not the first step, we need to go back.</a:t>
            </a:r>
          </a:p>
          <a:p>
            <a:pPr marL="0" indent="0">
              <a:spcBef>
                <a:spcPts val="600"/>
              </a:spcBef>
              <a:buNone/>
            </a:pPr>
            <a:endParaRPr lang="en-US" sz="1400" dirty="0"/>
          </a:p>
          <a:p>
            <a:pPr marL="0" indent="0">
              <a:spcBef>
                <a:spcPts val="600"/>
              </a:spcBef>
              <a:buNone/>
            </a:pPr>
            <a:r>
              <a:rPr lang="en-US" sz="1400"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8AA1136-8621-3F2F-98C2-79E562B756D3}"/>
              </a:ext>
            </a:extLst>
          </p:cNvPr>
          <p:cNvSpPr txBox="1"/>
          <p:nvPr/>
        </p:nvSpPr>
        <p:spPr>
          <a:xfrm>
            <a:off x="4204284" y="3389376"/>
            <a:ext cx="703110" cy="307777"/>
          </a:xfrm>
          <a:prstGeom prst="rect">
            <a:avLst/>
          </a:prstGeom>
          <a:noFill/>
        </p:spPr>
        <p:txBody>
          <a:bodyPr wrap="square" rtlCol="0">
            <a:spAutoFit/>
          </a:bodyPr>
          <a:lstStyle/>
          <a:p>
            <a:r>
              <a:rPr lang="en-US" altLang="zh-CN" dirty="0"/>
              <a:t>step3</a:t>
            </a:r>
            <a:endParaRPr lang="zh-CN" altLang="en-US" dirty="0"/>
          </a:p>
        </p:txBody>
      </p:sp>
      <p:sp>
        <p:nvSpPr>
          <p:cNvPr id="3" name="椭圆 2">
            <a:extLst>
              <a:ext uri="{FF2B5EF4-FFF2-40B4-BE49-F238E27FC236}">
                <a16:creationId xmlns:a16="http://schemas.microsoft.com/office/drawing/2014/main" id="{B7AA5BC0-DD8A-2C57-7CE7-706DDB651582}"/>
              </a:ext>
            </a:extLst>
          </p:cNvPr>
          <p:cNvSpPr/>
          <p:nvPr/>
        </p:nvSpPr>
        <p:spPr>
          <a:xfrm>
            <a:off x="4374972"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DE6BE63-43B5-D871-CF36-799B3E46BA4F}"/>
              </a:ext>
            </a:extLst>
          </p:cNvPr>
          <p:cNvSpPr/>
          <p:nvPr/>
        </p:nvSpPr>
        <p:spPr>
          <a:xfrm>
            <a:off x="4374972" y="424839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EB97F3B4-AD11-D396-AAAB-EDB3050DA53A}"/>
              </a:ext>
            </a:extLst>
          </p:cNvPr>
          <p:cNvCxnSpPr>
            <a:stCxn id="11" idx="6"/>
            <a:endCxn id="3" idx="2"/>
          </p:cNvCxnSpPr>
          <p:nvPr/>
        </p:nvCxnSpPr>
        <p:spPr>
          <a:xfrm>
            <a:off x="3757206"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9A385AB-0FA6-5A87-6D47-7431BAA9E96A}"/>
              </a:ext>
            </a:extLst>
          </p:cNvPr>
          <p:cNvCxnSpPr>
            <a:stCxn id="11" idx="6"/>
            <a:endCxn id="13" idx="2"/>
          </p:cNvCxnSpPr>
          <p:nvPr/>
        </p:nvCxnSpPr>
        <p:spPr>
          <a:xfrm>
            <a:off x="3757206" y="3812977"/>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96F98ED9-8ACB-8870-4331-3A6C3A8C80C3}"/>
              </a:ext>
            </a:extLst>
          </p:cNvPr>
          <p:cNvPicPr>
            <a:picLocks noChangeAspect="1"/>
          </p:cNvPicPr>
          <p:nvPr/>
        </p:nvPicPr>
        <p:blipFill>
          <a:blip r:embed="rId3"/>
          <a:stretch>
            <a:fillRect/>
          </a:stretch>
        </p:blipFill>
        <p:spPr>
          <a:xfrm>
            <a:off x="3050070" y="2653328"/>
            <a:ext cx="5154724" cy="504400"/>
          </a:xfrm>
          <a:prstGeom prst="rect">
            <a:avLst/>
          </a:prstGeom>
        </p:spPr>
      </p:pic>
      <p:cxnSp>
        <p:nvCxnSpPr>
          <p:cNvPr id="19" name="直接箭头连接符 18">
            <a:extLst>
              <a:ext uri="{FF2B5EF4-FFF2-40B4-BE49-F238E27FC236}">
                <a16:creationId xmlns:a16="http://schemas.microsoft.com/office/drawing/2014/main" id="{6956916A-4D18-9A3D-4CC9-8F7304B06AA2}"/>
              </a:ext>
            </a:extLst>
          </p:cNvPr>
          <p:cNvCxnSpPr>
            <a:stCxn id="11" idx="6"/>
          </p:cNvCxnSpPr>
          <p:nvPr/>
        </p:nvCxnSpPr>
        <p:spPr>
          <a:xfrm>
            <a:off x="3757206" y="3812977"/>
            <a:ext cx="617766" cy="106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A75C6D2-7708-C4DA-7BCD-5248F2F6DE44}"/>
              </a:ext>
            </a:extLst>
          </p:cNvPr>
          <p:cNvCxnSpPr>
            <a:stCxn id="6" idx="6"/>
            <a:endCxn id="12" idx="2"/>
          </p:cNvCxnSpPr>
          <p:nvPr/>
        </p:nvCxnSpPr>
        <p:spPr>
          <a:xfrm>
            <a:off x="2883408" y="3812977"/>
            <a:ext cx="617766" cy="5512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4062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6061494" cy="1463279"/>
          </a:xfrm>
          <a:prstGeom prst="rect">
            <a:avLst/>
          </a:prstGeom>
        </p:spPr>
        <p:txBody>
          <a:bodyPr spcFirstLastPara="1" wrap="square" lIns="91425" tIns="91425" rIns="91425" bIns="91425" anchor="t" anchorCtr="0">
            <a:normAutofit/>
          </a:bodyPr>
          <a:lstStyle/>
          <a:p>
            <a:pPr marL="285750" indent="-285750">
              <a:spcBef>
                <a:spcPts val="600"/>
              </a:spcBef>
            </a:pPr>
            <a:r>
              <a:rPr lang="en-US" sz="1400" dirty="0"/>
              <a:t>If</a:t>
            </a:r>
            <a:r>
              <a:rPr lang="zh-CN" altLang="en-US" sz="1400" dirty="0"/>
              <a:t> </a:t>
            </a:r>
            <a:r>
              <a:rPr lang="en-US" altLang="zh-CN" sz="1400" dirty="0"/>
              <a:t>the</a:t>
            </a:r>
            <a:r>
              <a:rPr lang="zh-CN" altLang="en-US" sz="1400" dirty="0"/>
              <a:t> </a:t>
            </a:r>
            <a:r>
              <a:rPr lang="en-US" altLang="zh-CN" sz="1400" dirty="0"/>
              <a:t>current </a:t>
            </a:r>
            <a:r>
              <a:rPr lang="en-US" altLang="zh-CN" sz="1400" i="1" dirty="0" err="1"/>
              <a:t>i</a:t>
            </a:r>
            <a:r>
              <a:rPr lang="en-US" altLang="zh-CN" sz="1400" dirty="0" err="1"/>
              <a:t>th</a:t>
            </a:r>
            <a:r>
              <a:rPr lang="en-US" altLang="zh-CN" sz="1400" dirty="0"/>
              <a:t> token does not satisfy the constraint, but the previous </a:t>
            </a:r>
            <a:r>
              <a:rPr lang="en-US" altLang="zh-CN" sz="1400" i="1" dirty="0"/>
              <a:t>i-1th </a:t>
            </a:r>
            <a:r>
              <a:rPr lang="en-US" altLang="zh-CN" sz="1400" dirty="0"/>
              <a:t>token satisfies, we return the history with the </a:t>
            </a:r>
            <a:r>
              <a:rPr lang="en-US" altLang="zh-CN" sz="1400" i="1" dirty="0"/>
              <a:t>i-1</a:t>
            </a:r>
            <a:r>
              <a:rPr lang="en-US" altLang="zh-CN" sz="1400" dirty="0"/>
              <a:t>th the token.</a:t>
            </a:r>
            <a:endParaRPr lang="en-US" sz="1400" dirty="0"/>
          </a:p>
          <a:p>
            <a:pPr marL="0" indent="0">
              <a:spcBef>
                <a:spcPts val="600"/>
              </a:spcBef>
              <a:buNone/>
            </a:pPr>
            <a:endParaRPr lang="en-US" sz="1400" dirty="0"/>
          </a:p>
          <a:p>
            <a:pPr marL="0" indent="0">
              <a:spcBef>
                <a:spcPts val="600"/>
              </a:spcBef>
              <a:buNone/>
            </a:pPr>
            <a:r>
              <a:rPr lang="en-US" sz="1400"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8AA1136-8621-3F2F-98C2-79E562B756D3}"/>
              </a:ext>
            </a:extLst>
          </p:cNvPr>
          <p:cNvSpPr txBox="1"/>
          <p:nvPr/>
        </p:nvSpPr>
        <p:spPr>
          <a:xfrm>
            <a:off x="4204284" y="3389376"/>
            <a:ext cx="703110" cy="307777"/>
          </a:xfrm>
          <a:prstGeom prst="rect">
            <a:avLst/>
          </a:prstGeom>
          <a:noFill/>
        </p:spPr>
        <p:txBody>
          <a:bodyPr wrap="square" rtlCol="0">
            <a:spAutoFit/>
          </a:bodyPr>
          <a:lstStyle/>
          <a:p>
            <a:r>
              <a:rPr lang="en-US" altLang="zh-CN" dirty="0"/>
              <a:t>step3</a:t>
            </a:r>
            <a:endParaRPr lang="zh-CN" altLang="en-US" dirty="0"/>
          </a:p>
        </p:txBody>
      </p:sp>
      <p:sp>
        <p:nvSpPr>
          <p:cNvPr id="3" name="椭圆 2">
            <a:extLst>
              <a:ext uri="{FF2B5EF4-FFF2-40B4-BE49-F238E27FC236}">
                <a16:creationId xmlns:a16="http://schemas.microsoft.com/office/drawing/2014/main" id="{B7AA5BC0-DD8A-2C57-7CE7-706DDB651582}"/>
              </a:ext>
            </a:extLst>
          </p:cNvPr>
          <p:cNvSpPr/>
          <p:nvPr/>
        </p:nvSpPr>
        <p:spPr>
          <a:xfrm>
            <a:off x="4374972"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DE6BE63-43B5-D871-CF36-799B3E46BA4F}"/>
              </a:ext>
            </a:extLst>
          </p:cNvPr>
          <p:cNvSpPr/>
          <p:nvPr/>
        </p:nvSpPr>
        <p:spPr>
          <a:xfrm>
            <a:off x="4374972" y="424839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EB97F3B4-AD11-D396-AAAB-EDB3050DA53A}"/>
              </a:ext>
            </a:extLst>
          </p:cNvPr>
          <p:cNvCxnSpPr>
            <a:stCxn id="11" idx="6"/>
            <a:endCxn id="3" idx="2"/>
          </p:cNvCxnSpPr>
          <p:nvPr/>
        </p:nvCxnSpPr>
        <p:spPr>
          <a:xfrm>
            <a:off x="3757206"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9A385AB-0FA6-5A87-6D47-7431BAA9E96A}"/>
              </a:ext>
            </a:extLst>
          </p:cNvPr>
          <p:cNvCxnSpPr>
            <a:stCxn id="11" idx="6"/>
            <a:endCxn id="13" idx="2"/>
          </p:cNvCxnSpPr>
          <p:nvPr/>
        </p:nvCxnSpPr>
        <p:spPr>
          <a:xfrm>
            <a:off x="3757206" y="3812977"/>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A75C6D2-7708-C4DA-7BCD-5248F2F6DE44}"/>
              </a:ext>
            </a:extLst>
          </p:cNvPr>
          <p:cNvCxnSpPr>
            <a:stCxn id="6" idx="6"/>
            <a:endCxn id="12" idx="2"/>
          </p:cNvCxnSpPr>
          <p:nvPr/>
        </p:nvCxnSpPr>
        <p:spPr>
          <a:xfrm>
            <a:off x="2883408" y="3812977"/>
            <a:ext cx="617766" cy="5512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5" name="图片 14">
            <a:extLst>
              <a:ext uri="{FF2B5EF4-FFF2-40B4-BE49-F238E27FC236}">
                <a16:creationId xmlns:a16="http://schemas.microsoft.com/office/drawing/2014/main" id="{7DA05304-C787-11BF-420E-07D6ECC5E6CB}"/>
              </a:ext>
            </a:extLst>
          </p:cNvPr>
          <p:cNvPicPr>
            <a:picLocks noChangeAspect="1"/>
          </p:cNvPicPr>
          <p:nvPr/>
        </p:nvPicPr>
        <p:blipFill>
          <a:blip r:embed="rId3"/>
          <a:stretch>
            <a:fillRect/>
          </a:stretch>
        </p:blipFill>
        <p:spPr>
          <a:xfrm>
            <a:off x="2365248" y="2707325"/>
            <a:ext cx="6635788" cy="390340"/>
          </a:xfrm>
          <a:prstGeom prst="rect">
            <a:avLst/>
          </a:prstGeom>
        </p:spPr>
      </p:pic>
    </p:spTree>
    <p:extLst>
      <p:ext uri="{BB962C8B-B14F-4D97-AF65-F5344CB8AC3E}">
        <p14:creationId xmlns:p14="http://schemas.microsoft.com/office/powerpoint/2010/main" val="42274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Background</a:t>
            </a:r>
            <a:endParaRPr/>
          </a:p>
        </p:txBody>
      </p:sp>
      <p:sp>
        <p:nvSpPr>
          <p:cNvPr id="93" name="Google Shape;93;p2"/>
          <p:cNvSpPr txBox="1">
            <a:spLocks noGrp="1"/>
          </p:cNvSpPr>
          <p:nvPr>
            <p:ph type="body" idx="1"/>
          </p:nvPr>
        </p:nvSpPr>
        <p:spPr>
          <a:xfrm>
            <a:off x="729450" y="1853850"/>
            <a:ext cx="7688700" cy="3187542"/>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600"/>
              </a:spcBef>
              <a:spcAft>
                <a:spcPts val="0"/>
              </a:spcAft>
              <a:buSzPts val="1300"/>
              <a:buChar char="●"/>
            </a:pPr>
            <a:r>
              <a:rPr lang="en"/>
              <a:t>Large Language Models (LLMs) - natural language input is subdivided into a set of tokens. Its output is a probability distribution corresponding to likelihood of subsequent tokens.</a:t>
            </a:r>
            <a:endParaRPr/>
          </a:p>
          <a:p>
            <a:pPr marL="457200" lvl="0" indent="-311150" algn="l" rtl="0">
              <a:lnSpc>
                <a:spcPct val="115000"/>
              </a:lnSpc>
              <a:spcBef>
                <a:spcPts val="600"/>
              </a:spcBef>
              <a:spcAft>
                <a:spcPts val="0"/>
              </a:spcAft>
              <a:buSzPts val="1300"/>
              <a:buChar char="●"/>
            </a:pPr>
            <a:r>
              <a:rPr lang="en"/>
              <a:t>Trained on a large scale of data. Can be used for downstream tasks such as code generation, summarizing text, answering questions, and more</a:t>
            </a:r>
            <a:endParaRPr/>
          </a:p>
          <a:p>
            <a:pPr marL="457200" lvl="0" indent="-311150" algn="l" rtl="0">
              <a:lnSpc>
                <a:spcPct val="115000"/>
              </a:lnSpc>
              <a:spcBef>
                <a:spcPts val="600"/>
              </a:spcBef>
              <a:spcAft>
                <a:spcPts val="0"/>
              </a:spcAft>
              <a:buSzPts val="1300"/>
              <a:buChar char="●"/>
            </a:pPr>
            <a:r>
              <a:rPr lang="en"/>
              <a:t>Two ways to improve it on downstream tasks:</a:t>
            </a:r>
            <a:endParaRPr/>
          </a:p>
          <a:p>
            <a:pPr marL="146050" lvl="0" indent="0" algn="l" rtl="0">
              <a:lnSpc>
                <a:spcPct val="115000"/>
              </a:lnSpc>
              <a:spcBef>
                <a:spcPts val="600"/>
              </a:spcBef>
              <a:spcAft>
                <a:spcPts val="0"/>
              </a:spcAft>
              <a:buSzPts val="1300"/>
              <a:buNone/>
            </a:pPr>
            <a:r>
              <a:rPr lang="en"/>
              <a:t>	Fine-tuning: training part of the model on a specific dataset relevant to the task.</a:t>
            </a:r>
            <a:endParaRPr/>
          </a:p>
          <a:p>
            <a:pPr marL="146050" lvl="0" indent="0" algn="l" rtl="0">
              <a:lnSpc>
                <a:spcPct val="115000"/>
              </a:lnSpc>
              <a:spcBef>
                <a:spcPts val="600"/>
              </a:spcBef>
              <a:spcAft>
                <a:spcPts val="0"/>
              </a:spcAft>
              <a:buSzPts val="1300"/>
              <a:buNone/>
            </a:pPr>
            <a:r>
              <a:rPr lang="en"/>
              <a:t>		expensive, impossible to train closed-source model like GPT</a:t>
            </a:r>
            <a:endParaRPr/>
          </a:p>
          <a:p>
            <a:pPr marL="146050" lvl="0" indent="0" algn="l" rtl="0">
              <a:lnSpc>
                <a:spcPct val="115000"/>
              </a:lnSpc>
              <a:spcBef>
                <a:spcPts val="600"/>
              </a:spcBef>
              <a:spcAft>
                <a:spcPts val="0"/>
              </a:spcAft>
              <a:buSzPts val="1300"/>
              <a:buNone/>
            </a:pPr>
            <a:r>
              <a:rPr lang="en"/>
              <a:t>	Prompting: using natural language prompts to guide the language model.</a:t>
            </a:r>
            <a:endParaRPr/>
          </a:p>
          <a:p>
            <a:pPr marL="146050" lvl="0" indent="0" algn="l" rtl="0">
              <a:lnSpc>
                <a:spcPct val="115000"/>
              </a:lnSpc>
              <a:spcBef>
                <a:spcPts val="600"/>
              </a:spcBef>
              <a:spcAft>
                <a:spcPts val="0"/>
              </a:spcAft>
              <a:buSzPts val="1300"/>
              <a:buNone/>
            </a:pPr>
            <a:r>
              <a:rPr lang="en"/>
              <a:t>		difficult to interact with language models</a:t>
            </a:r>
            <a:endParaRPr/>
          </a:p>
          <a:p>
            <a:pPr marL="146050" lvl="0" indent="0" algn="l" rtl="0">
              <a:lnSpc>
                <a:spcPct val="115000"/>
              </a:lnSpc>
              <a:spcBef>
                <a:spcPts val="600"/>
              </a:spcBef>
              <a:spcAft>
                <a:spcPts val="0"/>
              </a:spcAft>
              <a:buSzPts val="1300"/>
              <a:buNone/>
            </a:pPr>
            <a:r>
              <a:rPr lang="en"/>
              <a:t>		normal users may not know how to control the LLM using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6061494" cy="1463279"/>
          </a:xfrm>
          <a:prstGeom prst="rect">
            <a:avLst/>
          </a:prstGeom>
        </p:spPr>
        <p:txBody>
          <a:bodyPr spcFirstLastPara="1" wrap="square" lIns="91425" tIns="91425" rIns="91425" bIns="91425" anchor="t" anchorCtr="0">
            <a:normAutofit/>
          </a:bodyPr>
          <a:lstStyle/>
          <a:p>
            <a:pPr marL="285750" indent="-285750">
              <a:spcBef>
                <a:spcPts val="600"/>
              </a:spcBef>
            </a:pPr>
            <a:r>
              <a:rPr lang="en-US" sz="1400" dirty="0"/>
              <a:t>If</a:t>
            </a:r>
            <a:r>
              <a:rPr lang="zh-CN" altLang="en-US" sz="1400" dirty="0"/>
              <a:t> </a:t>
            </a:r>
            <a:r>
              <a:rPr lang="en-US" altLang="zh-CN" sz="1400" dirty="0"/>
              <a:t>the index exceeds the number of n, but the previous </a:t>
            </a:r>
            <a:r>
              <a:rPr lang="en-US" altLang="zh-CN" sz="1400" i="1" dirty="0"/>
              <a:t>i-1th </a:t>
            </a:r>
            <a:r>
              <a:rPr lang="en-US" altLang="zh-CN" sz="1400" dirty="0"/>
              <a:t>token satisfies the constraint, we return the history with the </a:t>
            </a:r>
            <a:r>
              <a:rPr lang="en-US" altLang="zh-CN" sz="1400" i="1" dirty="0"/>
              <a:t>i-1</a:t>
            </a:r>
            <a:r>
              <a:rPr lang="en-US" altLang="zh-CN" sz="1400" dirty="0"/>
              <a:t>th the token.</a:t>
            </a:r>
            <a:endParaRPr lang="en-US" sz="1400" dirty="0"/>
          </a:p>
          <a:p>
            <a:pPr marL="0" indent="0">
              <a:spcBef>
                <a:spcPts val="600"/>
              </a:spcBef>
              <a:buNone/>
            </a:pPr>
            <a:endParaRPr lang="en-US" sz="1400" dirty="0"/>
          </a:p>
          <a:p>
            <a:pPr marL="0" indent="0">
              <a:spcBef>
                <a:spcPts val="600"/>
              </a:spcBef>
              <a:buNone/>
            </a:pPr>
            <a:r>
              <a:rPr lang="en-US" sz="1400"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C88B8D0-8E87-69D8-E4C9-63F363D1D802}"/>
              </a:ext>
            </a:extLst>
          </p:cNvPr>
          <p:cNvSpPr txBox="1"/>
          <p:nvPr/>
        </p:nvSpPr>
        <p:spPr>
          <a:xfrm>
            <a:off x="3330486" y="3389376"/>
            <a:ext cx="703110" cy="307777"/>
          </a:xfrm>
          <a:prstGeom prst="rect">
            <a:avLst/>
          </a:prstGeom>
          <a:noFill/>
        </p:spPr>
        <p:txBody>
          <a:bodyPr wrap="square" rtlCol="0">
            <a:spAutoFit/>
          </a:bodyPr>
          <a:lstStyle/>
          <a:p>
            <a:r>
              <a:rPr lang="en-US" altLang="zh-CN" dirty="0"/>
              <a:t>step2</a:t>
            </a:r>
            <a:endParaRPr lang="zh-CN" altLang="en-US" dirty="0"/>
          </a:p>
        </p:txBody>
      </p:sp>
      <p:sp>
        <p:nvSpPr>
          <p:cNvPr id="11" name="椭圆 10">
            <a:extLst>
              <a:ext uri="{FF2B5EF4-FFF2-40B4-BE49-F238E27FC236}">
                <a16:creationId xmlns:a16="http://schemas.microsoft.com/office/drawing/2014/main" id="{BB028C1B-9259-B47A-2AA8-E5F55C8B73F2}"/>
              </a:ext>
            </a:extLst>
          </p:cNvPr>
          <p:cNvSpPr/>
          <p:nvPr/>
        </p:nvSpPr>
        <p:spPr>
          <a:xfrm>
            <a:off x="3501174"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F78CB4-06B8-F06A-6864-427EA9D7F3B7}"/>
              </a:ext>
            </a:extLst>
          </p:cNvPr>
          <p:cNvSpPr/>
          <p:nvPr/>
        </p:nvSpPr>
        <p:spPr>
          <a:xfrm>
            <a:off x="3501174" y="4248393"/>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05952F7-3C3A-4110-634E-CFB4D552D1AB}"/>
              </a:ext>
            </a:extLst>
          </p:cNvPr>
          <p:cNvCxnSpPr>
            <a:stCxn id="6" idx="6"/>
            <a:endCxn id="11" idx="2"/>
          </p:cNvCxnSpPr>
          <p:nvPr/>
        </p:nvCxnSpPr>
        <p:spPr>
          <a:xfrm>
            <a:off x="2883408" y="381297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8AA1136-8621-3F2F-98C2-79E562B756D3}"/>
              </a:ext>
            </a:extLst>
          </p:cNvPr>
          <p:cNvSpPr txBox="1"/>
          <p:nvPr/>
        </p:nvSpPr>
        <p:spPr>
          <a:xfrm>
            <a:off x="4204284" y="3389376"/>
            <a:ext cx="703110" cy="307777"/>
          </a:xfrm>
          <a:prstGeom prst="rect">
            <a:avLst/>
          </a:prstGeom>
          <a:noFill/>
        </p:spPr>
        <p:txBody>
          <a:bodyPr wrap="square" rtlCol="0">
            <a:spAutoFit/>
          </a:bodyPr>
          <a:lstStyle/>
          <a:p>
            <a:r>
              <a:rPr lang="en-US" altLang="zh-CN" dirty="0"/>
              <a:t>step3</a:t>
            </a:r>
            <a:endParaRPr lang="zh-CN" altLang="en-US" dirty="0"/>
          </a:p>
        </p:txBody>
      </p:sp>
      <p:sp>
        <p:nvSpPr>
          <p:cNvPr id="3" name="椭圆 2">
            <a:extLst>
              <a:ext uri="{FF2B5EF4-FFF2-40B4-BE49-F238E27FC236}">
                <a16:creationId xmlns:a16="http://schemas.microsoft.com/office/drawing/2014/main" id="{B7AA5BC0-DD8A-2C57-7CE7-706DDB651582}"/>
              </a:ext>
            </a:extLst>
          </p:cNvPr>
          <p:cNvSpPr/>
          <p:nvPr/>
        </p:nvSpPr>
        <p:spPr>
          <a:xfrm>
            <a:off x="4374972"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DE6BE63-43B5-D871-CF36-799B3E46BA4F}"/>
              </a:ext>
            </a:extLst>
          </p:cNvPr>
          <p:cNvSpPr/>
          <p:nvPr/>
        </p:nvSpPr>
        <p:spPr>
          <a:xfrm>
            <a:off x="4374972" y="424839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4A75C6D2-7708-C4DA-7BCD-5248F2F6DE44}"/>
              </a:ext>
            </a:extLst>
          </p:cNvPr>
          <p:cNvCxnSpPr>
            <a:stCxn id="6" idx="6"/>
            <a:endCxn id="12" idx="2"/>
          </p:cNvCxnSpPr>
          <p:nvPr/>
        </p:nvCxnSpPr>
        <p:spPr>
          <a:xfrm>
            <a:off x="2883408" y="3812977"/>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4E111EB-611A-22A7-BD4A-B5EB95B70C46}"/>
              </a:ext>
            </a:extLst>
          </p:cNvPr>
          <p:cNvPicPr>
            <a:picLocks noChangeAspect="1"/>
          </p:cNvPicPr>
          <p:nvPr/>
        </p:nvPicPr>
        <p:blipFill>
          <a:blip r:embed="rId3"/>
          <a:stretch>
            <a:fillRect/>
          </a:stretch>
        </p:blipFill>
        <p:spPr>
          <a:xfrm>
            <a:off x="2401583" y="2703683"/>
            <a:ext cx="6345746" cy="366101"/>
          </a:xfrm>
          <a:prstGeom prst="rect">
            <a:avLst/>
          </a:prstGeom>
        </p:spPr>
      </p:pic>
      <p:cxnSp>
        <p:nvCxnSpPr>
          <p:cNvPr id="19" name="直接箭头连接符 18">
            <a:extLst>
              <a:ext uri="{FF2B5EF4-FFF2-40B4-BE49-F238E27FC236}">
                <a16:creationId xmlns:a16="http://schemas.microsoft.com/office/drawing/2014/main" id="{4050FDE5-97F6-5452-AF59-19D6BD4E010D}"/>
              </a:ext>
            </a:extLst>
          </p:cNvPr>
          <p:cNvCxnSpPr>
            <a:stCxn id="12" idx="6"/>
            <a:endCxn id="3" idx="2"/>
          </p:cNvCxnSpPr>
          <p:nvPr/>
        </p:nvCxnSpPr>
        <p:spPr>
          <a:xfrm flipV="1">
            <a:off x="3757206" y="3812977"/>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6FC1AD6-5B2B-0CE3-99B0-24220BF259FB}"/>
              </a:ext>
            </a:extLst>
          </p:cNvPr>
          <p:cNvCxnSpPr>
            <a:stCxn id="12" idx="6"/>
            <a:endCxn id="13" idx="2"/>
          </p:cNvCxnSpPr>
          <p:nvPr/>
        </p:nvCxnSpPr>
        <p:spPr>
          <a:xfrm>
            <a:off x="3757206" y="4364217"/>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DCE58AE-5E4F-4C70-DB72-1F16763212AF}"/>
              </a:ext>
            </a:extLst>
          </p:cNvPr>
          <p:cNvCxnSpPr>
            <a:stCxn id="6" idx="6"/>
          </p:cNvCxnSpPr>
          <p:nvPr/>
        </p:nvCxnSpPr>
        <p:spPr>
          <a:xfrm>
            <a:off x="2883408" y="3812977"/>
            <a:ext cx="617766" cy="110039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3921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6061494" cy="1463279"/>
          </a:xfrm>
          <a:prstGeom prst="rect">
            <a:avLst/>
          </a:prstGeom>
        </p:spPr>
        <p:txBody>
          <a:bodyPr spcFirstLastPara="1" wrap="square" lIns="91425" tIns="91425" rIns="91425" bIns="91425" anchor="t" anchorCtr="0">
            <a:normAutofit lnSpcReduction="10000"/>
          </a:bodyPr>
          <a:lstStyle/>
          <a:p>
            <a:pPr marL="285750" indent="-285750">
              <a:spcBef>
                <a:spcPts val="600"/>
              </a:spcBef>
            </a:pPr>
            <a:r>
              <a:rPr lang="en-US" sz="1400" dirty="0"/>
              <a:t>If no token at the first step satisfies the constraint, we raise a failure.</a:t>
            </a:r>
          </a:p>
          <a:p>
            <a:pPr marL="0" indent="0">
              <a:spcBef>
                <a:spcPts val="600"/>
              </a:spcBef>
              <a:buNone/>
            </a:pPr>
            <a:endParaRPr lang="en-US" sz="1400" dirty="0"/>
          </a:p>
          <a:p>
            <a:pPr marL="0" indent="0">
              <a:spcBef>
                <a:spcPts val="600"/>
              </a:spcBef>
              <a:buNone/>
            </a:pPr>
            <a:endParaRPr lang="en-US" sz="1400" dirty="0"/>
          </a:p>
          <a:p>
            <a:pPr marL="0" indent="0">
              <a:spcBef>
                <a:spcPts val="600"/>
              </a:spcBef>
              <a:buNone/>
            </a:pPr>
            <a:r>
              <a:rPr lang="en-US" sz="1400" dirty="0"/>
              <a:t>assume n = 2.</a:t>
            </a:r>
          </a:p>
        </p:txBody>
      </p:sp>
      <p:sp>
        <p:nvSpPr>
          <p:cNvPr id="4" name="文本框 3">
            <a:extLst>
              <a:ext uri="{FF2B5EF4-FFF2-40B4-BE49-F238E27FC236}">
                <a16:creationId xmlns:a16="http://schemas.microsoft.com/office/drawing/2014/main" id="{1BD8EE06-668A-49D7-2854-9102D629E9BE}"/>
              </a:ext>
            </a:extLst>
          </p:cNvPr>
          <p:cNvSpPr txBox="1"/>
          <p:nvPr/>
        </p:nvSpPr>
        <p:spPr>
          <a:xfrm>
            <a:off x="1680426" y="3659088"/>
            <a:ext cx="499872" cy="307777"/>
          </a:xfrm>
          <a:prstGeom prst="rect">
            <a:avLst/>
          </a:prstGeom>
          <a:noFill/>
        </p:spPr>
        <p:txBody>
          <a:bodyPr wrap="square" rtlCol="0">
            <a:spAutoFit/>
          </a:bodyPr>
          <a:lstStyle/>
          <a:p>
            <a:r>
              <a:rPr lang="en-US" altLang="zh-CN" dirty="0"/>
              <a:t>[var]</a:t>
            </a:r>
            <a:endParaRPr lang="zh-CN" altLang="en-US" dirty="0"/>
          </a:p>
        </p:txBody>
      </p:sp>
      <p:sp>
        <p:nvSpPr>
          <p:cNvPr id="5" name="文本框 4">
            <a:extLst>
              <a:ext uri="{FF2B5EF4-FFF2-40B4-BE49-F238E27FC236}">
                <a16:creationId xmlns:a16="http://schemas.microsoft.com/office/drawing/2014/main" id="{396BC0DA-4B25-F2C7-6BA1-C6F6F6D3497D}"/>
              </a:ext>
            </a:extLst>
          </p:cNvPr>
          <p:cNvSpPr txBox="1"/>
          <p:nvPr/>
        </p:nvSpPr>
        <p:spPr>
          <a:xfrm>
            <a:off x="2456688" y="3389376"/>
            <a:ext cx="703110" cy="307777"/>
          </a:xfrm>
          <a:prstGeom prst="rect">
            <a:avLst/>
          </a:prstGeom>
          <a:noFill/>
        </p:spPr>
        <p:txBody>
          <a:bodyPr wrap="square" rtlCol="0">
            <a:spAutoFit/>
          </a:bodyPr>
          <a:lstStyle/>
          <a:p>
            <a:r>
              <a:rPr lang="en-US" altLang="zh-CN" dirty="0"/>
              <a:t>step1</a:t>
            </a:r>
            <a:endParaRPr lang="zh-CN" altLang="en-US" dirty="0"/>
          </a:p>
        </p:txBody>
      </p:sp>
      <p:sp>
        <p:nvSpPr>
          <p:cNvPr id="6" name="椭圆 5">
            <a:extLst>
              <a:ext uri="{FF2B5EF4-FFF2-40B4-BE49-F238E27FC236}">
                <a16:creationId xmlns:a16="http://schemas.microsoft.com/office/drawing/2014/main" id="{1A62AAD1-16AF-77B7-D9E8-65B930E9CA85}"/>
              </a:ext>
            </a:extLst>
          </p:cNvPr>
          <p:cNvSpPr/>
          <p:nvPr/>
        </p:nvSpPr>
        <p:spPr>
          <a:xfrm>
            <a:off x="2627376" y="369715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897239C-0487-6108-F820-29B8A4DEBDE1}"/>
              </a:ext>
            </a:extLst>
          </p:cNvPr>
          <p:cNvSpPr/>
          <p:nvPr/>
        </p:nvSpPr>
        <p:spPr>
          <a:xfrm>
            <a:off x="2627376" y="4248393"/>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67B1D69-FB32-1914-E080-4DCA4438AAEF}"/>
              </a:ext>
            </a:extLst>
          </p:cNvPr>
          <p:cNvCxnSpPr>
            <a:cxnSpLocks/>
            <a:stCxn id="4" idx="3"/>
            <a:endCxn id="6" idx="2"/>
          </p:cNvCxnSpPr>
          <p:nvPr/>
        </p:nvCxnSpPr>
        <p:spPr>
          <a:xfrm>
            <a:off x="2180298" y="3812977"/>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3F737314-F055-3C2F-C6AD-27023205661E}"/>
              </a:ext>
            </a:extLst>
          </p:cNvPr>
          <p:cNvPicPr>
            <a:picLocks noChangeAspect="1"/>
          </p:cNvPicPr>
          <p:nvPr/>
        </p:nvPicPr>
        <p:blipFill>
          <a:blip r:embed="rId3"/>
          <a:stretch>
            <a:fillRect/>
          </a:stretch>
        </p:blipFill>
        <p:spPr>
          <a:xfrm>
            <a:off x="3794679" y="2571750"/>
            <a:ext cx="2917377" cy="502172"/>
          </a:xfrm>
          <a:prstGeom prst="rect">
            <a:avLst/>
          </a:prstGeom>
        </p:spPr>
      </p:pic>
      <p:cxnSp>
        <p:nvCxnSpPr>
          <p:cNvPr id="18" name="直接箭头连接符 17">
            <a:extLst>
              <a:ext uri="{FF2B5EF4-FFF2-40B4-BE49-F238E27FC236}">
                <a16:creationId xmlns:a16="http://schemas.microsoft.com/office/drawing/2014/main" id="{47FFF703-1D7E-BF86-FC6B-396318629B0F}"/>
              </a:ext>
            </a:extLst>
          </p:cNvPr>
          <p:cNvCxnSpPr>
            <a:stCxn id="4" idx="3"/>
            <a:endCxn id="7" idx="2"/>
          </p:cNvCxnSpPr>
          <p:nvPr/>
        </p:nvCxnSpPr>
        <p:spPr>
          <a:xfrm>
            <a:off x="2180298" y="3812977"/>
            <a:ext cx="447078"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7D30115-AC63-CEB0-2FAE-539D8CBD412E}"/>
              </a:ext>
            </a:extLst>
          </p:cNvPr>
          <p:cNvCxnSpPr>
            <a:stCxn id="4" idx="3"/>
          </p:cNvCxnSpPr>
          <p:nvPr/>
        </p:nvCxnSpPr>
        <p:spPr>
          <a:xfrm>
            <a:off x="2180298" y="3812977"/>
            <a:ext cx="447078" cy="106382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78092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2531910" cy="1523863"/>
          </a:xfrm>
          <a:prstGeom prst="rect">
            <a:avLst/>
          </a:prstGeom>
        </p:spPr>
        <p:txBody>
          <a:bodyPr spcFirstLastPara="1" wrap="square" lIns="91425" tIns="91425" rIns="91425" bIns="91425" anchor="t" anchorCtr="0">
            <a:normAutofit/>
          </a:bodyPr>
          <a:lstStyle/>
          <a:p>
            <a:pPr marL="285750" indent="-285750">
              <a:spcBef>
                <a:spcPts val="600"/>
              </a:spcBef>
            </a:pPr>
            <a:r>
              <a:rPr lang="en-US" sz="1400" dirty="0"/>
              <a:t>Constraint checking rules: check whether the history sequence with the current token satisfies the constraint.</a:t>
            </a:r>
          </a:p>
        </p:txBody>
      </p:sp>
      <p:pic>
        <p:nvPicPr>
          <p:cNvPr id="3" name="图片 2">
            <a:extLst>
              <a:ext uri="{FF2B5EF4-FFF2-40B4-BE49-F238E27FC236}">
                <a16:creationId xmlns:a16="http://schemas.microsoft.com/office/drawing/2014/main" id="{380EB4E6-9192-2E43-FA6A-ED4230F66204}"/>
              </a:ext>
            </a:extLst>
          </p:cNvPr>
          <p:cNvPicPr>
            <a:picLocks noChangeAspect="1"/>
          </p:cNvPicPr>
          <p:nvPr/>
        </p:nvPicPr>
        <p:blipFill>
          <a:blip r:embed="rId3"/>
          <a:stretch>
            <a:fillRect/>
          </a:stretch>
        </p:blipFill>
        <p:spPr>
          <a:xfrm>
            <a:off x="3612417" y="1783034"/>
            <a:ext cx="4633636" cy="3264454"/>
          </a:xfrm>
          <a:prstGeom prst="rect">
            <a:avLst/>
          </a:prstGeom>
        </p:spPr>
      </p:pic>
    </p:spTree>
    <p:extLst>
      <p:ext uri="{BB962C8B-B14F-4D97-AF65-F5344CB8AC3E}">
        <p14:creationId xmlns:p14="http://schemas.microsoft.com/office/powerpoint/2010/main" val="610544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(Execution with Constraints)</a:t>
            </a:r>
            <a:endParaRPr dirty="0"/>
          </a:p>
        </p:txBody>
      </p:sp>
      <p:sp>
        <p:nvSpPr>
          <p:cNvPr id="142" name="Google Shape;142;g263556a28c1_0_32"/>
          <p:cNvSpPr txBox="1">
            <a:spLocks noGrp="1"/>
          </p:cNvSpPr>
          <p:nvPr>
            <p:ph type="body" idx="1"/>
          </p:nvPr>
        </p:nvSpPr>
        <p:spPr>
          <a:xfrm>
            <a:off x="729450" y="1914281"/>
            <a:ext cx="2531910" cy="1932295"/>
          </a:xfrm>
          <a:prstGeom prst="rect">
            <a:avLst/>
          </a:prstGeom>
        </p:spPr>
        <p:txBody>
          <a:bodyPr spcFirstLastPara="1" wrap="square" lIns="91425" tIns="91425" rIns="91425" bIns="91425" anchor="t" anchorCtr="0">
            <a:normAutofit/>
          </a:bodyPr>
          <a:lstStyle/>
          <a:p>
            <a:pPr marL="285750" indent="-285750"/>
            <a:r>
              <a:rPr lang="en-US" sz="1400" dirty="0"/>
              <a:t>Special rules for </a:t>
            </a:r>
            <a:r>
              <a:rPr lang="en-US" sz="1400" dirty="0" err="1"/>
              <a:t>stop_at</a:t>
            </a:r>
            <a:endParaRPr lang="en-US" sz="1400" dirty="0"/>
          </a:p>
          <a:p>
            <a:pPr marL="0" indent="0">
              <a:buNone/>
            </a:pPr>
            <a:endParaRPr lang="en-US" sz="1400" dirty="0"/>
          </a:p>
          <a:p>
            <a:pPr marL="0" indent="0">
              <a:buNone/>
            </a:pPr>
            <a:r>
              <a:rPr lang="en-US" sz="1400" dirty="0"/>
              <a:t>If </a:t>
            </a:r>
            <a:r>
              <a:rPr lang="en-US" sz="1400" dirty="0" err="1"/>
              <a:t>stop_at</a:t>
            </a:r>
            <a:r>
              <a:rPr lang="en-US" sz="1400" dirty="0"/>
              <a:t> is satisfied, we stop the generation.</a:t>
            </a:r>
          </a:p>
          <a:p>
            <a:pPr marL="0" indent="0">
              <a:buNone/>
            </a:pPr>
            <a:endParaRPr lang="en-US" sz="1400" dirty="0"/>
          </a:p>
          <a:p>
            <a:pPr marL="0" indent="0">
              <a:buNone/>
            </a:pPr>
            <a:r>
              <a:rPr lang="en-US" sz="1400" dirty="0"/>
              <a:t>If </a:t>
            </a:r>
            <a:r>
              <a:rPr lang="en-US" sz="1400" dirty="0" err="1"/>
              <a:t>stop_at</a:t>
            </a:r>
            <a:r>
              <a:rPr lang="en-US" sz="1400" dirty="0"/>
              <a:t> is not satisfied, we continue to generate.</a:t>
            </a:r>
          </a:p>
        </p:txBody>
      </p:sp>
      <p:pic>
        <p:nvPicPr>
          <p:cNvPr id="4" name="图片 3">
            <a:extLst>
              <a:ext uri="{FF2B5EF4-FFF2-40B4-BE49-F238E27FC236}">
                <a16:creationId xmlns:a16="http://schemas.microsoft.com/office/drawing/2014/main" id="{C07E05CB-8034-6029-A0CA-D2F93B4B73E1}"/>
              </a:ext>
            </a:extLst>
          </p:cNvPr>
          <p:cNvPicPr>
            <a:picLocks noChangeAspect="1"/>
          </p:cNvPicPr>
          <p:nvPr/>
        </p:nvPicPr>
        <p:blipFill>
          <a:blip r:embed="rId3"/>
          <a:stretch>
            <a:fillRect/>
          </a:stretch>
        </p:blipFill>
        <p:spPr>
          <a:xfrm>
            <a:off x="3783872" y="2481026"/>
            <a:ext cx="5075360" cy="1059272"/>
          </a:xfrm>
          <a:prstGeom prst="rect">
            <a:avLst/>
          </a:prstGeom>
        </p:spPr>
      </p:pic>
    </p:spTree>
    <p:extLst>
      <p:ext uri="{BB962C8B-B14F-4D97-AF65-F5344CB8AC3E}">
        <p14:creationId xmlns:p14="http://schemas.microsoft.com/office/powerpoint/2010/main" val="16770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63556a28c1_0_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Semantics (Chain of Thoughts)</a:t>
            </a:r>
            <a:endParaRPr dirty="0"/>
          </a:p>
        </p:txBody>
      </p:sp>
      <p:sp>
        <p:nvSpPr>
          <p:cNvPr id="142" name="Google Shape;142;g263556a28c1_0_32"/>
          <p:cNvSpPr txBox="1">
            <a:spLocks noGrp="1"/>
          </p:cNvSpPr>
          <p:nvPr>
            <p:ph type="body" idx="1"/>
          </p:nvPr>
        </p:nvSpPr>
        <p:spPr>
          <a:xfrm>
            <a:off x="729450" y="1914281"/>
            <a:ext cx="7688700" cy="469255"/>
          </a:xfrm>
          <a:prstGeom prst="rect">
            <a:avLst/>
          </a:prstGeom>
        </p:spPr>
        <p:txBody>
          <a:bodyPr spcFirstLastPara="1" wrap="square" lIns="91425" tIns="91425" rIns="91425" bIns="91425" anchor="t" anchorCtr="0">
            <a:normAutofit/>
          </a:bodyPr>
          <a:lstStyle/>
          <a:p>
            <a:pPr marL="285750" indent="-285750"/>
            <a:r>
              <a:rPr lang="en-US" sz="1400" dirty="0"/>
              <a:t>The</a:t>
            </a:r>
            <a:r>
              <a:rPr lang="zh-CN" altLang="en-US" sz="1400" dirty="0"/>
              <a:t> </a:t>
            </a:r>
            <a:r>
              <a:rPr lang="en-US" altLang="zh-CN" sz="1400" dirty="0"/>
              <a:t>output of one task can be used by following tasks.</a:t>
            </a:r>
            <a:endParaRPr lang="en-US" sz="1400" dirty="0"/>
          </a:p>
        </p:txBody>
      </p:sp>
      <p:pic>
        <p:nvPicPr>
          <p:cNvPr id="3" name="图片 2">
            <a:extLst>
              <a:ext uri="{FF2B5EF4-FFF2-40B4-BE49-F238E27FC236}">
                <a16:creationId xmlns:a16="http://schemas.microsoft.com/office/drawing/2014/main" id="{393E43A4-C2B1-2540-2C8E-F0E80AF69A83}"/>
              </a:ext>
            </a:extLst>
          </p:cNvPr>
          <p:cNvPicPr>
            <a:picLocks noChangeAspect="1"/>
          </p:cNvPicPr>
          <p:nvPr/>
        </p:nvPicPr>
        <p:blipFill>
          <a:blip r:embed="rId3"/>
          <a:stretch>
            <a:fillRect/>
          </a:stretch>
        </p:blipFill>
        <p:spPr>
          <a:xfrm>
            <a:off x="2632542" y="2679155"/>
            <a:ext cx="3878916" cy="845893"/>
          </a:xfrm>
          <a:prstGeom prst="rect">
            <a:avLst/>
          </a:prstGeom>
        </p:spPr>
      </p:pic>
    </p:spTree>
    <p:extLst>
      <p:ext uri="{BB962C8B-B14F-4D97-AF65-F5344CB8AC3E}">
        <p14:creationId xmlns:p14="http://schemas.microsoft.com/office/powerpoint/2010/main" val="197497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Evaluation</a:t>
            </a:r>
            <a:endParaRPr dirty="0"/>
          </a:p>
        </p:txBody>
      </p:sp>
      <p:sp>
        <p:nvSpPr>
          <p:cNvPr id="191" name="Google Shape;191;p8"/>
          <p:cNvSpPr txBox="1"/>
          <p:nvPr/>
        </p:nvSpPr>
        <p:spPr>
          <a:xfrm>
            <a:off x="607150" y="2103550"/>
            <a:ext cx="7811100" cy="26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92" name="Google Shape;192;p8"/>
          <p:cNvSpPr txBox="1"/>
          <p:nvPr/>
        </p:nvSpPr>
        <p:spPr>
          <a:xfrm>
            <a:off x="790825" y="21742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latin typeface="Lato"/>
                <a:ea typeface="Lato"/>
                <a:cs typeface="Lato"/>
                <a:sym typeface="Lato"/>
              </a:rPr>
              <a:t>Due to the limitation in conditions, we can only do the expressiveness evaluation.</a:t>
            </a:r>
            <a:endParaRPr dirty="0">
              <a:solidFill>
                <a:schemeClr val="accent1"/>
              </a:solidFill>
              <a:latin typeface="Lato"/>
              <a:ea typeface="Lato"/>
              <a:cs typeface="Lato"/>
              <a:sym typeface="Lato"/>
            </a:endParaRPr>
          </a:p>
        </p:txBody>
      </p:sp>
      <p:pic>
        <p:nvPicPr>
          <p:cNvPr id="2" name="Google Shape;183;p27">
            <a:extLst>
              <a:ext uri="{FF2B5EF4-FFF2-40B4-BE49-F238E27FC236}">
                <a16:creationId xmlns:a16="http://schemas.microsoft.com/office/drawing/2014/main" id="{3CBD1984-19AF-899A-01A5-00652DE9FE45}"/>
              </a:ext>
            </a:extLst>
          </p:cNvPr>
          <p:cNvPicPr preferRelativeResize="0"/>
          <p:nvPr/>
        </p:nvPicPr>
        <p:blipFill rotWithShape="1">
          <a:blip r:embed="rId3">
            <a:alphaModFix/>
          </a:blip>
          <a:srcRect/>
          <a:stretch/>
        </p:blipFill>
        <p:spPr>
          <a:xfrm>
            <a:off x="467276" y="2780050"/>
            <a:ext cx="8090848" cy="1566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63556a28c1_0_15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Limitations and Future Work</a:t>
            </a:r>
            <a:endParaRPr/>
          </a:p>
        </p:txBody>
      </p:sp>
      <p:sp>
        <p:nvSpPr>
          <p:cNvPr id="223" name="Google Shape;223;g263556a28c1_0_152"/>
          <p:cNvSpPr txBox="1">
            <a:spLocks noGrp="1"/>
          </p:cNvSpPr>
          <p:nvPr>
            <p:ph type="body" idx="1"/>
          </p:nvPr>
        </p:nvSpPr>
        <p:spPr>
          <a:xfrm>
            <a:off x="965850" y="2141625"/>
            <a:ext cx="7212300" cy="1436727"/>
          </a:xfrm>
          <a:prstGeom prst="rect">
            <a:avLst/>
          </a:prstGeom>
          <a:noFill/>
          <a:ln>
            <a:noFill/>
          </a:ln>
        </p:spPr>
        <p:txBody>
          <a:bodyPr spcFirstLastPara="1" wrap="square" lIns="91425" tIns="91425" rIns="91425" bIns="91425" anchor="t" anchorCtr="0">
            <a:normAutofit/>
          </a:bodyPr>
          <a:lstStyle/>
          <a:p>
            <a:pPr marL="285750" indent="-285750">
              <a:buSzPts val="1800"/>
            </a:pPr>
            <a:r>
              <a:rPr lang="en-US" dirty="0"/>
              <a:t>We parse the language using regular expressions.</a:t>
            </a:r>
          </a:p>
          <a:p>
            <a:pPr marL="285750" indent="-285750">
              <a:buSzPts val="1800"/>
            </a:pPr>
            <a:endParaRPr lang="en-US" dirty="0"/>
          </a:p>
          <a:p>
            <a:pPr marL="285750" indent="-285750">
              <a:buSzPts val="1800"/>
            </a:pPr>
            <a:r>
              <a:rPr lang="en-US" dirty="0"/>
              <a:t>Our language is executed token by token. It is expensive and time-consuming.</a:t>
            </a:r>
          </a:p>
          <a:p>
            <a:pPr marL="285750" indent="-285750">
              <a:buSzPts val="1800"/>
            </a:pPr>
            <a:endParaRPr lang="en-US" dirty="0"/>
          </a:p>
          <a:p>
            <a:pPr marL="285750" indent="-285750">
              <a:buSzPts val="1800"/>
            </a:pPr>
            <a:r>
              <a:rPr lang="en-US" dirty="0"/>
              <a:t> The function of our language is limited.</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63556a28c1_0_15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dirty="0"/>
              <a:t>Question</a:t>
            </a:r>
            <a:endParaRPr dirty="0"/>
          </a:p>
        </p:txBody>
      </p:sp>
      <p:sp>
        <p:nvSpPr>
          <p:cNvPr id="223" name="Google Shape;223;g263556a28c1_0_152"/>
          <p:cNvSpPr txBox="1">
            <a:spLocks noGrp="1"/>
          </p:cNvSpPr>
          <p:nvPr>
            <p:ph type="body" idx="1"/>
          </p:nvPr>
        </p:nvSpPr>
        <p:spPr>
          <a:xfrm>
            <a:off x="965850" y="2141625"/>
            <a:ext cx="7212300" cy="430125"/>
          </a:xfrm>
          <a:prstGeom prst="rect">
            <a:avLst/>
          </a:prstGeom>
          <a:noFill/>
          <a:ln>
            <a:noFill/>
          </a:ln>
        </p:spPr>
        <p:txBody>
          <a:bodyPr spcFirstLastPara="1" wrap="square" lIns="91425" tIns="91425" rIns="91425" bIns="91425" anchor="t" anchorCtr="0">
            <a:normAutofit/>
          </a:bodyPr>
          <a:lstStyle/>
          <a:p>
            <a:pPr marL="285750" indent="-285750">
              <a:buSzPts val="1800"/>
            </a:pPr>
            <a:r>
              <a:rPr lang="en-US" dirty="0"/>
              <a:t>Why we don’t go to check the second token at the first step.</a:t>
            </a:r>
            <a:endParaRPr dirty="0"/>
          </a:p>
        </p:txBody>
      </p:sp>
      <p:sp>
        <p:nvSpPr>
          <p:cNvPr id="2" name="文本框 1">
            <a:extLst>
              <a:ext uri="{FF2B5EF4-FFF2-40B4-BE49-F238E27FC236}">
                <a16:creationId xmlns:a16="http://schemas.microsoft.com/office/drawing/2014/main" id="{2CDB0867-CA17-D299-DF82-D949C594F5ED}"/>
              </a:ext>
            </a:extLst>
          </p:cNvPr>
          <p:cNvSpPr txBox="1"/>
          <p:nvPr/>
        </p:nvSpPr>
        <p:spPr>
          <a:xfrm>
            <a:off x="1912074" y="3336000"/>
            <a:ext cx="499872" cy="307777"/>
          </a:xfrm>
          <a:prstGeom prst="rect">
            <a:avLst/>
          </a:prstGeom>
          <a:noFill/>
        </p:spPr>
        <p:txBody>
          <a:bodyPr wrap="square" rtlCol="0">
            <a:spAutoFit/>
          </a:bodyPr>
          <a:lstStyle/>
          <a:p>
            <a:r>
              <a:rPr lang="en-US" altLang="zh-CN" dirty="0"/>
              <a:t>[var]</a:t>
            </a:r>
            <a:endParaRPr lang="zh-CN" altLang="en-US" dirty="0"/>
          </a:p>
        </p:txBody>
      </p:sp>
      <p:sp>
        <p:nvSpPr>
          <p:cNvPr id="3" name="文本框 2">
            <a:extLst>
              <a:ext uri="{FF2B5EF4-FFF2-40B4-BE49-F238E27FC236}">
                <a16:creationId xmlns:a16="http://schemas.microsoft.com/office/drawing/2014/main" id="{98E76462-FAA7-E8CF-F5F1-499DB374DEDD}"/>
              </a:ext>
            </a:extLst>
          </p:cNvPr>
          <p:cNvSpPr txBox="1"/>
          <p:nvPr/>
        </p:nvSpPr>
        <p:spPr>
          <a:xfrm>
            <a:off x="2688336" y="3066288"/>
            <a:ext cx="703110" cy="307777"/>
          </a:xfrm>
          <a:prstGeom prst="rect">
            <a:avLst/>
          </a:prstGeom>
          <a:noFill/>
        </p:spPr>
        <p:txBody>
          <a:bodyPr wrap="square" rtlCol="0">
            <a:spAutoFit/>
          </a:bodyPr>
          <a:lstStyle/>
          <a:p>
            <a:r>
              <a:rPr lang="en-US" altLang="zh-CN" dirty="0"/>
              <a:t>step1</a:t>
            </a:r>
            <a:endParaRPr lang="zh-CN" altLang="en-US" dirty="0"/>
          </a:p>
        </p:txBody>
      </p:sp>
      <p:sp>
        <p:nvSpPr>
          <p:cNvPr id="4" name="椭圆 3">
            <a:extLst>
              <a:ext uri="{FF2B5EF4-FFF2-40B4-BE49-F238E27FC236}">
                <a16:creationId xmlns:a16="http://schemas.microsoft.com/office/drawing/2014/main" id="{0C6ABB08-F76B-68FB-923F-3C568C09167E}"/>
              </a:ext>
            </a:extLst>
          </p:cNvPr>
          <p:cNvSpPr/>
          <p:nvPr/>
        </p:nvSpPr>
        <p:spPr>
          <a:xfrm>
            <a:off x="2859024" y="3374065"/>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49D6296-2259-C6CD-12BA-F259BED63896}"/>
              </a:ext>
            </a:extLst>
          </p:cNvPr>
          <p:cNvSpPr/>
          <p:nvPr/>
        </p:nvSpPr>
        <p:spPr>
          <a:xfrm>
            <a:off x="2859024" y="3925305"/>
            <a:ext cx="256032" cy="231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002FC495-743B-97E2-C55F-254709A7942F}"/>
              </a:ext>
            </a:extLst>
          </p:cNvPr>
          <p:cNvCxnSpPr>
            <a:cxnSpLocks/>
            <a:stCxn id="2" idx="3"/>
            <a:endCxn id="4" idx="2"/>
          </p:cNvCxnSpPr>
          <p:nvPr/>
        </p:nvCxnSpPr>
        <p:spPr>
          <a:xfrm>
            <a:off x="2411946" y="3489889"/>
            <a:ext cx="447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3307C07-E747-D026-F16D-967CBC6A3BA2}"/>
              </a:ext>
            </a:extLst>
          </p:cNvPr>
          <p:cNvSpPr txBox="1"/>
          <p:nvPr/>
        </p:nvSpPr>
        <p:spPr>
          <a:xfrm>
            <a:off x="3562134" y="3066288"/>
            <a:ext cx="703110" cy="307777"/>
          </a:xfrm>
          <a:prstGeom prst="rect">
            <a:avLst/>
          </a:prstGeom>
          <a:noFill/>
        </p:spPr>
        <p:txBody>
          <a:bodyPr wrap="square" rtlCol="0">
            <a:spAutoFit/>
          </a:bodyPr>
          <a:lstStyle/>
          <a:p>
            <a:r>
              <a:rPr lang="en-US" altLang="zh-CN" dirty="0"/>
              <a:t>step2</a:t>
            </a:r>
            <a:endParaRPr lang="zh-CN" altLang="en-US" dirty="0"/>
          </a:p>
        </p:txBody>
      </p:sp>
      <p:sp>
        <p:nvSpPr>
          <p:cNvPr id="8" name="椭圆 7">
            <a:extLst>
              <a:ext uri="{FF2B5EF4-FFF2-40B4-BE49-F238E27FC236}">
                <a16:creationId xmlns:a16="http://schemas.microsoft.com/office/drawing/2014/main" id="{22EB7843-969D-F61C-D664-183783278F03}"/>
              </a:ext>
            </a:extLst>
          </p:cNvPr>
          <p:cNvSpPr/>
          <p:nvPr/>
        </p:nvSpPr>
        <p:spPr>
          <a:xfrm>
            <a:off x="3732822" y="3374065"/>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1C5DFDD-C253-6F5F-4A8F-388C4CFBD389}"/>
              </a:ext>
            </a:extLst>
          </p:cNvPr>
          <p:cNvSpPr/>
          <p:nvPr/>
        </p:nvSpPr>
        <p:spPr>
          <a:xfrm>
            <a:off x="3732822" y="3925305"/>
            <a:ext cx="256032" cy="231648"/>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9F0025C6-33A4-0889-DCA3-CC2F8BEB50F2}"/>
              </a:ext>
            </a:extLst>
          </p:cNvPr>
          <p:cNvCxnSpPr>
            <a:stCxn id="4" idx="6"/>
            <a:endCxn id="8" idx="2"/>
          </p:cNvCxnSpPr>
          <p:nvPr/>
        </p:nvCxnSpPr>
        <p:spPr>
          <a:xfrm>
            <a:off x="3115056" y="3489889"/>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44B7386-A426-0F88-BDED-749DCBA4CF5C}"/>
              </a:ext>
            </a:extLst>
          </p:cNvPr>
          <p:cNvSpPr txBox="1"/>
          <p:nvPr/>
        </p:nvSpPr>
        <p:spPr>
          <a:xfrm>
            <a:off x="4435932" y="3066288"/>
            <a:ext cx="703110" cy="307777"/>
          </a:xfrm>
          <a:prstGeom prst="rect">
            <a:avLst/>
          </a:prstGeom>
          <a:noFill/>
        </p:spPr>
        <p:txBody>
          <a:bodyPr wrap="square" rtlCol="0">
            <a:spAutoFit/>
          </a:bodyPr>
          <a:lstStyle/>
          <a:p>
            <a:r>
              <a:rPr lang="en-US" altLang="zh-CN" dirty="0"/>
              <a:t>step3</a:t>
            </a:r>
            <a:endParaRPr lang="zh-CN" altLang="en-US" dirty="0"/>
          </a:p>
        </p:txBody>
      </p:sp>
      <p:sp>
        <p:nvSpPr>
          <p:cNvPr id="12" name="椭圆 11">
            <a:extLst>
              <a:ext uri="{FF2B5EF4-FFF2-40B4-BE49-F238E27FC236}">
                <a16:creationId xmlns:a16="http://schemas.microsoft.com/office/drawing/2014/main" id="{257E7A0C-E0C7-00C9-8222-C60E3436500F}"/>
              </a:ext>
            </a:extLst>
          </p:cNvPr>
          <p:cNvSpPr/>
          <p:nvPr/>
        </p:nvSpPr>
        <p:spPr>
          <a:xfrm>
            <a:off x="4606620" y="3374065"/>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AA8C2E7-47C3-705E-BBDA-E824CD434F89}"/>
              </a:ext>
            </a:extLst>
          </p:cNvPr>
          <p:cNvSpPr/>
          <p:nvPr/>
        </p:nvSpPr>
        <p:spPr>
          <a:xfrm>
            <a:off x="4606620" y="3925305"/>
            <a:ext cx="256032" cy="2316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DDB36098-3D90-EA88-AD39-D1B2B0026995}"/>
              </a:ext>
            </a:extLst>
          </p:cNvPr>
          <p:cNvCxnSpPr>
            <a:stCxn id="4" idx="6"/>
            <a:endCxn id="9" idx="2"/>
          </p:cNvCxnSpPr>
          <p:nvPr/>
        </p:nvCxnSpPr>
        <p:spPr>
          <a:xfrm>
            <a:off x="3115056" y="3489889"/>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0E34792-6F43-F699-3A06-414046F3AE0F}"/>
              </a:ext>
            </a:extLst>
          </p:cNvPr>
          <p:cNvCxnSpPr>
            <a:stCxn id="9" idx="6"/>
            <a:endCxn id="12" idx="2"/>
          </p:cNvCxnSpPr>
          <p:nvPr/>
        </p:nvCxnSpPr>
        <p:spPr>
          <a:xfrm flipV="1">
            <a:off x="3988854" y="3489889"/>
            <a:ext cx="617766" cy="55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C6A34C1-9992-DD09-7A57-CFADB384C4C3}"/>
              </a:ext>
            </a:extLst>
          </p:cNvPr>
          <p:cNvCxnSpPr>
            <a:stCxn id="9" idx="6"/>
            <a:endCxn id="13" idx="2"/>
          </p:cNvCxnSpPr>
          <p:nvPr/>
        </p:nvCxnSpPr>
        <p:spPr>
          <a:xfrm>
            <a:off x="3988854" y="4041129"/>
            <a:ext cx="61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EE074FC-1548-B97A-0D5B-1EF244DA1AA9}"/>
              </a:ext>
            </a:extLst>
          </p:cNvPr>
          <p:cNvCxnSpPr>
            <a:cxnSpLocks/>
            <a:stCxn id="2" idx="3"/>
            <a:endCxn id="5" idx="2"/>
          </p:cNvCxnSpPr>
          <p:nvPr/>
        </p:nvCxnSpPr>
        <p:spPr>
          <a:xfrm>
            <a:off x="2411946" y="3489889"/>
            <a:ext cx="447078" cy="5512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999098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63556a28c1_0_15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dirty="0"/>
              <a:t>Question</a:t>
            </a:r>
            <a:endParaRPr dirty="0"/>
          </a:p>
        </p:txBody>
      </p:sp>
      <p:sp>
        <p:nvSpPr>
          <p:cNvPr id="223" name="Google Shape;223;g263556a28c1_0_152"/>
          <p:cNvSpPr txBox="1">
            <a:spLocks noGrp="1"/>
          </p:cNvSpPr>
          <p:nvPr>
            <p:ph type="body" idx="1"/>
          </p:nvPr>
        </p:nvSpPr>
        <p:spPr>
          <a:xfrm>
            <a:off x="729450" y="2098953"/>
            <a:ext cx="7212300" cy="1190698"/>
          </a:xfrm>
          <a:prstGeom prst="rect">
            <a:avLst/>
          </a:prstGeom>
          <a:noFill/>
          <a:ln>
            <a:noFill/>
          </a:ln>
        </p:spPr>
        <p:txBody>
          <a:bodyPr spcFirstLastPara="1" wrap="square" lIns="91425" tIns="91425" rIns="91425" bIns="91425" anchor="t" anchorCtr="0">
            <a:normAutofit/>
          </a:bodyPr>
          <a:lstStyle/>
          <a:p>
            <a:pPr marL="285750" indent="-285750">
              <a:spcBef>
                <a:spcPts val="600"/>
              </a:spcBef>
              <a:buSzPts val="1800"/>
            </a:pPr>
            <a:r>
              <a:rPr lang="en-US" dirty="0"/>
              <a:t>Designing principle</a:t>
            </a:r>
          </a:p>
          <a:p>
            <a:pPr marL="0" indent="0">
              <a:spcBef>
                <a:spcPts val="600"/>
              </a:spcBef>
              <a:buSzPts val="1800"/>
              <a:buNone/>
            </a:pPr>
            <a:r>
              <a:rPr lang="en-US" dirty="0"/>
              <a:t>       If we have a sequence of length </a:t>
            </a:r>
            <a:r>
              <a:rPr lang="en-US" i="1" dirty="0"/>
              <a:t>j</a:t>
            </a:r>
            <a:r>
              <a:rPr lang="en-US" dirty="0"/>
              <a:t> that satisfies the constraint, we will not go back to check tokens before the </a:t>
            </a:r>
            <a:r>
              <a:rPr lang="en-US" i="1" dirty="0" err="1"/>
              <a:t>j</a:t>
            </a:r>
            <a:r>
              <a:rPr lang="en-US" dirty="0" err="1"/>
              <a:t>th</a:t>
            </a:r>
            <a:r>
              <a:rPr lang="en-US" dirty="0"/>
              <a:t> step.</a:t>
            </a:r>
          </a:p>
        </p:txBody>
      </p:sp>
    </p:spTree>
    <p:extLst>
      <p:ext uri="{BB962C8B-B14F-4D97-AF65-F5344CB8AC3E}">
        <p14:creationId xmlns:p14="http://schemas.microsoft.com/office/powerpoint/2010/main" val="260966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a:t>
            </a:r>
            <a:endParaRPr/>
          </a:p>
        </p:txBody>
      </p:sp>
      <p:sp>
        <p:nvSpPr>
          <p:cNvPr id="99" name="Google Shape;99;p1"/>
          <p:cNvSpPr txBox="1">
            <a:spLocks noGrp="1"/>
          </p:cNvSpPr>
          <p:nvPr>
            <p:ph type="body" idx="1"/>
          </p:nvPr>
        </p:nvSpPr>
        <p:spPr>
          <a:xfrm>
            <a:off x="729450" y="1853850"/>
            <a:ext cx="7688700" cy="299247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600"/>
              </a:spcBef>
              <a:spcAft>
                <a:spcPts val="0"/>
              </a:spcAft>
              <a:buSzPts val="1300"/>
              <a:buChar char="●"/>
            </a:pPr>
            <a:r>
              <a:rPr lang="en" dirty="0"/>
              <a:t>Language Model Programming (LMP) - interact with LMs and provide prompts in a way that is convenient to the user and reduces query costs</a:t>
            </a:r>
            <a:endParaRPr dirty="0"/>
          </a:p>
          <a:p>
            <a:pPr marL="457200" lvl="0" indent="-311150" algn="l" rtl="0">
              <a:lnSpc>
                <a:spcPct val="115000"/>
              </a:lnSpc>
              <a:spcBef>
                <a:spcPts val="600"/>
              </a:spcBef>
              <a:spcAft>
                <a:spcPts val="0"/>
              </a:spcAft>
              <a:buSzPts val="1300"/>
              <a:buChar char="●"/>
            </a:pPr>
            <a:r>
              <a:rPr lang="en" u="sng" dirty="0"/>
              <a:t>Three approaches:</a:t>
            </a:r>
            <a:endParaRPr u="sng" dirty="0"/>
          </a:p>
          <a:p>
            <a:pPr marL="146050" lvl="0" indent="0" algn="l" rtl="0">
              <a:spcBef>
                <a:spcPts val="600"/>
              </a:spcBef>
              <a:spcAft>
                <a:spcPts val="0"/>
              </a:spcAft>
              <a:buNone/>
            </a:pPr>
            <a:r>
              <a:rPr lang="en" dirty="0"/>
              <a:t>	LMQL: Language Model Query Languages</a:t>
            </a:r>
            <a:endParaRPr dirty="0"/>
          </a:p>
          <a:p>
            <a:pPr marL="146050" lvl="0" indent="0" algn="l" rtl="0">
              <a:spcBef>
                <a:spcPts val="600"/>
              </a:spcBef>
              <a:spcAft>
                <a:spcPts val="0"/>
              </a:spcAft>
              <a:buNone/>
            </a:pPr>
            <a:r>
              <a:rPr lang="en" dirty="0"/>
              <a:t>		   Interact with LLMs. Impose constraints on the output of LLMs.</a:t>
            </a:r>
            <a:endParaRPr dirty="0"/>
          </a:p>
          <a:p>
            <a:pPr marL="146050" lvl="0" indent="0" algn="l" rtl="0">
              <a:lnSpc>
                <a:spcPct val="115000"/>
              </a:lnSpc>
              <a:spcBef>
                <a:spcPts val="600"/>
              </a:spcBef>
              <a:spcAft>
                <a:spcPts val="0"/>
              </a:spcAft>
              <a:buSzPts val="1300"/>
              <a:buNone/>
            </a:pPr>
            <a:r>
              <a:rPr lang="en" dirty="0"/>
              <a:t>	OpenPrompt: A framework/template for prompt-learning</a:t>
            </a:r>
            <a:endParaRPr dirty="0"/>
          </a:p>
          <a:p>
            <a:pPr marL="146050" lvl="0" indent="0" algn="l" rtl="0">
              <a:lnSpc>
                <a:spcPct val="115000"/>
              </a:lnSpc>
              <a:spcBef>
                <a:spcPts val="600"/>
              </a:spcBef>
              <a:spcAft>
                <a:spcPts val="0"/>
              </a:spcAft>
              <a:buSzPts val="1300"/>
              <a:buNone/>
            </a:pPr>
            <a:r>
              <a:rPr lang="en" dirty="0"/>
              <a:t>		   Manually designed framework. Only be used for specific tasks</a:t>
            </a:r>
            <a:endParaRPr dirty="0"/>
          </a:p>
          <a:p>
            <a:pPr marL="146050" lvl="0" indent="0" algn="l" rtl="0">
              <a:lnSpc>
                <a:spcPct val="115000"/>
              </a:lnSpc>
              <a:spcBef>
                <a:spcPts val="600"/>
              </a:spcBef>
              <a:spcAft>
                <a:spcPts val="0"/>
              </a:spcAft>
              <a:buSzPts val="1300"/>
              <a:buNone/>
            </a:pPr>
            <a:r>
              <a:rPr lang="en" dirty="0"/>
              <a:t>	Microsoft Semantic Kernel: has prompt template syntax</a:t>
            </a:r>
            <a:endParaRPr dirty="0"/>
          </a:p>
          <a:p>
            <a:pPr marL="146050" lvl="0" indent="0" algn="l" rtl="0">
              <a:lnSpc>
                <a:spcPct val="115000"/>
              </a:lnSpc>
              <a:spcBef>
                <a:spcPts val="600"/>
              </a:spcBef>
              <a:spcAft>
                <a:spcPts val="0"/>
              </a:spcAft>
              <a:buSzPts val="1300"/>
              <a:buNone/>
            </a:pPr>
            <a:r>
              <a:rPr lang="en" dirty="0"/>
              <a:t>		   Works like filling blanks of sentences</a:t>
            </a:r>
            <a:endParaRPr dirty="0"/>
          </a:p>
          <a:p>
            <a:pPr marL="146050" lvl="0" indent="0" algn="l" rtl="0">
              <a:lnSpc>
                <a:spcPct val="115000"/>
              </a:lnSpc>
              <a:spcBef>
                <a:spcPts val="600"/>
              </a:spcBef>
              <a:spcAft>
                <a:spcPts val="0"/>
              </a:spcAft>
              <a:buSzPts val="13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 (Limitations of LMQL)</a:t>
            </a:r>
            <a:endParaRPr/>
          </a:p>
        </p:txBody>
      </p:sp>
      <p:sp>
        <p:nvSpPr>
          <p:cNvPr id="105" name="Google Shape;105;p3"/>
          <p:cNvSpPr txBox="1">
            <a:spLocks noGrp="1"/>
          </p:cNvSpPr>
          <p:nvPr>
            <p:ph type="body" idx="1"/>
          </p:nvPr>
        </p:nvSpPr>
        <p:spPr>
          <a:xfrm>
            <a:off x="146305" y="2021629"/>
            <a:ext cx="3677710" cy="2166323"/>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600"/>
              </a:spcBef>
              <a:spcAft>
                <a:spcPts val="0"/>
              </a:spcAft>
              <a:buSzPts val="1300"/>
              <a:buChar char="●"/>
            </a:pPr>
            <a:r>
              <a:rPr lang="en"/>
              <a:t>Task Decomposition and Chain of Thought</a:t>
            </a:r>
            <a:endParaRPr/>
          </a:p>
          <a:p>
            <a:pPr marL="146050" lvl="0" indent="0" algn="l" rtl="0">
              <a:lnSpc>
                <a:spcPct val="115000"/>
              </a:lnSpc>
              <a:spcBef>
                <a:spcPts val="600"/>
              </a:spcBef>
              <a:spcAft>
                <a:spcPts val="0"/>
              </a:spcAft>
              <a:buSzPts val="1300"/>
              <a:buNone/>
            </a:pPr>
            <a:r>
              <a:rPr lang="en"/>
              <a:t>It is proved that decomposing a task into multiple smaller subtasks can yield better performance from the language model.</a:t>
            </a:r>
            <a:endParaRPr/>
          </a:p>
          <a:p>
            <a:pPr marL="146050" lvl="0" indent="0" algn="l" rtl="0">
              <a:lnSpc>
                <a:spcPct val="115000"/>
              </a:lnSpc>
              <a:spcBef>
                <a:spcPts val="600"/>
              </a:spcBef>
              <a:spcAft>
                <a:spcPts val="0"/>
              </a:spcAft>
              <a:buSzPts val="1300"/>
              <a:buNone/>
            </a:pPr>
            <a:endParaRPr/>
          </a:p>
          <a:p>
            <a:pPr marL="146050" lvl="0" indent="0" algn="l" rtl="0">
              <a:lnSpc>
                <a:spcPct val="115000"/>
              </a:lnSpc>
              <a:spcBef>
                <a:spcPts val="600"/>
              </a:spcBef>
              <a:spcAft>
                <a:spcPts val="0"/>
              </a:spcAft>
              <a:buSzPts val="1300"/>
              <a:buNone/>
            </a:pPr>
            <a:r>
              <a:rPr lang="en"/>
              <a:t>LMQL does not support task decomposition.</a:t>
            </a:r>
            <a:endParaRPr/>
          </a:p>
        </p:txBody>
      </p:sp>
      <p:pic>
        <p:nvPicPr>
          <p:cNvPr id="106" name="Google Shape;106;p3"/>
          <p:cNvPicPr preferRelativeResize="0"/>
          <p:nvPr/>
        </p:nvPicPr>
        <p:blipFill rotWithShape="1">
          <a:blip r:embed="rId3">
            <a:alphaModFix/>
          </a:blip>
          <a:srcRect/>
          <a:stretch/>
        </p:blipFill>
        <p:spPr>
          <a:xfrm>
            <a:off x="3824015" y="2021629"/>
            <a:ext cx="4966417" cy="25360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 (Limitations of LMQL)</a:t>
            </a:r>
            <a:endParaRPr/>
          </a:p>
        </p:txBody>
      </p:sp>
      <p:sp>
        <p:nvSpPr>
          <p:cNvPr id="112" name="Google Shape;112;p4"/>
          <p:cNvSpPr txBox="1">
            <a:spLocks noGrp="1"/>
          </p:cNvSpPr>
          <p:nvPr>
            <p:ph type="body" idx="1"/>
          </p:nvPr>
        </p:nvSpPr>
        <p:spPr>
          <a:xfrm>
            <a:off x="146305" y="2021629"/>
            <a:ext cx="4078223" cy="2410163"/>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600"/>
              </a:spcBef>
              <a:spcAft>
                <a:spcPts val="0"/>
              </a:spcAft>
              <a:buSzPts val="1300"/>
              <a:buChar char="●"/>
            </a:pPr>
            <a:r>
              <a:rPr lang="en"/>
              <a:t>The Redundant “or” Operator</a:t>
            </a:r>
            <a:endParaRPr/>
          </a:p>
          <a:p>
            <a:pPr marL="146050" lvl="0" indent="0" algn="l" rtl="0">
              <a:lnSpc>
                <a:spcPct val="115000"/>
              </a:lnSpc>
              <a:spcBef>
                <a:spcPts val="600"/>
              </a:spcBef>
              <a:spcAft>
                <a:spcPts val="0"/>
              </a:spcAft>
              <a:buSzPts val="1300"/>
              <a:buNone/>
            </a:pPr>
            <a:r>
              <a:rPr lang="en"/>
              <a:t>The “or” operator can make the execution of the query require a lot more decoding, subsequently increasing costs.</a:t>
            </a:r>
            <a:endParaRPr/>
          </a:p>
          <a:p>
            <a:pPr marL="146050" lvl="0" indent="0" algn="l" rtl="0">
              <a:lnSpc>
                <a:spcPct val="115000"/>
              </a:lnSpc>
              <a:spcBef>
                <a:spcPts val="600"/>
              </a:spcBef>
              <a:spcAft>
                <a:spcPts val="0"/>
              </a:spcAft>
              <a:buSzPts val="1300"/>
              <a:buNone/>
            </a:pPr>
            <a:endParaRPr/>
          </a:p>
          <a:p>
            <a:pPr marL="146050" lvl="0" indent="0" algn="l" rtl="0">
              <a:lnSpc>
                <a:spcPct val="115000"/>
              </a:lnSpc>
              <a:spcBef>
                <a:spcPts val="600"/>
              </a:spcBef>
              <a:spcAft>
                <a:spcPts val="0"/>
              </a:spcAft>
              <a:buSzPts val="1300"/>
              <a:buNone/>
            </a:pPr>
            <a:r>
              <a:rPr lang="en"/>
              <a:t> Consider the following example where we generate </a:t>
            </a:r>
            <a:r>
              <a:rPr lang="en" b="1"/>
              <a:t>variable1</a:t>
            </a:r>
            <a:r>
              <a:rPr lang="en"/>
              <a:t> but don’t immediately satisfy the constraint…</a:t>
            </a:r>
            <a:endParaRPr/>
          </a:p>
        </p:txBody>
      </p:sp>
      <p:pic>
        <p:nvPicPr>
          <p:cNvPr id="113" name="Google Shape;113;p4"/>
          <p:cNvPicPr preferRelativeResize="0"/>
          <p:nvPr/>
        </p:nvPicPr>
        <p:blipFill rotWithShape="1">
          <a:blip r:embed="rId3">
            <a:alphaModFix/>
          </a:blip>
          <a:srcRect/>
          <a:stretch/>
        </p:blipFill>
        <p:spPr>
          <a:xfrm>
            <a:off x="4620769" y="2482197"/>
            <a:ext cx="4301073" cy="744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63556a28c1_0_1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Motivation and Contribution</a:t>
            </a:r>
            <a:endParaRPr/>
          </a:p>
        </p:txBody>
      </p:sp>
      <p:sp>
        <p:nvSpPr>
          <p:cNvPr id="119" name="Google Shape;119;g263556a28c1_0_11"/>
          <p:cNvSpPr txBox="1">
            <a:spLocks noGrp="1"/>
          </p:cNvSpPr>
          <p:nvPr>
            <p:ph type="body" idx="1"/>
          </p:nvPr>
        </p:nvSpPr>
        <p:spPr>
          <a:xfrm>
            <a:off x="725850" y="1853850"/>
            <a:ext cx="7688700" cy="2261100"/>
          </a:xfrm>
          <a:prstGeom prst="rect">
            <a:avLst/>
          </a:prstGeom>
          <a:noFill/>
          <a:ln>
            <a:noFill/>
          </a:ln>
        </p:spPr>
        <p:txBody>
          <a:bodyPr spcFirstLastPara="1" wrap="square" lIns="91425" tIns="91425" rIns="91425" bIns="91425" anchor="t" anchorCtr="0">
            <a:normAutofit fontScale="92500"/>
          </a:bodyPr>
          <a:lstStyle/>
          <a:p>
            <a:pPr marL="457200" lvl="0" indent="-317843" algn="l" rtl="0">
              <a:lnSpc>
                <a:spcPct val="115000"/>
              </a:lnSpc>
              <a:spcBef>
                <a:spcPts val="600"/>
              </a:spcBef>
              <a:spcAft>
                <a:spcPts val="0"/>
              </a:spcAft>
              <a:buSzPts val="1405"/>
              <a:buChar char="●"/>
            </a:pPr>
            <a:r>
              <a:rPr lang="en" sz="1400"/>
              <a:t>By formalizing the ability to provide a sequence of tasks to the model and being able to constrain the outputs of each individual task, we enable the user to use an advanced prompting technique to achieve better results from the model.</a:t>
            </a:r>
            <a:endParaRPr/>
          </a:p>
          <a:p>
            <a:pPr marL="457200" lvl="0" indent="-228600" algn="l" rtl="0">
              <a:lnSpc>
                <a:spcPct val="115000"/>
              </a:lnSpc>
              <a:spcBef>
                <a:spcPts val="600"/>
              </a:spcBef>
              <a:spcAft>
                <a:spcPts val="0"/>
              </a:spcAft>
              <a:buSzPts val="1405"/>
              <a:buNone/>
            </a:pPr>
            <a:endParaRPr/>
          </a:p>
          <a:p>
            <a:pPr marL="457200" lvl="0" indent="-317843" algn="l" rtl="0">
              <a:lnSpc>
                <a:spcPct val="115000"/>
              </a:lnSpc>
              <a:spcBef>
                <a:spcPts val="600"/>
              </a:spcBef>
              <a:spcAft>
                <a:spcPts val="0"/>
              </a:spcAft>
              <a:buSzPts val="1405"/>
              <a:buChar char="●"/>
            </a:pPr>
            <a:r>
              <a:rPr lang="en" sz="1400"/>
              <a:t>Three main contributions:</a:t>
            </a:r>
            <a:endParaRPr/>
          </a:p>
          <a:p>
            <a:pPr marL="914400" lvl="1" indent="-317843" algn="l" rtl="0">
              <a:lnSpc>
                <a:spcPct val="115000"/>
              </a:lnSpc>
              <a:spcBef>
                <a:spcPts val="600"/>
              </a:spcBef>
              <a:spcAft>
                <a:spcPts val="0"/>
              </a:spcAft>
              <a:buSzPts val="1405"/>
              <a:buChar char="●"/>
            </a:pPr>
            <a:r>
              <a:rPr lang="en" sz="1300"/>
              <a:t>Formalizing decomposition reframing as a language aspect.</a:t>
            </a:r>
            <a:endParaRPr/>
          </a:p>
          <a:p>
            <a:pPr marL="914400" lvl="1" indent="-317843" algn="l" rtl="0">
              <a:lnSpc>
                <a:spcPct val="115000"/>
              </a:lnSpc>
              <a:spcBef>
                <a:spcPts val="600"/>
              </a:spcBef>
              <a:spcAft>
                <a:spcPts val="0"/>
              </a:spcAft>
              <a:buSzPts val="1405"/>
              <a:buChar char="●"/>
            </a:pPr>
            <a:r>
              <a:rPr lang="en" sz="1300"/>
              <a:t>Semantics for limiting conjunctive ‘and’ / ‘or’ constraints to one specific variable.</a:t>
            </a:r>
            <a:endParaRPr/>
          </a:p>
          <a:p>
            <a:pPr marL="914400" lvl="1" indent="-317843" algn="l" rtl="0">
              <a:lnSpc>
                <a:spcPct val="115000"/>
              </a:lnSpc>
              <a:spcBef>
                <a:spcPts val="600"/>
              </a:spcBef>
              <a:spcAft>
                <a:spcPts val="0"/>
              </a:spcAft>
              <a:buSzPts val="1405"/>
              <a:buChar char="●"/>
            </a:pPr>
            <a:r>
              <a:rPr lang="en" sz="1300"/>
              <a:t>Provide intuitive rules of the execution of query body.</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Syntax</a:t>
            </a:r>
            <a:endParaRPr/>
          </a:p>
        </p:txBody>
      </p:sp>
      <p:sp>
        <p:nvSpPr>
          <p:cNvPr id="125" name="Google Shape;125;p11"/>
          <p:cNvSpPr txBox="1">
            <a:spLocks noGrp="1"/>
          </p:cNvSpPr>
          <p:nvPr>
            <p:ph type="body" idx="1"/>
          </p:nvPr>
        </p:nvSpPr>
        <p:spPr>
          <a:xfrm>
            <a:off x="390144" y="1853850"/>
            <a:ext cx="8430768" cy="2773014"/>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600"/>
              </a:spcBef>
              <a:spcAft>
                <a:spcPts val="0"/>
              </a:spcAft>
              <a:buSzPts val="1300"/>
              <a:buNone/>
            </a:pPr>
            <a:endParaRPr/>
          </a:p>
          <a:p>
            <a:pPr marL="146050" lvl="0" indent="0" algn="l" rtl="0">
              <a:lnSpc>
                <a:spcPct val="115000"/>
              </a:lnSpc>
              <a:spcBef>
                <a:spcPts val="600"/>
              </a:spcBef>
              <a:spcAft>
                <a:spcPts val="0"/>
              </a:spcAft>
              <a:buSzPts val="1300"/>
              <a:buNone/>
            </a:pPr>
            <a:endParaRPr b="1">
              <a:latin typeface="Times New Roman"/>
              <a:ea typeface="Times New Roman"/>
              <a:cs typeface="Times New Roman"/>
              <a:sym typeface="Times New Roman"/>
            </a:endParaRPr>
          </a:p>
          <a:p>
            <a:pPr marL="146050" lvl="0" indent="0" algn="l" rtl="0">
              <a:lnSpc>
                <a:spcPct val="115000"/>
              </a:lnSpc>
              <a:spcBef>
                <a:spcPts val="600"/>
              </a:spcBef>
              <a:spcAft>
                <a:spcPts val="0"/>
              </a:spcAft>
              <a:buSzPts val="1300"/>
              <a:buNone/>
            </a:pPr>
            <a:r>
              <a:rPr lang="en" b="1">
                <a:latin typeface="Times New Roman"/>
                <a:ea typeface="Times New Roman"/>
                <a:cs typeface="Times New Roman"/>
                <a:sym typeface="Times New Roman"/>
              </a:rPr>
              <a:t>argmax/top_k</a:t>
            </a:r>
            <a:r>
              <a:rPr lang="en">
                <a:latin typeface="Times New Roman"/>
                <a:ea typeface="Times New Roman"/>
                <a:cs typeface="Times New Roman"/>
                <a:sym typeface="Times New Roman"/>
              </a:rPr>
              <a:t>  </a:t>
            </a:r>
            <a:r>
              <a:rPr lang="en"/>
              <a:t>How many possible tokens generated at each step. argmax = 1 / top_k = n</a:t>
            </a:r>
            <a:endParaRPr/>
          </a:p>
          <a:p>
            <a:pPr marL="146050" lvl="0" indent="0" algn="l" rtl="0">
              <a:lnSpc>
                <a:spcPct val="115000"/>
              </a:lnSpc>
              <a:spcBef>
                <a:spcPts val="600"/>
              </a:spcBef>
              <a:spcAft>
                <a:spcPts val="0"/>
              </a:spcAft>
              <a:buSzPts val="1300"/>
              <a:buNone/>
            </a:pPr>
            <a:r>
              <a:rPr lang="en" sz="1300" b="1">
                <a:latin typeface="Times New Roman"/>
                <a:ea typeface="Times New Roman"/>
                <a:cs typeface="Times New Roman"/>
                <a:sym typeface="Times New Roman"/>
              </a:rPr>
              <a:t>task</a:t>
            </a:r>
            <a:r>
              <a:rPr lang="en" sz="1300"/>
              <a:t> The start of a new query task</a:t>
            </a:r>
            <a:endParaRPr/>
          </a:p>
          <a:p>
            <a:pPr marL="146050" lvl="0" indent="0" algn="l" rtl="0">
              <a:lnSpc>
                <a:spcPct val="115000"/>
              </a:lnSpc>
              <a:spcBef>
                <a:spcPts val="600"/>
              </a:spcBef>
              <a:spcAft>
                <a:spcPts val="0"/>
              </a:spcAft>
              <a:buSzPts val="1300"/>
              <a:buNone/>
            </a:pPr>
            <a:r>
              <a:rPr lang="en" b="1">
                <a:latin typeface="Times New Roman"/>
                <a:ea typeface="Times New Roman"/>
                <a:cs typeface="Times New Roman"/>
                <a:sym typeface="Times New Roman"/>
              </a:rPr>
              <a:t>“query body” </a:t>
            </a:r>
            <a:r>
              <a:rPr lang="en"/>
              <a:t>The query we want to execute. It is within double quotation markers. </a:t>
            </a:r>
            <a:endParaRPr/>
          </a:p>
          <a:p>
            <a:pPr marL="146050" lvl="0" indent="0" algn="l" rtl="0">
              <a:lnSpc>
                <a:spcPct val="115000"/>
              </a:lnSpc>
              <a:spcBef>
                <a:spcPts val="600"/>
              </a:spcBef>
              <a:spcAft>
                <a:spcPts val="0"/>
              </a:spcAft>
              <a:buSzPts val="1300"/>
              <a:buNone/>
            </a:pPr>
            <a:r>
              <a:rPr lang="en" b="1">
                <a:latin typeface="Times New Roman"/>
                <a:ea typeface="Times New Roman"/>
                <a:cs typeface="Times New Roman"/>
                <a:sym typeface="Times New Roman"/>
              </a:rPr>
              <a:t>o</a:t>
            </a:r>
            <a:r>
              <a:rPr lang="en" sz="1300" b="1">
                <a:latin typeface="Times New Roman"/>
                <a:ea typeface="Times New Roman"/>
                <a:cs typeface="Times New Roman"/>
                <a:sym typeface="Times New Roman"/>
              </a:rPr>
              <a:t>utput as </a:t>
            </a:r>
            <a:r>
              <a:rPr lang="en" sz="1300"/>
              <a:t>Optional. It assigns the final response of LLM to a variable so that it can be </a:t>
            </a:r>
            <a:r>
              <a:rPr lang="en"/>
              <a:t>used by following tasks.</a:t>
            </a:r>
            <a:endParaRPr sz="1300"/>
          </a:p>
          <a:p>
            <a:pPr marL="146050" lvl="0" indent="0" algn="l" rtl="0">
              <a:lnSpc>
                <a:spcPct val="115000"/>
              </a:lnSpc>
              <a:spcBef>
                <a:spcPts val="600"/>
              </a:spcBef>
              <a:spcAft>
                <a:spcPts val="0"/>
              </a:spcAft>
              <a:buSzPts val="1300"/>
              <a:buNone/>
            </a:pPr>
            <a:r>
              <a:rPr lang="en" b="1">
                <a:latin typeface="Times New Roman"/>
                <a:ea typeface="Times New Roman"/>
                <a:cs typeface="Times New Roman"/>
                <a:sym typeface="Times New Roman"/>
              </a:rPr>
              <a:t>where</a:t>
            </a:r>
            <a:r>
              <a:rPr lang="en"/>
              <a:t> Optional. It is the constraint of all variables in this task’s scope. Constraints are separated by “;”.</a:t>
            </a:r>
            <a:endParaRPr/>
          </a:p>
          <a:p>
            <a:pPr marL="146050" lvl="0" indent="0" algn="l" rtl="0">
              <a:lnSpc>
                <a:spcPct val="115000"/>
              </a:lnSpc>
              <a:spcBef>
                <a:spcPts val="600"/>
              </a:spcBef>
              <a:spcAft>
                <a:spcPts val="0"/>
              </a:spcAft>
              <a:buSzPts val="1300"/>
              <a:buNone/>
            </a:pPr>
            <a:r>
              <a:rPr lang="en" b="1">
                <a:latin typeface="Times New Roman"/>
                <a:ea typeface="Times New Roman"/>
                <a:cs typeface="Times New Roman"/>
                <a:sym typeface="Times New Roman"/>
              </a:rPr>
              <a:t>e</a:t>
            </a:r>
            <a:r>
              <a:rPr lang="en" sz="1300" b="1">
                <a:latin typeface="Times New Roman"/>
                <a:ea typeface="Times New Roman"/>
                <a:cs typeface="Times New Roman"/>
                <a:sym typeface="Times New Roman"/>
              </a:rPr>
              <a:t>nd</a:t>
            </a:r>
            <a:r>
              <a:rPr lang="en" sz="1300"/>
              <a:t> The end of a query task</a:t>
            </a:r>
            <a:endParaRPr/>
          </a:p>
          <a:p>
            <a:pPr marL="457200" lvl="0" indent="-228600" algn="l" rtl="0">
              <a:lnSpc>
                <a:spcPct val="115000"/>
              </a:lnSpc>
              <a:spcBef>
                <a:spcPts val="600"/>
              </a:spcBef>
              <a:spcAft>
                <a:spcPts val="0"/>
              </a:spcAft>
              <a:buSzPts val="1300"/>
              <a:buNone/>
            </a:pPr>
            <a:endParaRPr sz="1300"/>
          </a:p>
        </p:txBody>
      </p:sp>
      <p:pic>
        <p:nvPicPr>
          <p:cNvPr id="126" name="Google Shape;126;p11"/>
          <p:cNvPicPr preferRelativeResize="0"/>
          <p:nvPr/>
        </p:nvPicPr>
        <p:blipFill rotWithShape="1">
          <a:blip r:embed="rId3">
            <a:alphaModFix/>
          </a:blip>
          <a:srcRect/>
          <a:stretch/>
        </p:blipFill>
        <p:spPr>
          <a:xfrm>
            <a:off x="5004816" y="680932"/>
            <a:ext cx="2371344" cy="18208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63556a28c1_0_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Semantics (Execution of The Body)</a:t>
            </a:r>
            <a:endParaRPr/>
          </a:p>
        </p:txBody>
      </p:sp>
      <p:sp>
        <p:nvSpPr>
          <p:cNvPr id="132" name="Google Shape;132;g263556a28c1_0_5"/>
          <p:cNvSpPr txBox="1">
            <a:spLocks noGrp="1"/>
          </p:cNvSpPr>
          <p:nvPr>
            <p:ph type="body" idx="1"/>
          </p:nvPr>
        </p:nvSpPr>
        <p:spPr>
          <a:xfrm>
            <a:off x="436842" y="1853850"/>
            <a:ext cx="3558600" cy="22611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600"/>
              </a:spcBef>
              <a:spcAft>
                <a:spcPts val="0"/>
              </a:spcAft>
              <a:buSzPts val="1300"/>
              <a:buChar char="●"/>
            </a:pPr>
            <a:r>
              <a:rPr lang="en"/>
              <a:t>Adopted from LMQL’s method of  decoding, we define the following semantics rules for queries:</a:t>
            </a:r>
            <a:endParaRPr/>
          </a:p>
          <a:p>
            <a:pPr marL="0" lvl="0" indent="0" algn="l" rtl="0">
              <a:lnSpc>
                <a:spcPct val="115000"/>
              </a:lnSpc>
              <a:spcBef>
                <a:spcPts val="600"/>
              </a:spcBef>
              <a:spcAft>
                <a:spcPts val="0"/>
              </a:spcAft>
              <a:buSzPts val="1300"/>
              <a:buNone/>
            </a:pPr>
            <a:endParaRPr/>
          </a:p>
          <a:p>
            <a:pPr marL="0" lvl="0" indent="0" algn="l" rtl="0">
              <a:lnSpc>
                <a:spcPct val="115000"/>
              </a:lnSpc>
              <a:spcBef>
                <a:spcPts val="600"/>
              </a:spcBef>
              <a:spcAft>
                <a:spcPts val="0"/>
              </a:spcAft>
              <a:buSzPts val="1300"/>
              <a:buNone/>
            </a:pPr>
            <a:r>
              <a:rPr lang="en"/>
              <a:t>We have a trace comprised of sentences containing variables we want to decode. After the decoding of all sentences, we return the decoded trace and print it.</a:t>
            </a:r>
            <a:endParaRPr/>
          </a:p>
        </p:txBody>
      </p:sp>
      <p:pic>
        <p:nvPicPr>
          <p:cNvPr id="133" name="Google Shape;133;g263556a28c1_0_5"/>
          <p:cNvPicPr preferRelativeResize="0"/>
          <p:nvPr/>
        </p:nvPicPr>
        <p:blipFill rotWithShape="1">
          <a:blip r:embed="rId3">
            <a:alphaModFix/>
          </a:blip>
          <a:srcRect/>
          <a:stretch/>
        </p:blipFill>
        <p:spPr>
          <a:xfrm>
            <a:off x="4358190" y="1853851"/>
            <a:ext cx="4747328" cy="2468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Semantics (Completeness)</a:t>
            </a:r>
            <a:endParaRPr/>
          </a:p>
        </p:txBody>
      </p:sp>
      <p:sp>
        <p:nvSpPr>
          <p:cNvPr id="139" name="Google Shape;139;p12"/>
          <p:cNvSpPr txBox="1">
            <a:spLocks noGrp="1"/>
          </p:cNvSpPr>
          <p:nvPr>
            <p:ph type="body" idx="1"/>
          </p:nvPr>
        </p:nvSpPr>
        <p:spPr>
          <a:xfrm>
            <a:off x="436842" y="1853850"/>
            <a:ext cx="8237766" cy="294979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600"/>
              </a:spcBef>
              <a:spcAft>
                <a:spcPts val="0"/>
              </a:spcAft>
              <a:buSzPts val="1300"/>
              <a:buChar char="●"/>
            </a:pPr>
            <a:r>
              <a:rPr lang="en"/>
              <a:t>Because calling the language model is expensive, we need to do a static completeness check before we execute the query body. If the query does not pass the check, that means this query task is not well-formed. We need to throw an exception.</a:t>
            </a:r>
            <a:endParaRPr/>
          </a:p>
          <a:p>
            <a:pPr marL="0" lvl="0" indent="0" algn="l" rtl="0">
              <a:lnSpc>
                <a:spcPct val="115000"/>
              </a:lnSpc>
              <a:spcBef>
                <a:spcPts val="600"/>
              </a:spcBef>
              <a:spcAft>
                <a:spcPts val="0"/>
              </a:spcAft>
              <a:buSzPts val="1300"/>
              <a:buNone/>
            </a:pPr>
            <a:endParaRPr/>
          </a:p>
          <a:p>
            <a:pPr marL="285750" lvl="0" indent="-285750" algn="l" rtl="0">
              <a:lnSpc>
                <a:spcPct val="115000"/>
              </a:lnSpc>
              <a:spcBef>
                <a:spcPts val="600"/>
              </a:spcBef>
              <a:spcAft>
                <a:spcPts val="0"/>
              </a:spcAft>
              <a:buSzPts val="1300"/>
              <a:buChar char="●"/>
            </a:pPr>
            <a:r>
              <a:rPr lang="en"/>
              <a:t>Since both query and where constraint may contain variables, we need to check both of them. We define a function </a:t>
            </a:r>
            <a:r>
              <a:rPr lang="en">
                <a:latin typeface="Times New Roman"/>
                <a:ea typeface="Times New Roman"/>
                <a:cs typeface="Times New Roman"/>
                <a:sym typeface="Times New Roman"/>
              </a:rPr>
              <a:t>checkbefore(var)</a:t>
            </a:r>
            <a:r>
              <a:rPr lang="en"/>
              <a:t> to look whether a variable is defined before.</a:t>
            </a:r>
            <a:endParaRPr/>
          </a:p>
        </p:txBody>
      </p:sp>
      <p:pic>
        <p:nvPicPr>
          <p:cNvPr id="140" name="Google Shape;140;p12"/>
          <p:cNvPicPr preferRelativeResize="0"/>
          <p:nvPr/>
        </p:nvPicPr>
        <p:blipFill rotWithShape="1">
          <a:blip r:embed="rId3">
            <a:alphaModFix/>
          </a:blip>
          <a:srcRect/>
          <a:stretch/>
        </p:blipFill>
        <p:spPr>
          <a:xfrm>
            <a:off x="1998993" y="3645308"/>
            <a:ext cx="5113463" cy="115834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1288</Words>
  <Application>Microsoft Office PowerPoint</Application>
  <PresentationFormat>全屏显示(16:9)</PresentationFormat>
  <Paragraphs>164</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Times New Roman</vt:lpstr>
      <vt:lpstr>Arial</vt:lpstr>
      <vt:lpstr>Lato</vt:lpstr>
      <vt:lpstr>Cambria Math</vt:lpstr>
      <vt:lpstr>Raleway</vt:lpstr>
      <vt:lpstr>Streamline</vt:lpstr>
      <vt:lpstr>Project Presentation - Developing a PL for Ease of Use with LLM’s</vt:lpstr>
      <vt:lpstr>Background</vt:lpstr>
      <vt:lpstr>Related Work</vt:lpstr>
      <vt:lpstr>Related Work (Limitations of LMQL)</vt:lpstr>
      <vt:lpstr>Related Work (Limitations of LMQL)</vt:lpstr>
      <vt:lpstr>Motivation and Contribution</vt:lpstr>
      <vt:lpstr>Syntax</vt:lpstr>
      <vt:lpstr>Semantics (Execution of The Body)</vt:lpstr>
      <vt:lpstr>Semantics (Completeness)</vt:lpstr>
      <vt:lpstr>Semantics (Completeness)</vt:lpstr>
      <vt:lpstr>Semantics (Completeness)</vt:lpstr>
      <vt:lpstr>Semantics (Completeness)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(Execution with Constraints)</vt:lpstr>
      <vt:lpstr>Semantics (Chain of Thoughts)</vt:lpstr>
      <vt:lpstr>Evaluation</vt:lpstr>
      <vt:lpstr>Limitations and Future Work</vt:lpstr>
      <vt:lpstr>Question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 Developing a PL for Ease of Use with LLM’s</dc:title>
  <cp:lastModifiedBy>子龙 李</cp:lastModifiedBy>
  <cp:revision>28</cp:revision>
  <dcterms:modified xsi:type="dcterms:W3CDTF">2023-12-14T16:40:59Z</dcterms:modified>
</cp:coreProperties>
</file>