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80" r:id="rId5"/>
    <p:sldId id="281" r:id="rId6"/>
    <p:sldId id="259" r:id="rId7"/>
    <p:sldId id="260" r:id="rId8"/>
    <p:sldId id="261" r:id="rId9"/>
    <p:sldId id="262" r:id="rId10"/>
    <p:sldId id="263" r:id="rId11"/>
    <p:sldId id="264" r:id="rId12"/>
    <p:sldId id="282" r:id="rId13"/>
    <p:sldId id="265" r:id="rId14"/>
    <p:sldId id="266" r:id="rId15"/>
    <p:sldId id="267" r:id="rId16"/>
    <p:sldId id="272" r:id="rId17"/>
    <p:sldId id="268" r:id="rId18"/>
    <p:sldId id="273" r:id="rId19"/>
    <p:sldId id="269" r:id="rId20"/>
    <p:sldId id="270" r:id="rId21"/>
    <p:sldId id="283" r:id="rId22"/>
    <p:sldId id="285" r:id="rId23"/>
    <p:sldId id="286" r:id="rId24"/>
    <p:sldId id="287" r:id="rId25"/>
    <p:sldId id="289" r:id="rId26"/>
    <p:sldId id="288" r:id="rId27"/>
    <p:sldId id="290" r:id="rId28"/>
    <p:sldId id="291" r:id="rId29"/>
    <p:sldId id="292" r:id="rId30"/>
    <p:sldId id="293" r:id="rId31"/>
    <p:sldId id="294" r:id="rId32"/>
    <p:sldId id="295" r:id="rId33"/>
    <p:sldId id="271" r:id="rId34"/>
    <p:sldId id="275" r:id="rId35"/>
    <p:sldId id="276" r:id="rId36"/>
    <p:sldId id="277" r:id="rId37"/>
    <p:sldId id="274" r:id="rId38"/>
    <p:sldId id="278" r:id="rId39"/>
    <p:sldId id="27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395" autoAdjust="0"/>
  </p:normalViewPr>
  <p:slideViewPr>
    <p:cSldViewPr>
      <p:cViewPr>
        <p:scale>
          <a:sx n="50" d="100"/>
          <a:sy n="50" d="100"/>
        </p:scale>
        <p:origin x="-19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F29FA6-014C-42B6-8881-FDA93C9F1993}" type="datetimeFigureOut">
              <a:rPr lang="en-US" smtClean="0"/>
              <a:t>3/14/2017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2C940E-E18C-410A-B54A-C40AC7937475}" type="slidenum">
              <a:rPr lang="en-US" smtClean="0"/>
              <a:t>‹#›</a:t>
            </a:fld>
            <a:endParaRPr lang="en-US"/>
          </a:p>
        </p:txBody>
      </p:sp>
    </p:spTree>
    <p:extLst>
      <p:ext uri="{BB962C8B-B14F-4D97-AF65-F5344CB8AC3E}">
        <p14:creationId xmlns:p14="http://schemas.microsoft.com/office/powerpoint/2010/main" val="262313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Huge graphs very common</a:t>
            </a:r>
          </a:p>
          <a:p>
            <a:pPr marL="628650" lvl="1" indent="-171450">
              <a:buFont typeface="Arial" panose="020B0604020202020204" pitchFamily="34" charset="0"/>
              <a:buChar char="•"/>
            </a:pPr>
            <a:r>
              <a:rPr lang="en-US" dirty="0" smtClean="0"/>
              <a:t>All</a:t>
            </a:r>
            <a:r>
              <a:rPr lang="en-US" baseline="0" dirty="0" smtClean="0"/>
              <a:t> sorts of examples – web crawls, Facebook Friends, </a:t>
            </a:r>
            <a:r>
              <a:rPr lang="en-US" baseline="0" dirty="0" err="1" smtClean="0"/>
              <a:t>etc</a:t>
            </a:r>
            <a:r>
              <a:rPr lang="en-US" baseline="0" dirty="0" smtClean="0"/>
              <a:t>… (basically any big data that can be expressed as a graph)</a:t>
            </a:r>
            <a:endParaRPr lang="en-US" dirty="0" smtClean="0"/>
          </a:p>
          <a:p>
            <a:pPr marL="171450" indent="-171450">
              <a:buFont typeface="Arial" panose="020B0604020202020204" pitchFamily="34" charset="0"/>
              <a:buChar char="•"/>
            </a:pPr>
            <a:r>
              <a:rPr lang="en-US" dirty="0" smtClean="0"/>
              <a:t>Existing options didn’t meet needs</a:t>
            </a:r>
          </a:p>
          <a:p>
            <a:pPr marL="628650" lvl="1" indent="-171450">
              <a:buFont typeface="Arial" panose="020B0604020202020204" pitchFamily="34" charset="0"/>
              <a:buChar char="•"/>
            </a:pPr>
            <a:r>
              <a:rPr lang="en-US" dirty="0" smtClean="0"/>
              <a:t>4 existing options</a:t>
            </a:r>
          </a:p>
          <a:p>
            <a:pPr marL="1085850" lvl="2" indent="-171450">
              <a:buFont typeface="Arial" panose="020B0604020202020204" pitchFamily="34" charset="0"/>
              <a:buChar char="•"/>
            </a:pPr>
            <a:r>
              <a:rPr lang="en-US" dirty="0" smtClean="0"/>
              <a:t>Create</a:t>
            </a:r>
            <a:r>
              <a:rPr lang="en-US" baseline="0" dirty="0" smtClean="0"/>
              <a:t> a custom infrastructure for every graph problem – effective but costly, lots of work</a:t>
            </a:r>
          </a:p>
          <a:p>
            <a:pPr marL="1085850" lvl="2" indent="-171450">
              <a:buFont typeface="Arial" panose="020B0604020202020204" pitchFamily="34" charset="0"/>
              <a:buChar char="•"/>
            </a:pPr>
            <a:r>
              <a:rPr lang="en-US" baseline="0" dirty="0" smtClean="0"/>
              <a:t>Rely on existing platforms – again, can be effective, but a pain. Writing graph algorithms in MapReduce sucks</a:t>
            </a:r>
            <a:r>
              <a:rPr lang="en-US" baseline="0" dirty="0" smtClean="0"/>
              <a:t>.</a:t>
            </a:r>
          </a:p>
          <a:p>
            <a:pPr marL="1543050" lvl="3" indent="-171450">
              <a:buFont typeface="Arial" panose="020B0604020202020204" pitchFamily="34" charset="0"/>
              <a:buChar char="•"/>
            </a:pPr>
            <a:r>
              <a:rPr lang="en-US" baseline="0" dirty="0" smtClean="0"/>
              <a:t>Poor locality of memory in most graph algorithms means lots of data is going to need to be passed around in a MapReduce model (and most other models) – Don’t want to pass whole graph around at every step</a:t>
            </a:r>
          </a:p>
          <a:p>
            <a:pPr marL="1543050" lvl="3" indent="-171450">
              <a:buFont typeface="Arial" panose="020B0604020202020204" pitchFamily="34" charset="0"/>
              <a:buChar char="•"/>
            </a:pPr>
            <a:r>
              <a:rPr lang="en-US" baseline="0" dirty="0" smtClean="0"/>
              <a:t>Changing degree of parallelism throughout most algorithms – means platform needs to be able to handle highly parallel situations as well as non-parallel situations</a:t>
            </a:r>
            <a:endParaRPr lang="en-US" baseline="0" dirty="0" smtClean="0"/>
          </a:p>
          <a:p>
            <a:pPr marL="1085850" lvl="2" indent="-171450">
              <a:buFont typeface="Arial" panose="020B0604020202020204" pitchFamily="34" charset="0"/>
              <a:buChar char="•"/>
            </a:pPr>
            <a:r>
              <a:rPr lang="en-US" baseline="0" dirty="0" smtClean="0"/>
              <a:t>Single computer algorithm library – good for small data, doesn’t scale</a:t>
            </a:r>
          </a:p>
          <a:p>
            <a:pPr marL="1085850" lvl="2" indent="-171450">
              <a:buFont typeface="Arial" panose="020B0604020202020204" pitchFamily="34" charset="0"/>
              <a:buChar char="•"/>
            </a:pPr>
            <a:r>
              <a:rPr lang="en-US" baseline="0" dirty="0" smtClean="0"/>
              <a:t>Existing parallel graph systems – good for the most part, but not fault tolerant. If a node fails, has to start over – really bad for huge systems where failure is common</a:t>
            </a:r>
            <a:endParaRPr lang="en-US" dirty="0" smtClean="0"/>
          </a:p>
          <a:p>
            <a:pPr marL="171450" indent="-171450">
              <a:buFont typeface="Arial" panose="020B0604020202020204" pitchFamily="34" charset="0"/>
              <a:buChar char="•"/>
            </a:pPr>
            <a:r>
              <a:rPr lang="en-US" dirty="0" smtClean="0"/>
              <a:t>“a scalable and fault-tolerant platform with an API that is suﬃciently ﬂexible to express arbitrary graph algorithms”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2</a:t>
            </a:fld>
            <a:endParaRPr lang="en-US"/>
          </a:p>
        </p:txBody>
      </p:sp>
    </p:spTree>
    <p:extLst>
      <p:ext uri="{BB962C8B-B14F-4D97-AF65-F5344CB8AC3E}">
        <p14:creationId xmlns:p14="http://schemas.microsoft.com/office/powerpoint/2010/main" val="1531254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Designed to run on Google cluster</a:t>
            </a:r>
          </a:p>
          <a:p>
            <a:pPr marL="628650" lvl="1" indent="-171450">
              <a:buFont typeface="Arial" panose="020B0604020202020204" pitchFamily="34" charset="0"/>
              <a:buChar char="•"/>
            </a:pPr>
            <a:r>
              <a:rPr lang="en-US" dirty="0" smtClean="0"/>
              <a:t>Has to be able to deal with faults</a:t>
            </a:r>
          </a:p>
          <a:p>
            <a:pPr marL="171450" lvl="0" indent="-171450">
              <a:buFont typeface="Arial" panose="020B0604020202020204" pitchFamily="34" charset="0"/>
              <a:buChar char="•"/>
            </a:pPr>
            <a:r>
              <a:rPr lang="en-US" dirty="0" smtClean="0"/>
              <a:t>Optimize resource allocation</a:t>
            </a:r>
          </a:p>
          <a:p>
            <a:pPr marL="628650" lvl="1" indent="-171450">
              <a:buFont typeface="Arial" panose="020B0604020202020204" pitchFamily="34" charset="0"/>
              <a:buChar char="•"/>
            </a:pPr>
            <a:r>
              <a:rPr lang="en-US" dirty="0" smtClean="0"/>
              <a:t>Sometimes</a:t>
            </a:r>
            <a:r>
              <a:rPr lang="en-US" baseline="0" dirty="0" smtClean="0"/>
              <a:t> instances are killed and moved to better balance loads</a:t>
            </a:r>
          </a:p>
          <a:p>
            <a:pPr marL="171450" lvl="0" indent="-171450">
              <a:buFont typeface="Arial" panose="020B0604020202020204" pitchFamily="34" charset="0"/>
              <a:buChar char="•"/>
            </a:pPr>
            <a:r>
              <a:rPr lang="en-US" baseline="0" dirty="0" smtClean="0"/>
              <a:t>Persistent data stored in distributed systems</a:t>
            </a:r>
          </a:p>
          <a:p>
            <a:pPr marL="628650" lvl="1" indent="-171450">
              <a:buFont typeface="Arial" panose="020B0604020202020204" pitchFamily="34" charset="0"/>
              <a:buChar char="•"/>
            </a:pPr>
            <a:r>
              <a:rPr lang="en-US" baseline="0" dirty="0" smtClean="0"/>
              <a:t>E.g. GFS or </a:t>
            </a:r>
            <a:r>
              <a:rPr lang="en-US" baseline="0" dirty="0" err="1" smtClean="0"/>
              <a:t>Bigtable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14</a:t>
            </a:fld>
            <a:endParaRPr lang="en-US"/>
          </a:p>
        </p:txBody>
      </p:sp>
    </p:spTree>
    <p:extLst>
      <p:ext uri="{BB962C8B-B14F-4D97-AF65-F5344CB8AC3E}">
        <p14:creationId xmlns:p14="http://schemas.microsoft.com/office/powerpoint/2010/main" val="1393433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One master</a:t>
            </a:r>
          </a:p>
          <a:p>
            <a:pPr marL="628650" lvl="1" indent="-171450">
              <a:buFont typeface="Arial" panose="020B0604020202020204" pitchFamily="34" charset="0"/>
              <a:buChar char="•"/>
            </a:pPr>
            <a:r>
              <a:rPr lang="en-US" dirty="0" smtClean="0"/>
              <a:t>Not responsible for any portion of the graph</a:t>
            </a:r>
          </a:p>
          <a:p>
            <a:pPr marL="171450" lvl="0" indent="-171450">
              <a:buFont typeface="Arial" panose="020B0604020202020204" pitchFamily="34" charset="0"/>
              <a:buChar char="•"/>
            </a:pPr>
            <a:r>
              <a:rPr lang="en-US" dirty="0" smtClean="0"/>
              <a:t>Synchronizing</a:t>
            </a:r>
            <a:r>
              <a:rPr lang="en-US" baseline="0" dirty="0" smtClean="0"/>
              <a:t> </a:t>
            </a:r>
            <a:r>
              <a:rPr lang="en-US" baseline="0" dirty="0" err="1" smtClean="0"/>
              <a:t>supersteps</a:t>
            </a:r>
            <a:endParaRPr lang="en-US" baseline="0" dirty="0" smtClean="0"/>
          </a:p>
          <a:p>
            <a:pPr marL="628650" lvl="1" indent="-171450">
              <a:buFont typeface="Arial" panose="020B0604020202020204" pitchFamily="34" charset="0"/>
              <a:buChar char="•"/>
            </a:pPr>
            <a:r>
              <a:rPr lang="en-US" baseline="0" dirty="0" smtClean="0"/>
              <a:t>Master tells workers when to start next </a:t>
            </a:r>
            <a:r>
              <a:rPr lang="en-US" baseline="0" dirty="0" err="1" smtClean="0"/>
              <a:t>superstep</a:t>
            </a:r>
            <a:endParaRPr lang="en-US" baseline="0" dirty="0" smtClean="0"/>
          </a:p>
          <a:p>
            <a:pPr marL="628650" lvl="1" indent="-171450">
              <a:buFont typeface="Arial" panose="020B0604020202020204" pitchFamily="34" charset="0"/>
              <a:buChar char="•"/>
            </a:pPr>
            <a:r>
              <a:rPr lang="en-US" baseline="0" dirty="0" smtClean="0"/>
              <a:t>When workers are done, they reply with their number of active vertices</a:t>
            </a:r>
          </a:p>
          <a:p>
            <a:pPr marL="171450" lvl="0" indent="-171450">
              <a:buFont typeface="Arial" panose="020B0604020202020204" pitchFamily="34" charset="0"/>
              <a:buChar char="•"/>
            </a:pPr>
            <a:r>
              <a:rPr lang="en-US" baseline="0" dirty="0" smtClean="0"/>
              <a:t>When all vertices are done</a:t>
            </a:r>
          </a:p>
          <a:p>
            <a:pPr marL="628650" lvl="1" indent="-171450">
              <a:buFont typeface="Arial" panose="020B0604020202020204" pitchFamily="34" charset="0"/>
              <a:buChar char="•"/>
            </a:pPr>
            <a:r>
              <a:rPr lang="en-US" baseline="0" dirty="0" smtClean="0"/>
              <a:t>Master tells vertices what to save (if anything) on top of explicit output</a:t>
            </a:r>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15</a:t>
            </a:fld>
            <a:endParaRPr lang="en-US"/>
          </a:p>
        </p:txBody>
      </p:sp>
    </p:spTree>
    <p:extLst>
      <p:ext uri="{BB962C8B-B14F-4D97-AF65-F5344CB8AC3E}">
        <p14:creationId xmlns:p14="http://schemas.microsoft.com/office/powerpoint/2010/main" val="147377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Graph partitioned</a:t>
            </a:r>
          </a:p>
          <a:p>
            <a:pPr marL="628650" lvl="1" indent="-171450">
              <a:buFont typeface="Arial" panose="020B0604020202020204" pitchFamily="34" charset="0"/>
              <a:buChar char="•"/>
            </a:pPr>
            <a:r>
              <a:rPr lang="en-US" dirty="0" smtClean="0"/>
              <a:t>Automatically done by system, can also</a:t>
            </a:r>
            <a:r>
              <a:rPr lang="en-US" baseline="0" dirty="0" smtClean="0"/>
              <a:t> be user defined</a:t>
            </a:r>
          </a:p>
          <a:p>
            <a:pPr marL="171450" lvl="0" indent="-171450">
              <a:buFont typeface="Arial" panose="020B0604020202020204" pitchFamily="34" charset="0"/>
              <a:buChar char="•"/>
            </a:pPr>
            <a:r>
              <a:rPr lang="en-US" baseline="0" dirty="0" smtClean="0"/>
              <a:t>Master assigns partitions</a:t>
            </a:r>
          </a:p>
          <a:p>
            <a:pPr marL="628650" lvl="1" indent="-171450">
              <a:buFont typeface="Arial" panose="020B0604020202020204" pitchFamily="34" charset="0"/>
              <a:buChar char="•"/>
            </a:pPr>
            <a:r>
              <a:rPr lang="en-US" baseline="0" dirty="0" smtClean="0"/>
              <a:t>Giving multiple partitions per worker increases parallelism</a:t>
            </a:r>
          </a:p>
          <a:p>
            <a:pPr marL="171450" lvl="0" indent="-171450">
              <a:buFont typeface="Arial" panose="020B0604020202020204" pitchFamily="34" charset="0"/>
              <a:buChar char="•"/>
            </a:pPr>
            <a:r>
              <a:rPr lang="en-US" baseline="0" dirty="0" smtClean="0"/>
              <a:t>User can custom define partitions if helpful</a:t>
            </a:r>
          </a:p>
        </p:txBody>
      </p:sp>
      <p:sp>
        <p:nvSpPr>
          <p:cNvPr id="4" name="Slide Number Placeholder 3"/>
          <p:cNvSpPr>
            <a:spLocks noGrp="1"/>
          </p:cNvSpPr>
          <p:nvPr>
            <p:ph type="sldNum" sz="quarter" idx="10"/>
          </p:nvPr>
        </p:nvSpPr>
        <p:spPr/>
        <p:txBody>
          <a:bodyPr/>
          <a:lstStyle/>
          <a:p>
            <a:fld id="{DE2C940E-E18C-410A-B54A-C40AC7937475}" type="slidenum">
              <a:rPr lang="en-US" smtClean="0"/>
              <a:t>16</a:t>
            </a:fld>
            <a:endParaRPr lang="en-US"/>
          </a:p>
        </p:txBody>
      </p:sp>
    </p:spTree>
    <p:extLst>
      <p:ext uri="{BB962C8B-B14F-4D97-AF65-F5344CB8AC3E}">
        <p14:creationId xmlns:p14="http://schemas.microsoft.com/office/powerpoint/2010/main" val="4253865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Checkpoint </a:t>
            </a:r>
            <a:r>
              <a:rPr lang="en-US" dirty="0" err="1" smtClean="0"/>
              <a:t>superstep</a:t>
            </a:r>
            <a:r>
              <a:rPr lang="en-US" dirty="0" smtClean="0"/>
              <a:t> – chosen</a:t>
            </a:r>
            <a:r>
              <a:rPr lang="en-US" baseline="0" dirty="0" smtClean="0"/>
              <a:t> based on mean time to failure model</a:t>
            </a:r>
            <a:endParaRPr lang="en-US" dirty="0" smtClean="0"/>
          </a:p>
          <a:p>
            <a:pPr marL="171450" indent="-171450">
              <a:buFont typeface="Arial" panose="020B0604020202020204" pitchFamily="34" charset="0"/>
              <a:buChar char="•"/>
            </a:pPr>
            <a:r>
              <a:rPr lang="en-US" dirty="0" smtClean="0"/>
              <a:t>Saving state to persistent storage</a:t>
            </a:r>
          </a:p>
          <a:p>
            <a:pPr marL="628650" lvl="1" indent="-171450">
              <a:buFont typeface="Arial" panose="020B0604020202020204" pitchFamily="34" charset="0"/>
              <a:buChar char="•"/>
            </a:pPr>
            <a:r>
              <a:rPr lang="en-US" dirty="0" smtClean="0"/>
              <a:t>State =</a:t>
            </a:r>
            <a:r>
              <a:rPr lang="en-US" baseline="0" dirty="0" smtClean="0"/>
              <a:t> vertex values, edge values, and incoming messages</a:t>
            </a:r>
          </a:p>
          <a:p>
            <a:pPr marL="171450" lvl="0" indent="-171450">
              <a:buFont typeface="Arial" panose="020B0604020202020204" pitchFamily="34" charset="0"/>
              <a:buChar char="•"/>
            </a:pPr>
            <a:r>
              <a:rPr lang="en-US" baseline="0" dirty="0" smtClean="0"/>
              <a:t>Worker failure detection</a:t>
            </a:r>
          </a:p>
          <a:p>
            <a:pPr marL="628650" lvl="1" indent="-171450">
              <a:buFont typeface="Arial" panose="020B0604020202020204" pitchFamily="34" charset="0"/>
              <a:buChar char="•"/>
            </a:pPr>
            <a:r>
              <a:rPr lang="en-US" baseline="0" dirty="0" smtClean="0"/>
              <a:t>Difference between slow response and failure? There is none</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17</a:t>
            </a:fld>
            <a:endParaRPr lang="en-US"/>
          </a:p>
        </p:txBody>
      </p:sp>
    </p:spTree>
    <p:extLst>
      <p:ext uri="{BB962C8B-B14F-4D97-AF65-F5344CB8AC3E}">
        <p14:creationId xmlns:p14="http://schemas.microsoft.com/office/powerpoint/2010/main" val="550259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Progress recovered up to checkpoint</a:t>
            </a:r>
          </a:p>
          <a:p>
            <a:pPr marL="628650" lvl="1" indent="-171450">
              <a:buFont typeface="Arial" panose="020B0604020202020204" pitchFamily="34" charset="0"/>
              <a:buChar char="•"/>
            </a:pPr>
            <a:r>
              <a:rPr lang="en-US" dirty="0" smtClean="0"/>
              <a:t>Last</a:t>
            </a:r>
            <a:r>
              <a:rPr lang="en-US" baseline="0" dirty="0" smtClean="0"/>
              <a:t> saved </a:t>
            </a:r>
            <a:r>
              <a:rPr lang="en-US" baseline="0" dirty="0" err="1" smtClean="0"/>
              <a:t>superstep</a:t>
            </a:r>
            <a:r>
              <a:rPr lang="en-US" baseline="0" dirty="0" smtClean="0"/>
              <a:t>, could be several steps behind</a:t>
            </a:r>
          </a:p>
          <a:p>
            <a:pPr marL="171450" lvl="0" indent="-171450">
              <a:buFont typeface="Arial" panose="020B0604020202020204" pitchFamily="34" charset="0"/>
              <a:buChar char="•"/>
            </a:pPr>
            <a:r>
              <a:rPr lang="en-US" baseline="0" dirty="0" smtClean="0"/>
              <a:t>Confined recovery</a:t>
            </a:r>
          </a:p>
          <a:p>
            <a:pPr marL="628650" lvl="1" indent="-171450">
              <a:buFont typeface="Arial" panose="020B0604020202020204" pitchFamily="34" charset="0"/>
              <a:buChar char="•"/>
            </a:pPr>
            <a:r>
              <a:rPr lang="en-US" baseline="0" dirty="0" smtClean="0"/>
              <a:t>Must be deterministic. If random, could get conflicting states (e.g. first time around it sent a different message than 2</a:t>
            </a:r>
            <a:r>
              <a:rPr lang="en-US" baseline="30000" dirty="0" smtClean="0"/>
              <a:t>nd</a:t>
            </a:r>
            <a:r>
              <a:rPr lang="en-US" baseline="0" dirty="0" smtClean="0"/>
              <a:t> time)</a:t>
            </a:r>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18</a:t>
            </a:fld>
            <a:endParaRPr lang="en-US"/>
          </a:p>
        </p:txBody>
      </p:sp>
    </p:spTree>
    <p:extLst>
      <p:ext uri="{BB962C8B-B14F-4D97-AF65-F5344CB8AC3E}">
        <p14:creationId xmlns:p14="http://schemas.microsoft.com/office/powerpoint/2010/main" val="2473372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Maintains state of partitions</a:t>
            </a:r>
          </a:p>
          <a:p>
            <a:pPr marL="628650" lvl="1" indent="-171450">
              <a:buFont typeface="Arial" panose="020B0604020202020204" pitchFamily="34" charset="0"/>
              <a:buChar char="•"/>
            </a:pPr>
            <a:r>
              <a:rPr lang="en-US" dirty="0" smtClean="0"/>
              <a:t>State includes a map to each vertex, which in turn includes the current value, a list of outgoing edges, a queue of incoming messages, and a flag indicating if the vertex is active</a:t>
            </a:r>
          </a:p>
          <a:p>
            <a:pPr marL="628650" lvl="1" indent="-171450">
              <a:buFont typeface="Arial" panose="020B0604020202020204" pitchFamily="34" charset="0"/>
              <a:buChar char="•"/>
            </a:pPr>
            <a:r>
              <a:rPr lang="en-US" dirty="0" smtClean="0"/>
              <a:t>2</a:t>
            </a:r>
            <a:r>
              <a:rPr lang="en-US" sz="1200" kern="1200" dirty="0" smtClean="0">
                <a:solidFill>
                  <a:schemeClr val="tx1"/>
                </a:solidFill>
                <a:effectLst/>
                <a:latin typeface="+mn-lt"/>
                <a:ea typeface="+mn-ea"/>
                <a:cs typeface="+mn-cs"/>
              </a:rPr>
              <a:t> copies of vertex flags and message queue exist: one for current </a:t>
            </a:r>
            <a:r>
              <a:rPr lang="en-US" sz="1200" kern="1200" dirty="0" err="1" smtClean="0">
                <a:solidFill>
                  <a:schemeClr val="tx1"/>
                </a:solidFill>
                <a:effectLst/>
                <a:latin typeface="+mn-lt"/>
                <a:ea typeface="+mn-ea"/>
                <a:cs typeface="+mn-cs"/>
              </a:rPr>
              <a:t>superstep</a:t>
            </a:r>
            <a:r>
              <a:rPr lang="en-US" sz="1200" kern="1200" dirty="0" smtClean="0">
                <a:solidFill>
                  <a:schemeClr val="tx1"/>
                </a:solidFill>
                <a:effectLst/>
                <a:latin typeface="+mn-lt"/>
                <a:ea typeface="+mn-ea"/>
                <a:cs typeface="+mn-cs"/>
              </a:rPr>
              <a:t>, one for next </a:t>
            </a:r>
            <a:r>
              <a:rPr lang="en-US" sz="1200" kern="1200" dirty="0" err="1" smtClean="0">
                <a:solidFill>
                  <a:schemeClr val="tx1"/>
                </a:solidFill>
                <a:effectLst/>
                <a:latin typeface="+mn-lt"/>
                <a:ea typeface="+mn-ea"/>
                <a:cs typeface="+mn-cs"/>
              </a:rPr>
              <a:t>superstep</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Asynchronous</a:t>
            </a:r>
            <a:r>
              <a:rPr lang="en-US" sz="1200" kern="1200" baseline="0" dirty="0" smtClean="0">
                <a:solidFill>
                  <a:schemeClr val="tx1"/>
                </a:solidFill>
                <a:effectLst/>
                <a:latin typeface="+mn-lt"/>
                <a:ea typeface="+mn-ea"/>
                <a:cs typeface="+mn-cs"/>
              </a:rPr>
              <a:t> batch delivery</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Speeds up processing because don’t have to wait for reply and batches are better because they can be combined into smaller messages (or using combiners into a single message)</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19</a:t>
            </a:fld>
            <a:endParaRPr lang="en-US"/>
          </a:p>
        </p:txBody>
      </p:sp>
    </p:spTree>
    <p:extLst>
      <p:ext uri="{BB962C8B-B14F-4D97-AF65-F5344CB8AC3E}">
        <p14:creationId xmlns:p14="http://schemas.microsoft.com/office/powerpoint/2010/main" val="3110223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Barrier</a:t>
            </a:r>
            <a:r>
              <a:rPr lang="en-US" baseline="0" dirty="0" smtClean="0"/>
              <a:t> synchronization – waits until workers respond</a:t>
            </a:r>
          </a:p>
          <a:p>
            <a:pPr marL="171450" indent="-171450">
              <a:buFont typeface="Arial" panose="020B0604020202020204" pitchFamily="34" charset="0"/>
              <a:buChar char="•"/>
            </a:pPr>
            <a:r>
              <a:rPr lang="en-US" baseline="0" dirty="0" smtClean="0"/>
              <a:t>Aggregators – chained as a tree (e.g. 2 workers combine results, then combine those results with results of 2 more workers, </a:t>
            </a:r>
            <a:r>
              <a:rPr lang="en-US" baseline="0" dirty="0" err="1" smtClean="0"/>
              <a:t>etc</a:t>
            </a:r>
            <a:r>
              <a:rPr lang="en-US" baseline="0" dirty="0" smtClean="0"/>
              <a:t>… until only one result remaining) </a:t>
            </a:r>
          </a:p>
          <a:p>
            <a:pPr marL="628650" lvl="1" indent="-171450">
              <a:buFont typeface="Arial" panose="020B0604020202020204" pitchFamily="34" charset="0"/>
              <a:buChar char="•"/>
            </a:pPr>
            <a:r>
              <a:rPr lang="en-US" baseline="0" dirty="0" smtClean="0"/>
              <a:t>Sent to workers at start of each </a:t>
            </a:r>
            <a:r>
              <a:rPr lang="en-US" baseline="0" smtClean="0"/>
              <a:t>superstep</a:t>
            </a:r>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20</a:t>
            </a:fld>
            <a:endParaRPr lang="en-US"/>
          </a:p>
        </p:txBody>
      </p:sp>
    </p:spTree>
    <p:extLst>
      <p:ext uri="{BB962C8B-B14F-4D97-AF65-F5344CB8AC3E}">
        <p14:creationId xmlns:p14="http://schemas.microsoft.com/office/powerpoint/2010/main" val="2228730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In practice, would be run to convergence</a:t>
            </a:r>
            <a:r>
              <a:rPr lang="en-US" baseline="0" dirty="0" smtClean="0"/>
              <a:t> in this example only run for 30 iterations</a:t>
            </a:r>
          </a:p>
          <a:p>
            <a:pPr marL="171450" indent="-171450">
              <a:buFont typeface="Arial" panose="020B0604020202020204" pitchFamily="34" charset="0"/>
              <a:buChar char="•"/>
            </a:pPr>
            <a:r>
              <a:rPr lang="en-US" baseline="0" dirty="0" smtClean="0"/>
              <a:t>Written in a MapReduce platform would be much less efficient</a:t>
            </a:r>
          </a:p>
          <a:p>
            <a:pPr marL="628650" lvl="1" indent="-171450">
              <a:buFont typeface="Arial" panose="020B0604020202020204" pitchFamily="34" charset="0"/>
              <a:buChar char="•"/>
            </a:pPr>
            <a:r>
              <a:rPr lang="en-US" baseline="0" dirty="0" smtClean="0"/>
              <a:t>Would probably send websites (and maybe links as well) as keys, </a:t>
            </a:r>
            <a:r>
              <a:rPr lang="en-US" baseline="0" dirty="0" err="1" smtClean="0"/>
              <a:t>PageRanks</a:t>
            </a:r>
            <a:r>
              <a:rPr lang="en-US" baseline="0" dirty="0" smtClean="0"/>
              <a:t> as values, all the info has to be moved around a ton (though combiners could help)</a:t>
            </a:r>
          </a:p>
          <a:p>
            <a:pPr marL="1085850" lvl="2" indent="-171450">
              <a:buFont typeface="Arial" panose="020B0604020202020204" pitchFamily="34" charset="0"/>
              <a:buChar char="•"/>
            </a:pPr>
            <a:r>
              <a:rPr lang="en-US" baseline="0" dirty="0" smtClean="0"/>
              <a:t>PageRank only requires sending messages consisting of the </a:t>
            </a:r>
            <a:r>
              <a:rPr lang="en-US" baseline="0" dirty="0" err="1" smtClean="0"/>
              <a:t>vertexID</a:t>
            </a:r>
            <a:r>
              <a:rPr lang="en-US" baseline="0" dirty="0" smtClean="0"/>
              <a:t> and the PageRank, much lighter weight</a:t>
            </a:r>
          </a:p>
          <a:p>
            <a:pPr marL="171450" lvl="0" indent="-171450">
              <a:buFont typeface="Arial" panose="020B0604020202020204" pitchFamily="34" charset="0"/>
              <a:buChar char="•"/>
            </a:pPr>
            <a:r>
              <a:rPr lang="en-US" baseline="0" dirty="0" smtClean="0"/>
              <a:t>ASK: How could you partition websites onto worker nodes?</a:t>
            </a:r>
          </a:p>
          <a:p>
            <a:pPr marL="628650" lvl="1" indent="-171450">
              <a:buFont typeface="Arial" panose="020B0604020202020204" pitchFamily="34" charset="0"/>
              <a:buChar char="•"/>
            </a:pPr>
            <a:r>
              <a:rPr lang="en-US" baseline="0" dirty="0" smtClean="0"/>
              <a:t>ANSWER: Want to maximize locality, so group sites that you know have links (or edges) to each other. For example, you might want to group news sites because they often link to each other</a:t>
            </a:r>
          </a:p>
          <a:p>
            <a:pPr marL="628650" lvl="1" indent="-171450">
              <a:buFont typeface="Arial" panose="020B0604020202020204" pitchFamily="34" charset="0"/>
              <a:buChar char="•"/>
            </a:pPr>
            <a:r>
              <a:rPr lang="en-US" baseline="0" dirty="0" smtClean="0"/>
              <a:t>Minimizes number of messages that need to be sent</a:t>
            </a:r>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22</a:t>
            </a:fld>
            <a:endParaRPr lang="en-US"/>
          </a:p>
        </p:txBody>
      </p:sp>
    </p:spTree>
    <p:extLst>
      <p:ext uri="{BB962C8B-B14F-4D97-AF65-F5344CB8AC3E}">
        <p14:creationId xmlns:p14="http://schemas.microsoft.com/office/powerpoint/2010/main" val="1585600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Basically just a breadth first algorithm</a:t>
            </a:r>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23</a:t>
            </a:fld>
            <a:endParaRPr lang="en-US"/>
          </a:p>
        </p:txBody>
      </p:sp>
    </p:spTree>
    <p:extLst>
      <p:ext uri="{BB962C8B-B14F-4D97-AF65-F5344CB8AC3E}">
        <p14:creationId xmlns:p14="http://schemas.microsoft.com/office/powerpoint/2010/main" val="651863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ASK</a:t>
            </a:r>
            <a:r>
              <a:rPr lang="en-US" baseline="0" dirty="0" smtClean="0"/>
              <a:t>: </a:t>
            </a:r>
            <a:r>
              <a:rPr lang="en-US" dirty="0" smtClean="0"/>
              <a:t>How could this algorithm be written</a:t>
            </a:r>
            <a:r>
              <a:rPr lang="en-US" baseline="0" dirty="0" smtClean="0"/>
              <a:t> in MR?</a:t>
            </a:r>
          </a:p>
          <a:p>
            <a:pPr marL="628650" lvl="1" indent="-171450">
              <a:buFont typeface="Arial" panose="020B0604020202020204" pitchFamily="34" charset="0"/>
              <a:buChar char="•"/>
            </a:pPr>
            <a:r>
              <a:rPr lang="en-US" baseline="0" dirty="0" smtClean="0"/>
              <a:t>Answer: Would have to keep track of </a:t>
            </a:r>
            <a:r>
              <a:rPr lang="en-US" baseline="0" dirty="0" err="1" smtClean="0"/>
              <a:t>vertexID’s</a:t>
            </a:r>
            <a:r>
              <a:rPr lang="en-US" baseline="0" dirty="0" smtClean="0"/>
              <a:t> and their current shortest path as key pair to be reduced to single </a:t>
            </a:r>
            <a:r>
              <a:rPr lang="en-US" baseline="0" dirty="0" err="1" smtClean="0"/>
              <a:t>vertexID</a:t>
            </a:r>
            <a:r>
              <a:rPr lang="en-US" baseline="0" dirty="0" smtClean="0"/>
              <a:t>/shortest path in the reduce stage</a:t>
            </a:r>
          </a:p>
          <a:p>
            <a:pPr marL="628650" lvl="1" indent="-171450">
              <a:buFont typeface="Arial" panose="020B0604020202020204" pitchFamily="34" charset="0"/>
              <a:buChar char="•"/>
            </a:pPr>
            <a:r>
              <a:rPr lang="en-US" baseline="0" dirty="0" smtClean="0"/>
              <a:t>Would require at least one key/pair per vertex each time</a:t>
            </a:r>
          </a:p>
          <a:p>
            <a:pPr marL="628650" lvl="1" indent="-171450">
              <a:buFont typeface="Arial" panose="020B0604020202020204" pitchFamily="34" charset="0"/>
              <a:buChar char="•"/>
            </a:pPr>
            <a:r>
              <a:rPr lang="en-US" baseline="0" dirty="0" smtClean="0"/>
              <a:t>Requires passing significantly more data than </a:t>
            </a:r>
            <a:r>
              <a:rPr lang="en-US" baseline="0" dirty="0" err="1" smtClean="0"/>
              <a:t>Pregel</a:t>
            </a:r>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31</a:t>
            </a:fld>
            <a:endParaRPr lang="en-US"/>
          </a:p>
        </p:txBody>
      </p:sp>
    </p:spTree>
    <p:extLst>
      <p:ext uri="{BB962C8B-B14F-4D97-AF65-F5344CB8AC3E}">
        <p14:creationId xmlns:p14="http://schemas.microsoft.com/office/powerpoint/2010/main" val="2140684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err="1" smtClean="0"/>
              <a:t>Supersteps</a:t>
            </a:r>
            <a:endParaRPr lang="en-US" baseline="0" dirty="0" smtClean="0"/>
          </a:p>
          <a:p>
            <a:pPr marL="628650" lvl="1" indent="-171450">
              <a:buFont typeface="Arial" panose="020B0604020202020204" pitchFamily="34" charset="0"/>
              <a:buChar char="•"/>
            </a:pPr>
            <a:r>
              <a:rPr lang="en-US" baseline="0" dirty="0" smtClean="0"/>
              <a:t>Iterative model essentially breaks down algorithm into sequence of iterations, at each operation every vertex is processed conceptually in parallel</a:t>
            </a:r>
          </a:p>
          <a:p>
            <a:pPr marL="628650" lvl="1" indent="-171450">
              <a:buFont typeface="Arial" panose="020B0604020202020204" pitchFamily="34" charset="0"/>
              <a:buChar char="•"/>
            </a:pPr>
            <a:r>
              <a:rPr lang="en-US" baseline="0" dirty="0" smtClean="0"/>
              <a:t>Eliminates deadlock and data races because each vertex has access only to their own data (including received messages) for each operation, parallel operations will never try to access the same data</a:t>
            </a:r>
          </a:p>
          <a:p>
            <a:pPr marL="628650" lvl="1" indent="-171450">
              <a:buFont typeface="Arial" panose="020B0604020202020204" pitchFamily="34" charset="0"/>
              <a:buChar char="•"/>
            </a:pPr>
            <a:r>
              <a:rPr lang="en-US" baseline="0" dirty="0" smtClean="0"/>
              <a:t>Iterative algorithms are very common and often as efficient as those run asynchronously (with access to all of the graphs data at any time)</a:t>
            </a:r>
          </a:p>
          <a:p>
            <a:pPr marL="171450" lvl="0" indent="-171450">
              <a:buFont typeface="Arial" panose="020B0604020202020204" pitchFamily="34" charset="0"/>
              <a:buChar char="•"/>
            </a:pPr>
            <a:r>
              <a:rPr lang="en-US" baseline="0" dirty="0" smtClean="0"/>
              <a:t>“Think like a node”</a:t>
            </a:r>
          </a:p>
          <a:p>
            <a:pPr marL="628650" lvl="1" indent="-171450">
              <a:buFont typeface="Arial" panose="020B0604020202020204" pitchFamily="34" charset="0"/>
              <a:buChar char="•"/>
            </a:pPr>
            <a:r>
              <a:rPr lang="en-US" baseline="0" dirty="0" smtClean="0"/>
              <a:t>Work is done from each node’s perspective rather than operating on the whole graph at once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Vertices are first-class citizens,</a:t>
            </a:r>
            <a:r>
              <a:rPr lang="en-US" baseline="0" dirty="0" smtClean="0"/>
              <a:t> edges are not in this model. No computation is associated with edges</a:t>
            </a:r>
          </a:p>
        </p:txBody>
      </p:sp>
      <p:sp>
        <p:nvSpPr>
          <p:cNvPr id="4" name="Slide Number Placeholder 3"/>
          <p:cNvSpPr>
            <a:spLocks noGrp="1"/>
          </p:cNvSpPr>
          <p:nvPr>
            <p:ph type="sldNum" sz="quarter" idx="10"/>
          </p:nvPr>
        </p:nvSpPr>
        <p:spPr/>
        <p:txBody>
          <a:bodyPr/>
          <a:lstStyle/>
          <a:p>
            <a:fld id="{DE2C940E-E18C-410A-B54A-C40AC7937475}" type="slidenum">
              <a:rPr lang="en-US" smtClean="0"/>
              <a:t>3</a:t>
            </a:fld>
            <a:endParaRPr lang="en-US"/>
          </a:p>
        </p:txBody>
      </p:sp>
    </p:spTree>
    <p:extLst>
      <p:ext uri="{BB962C8B-B14F-4D97-AF65-F5344CB8AC3E}">
        <p14:creationId xmlns:p14="http://schemas.microsoft.com/office/powerpoint/2010/main" val="1633972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Shortest</a:t>
            </a:r>
            <a:r>
              <a:rPr lang="en-US" baseline="0" dirty="0" smtClean="0"/>
              <a:t> path algorithm run on 1 billion vertex binary search tree. Assumes edge weight of 1 – obviously not typical input, shows scalability</a:t>
            </a:r>
          </a:p>
          <a:p>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34</a:t>
            </a:fld>
            <a:endParaRPr lang="en-US"/>
          </a:p>
        </p:txBody>
      </p:sp>
    </p:spTree>
    <p:extLst>
      <p:ext uri="{BB962C8B-B14F-4D97-AF65-F5344CB8AC3E}">
        <p14:creationId xmlns:p14="http://schemas.microsoft.com/office/powerpoint/2010/main" val="2028473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run on binary tree to show </a:t>
            </a:r>
            <a:r>
              <a:rPr lang="en-US" dirty="0" err="1" smtClean="0"/>
              <a:t>scalablity</a:t>
            </a:r>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35</a:t>
            </a:fld>
            <a:endParaRPr lang="en-US"/>
          </a:p>
        </p:txBody>
      </p:sp>
    </p:spTree>
    <p:extLst>
      <p:ext uri="{BB962C8B-B14F-4D97-AF65-F5344CB8AC3E}">
        <p14:creationId xmlns:p14="http://schemas.microsoft.com/office/powerpoint/2010/main" val="206937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randomly</a:t>
            </a:r>
            <a:r>
              <a:rPr lang="en-US" baseline="0" dirty="0" smtClean="0"/>
              <a:t> generated graph with a much more dense number of vertices</a:t>
            </a:r>
          </a:p>
          <a:p>
            <a:r>
              <a:rPr lang="en-US" baseline="0" dirty="0" smtClean="0"/>
              <a:t>Still linear </a:t>
            </a:r>
            <a:r>
              <a:rPr lang="en-US" baseline="0" dirty="0" err="1" smtClean="0"/>
              <a:t>scaleup</a:t>
            </a:r>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36</a:t>
            </a:fld>
            <a:endParaRPr lang="en-US"/>
          </a:p>
        </p:txBody>
      </p:sp>
    </p:spTree>
    <p:extLst>
      <p:ext uri="{BB962C8B-B14F-4D97-AF65-F5344CB8AC3E}">
        <p14:creationId xmlns:p14="http://schemas.microsoft.com/office/powerpoint/2010/main" val="1147277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Must be efficiently parallelizable – Most algorithms must be modified to take advantage of the benefits of parallelization, easier for some algorithms than others</a:t>
            </a:r>
          </a:p>
          <a:p>
            <a:pPr marL="171450" indent="-171450">
              <a:buFont typeface="Arial" panose="020B0604020202020204" pitchFamily="34" charset="0"/>
              <a:buChar char="•"/>
            </a:pPr>
            <a:r>
              <a:rPr lang="en-US" baseline="0" dirty="0" smtClean="0"/>
              <a:t>Graphs that send tons of messages</a:t>
            </a:r>
          </a:p>
          <a:p>
            <a:pPr marL="628650" lvl="1" indent="-171450">
              <a:buFont typeface="Arial" panose="020B0604020202020204" pitchFamily="34" charset="0"/>
              <a:buChar char="•"/>
            </a:pPr>
            <a:r>
              <a:rPr lang="en-US" baseline="0" dirty="0" smtClean="0"/>
              <a:t>Aka graphs where vertices tend to send messages to all/most other vertices, usually very dense graphs</a:t>
            </a:r>
          </a:p>
          <a:p>
            <a:pPr marL="628650" lvl="1" indent="-171450">
              <a:buFont typeface="Arial" panose="020B0604020202020204" pitchFamily="34" charset="0"/>
              <a:buChar char="•"/>
            </a:pPr>
            <a:r>
              <a:rPr lang="en-US" baseline="0" dirty="0" smtClean="0"/>
              <a:t>Such graphs are pretty rare in practice (for example, if you’re dealing with indexing the web, most vertices (pages) won’t have links to that many other vertices)</a:t>
            </a:r>
          </a:p>
          <a:p>
            <a:pPr marL="171450" lvl="0" indent="-171450">
              <a:buFont typeface="Arial" panose="020B0604020202020204" pitchFamily="34" charset="0"/>
              <a:buChar char="•"/>
            </a:pPr>
            <a:r>
              <a:rPr lang="en-US" baseline="0" dirty="0" smtClean="0"/>
              <a:t>Barrier synchronization – bad if there are stragglers – asynchronous model in the works</a:t>
            </a:r>
            <a:endParaRPr lang="en-US" baseline="0" dirty="0"/>
          </a:p>
        </p:txBody>
      </p:sp>
      <p:sp>
        <p:nvSpPr>
          <p:cNvPr id="4" name="Slide Number Placeholder 3"/>
          <p:cNvSpPr>
            <a:spLocks noGrp="1"/>
          </p:cNvSpPr>
          <p:nvPr>
            <p:ph type="sldNum" sz="quarter" idx="10"/>
          </p:nvPr>
        </p:nvSpPr>
        <p:spPr/>
        <p:txBody>
          <a:bodyPr/>
          <a:lstStyle/>
          <a:p>
            <a:fld id="{DE2C940E-E18C-410A-B54A-C40AC7937475}" type="slidenum">
              <a:rPr lang="en-US" smtClean="0"/>
              <a:t>37</a:t>
            </a:fld>
            <a:endParaRPr lang="en-US"/>
          </a:p>
        </p:txBody>
      </p:sp>
    </p:spTree>
    <p:extLst>
      <p:ext uri="{BB962C8B-B14F-4D97-AF65-F5344CB8AC3E}">
        <p14:creationId xmlns:p14="http://schemas.microsoft.com/office/powerpoint/2010/main" val="1759872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4</a:t>
            </a:fld>
            <a:endParaRPr lang="en-US"/>
          </a:p>
        </p:txBody>
      </p:sp>
    </p:spTree>
    <p:extLst>
      <p:ext uri="{BB962C8B-B14F-4D97-AF65-F5344CB8AC3E}">
        <p14:creationId xmlns:p14="http://schemas.microsoft.com/office/powerpoint/2010/main" val="49721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5</a:t>
            </a:fld>
            <a:endParaRPr lang="en-US"/>
          </a:p>
        </p:txBody>
      </p:sp>
    </p:spTree>
    <p:extLst>
      <p:ext uri="{BB962C8B-B14F-4D97-AF65-F5344CB8AC3E}">
        <p14:creationId xmlns:p14="http://schemas.microsoft.com/office/powerpoint/2010/main" val="225776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Output</a:t>
            </a:r>
            <a:r>
              <a:rPr lang="en-US" baseline="0" dirty="0" smtClean="0"/>
              <a:t> of graph</a:t>
            </a:r>
          </a:p>
          <a:p>
            <a:pPr marL="628650" lvl="1" indent="-171450">
              <a:buFont typeface="Arial" panose="020B0604020202020204" pitchFamily="34" charset="0"/>
              <a:buChar char="•"/>
            </a:pPr>
            <a:r>
              <a:rPr lang="en-US" baseline="0" dirty="0" smtClean="0"/>
              <a:t>Could be whole graph, could just be a subset when appropriate</a:t>
            </a:r>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6</a:t>
            </a:fld>
            <a:endParaRPr lang="en-US"/>
          </a:p>
        </p:txBody>
      </p:sp>
    </p:spTree>
    <p:extLst>
      <p:ext uri="{BB962C8B-B14F-4D97-AF65-F5344CB8AC3E}">
        <p14:creationId xmlns:p14="http://schemas.microsoft.com/office/powerpoint/2010/main" val="355782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Shaded vertices have voted to halt</a:t>
            </a:r>
          </a:p>
          <a:p>
            <a:pPr marL="171450" indent="-171450">
              <a:buFont typeface="Arial" panose="020B0604020202020204" pitchFamily="34" charset="0"/>
              <a:buChar char="•"/>
            </a:pPr>
            <a:r>
              <a:rPr lang="en-US" dirty="0" smtClean="0"/>
              <a:t>Vertices</a:t>
            </a:r>
            <a:r>
              <a:rPr lang="en-US" baseline="0" dirty="0" smtClean="0"/>
              <a:t> send messages on all outgoing edges telling their values</a:t>
            </a:r>
          </a:p>
          <a:p>
            <a:pPr marL="171450" indent="-171450">
              <a:buFont typeface="Arial" panose="020B0604020202020204" pitchFamily="34" charset="0"/>
              <a:buChar char="•"/>
            </a:pPr>
            <a:r>
              <a:rPr lang="en-US" baseline="0" dirty="0" smtClean="0"/>
              <a:t>If vertex isn’t updated it halts</a:t>
            </a:r>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7</a:t>
            </a:fld>
            <a:endParaRPr lang="en-US"/>
          </a:p>
        </p:txBody>
      </p:sp>
    </p:spTree>
    <p:extLst>
      <p:ext uri="{BB962C8B-B14F-4D97-AF65-F5344CB8AC3E}">
        <p14:creationId xmlns:p14="http://schemas.microsoft.com/office/powerpoint/2010/main" val="2442152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Passing</a:t>
            </a:r>
            <a:r>
              <a:rPr lang="en-US" baseline="0" dirty="0" smtClean="0"/>
              <a:t> messages</a:t>
            </a:r>
          </a:p>
          <a:p>
            <a:pPr marL="628650" lvl="1" indent="-171450">
              <a:buFont typeface="Arial" panose="020B0604020202020204" pitchFamily="34" charset="0"/>
              <a:buChar char="•"/>
            </a:pPr>
            <a:r>
              <a:rPr lang="en-US" baseline="0" dirty="0" smtClean="0"/>
              <a:t>Often done just to vertices that sender has edges to</a:t>
            </a:r>
          </a:p>
          <a:p>
            <a:pPr marL="628650" lvl="1" indent="-171450">
              <a:buFont typeface="Arial" panose="020B0604020202020204" pitchFamily="34" charset="0"/>
              <a:buChar char="•"/>
            </a:pPr>
            <a:r>
              <a:rPr lang="en-US" baseline="0" dirty="0" smtClean="0"/>
              <a:t>Can be sent to any vertex, regardless of edge</a:t>
            </a:r>
          </a:p>
          <a:p>
            <a:pPr marL="628650" lvl="1" indent="-171450">
              <a:buFont typeface="Arial" panose="020B0604020202020204" pitchFamily="34" charset="0"/>
              <a:buChar char="•"/>
            </a:pPr>
            <a:r>
              <a:rPr lang="en-US" baseline="0" dirty="0" smtClean="0"/>
              <a:t>User defined handlers define behavior when destination vertex doesn’t exist</a:t>
            </a:r>
          </a:p>
        </p:txBody>
      </p:sp>
      <p:sp>
        <p:nvSpPr>
          <p:cNvPr id="4" name="Slide Number Placeholder 3"/>
          <p:cNvSpPr>
            <a:spLocks noGrp="1"/>
          </p:cNvSpPr>
          <p:nvPr>
            <p:ph type="sldNum" sz="quarter" idx="10"/>
          </p:nvPr>
        </p:nvSpPr>
        <p:spPr/>
        <p:txBody>
          <a:bodyPr/>
          <a:lstStyle/>
          <a:p>
            <a:fld id="{DE2C940E-E18C-410A-B54A-C40AC7937475}" type="slidenum">
              <a:rPr lang="en-US" smtClean="0"/>
              <a:t>8</a:t>
            </a:fld>
            <a:endParaRPr lang="en-US"/>
          </a:p>
        </p:txBody>
      </p:sp>
    </p:spTree>
    <p:extLst>
      <p:ext uri="{BB962C8B-B14F-4D97-AF65-F5344CB8AC3E}">
        <p14:creationId xmlns:p14="http://schemas.microsoft.com/office/powerpoint/2010/main" val="1513563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Must be user defined</a:t>
            </a:r>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9</a:t>
            </a:fld>
            <a:endParaRPr lang="en-US"/>
          </a:p>
        </p:txBody>
      </p:sp>
    </p:spTree>
    <p:extLst>
      <p:ext uri="{BB962C8B-B14F-4D97-AF65-F5344CB8AC3E}">
        <p14:creationId xmlns:p14="http://schemas.microsoft.com/office/powerpoint/2010/main" val="2977527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Mutations of</a:t>
            </a:r>
            <a:r>
              <a:rPr lang="en-US" baseline="0" dirty="0" smtClean="0"/>
              <a:t> topology occur in the </a:t>
            </a:r>
            <a:r>
              <a:rPr lang="en-US" baseline="0" dirty="0" err="1" smtClean="0"/>
              <a:t>superstep</a:t>
            </a:r>
            <a:r>
              <a:rPr lang="en-US" baseline="0" dirty="0" smtClean="0"/>
              <a:t> after request issued</a:t>
            </a:r>
            <a:endParaRPr lang="en-US" dirty="0" smtClean="0"/>
          </a:p>
          <a:p>
            <a:pPr marL="171450" indent="-171450">
              <a:buFont typeface="Arial" panose="020B0604020202020204" pitchFamily="34" charset="0"/>
              <a:buChar char="•"/>
            </a:pPr>
            <a:r>
              <a:rPr lang="en-US" dirty="0" smtClean="0"/>
              <a:t>Vertices are removed before added – partial</a:t>
            </a:r>
            <a:r>
              <a:rPr lang="en-US" baseline="0" dirty="0" smtClean="0"/>
              <a:t> ordering yields deterministic results for most conflicts</a:t>
            </a:r>
            <a:endParaRPr lang="en-US" dirty="0"/>
          </a:p>
        </p:txBody>
      </p:sp>
      <p:sp>
        <p:nvSpPr>
          <p:cNvPr id="4" name="Slide Number Placeholder 3"/>
          <p:cNvSpPr>
            <a:spLocks noGrp="1"/>
          </p:cNvSpPr>
          <p:nvPr>
            <p:ph type="sldNum" sz="quarter" idx="10"/>
          </p:nvPr>
        </p:nvSpPr>
        <p:spPr/>
        <p:txBody>
          <a:bodyPr/>
          <a:lstStyle/>
          <a:p>
            <a:fld id="{DE2C940E-E18C-410A-B54A-C40AC7937475}" type="slidenum">
              <a:rPr lang="en-US" smtClean="0"/>
              <a:t>11</a:t>
            </a:fld>
            <a:endParaRPr lang="en-US"/>
          </a:p>
        </p:txBody>
      </p:sp>
    </p:spTree>
    <p:extLst>
      <p:ext uri="{BB962C8B-B14F-4D97-AF65-F5344CB8AC3E}">
        <p14:creationId xmlns:p14="http://schemas.microsoft.com/office/powerpoint/2010/main" val="224651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980693-E0C3-423D-B299-06BACFBE277B}" type="datetimeFigureOut">
              <a:rPr lang="en-US" smtClean="0"/>
              <a:t>3/14/2017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1937D5D-79B3-439D-B176-ED4ABF72A7D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980693-E0C3-423D-B299-06BACFBE277B}"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37D5D-79B3-439D-B176-ED4ABF72A7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980693-E0C3-423D-B299-06BACFBE277B}"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37D5D-79B3-439D-B176-ED4ABF72A7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980693-E0C3-423D-B299-06BACFBE277B}"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37D5D-79B3-439D-B176-ED4ABF72A7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980693-E0C3-423D-B299-06BACFBE277B}"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37D5D-79B3-439D-B176-ED4ABF72A7D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980693-E0C3-423D-B299-06BACFBE277B}"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37D5D-79B3-439D-B176-ED4ABF72A7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980693-E0C3-423D-B299-06BACFBE277B}" type="datetimeFigureOut">
              <a:rPr lang="en-US" smtClean="0"/>
              <a:t>3/14/2017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37D5D-79B3-439D-B176-ED4ABF72A7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980693-E0C3-423D-B299-06BACFBE277B}" type="datetimeFigureOut">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37D5D-79B3-439D-B176-ED4ABF72A7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80693-E0C3-423D-B299-06BACFBE277B}" type="datetimeFigureOut">
              <a:rPr lang="en-US" smtClean="0"/>
              <a:t>3/14/2017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37D5D-79B3-439D-B176-ED4ABF72A7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980693-E0C3-423D-B299-06BACFBE277B}"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37D5D-79B3-439D-B176-ED4ABF72A7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980693-E0C3-423D-B299-06BACFBE277B}"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1937D5D-79B3-439D-B176-ED4ABF72A7D2}"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980693-E0C3-423D-B299-06BACFBE277B}" type="datetimeFigureOut">
              <a:rPr lang="en-US" smtClean="0"/>
              <a:t>3/14/2017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1937D5D-79B3-439D-B176-ED4ABF72A7D2}"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www.ml.uni-saarland.de/code/oneSpectralClustering/oneSpectralClustering.htm" TargetMode="External"/><Relationship Id="rId3" Type="http://schemas.openxmlformats.org/officeDocument/2006/relationships/hyperlink" Target="https://www.iconfinder.com/icons/200993/e-mail_letter_mail_message_sending_subscribe_suport_icon" TargetMode="External"/><Relationship Id="rId7" Type="http://schemas.openxmlformats.org/officeDocument/2006/relationships/hyperlink" Target="https://www.google.com/intl/ALL_ie/doodle4google/" TargetMode="External"/><Relationship Id="rId2" Type="http://schemas.openxmlformats.org/officeDocument/2006/relationships/hyperlink" Target="http://beyondplm.com/2013/08/23/why-graph-analyzes-will-rule-plm-in-the-future/" TargetMode="External"/><Relationship Id="rId1" Type="http://schemas.openxmlformats.org/officeDocument/2006/relationships/slideLayout" Target="../slideLayouts/slideLayout2.xml"/><Relationship Id="rId6" Type="http://schemas.openxmlformats.org/officeDocument/2006/relationships/hyperlink" Target="https://www.123rf.com/photo_3804727_red-green-in-out-sign-isolated-on-white-background.html" TargetMode="External"/><Relationship Id="rId5" Type="http://schemas.openxmlformats.org/officeDocument/2006/relationships/hyperlink" Target="https://wiki.engr.illinois.edu/download/attachments/188588798/pregel.pdf?version=1" TargetMode="External"/><Relationship Id="rId10" Type="http://schemas.openxmlformats.org/officeDocument/2006/relationships/hyperlink" Target="http://www.embeddedlinux.org.cn/rtconforembsys/5107final/LiB0091.html" TargetMode="External"/><Relationship Id="rId4" Type="http://schemas.openxmlformats.org/officeDocument/2006/relationships/hyperlink" Target="https://www.mountaingoatsoftware.com/blog/making-the-decision-to-abnormally-terminate-a-sprint" TargetMode="External"/><Relationship Id="rId9" Type="http://schemas.openxmlformats.org/officeDocument/2006/relationships/hyperlink" Target="http://www.fakeposters.com/posters/failure-do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Pregel</a:t>
            </a:r>
            <a:r>
              <a:rPr lang="en-US" dirty="0"/>
              <a:t>: A System for Large-Scale Graph Processing</a:t>
            </a:r>
          </a:p>
        </p:txBody>
      </p:sp>
      <p:sp>
        <p:nvSpPr>
          <p:cNvPr id="3" name="Subtitle 2"/>
          <p:cNvSpPr>
            <a:spLocks noGrp="1"/>
          </p:cNvSpPr>
          <p:nvPr>
            <p:ph type="subTitle" idx="1"/>
          </p:nvPr>
        </p:nvSpPr>
        <p:spPr>
          <a:xfrm>
            <a:off x="533400" y="3228536"/>
            <a:ext cx="7854696" cy="2562664"/>
          </a:xfrm>
        </p:spPr>
        <p:txBody>
          <a:bodyPr>
            <a:normAutofit lnSpcReduction="10000"/>
          </a:bodyPr>
          <a:lstStyle/>
          <a:p>
            <a:r>
              <a:rPr lang="en-US" dirty="0" err="1"/>
              <a:t>Grzegorz</a:t>
            </a:r>
            <a:r>
              <a:rPr lang="en-US" dirty="0"/>
              <a:t> </a:t>
            </a:r>
            <a:r>
              <a:rPr lang="en-US" dirty="0" err="1"/>
              <a:t>Malewicz</a:t>
            </a:r>
            <a:r>
              <a:rPr lang="en-US" dirty="0"/>
              <a:t>, Matthew H. </a:t>
            </a:r>
            <a:r>
              <a:rPr lang="en-US" dirty="0" err="1"/>
              <a:t>Austern</a:t>
            </a:r>
            <a:r>
              <a:rPr lang="en-US" dirty="0"/>
              <a:t>, </a:t>
            </a:r>
            <a:r>
              <a:rPr lang="en-US" dirty="0" err="1"/>
              <a:t>Aart</a:t>
            </a:r>
            <a:r>
              <a:rPr lang="en-US" dirty="0"/>
              <a:t> J. C. Bik, James C. </a:t>
            </a:r>
            <a:r>
              <a:rPr lang="en-US" dirty="0" err="1"/>
              <a:t>Dehnert</a:t>
            </a:r>
            <a:r>
              <a:rPr lang="en-US" dirty="0"/>
              <a:t>, </a:t>
            </a:r>
            <a:r>
              <a:rPr lang="en-US" dirty="0" err="1"/>
              <a:t>Ilan</a:t>
            </a:r>
            <a:r>
              <a:rPr lang="en-US" dirty="0"/>
              <a:t> Horn, </a:t>
            </a:r>
            <a:r>
              <a:rPr lang="en-US" dirty="0" err="1"/>
              <a:t>Naty</a:t>
            </a:r>
            <a:r>
              <a:rPr lang="en-US" dirty="0"/>
              <a:t> </a:t>
            </a:r>
            <a:r>
              <a:rPr lang="en-US" dirty="0" err="1"/>
              <a:t>Leiser</a:t>
            </a:r>
            <a:r>
              <a:rPr lang="en-US" dirty="0"/>
              <a:t>, and </a:t>
            </a:r>
            <a:r>
              <a:rPr lang="en-US" dirty="0" err="1"/>
              <a:t>Grzegorz</a:t>
            </a:r>
            <a:r>
              <a:rPr lang="en-US" dirty="0"/>
              <a:t> </a:t>
            </a:r>
            <a:r>
              <a:rPr lang="en-US" dirty="0" err="1" smtClean="0"/>
              <a:t>Czajkowski</a:t>
            </a:r>
            <a:endParaRPr lang="en-US" dirty="0" smtClean="0"/>
          </a:p>
          <a:p>
            <a:r>
              <a:rPr lang="en-US" dirty="0" smtClean="0"/>
              <a:t>Google Inc.</a:t>
            </a:r>
          </a:p>
          <a:p>
            <a:endParaRPr lang="en-US" dirty="0"/>
          </a:p>
          <a:p>
            <a:r>
              <a:rPr lang="en-US" dirty="0" smtClean="0"/>
              <a:t>Presented by Daniel McCormick</a:t>
            </a:r>
            <a:endParaRPr lang="en-US" dirty="0"/>
          </a:p>
        </p:txBody>
      </p:sp>
    </p:spTree>
    <p:extLst>
      <p:ext uri="{BB962C8B-B14F-4D97-AF65-F5344CB8AC3E}">
        <p14:creationId xmlns:p14="http://schemas.microsoft.com/office/powerpoint/2010/main" val="1462959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Aggregators</a:t>
            </a:r>
            <a:endParaRPr lang="en-US" dirty="0"/>
          </a:p>
        </p:txBody>
      </p:sp>
      <p:sp>
        <p:nvSpPr>
          <p:cNvPr id="3" name="Content Placeholder 2"/>
          <p:cNvSpPr>
            <a:spLocks noGrp="1"/>
          </p:cNvSpPr>
          <p:nvPr>
            <p:ph idx="1"/>
          </p:nvPr>
        </p:nvSpPr>
        <p:spPr/>
        <p:txBody>
          <a:bodyPr/>
          <a:lstStyle/>
          <a:p>
            <a:r>
              <a:rPr lang="en-US" dirty="0" smtClean="0"/>
              <a:t>Used to get data about whole graph</a:t>
            </a:r>
          </a:p>
          <a:p>
            <a:r>
              <a:rPr lang="en-US" dirty="0" smtClean="0"/>
              <a:t>Some aggregators are already provided (e.g. max, min)</a:t>
            </a:r>
          </a:p>
          <a:p>
            <a:r>
              <a:rPr lang="en-US" dirty="0" smtClean="0"/>
              <a:t>Additional ones can be defined by the user</a:t>
            </a:r>
          </a:p>
          <a:p>
            <a:r>
              <a:rPr lang="en-US" dirty="0" smtClean="0"/>
              <a:t>Most aggregators are just for a given </a:t>
            </a:r>
            <a:r>
              <a:rPr lang="en-US" dirty="0" err="1" smtClean="0"/>
              <a:t>superstep</a:t>
            </a:r>
            <a:r>
              <a:rPr lang="en-US" dirty="0" smtClean="0"/>
              <a:t>, can be overridden to aggregate over all </a:t>
            </a:r>
            <a:r>
              <a:rPr lang="en-US" dirty="0" err="1" smtClean="0"/>
              <a:t>supersteps</a:t>
            </a:r>
            <a:endParaRPr lang="en-US" dirty="0"/>
          </a:p>
          <a:p>
            <a:pPr lvl="1"/>
            <a:r>
              <a:rPr lang="en-US" dirty="0" smtClean="0"/>
              <a:t>Called a sticky aggregator</a:t>
            </a:r>
            <a:endParaRPr lang="en-US" dirty="0"/>
          </a:p>
        </p:txBody>
      </p:sp>
    </p:spTree>
    <p:extLst>
      <p:ext uri="{BB962C8B-B14F-4D97-AF65-F5344CB8AC3E}">
        <p14:creationId xmlns:p14="http://schemas.microsoft.com/office/powerpoint/2010/main" val="343171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Conflicts</a:t>
            </a:r>
            <a:endParaRPr lang="en-US" dirty="0"/>
          </a:p>
        </p:txBody>
      </p:sp>
      <p:sp>
        <p:nvSpPr>
          <p:cNvPr id="3" name="Content Placeholder 2"/>
          <p:cNvSpPr>
            <a:spLocks noGrp="1"/>
          </p:cNvSpPr>
          <p:nvPr>
            <p:ph idx="1"/>
          </p:nvPr>
        </p:nvSpPr>
        <p:spPr/>
        <p:txBody>
          <a:bodyPr/>
          <a:lstStyle/>
          <a:p>
            <a:r>
              <a:rPr lang="en-US" dirty="0" smtClean="0"/>
              <a:t>When adding/removing vertices, conflicts can arise if 2 vertices try to mutate the same vertex (e.g. initialize vertex V with different values</a:t>
            </a:r>
            <a:r>
              <a:rPr lang="en-US" dirty="0" smtClean="0"/>
              <a:t>)</a:t>
            </a:r>
          </a:p>
          <a:p>
            <a:r>
              <a:rPr lang="en-US" dirty="0" smtClean="0"/>
              <a:t>2 main ways of dealing with conflict</a:t>
            </a:r>
            <a:endParaRPr lang="en-US" dirty="0" smtClean="0"/>
          </a:p>
          <a:p>
            <a:pPr lvl="1"/>
            <a:r>
              <a:rPr lang="en-US" dirty="0" smtClean="0"/>
              <a:t>Vertices </a:t>
            </a:r>
            <a:r>
              <a:rPr lang="en-US" dirty="0" smtClean="0"/>
              <a:t>are removed before added</a:t>
            </a:r>
          </a:p>
          <a:p>
            <a:pPr lvl="1"/>
            <a:r>
              <a:rPr lang="en-US" dirty="0" smtClean="0"/>
              <a:t>User can define additional handlers as needed, otherwise it is randomized</a:t>
            </a:r>
          </a:p>
        </p:txBody>
      </p:sp>
    </p:spTree>
    <p:extLst>
      <p:ext uri="{BB962C8B-B14F-4D97-AF65-F5344CB8AC3E}">
        <p14:creationId xmlns:p14="http://schemas.microsoft.com/office/powerpoint/2010/main" val="774034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Edge Conflicts</a:t>
            </a:r>
            <a:endParaRPr lang="en-US" dirty="0"/>
          </a:p>
        </p:txBody>
      </p:sp>
      <p:sp>
        <p:nvSpPr>
          <p:cNvPr id="3" name="Content Placeholder 2"/>
          <p:cNvSpPr>
            <a:spLocks noGrp="1"/>
          </p:cNvSpPr>
          <p:nvPr>
            <p:ph idx="1"/>
          </p:nvPr>
        </p:nvSpPr>
        <p:spPr/>
        <p:txBody>
          <a:bodyPr/>
          <a:lstStyle/>
          <a:p>
            <a:r>
              <a:rPr lang="en-US" dirty="0" smtClean="0"/>
              <a:t>Edge conflicts will never occur so no mechanism necessary</a:t>
            </a:r>
          </a:p>
          <a:p>
            <a:r>
              <a:rPr lang="en-US" dirty="0" smtClean="0"/>
              <a:t>Each vertex controls its own outgoing edges, so there can be no contention</a:t>
            </a:r>
          </a:p>
        </p:txBody>
      </p:sp>
    </p:spTree>
    <p:extLst>
      <p:ext uri="{BB962C8B-B14F-4D97-AF65-F5344CB8AC3E}">
        <p14:creationId xmlns:p14="http://schemas.microsoft.com/office/powerpoint/2010/main" val="606843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lstStyle/>
          <a:p>
            <a:r>
              <a:rPr lang="en-US" dirty="0" smtClean="0"/>
              <a:t>Decoupled from graph computation</a:t>
            </a:r>
          </a:p>
          <a:p>
            <a:r>
              <a:rPr lang="en-US" dirty="0" smtClean="0"/>
              <a:t>User defines how to take in input and produce output</a:t>
            </a:r>
            <a:endParaRPr lang="en-US" dirty="0"/>
          </a:p>
        </p:txBody>
      </p:sp>
      <p:pic>
        <p:nvPicPr>
          <p:cNvPr id="5122" name="Picture 2" descr="Image result for in ou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3124200"/>
            <a:ext cx="5334000" cy="349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480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Implementation</a:t>
            </a:r>
            <a:endParaRPr lang="en-US"/>
          </a:p>
        </p:txBody>
      </p:sp>
      <p:sp>
        <p:nvSpPr>
          <p:cNvPr id="3" name="Content Placeholder 2"/>
          <p:cNvSpPr>
            <a:spLocks noGrp="1"/>
          </p:cNvSpPr>
          <p:nvPr>
            <p:ph idx="1"/>
          </p:nvPr>
        </p:nvSpPr>
        <p:spPr/>
        <p:txBody>
          <a:bodyPr/>
          <a:lstStyle/>
          <a:p>
            <a:r>
              <a:rPr lang="en-US" dirty="0" smtClean="0"/>
              <a:t>Designed to run on Google Cluster</a:t>
            </a:r>
          </a:p>
          <a:p>
            <a:pPr lvl="1"/>
            <a:r>
              <a:rPr lang="en-US" dirty="0" smtClean="0"/>
              <a:t>Clusters of commodity hardware distributed geographically</a:t>
            </a:r>
          </a:p>
          <a:p>
            <a:r>
              <a:rPr lang="en-US" dirty="0" smtClean="0"/>
              <a:t>Schedules jobs to optimize resource allocation</a:t>
            </a:r>
          </a:p>
          <a:p>
            <a:r>
              <a:rPr lang="en-US" dirty="0" smtClean="0"/>
              <a:t>Persistent data stored as files in distributed storage </a:t>
            </a:r>
            <a:r>
              <a:rPr lang="en-US" dirty="0" smtClean="0"/>
              <a:t>systems</a:t>
            </a:r>
          </a:p>
        </p:txBody>
      </p:sp>
      <p:pic>
        <p:nvPicPr>
          <p:cNvPr id="4" name="Picture 2" descr="Image result for 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962400"/>
            <a:ext cx="6324600" cy="3052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328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Architecture</a:t>
            </a:r>
            <a:endParaRPr lang="en-US" dirty="0"/>
          </a:p>
        </p:txBody>
      </p:sp>
      <p:sp>
        <p:nvSpPr>
          <p:cNvPr id="3" name="Content Placeholder 2"/>
          <p:cNvSpPr>
            <a:spLocks noGrp="1"/>
          </p:cNvSpPr>
          <p:nvPr>
            <p:ph idx="1"/>
          </p:nvPr>
        </p:nvSpPr>
        <p:spPr/>
        <p:txBody>
          <a:bodyPr/>
          <a:lstStyle/>
          <a:p>
            <a:r>
              <a:rPr lang="en-US" dirty="0" smtClean="0"/>
              <a:t>One master node, many worker nodes</a:t>
            </a:r>
          </a:p>
          <a:p>
            <a:r>
              <a:rPr lang="en-US" dirty="0" smtClean="0"/>
              <a:t>Master in charge of synchronizing </a:t>
            </a:r>
            <a:r>
              <a:rPr lang="en-US" dirty="0" err="1" smtClean="0"/>
              <a:t>supersteps</a:t>
            </a:r>
            <a:endParaRPr lang="en-US" dirty="0" smtClean="0"/>
          </a:p>
          <a:p>
            <a:r>
              <a:rPr lang="en-US" dirty="0" smtClean="0"/>
              <a:t>Master coordinates between machines to determine when all vertices are done</a:t>
            </a:r>
          </a:p>
        </p:txBody>
      </p:sp>
    </p:spTree>
    <p:extLst>
      <p:ext uri="{BB962C8B-B14F-4D97-AF65-F5344CB8AC3E}">
        <p14:creationId xmlns:p14="http://schemas.microsoft.com/office/powerpoint/2010/main" val="3722294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Content Placeholder 2"/>
          <p:cNvSpPr>
            <a:spLocks noGrp="1"/>
          </p:cNvSpPr>
          <p:nvPr>
            <p:ph idx="1"/>
          </p:nvPr>
        </p:nvSpPr>
        <p:spPr/>
        <p:txBody>
          <a:bodyPr/>
          <a:lstStyle/>
          <a:p>
            <a:r>
              <a:rPr lang="en-US" dirty="0"/>
              <a:t>Graph partitioned by vertex id (using hashing</a:t>
            </a:r>
            <a:r>
              <a:rPr lang="en-US" dirty="0" smtClean="0"/>
              <a:t>)</a:t>
            </a:r>
          </a:p>
          <a:p>
            <a:r>
              <a:rPr lang="en-US" dirty="0" smtClean="0"/>
              <a:t>Master assigns partitions to workers</a:t>
            </a:r>
          </a:p>
          <a:p>
            <a:pPr lvl="1"/>
            <a:r>
              <a:rPr lang="en-US" dirty="0" smtClean="0"/>
              <a:t>Usually each worker has multiple partitions</a:t>
            </a:r>
          </a:p>
          <a:p>
            <a:r>
              <a:rPr lang="en-US" dirty="0" smtClean="0"/>
              <a:t>Master then assigns user input to machines based off of partitions</a:t>
            </a:r>
            <a:endParaRPr lang="en-US" dirty="0"/>
          </a:p>
        </p:txBody>
      </p:sp>
      <p:pic>
        <p:nvPicPr>
          <p:cNvPr id="7170" name="Picture 2" descr="Image result for partitioning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102100"/>
            <a:ext cx="3505200" cy="233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18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a:xfrm>
            <a:off x="457200" y="1935480"/>
            <a:ext cx="8229600" cy="4712970"/>
          </a:xfrm>
        </p:spPr>
        <p:txBody>
          <a:bodyPr>
            <a:normAutofit/>
          </a:bodyPr>
          <a:lstStyle/>
          <a:p>
            <a:r>
              <a:rPr lang="en-US" dirty="0" smtClean="0"/>
              <a:t>At start of a checkpoint </a:t>
            </a:r>
            <a:r>
              <a:rPr lang="en-US" dirty="0" err="1" smtClean="0"/>
              <a:t>superstep</a:t>
            </a:r>
            <a:r>
              <a:rPr lang="en-US" dirty="0" smtClean="0"/>
              <a:t>, workers save their state to persistent storage</a:t>
            </a:r>
          </a:p>
          <a:p>
            <a:pPr lvl="1"/>
            <a:r>
              <a:rPr lang="en-US" dirty="0" smtClean="0"/>
              <a:t>Master does same with aggregator values</a:t>
            </a:r>
          </a:p>
          <a:p>
            <a:r>
              <a:rPr lang="en-US" dirty="0" smtClean="0"/>
              <a:t>Worker failure detected by                                consistent pings</a:t>
            </a:r>
          </a:p>
          <a:p>
            <a:pPr lvl="1"/>
            <a:r>
              <a:rPr lang="en-US" dirty="0" smtClean="0"/>
              <a:t>If worker doesn’t receive a                                              ping in a while, it                                                      terminates</a:t>
            </a:r>
          </a:p>
          <a:p>
            <a:pPr lvl="1"/>
            <a:r>
              <a:rPr lang="en-US" dirty="0" smtClean="0"/>
              <a:t>If master doesn’t receive                                             response in a while, the                                                           worker has failed</a:t>
            </a:r>
            <a:endParaRPr lang="en-US" dirty="0"/>
          </a:p>
        </p:txBody>
      </p:sp>
      <p:pic>
        <p:nvPicPr>
          <p:cNvPr id="4" name="Picture 2" descr="Image result for failure demotivational poster"/>
          <p:cNvPicPr>
            <a:picLocks noChangeAspect="1" noChangeArrowheads="1"/>
          </p:cNvPicPr>
          <p:nvPr/>
        </p:nvPicPr>
        <p:blipFill rotWithShape="1">
          <a:blip r:embed="rId3">
            <a:extLst>
              <a:ext uri="{28A0092B-C50C-407E-A947-70E740481C1C}">
                <a14:useLocalDpi xmlns:a14="http://schemas.microsoft.com/office/drawing/2010/main" val="0"/>
              </a:ext>
            </a:extLst>
          </a:blip>
          <a:srcRect b="5692"/>
          <a:stretch/>
        </p:blipFill>
        <p:spPr bwMode="auto">
          <a:xfrm>
            <a:off x="4838700" y="3429000"/>
            <a:ext cx="42672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305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a:t>
            </a:r>
            <a:endParaRPr lang="en-US" dirty="0"/>
          </a:p>
        </p:txBody>
      </p:sp>
      <p:sp>
        <p:nvSpPr>
          <p:cNvPr id="3" name="Content Placeholder 2"/>
          <p:cNvSpPr>
            <a:spLocks noGrp="1"/>
          </p:cNvSpPr>
          <p:nvPr>
            <p:ph idx="1"/>
          </p:nvPr>
        </p:nvSpPr>
        <p:spPr/>
        <p:txBody>
          <a:bodyPr/>
          <a:lstStyle/>
          <a:p>
            <a:r>
              <a:rPr lang="en-US" dirty="0" smtClean="0"/>
              <a:t>On worker failure, master redistributes load</a:t>
            </a:r>
          </a:p>
          <a:p>
            <a:pPr lvl="1"/>
            <a:r>
              <a:rPr lang="en-US" dirty="0" smtClean="0"/>
              <a:t>Progress is recovered up to checkpoint</a:t>
            </a:r>
          </a:p>
          <a:p>
            <a:r>
              <a:rPr lang="en-US" dirty="0" smtClean="0"/>
              <a:t>Confined recovery – outgoing messages logged so that only failed part has to                                              recover</a:t>
            </a:r>
          </a:p>
          <a:p>
            <a:pPr lvl="1"/>
            <a:r>
              <a:rPr lang="en-US" dirty="0" smtClean="0"/>
              <a:t>Still in development</a:t>
            </a:r>
          </a:p>
          <a:p>
            <a:pPr lvl="1"/>
            <a:r>
              <a:rPr lang="en-US" dirty="0" smtClean="0"/>
              <a:t>Only works with                                                deterministic algorithms</a:t>
            </a:r>
            <a:endParaRPr lang="en-US" dirty="0"/>
          </a:p>
        </p:txBody>
      </p:sp>
      <p:sp>
        <p:nvSpPr>
          <p:cNvPr id="4" name="AutoShape 4" descr="Image result for golden retriever frisbe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mage result for golden retriever frisbe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4" name="Picture 8" descr="Image result for golden retriever frisb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725" y="3476625"/>
            <a:ext cx="43343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196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Implementation</a:t>
            </a:r>
            <a:endParaRPr lang="en-US" dirty="0"/>
          </a:p>
        </p:txBody>
      </p:sp>
      <p:sp>
        <p:nvSpPr>
          <p:cNvPr id="3" name="Content Placeholder 2"/>
          <p:cNvSpPr>
            <a:spLocks noGrp="1"/>
          </p:cNvSpPr>
          <p:nvPr>
            <p:ph idx="1"/>
          </p:nvPr>
        </p:nvSpPr>
        <p:spPr/>
        <p:txBody>
          <a:bodyPr/>
          <a:lstStyle/>
          <a:p>
            <a:r>
              <a:rPr lang="en-US" dirty="0" smtClean="0"/>
              <a:t>Maintains state of partitions in memory</a:t>
            </a:r>
          </a:p>
          <a:p>
            <a:r>
              <a:rPr lang="en-US" dirty="0" smtClean="0"/>
              <a:t>Messages </a:t>
            </a:r>
            <a:r>
              <a:rPr lang="en-US" dirty="0"/>
              <a:t>from one machine to another are put in a buffer and </a:t>
            </a:r>
            <a:r>
              <a:rPr lang="en-US" dirty="0" smtClean="0"/>
              <a:t>asynchronously sent in batches (when buffer full)</a:t>
            </a:r>
            <a:endParaRPr lang="en-US" dirty="0" smtClean="0"/>
          </a:p>
          <a:p>
            <a:pPr lvl="1"/>
            <a:r>
              <a:rPr lang="en-US" dirty="0" smtClean="0"/>
              <a:t>Local messages put directly in receiving </a:t>
            </a:r>
            <a:r>
              <a:rPr lang="en-US" dirty="0" smtClean="0"/>
              <a:t>queue</a:t>
            </a:r>
          </a:p>
          <a:p>
            <a:pPr lvl="1"/>
            <a:r>
              <a:rPr lang="en-US" dirty="0" smtClean="0"/>
              <a:t>Reading from remote is slow, amortizes latency by asynchronously delivering in batches</a:t>
            </a:r>
            <a:endParaRPr lang="en-US" dirty="0" smtClean="0"/>
          </a:p>
          <a:p>
            <a:r>
              <a:rPr lang="en-US" dirty="0" smtClean="0"/>
              <a:t>Combiners </a:t>
            </a:r>
            <a:r>
              <a:rPr lang="en-US" dirty="0"/>
              <a:t>applied when messages are put on outgoing queue and when they are received/put on incoming queue </a:t>
            </a:r>
          </a:p>
          <a:p>
            <a:endParaRPr lang="en-US" dirty="0"/>
          </a:p>
        </p:txBody>
      </p:sp>
    </p:spTree>
    <p:extLst>
      <p:ext uri="{BB962C8B-B14F-4D97-AF65-F5344CB8AC3E}">
        <p14:creationId xmlns:p14="http://schemas.microsoft.com/office/powerpoint/2010/main" val="14114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Motivation</a:t>
            </a:r>
            <a:endParaRPr lang="en-US" dirty="0"/>
          </a:p>
        </p:txBody>
      </p:sp>
      <p:sp>
        <p:nvSpPr>
          <p:cNvPr id="3" name="Content Placeholder 2"/>
          <p:cNvSpPr>
            <a:spLocks noGrp="1"/>
          </p:cNvSpPr>
          <p:nvPr>
            <p:ph idx="1"/>
          </p:nvPr>
        </p:nvSpPr>
        <p:spPr>
          <a:xfrm>
            <a:off x="457200" y="1935480"/>
            <a:ext cx="3627645" cy="4389120"/>
          </a:xfrm>
        </p:spPr>
        <p:txBody>
          <a:bodyPr/>
          <a:lstStyle/>
          <a:p>
            <a:r>
              <a:rPr lang="en-US" dirty="0" smtClean="0"/>
              <a:t>Huge graphs very common</a:t>
            </a:r>
          </a:p>
          <a:p>
            <a:r>
              <a:rPr lang="en-US" dirty="0" smtClean="0"/>
              <a:t>Existing options didn’t meet needs</a:t>
            </a:r>
          </a:p>
          <a:p>
            <a:r>
              <a:rPr lang="en-US" dirty="0" smtClean="0"/>
              <a:t>“a scalable and </a:t>
            </a:r>
            <a:r>
              <a:rPr lang="en-US" dirty="0"/>
              <a:t>fault-tolerant platform with an API that is suﬃciently ﬂexible to express arbitrary graph </a:t>
            </a:r>
            <a:r>
              <a:rPr lang="en-US" dirty="0" smtClean="0"/>
              <a:t>algorithms”</a:t>
            </a:r>
          </a:p>
        </p:txBody>
      </p:sp>
      <p:pic>
        <p:nvPicPr>
          <p:cNvPr id="1026" name="Picture 2" descr="http://beyondplm.com/wp-content/uploads/2013/08/plm-big-graph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845" y="2057400"/>
            <a:ext cx="505915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604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Implementation</a:t>
            </a:r>
            <a:endParaRPr lang="en-US" dirty="0"/>
          </a:p>
        </p:txBody>
      </p:sp>
      <p:sp>
        <p:nvSpPr>
          <p:cNvPr id="3" name="Content Placeholder 2"/>
          <p:cNvSpPr>
            <a:spLocks noGrp="1"/>
          </p:cNvSpPr>
          <p:nvPr>
            <p:ph idx="1"/>
          </p:nvPr>
        </p:nvSpPr>
        <p:spPr/>
        <p:txBody>
          <a:bodyPr/>
          <a:lstStyle/>
          <a:p>
            <a:r>
              <a:rPr lang="en-US" dirty="0" smtClean="0"/>
              <a:t>Master maintains locations of all partitions</a:t>
            </a:r>
          </a:p>
          <a:p>
            <a:r>
              <a:rPr lang="en-US" dirty="0" smtClean="0"/>
              <a:t>Maintains </a:t>
            </a:r>
            <a:r>
              <a:rPr lang="en-US" dirty="0" smtClean="0"/>
              <a:t>statistics about progress of computations and state of graph</a:t>
            </a:r>
          </a:p>
          <a:p>
            <a:r>
              <a:rPr lang="en-US" dirty="0" smtClean="0"/>
              <a:t>Aggregators done locally (not by master) and chained together to </a:t>
            </a:r>
            <a:r>
              <a:rPr lang="en-US" dirty="0" smtClean="0"/>
              <a:t>Master</a:t>
            </a:r>
          </a:p>
          <a:p>
            <a:r>
              <a:rPr lang="en-US" dirty="0"/>
              <a:t>Uses barrier synchronization for all of its </a:t>
            </a:r>
            <a:r>
              <a:rPr lang="en-US" dirty="0" smtClean="0"/>
              <a:t>operations</a:t>
            </a:r>
            <a:endParaRPr lang="en-US" dirty="0"/>
          </a:p>
        </p:txBody>
      </p:sp>
    </p:spTree>
    <p:extLst>
      <p:ext uri="{BB962C8B-B14F-4D97-AF65-F5344CB8AC3E}">
        <p14:creationId xmlns:p14="http://schemas.microsoft.com/office/powerpoint/2010/main" val="2635360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Barrier Synchronization</a:t>
            </a:r>
            <a:endParaRPr lang="en-US" dirty="0"/>
          </a:p>
        </p:txBody>
      </p:sp>
      <p:sp>
        <p:nvSpPr>
          <p:cNvPr id="3" name="Content Placeholder 2"/>
          <p:cNvSpPr>
            <a:spLocks noGrp="1"/>
          </p:cNvSpPr>
          <p:nvPr>
            <p:ph idx="1"/>
          </p:nvPr>
        </p:nvSpPr>
        <p:spPr>
          <a:xfrm>
            <a:off x="457200" y="1935480"/>
            <a:ext cx="8305800" cy="4389120"/>
          </a:xfrm>
        </p:spPr>
        <p:txBody>
          <a:bodyPr/>
          <a:lstStyle/>
          <a:p>
            <a:r>
              <a:rPr lang="en-US" dirty="0" smtClean="0"/>
              <a:t>Waits for all tasks to reach barrier point (aka respond to master) before allowing any to proceed</a:t>
            </a:r>
            <a:endParaRPr lang="en-US" dirty="0"/>
          </a:p>
        </p:txBody>
      </p:sp>
      <p:pic>
        <p:nvPicPr>
          <p:cNvPr id="1026" name="Picture 2" descr="Image result for barrier synchron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00399"/>
            <a:ext cx="6051986"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746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133600"/>
            <a:ext cx="4570676" cy="3794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1935480"/>
            <a:ext cx="4114800" cy="4389120"/>
          </a:xfrm>
        </p:spPr>
        <p:txBody>
          <a:bodyPr>
            <a:normAutofit fontScale="92500" lnSpcReduction="10000"/>
          </a:bodyPr>
          <a:lstStyle/>
          <a:p>
            <a:r>
              <a:rPr lang="en-US" dirty="0" smtClean="0"/>
              <a:t>Assume graph is initialized with each vertex valued at 1/</a:t>
            </a:r>
            <a:r>
              <a:rPr lang="en-US" dirty="0" err="1" smtClean="0"/>
              <a:t>NumVertices</a:t>
            </a:r>
            <a:r>
              <a:rPr lang="en-US" dirty="0" smtClean="0"/>
              <a:t>()</a:t>
            </a:r>
          </a:p>
          <a:p>
            <a:r>
              <a:rPr lang="en-US" dirty="0" smtClean="0"/>
              <a:t>At each step: each vertex sends its tentative PageRank along outgoing edges</a:t>
            </a:r>
          </a:p>
          <a:p>
            <a:r>
              <a:rPr lang="en-US" dirty="0" smtClean="0"/>
              <a:t>Calculates new PageRank by summing incoming </a:t>
            </a:r>
            <a:r>
              <a:rPr lang="en-US" dirty="0" err="1" smtClean="0"/>
              <a:t>PageRanks</a:t>
            </a:r>
            <a:r>
              <a:rPr lang="en-US" dirty="0"/>
              <a:t>, calculating 0.15/</a:t>
            </a:r>
            <a:r>
              <a:rPr lang="en-US" dirty="0" err="1"/>
              <a:t>NumVertices</a:t>
            </a:r>
            <a:r>
              <a:rPr lang="en-US" dirty="0"/>
              <a:t>() + 0.85 × sum</a:t>
            </a:r>
          </a:p>
        </p:txBody>
      </p:sp>
    </p:spTree>
    <p:extLst>
      <p:ext uri="{BB962C8B-B14F-4D97-AF65-F5344CB8AC3E}">
        <p14:creationId xmlns:p14="http://schemas.microsoft.com/office/powerpoint/2010/main" val="2051831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Source Shortest Path</a:t>
            </a:r>
            <a:endParaRPr lang="en-US" dirty="0"/>
          </a:p>
        </p:txBody>
      </p:sp>
      <p:sp>
        <p:nvSpPr>
          <p:cNvPr id="3" name="Content Placeholder 2"/>
          <p:cNvSpPr>
            <a:spLocks noGrp="1"/>
          </p:cNvSpPr>
          <p:nvPr>
            <p:ph idx="1"/>
          </p:nvPr>
        </p:nvSpPr>
        <p:spPr>
          <a:xfrm>
            <a:off x="457200" y="1935480"/>
            <a:ext cx="4191000" cy="4389120"/>
          </a:xfrm>
        </p:spPr>
        <p:txBody>
          <a:bodyPr/>
          <a:lstStyle/>
          <a:p>
            <a:r>
              <a:rPr lang="en-US" dirty="0" smtClean="0"/>
              <a:t>Find lowest weight path from s to t</a:t>
            </a:r>
          </a:p>
          <a:p>
            <a:r>
              <a:rPr lang="en-US" dirty="0" smtClean="0"/>
              <a:t>Initialize every vertex to INF (basically infinity)</a:t>
            </a:r>
          </a:p>
          <a:p>
            <a:r>
              <a:rPr lang="en-US" dirty="0" smtClean="0"/>
              <a:t>At first step, source vertex given value of 0</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4550" y="2438400"/>
            <a:ext cx="4631349"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0732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Source Shortest Path</a:t>
            </a:r>
            <a:endParaRPr lang="en-US" dirty="0"/>
          </a:p>
        </p:txBody>
      </p:sp>
      <p:sp>
        <p:nvSpPr>
          <p:cNvPr id="3" name="Content Placeholder 2"/>
          <p:cNvSpPr>
            <a:spLocks noGrp="1"/>
          </p:cNvSpPr>
          <p:nvPr>
            <p:ph idx="1"/>
          </p:nvPr>
        </p:nvSpPr>
        <p:spPr>
          <a:xfrm>
            <a:off x="457200" y="1935480"/>
            <a:ext cx="4017350" cy="4389120"/>
          </a:xfrm>
        </p:spPr>
        <p:txBody>
          <a:bodyPr>
            <a:normAutofit fontScale="92500" lnSpcReduction="10000"/>
          </a:bodyPr>
          <a:lstStyle/>
          <a:p>
            <a:r>
              <a:rPr lang="en-US" dirty="0" smtClean="0"/>
              <a:t>At every step, each vertex checks its incoming message to see if it contains a path with a smaller value than its current value</a:t>
            </a:r>
          </a:p>
          <a:p>
            <a:pPr lvl="1"/>
            <a:r>
              <a:rPr lang="en-US" dirty="0" smtClean="0"/>
              <a:t>If yes, then it updates its current value to that new value </a:t>
            </a:r>
          </a:p>
          <a:p>
            <a:pPr lvl="1"/>
            <a:r>
              <a:rPr lang="en-US" dirty="0" smtClean="0"/>
              <a:t>Then sends messages along its outgoing edges with its current value + the weight of that edge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550" y="2438400"/>
            <a:ext cx="4631349"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0635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Source Shortest Path</a:t>
            </a:r>
            <a:endParaRPr lang="en-US" dirty="0"/>
          </a:p>
        </p:txBody>
      </p:sp>
      <p:sp>
        <p:nvSpPr>
          <p:cNvPr id="3" name="Content Placeholder 2"/>
          <p:cNvSpPr>
            <a:spLocks noGrp="1"/>
          </p:cNvSpPr>
          <p:nvPr>
            <p:ph idx="1"/>
          </p:nvPr>
        </p:nvSpPr>
        <p:spPr>
          <a:xfrm>
            <a:off x="457200" y="1935480"/>
            <a:ext cx="4017350" cy="4389120"/>
          </a:xfrm>
        </p:spPr>
        <p:txBody>
          <a:bodyPr/>
          <a:lstStyle/>
          <a:p>
            <a:r>
              <a:rPr lang="en-US" dirty="0" smtClean="0"/>
              <a:t>Each vertex votes to halt when it doesn’t receive a message</a:t>
            </a:r>
          </a:p>
          <a:p>
            <a:r>
              <a:rPr lang="en-US" dirty="0" smtClean="0"/>
              <a:t>When no messages are sent, entire algorithm will halt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550" y="2438400"/>
            <a:ext cx="4631349"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5687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81000" y="3810000"/>
            <a:ext cx="1295400" cy="1295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362200" y="2171700"/>
            <a:ext cx="1295400" cy="1295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5334000" y="5562600"/>
            <a:ext cx="1295400" cy="1295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7315200" y="3810000"/>
            <a:ext cx="1295400" cy="1295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2362200" y="5562600"/>
            <a:ext cx="1295400" cy="1295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p:cNvCxnSpPr>
            <a:stCxn id="4" idx="7"/>
            <a:endCxn id="5" idx="3"/>
          </p:cNvCxnSpPr>
          <p:nvPr/>
        </p:nvCxnSpPr>
        <p:spPr>
          <a:xfrm flipV="1">
            <a:off x="1486693" y="3277393"/>
            <a:ext cx="1065214" cy="72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0"/>
          </p:cNvCxnSpPr>
          <p:nvPr/>
        </p:nvCxnSpPr>
        <p:spPr>
          <a:xfrm flipV="1">
            <a:off x="1028700" y="1943100"/>
            <a:ext cx="0" cy="186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7" idx="0"/>
          </p:cNvCxnSpPr>
          <p:nvPr/>
        </p:nvCxnSpPr>
        <p:spPr>
          <a:xfrm>
            <a:off x="1028700" y="1943100"/>
            <a:ext cx="6934200" cy="1866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5"/>
            <a:endCxn id="8" idx="1"/>
          </p:cNvCxnSpPr>
          <p:nvPr/>
        </p:nvCxnSpPr>
        <p:spPr>
          <a:xfrm>
            <a:off x="1486693" y="4915693"/>
            <a:ext cx="1065214" cy="836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6"/>
            <a:endCxn id="6" idx="2"/>
          </p:cNvCxnSpPr>
          <p:nvPr/>
        </p:nvCxnSpPr>
        <p:spPr>
          <a:xfrm>
            <a:off x="3657600" y="62103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1"/>
            <a:endCxn id="5" idx="5"/>
          </p:cNvCxnSpPr>
          <p:nvPr/>
        </p:nvCxnSpPr>
        <p:spPr>
          <a:xfrm flipH="1" flipV="1">
            <a:off x="3467893" y="3277393"/>
            <a:ext cx="2055814" cy="2474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6"/>
            <a:endCxn id="7" idx="2"/>
          </p:cNvCxnSpPr>
          <p:nvPr/>
        </p:nvCxnSpPr>
        <p:spPr>
          <a:xfrm>
            <a:off x="3657600" y="2819400"/>
            <a:ext cx="3657600" cy="163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43400" y="1943100"/>
            <a:ext cx="457200" cy="523220"/>
          </a:xfrm>
          <a:prstGeom prst="rect">
            <a:avLst/>
          </a:prstGeom>
          <a:noFill/>
        </p:spPr>
        <p:txBody>
          <a:bodyPr wrap="square" rtlCol="0">
            <a:spAutoFit/>
          </a:bodyPr>
          <a:lstStyle/>
          <a:p>
            <a:r>
              <a:rPr lang="en-US" sz="2800" dirty="0" smtClean="0"/>
              <a:t>11</a:t>
            </a:r>
            <a:endParaRPr lang="en-US" sz="2800" dirty="0"/>
          </a:p>
        </p:txBody>
      </p:sp>
      <p:sp>
        <p:nvSpPr>
          <p:cNvPr id="29" name="TextBox 28"/>
          <p:cNvSpPr txBox="1"/>
          <p:nvPr/>
        </p:nvSpPr>
        <p:spPr>
          <a:xfrm>
            <a:off x="5257800" y="3015783"/>
            <a:ext cx="457200" cy="523220"/>
          </a:xfrm>
          <a:prstGeom prst="rect">
            <a:avLst/>
          </a:prstGeom>
          <a:noFill/>
        </p:spPr>
        <p:txBody>
          <a:bodyPr wrap="square" rtlCol="0">
            <a:spAutoFit/>
          </a:bodyPr>
          <a:lstStyle/>
          <a:p>
            <a:r>
              <a:rPr lang="en-US" sz="2800" dirty="0" smtClean="0"/>
              <a:t>3</a:t>
            </a:r>
            <a:endParaRPr lang="en-US" sz="2800" dirty="0"/>
          </a:p>
        </p:txBody>
      </p:sp>
      <p:sp>
        <p:nvSpPr>
          <p:cNvPr id="30" name="TextBox 29"/>
          <p:cNvSpPr txBox="1"/>
          <p:nvPr/>
        </p:nvSpPr>
        <p:spPr>
          <a:xfrm>
            <a:off x="1562100" y="3115330"/>
            <a:ext cx="571500" cy="523220"/>
          </a:xfrm>
          <a:prstGeom prst="rect">
            <a:avLst/>
          </a:prstGeom>
          <a:noFill/>
        </p:spPr>
        <p:txBody>
          <a:bodyPr wrap="square" rtlCol="0">
            <a:spAutoFit/>
          </a:bodyPr>
          <a:lstStyle/>
          <a:p>
            <a:r>
              <a:rPr lang="en-US" sz="2800" dirty="0" smtClean="0"/>
              <a:t>10</a:t>
            </a:r>
            <a:endParaRPr lang="en-US" sz="2800" dirty="0"/>
          </a:p>
        </p:txBody>
      </p:sp>
      <p:sp>
        <p:nvSpPr>
          <p:cNvPr id="31" name="TextBox 30"/>
          <p:cNvSpPr txBox="1"/>
          <p:nvPr/>
        </p:nvSpPr>
        <p:spPr>
          <a:xfrm>
            <a:off x="4533900" y="4196090"/>
            <a:ext cx="457200" cy="523220"/>
          </a:xfrm>
          <a:prstGeom prst="rect">
            <a:avLst/>
          </a:prstGeom>
          <a:noFill/>
        </p:spPr>
        <p:txBody>
          <a:bodyPr wrap="square" rtlCol="0">
            <a:spAutoFit/>
          </a:bodyPr>
          <a:lstStyle/>
          <a:p>
            <a:r>
              <a:rPr lang="en-US" sz="2800" dirty="0" smtClean="0"/>
              <a:t>1</a:t>
            </a:r>
            <a:endParaRPr lang="en-US" sz="2800" dirty="0"/>
          </a:p>
        </p:txBody>
      </p:sp>
      <p:sp>
        <p:nvSpPr>
          <p:cNvPr id="32" name="TextBox 31"/>
          <p:cNvSpPr txBox="1"/>
          <p:nvPr/>
        </p:nvSpPr>
        <p:spPr>
          <a:xfrm>
            <a:off x="4038600" y="5676900"/>
            <a:ext cx="457200" cy="523220"/>
          </a:xfrm>
          <a:prstGeom prst="rect">
            <a:avLst/>
          </a:prstGeom>
          <a:noFill/>
        </p:spPr>
        <p:txBody>
          <a:bodyPr wrap="square" rtlCol="0">
            <a:spAutoFit/>
          </a:bodyPr>
          <a:lstStyle/>
          <a:p>
            <a:r>
              <a:rPr lang="en-US" sz="2800" dirty="0" smtClean="0"/>
              <a:t>2</a:t>
            </a:r>
            <a:endParaRPr lang="en-US" sz="2800" dirty="0"/>
          </a:p>
        </p:txBody>
      </p:sp>
      <p:sp>
        <p:nvSpPr>
          <p:cNvPr id="33" name="TextBox 32"/>
          <p:cNvSpPr txBox="1"/>
          <p:nvPr/>
        </p:nvSpPr>
        <p:spPr>
          <a:xfrm>
            <a:off x="1847850" y="4819650"/>
            <a:ext cx="457200" cy="523220"/>
          </a:xfrm>
          <a:prstGeom prst="rect">
            <a:avLst/>
          </a:prstGeom>
          <a:noFill/>
        </p:spPr>
        <p:txBody>
          <a:bodyPr wrap="square" rtlCol="0">
            <a:spAutoFit/>
          </a:bodyPr>
          <a:lstStyle/>
          <a:p>
            <a:r>
              <a:rPr lang="en-US" sz="2800" dirty="0" smtClean="0"/>
              <a:t>1</a:t>
            </a:r>
            <a:endParaRPr lang="en-US" sz="2800" dirty="0"/>
          </a:p>
        </p:txBody>
      </p:sp>
      <p:sp>
        <p:nvSpPr>
          <p:cNvPr id="34" name="TextBox 33"/>
          <p:cNvSpPr txBox="1"/>
          <p:nvPr/>
        </p:nvSpPr>
        <p:spPr>
          <a:xfrm>
            <a:off x="838200" y="4196090"/>
            <a:ext cx="419100" cy="523220"/>
          </a:xfrm>
          <a:prstGeom prst="rect">
            <a:avLst/>
          </a:prstGeom>
          <a:noFill/>
        </p:spPr>
        <p:txBody>
          <a:bodyPr wrap="square" rtlCol="0">
            <a:spAutoFit/>
          </a:bodyPr>
          <a:lstStyle/>
          <a:p>
            <a:r>
              <a:rPr lang="en-US" sz="2800" dirty="0" smtClean="0"/>
              <a:t>0</a:t>
            </a:r>
            <a:endParaRPr lang="en-US" sz="2800" dirty="0"/>
          </a:p>
        </p:txBody>
      </p:sp>
      <p:sp>
        <p:nvSpPr>
          <p:cNvPr id="35" name="TextBox 34"/>
          <p:cNvSpPr txBox="1"/>
          <p:nvPr/>
        </p:nvSpPr>
        <p:spPr>
          <a:xfrm>
            <a:off x="2665414" y="2557790"/>
            <a:ext cx="915986" cy="523220"/>
          </a:xfrm>
          <a:prstGeom prst="rect">
            <a:avLst/>
          </a:prstGeom>
          <a:noFill/>
        </p:spPr>
        <p:txBody>
          <a:bodyPr wrap="square" rtlCol="0">
            <a:spAutoFit/>
          </a:bodyPr>
          <a:lstStyle/>
          <a:p>
            <a:r>
              <a:rPr lang="en-US" sz="2800" dirty="0" smtClean="0"/>
              <a:t>INF</a:t>
            </a:r>
            <a:endParaRPr lang="en-US" sz="2800" dirty="0"/>
          </a:p>
        </p:txBody>
      </p:sp>
      <p:sp>
        <p:nvSpPr>
          <p:cNvPr id="36" name="TextBox 35"/>
          <p:cNvSpPr txBox="1"/>
          <p:nvPr/>
        </p:nvSpPr>
        <p:spPr>
          <a:xfrm>
            <a:off x="2667000" y="5991880"/>
            <a:ext cx="915986" cy="523220"/>
          </a:xfrm>
          <a:prstGeom prst="rect">
            <a:avLst/>
          </a:prstGeom>
          <a:noFill/>
        </p:spPr>
        <p:txBody>
          <a:bodyPr wrap="square" rtlCol="0">
            <a:spAutoFit/>
          </a:bodyPr>
          <a:lstStyle/>
          <a:p>
            <a:r>
              <a:rPr lang="en-US" sz="2800" dirty="0" smtClean="0"/>
              <a:t>INF</a:t>
            </a:r>
            <a:endParaRPr lang="en-US" sz="2800" dirty="0"/>
          </a:p>
        </p:txBody>
      </p:sp>
      <p:sp>
        <p:nvSpPr>
          <p:cNvPr id="37" name="TextBox 36"/>
          <p:cNvSpPr txBox="1"/>
          <p:nvPr/>
        </p:nvSpPr>
        <p:spPr>
          <a:xfrm>
            <a:off x="5637214" y="5981700"/>
            <a:ext cx="915986" cy="523220"/>
          </a:xfrm>
          <a:prstGeom prst="rect">
            <a:avLst/>
          </a:prstGeom>
          <a:noFill/>
        </p:spPr>
        <p:txBody>
          <a:bodyPr wrap="square" rtlCol="0">
            <a:spAutoFit/>
          </a:bodyPr>
          <a:lstStyle/>
          <a:p>
            <a:r>
              <a:rPr lang="en-US" sz="2800" dirty="0" smtClean="0"/>
              <a:t>INF</a:t>
            </a:r>
            <a:endParaRPr lang="en-US" sz="2800" dirty="0"/>
          </a:p>
        </p:txBody>
      </p:sp>
      <p:sp>
        <p:nvSpPr>
          <p:cNvPr id="38" name="TextBox 37"/>
          <p:cNvSpPr txBox="1"/>
          <p:nvPr/>
        </p:nvSpPr>
        <p:spPr>
          <a:xfrm>
            <a:off x="7618414" y="4163080"/>
            <a:ext cx="915986" cy="523220"/>
          </a:xfrm>
          <a:prstGeom prst="rect">
            <a:avLst/>
          </a:prstGeom>
          <a:noFill/>
        </p:spPr>
        <p:txBody>
          <a:bodyPr wrap="square" rtlCol="0">
            <a:spAutoFit/>
          </a:bodyPr>
          <a:lstStyle/>
          <a:p>
            <a:r>
              <a:rPr lang="en-US" sz="2800" dirty="0" smtClean="0"/>
              <a:t>INF</a:t>
            </a:r>
            <a:endParaRPr lang="en-US" sz="2800" dirty="0"/>
          </a:p>
        </p:txBody>
      </p:sp>
      <p:sp>
        <p:nvSpPr>
          <p:cNvPr id="40" name="TextBox 39"/>
          <p:cNvSpPr txBox="1"/>
          <p:nvPr/>
        </p:nvSpPr>
        <p:spPr>
          <a:xfrm>
            <a:off x="7162800" y="5752307"/>
            <a:ext cx="1828800" cy="923330"/>
          </a:xfrm>
          <a:prstGeom prst="rect">
            <a:avLst/>
          </a:prstGeom>
          <a:noFill/>
          <a:ln>
            <a:solidFill>
              <a:schemeClr val="tx1"/>
            </a:solidFill>
          </a:ln>
        </p:spPr>
        <p:txBody>
          <a:bodyPr wrap="square" rtlCol="0">
            <a:spAutoFit/>
          </a:bodyPr>
          <a:lstStyle/>
          <a:p>
            <a:r>
              <a:rPr lang="en-US" dirty="0" smtClean="0"/>
              <a:t>Shaded boxes have voted to halt</a:t>
            </a:r>
            <a:endParaRPr lang="en-US" dirty="0"/>
          </a:p>
        </p:txBody>
      </p:sp>
      <p:sp>
        <p:nvSpPr>
          <p:cNvPr id="42" name="Title 1"/>
          <p:cNvSpPr>
            <a:spLocks noGrp="1"/>
          </p:cNvSpPr>
          <p:nvPr>
            <p:ph type="title"/>
          </p:nvPr>
        </p:nvSpPr>
        <p:spPr>
          <a:xfrm>
            <a:off x="457200" y="704088"/>
            <a:ext cx="8229600" cy="1143000"/>
          </a:xfrm>
        </p:spPr>
        <p:txBody>
          <a:bodyPr/>
          <a:lstStyle/>
          <a:p>
            <a:r>
              <a:rPr lang="en-US" dirty="0" smtClean="0"/>
              <a:t>Single Source Shortest Path</a:t>
            </a:r>
            <a:endParaRPr lang="en-US" dirty="0"/>
          </a:p>
        </p:txBody>
      </p:sp>
    </p:spTree>
    <p:extLst>
      <p:ext uri="{BB962C8B-B14F-4D97-AF65-F5344CB8AC3E}">
        <p14:creationId xmlns:p14="http://schemas.microsoft.com/office/powerpoint/2010/main" val="41187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81000" y="38100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362200" y="2171700"/>
            <a:ext cx="1295400" cy="1295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5334000" y="55626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7315200" y="3810000"/>
            <a:ext cx="1295400" cy="1295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2362200" y="5562600"/>
            <a:ext cx="1295400" cy="1295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p:cNvCxnSpPr>
            <a:stCxn id="4" idx="7"/>
            <a:endCxn id="5" idx="3"/>
          </p:cNvCxnSpPr>
          <p:nvPr/>
        </p:nvCxnSpPr>
        <p:spPr>
          <a:xfrm flipV="1">
            <a:off x="1486693" y="3277393"/>
            <a:ext cx="1065214" cy="72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0"/>
          </p:cNvCxnSpPr>
          <p:nvPr/>
        </p:nvCxnSpPr>
        <p:spPr>
          <a:xfrm flipV="1">
            <a:off x="1028700" y="1943100"/>
            <a:ext cx="0" cy="186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7" idx="0"/>
          </p:cNvCxnSpPr>
          <p:nvPr/>
        </p:nvCxnSpPr>
        <p:spPr>
          <a:xfrm>
            <a:off x="1028700" y="1943100"/>
            <a:ext cx="6934200" cy="1866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5"/>
            <a:endCxn id="8" idx="1"/>
          </p:cNvCxnSpPr>
          <p:nvPr/>
        </p:nvCxnSpPr>
        <p:spPr>
          <a:xfrm>
            <a:off x="1486693" y="4915693"/>
            <a:ext cx="1065214" cy="836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6"/>
            <a:endCxn id="6" idx="2"/>
          </p:cNvCxnSpPr>
          <p:nvPr/>
        </p:nvCxnSpPr>
        <p:spPr>
          <a:xfrm>
            <a:off x="3657600" y="62103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1"/>
            <a:endCxn id="5" idx="5"/>
          </p:cNvCxnSpPr>
          <p:nvPr/>
        </p:nvCxnSpPr>
        <p:spPr>
          <a:xfrm flipH="1" flipV="1">
            <a:off x="3467893" y="3277393"/>
            <a:ext cx="2055814" cy="2474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6"/>
            <a:endCxn id="7" idx="2"/>
          </p:cNvCxnSpPr>
          <p:nvPr/>
        </p:nvCxnSpPr>
        <p:spPr>
          <a:xfrm>
            <a:off x="3657600" y="2819400"/>
            <a:ext cx="3657600" cy="163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43400" y="1943100"/>
            <a:ext cx="457200" cy="523220"/>
          </a:xfrm>
          <a:prstGeom prst="rect">
            <a:avLst/>
          </a:prstGeom>
          <a:noFill/>
        </p:spPr>
        <p:txBody>
          <a:bodyPr wrap="square" rtlCol="0">
            <a:spAutoFit/>
          </a:bodyPr>
          <a:lstStyle/>
          <a:p>
            <a:r>
              <a:rPr lang="en-US" sz="2800" dirty="0" smtClean="0"/>
              <a:t>11</a:t>
            </a:r>
            <a:endParaRPr lang="en-US" sz="2800" dirty="0"/>
          </a:p>
        </p:txBody>
      </p:sp>
      <p:sp>
        <p:nvSpPr>
          <p:cNvPr id="29" name="TextBox 28"/>
          <p:cNvSpPr txBox="1"/>
          <p:nvPr/>
        </p:nvSpPr>
        <p:spPr>
          <a:xfrm>
            <a:off x="5257800" y="3015783"/>
            <a:ext cx="457200" cy="523220"/>
          </a:xfrm>
          <a:prstGeom prst="rect">
            <a:avLst/>
          </a:prstGeom>
          <a:noFill/>
        </p:spPr>
        <p:txBody>
          <a:bodyPr wrap="square" rtlCol="0">
            <a:spAutoFit/>
          </a:bodyPr>
          <a:lstStyle/>
          <a:p>
            <a:r>
              <a:rPr lang="en-US" sz="2800" dirty="0" smtClean="0"/>
              <a:t>3</a:t>
            </a:r>
            <a:endParaRPr lang="en-US" sz="2800" dirty="0"/>
          </a:p>
        </p:txBody>
      </p:sp>
      <p:sp>
        <p:nvSpPr>
          <p:cNvPr id="30" name="TextBox 29"/>
          <p:cNvSpPr txBox="1"/>
          <p:nvPr/>
        </p:nvSpPr>
        <p:spPr>
          <a:xfrm>
            <a:off x="1562100" y="3115330"/>
            <a:ext cx="571500" cy="523220"/>
          </a:xfrm>
          <a:prstGeom prst="rect">
            <a:avLst/>
          </a:prstGeom>
          <a:noFill/>
        </p:spPr>
        <p:txBody>
          <a:bodyPr wrap="square" rtlCol="0">
            <a:spAutoFit/>
          </a:bodyPr>
          <a:lstStyle/>
          <a:p>
            <a:r>
              <a:rPr lang="en-US" sz="2800" dirty="0" smtClean="0"/>
              <a:t>10</a:t>
            </a:r>
            <a:endParaRPr lang="en-US" sz="2800" dirty="0"/>
          </a:p>
        </p:txBody>
      </p:sp>
      <p:sp>
        <p:nvSpPr>
          <p:cNvPr id="31" name="TextBox 30"/>
          <p:cNvSpPr txBox="1"/>
          <p:nvPr/>
        </p:nvSpPr>
        <p:spPr>
          <a:xfrm>
            <a:off x="4533900" y="4196090"/>
            <a:ext cx="457200" cy="523220"/>
          </a:xfrm>
          <a:prstGeom prst="rect">
            <a:avLst/>
          </a:prstGeom>
          <a:noFill/>
        </p:spPr>
        <p:txBody>
          <a:bodyPr wrap="square" rtlCol="0">
            <a:spAutoFit/>
          </a:bodyPr>
          <a:lstStyle/>
          <a:p>
            <a:r>
              <a:rPr lang="en-US" sz="2800" dirty="0" smtClean="0"/>
              <a:t>1</a:t>
            </a:r>
            <a:endParaRPr lang="en-US" sz="2800" dirty="0"/>
          </a:p>
        </p:txBody>
      </p:sp>
      <p:sp>
        <p:nvSpPr>
          <p:cNvPr id="32" name="TextBox 31"/>
          <p:cNvSpPr txBox="1"/>
          <p:nvPr/>
        </p:nvSpPr>
        <p:spPr>
          <a:xfrm>
            <a:off x="4038600" y="5676900"/>
            <a:ext cx="457200" cy="523220"/>
          </a:xfrm>
          <a:prstGeom prst="rect">
            <a:avLst/>
          </a:prstGeom>
          <a:noFill/>
        </p:spPr>
        <p:txBody>
          <a:bodyPr wrap="square" rtlCol="0">
            <a:spAutoFit/>
          </a:bodyPr>
          <a:lstStyle/>
          <a:p>
            <a:r>
              <a:rPr lang="en-US" sz="2800" dirty="0" smtClean="0"/>
              <a:t>2</a:t>
            </a:r>
            <a:endParaRPr lang="en-US" sz="2800" dirty="0"/>
          </a:p>
        </p:txBody>
      </p:sp>
      <p:sp>
        <p:nvSpPr>
          <p:cNvPr id="33" name="TextBox 32"/>
          <p:cNvSpPr txBox="1"/>
          <p:nvPr/>
        </p:nvSpPr>
        <p:spPr>
          <a:xfrm>
            <a:off x="1847850" y="4819650"/>
            <a:ext cx="457200" cy="523220"/>
          </a:xfrm>
          <a:prstGeom prst="rect">
            <a:avLst/>
          </a:prstGeom>
          <a:noFill/>
        </p:spPr>
        <p:txBody>
          <a:bodyPr wrap="square" rtlCol="0">
            <a:spAutoFit/>
          </a:bodyPr>
          <a:lstStyle/>
          <a:p>
            <a:r>
              <a:rPr lang="en-US" sz="2800" dirty="0" smtClean="0"/>
              <a:t>1</a:t>
            </a:r>
            <a:endParaRPr lang="en-US" sz="2800" dirty="0"/>
          </a:p>
        </p:txBody>
      </p:sp>
      <p:sp>
        <p:nvSpPr>
          <p:cNvPr id="34" name="TextBox 33"/>
          <p:cNvSpPr txBox="1"/>
          <p:nvPr/>
        </p:nvSpPr>
        <p:spPr>
          <a:xfrm>
            <a:off x="838200" y="4196090"/>
            <a:ext cx="419100" cy="523220"/>
          </a:xfrm>
          <a:prstGeom prst="rect">
            <a:avLst/>
          </a:prstGeom>
          <a:noFill/>
        </p:spPr>
        <p:txBody>
          <a:bodyPr wrap="square" rtlCol="0">
            <a:spAutoFit/>
          </a:bodyPr>
          <a:lstStyle/>
          <a:p>
            <a:r>
              <a:rPr lang="en-US" sz="2800" dirty="0" smtClean="0"/>
              <a:t>0</a:t>
            </a:r>
            <a:endParaRPr lang="en-US" sz="2800" dirty="0"/>
          </a:p>
        </p:txBody>
      </p:sp>
      <p:sp>
        <p:nvSpPr>
          <p:cNvPr id="35" name="TextBox 34"/>
          <p:cNvSpPr txBox="1"/>
          <p:nvPr/>
        </p:nvSpPr>
        <p:spPr>
          <a:xfrm>
            <a:off x="2665414" y="2557790"/>
            <a:ext cx="915986" cy="523220"/>
          </a:xfrm>
          <a:prstGeom prst="rect">
            <a:avLst/>
          </a:prstGeom>
          <a:noFill/>
        </p:spPr>
        <p:txBody>
          <a:bodyPr wrap="square" rtlCol="0">
            <a:spAutoFit/>
          </a:bodyPr>
          <a:lstStyle/>
          <a:p>
            <a:r>
              <a:rPr lang="en-US" sz="2800" dirty="0" smtClean="0"/>
              <a:t>10</a:t>
            </a:r>
            <a:endParaRPr lang="en-US" sz="2800" dirty="0"/>
          </a:p>
        </p:txBody>
      </p:sp>
      <p:sp>
        <p:nvSpPr>
          <p:cNvPr id="36" name="TextBox 35"/>
          <p:cNvSpPr txBox="1"/>
          <p:nvPr/>
        </p:nvSpPr>
        <p:spPr>
          <a:xfrm>
            <a:off x="2667000" y="5991880"/>
            <a:ext cx="915986" cy="523220"/>
          </a:xfrm>
          <a:prstGeom prst="rect">
            <a:avLst/>
          </a:prstGeom>
          <a:noFill/>
        </p:spPr>
        <p:txBody>
          <a:bodyPr wrap="square" rtlCol="0">
            <a:spAutoFit/>
          </a:bodyPr>
          <a:lstStyle/>
          <a:p>
            <a:r>
              <a:rPr lang="en-US" sz="2800" dirty="0" smtClean="0"/>
              <a:t>1</a:t>
            </a:r>
            <a:endParaRPr lang="en-US" sz="2800" dirty="0"/>
          </a:p>
        </p:txBody>
      </p:sp>
      <p:sp>
        <p:nvSpPr>
          <p:cNvPr id="37" name="TextBox 36"/>
          <p:cNvSpPr txBox="1"/>
          <p:nvPr/>
        </p:nvSpPr>
        <p:spPr>
          <a:xfrm>
            <a:off x="5637214" y="5981700"/>
            <a:ext cx="915986" cy="523220"/>
          </a:xfrm>
          <a:prstGeom prst="rect">
            <a:avLst/>
          </a:prstGeom>
          <a:noFill/>
        </p:spPr>
        <p:txBody>
          <a:bodyPr wrap="square" rtlCol="0">
            <a:spAutoFit/>
          </a:bodyPr>
          <a:lstStyle/>
          <a:p>
            <a:r>
              <a:rPr lang="en-US" sz="2800" dirty="0" smtClean="0"/>
              <a:t>INF</a:t>
            </a:r>
            <a:endParaRPr lang="en-US" sz="2800" dirty="0"/>
          </a:p>
        </p:txBody>
      </p:sp>
      <p:sp>
        <p:nvSpPr>
          <p:cNvPr id="38" name="TextBox 37"/>
          <p:cNvSpPr txBox="1"/>
          <p:nvPr/>
        </p:nvSpPr>
        <p:spPr>
          <a:xfrm>
            <a:off x="7618414" y="4163080"/>
            <a:ext cx="915986" cy="523220"/>
          </a:xfrm>
          <a:prstGeom prst="rect">
            <a:avLst/>
          </a:prstGeom>
          <a:noFill/>
        </p:spPr>
        <p:txBody>
          <a:bodyPr wrap="square" rtlCol="0">
            <a:spAutoFit/>
          </a:bodyPr>
          <a:lstStyle/>
          <a:p>
            <a:r>
              <a:rPr lang="en-US" sz="2800" dirty="0" smtClean="0"/>
              <a:t>11</a:t>
            </a:r>
            <a:endParaRPr lang="en-US" sz="2800" dirty="0"/>
          </a:p>
        </p:txBody>
      </p:sp>
      <p:sp>
        <p:nvSpPr>
          <p:cNvPr id="40" name="TextBox 39"/>
          <p:cNvSpPr txBox="1"/>
          <p:nvPr/>
        </p:nvSpPr>
        <p:spPr>
          <a:xfrm>
            <a:off x="7162800" y="5752307"/>
            <a:ext cx="1828800" cy="923330"/>
          </a:xfrm>
          <a:prstGeom prst="rect">
            <a:avLst/>
          </a:prstGeom>
          <a:noFill/>
          <a:ln>
            <a:solidFill>
              <a:schemeClr val="tx1"/>
            </a:solidFill>
          </a:ln>
        </p:spPr>
        <p:txBody>
          <a:bodyPr wrap="square" rtlCol="0">
            <a:spAutoFit/>
          </a:bodyPr>
          <a:lstStyle/>
          <a:p>
            <a:r>
              <a:rPr lang="en-US" dirty="0" smtClean="0"/>
              <a:t>Shaded boxes have voted to halt</a:t>
            </a:r>
            <a:endParaRPr lang="en-US" dirty="0"/>
          </a:p>
        </p:txBody>
      </p:sp>
      <p:sp>
        <p:nvSpPr>
          <p:cNvPr id="42" name="Title 1"/>
          <p:cNvSpPr>
            <a:spLocks noGrp="1"/>
          </p:cNvSpPr>
          <p:nvPr>
            <p:ph type="title"/>
          </p:nvPr>
        </p:nvSpPr>
        <p:spPr>
          <a:xfrm>
            <a:off x="457200" y="704088"/>
            <a:ext cx="8229600" cy="1143000"/>
          </a:xfrm>
        </p:spPr>
        <p:txBody>
          <a:bodyPr/>
          <a:lstStyle/>
          <a:p>
            <a:r>
              <a:rPr lang="en-US" dirty="0" smtClean="0"/>
              <a:t>Single Source Shortest Path</a:t>
            </a:r>
            <a:endParaRPr lang="en-US" dirty="0"/>
          </a:p>
        </p:txBody>
      </p:sp>
    </p:spTree>
    <p:extLst>
      <p:ext uri="{BB962C8B-B14F-4D97-AF65-F5344CB8AC3E}">
        <p14:creationId xmlns:p14="http://schemas.microsoft.com/office/powerpoint/2010/main" val="3381980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81000" y="38100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362200" y="21717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5334000" y="5562600"/>
            <a:ext cx="1295400" cy="1295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7315200" y="3810000"/>
            <a:ext cx="1295400" cy="1295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2362200" y="55626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p:cNvCxnSpPr>
            <a:stCxn id="4" idx="7"/>
            <a:endCxn id="5" idx="3"/>
          </p:cNvCxnSpPr>
          <p:nvPr/>
        </p:nvCxnSpPr>
        <p:spPr>
          <a:xfrm flipV="1">
            <a:off x="1486693" y="3277393"/>
            <a:ext cx="1065214" cy="72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0"/>
          </p:cNvCxnSpPr>
          <p:nvPr/>
        </p:nvCxnSpPr>
        <p:spPr>
          <a:xfrm flipV="1">
            <a:off x="1028700" y="1943100"/>
            <a:ext cx="0" cy="186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7" idx="0"/>
          </p:cNvCxnSpPr>
          <p:nvPr/>
        </p:nvCxnSpPr>
        <p:spPr>
          <a:xfrm>
            <a:off x="1028700" y="1943100"/>
            <a:ext cx="6934200" cy="1866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5"/>
            <a:endCxn id="8" idx="1"/>
          </p:cNvCxnSpPr>
          <p:nvPr/>
        </p:nvCxnSpPr>
        <p:spPr>
          <a:xfrm>
            <a:off x="1486693" y="4915693"/>
            <a:ext cx="1065214" cy="836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6"/>
            <a:endCxn id="6" idx="2"/>
          </p:cNvCxnSpPr>
          <p:nvPr/>
        </p:nvCxnSpPr>
        <p:spPr>
          <a:xfrm>
            <a:off x="3657600" y="62103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1"/>
            <a:endCxn id="5" idx="5"/>
          </p:cNvCxnSpPr>
          <p:nvPr/>
        </p:nvCxnSpPr>
        <p:spPr>
          <a:xfrm flipH="1" flipV="1">
            <a:off x="3467893" y="3277393"/>
            <a:ext cx="2055814" cy="2474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6"/>
            <a:endCxn id="7" idx="2"/>
          </p:cNvCxnSpPr>
          <p:nvPr/>
        </p:nvCxnSpPr>
        <p:spPr>
          <a:xfrm>
            <a:off x="3657600" y="2819400"/>
            <a:ext cx="3657600" cy="163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43400" y="1943100"/>
            <a:ext cx="457200" cy="523220"/>
          </a:xfrm>
          <a:prstGeom prst="rect">
            <a:avLst/>
          </a:prstGeom>
          <a:noFill/>
        </p:spPr>
        <p:txBody>
          <a:bodyPr wrap="square" rtlCol="0">
            <a:spAutoFit/>
          </a:bodyPr>
          <a:lstStyle/>
          <a:p>
            <a:r>
              <a:rPr lang="en-US" sz="2800" dirty="0" smtClean="0"/>
              <a:t>11</a:t>
            </a:r>
            <a:endParaRPr lang="en-US" sz="2800" dirty="0"/>
          </a:p>
        </p:txBody>
      </p:sp>
      <p:sp>
        <p:nvSpPr>
          <p:cNvPr id="29" name="TextBox 28"/>
          <p:cNvSpPr txBox="1"/>
          <p:nvPr/>
        </p:nvSpPr>
        <p:spPr>
          <a:xfrm>
            <a:off x="5257800" y="3015783"/>
            <a:ext cx="457200" cy="523220"/>
          </a:xfrm>
          <a:prstGeom prst="rect">
            <a:avLst/>
          </a:prstGeom>
          <a:noFill/>
        </p:spPr>
        <p:txBody>
          <a:bodyPr wrap="square" rtlCol="0">
            <a:spAutoFit/>
          </a:bodyPr>
          <a:lstStyle/>
          <a:p>
            <a:r>
              <a:rPr lang="en-US" sz="2800" dirty="0" smtClean="0"/>
              <a:t>3</a:t>
            </a:r>
            <a:endParaRPr lang="en-US" sz="2800" dirty="0"/>
          </a:p>
        </p:txBody>
      </p:sp>
      <p:sp>
        <p:nvSpPr>
          <p:cNvPr id="30" name="TextBox 29"/>
          <p:cNvSpPr txBox="1"/>
          <p:nvPr/>
        </p:nvSpPr>
        <p:spPr>
          <a:xfrm>
            <a:off x="1562100" y="3115330"/>
            <a:ext cx="571500" cy="523220"/>
          </a:xfrm>
          <a:prstGeom prst="rect">
            <a:avLst/>
          </a:prstGeom>
          <a:noFill/>
        </p:spPr>
        <p:txBody>
          <a:bodyPr wrap="square" rtlCol="0">
            <a:spAutoFit/>
          </a:bodyPr>
          <a:lstStyle/>
          <a:p>
            <a:r>
              <a:rPr lang="en-US" sz="2800" dirty="0" smtClean="0"/>
              <a:t>10</a:t>
            </a:r>
            <a:endParaRPr lang="en-US" sz="2800" dirty="0"/>
          </a:p>
        </p:txBody>
      </p:sp>
      <p:sp>
        <p:nvSpPr>
          <p:cNvPr id="31" name="TextBox 30"/>
          <p:cNvSpPr txBox="1"/>
          <p:nvPr/>
        </p:nvSpPr>
        <p:spPr>
          <a:xfrm>
            <a:off x="4533900" y="4196090"/>
            <a:ext cx="457200" cy="523220"/>
          </a:xfrm>
          <a:prstGeom prst="rect">
            <a:avLst/>
          </a:prstGeom>
          <a:noFill/>
        </p:spPr>
        <p:txBody>
          <a:bodyPr wrap="square" rtlCol="0">
            <a:spAutoFit/>
          </a:bodyPr>
          <a:lstStyle/>
          <a:p>
            <a:r>
              <a:rPr lang="en-US" sz="2800" dirty="0" smtClean="0"/>
              <a:t>1</a:t>
            </a:r>
            <a:endParaRPr lang="en-US" sz="2800" dirty="0"/>
          </a:p>
        </p:txBody>
      </p:sp>
      <p:sp>
        <p:nvSpPr>
          <p:cNvPr id="32" name="TextBox 31"/>
          <p:cNvSpPr txBox="1"/>
          <p:nvPr/>
        </p:nvSpPr>
        <p:spPr>
          <a:xfrm>
            <a:off x="4038600" y="5676900"/>
            <a:ext cx="457200" cy="523220"/>
          </a:xfrm>
          <a:prstGeom prst="rect">
            <a:avLst/>
          </a:prstGeom>
          <a:noFill/>
        </p:spPr>
        <p:txBody>
          <a:bodyPr wrap="square" rtlCol="0">
            <a:spAutoFit/>
          </a:bodyPr>
          <a:lstStyle/>
          <a:p>
            <a:r>
              <a:rPr lang="en-US" sz="2800" dirty="0" smtClean="0"/>
              <a:t>2</a:t>
            </a:r>
            <a:endParaRPr lang="en-US" sz="2800" dirty="0"/>
          </a:p>
        </p:txBody>
      </p:sp>
      <p:sp>
        <p:nvSpPr>
          <p:cNvPr id="33" name="TextBox 32"/>
          <p:cNvSpPr txBox="1"/>
          <p:nvPr/>
        </p:nvSpPr>
        <p:spPr>
          <a:xfrm>
            <a:off x="1847850" y="4819650"/>
            <a:ext cx="457200" cy="523220"/>
          </a:xfrm>
          <a:prstGeom prst="rect">
            <a:avLst/>
          </a:prstGeom>
          <a:noFill/>
        </p:spPr>
        <p:txBody>
          <a:bodyPr wrap="square" rtlCol="0">
            <a:spAutoFit/>
          </a:bodyPr>
          <a:lstStyle/>
          <a:p>
            <a:r>
              <a:rPr lang="en-US" sz="2800" dirty="0" smtClean="0"/>
              <a:t>1</a:t>
            </a:r>
            <a:endParaRPr lang="en-US" sz="2800" dirty="0"/>
          </a:p>
        </p:txBody>
      </p:sp>
      <p:sp>
        <p:nvSpPr>
          <p:cNvPr id="34" name="TextBox 33"/>
          <p:cNvSpPr txBox="1"/>
          <p:nvPr/>
        </p:nvSpPr>
        <p:spPr>
          <a:xfrm>
            <a:off x="838200" y="4196090"/>
            <a:ext cx="419100" cy="523220"/>
          </a:xfrm>
          <a:prstGeom prst="rect">
            <a:avLst/>
          </a:prstGeom>
          <a:noFill/>
        </p:spPr>
        <p:txBody>
          <a:bodyPr wrap="square" rtlCol="0">
            <a:spAutoFit/>
          </a:bodyPr>
          <a:lstStyle/>
          <a:p>
            <a:r>
              <a:rPr lang="en-US" sz="2800" dirty="0" smtClean="0"/>
              <a:t>0</a:t>
            </a:r>
            <a:endParaRPr lang="en-US" sz="2800" dirty="0"/>
          </a:p>
        </p:txBody>
      </p:sp>
      <p:sp>
        <p:nvSpPr>
          <p:cNvPr id="35" name="TextBox 34"/>
          <p:cNvSpPr txBox="1"/>
          <p:nvPr/>
        </p:nvSpPr>
        <p:spPr>
          <a:xfrm>
            <a:off x="2665414" y="2557790"/>
            <a:ext cx="915986" cy="523220"/>
          </a:xfrm>
          <a:prstGeom prst="rect">
            <a:avLst/>
          </a:prstGeom>
          <a:noFill/>
        </p:spPr>
        <p:txBody>
          <a:bodyPr wrap="square" rtlCol="0">
            <a:spAutoFit/>
          </a:bodyPr>
          <a:lstStyle/>
          <a:p>
            <a:r>
              <a:rPr lang="en-US" sz="2800" dirty="0" smtClean="0"/>
              <a:t>10</a:t>
            </a:r>
            <a:endParaRPr lang="en-US" sz="2800" dirty="0"/>
          </a:p>
        </p:txBody>
      </p:sp>
      <p:sp>
        <p:nvSpPr>
          <p:cNvPr id="36" name="TextBox 35"/>
          <p:cNvSpPr txBox="1"/>
          <p:nvPr/>
        </p:nvSpPr>
        <p:spPr>
          <a:xfrm>
            <a:off x="2667000" y="5991880"/>
            <a:ext cx="915986" cy="523220"/>
          </a:xfrm>
          <a:prstGeom prst="rect">
            <a:avLst/>
          </a:prstGeom>
          <a:noFill/>
        </p:spPr>
        <p:txBody>
          <a:bodyPr wrap="square" rtlCol="0">
            <a:spAutoFit/>
          </a:bodyPr>
          <a:lstStyle/>
          <a:p>
            <a:r>
              <a:rPr lang="en-US" sz="2800" dirty="0" smtClean="0"/>
              <a:t>1</a:t>
            </a:r>
            <a:endParaRPr lang="en-US" sz="2800" dirty="0"/>
          </a:p>
        </p:txBody>
      </p:sp>
      <p:sp>
        <p:nvSpPr>
          <p:cNvPr id="37" name="TextBox 36"/>
          <p:cNvSpPr txBox="1"/>
          <p:nvPr/>
        </p:nvSpPr>
        <p:spPr>
          <a:xfrm>
            <a:off x="5637214" y="5981700"/>
            <a:ext cx="915986" cy="523220"/>
          </a:xfrm>
          <a:prstGeom prst="rect">
            <a:avLst/>
          </a:prstGeom>
          <a:noFill/>
        </p:spPr>
        <p:txBody>
          <a:bodyPr wrap="square" rtlCol="0">
            <a:spAutoFit/>
          </a:bodyPr>
          <a:lstStyle/>
          <a:p>
            <a:r>
              <a:rPr lang="en-US" sz="2800" dirty="0"/>
              <a:t>3</a:t>
            </a:r>
          </a:p>
        </p:txBody>
      </p:sp>
      <p:sp>
        <p:nvSpPr>
          <p:cNvPr id="38" name="TextBox 37"/>
          <p:cNvSpPr txBox="1"/>
          <p:nvPr/>
        </p:nvSpPr>
        <p:spPr>
          <a:xfrm>
            <a:off x="7618414" y="4163080"/>
            <a:ext cx="915986" cy="523220"/>
          </a:xfrm>
          <a:prstGeom prst="rect">
            <a:avLst/>
          </a:prstGeom>
          <a:noFill/>
        </p:spPr>
        <p:txBody>
          <a:bodyPr wrap="square" rtlCol="0">
            <a:spAutoFit/>
          </a:bodyPr>
          <a:lstStyle/>
          <a:p>
            <a:r>
              <a:rPr lang="en-US" sz="2800" dirty="0" smtClean="0"/>
              <a:t>11</a:t>
            </a:r>
            <a:endParaRPr lang="en-US" sz="2800" dirty="0"/>
          </a:p>
        </p:txBody>
      </p:sp>
      <p:sp>
        <p:nvSpPr>
          <p:cNvPr id="40" name="TextBox 39"/>
          <p:cNvSpPr txBox="1"/>
          <p:nvPr/>
        </p:nvSpPr>
        <p:spPr>
          <a:xfrm>
            <a:off x="7162800" y="5752307"/>
            <a:ext cx="1828800" cy="923330"/>
          </a:xfrm>
          <a:prstGeom prst="rect">
            <a:avLst/>
          </a:prstGeom>
          <a:noFill/>
          <a:ln>
            <a:solidFill>
              <a:schemeClr val="tx1"/>
            </a:solidFill>
          </a:ln>
        </p:spPr>
        <p:txBody>
          <a:bodyPr wrap="square" rtlCol="0">
            <a:spAutoFit/>
          </a:bodyPr>
          <a:lstStyle/>
          <a:p>
            <a:r>
              <a:rPr lang="en-US" dirty="0" smtClean="0"/>
              <a:t>Shaded boxes have voted to halt</a:t>
            </a:r>
            <a:endParaRPr lang="en-US" dirty="0"/>
          </a:p>
        </p:txBody>
      </p:sp>
      <p:sp>
        <p:nvSpPr>
          <p:cNvPr id="42" name="Title 1"/>
          <p:cNvSpPr>
            <a:spLocks noGrp="1"/>
          </p:cNvSpPr>
          <p:nvPr>
            <p:ph type="title"/>
          </p:nvPr>
        </p:nvSpPr>
        <p:spPr>
          <a:xfrm>
            <a:off x="457200" y="704088"/>
            <a:ext cx="8229600" cy="1143000"/>
          </a:xfrm>
        </p:spPr>
        <p:txBody>
          <a:bodyPr/>
          <a:lstStyle/>
          <a:p>
            <a:r>
              <a:rPr lang="en-US" dirty="0" smtClean="0"/>
              <a:t>Single Source Shortest Path</a:t>
            </a:r>
            <a:endParaRPr lang="en-US" dirty="0"/>
          </a:p>
        </p:txBody>
      </p:sp>
    </p:spTree>
    <p:extLst>
      <p:ext uri="{BB962C8B-B14F-4D97-AF65-F5344CB8AC3E}">
        <p14:creationId xmlns:p14="http://schemas.microsoft.com/office/powerpoint/2010/main" val="957462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81000" y="38100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362200" y="2171700"/>
            <a:ext cx="1295400" cy="1295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5334000" y="55626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7315200" y="38100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2362200" y="55626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p:cNvCxnSpPr>
            <a:stCxn id="4" idx="7"/>
            <a:endCxn id="5" idx="3"/>
          </p:cNvCxnSpPr>
          <p:nvPr/>
        </p:nvCxnSpPr>
        <p:spPr>
          <a:xfrm flipV="1">
            <a:off x="1486693" y="3277393"/>
            <a:ext cx="1065214" cy="72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0"/>
          </p:cNvCxnSpPr>
          <p:nvPr/>
        </p:nvCxnSpPr>
        <p:spPr>
          <a:xfrm flipV="1">
            <a:off x="1028700" y="1943100"/>
            <a:ext cx="0" cy="186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7" idx="0"/>
          </p:cNvCxnSpPr>
          <p:nvPr/>
        </p:nvCxnSpPr>
        <p:spPr>
          <a:xfrm>
            <a:off x="1028700" y="1943100"/>
            <a:ext cx="6934200" cy="1866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5"/>
            <a:endCxn id="8" idx="1"/>
          </p:cNvCxnSpPr>
          <p:nvPr/>
        </p:nvCxnSpPr>
        <p:spPr>
          <a:xfrm>
            <a:off x="1486693" y="4915693"/>
            <a:ext cx="1065214" cy="836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6"/>
            <a:endCxn id="6" idx="2"/>
          </p:cNvCxnSpPr>
          <p:nvPr/>
        </p:nvCxnSpPr>
        <p:spPr>
          <a:xfrm>
            <a:off x="3657600" y="62103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1"/>
            <a:endCxn id="5" idx="5"/>
          </p:cNvCxnSpPr>
          <p:nvPr/>
        </p:nvCxnSpPr>
        <p:spPr>
          <a:xfrm flipH="1" flipV="1">
            <a:off x="3467893" y="3277393"/>
            <a:ext cx="2055814" cy="2474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6"/>
            <a:endCxn id="7" idx="2"/>
          </p:cNvCxnSpPr>
          <p:nvPr/>
        </p:nvCxnSpPr>
        <p:spPr>
          <a:xfrm>
            <a:off x="3657600" y="2819400"/>
            <a:ext cx="3657600" cy="163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43400" y="1943100"/>
            <a:ext cx="457200" cy="523220"/>
          </a:xfrm>
          <a:prstGeom prst="rect">
            <a:avLst/>
          </a:prstGeom>
          <a:noFill/>
        </p:spPr>
        <p:txBody>
          <a:bodyPr wrap="square" rtlCol="0">
            <a:spAutoFit/>
          </a:bodyPr>
          <a:lstStyle/>
          <a:p>
            <a:r>
              <a:rPr lang="en-US" sz="2800" dirty="0" smtClean="0"/>
              <a:t>11</a:t>
            </a:r>
            <a:endParaRPr lang="en-US" sz="2800" dirty="0"/>
          </a:p>
        </p:txBody>
      </p:sp>
      <p:sp>
        <p:nvSpPr>
          <p:cNvPr id="29" name="TextBox 28"/>
          <p:cNvSpPr txBox="1"/>
          <p:nvPr/>
        </p:nvSpPr>
        <p:spPr>
          <a:xfrm>
            <a:off x="5257800" y="3015783"/>
            <a:ext cx="457200" cy="523220"/>
          </a:xfrm>
          <a:prstGeom prst="rect">
            <a:avLst/>
          </a:prstGeom>
          <a:noFill/>
        </p:spPr>
        <p:txBody>
          <a:bodyPr wrap="square" rtlCol="0">
            <a:spAutoFit/>
          </a:bodyPr>
          <a:lstStyle/>
          <a:p>
            <a:r>
              <a:rPr lang="en-US" sz="2800" dirty="0" smtClean="0"/>
              <a:t>3</a:t>
            </a:r>
            <a:endParaRPr lang="en-US" sz="2800" dirty="0"/>
          </a:p>
        </p:txBody>
      </p:sp>
      <p:sp>
        <p:nvSpPr>
          <p:cNvPr id="30" name="TextBox 29"/>
          <p:cNvSpPr txBox="1"/>
          <p:nvPr/>
        </p:nvSpPr>
        <p:spPr>
          <a:xfrm>
            <a:off x="1562100" y="3115330"/>
            <a:ext cx="571500" cy="523220"/>
          </a:xfrm>
          <a:prstGeom prst="rect">
            <a:avLst/>
          </a:prstGeom>
          <a:noFill/>
        </p:spPr>
        <p:txBody>
          <a:bodyPr wrap="square" rtlCol="0">
            <a:spAutoFit/>
          </a:bodyPr>
          <a:lstStyle/>
          <a:p>
            <a:r>
              <a:rPr lang="en-US" sz="2800" dirty="0" smtClean="0"/>
              <a:t>10</a:t>
            </a:r>
            <a:endParaRPr lang="en-US" sz="2800" dirty="0"/>
          </a:p>
        </p:txBody>
      </p:sp>
      <p:sp>
        <p:nvSpPr>
          <p:cNvPr id="31" name="TextBox 30"/>
          <p:cNvSpPr txBox="1"/>
          <p:nvPr/>
        </p:nvSpPr>
        <p:spPr>
          <a:xfrm>
            <a:off x="4533900" y="4196090"/>
            <a:ext cx="457200" cy="523220"/>
          </a:xfrm>
          <a:prstGeom prst="rect">
            <a:avLst/>
          </a:prstGeom>
          <a:noFill/>
        </p:spPr>
        <p:txBody>
          <a:bodyPr wrap="square" rtlCol="0">
            <a:spAutoFit/>
          </a:bodyPr>
          <a:lstStyle/>
          <a:p>
            <a:r>
              <a:rPr lang="en-US" sz="2800" dirty="0" smtClean="0"/>
              <a:t>1</a:t>
            </a:r>
            <a:endParaRPr lang="en-US" sz="2800" dirty="0"/>
          </a:p>
        </p:txBody>
      </p:sp>
      <p:sp>
        <p:nvSpPr>
          <p:cNvPr id="32" name="TextBox 31"/>
          <p:cNvSpPr txBox="1"/>
          <p:nvPr/>
        </p:nvSpPr>
        <p:spPr>
          <a:xfrm>
            <a:off x="4038600" y="5676900"/>
            <a:ext cx="457200" cy="523220"/>
          </a:xfrm>
          <a:prstGeom prst="rect">
            <a:avLst/>
          </a:prstGeom>
          <a:noFill/>
        </p:spPr>
        <p:txBody>
          <a:bodyPr wrap="square" rtlCol="0">
            <a:spAutoFit/>
          </a:bodyPr>
          <a:lstStyle/>
          <a:p>
            <a:r>
              <a:rPr lang="en-US" sz="2800" dirty="0" smtClean="0"/>
              <a:t>2</a:t>
            </a:r>
            <a:endParaRPr lang="en-US" sz="2800" dirty="0"/>
          </a:p>
        </p:txBody>
      </p:sp>
      <p:sp>
        <p:nvSpPr>
          <p:cNvPr id="33" name="TextBox 32"/>
          <p:cNvSpPr txBox="1"/>
          <p:nvPr/>
        </p:nvSpPr>
        <p:spPr>
          <a:xfrm>
            <a:off x="1847850" y="4819650"/>
            <a:ext cx="457200" cy="523220"/>
          </a:xfrm>
          <a:prstGeom prst="rect">
            <a:avLst/>
          </a:prstGeom>
          <a:noFill/>
        </p:spPr>
        <p:txBody>
          <a:bodyPr wrap="square" rtlCol="0">
            <a:spAutoFit/>
          </a:bodyPr>
          <a:lstStyle/>
          <a:p>
            <a:r>
              <a:rPr lang="en-US" sz="2800" dirty="0" smtClean="0"/>
              <a:t>1</a:t>
            </a:r>
            <a:endParaRPr lang="en-US" sz="2800" dirty="0"/>
          </a:p>
        </p:txBody>
      </p:sp>
      <p:sp>
        <p:nvSpPr>
          <p:cNvPr id="34" name="TextBox 33"/>
          <p:cNvSpPr txBox="1"/>
          <p:nvPr/>
        </p:nvSpPr>
        <p:spPr>
          <a:xfrm>
            <a:off x="838200" y="4196090"/>
            <a:ext cx="419100" cy="523220"/>
          </a:xfrm>
          <a:prstGeom prst="rect">
            <a:avLst/>
          </a:prstGeom>
          <a:noFill/>
        </p:spPr>
        <p:txBody>
          <a:bodyPr wrap="square" rtlCol="0">
            <a:spAutoFit/>
          </a:bodyPr>
          <a:lstStyle/>
          <a:p>
            <a:r>
              <a:rPr lang="en-US" sz="2800" dirty="0" smtClean="0"/>
              <a:t>0</a:t>
            </a:r>
            <a:endParaRPr lang="en-US" sz="2800" dirty="0"/>
          </a:p>
        </p:txBody>
      </p:sp>
      <p:sp>
        <p:nvSpPr>
          <p:cNvPr id="35" name="TextBox 34"/>
          <p:cNvSpPr txBox="1"/>
          <p:nvPr/>
        </p:nvSpPr>
        <p:spPr>
          <a:xfrm>
            <a:off x="2665414" y="2557790"/>
            <a:ext cx="915986" cy="523220"/>
          </a:xfrm>
          <a:prstGeom prst="rect">
            <a:avLst/>
          </a:prstGeom>
          <a:noFill/>
        </p:spPr>
        <p:txBody>
          <a:bodyPr wrap="square" rtlCol="0">
            <a:spAutoFit/>
          </a:bodyPr>
          <a:lstStyle/>
          <a:p>
            <a:r>
              <a:rPr lang="en-US" sz="2800" dirty="0" smtClean="0"/>
              <a:t>4</a:t>
            </a:r>
            <a:endParaRPr lang="en-US" sz="2800" dirty="0"/>
          </a:p>
        </p:txBody>
      </p:sp>
      <p:sp>
        <p:nvSpPr>
          <p:cNvPr id="36" name="TextBox 35"/>
          <p:cNvSpPr txBox="1"/>
          <p:nvPr/>
        </p:nvSpPr>
        <p:spPr>
          <a:xfrm>
            <a:off x="2667000" y="5991880"/>
            <a:ext cx="915986" cy="523220"/>
          </a:xfrm>
          <a:prstGeom prst="rect">
            <a:avLst/>
          </a:prstGeom>
          <a:noFill/>
        </p:spPr>
        <p:txBody>
          <a:bodyPr wrap="square" rtlCol="0">
            <a:spAutoFit/>
          </a:bodyPr>
          <a:lstStyle/>
          <a:p>
            <a:r>
              <a:rPr lang="en-US" sz="2800" dirty="0" smtClean="0"/>
              <a:t>1</a:t>
            </a:r>
            <a:endParaRPr lang="en-US" sz="2800" dirty="0"/>
          </a:p>
        </p:txBody>
      </p:sp>
      <p:sp>
        <p:nvSpPr>
          <p:cNvPr id="37" name="TextBox 36"/>
          <p:cNvSpPr txBox="1"/>
          <p:nvPr/>
        </p:nvSpPr>
        <p:spPr>
          <a:xfrm>
            <a:off x="5637214" y="5981700"/>
            <a:ext cx="915986" cy="523220"/>
          </a:xfrm>
          <a:prstGeom prst="rect">
            <a:avLst/>
          </a:prstGeom>
          <a:noFill/>
        </p:spPr>
        <p:txBody>
          <a:bodyPr wrap="square" rtlCol="0">
            <a:spAutoFit/>
          </a:bodyPr>
          <a:lstStyle/>
          <a:p>
            <a:r>
              <a:rPr lang="en-US" sz="2800" dirty="0"/>
              <a:t>3</a:t>
            </a:r>
          </a:p>
        </p:txBody>
      </p:sp>
      <p:sp>
        <p:nvSpPr>
          <p:cNvPr id="38" name="TextBox 37"/>
          <p:cNvSpPr txBox="1"/>
          <p:nvPr/>
        </p:nvSpPr>
        <p:spPr>
          <a:xfrm>
            <a:off x="7618414" y="4163080"/>
            <a:ext cx="915986" cy="523220"/>
          </a:xfrm>
          <a:prstGeom prst="rect">
            <a:avLst/>
          </a:prstGeom>
          <a:noFill/>
        </p:spPr>
        <p:txBody>
          <a:bodyPr wrap="square" rtlCol="0">
            <a:spAutoFit/>
          </a:bodyPr>
          <a:lstStyle/>
          <a:p>
            <a:r>
              <a:rPr lang="en-US" sz="2800" dirty="0" smtClean="0"/>
              <a:t>11</a:t>
            </a:r>
            <a:endParaRPr lang="en-US" sz="2800" dirty="0"/>
          </a:p>
        </p:txBody>
      </p:sp>
      <p:sp>
        <p:nvSpPr>
          <p:cNvPr id="40" name="TextBox 39"/>
          <p:cNvSpPr txBox="1"/>
          <p:nvPr/>
        </p:nvSpPr>
        <p:spPr>
          <a:xfrm>
            <a:off x="7162800" y="5752307"/>
            <a:ext cx="1828800" cy="923330"/>
          </a:xfrm>
          <a:prstGeom prst="rect">
            <a:avLst/>
          </a:prstGeom>
          <a:noFill/>
          <a:ln>
            <a:solidFill>
              <a:schemeClr val="tx1"/>
            </a:solidFill>
          </a:ln>
        </p:spPr>
        <p:txBody>
          <a:bodyPr wrap="square" rtlCol="0">
            <a:spAutoFit/>
          </a:bodyPr>
          <a:lstStyle/>
          <a:p>
            <a:r>
              <a:rPr lang="en-US" dirty="0" smtClean="0"/>
              <a:t>Shaded boxes have voted to halt</a:t>
            </a:r>
            <a:endParaRPr lang="en-US" dirty="0"/>
          </a:p>
        </p:txBody>
      </p:sp>
      <p:sp>
        <p:nvSpPr>
          <p:cNvPr id="42" name="Title 1"/>
          <p:cNvSpPr>
            <a:spLocks noGrp="1"/>
          </p:cNvSpPr>
          <p:nvPr>
            <p:ph type="title"/>
          </p:nvPr>
        </p:nvSpPr>
        <p:spPr>
          <a:xfrm>
            <a:off x="457200" y="704088"/>
            <a:ext cx="8229600" cy="1143000"/>
          </a:xfrm>
        </p:spPr>
        <p:txBody>
          <a:bodyPr/>
          <a:lstStyle/>
          <a:p>
            <a:r>
              <a:rPr lang="en-US" dirty="0" smtClean="0"/>
              <a:t>Single Source Shortest Path</a:t>
            </a:r>
            <a:endParaRPr lang="en-US" dirty="0"/>
          </a:p>
        </p:txBody>
      </p:sp>
    </p:spTree>
    <p:extLst>
      <p:ext uri="{BB962C8B-B14F-4D97-AF65-F5344CB8AC3E}">
        <p14:creationId xmlns:p14="http://schemas.microsoft.com/office/powerpoint/2010/main" val="355423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 (from user’s perspective)</a:t>
            </a:r>
            <a:endParaRPr lang="en-US" dirty="0"/>
          </a:p>
        </p:txBody>
      </p:sp>
      <p:sp>
        <p:nvSpPr>
          <p:cNvPr id="3" name="Content Placeholder 2"/>
          <p:cNvSpPr>
            <a:spLocks noGrp="1"/>
          </p:cNvSpPr>
          <p:nvPr>
            <p:ph idx="1"/>
          </p:nvPr>
        </p:nvSpPr>
        <p:spPr/>
        <p:txBody>
          <a:bodyPr/>
          <a:lstStyle/>
          <a:p>
            <a:r>
              <a:rPr lang="en-US" dirty="0" smtClean="0"/>
              <a:t>Assumes a directed graph</a:t>
            </a:r>
          </a:p>
          <a:p>
            <a:r>
              <a:rPr lang="en-US" dirty="0" smtClean="0"/>
              <a:t>Series of iterations, called </a:t>
            </a:r>
            <a:r>
              <a:rPr lang="en-US" dirty="0" err="1" smtClean="0"/>
              <a:t>supersteps</a:t>
            </a:r>
            <a:endParaRPr lang="en-US" dirty="0" smtClean="0"/>
          </a:p>
          <a:p>
            <a:r>
              <a:rPr lang="en-US" dirty="0" smtClean="0"/>
              <a:t>At each step, the framework invokes a user-defined function on every vertex, conceptually in parallel</a:t>
            </a:r>
          </a:p>
          <a:p>
            <a:r>
              <a:rPr lang="en-US" dirty="0" smtClean="0"/>
              <a:t>“Think like a node”</a:t>
            </a:r>
            <a:endParaRPr lang="en-US" dirty="0" smtClean="0"/>
          </a:p>
        </p:txBody>
      </p:sp>
    </p:spTree>
    <p:extLst>
      <p:ext uri="{BB962C8B-B14F-4D97-AF65-F5344CB8AC3E}">
        <p14:creationId xmlns:p14="http://schemas.microsoft.com/office/powerpoint/2010/main" val="3426061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81000" y="38100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362200" y="21717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5334000" y="55626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7315200" y="3810000"/>
            <a:ext cx="1295400" cy="1295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2362200" y="55626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p:cNvCxnSpPr>
            <a:stCxn id="4" idx="7"/>
            <a:endCxn id="5" idx="3"/>
          </p:cNvCxnSpPr>
          <p:nvPr/>
        </p:nvCxnSpPr>
        <p:spPr>
          <a:xfrm flipV="1">
            <a:off x="1486693" y="3277393"/>
            <a:ext cx="1065214" cy="72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0"/>
          </p:cNvCxnSpPr>
          <p:nvPr/>
        </p:nvCxnSpPr>
        <p:spPr>
          <a:xfrm flipV="1">
            <a:off x="1028700" y="1943100"/>
            <a:ext cx="0" cy="186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7" idx="0"/>
          </p:cNvCxnSpPr>
          <p:nvPr/>
        </p:nvCxnSpPr>
        <p:spPr>
          <a:xfrm>
            <a:off x="1028700" y="1943100"/>
            <a:ext cx="6934200" cy="1866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5"/>
            <a:endCxn id="8" idx="1"/>
          </p:cNvCxnSpPr>
          <p:nvPr/>
        </p:nvCxnSpPr>
        <p:spPr>
          <a:xfrm>
            <a:off x="1486693" y="4915693"/>
            <a:ext cx="1065214" cy="836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6"/>
            <a:endCxn id="6" idx="2"/>
          </p:cNvCxnSpPr>
          <p:nvPr/>
        </p:nvCxnSpPr>
        <p:spPr>
          <a:xfrm>
            <a:off x="3657600" y="62103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1"/>
            <a:endCxn id="5" idx="5"/>
          </p:cNvCxnSpPr>
          <p:nvPr/>
        </p:nvCxnSpPr>
        <p:spPr>
          <a:xfrm flipH="1" flipV="1">
            <a:off x="3467893" y="3277393"/>
            <a:ext cx="2055814" cy="2474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6"/>
            <a:endCxn id="7" idx="2"/>
          </p:cNvCxnSpPr>
          <p:nvPr/>
        </p:nvCxnSpPr>
        <p:spPr>
          <a:xfrm>
            <a:off x="3657600" y="2819400"/>
            <a:ext cx="3657600" cy="163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43400" y="1943100"/>
            <a:ext cx="457200" cy="523220"/>
          </a:xfrm>
          <a:prstGeom prst="rect">
            <a:avLst/>
          </a:prstGeom>
          <a:noFill/>
        </p:spPr>
        <p:txBody>
          <a:bodyPr wrap="square" rtlCol="0">
            <a:spAutoFit/>
          </a:bodyPr>
          <a:lstStyle/>
          <a:p>
            <a:r>
              <a:rPr lang="en-US" sz="2800" dirty="0" smtClean="0"/>
              <a:t>11</a:t>
            </a:r>
            <a:endParaRPr lang="en-US" sz="2800" dirty="0"/>
          </a:p>
        </p:txBody>
      </p:sp>
      <p:sp>
        <p:nvSpPr>
          <p:cNvPr id="29" name="TextBox 28"/>
          <p:cNvSpPr txBox="1"/>
          <p:nvPr/>
        </p:nvSpPr>
        <p:spPr>
          <a:xfrm>
            <a:off x="5257800" y="3015783"/>
            <a:ext cx="457200" cy="523220"/>
          </a:xfrm>
          <a:prstGeom prst="rect">
            <a:avLst/>
          </a:prstGeom>
          <a:noFill/>
        </p:spPr>
        <p:txBody>
          <a:bodyPr wrap="square" rtlCol="0">
            <a:spAutoFit/>
          </a:bodyPr>
          <a:lstStyle/>
          <a:p>
            <a:r>
              <a:rPr lang="en-US" sz="2800" dirty="0" smtClean="0"/>
              <a:t>3</a:t>
            </a:r>
            <a:endParaRPr lang="en-US" sz="2800" dirty="0"/>
          </a:p>
        </p:txBody>
      </p:sp>
      <p:sp>
        <p:nvSpPr>
          <p:cNvPr id="30" name="TextBox 29"/>
          <p:cNvSpPr txBox="1"/>
          <p:nvPr/>
        </p:nvSpPr>
        <p:spPr>
          <a:xfrm>
            <a:off x="1562100" y="3115330"/>
            <a:ext cx="571500" cy="523220"/>
          </a:xfrm>
          <a:prstGeom prst="rect">
            <a:avLst/>
          </a:prstGeom>
          <a:noFill/>
        </p:spPr>
        <p:txBody>
          <a:bodyPr wrap="square" rtlCol="0">
            <a:spAutoFit/>
          </a:bodyPr>
          <a:lstStyle/>
          <a:p>
            <a:r>
              <a:rPr lang="en-US" sz="2800" dirty="0" smtClean="0"/>
              <a:t>10</a:t>
            </a:r>
            <a:endParaRPr lang="en-US" sz="2800" dirty="0"/>
          </a:p>
        </p:txBody>
      </p:sp>
      <p:sp>
        <p:nvSpPr>
          <p:cNvPr id="31" name="TextBox 30"/>
          <p:cNvSpPr txBox="1"/>
          <p:nvPr/>
        </p:nvSpPr>
        <p:spPr>
          <a:xfrm>
            <a:off x="4533900" y="4196090"/>
            <a:ext cx="457200" cy="523220"/>
          </a:xfrm>
          <a:prstGeom prst="rect">
            <a:avLst/>
          </a:prstGeom>
          <a:noFill/>
        </p:spPr>
        <p:txBody>
          <a:bodyPr wrap="square" rtlCol="0">
            <a:spAutoFit/>
          </a:bodyPr>
          <a:lstStyle/>
          <a:p>
            <a:r>
              <a:rPr lang="en-US" sz="2800" dirty="0" smtClean="0"/>
              <a:t>1</a:t>
            </a:r>
            <a:endParaRPr lang="en-US" sz="2800" dirty="0"/>
          </a:p>
        </p:txBody>
      </p:sp>
      <p:sp>
        <p:nvSpPr>
          <p:cNvPr id="32" name="TextBox 31"/>
          <p:cNvSpPr txBox="1"/>
          <p:nvPr/>
        </p:nvSpPr>
        <p:spPr>
          <a:xfrm>
            <a:off x="4038600" y="5676900"/>
            <a:ext cx="457200" cy="523220"/>
          </a:xfrm>
          <a:prstGeom prst="rect">
            <a:avLst/>
          </a:prstGeom>
          <a:noFill/>
        </p:spPr>
        <p:txBody>
          <a:bodyPr wrap="square" rtlCol="0">
            <a:spAutoFit/>
          </a:bodyPr>
          <a:lstStyle/>
          <a:p>
            <a:r>
              <a:rPr lang="en-US" sz="2800" dirty="0" smtClean="0"/>
              <a:t>2</a:t>
            </a:r>
            <a:endParaRPr lang="en-US" sz="2800" dirty="0"/>
          </a:p>
        </p:txBody>
      </p:sp>
      <p:sp>
        <p:nvSpPr>
          <p:cNvPr id="33" name="TextBox 32"/>
          <p:cNvSpPr txBox="1"/>
          <p:nvPr/>
        </p:nvSpPr>
        <p:spPr>
          <a:xfrm>
            <a:off x="1847850" y="4819650"/>
            <a:ext cx="457200" cy="523220"/>
          </a:xfrm>
          <a:prstGeom prst="rect">
            <a:avLst/>
          </a:prstGeom>
          <a:noFill/>
        </p:spPr>
        <p:txBody>
          <a:bodyPr wrap="square" rtlCol="0">
            <a:spAutoFit/>
          </a:bodyPr>
          <a:lstStyle/>
          <a:p>
            <a:r>
              <a:rPr lang="en-US" sz="2800" dirty="0" smtClean="0"/>
              <a:t>1</a:t>
            </a:r>
            <a:endParaRPr lang="en-US" sz="2800" dirty="0"/>
          </a:p>
        </p:txBody>
      </p:sp>
      <p:sp>
        <p:nvSpPr>
          <p:cNvPr id="34" name="TextBox 33"/>
          <p:cNvSpPr txBox="1"/>
          <p:nvPr/>
        </p:nvSpPr>
        <p:spPr>
          <a:xfrm>
            <a:off x="838200" y="4196090"/>
            <a:ext cx="419100" cy="523220"/>
          </a:xfrm>
          <a:prstGeom prst="rect">
            <a:avLst/>
          </a:prstGeom>
          <a:noFill/>
        </p:spPr>
        <p:txBody>
          <a:bodyPr wrap="square" rtlCol="0">
            <a:spAutoFit/>
          </a:bodyPr>
          <a:lstStyle/>
          <a:p>
            <a:r>
              <a:rPr lang="en-US" sz="2800" dirty="0" smtClean="0"/>
              <a:t>0</a:t>
            </a:r>
            <a:endParaRPr lang="en-US" sz="2800" dirty="0"/>
          </a:p>
        </p:txBody>
      </p:sp>
      <p:sp>
        <p:nvSpPr>
          <p:cNvPr id="35" name="TextBox 34"/>
          <p:cNvSpPr txBox="1"/>
          <p:nvPr/>
        </p:nvSpPr>
        <p:spPr>
          <a:xfrm>
            <a:off x="2665414" y="2557790"/>
            <a:ext cx="915986" cy="523220"/>
          </a:xfrm>
          <a:prstGeom prst="rect">
            <a:avLst/>
          </a:prstGeom>
          <a:noFill/>
        </p:spPr>
        <p:txBody>
          <a:bodyPr wrap="square" rtlCol="0">
            <a:spAutoFit/>
          </a:bodyPr>
          <a:lstStyle/>
          <a:p>
            <a:r>
              <a:rPr lang="en-US" sz="2800" dirty="0" smtClean="0"/>
              <a:t>4</a:t>
            </a:r>
            <a:endParaRPr lang="en-US" sz="2800" dirty="0"/>
          </a:p>
        </p:txBody>
      </p:sp>
      <p:sp>
        <p:nvSpPr>
          <p:cNvPr id="36" name="TextBox 35"/>
          <p:cNvSpPr txBox="1"/>
          <p:nvPr/>
        </p:nvSpPr>
        <p:spPr>
          <a:xfrm>
            <a:off x="2667000" y="5991880"/>
            <a:ext cx="915986" cy="523220"/>
          </a:xfrm>
          <a:prstGeom prst="rect">
            <a:avLst/>
          </a:prstGeom>
          <a:noFill/>
        </p:spPr>
        <p:txBody>
          <a:bodyPr wrap="square" rtlCol="0">
            <a:spAutoFit/>
          </a:bodyPr>
          <a:lstStyle/>
          <a:p>
            <a:r>
              <a:rPr lang="en-US" sz="2800" dirty="0" smtClean="0"/>
              <a:t>1</a:t>
            </a:r>
            <a:endParaRPr lang="en-US" sz="2800" dirty="0"/>
          </a:p>
        </p:txBody>
      </p:sp>
      <p:sp>
        <p:nvSpPr>
          <p:cNvPr id="37" name="TextBox 36"/>
          <p:cNvSpPr txBox="1"/>
          <p:nvPr/>
        </p:nvSpPr>
        <p:spPr>
          <a:xfrm>
            <a:off x="5637214" y="5981700"/>
            <a:ext cx="915986" cy="523220"/>
          </a:xfrm>
          <a:prstGeom prst="rect">
            <a:avLst/>
          </a:prstGeom>
          <a:noFill/>
        </p:spPr>
        <p:txBody>
          <a:bodyPr wrap="square" rtlCol="0">
            <a:spAutoFit/>
          </a:bodyPr>
          <a:lstStyle/>
          <a:p>
            <a:r>
              <a:rPr lang="en-US" sz="2800" dirty="0"/>
              <a:t>3</a:t>
            </a:r>
          </a:p>
        </p:txBody>
      </p:sp>
      <p:sp>
        <p:nvSpPr>
          <p:cNvPr id="38" name="TextBox 37"/>
          <p:cNvSpPr txBox="1"/>
          <p:nvPr/>
        </p:nvSpPr>
        <p:spPr>
          <a:xfrm>
            <a:off x="7618414" y="4163080"/>
            <a:ext cx="915986" cy="523220"/>
          </a:xfrm>
          <a:prstGeom prst="rect">
            <a:avLst/>
          </a:prstGeom>
          <a:noFill/>
        </p:spPr>
        <p:txBody>
          <a:bodyPr wrap="square" rtlCol="0">
            <a:spAutoFit/>
          </a:bodyPr>
          <a:lstStyle/>
          <a:p>
            <a:r>
              <a:rPr lang="en-US" sz="2800" dirty="0" smtClean="0"/>
              <a:t>7</a:t>
            </a:r>
            <a:endParaRPr lang="en-US" sz="2800" dirty="0"/>
          </a:p>
        </p:txBody>
      </p:sp>
      <p:sp>
        <p:nvSpPr>
          <p:cNvPr id="40" name="TextBox 39"/>
          <p:cNvSpPr txBox="1"/>
          <p:nvPr/>
        </p:nvSpPr>
        <p:spPr>
          <a:xfrm>
            <a:off x="7162800" y="5752307"/>
            <a:ext cx="1828800" cy="923330"/>
          </a:xfrm>
          <a:prstGeom prst="rect">
            <a:avLst/>
          </a:prstGeom>
          <a:noFill/>
          <a:ln>
            <a:solidFill>
              <a:schemeClr val="tx1"/>
            </a:solidFill>
          </a:ln>
        </p:spPr>
        <p:txBody>
          <a:bodyPr wrap="square" rtlCol="0">
            <a:spAutoFit/>
          </a:bodyPr>
          <a:lstStyle/>
          <a:p>
            <a:r>
              <a:rPr lang="en-US" dirty="0" smtClean="0"/>
              <a:t>Shaded boxes have voted to halt</a:t>
            </a:r>
            <a:endParaRPr lang="en-US" dirty="0"/>
          </a:p>
        </p:txBody>
      </p:sp>
      <p:sp>
        <p:nvSpPr>
          <p:cNvPr id="42" name="Title 1"/>
          <p:cNvSpPr>
            <a:spLocks noGrp="1"/>
          </p:cNvSpPr>
          <p:nvPr>
            <p:ph type="title"/>
          </p:nvPr>
        </p:nvSpPr>
        <p:spPr>
          <a:xfrm>
            <a:off x="457200" y="704088"/>
            <a:ext cx="8229600" cy="1143000"/>
          </a:xfrm>
        </p:spPr>
        <p:txBody>
          <a:bodyPr/>
          <a:lstStyle/>
          <a:p>
            <a:r>
              <a:rPr lang="en-US" dirty="0" smtClean="0"/>
              <a:t>Single Source Shortest Path</a:t>
            </a:r>
            <a:endParaRPr lang="en-US" dirty="0"/>
          </a:p>
        </p:txBody>
      </p:sp>
    </p:spTree>
    <p:extLst>
      <p:ext uri="{BB962C8B-B14F-4D97-AF65-F5344CB8AC3E}">
        <p14:creationId xmlns:p14="http://schemas.microsoft.com/office/powerpoint/2010/main" val="109466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81000" y="38100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2362200" y="21717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5334000" y="55626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7315200" y="38100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2362200" y="5562600"/>
            <a:ext cx="1295400" cy="1295400"/>
          </a:xfrm>
          <a:prstGeom prst="ellipse">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p:cNvCxnSpPr>
            <a:stCxn id="4" idx="7"/>
            <a:endCxn id="5" idx="3"/>
          </p:cNvCxnSpPr>
          <p:nvPr/>
        </p:nvCxnSpPr>
        <p:spPr>
          <a:xfrm flipV="1">
            <a:off x="1486693" y="3277393"/>
            <a:ext cx="1065214" cy="72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0"/>
          </p:cNvCxnSpPr>
          <p:nvPr/>
        </p:nvCxnSpPr>
        <p:spPr>
          <a:xfrm flipV="1">
            <a:off x="1028700" y="1943100"/>
            <a:ext cx="0" cy="186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7" idx="0"/>
          </p:cNvCxnSpPr>
          <p:nvPr/>
        </p:nvCxnSpPr>
        <p:spPr>
          <a:xfrm>
            <a:off x="1028700" y="1943100"/>
            <a:ext cx="6934200" cy="1866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5"/>
            <a:endCxn id="8" idx="1"/>
          </p:cNvCxnSpPr>
          <p:nvPr/>
        </p:nvCxnSpPr>
        <p:spPr>
          <a:xfrm>
            <a:off x="1486693" y="4915693"/>
            <a:ext cx="1065214" cy="836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6"/>
            <a:endCxn id="6" idx="2"/>
          </p:cNvCxnSpPr>
          <p:nvPr/>
        </p:nvCxnSpPr>
        <p:spPr>
          <a:xfrm>
            <a:off x="3657600" y="62103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1"/>
            <a:endCxn id="5" idx="5"/>
          </p:cNvCxnSpPr>
          <p:nvPr/>
        </p:nvCxnSpPr>
        <p:spPr>
          <a:xfrm flipH="1" flipV="1">
            <a:off x="3467893" y="3277393"/>
            <a:ext cx="2055814" cy="2474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6"/>
            <a:endCxn id="7" idx="2"/>
          </p:cNvCxnSpPr>
          <p:nvPr/>
        </p:nvCxnSpPr>
        <p:spPr>
          <a:xfrm>
            <a:off x="3657600" y="2819400"/>
            <a:ext cx="3657600" cy="163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43400" y="1943100"/>
            <a:ext cx="457200" cy="523220"/>
          </a:xfrm>
          <a:prstGeom prst="rect">
            <a:avLst/>
          </a:prstGeom>
          <a:noFill/>
        </p:spPr>
        <p:txBody>
          <a:bodyPr wrap="square" rtlCol="0">
            <a:spAutoFit/>
          </a:bodyPr>
          <a:lstStyle/>
          <a:p>
            <a:r>
              <a:rPr lang="en-US" sz="2800" dirty="0" smtClean="0"/>
              <a:t>11</a:t>
            </a:r>
            <a:endParaRPr lang="en-US" sz="2800" dirty="0"/>
          </a:p>
        </p:txBody>
      </p:sp>
      <p:sp>
        <p:nvSpPr>
          <p:cNvPr id="29" name="TextBox 28"/>
          <p:cNvSpPr txBox="1"/>
          <p:nvPr/>
        </p:nvSpPr>
        <p:spPr>
          <a:xfrm>
            <a:off x="5257800" y="3015783"/>
            <a:ext cx="457200" cy="523220"/>
          </a:xfrm>
          <a:prstGeom prst="rect">
            <a:avLst/>
          </a:prstGeom>
          <a:noFill/>
        </p:spPr>
        <p:txBody>
          <a:bodyPr wrap="square" rtlCol="0">
            <a:spAutoFit/>
          </a:bodyPr>
          <a:lstStyle/>
          <a:p>
            <a:r>
              <a:rPr lang="en-US" sz="2800" dirty="0" smtClean="0"/>
              <a:t>3</a:t>
            </a:r>
            <a:endParaRPr lang="en-US" sz="2800" dirty="0"/>
          </a:p>
        </p:txBody>
      </p:sp>
      <p:sp>
        <p:nvSpPr>
          <p:cNvPr id="30" name="TextBox 29"/>
          <p:cNvSpPr txBox="1"/>
          <p:nvPr/>
        </p:nvSpPr>
        <p:spPr>
          <a:xfrm>
            <a:off x="1562100" y="3115330"/>
            <a:ext cx="571500" cy="523220"/>
          </a:xfrm>
          <a:prstGeom prst="rect">
            <a:avLst/>
          </a:prstGeom>
          <a:noFill/>
        </p:spPr>
        <p:txBody>
          <a:bodyPr wrap="square" rtlCol="0">
            <a:spAutoFit/>
          </a:bodyPr>
          <a:lstStyle/>
          <a:p>
            <a:r>
              <a:rPr lang="en-US" sz="2800" dirty="0" smtClean="0"/>
              <a:t>10</a:t>
            </a:r>
            <a:endParaRPr lang="en-US" sz="2800" dirty="0"/>
          </a:p>
        </p:txBody>
      </p:sp>
      <p:sp>
        <p:nvSpPr>
          <p:cNvPr id="31" name="TextBox 30"/>
          <p:cNvSpPr txBox="1"/>
          <p:nvPr/>
        </p:nvSpPr>
        <p:spPr>
          <a:xfrm>
            <a:off x="4533900" y="4196090"/>
            <a:ext cx="457200" cy="523220"/>
          </a:xfrm>
          <a:prstGeom prst="rect">
            <a:avLst/>
          </a:prstGeom>
          <a:noFill/>
        </p:spPr>
        <p:txBody>
          <a:bodyPr wrap="square" rtlCol="0">
            <a:spAutoFit/>
          </a:bodyPr>
          <a:lstStyle/>
          <a:p>
            <a:r>
              <a:rPr lang="en-US" sz="2800" dirty="0" smtClean="0"/>
              <a:t>1</a:t>
            </a:r>
            <a:endParaRPr lang="en-US" sz="2800" dirty="0"/>
          </a:p>
        </p:txBody>
      </p:sp>
      <p:sp>
        <p:nvSpPr>
          <p:cNvPr id="32" name="TextBox 31"/>
          <p:cNvSpPr txBox="1"/>
          <p:nvPr/>
        </p:nvSpPr>
        <p:spPr>
          <a:xfrm>
            <a:off x="4038600" y="5676900"/>
            <a:ext cx="457200" cy="523220"/>
          </a:xfrm>
          <a:prstGeom prst="rect">
            <a:avLst/>
          </a:prstGeom>
          <a:noFill/>
        </p:spPr>
        <p:txBody>
          <a:bodyPr wrap="square" rtlCol="0">
            <a:spAutoFit/>
          </a:bodyPr>
          <a:lstStyle/>
          <a:p>
            <a:r>
              <a:rPr lang="en-US" sz="2800" dirty="0" smtClean="0"/>
              <a:t>2</a:t>
            </a:r>
            <a:endParaRPr lang="en-US" sz="2800" dirty="0"/>
          </a:p>
        </p:txBody>
      </p:sp>
      <p:sp>
        <p:nvSpPr>
          <p:cNvPr id="33" name="TextBox 32"/>
          <p:cNvSpPr txBox="1"/>
          <p:nvPr/>
        </p:nvSpPr>
        <p:spPr>
          <a:xfrm>
            <a:off x="1847850" y="4819650"/>
            <a:ext cx="457200" cy="523220"/>
          </a:xfrm>
          <a:prstGeom prst="rect">
            <a:avLst/>
          </a:prstGeom>
          <a:noFill/>
        </p:spPr>
        <p:txBody>
          <a:bodyPr wrap="square" rtlCol="0">
            <a:spAutoFit/>
          </a:bodyPr>
          <a:lstStyle/>
          <a:p>
            <a:r>
              <a:rPr lang="en-US" sz="2800" dirty="0" smtClean="0"/>
              <a:t>1</a:t>
            </a:r>
            <a:endParaRPr lang="en-US" sz="2800" dirty="0"/>
          </a:p>
        </p:txBody>
      </p:sp>
      <p:sp>
        <p:nvSpPr>
          <p:cNvPr id="34" name="TextBox 33"/>
          <p:cNvSpPr txBox="1"/>
          <p:nvPr/>
        </p:nvSpPr>
        <p:spPr>
          <a:xfrm>
            <a:off x="838200" y="4196090"/>
            <a:ext cx="419100" cy="523220"/>
          </a:xfrm>
          <a:prstGeom prst="rect">
            <a:avLst/>
          </a:prstGeom>
          <a:noFill/>
        </p:spPr>
        <p:txBody>
          <a:bodyPr wrap="square" rtlCol="0">
            <a:spAutoFit/>
          </a:bodyPr>
          <a:lstStyle/>
          <a:p>
            <a:r>
              <a:rPr lang="en-US" sz="2800" dirty="0" smtClean="0"/>
              <a:t>0</a:t>
            </a:r>
            <a:endParaRPr lang="en-US" sz="2800" dirty="0"/>
          </a:p>
        </p:txBody>
      </p:sp>
      <p:sp>
        <p:nvSpPr>
          <p:cNvPr id="35" name="TextBox 34"/>
          <p:cNvSpPr txBox="1"/>
          <p:nvPr/>
        </p:nvSpPr>
        <p:spPr>
          <a:xfrm>
            <a:off x="2665414" y="2557790"/>
            <a:ext cx="915986" cy="523220"/>
          </a:xfrm>
          <a:prstGeom prst="rect">
            <a:avLst/>
          </a:prstGeom>
          <a:noFill/>
        </p:spPr>
        <p:txBody>
          <a:bodyPr wrap="square" rtlCol="0">
            <a:spAutoFit/>
          </a:bodyPr>
          <a:lstStyle/>
          <a:p>
            <a:r>
              <a:rPr lang="en-US" sz="2800" dirty="0" smtClean="0"/>
              <a:t>4</a:t>
            </a:r>
            <a:endParaRPr lang="en-US" sz="2800" dirty="0"/>
          </a:p>
        </p:txBody>
      </p:sp>
      <p:sp>
        <p:nvSpPr>
          <p:cNvPr id="36" name="TextBox 35"/>
          <p:cNvSpPr txBox="1"/>
          <p:nvPr/>
        </p:nvSpPr>
        <p:spPr>
          <a:xfrm>
            <a:off x="2667000" y="5991880"/>
            <a:ext cx="915986" cy="523220"/>
          </a:xfrm>
          <a:prstGeom prst="rect">
            <a:avLst/>
          </a:prstGeom>
          <a:noFill/>
        </p:spPr>
        <p:txBody>
          <a:bodyPr wrap="square" rtlCol="0">
            <a:spAutoFit/>
          </a:bodyPr>
          <a:lstStyle/>
          <a:p>
            <a:r>
              <a:rPr lang="en-US" sz="2800" dirty="0" smtClean="0"/>
              <a:t>1</a:t>
            </a:r>
            <a:endParaRPr lang="en-US" sz="2800" dirty="0"/>
          </a:p>
        </p:txBody>
      </p:sp>
      <p:sp>
        <p:nvSpPr>
          <p:cNvPr id="37" name="TextBox 36"/>
          <p:cNvSpPr txBox="1"/>
          <p:nvPr/>
        </p:nvSpPr>
        <p:spPr>
          <a:xfrm>
            <a:off x="5637214" y="5981700"/>
            <a:ext cx="915986" cy="523220"/>
          </a:xfrm>
          <a:prstGeom prst="rect">
            <a:avLst/>
          </a:prstGeom>
          <a:noFill/>
        </p:spPr>
        <p:txBody>
          <a:bodyPr wrap="square" rtlCol="0">
            <a:spAutoFit/>
          </a:bodyPr>
          <a:lstStyle/>
          <a:p>
            <a:r>
              <a:rPr lang="en-US" sz="2800" dirty="0"/>
              <a:t>3</a:t>
            </a:r>
          </a:p>
        </p:txBody>
      </p:sp>
      <p:sp>
        <p:nvSpPr>
          <p:cNvPr id="38" name="TextBox 37"/>
          <p:cNvSpPr txBox="1"/>
          <p:nvPr/>
        </p:nvSpPr>
        <p:spPr>
          <a:xfrm>
            <a:off x="7618414" y="4163080"/>
            <a:ext cx="915986" cy="523220"/>
          </a:xfrm>
          <a:prstGeom prst="rect">
            <a:avLst/>
          </a:prstGeom>
          <a:noFill/>
        </p:spPr>
        <p:txBody>
          <a:bodyPr wrap="square" rtlCol="0">
            <a:spAutoFit/>
          </a:bodyPr>
          <a:lstStyle/>
          <a:p>
            <a:r>
              <a:rPr lang="en-US" sz="2800" dirty="0" smtClean="0"/>
              <a:t>7</a:t>
            </a:r>
            <a:endParaRPr lang="en-US" sz="2800" dirty="0"/>
          </a:p>
        </p:txBody>
      </p:sp>
      <p:sp>
        <p:nvSpPr>
          <p:cNvPr id="40" name="TextBox 39"/>
          <p:cNvSpPr txBox="1"/>
          <p:nvPr/>
        </p:nvSpPr>
        <p:spPr>
          <a:xfrm>
            <a:off x="7162800" y="5752307"/>
            <a:ext cx="1828800" cy="923330"/>
          </a:xfrm>
          <a:prstGeom prst="rect">
            <a:avLst/>
          </a:prstGeom>
          <a:noFill/>
          <a:ln>
            <a:solidFill>
              <a:schemeClr val="tx1"/>
            </a:solidFill>
          </a:ln>
        </p:spPr>
        <p:txBody>
          <a:bodyPr wrap="square" rtlCol="0">
            <a:spAutoFit/>
          </a:bodyPr>
          <a:lstStyle/>
          <a:p>
            <a:r>
              <a:rPr lang="en-US" dirty="0" smtClean="0"/>
              <a:t>Shaded boxes have voted to halt</a:t>
            </a:r>
            <a:endParaRPr lang="en-US" dirty="0"/>
          </a:p>
        </p:txBody>
      </p:sp>
      <p:sp>
        <p:nvSpPr>
          <p:cNvPr id="42" name="Title 1"/>
          <p:cNvSpPr>
            <a:spLocks noGrp="1"/>
          </p:cNvSpPr>
          <p:nvPr>
            <p:ph type="title"/>
          </p:nvPr>
        </p:nvSpPr>
        <p:spPr>
          <a:xfrm>
            <a:off x="457200" y="704088"/>
            <a:ext cx="8229600" cy="1143000"/>
          </a:xfrm>
        </p:spPr>
        <p:txBody>
          <a:bodyPr/>
          <a:lstStyle/>
          <a:p>
            <a:r>
              <a:rPr lang="en-US" dirty="0" smtClean="0"/>
              <a:t>Single Source Shortest Path</a:t>
            </a:r>
            <a:endParaRPr lang="en-US" dirty="0"/>
          </a:p>
        </p:txBody>
      </p:sp>
    </p:spTree>
    <p:extLst>
      <p:ext uri="{BB962C8B-B14F-4D97-AF65-F5344CB8AC3E}">
        <p14:creationId xmlns:p14="http://schemas.microsoft.com/office/powerpoint/2010/main" val="3074549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Combiner</a:t>
            </a:r>
            <a:endParaRPr lang="en-US" dirty="0"/>
          </a:p>
        </p:txBody>
      </p:sp>
      <p:sp>
        <p:nvSpPr>
          <p:cNvPr id="3" name="Content Placeholder 2"/>
          <p:cNvSpPr>
            <a:spLocks noGrp="1"/>
          </p:cNvSpPr>
          <p:nvPr>
            <p:ph idx="1"/>
          </p:nvPr>
        </p:nvSpPr>
        <p:spPr/>
        <p:txBody>
          <a:bodyPr/>
          <a:lstStyle/>
          <a:p>
            <a:r>
              <a:rPr lang="en-US" dirty="0" smtClean="0"/>
              <a:t>Takes minimum of all local messages for a given vertex, sends that instead of all of them</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429000"/>
            <a:ext cx="560396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4901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r>
              <a:rPr lang="en-US" dirty="0" smtClean="0"/>
              <a:t>Tested using shortest path algorithm</a:t>
            </a:r>
          </a:p>
          <a:p>
            <a:r>
              <a:rPr lang="en-US" dirty="0" smtClean="0"/>
              <a:t>Linear speedup – 10x speedup with 16x as many machines</a:t>
            </a:r>
          </a:p>
          <a:p>
            <a:r>
              <a:rPr lang="en-US" dirty="0" smtClean="0"/>
              <a:t>Runtime scales linearly with the number of </a:t>
            </a:r>
            <a:r>
              <a:rPr lang="en-US" dirty="0" smtClean="0"/>
              <a:t>vertices</a:t>
            </a:r>
            <a:endParaRPr lang="en-US" dirty="0"/>
          </a:p>
        </p:txBody>
      </p:sp>
    </p:spTree>
    <p:extLst>
      <p:ext uri="{BB962C8B-B14F-4D97-AF65-F5344CB8AC3E}">
        <p14:creationId xmlns:p14="http://schemas.microsoft.com/office/powerpoint/2010/main" val="5722934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525" y="914400"/>
            <a:ext cx="8229600" cy="4389120"/>
          </a:xfrm>
        </p:spPr>
        <p:txBody>
          <a:bodyPr/>
          <a:lstStyle/>
          <a:p>
            <a:r>
              <a:rPr lang="en-US" dirty="0" smtClean="0"/>
              <a:t>As worker tasks are added, runtime goes down significantly for vertices with low average </a:t>
            </a:r>
            <a:r>
              <a:rPr lang="en-US" dirty="0" err="1" smtClean="0"/>
              <a:t>outdegree</a:t>
            </a:r>
            <a:r>
              <a:rPr lang="en-US" dirty="0" smtClean="0"/>
              <a:t> (16x machines = 10x speed)</a:t>
            </a:r>
            <a:endParaRPr lang="en-US" dirty="0"/>
          </a:p>
        </p:txBody>
      </p:sp>
      <p:pic>
        <p:nvPicPr>
          <p:cNvPr id="4" name="Picture 3"/>
          <p:cNvPicPr/>
          <p:nvPr/>
        </p:nvPicPr>
        <p:blipFill rotWithShape="1">
          <a:blip r:embed="rId3"/>
          <a:srcRect l="12629" r="12371" b="29215"/>
          <a:stretch/>
        </p:blipFill>
        <p:spPr>
          <a:xfrm>
            <a:off x="1238250" y="2156599"/>
            <a:ext cx="6534150" cy="4701401"/>
          </a:xfrm>
          <a:prstGeom prst="rect">
            <a:avLst/>
          </a:prstGeom>
        </p:spPr>
      </p:pic>
    </p:spTree>
    <p:extLst>
      <p:ext uri="{BB962C8B-B14F-4D97-AF65-F5344CB8AC3E}">
        <p14:creationId xmlns:p14="http://schemas.microsoft.com/office/powerpoint/2010/main" val="78621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389120"/>
          </a:xfrm>
        </p:spPr>
        <p:txBody>
          <a:bodyPr/>
          <a:lstStyle/>
          <a:p>
            <a:r>
              <a:rPr lang="en-US" dirty="0" smtClean="0"/>
              <a:t>Runtime increases linearly with graph size for graphs with low average </a:t>
            </a:r>
            <a:r>
              <a:rPr lang="en-US" dirty="0" err="1" smtClean="0"/>
              <a:t>outdegree</a:t>
            </a:r>
            <a:r>
              <a:rPr lang="en-US" dirty="0" smtClean="0"/>
              <a:t> (50x vertices = 41x time)</a:t>
            </a:r>
            <a:endParaRPr lang="en-US" dirty="0"/>
          </a:p>
        </p:txBody>
      </p:sp>
      <p:pic>
        <p:nvPicPr>
          <p:cNvPr id="4" name="Picture 3"/>
          <p:cNvPicPr/>
          <p:nvPr/>
        </p:nvPicPr>
        <p:blipFill rotWithShape="1">
          <a:blip r:embed="rId3"/>
          <a:srcRect b="24620"/>
          <a:stretch/>
        </p:blipFill>
        <p:spPr>
          <a:xfrm>
            <a:off x="685800" y="1828800"/>
            <a:ext cx="7772400" cy="4426316"/>
          </a:xfrm>
          <a:prstGeom prst="rect">
            <a:avLst/>
          </a:prstGeom>
        </p:spPr>
      </p:pic>
    </p:spTree>
    <p:extLst>
      <p:ext uri="{BB962C8B-B14F-4D97-AF65-F5344CB8AC3E}">
        <p14:creationId xmlns:p14="http://schemas.microsoft.com/office/powerpoint/2010/main" val="3990140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601" y="838200"/>
            <a:ext cx="8229600" cy="4389120"/>
          </a:xfrm>
        </p:spPr>
        <p:txBody>
          <a:bodyPr/>
          <a:lstStyle/>
          <a:p>
            <a:r>
              <a:rPr lang="en-US" dirty="0"/>
              <a:t>Runtime increases linearly with graph size for graphs with </a:t>
            </a:r>
            <a:r>
              <a:rPr lang="en-US" dirty="0" smtClean="0"/>
              <a:t>more typical </a:t>
            </a:r>
            <a:r>
              <a:rPr lang="en-US" dirty="0"/>
              <a:t>average </a:t>
            </a:r>
            <a:r>
              <a:rPr lang="en-US" dirty="0" err="1"/>
              <a:t>outdegree</a:t>
            </a:r>
            <a:r>
              <a:rPr lang="en-US" dirty="0"/>
              <a:t> </a:t>
            </a:r>
            <a:r>
              <a:rPr lang="en-US" dirty="0" smtClean="0"/>
              <a:t>(100x </a:t>
            </a:r>
            <a:r>
              <a:rPr lang="en-US" dirty="0"/>
              <a:t>vertices = </a:t>
            </a:r>
            <a:r>
              <a:rPr lang="en-US" dirty="0" smtClean="0"/>
              <a:t>92x </a:t>
            </a:r>
            <a:r>
              <a:rPr lang="en-US" dirty="0"/>
              <a:t>time</a:t>
            </a:r>
            <a:r>
              <a:rPr lang="en-US" dirty="0" smtClean="0"/>
              <a:t>)</a:t>
            </a:r>
            <a:endParaRPr lang="en-US" dirty="0"/>
          </a:p>
        </p:txBody>
      </p:sp>
      <p:pic>
        <p:nvPicPr>
          <p:cNvPr id="4" name="Picture 3"/>
          <p:cNvPicPr/>
          <p:nvPr/>
        </p:nvPicPr>
        <p:blipFill rotWithShape="1">
          <a:blip r:embed="rId3"/>
          <a:srcRect b="31818"/>
          <a:stretch/>
        </p:blipFill>
        <p:spPr>
          <a:xfrm>
            <a:off x="736403" y="2209800"/>
            <a:ext cx="7797997" cy="4143349"/>
          </a:xfrm>
          <a:prstGeom prst="rect">
            <a:avLst/>
          </a:prstGeom>
        </p:spPr>
      </p:pic>
    </p:spTree>
    <p:extLst>
      <p:ext uri="{BB962C8B-B14F-4D97-AF65-F5344CB8AC3E}">
        <p14:creationId xmlns:p14="http://schemas.microsoft.com/office/powerpoint/2010/main" val="1798651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drawbacks</a:t>
            </a:r>
            <a:endParaRPr lang="en-US" dirty="0"/>
          </a:p>
        </p:txBody>
      </p:sp>
      <p:sp>
        <p:nvSpPr>
          <p:cNvPr id="3" name="Content Placeholder 2"/>
          <p:cNvSpPr>
            <a:spLocks noGrp="1"/>
          </p:cNvSpPr>
          <p:nvPr>
            <p:ph idx="1"/>
          </p:nvPr>
        </p:nvSpPr>
        <p:spPr/>
        <p:txBody>
          <a:bodyPr/>
          <a:lstStyle/>
          <a:p>
            <a:r>
              <a:rPr lang="en-US" dirty="0" smtClean="0"/>
              <a:t>Algorithm must be efficiently parallelizable to achieve benefits</a:t>
            </a:r>
          </a:p>
          <a:p>
            <a:r>
              <a:rPr lang="en-US" dirty="0" smtClean="0"/>
              <a:t>Performance suffers on graphs that send tons of messages</a:t>
            </a:r>
          </a:p>
          <a:p>
            <a:r>
              <a:rPr lang="en-US" dirty="0" smtClean="0"/>
              <a:t>Barrier synchronization can keep workers waiting for longer than necessary</a:t>
            </a:r>
          </a:p>
          <a:p>
            <a:r>
              <a:rPr lang="en-US" dirty="0" smtClean="0"/>
              <a:t>All computation resides in RAM, not good if there isn’t enough space for partitions</a:t>
            </a:r>
            <a:endParaRPr lang="en-US" dirty="0"/>
          </a:p>
        </p:txBody>
      </p:sp>
    </p:spTree>
    <p:extLst>
      <p:ext uri="{BB962C8B-B14F-4D97-AF65-F5344CB8AC3E}">
        <p14:creationId xmlns:p14="http://schemas.microsoft.com/office/powerpoint/2010/main" val="690122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Succeeded at goal of being “a scalable and fault-tolerant platform with an API that is suﬃciently ﬂexible to express arbitrary graph algorithms”</a:t>
            </a:r>
          </a:p>
          <a:p>
            <a:r>
              <a:rPr lang="en-US" dirty="0" smtClean="0"/>
              <a:t>Struggles with dense graphs that sends lots of messages</a:t>
            </a:r>
            <a:endParaRPr lang="en-US" dirty="0"/>
          </a:p>
        </p:txBody>
      </p:sp>
    </p:spTree>
    <p:extLst>
      <p:ext uri="{BB962C8B-B14F-4D97-AF65-F5344CB8AC3E}">
        <p14:creationId xmlns:p14="http://schemas.microsoft.com/office/powerpoint/2010/main" val="4024214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 credit</a:t>
            </a:r>
            <a:endParaRPr lang="en-US" dirty="0"/>
          </a:p>
        </p:txBody>
      </p:sp>
      <p:sp>
        <p:nvSpPr>
          <p:cNvPr id="3" name="Content Placeholder 2"/>
          <p:cNvSpPr>
            <a:spLocks noGrp="1"/>
          </p:cNvSpPr>
          <p:nvPr>
            <p:ph idx="1"/>
          </p:nvPr>
        </p:nvSpPr>
        <p:spPr/>
        <p:txBody>
          <a:bodyPr>
            <a:normAutofit fontScale="70000" lnSpcReduction="20000"/>
          </a:bodyPr>
          <a:lstStyle/>
          <a:p>
            <a:r>
              <a:rPr lang="en-US" u="sng" dirty="0">
                <a:hlinkClick r:id="rId2"/>
              </a:rPr>
              <a:t>http://beyondplm.com/2013/08/23/why-graph-analyzes-will-rule-plm-in-the-future/</a:t>
            </a:r>
            <a:endParaRPr lang="en-US" dirty="0"/>
          </a:p>
          <a:p>
            <a:r>
              <a:rPr lang="en-US" u="sng" dirty="0">
                <a:hlinkClick r:id="rId3"/>
              </a:rPr>
              <a:t>https://www.iconfinder.com/icons/200993/e-mail_letter_mail_message_sending_subscribe_suport_icon</a:t>
            </a:r>
            <a:endParaRPr lang="en-US" dirty="0"/>
          </a:p>
          <a:p>
            <a:r>
              <a:rPr lang="en-US" u="sng" dirty="0">
                <a:hlinkClick r:id="rId4"/>
              </a:rPr>
              <a:t>https://www.mountaingoatsoftware.com/blog/making-the-decision-to-abnormally-terminate-a-sprint</a:t>
            </a:r>
            <a:endParaRPr lang="en-US" dirty="0"/>
          </a:p>
          <a:p>
            <a:r>
              <a:rPr lang="en-US" u="sng" dirty="0">
                <a:hlinkClick r:id="rId5"/>
              </a:rPr>
              <a:t>https://wiki.engr.illinois.edu/download/attachments/188588798/pregel.pdf?version=1</a:t>
            </a:r>
            <a:endParaRPr lang="en-US" dirty="0"/>
          </a:p>
          <a:p>
            <a:r>
              <a:rPr lang="en-US" u="sng" dirty="0">
                <a:hlinkClick r:id="rId6"/>
              </a:rPr>
              <a:t>https://www.123rf.com/photo_3804727_red-green-in-out-sign-isolated-on-white-background.html</a:t>
            </a:r>
            <a:endParaRPr lang="en-US" dirty="0"/>
          </a:p>
          <a:p>
            <a:r>
              <a:rPr lang="en-US" u="sng" dirty="0">
                <a:hlinkClick r:id="rId7"/>
              </a:rPr>
              <a:t>https://www.google.com/intl/ALL_ie/doodle4google/</a:t>
            </a:r>
            <a:endParaRPr lang="en-US" dirty="0"/>
          </a:p>
          <a:p>
            <a:r>
              <a:rPr lang="en-US" u="sng" dirty="0">
                <a:hlinkClick r:id="rId8"/>
              </a:rPr>
              <a:t>http://www.ml.uni-saarland.de/code/oneSpectralClustering/oneSpectralClustering.htm</a:t>
            </a:r>
            <a:endParaRPr lang="en-US" dirty="0"/>
          </a:p>
          <a:p>
            <a:r>
              <a:rPr lang="en-US" u="sng" dirty="0">
                <a:hlinkClick r:id="rId9"/>
              </a:rPr>
              <a:t>http://www.fakeposters.com/posters/failure-dog/</a:t>
            </a:r>
            <a:endParaRPr lang="en-US" dirty="0"/>
          </a:p>
          <a:p>
            <a:r>
              <a:rPr lang="en-US" dirty="0">
                <a:hlinkClick r:id="rId10"/>
              </a:rPr>
              <a:t>http://</a:t>
            </a:r>
            <a:r>
              <a:rPr lang="en-US" dirty="0" smtClean="0">
                <a:hlinkClick r:id="rId10"/>
              </a:rPr>
              <a:t>www.embeddedlinux.org.cn/rtconforembsys/5107final/LiB0091.html</a:t>
            </a:r>
            <a:endParaRPr lang="en-US" dirty="0" smtClean="0"/>
          </a:p>
        </p:txBody>
      </p:sp>
    </p:spTree>
    <p:extLst>
      <p:ext uri="{BB962C8B-B14F-4D97-AF65-F5344CB8AC3E}">
        <p14:creationId xmlns:p14="http://schemas.microsoft.com/office/powerpoint/2010/main" val="92734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Supersteps</a:t>
            </a:r>
            <a:endParaRPr lang="en-US" dirty="0"/>
          </a:p>
        </p:txBody>
      </p:sp>
      <p:sp>
        <p:nvSpPr>
          <p:cNvPr id="3" name="Content Placeholder 2"/>
          <p:cNvSpPr>
            <a:spLocks noGrp="1"/>
          </p:cNvSpPr>
          <p:nvPr>
            <p:ph idx="1"/>
          </p:nvPr>
        </p:nvSpPr>
        <p:spPr/>
        <p:txBody>
          <a:bodyPr/>
          <a:lstStyle/>
          <a:p>
            <a:r>
              <a:rPr lang="en-US" dirty="0" smtClean="0"/>
              <a:t>At each </a:t>
            </a:r>
            <a:r>
              <a:rPr lang="en-US" dirty="0" err="1" smtClean="0"/>
              <a:t>superstep</a:t>
            </a:r>
            <a:r>
              <a:rPr lang="en-US" dirty="0" smtClean="0"/>
              <a:t>, a user defined function is invoked on every node</a:t>
            </a:r>
          </a:p>
          <a:p>
            <a:r>
              <a:rPr lang="en-US" dirty="0" smtClean="0"/>
              <a:t>A vertex can perform 3 different operations</a:t>
            </a:r>
          </a:p>
          <a:p>
            <a:pPr lvl="1"/>
            <a:r>
              <a:rPr lang="en-US" dirty="0" smtClean="0"/>
              <a:t>Send messages to other vertices</a:t>
            </a:r>
          </a:p>
          <a:p>
            <a:pPr lvl="1"/>
            <a:r>
              <a:rPr lang="en-US" dirty="0" smtClean="0"/>
              <a:t>Read messages sent to it in the previous </a:t>
            </a:r>
            <a:r>
              <a:rPr lang="en-US" dirty="0" err="1" smtClean="0"/>
              <a:t>superstep</a:t>
            </a:r>
            <a:endParaRPr lang="en-US" dirty="0" smtClean="0"/>
          </a:p>
          <a:p>
            <a:pPr lvl="1"/>
            <a:r>
              <a:rPr lang="en-US" dirty="0" smtClean="0"/>
              <a:t>Modify it’s own state</a:t>
            </a:r>
            <a:endParaRPr lang="en-US" dirty="0"/>
          </a:p>
          <a:p>
            <a:pPr lvl="1"/>
            <a:endParaRPr lang="en-US" dirty="0" smtClean="0"/>
          </a:p>
          <a:p>
            <a:endParaRPr lang="en-US" dirty="0"/>
          </a:p>
        </p:txBody>
      </p:sp>
    </p:spTree>
    <p:extLst>
      <p:ext uri="{BB962C8B-B14F-4D97-AF65-F5344CB8AC3E}">
        <p14:creationId xmlns:p14="http://schemas.microsoft.com/office/powerpoint/2010/main" val="394295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a:t>
            </a:r>
            <a:endParaRPr lang="en-US" dirty="0"/>
          </a:p>
        </p:txBody>
      </p:sp>
      <p:sp>
        <p:nvSpPr>
          <p:cNvPr id="3" name="Content Placeholder 2"/>
          <p:cNvSpPr>
            <a:spLocks noGrp="1"/>
          </p:cNvSpPr>
          <p:nvPr>
            <p:ph idx="1"/>
          </p:nvPr>
        </p:nvSpPr>
        <p:spPr/>
        <p:txBody>
          <a:bodyPr/>
          <a:lstStyle/>
          <a:p>
            <a:r>
              <a:rPr lang="en-US" dirty="0" smtClean="0"/>
              <a:t>Messages sent at </a:t>
            </a:r>
            <a:r>
              <a:rPr lang="en-US" dirty="0" err="1" smtClean="0"/>
              <a:t>superstep</a:t>
            </a:r>
            <a:r>
              <a:rPr lang="en-US" dirty="0" smtClean="0"/>
              <a:t> n-1 will be received at </a:t>
            </a:r>
            <a:r>
              <a:rPr lang="en-US" dirty="0" err="1" smtClean="0"/>
              <a:t>superstep</a:t>
            </a:r>
            <a:r>
              <a:rPr lang="en-US" dirty="0" smtClean="0"/>
              <a:t> n</a:t>
            </a:r>
          </a:p>
          <a:p>
            <a:r>
              <a:rPr lang="en-US" dirty="0" smtClean="0"/>
              <a:t>Nodes can send messages to any node using it’s vertex identifier</a:t>
            </a:r>
          </a:p>
          <a:p>
            <a:pPr lvl="1"/>
            <a:r>
              <a:rPr lang="en-US" dirty="0" smtClean="0"/>
              <a:t>Most often sent along outgoing edges</a:t>
            </a:r>
          </a:p>
          <a:p>
            <a:r>
              <a:rPr lang="en-US" dirty="0" smtClean="0"/>
              <a:t>No guarantee on order of messages</a:t>
            </a:r>
          </a:p>
          <a:p>
            <a:r>
              <a:rPr lang="en-US" dirty="0" smtClean="0"/>
              <a:t>Guaranteed delivery without duplicates</a:t>
            </a:r>
            <a:endParaRPr lang="en-US" dirty="0"/>
          </a:p>
        </p:txBody>
      </p:sp>
    </p:spTree>
    <p:extLst>
      <p:ext uri="{BB962C8B-B14F-4D97-AF65-F5344CB8AC3E}">
        <p14:creationId xmlns:p14="http://schemas.microsoft.com/office/powerpoint/2010/main" val="13665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Termination</a:t>
            </a:r>
            <a:endParaRPr lang="en-US" dirty="0"/>
          </a:p>
        </p:txBody>
      </p:sp>
      <p:sp>
        <p:nvSpPr>
          <p:cNvPr id="3" name="Content Placeholder 2"/>
          <p:cNvSpPr>
            <a:spLocks noGrp="1"/>
          </p:cNvSpPr>
          <p:nvPr>
            <p:ph idx="1"/>
          </p:nvPr>
        </p:nvSpPr>
        <p:spPr>
          <a:xfrm>
            <a:off x="457200" y="1935480"/>
            <a:ext cx="5410200" cy="4770120"/>
          </a:xfrm>
        </p:spPr>
        <p:txBody>
          <a:bodyPr>
            <a:normAutofit/>
          </a:bodyPr>
          <a:lstStyle/>
          <a:p>
            <a:r>
              <a:rPr lang="en-US" dirty="0" smtClean="0"/>
              <a:t>When a vertex is done with its work, it can deactivate itself</a:t>
            </a:r>
          </a:p>
          <a:p>
            <a:pPr lvl="1"/>
            <a:r>
              <a:rPr lang="en-US" dirty="0" smtClean="0"/>
              <a:t>Can be reactivated by a message if necessary</a:t>
            </a:r>
          </a:p>
          <a:p>
            <a:r>
              <a:rPr lang="en-US" dirty="0" smtClean="0"/>
              <a:t>When all vertices have deactivated themselves and no messages are in transit, the whole algorithm terminates</a:t>
            </a:r>
          </a:p>
          <a:p>
            <a:r>
              <a:rPr lang="en-US" dirty="0" smtClean="0"/>
              <a:t>Output </a:t>
            </a:r>
            <a:r>
              <a:rPr lang="en-US" dirty="0"/>
              <a:t>of graph is the set of values explicitly output by the </a:t>
            </a:r>
            <a:r>
              <a:rPr lang="en-US" dirty="0" smtClean="0"/>
              <a:t>vertices</a:t>
            </a:r>
          </a:p>
        </p:txBody>
      </p:sp>
      <p:pic>
        <p:nvPicPr>
          <p:cNvPr id="2050" name="Picture 2" descr="Image result for termination"/>
          <p:cNvPicPr>
            <a:picLocks noChangeAspect="1" noChangeArrowheads="1"/>
          </p:cNvPicPr>
          <p:nvPr/>
        </p:nvPicPr>
        <p:blipFill rotWithShape="1">
          <a:blip r:embed="rId3">
            <a:extLst>
              <a:ext uri="{28A0092B-C50C-407E-A947-70E740481C1C}">
                <a14:useLocalDpi xmlns:a14="http://schemas.microsoft.com/office/drawing/2010/main" val="0"/>
              </a:ext>
            </a:extLst>
          </a:blip>
          <a:srcRect l="2526" t="15007" r="18687" b="8369"/>
          <a:stretch/>
        </p:blipFill>
        <p:spPr bwMode="auto">
          <a:xfrm>
            <a:off x="5995048" y="2743200"/>
            <a:ext cx="3148952" cy="3062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52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Value Algorithm Example</a:t>
            </a:r>
            <a:endParaRPr lang="en-US" dirty="0"/>
          </a:p>
        </p:txBody>
      </p:sp>
      <p:pic>
        <p:nvPicPr>
          <p:cNvPr id="5" name="Picture 4"/>
          <p:cNvPicPr/>
          <p:nvPr/>
        </p:nvPicPr>
        <p:blipFill>
          <a:blip r:embed="rId3"/>
          <a:stretch>
            <a:fillRect/>
          </a:stretch>
        </p:blipFill>
        <p:spPr>
          <a:xfrm>
            <a:off x="1905000" y="2364797"/>
            <a:ext cx="5276850" cy="4244423"/>
          </a:xfrm>
          <a:prstGeom prst="rect">
            <a:avLst/>
          </a:prstGeom>
        </p:spPr>
      </p:pic>
    </p:spTree>
    <p:extLst>
      <p:ext uri="{BB962C8B-B14F-4D97-AF65-F5344CB8AC3E}">
        <p14:creationId xmlns:p14="http://schemas.microsoft.com/office/powerpoint/2010/main" val="178806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3" name="Content Placeholder 2"/>
          <p:cNvSpPr>
            <a:spLocks noGrp="1"/>
          </p:cNvSpPr>
          <p:nvPr>
            <p:ph idx="1"/>
          </p:nvPr>
        </p:nvSpPr>
        <p:spPr/>
        <p:txBody>
          <a:bodyPr/>
          <a:lstStyle/>
          <a:p>
            <a:r>
              <a:rPr lang="en-US" dirty="0" smtClean="0"/>
              <a:t>User overrides Compute() function</a:t>
            </a:r>
          </a:p>
          <a:p>
            <a:r>
              <a:rPr lang="en-US" dirty="0" smtClean="0"/>
              <a:t>Inside Compute(), can get value of vertex, mutate the value, and send or receive messages</a:t>
            </a:r>
          </a:p>
          <a:p>
            <a:r>
              <a:rPr lang="en-US" dirty="0" smtClean="0"/>
              <a:t>Compute() can also add or remove vertices or edges</a:t>
            </a:r>
          </a:p>
          <a:p>
            <a:pPr lvl="1"/>
            <a:r>
              <a:rPr lang="en-US" dirty="0" smtClean="0"/>
              <a:t>Vertices and edges added lazily</a:t>
            </a:r>
            <a:endParaRPr lang="en-US" dirty="0"/>
          </a:p>
        </p:txBody>
      </p:sp>
      <p:sp>
        <p:nvSpPr>
          <p:cNvPr id="4" name="AutoShape 2" descr="Image result for message sending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message sending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descr="Image result for message sending icon"/>
          <p:cNvPicPr>
            <a:picLocks noChangeAspect="1" noChangeArrowheads="1"/>
          </p:cNvPicPr>
          <p:nvPr/>
        </p:nvPicPr>
        <p:blipFill rotWithShape="1">
          <a:blip r:embed="rId3">
            <a:extLst>
              <a:ext uri="{28A0092B-C50C-407E-A947-70E740481C1C}">
                <a14:useLocalDpi xmlns:a14="http://schemas.microsoft.com/office/drawing/2010/main" val="0"/>
              </a:ext>
            </a:extLst>
          </a:blip>
          <a:srcRect t="21187" b="22034"/>
          <a:stretch/>
        </p:blipFill>
        <p:spPr bwMode="auto">
          <a:xfrm>
            <a:off x="2057400" y="4305301"/>
            <a:ext cx="44958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16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Combiners</a:t>
            </a:r>
            <a:endParaRPr lang="en-US" dirty="0"/>
          </a:p>
        </p:txBody>
      </p:sp>
      <p:sp>
        <p:nvSpPr>
          <p:cNvPr id="3" name="Content Placeholder 2"/>
          <p:cNvSpPr>
            <a:spLocks noGrp="1"/>
          </p:cNvSpPr>
          <p:nvPr>
            <p:ph idx="1"/>
          </p:nvPr>
        </p:nvSpPr>
        <p:spPr/>
        <p:txBody>
          <a:bodyPr/>
          <a:lstStyle/>
          <a:p>
            <a:r>
              <a:rPr lang="en-US" dirty="0" smtClean="0"/>
              <a:t>Can be written for incoming and outgoing messages</a:t>
            </a:r>
          </a:p>
          <a:p>
            <a:r>
              <a:rPr lang="en-US" dirty="0" smtClean="0"/>
              <a:t>Combine multiple messages into 1 message</a:t>
            </a:r>
          </a:p>
          <a:p>
            <a:r>
              <a:rPr lang="en-US" dirty="0" smtClean="0"/>
              <a:t>Reduces network requirements and minimizes space requirements</a:t>
            </a:r>
            <a:endParaRPr lang="en-US" dirty="0"/>
          </a:p>
        </p:txBody>
      </p:sp>
      <p:pic>
        <p:nvPicPr>
          <p:cNvPr id="4098" name="Picture 2" descr="Image result for combiner pregel"/>
          <p:cNvPicPr>
            <a:picLocks noChangeAspect="1" noChangeArrowheads="1"/>
          </p:cNvPicPr>
          <p:nvPr/>
        </p:nvPicPr>
        <p:blipFill rotWithShape="1">
          <a:blip r:embed="rId3">
            <a:extLst>
              <a:ext uri="{28A0092B-C50C-407E-A947-70E740481C1C}">
                <a14:useLocalDpi xmlns:a14="http://schemas.microsoft.com/office/drawing/2010/main" val="0"/>
              </a:ext>
            </a:extLst>
          </a:blip>
          <a:srcRect l="12539" t="24217" r="9718" b="9394"/>
          <a:stretch/>
        </p:blipFill>
        <p:spPr bwMode="auto">
          <a:xfrm>
            <a:off x="3429000" y="3581400"/>
            <a:ext cx="47244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903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2279</TotalTime>
  <Words>2383</Words>
  <Application>Microsoft Office PowerPoint</Application>
  <PresentationFormat>On-screen Show (4:3)</PresentationFormat>
  <Paragraphs>326</Paragraphs>
  <Slides>39</Slides>
  <Notes>23</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Flow</vt:lpstr>
      <vt:lpstr>Pregel: A System for Large-Scale Graph Processing</vt:lpstr>
      <vt:lpstr>                  Motivation</vt:lpstr>
      <vt:lpstr>Overview (from user’s perspective)</vt:lpstr>
      <vt:lpstr>Supersteps</vt:lpstr>
      <vt:lpstr>Messaging</vt:lpstr>
      <vt:lpstr>Termination</vt:lpstr>
      <vt:lpstr>Max Value Algorithm Example</vt:lpstr>
      <vt:lpstr>API</vt:lpstr>
      <vt:lpstr>Combiners</vt:lpstr>
      <vt:lpstr>Aggregators</vt:lpstr>
      <vt:lpstr>Handling Conflicts</vt:lpstr>
      <vt:lpstr>Handling Edge Conflicts</vt:lpstr>
      <vt:lpstr>Input and Output</vt:lpstr>
      <vt:lpstr>Implementation</vt:lpstr>
      <vt:lpstr>Basic Architecture</vt:lpstr>
      <vt:lpstr>Partitioning</vt:lpstr>
      <vt:lpstr>Fault Tolerance</vt:lpstr>
      <vt:lpstr>Recovery</vt:lpstr>
      <vt:lpstr>Worker Implementation</vt:lpstr>
      <vt:lpstr>Master Implementation</vt:lpstr>
      <vt:lpstr>Barrier Synchronization</vt:lpstr>
      <vt:lpstr>PageRank</vt:lpstr>
      <vt:lpstr>Single Source Shortest Path</vt:lpstr>
      <vt:lpstr>Single Source Shortest Path</vt:lpstr>
      <vt:lpstr>Single Source Shortest Path</vt:lpstr>
      <vt:lpstr>Single Source Shortest Path</vt:lpstr>
      <vt:lpstr>Single Source Shortest Path</vt:lpstr>
      <vt:lpstr>Single Source Shortest Path</vt:lpstr>
      <vt:lpstr>Single Source Shortest Path</vt:lpstr>
      <vt:lpstr>Single Source Shortest Path</vt:lpstr>
      <vt:lpstr>Single Source Shortest Path</vt:lpstr>
      <vt:lpstr>Possible Combiner</vt:lpstr>
      <vt:lpstr>Performance</vt:lpstr>
      <vt:lpstr>PowerPoint Presentation</vt:lpstr>
      <vt:lpstr>PowerPoint Presentation</vt:lpstr>
      <vt:lpstr>PowerPoint Presentation</vt:lpstr>
      <vt:lpstr>Performance drawbacks</vt:lpstr>
      <vt:lpstr>Conclusion</vt:lpstr>
      <vt:lpstr>Picture credit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Pregel: A System for Large-Scale Graph Processing</dc:title>
  <dc:creator>Daniel McCormick</dc:creator>
  <cp:lastModifiedBy>Daniel McCormick</cp:lastModifiedBy>
  <cp:revision>39</cp:revision>
  <dcterms:created xsi:type="dcterms:W3CDTF">2017-03-11T03:39:00Z</dcterms:created>
  <dcterms:modified xsi:type="dcterms:W3CDTF">2017-03-14T21:11:45Z</dcterms:modified>
</cp:coreProperties>
</file>