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0" r:id="rId3"/>
    <p:sldId id="268" r:id="rId4"/>
    <p:sldId id="272" r:id="rId5"/>
    <p:sldId id="267" r:id="rId6"/>
    <p:sldId id="269" r:id="rId7"/>
    <p:sldId id="259" r:id="rId8"/>
    <p:sldId id="265" r:id="rId9"/>
    <p:sldId id="260" r:id="rId10"/>
    <p:sldId id="261" r:id="rId11"/>
    <p:sldId id="262" r:id="rId12"/>
    <p:sldId id="263" r:id="rId13"/>
    <p:sldId id="264" r:id="rId14"/>
    <p:sldId id="258" r:id="rId15"/>
    <p:sldId id="257" r:id="rId16"/>
    <p:sldId id="266"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8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50B05E-BB89-4C4B-A5E1-AC32FC93D8CC}" type="datetimeFigureOut">
              <a:rPr lang="en-US" smtClean="0"/>
              <a:t>12/16/15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BBF07-70D0-3D47-BC9F-34A0FEF5392B}" type="slidenum">
              <a:rPr lang="en-US" smtClean="0"/>
              <a:t>‹#›</a:t>
            </a:fld>
            <a:endParaRPr lang="en-US"/>
          </a:p>
        </p:txBody>
      </p:sp>
    </p:spTree>
    <p:extLst>
      <p:ext uri="{BB962C8B-B14F-4D97-AF65-F5344CB8AC3E}">
        <p14:creationId xmlns:p14="http://schemas.microsoft.com/office/powerpoint/2010/main" val="37451819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74BBF07-70D0-3D47-BC9F-34A0FEF5392B}" type="slidenum">
              <a:rPr lang="en-US" smtClean="0"/>
              <a:t>15</a:t>
            </a:fld>
            <a:endParaRPr lang="en-US"/>
          </a:p>
        </p:txBody>
      </p:sp>
    </p:spTree>
    <p:extLst>
      <p:ext uri="{BB962C8B-B14F-4D97-AF65-F5344CB8AC3E}">
        <p14:creationId xmlns:p14="http://schemas.microsoft.com/office/powerpoint/2010/main" val="334120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64223C-4E87-5145-A587-D427B55F55FD}" type="datetimeFigureOut">
              <a:rPr lang="en-US" smtClean="0"/>
              <a:t>12/16/15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130891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4223C-4E87-5145-A587-D427B55F55FD}" type="datetimeFigureOut">
              <a:rPr lang="en-US" smtClean="0"/>
              <a:t>12/16/15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389563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4223C-4E87-5145-A587-D427B55F55FD}" type="datetimeFigureOut">
              <a:rPr lang="en-US" smtClean="0"/>
              <a:t>12/16/15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296352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4223C-4E87-5145-A587-D427B55F55FD}" type="datetimeFigureOut">
              <a:rPr lang="en-US" smtClean="0"/>
              <a:t>12/16/15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229175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64223C-4E87-5145-A587-D427B55F55FD}" type="datetimeFigureOut">
              <a:rPr lang="en-US" smtClean="0"/>
              <a:t>12/16/15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242764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64223C-4E87-5145-A587-D427B55F55FD}" type="datetimeFigureOut">
              <a:rPr lang="en-US" smtClean="0"/>
              <a:t>12/16/15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303690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64223C-4E87-5145-A587-D427B55F55FD}" type="datetimeFigureOut">
              <a:rPr lang="en-US" smtClean="0"/>
              <a:t>12/16/15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403979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64223C-4E87-5145-A587-D427B55F55FD}" type="datetimeFigureOut">
              <a:rPr lang="en-US" smtClean="0"/>
              <a:t>12/16/15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376300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4223C-4E87-5145-A587-D427B55F55FD}" type="datetimeFigureOut">
              <a:rPr lang="en-US" smtClean="0"/>
              <a:t>12/16/15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202775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4223C-4E87-5145-A587-D427B55F55FD}" type="datetimeFigureOut">
              <a:rPr lang="en-US" smtClean="0"/>
              <a:t>12/16/15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75862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4223C-4E87-5145-A587-D427B55F55FD}" type="datetimeFigureOut">
              <a:rPr lang="en-US" smtClean="0"/>
              <a:t>12/16/15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8AC3C-83ED-6B46-8AA5-828B0F8C0192}" type="slidenum">
              <a:rPr lang="en-US" smtClean="0"/>
              <a:t>‹#›</a:t>
            </a:fld>
            <a:endParaRPr lang="en-US"/>
          </a:p>
        </p:txBody>
      </p:sp>
    </p:spTree>
    <p:extLst>
      <p:ext uri="{BB962C8B-B14F-4D97-AF65-F5344CB8AC3E}">
        <p14:creationId xmlns:p14="http://schemas.microsoft.com/office/powerpoint/2010/main" val="6495676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4223C-4E87-5145-A587-D427B55F55FD}" type="datetimeFigureOut">
              <a:rPr lang="en-US" smtClean="0"/>
              <a:t>12/16/15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8AC3C-83ED-6B46-8AA5-828B0F8C0192}" type="slidenum">
              <a:rPr lang="en-US" smtClean="0"/>
              <a:t>‹#›</a:t>
            </a:fld>
            <a:endParaRPr lang="en-US"/>
          </a:p>
        </p:txBody>
      </p:sp>
    </p:spTree>
    <p:extLst>
      <p:ext uri="{BB962C8B-B14F-4D97-AF65-F5344CB8AC3E}">
        <p14:creationId xmlns:p14="http://schemas.microsoft.com/office/powerpoint/2010/main" val="281406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grouplens.org/datasets/moviele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3547830" cy="1470025"/>
          </a:xfrm>
        </p:spPr>
        <p:txBody>
          <a:bodyPr/>
          <a:lstStyle/>
          <a:p>
            <a:r>
              <a:rPr lang="en-US" dirty="0" smtClean="0"/>
              <a:t>Data Analytics Principles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hom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03" y="227067"/>
            <a:ext cx="9144000" cy="6096000"/>
          </a:xfrm>
          <a:prstGeom prst="rect">
            <a:avLst/>
          </a:prstGeom>
        </p:spPr>
      </p:pic>
    </p:spTree>
    <p:extLst>
      <p:ext uri="{BB962C8B-B14F-4D97-AF65-F5344CB8AC3E}">
        <p14:creationId xmlns:p14="http://schemas.microsoft.com/office/powerpoint/2010/main" val="278439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(Panel Data)</a:t>
            </a:r>
            <a:endParaRPr lang="en-US" dirty="0"/>
          </a:p>
        </p:txBody>
      </p:sp>
      <p:sp>
        <p:nvSpPr>
          <p:cNvPr id="3" name="Content Placeholder 2"/>
          <p:cNvSpPr>
            <a:spLocks noGrp="1"/>
          </p:cNvSpPr>
          <p:nvPr>
            <p:ph idx="1"/>
          </p:nvPr>
        </p:nvSpPr>
        <p:spPr/>
        <p:txBody>
          <a:bodyPr/>
          <a:lstStyle/>
          <a:p>
            <a:r>
              <a:rPr lang="en-US" dirty="0" smtClean="0"/>
              <a:t>The primary object in pandas used in Data Analytics is the </a:t>
            </a:r>
            <a:r>
              <a:rPr lang="en-US" dirty="0" err="1" smtClean="0"/>
              <a:t>dataFrame</a:t>
            </a:r>
            <a:r>
              <a:rPr lang="en-US" dirty="0" smtClean="0"/>
              <a:t>: a two dimensional tabular, column-oriented data structure with both row and column labels.</a:t>
            </a:r>
          </a:p>
          <a:p>
            <a:r>
              <a:rPr lang="en-US" dirty="0" smtClean="0"/>
              <a:t>It provides indexing functionality to reshape, slice and dice, perform aggregations, and </a:t>
            </a:r>
            <a:r>
              <a:rPr lang="en-US" dirty="0" err="1" smtClean="0"/>
              <a:t>subsetting</a:t>
            </a:r>
            <a:r>
              <a:rPr lang="en-US" dirty="0"/>
              <a:t> </a:t>
            </a:r>
            <a:r>
              <a:rPr lang="en-US" dirty="0" smtClean="0"/>
              <a:t>of data</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28969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t>Is the most popular Python library for producing plots and other 2D data visualizations</a:t>
            </a:r>
          </a:p>
          <a:p>
            <a:r>
              <a:rPr lang="en-US" dirty="0" smtClean="0"/>
              <a:t>It integrates well with </a:t>
            </a:r>
            <a:r>
              <a:rPr lang="en-US" dirty="0" err="1" smtClean="0"/>
              <a:t>Ipython</a:t>
            </a:r>
            <a:endParaRPr lang="en-US" dirty="0" smtClean="0"/>
          </a:p>
          <a:p>
            <a:r>
              <a:rPr lang="en-US" dirty="0" smtClean="0"/>
              <a:t>The plots are also interactive </a:t>
            </a:r>
            <a:endParaRPr lang="en-US" dirty="0"/>
          </a:p>
        </p:txBody>
      </p:sp>
    </p:spTree>
    <p:extLst>
      <p:ext uri="{BB962C8B-B14F-4D97-AF65-F5344CB8AC3E}">
        <p14:creationId xmlns:p14="http://schemas.microsoft.com/office/powerpoint/2010/main" val="180744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an enhanced Python shell designed to accelerate the writing, testing, debugging of Python code</a:t>
            </a:r>
            <a:endParaRPr lang="en-US" dirty="0"/>
          </a:p>
          <a:p>
            <a:r>
              <a:rPr lang="en-US" dirty="0" smtClean="0"/>
              <a:t>It is particularly useful for interactively working with data and visualizing data with </a:t>
            </a:r>
            <a:r>
              <a:rPr lang="en-US" dirty="0" err="1" smtClean="0"/>
              <a:t>matplotlib</a:t>
            </a:r>
            <a:endParaRPr lang="en-US" dirty="0" smtClean="0"/>
          </a:p>
          <a:p>
            <a:r>
              <a:rPr lang="en-US" dirty="0" smtClean="0"/>
              <a:t>It also provides a </a:t>
            </a:r>
            <a:r>
              <a:rPr lang="en-US" dirty="0" err="1" smtClean="0"/>
              <a:t>Mathematica</a:t>
            </a:r>
            <a:r>
              <a:rPr lang="en-US" dirty="0" smtClean="0"/>
              <a:t>-like HTML notebook for connecting to </a:t>
            </a:r>
            <a:r>
              <a:rPr lang="en-US" dirty="0" err="1" smtClean="0"/>
              <a:t>Ipython</a:t>
            </a:r>
            <a:r>
              <a:rPr lang="en-US" dirty="0" smtClean="0"/>
              <a:t> through a web browser.</a:t>
            </a:r>
            <a:endParaRPr lang="en-US" dirty="0"/>
          </a:p>
        </p:txBody>
      </p:sp>
    </p:spTree>
    <p:extLst>
      <p:ext uri="{BB962C8B-B14F-4D97-AF65-F5344CB8AC3E}">
        <p14:creationId xmlns:p14="http://schemas.microsoft.com/office/powerpoint/2010/main" val="377385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SciPy</a:t>
            </a:r>
            <a:endParaRPr lang="en-US" dirty="0"/>
          </a:p>
        </p:txBody>
      </p:sp>
      <p:sp>
        <p:nvSpPr>
          <p:cNvPr id="3" name="Content Placeholder 2"/>
          <p:cNvSpPr>
            <a:spLocks noGrp="1"/>
          </p:cNvSpPr>
          <p:nvPr>
            <p:ph idx="1"/>
          </p:nvPr>
        </p:nvSpPr>
        <p:spPr/>
        <p:txBody>
          <a:bodyPr>
            <a:normAutofit fontScale="92500"/>
          </a:bodyPr>
          <a:lstStyle/>
          <a:p>
            <a:r>
              <a:rPr lang="en-US" dirty="0" err="1" smtClean="0"/>
              <a:t>SciPy</a:t>
            </a:r>
            <a:r>
              <a:rPr lang="en-US" dirty="0" smtClean="0"/>
              <a:t> is a collection of packages addressing a number of different standard problem domains in scientific computing</a:t>
            </a:r>
          </a:p>
          <a:p>
            <a:r>
              <a:rPr lang="en-US" dirty="0" smtClean="0"/>
              <a:t>i.e. </a:t>
            </a:r>
            <a:r>
              <a:rPr lang="en-US" dirty="0" err="1" smtClean="0"/>
              <a:t>scipy.integrate</a:t>
            </a:r>
            <a:r>
              <a:rPr lang="en-US" dirty="0" smtClean="0"/>
              <a:t>, </a:t>
            </a:r>
            <a:r>
              <a:rPr lang="en-US" dirty="0" err="1" smtClean="0"/>
              <a:t>scipy.linealg</a:t>
            </a:r>
            <a:r>
              <a:rPr lang="en-US" dirty="0" smtClean="0"/>
              <a:t>, </a:t>
            </a:r>
            <a:r>
              <a:rPr lang="en-US" dirty="0" err="1" smtClean="0"/>
              <a:t>scipy.optimize</a:t>
            </a:r>
            <a:r>
              <a:rPr lang="en-US" dirty="0" smtClean="0"/>
              <a:t>, </a:t>
            </a:r>
            <a:r>
              <a:rPr lang="en-US" dirty="0" err="1" smtClean="0"/>
              <a:t>scipy.signal</a:t>
            </a:r>
            <a:r>
              <a:rPr lang="en-US" dirty="0" smtClean="0"/>
              <a:t>, </a:t>
            </a:r>
            <a:r>
              <a:rPr lang="en-US" dirty="0" err="1" smtClean="0"/>
              <a:t>scipy</a:t>
            </a:r>
            <a:r>
              <a:rPr lang="en-US" dirty="0" smtClean="0"/>
              <a:t>.</a:t>
            </a:r>
          </a:p>
          <a:p>
            <a:r>
              <a:rPr lang="en-US" dirty="0" err="1" smtClean="0"/>
              <a:t>Scipy.stats</a:t>
            </a:r>
            <a:r>
              <a:rPr lang="en-US" dirty="0" smtClean="0"/>
              <a:t>: Standard continuous and discrete probability distributions (density functions, samplers, continuous distribution functions), various statistical test and descriptive statistics</a:t>
            </a:r>
            <a:endParaRPr lang="en-US" dirty="0"/>
          </a:p>
        </p:txBody>
      </p:sp>
    </p:spTree>
    <p:extLst>
      <p:ext uri="{BB962C8B-B14F-4D97-AF65-F5344CB8AC3E}">
        <p14:creationId xmlns:p14="http://schemas.microsoft.com/office/powerpoint/2010/main" val="276155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a:t>
            </a:r>
            <a:r>
              <a:rPr lang="en-US" dirty="0" err="1" smtClean="0"/>
              <a:t>GroupLens</a:t>
            </a:r>
            <a:r>
              <a:rPr lang="en-US" dirty="0" smtClean="0"/>
              <a:t> Research Project is a research group in the Department of </a:t>
            </a:r>
          </a:p>
          <a:p>
            <a:pPr marL="0" indent="0">
              <a:buNone/>
            </a:pPr>
            <a:r>
              <a:rPr lang="en-US" dirty="0" smtClean="0"/>
              <a:t>Computer Science and Engineering at the University of Minnesota. Members of </a:t>
            </a:r>
          </a:p>
          <a:p>
            <a:pPr marL="0" indent="0">
              <a:buNone/>
            </a:pPr>
            <a:r>
              <a:rPr lang="en-US" dirty="0" smtClean="0"/>
              <a:t>the </a:t>
            </a:r>
            <a:r>
              <a:rPr lang="en-US" dirty="0" err="1" smtClean="0"/>
              <a:t>GroupLens</a:t>
            </a:r>
            <a:r>
              <a:rPr lang="en-US" dirty="0" smtClean="0"/>
              <a:t> Research Project are involved in many research projects related </a:t>
            </a:r>
          </a:p>
          <a:p>
            <a:pPr marL="0" indent="0">
              <a:buNone/>
            </a:pPr>
            <a:r>
              <a:rPr lang="en-US" dirty="0" smtClean="0"/>
              <a:t>to the fields of information filtering, collaborative filtering, and </a:t>
            </a:r>
          </a:p>
          <a:p>
            <a:pPr marL="0" indent="0">
              <a:buNone/>
            </a:pPr>
            <a:r>
              <a:rPr lang="en-US" dirty="0" smtClean="0"/>
              <a:t>recommender systems. The project is lead by professors John </a:t>
            </a:r>
            <a:r>
              <a:rPr lang="en-US" dirty="0" err="1" smtClean="0"/>
              <a:t>Riedl</a:t>
            </a:r>
            <a:r>
              <a:rPr lang="en-US" dirty="0" smtClean="0"/>
              <a:t> and Joseph </a:t>
            </a:r>
          </a:p>
          <a:p>
            <a:pPr marL="0" indent="0">
              <a:buNone/>
            </a:pPr>
            <a:r>
              <a:rPr lang="en-US" dirty="0" err="1" smtClean="0"/>
              <a:t>Konstan</a:t>
            </a:r>
            <a:r>
              <a:rPr lang="en-US" dirty="0" smtClean="0"/>
              <a:t>. The project began to explore automated collaborative filtering in </a:t>
            </a:r>
          </a:p>
          <a:p>
            <a:pPr marL="0" indent="0">
              <a:buNone/>
            </a:pPr>
            <a:r>
              <a:rPr lang="en-US" dirty="0" smtClean="0"/>
              <a:t>1992, but is most well known for its world wide trial of an automated </a:t>
            </a:r>
          </a:p>
          <a:p>
            <a:pPr marL="0" indent="0">
              <a:buNone/>
            </a:pPr>
            <a:r>
              <a:rPr lang="en-US" dirty="0" smtClean="0"/>
              <a:t>collaborative filtering system for Usenet news in 1996. Since then the project </a:t>
            </a:r>
          </a:p>
          <a:p>
            <a:pPr marL="0" indent="0">
              <a:buNone/>
            </a:pPr>
            <a:r>
              <a:rPr lang="en-US" dirty="0" smtClean="0"/>
              <a:t>has expanded its scope to research overall information filtering solutions, </a:t>
            </a:r>
          </a:p>
          <a:p>
            <a:pPr marL="0" indent="0">
              <a:buNone/>
            </a:pPr>
            <a:r>
              <a:rPr lang="en-US" dirty="0" smtClean="0"/>
              <a:t>integrating in content-based methods as well as improving current collaborative </a:t>
            </a:r>
          </a:p>
          <a:p>
            <a:pPr marL="0" indent="0">
              <a:buNone/>
            </a:pPr>
            <a:r>
              <a:rPr lang="en-US" dirty="0" smtClean="0"/>
              <a:t>filtering technology.</a:t>
            </a:r>
            <a:endParaRPr lang="en-US" dirty="0"/>
          </a:p>
        </p:txBody>
      </p:sp>
    </p:spTree>
    <p:extLst>
      <p:ext uri="{BB962C8B-B14F-4D97-AF65-F5344CB8AC3E}">
        <p14:creationId xmlns:p14="http://schemas.microsoft.com/office/powerpoint/2010/main" val="347715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Data</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http://grouplens.org/datasets/movielens/</a:t>
            </a:r>
            <a:endParaRPr lang="en-US" dirty="0" smtClean="0"/>
          </a:p>
          <a:p>
            <a:endParaRPr lang="en-US" dirty="0" smtClean="0"/>
          </a:p>
          <a:p>
            <a:r>
              <a:rPr lang="en-US" dirty="0" err="1"/>
              <a:t>MovieLens</a:t>
            </a:r>
            <a:r>
              <a:rPr lang="en-US" dirty="0"/>
              <a:t> 1M </a:t>
            </a:r>
            <a:r>
              <a:rPr lang="en-US" dirty="0" smtClean="0"/>
              <a:t>Dataset</a:t>
            </a:r>
            <a:endParaRPr lang="en-US" dirty="0"/>
          </a:p>
          <a:p>
            <a:r>
              <a:rPr lang="en-US" dirty="0"/>
              <a:t>Stable benchmark dataset. 1 million ratings from 6000 users on 4000 movies. Released 2/2003</a:t>
            </a:r>
            <a:r>
              <a:rPr lang="en-US" dirty="0" smtClean="0"/>
              <a:t>.</a:t>
            </a:r>
            <a:endParaRPr lang="en-US" dirty="0"/>
          </a:p>
          <a:p>
            <a:r>
              <a:rPr lang="en-US" dirty="0" smtClean="0"/>
              <a:t>Download ml-1m.zip</a:t>
            </a:r>
            <a:endParaRPr lang="en-US" dirty="0"/>
          </a:p>
        </p:txBody>
      </p:sp>
    </p:spTree>
    <p:extLst>
      <p:ext uri="{BB962C8B-B14F-4D97-AF65-F5344CB8AC3E}">
        <p14:creationId xmlns:p14="http://schemas.microsoft.com/office/powerpoint/2010/main" val="286283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for </a:t>
            </a:r>
            <a:r>
              <a:rPr lang="en-US" dirty="0" err="1" smtClean="0"/>
              <a:t>MovieLens</a:t>
            </a:r>
            <a:r>
              <a:rPr lang="en-US" dirty="0" smtClean="0"/>
              <a:t> Data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Define the question</a:t>
            </a:r>
          </a:p>
          <a:p>
            <a:r>
              <a:rPr lang="en-US" dirty="0" smtClean="0"/>
              <a:t>Define the ideal data set</a:t>
            </a:r>
          </a:p>
          <a:p>
            <a:r>
              <a:rPr lang="en-US" dirty="0" smtClean="0"/>
              <a:t>Determine what data you can access</a:t>
            </a:r>
          </a:p>
          <a:p>
            <a:r>
              <a:rPr lang="en-US" dirty="0" smtClean="0"/>
              <a:t>Obtain the data</a:t>
            </a:r>
          </a:p>
          <a:p>
            <a:r>
              <a:rPr lang="en-US" dirty="0" smtClean="0"/>
              <a:t>Clean the data</a:t>
            </a:r>
          </a:p>
          <a:p>
            <a:r>
              <a:rPr lang="en-US" dirty="0" smtClean="0"/>
              <a:t>Perform exploratory </a:t>
            </a:r>
            <a:r>
              <a:rPr lang="en-US" dirty="0"/>
              <a:t>d</a:t>
            </a:r>
            <a:r>
              <a:rPr lang="en-US" dirty="0" smtClean="0"/>
              <a:t>ata analysis</a:t>
            </a:r>
          </a:p>
          <a:p>
            <a:r>
              <a:rPr lang="en-US" dirty="0" smtClean="0"/>
              <a:t>Apply statistical </a:t>
            </a:r>
            <a:r>
              <a:rPr lang="en-US" dirty="0"/>
              <a:t>p</a:t>
            </a:r>
            <a:r>
              <a:rPr lang="en-US" dirty="0" smtClean="0"/>
              <a:t>rediction </a:t>
            </a:r>
            <a:r>
              <a:rPr lang="en-US" dirty="0"/>
              <a:t>m</a:t>
            </a:r>
            <a:r>
              <a:rPr lang="en-US" dirty="0" smtClean="0"/>
              <a:t>odeling</a:t>
            </a:r>
          </a:p>
          <a:p>
            <a:r>
              <a:rPr lang="en-US" dirty="0" smtClean="0"/>
              <a:t>Results interpretation</a:t>
            </a:r>
          </a:p>
          <a:p>
            <a:r>
              <a:rPr lang="en-US" dirty="0" smtClean="0"/>
              <a:t>Challenge results</a:t>
            </a:r>
          </a:p>
          <a:p>
            <a:r>
              <a:rPr lang="en-US" dirty="0" smtClean="0"/>
              <a:t>Summarize results</a:t>
            </a:r>
          </a:p>
          <a:p>
            <a:r>
              <a:rPr lang="en-US" dirty="0" smtClean="0"/>
              <a:t>Create reproducible code</a:t>
            </a:r>
          </a:p>
          <a:p>
            <a:r>
              <a:rPr lang="en-US" dirty="0" smtClean="0"/>
              <a:t>Distribute/Deliver results</a:t>
            </a:r>
          </a:p>
          <a:p>
            <a:endParaRPr lang="en-US" dirty="0" smtClean="0"/>
          </a:p>
          <a:p>
            <a:endParaRPr lang="en-US" dirty="0" smtClean="0"/>
          </a:p>
          <a:p>
            <a:endParaRPr lang="en-US" dirty="0"/>
          </a:p>
        </p:txBody>
      </p:sp>
    </p:spTree>
    <p:extLst>
      <p:ext uri="{BB962C8B-B14F-4D97-AF65-F5344CB8AC3E}">
        <p14:creationId xmlns:p14="http://schemas.microsoft.com/office/powerpoint/2010/main" val="189695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t>Predictive Analysis for Dummies</a:t>
            </a:r>
          </a:p>
          <a:p>
            <a:endParaRPr lang="en-US" dirty="0"/>
          </a:p>
        </p:txBody>
      </p:sp>
    </p:spTree>
    <p:extLst>
      <p:ext uri="{BB962C8B-B14F-4D97-AF65-F5344CB8AC3E}">
        <p14:creationId xmlns:p14="http://schemas.microsoft.com/office/powerpoint/2010/main" val="119543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they say…</a:t>
            </a:r>
            <a:endParaRPr lang="en-US" dirty="0"/>
          </a:p>
        </p:txBody>
      </p:sp>
      <p:sp>
        <p:nvSpPr>
          <p:cNvPr id="3" name="Content Placeholder 2"/>
          <p:cNvSpPr>
            <a:spLocks noGrp="1"/>
          </p:cNvSpPr>
          <p:nvPr>
            <p:ph idx="1"/>
          </p:nvPr>
        </p:nvSpPr>
        <p:spPr/>
        <p:txBody>
          <a:bodyPr/>
          <a:lstStyle/>
          <a:p>
            <a:r>
              <a:rPr lang="en-US" dirty="0"/>
              <a:t>Hal Varian, the chief economist at Google, is known to have said, “The sexy job in the next 10 years will be statisticians. People think I’m joking, but who would’ve guessed that computer engineers would’ve been the sexy job of the 1990s?”</a:t>
            </a:r>
          </a:p>
          <a:p>
            <a:endParaRPr lang="en-US" dirty="0"/>
          </a:p>
        </p:txBody>
      </p:sp>
    </p:spTree>
    <p:extLst>
      <p:ext uri="{BB962C8B-B14F-4D97-AF65-F5344CB8AC3E}">
        <p14:creationId xmlns:p14="http://schemas.microsoft.com/office/powerpoint/2010/main" val="241603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kedin.jpeg"/>
          <p:cNvPicPr>
            <a:picLocks noGrp="1" noChangeAspect="1"/>
          </p:cNvPicPr>
          <p:nvPr>
            <p:ph idx="1"/>
          </p:nvPr>
        </p:nvPicPr>
        <p:blipFill>
          <a:blip r:embed="rId2">
            <a:extLst>
              <a:ext uri="{28A0092B-C50C-407E-A947-70E740481C1C}">
                <a14:useLocalDpi xmlns:a14="http://schemas.microsoft.com/office/drawing/2010/main" val="0"/>
              </a:ext>
            </a:extLst>
          </a:blip>
          <a:srcRect t="1060" b="1060"/>
          <a:stretch>
            <a:fillRect/>
          </a:stretch>
        </p:blipFill>
        <p:spPr/>
      </p:pic>
    </p:spTree>
    <p:extLst>
      <p:ext uri="{BB962C8B-B14F-4D97-AF65-F5344CB8AC3E}">
        <p14:creationId xmlns:p14="http://schemas.microsoft.com/office/powerpoint/2010/main" val="165623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what?</a:t>
            </a:r>
            <a:endParaRPr lang="en-US" dirty="0"/>
          </a:p>
        </p:txBody>
      </p:sp>
      <p:sp>
        <p:nvSpPr>
          <p:cNvPr id="3" name="Content Placeholder 2"/>
          <p:cNvSpPr>
            <a:spLocks noGrp="1"/>
          </p:cNvSpPr>
          <p:nvPr>
            <p:ph idx="1"/>
          </p:nvPr>
        </p:nvSpPr>
        <p:spPr/>
        <p:txBody>
          <a:bodyPr/>
          <a:lstStyle/>
          <a:p>
            <a:r>
              <a:rPr lang="en-US" dirty="0" smtClean="0"/>
              <a:t>Machine Learning (Classification, Regression, Probabilistic Methods)</a:t>
            </a:r>
          </a:p>
          <a:p>
            <a:r>
              <a:rPr lang="en-US" dirty="0" smtClean="0"/>
              <a:t>Cognitive Computing</a:t>
            </a:r>
          </a:p>
          <a:p>
            <a:r>
              <a:rPr lang="en-US" dirty="0" smtClean="0"/>
              <a:t>NLP: Natural Language Processing</a:t>
            </a:r>
          </a:p>
          <a:p>
            <a:r>
              <a:rPr lang="en-US" dirty="0" smtClean="0"/>
              <a:t>Artificial Intelligence </a:t>
            </a:r>
          </a:p>
          <a:p>
            <a:r>
              <a:rPr lang="en-US" dirty="0" smtClean="0"/>
              <a:t>R, </a:t>
            </a:r>
            <a:r>
              <a:rPr lang="en-US" dirty="0" err="1" smtClean="0"/>
              <a:t>MatLab</a:t>
            </a:r>
            <a:r>
              <a:rPr lang="en-US" dirty="0" smtClean="0"/>
              <a:t>, Python </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0880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Job</a:t>
            </a:r>
            <a:endParaRPr lang="en-US" dirty="0"/>
          </a:p>
        </p:txBody>
      </p:sp>
      <p:sp>
        <p:nvSpPr>
          <p:cNvPr id="3" name="Content Placeholder 2"/>
          <p:cNvSpPr>
            <a:spLocks noGrp="1"/>
          </p:cNvSpPr>
          <p:nvPr>
            <p:ph idx="1"/>
          </p:nvPr>
        </p:nvSpPr>
        <p:spPr/>
        <p:txBody>
          <a:bodyPr>
            <a:normAutofit/>
          </a:bodyPr>
          <a:lstStyle/>
          <a:p>
            <a:r>
              <a:rPr lang="en-US" dirty="0"/>
              <a:t>It’s a high-ranking professional with the training and curiosity to make discoveries in the world of big data</a:t>
            </a:r>
            <a:r>
              <a:rPr lang="en-US" dirty="0" smtClean="0"/>
              <a:t>.</a:t>
            </a:r>
            <a:endParaRPr lang="en-US" dirty="0"/>
          </a:p>
          <a:p>
            <a:r>
              <a:rPr lang="en-US" dirty="0"/>
              <a:t>The title was coined in 2008 by one of us, D.J. </a:t>
            </a:r>
            <a:r>
              <a:rPr lang="en-US" dirty="0" err="1"/>
              <a:t>Patil</a:t>
            </a:r>
            <a:r>
              <a:rPr lang="en-US" dirty="0"/>
              <a:t>, and Jeff </a:t>
            </a:r>
            <a:r>
              <a:rPr lang="en-US" dirty="0" err="1"/>
              <a:t>Hammerbacher</a:t>
            </a:r>
            <a:r>
              <a:rPr lang="en-US" dirty="0"/>
              <a:t>, then the respective leads of data and analytics efforts at LinkedIn and Facebook</a:t>
            </a:r>
            <a:r>
              <a:rPr lang="en-US" dirty="0" smtClean="0"/>
              <a:t>.</a:t>
            </a:r>
            <a:r>
              <a:rPr lang="en-US" dirty="0"/>
              <a:t> </a:t>
            </a:r>
          </a:p>
          <a:p>
            <a:endParaRPr lang="en-US" dirty="0"/>
          </a:p>
        </p:txBody>
      </p:sp>
    </p:spTree>
    <p:extLst>
      <p:ext uri="{BB962C8B-B14F-4D97-AF65-F5344CB8AC3E}">
        <p14:creationId xmlns:p14="http://schemas.microsoft.com/office/powerpoint/2010/main" val="213104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Skills</a:t>
            </a:r>
            <a:endParaRPr lang="en-US" dirty="0"/>
          </a:p>
        </p:txBody>
      </p:sp>
      <p:sp>
        <p:nvSpPr>
          <p:cNvPr id="3" name="Content Placeholder 2"/>
          <p:cNvSpPr>
            <a:spLocks noGrp="1"/>
          </p:cNvSpPr>
          <p:nvPr>
            <p:ph idx="1"/>
          </p:nvPr>
        </p:nvSpPr>
        <p:spPr/>
        <p:txBody>
          <a:bodyPr/>
          <a:lstStyle/>
          <a:p>
            <a:r>
              <a:rPr lang="en-US" dirty="0"/>
              <a:t>D</a:t>
            </a:r>
            <a:r>
              <a:rPr lang="en-US" dirty="0" smtClean="0"/>
              <a:t>evelop </a:t>
            </a:r>
            <a:r>
              <a:rPr lang="en-US" dirty="0"/>
              <a:t>prototypes in a mainstream programming language </a:t>
            </a:r>
          </a:p>
          <a:p>
            <a:r>
              <a:rPr lang="en-US" dirty="0" smtClean="0"/>
              <a:t>A solid </a:t>
            </a:r>
            <a:r>
              <a:rPr lang="en-US" dirty="0"/>
              <a:t>foundation in math, statistics, probability, and computer science</a:t>
            </a:r>
          </a:p>
          <a:p>
            <a:r>
              <a:rPr lang="en-US" dirty="0"/>
              <a:t>A</a:t>
            </a:r>
            <a:r>
              <a:rPr lang="en-US" dirty="0" smtClean="0"/>
              <a:t> </a:t>
            </a:r>
            <a:r>
              <a:rPr lang="en-US" dirty="0"/>
              <a:t>feel for business issues and empathy for customers. </a:t>
            </a:r>
          </a:p>
          <a:p>
            <a:endParaRPr lang="en-US" dirty="0"/>
          </a:p>
        </p:txBody>
      </p:sp>
      <p:pic>
        <p:nvPicPr>
          <p:cNvPr id="4" name="Picture 3" descr="moreskills.jpg"/>
          <p:cNvPicPr>
            <a:picLocks noChangeAspect="1"/>
          </p:cNvPicPr>
          <p:nvPr/>
        </p:nvPicPr>
        <p:blipFill rotWithShape="1">
          <a:blip r:embed="rId2">
            <a:extLst>
              <a:ext uri="{28A0092B-C50C-407E-A947-70E740481C1C}">
                <a14:useLocalDpi xmlns:a14="http://schemas.microsoft.com/office/drawing/2010/main" val="0"/>
              </a:ext>
            </a:extLst>
          </a:blip>
          <a:srcRect l="23492" t="3731" r="24827"/>
          <a:stretch/>
        </p:blipFill>
        <p:spPr>
          <a:xfrm>
            <a:off x="6945397" y="147684"/>
            <a:ext cx="2016361" cy="2905031"/>
          </a:xfrm>
          <a:prstGeom prst="rect">
            <a:avLst/>
          </a:prstGeom>
        </p:spPr>
      </p:pic>
    </p:spTree>
    <p:extLst>
      <p:ext uri="{BB962C8B-B14F-4D97-AF65-F5344CB8AC3E}">
        <p14:creationId xmlns:p14="http://schemas.microsoft.com/office/powerpoint/2010/main" val="234627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Data Scientists do?</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Define the question</a:t>
            </a:r>
          </a:p>
          <a:p>
            <a:r>
              <a:rPr lang="en-US" dirty="0" smtClean="0"/>
              <a:t>Define the ideal data set</a:t>
            </a:r>
          </a:p>
          <a:p>
            <a:r>
              <a:rPr lang="en-US" dirty="0" smtClean="0"/>
              <a:t>Determine what data you can access</a:t>
            </a:r>
          </a:p>
          <a:p>
            <a:r>
              <a:rPr lang="en-US" dirty="0" smtClean="0"/>
              <a:t>Obtain the data</a:t>
            </a:r>
          </a:p>
          <a:p>
            <a:r>
              <a:rPr lang="en-US" dirty="0" smtClean="0"/>
              <a:t>Clean the data</a:t>
            </a:r>
          </a:p>
          <a:p>
            <a:r>
              <a:rPr lang="en-US" dirty="0" smtClean="0"/>
              <a:t>Perform exploratory </a:t>
            </a:r>
            <a:r>
              <a:rPr lang="en-US" dirty="0"/>
              <a:t>d</a:t>
            </a:r>
            <a:r>
              <a:rPr lang="en-US" dirty="0" smtClean="0"/>
              <a:t>ata analysis</a:t>
            </a:r>
          </a:p>
          <a:p>
            <a:r>
              <a:rPr lang="en-US" dirty="0" smtClean="0"/>
              <a:t>Apply statistical </a:t>
            </a:r>
            <a:r>
              <a:rPr lang="en-US" dirty="0"/>
              <a:t>p</a:t>
            </a:r>
            <a:r>
              <a:rPr lang="en-US" dirty="0" smtClean="0"/>
              <a:t>rediction </a:t>
            </a:r>
            <a:r>
              <a:rPr lang="en-US" dirty="0"/>
              <a:t>m</a:t>
            </a:r>
            <a:r>
              <a:rPr lang="en-US" dirty="0" smtClean="0"/>
              <a:t>odeling</a:t>
            </a:r>
          </a:p>
          <a:p>
            <a:r>
              <a:rPr lang="en-US" dirty="0" smtClean="0"/>
              <a:t>Results interpretation</a:t>
            </a:r>
          </a:p>
          <a:p>
            <a:r>
              <a:rPr lang="en-US" dirty="0" smtClean="0"/>
              <a:t>Challenge results</a:t>
            </a:r>
          </a:p>
          <a:p>
            <a:r>
              <a:rPr lang="en-US" dirty="0" smtClean="0"/>
              <a:t>Summarize results</a:t>
            </a:r>
          </a:p>
          <a:p>
            <a:r>
              <a:rPr lang="en-US" dirty="0" smtClean="0"/>
              <a:t>Create reproducible code</a:t>
            </a:r>
          </a:p>
          <a:p>
            <a:r>
              <a:rPr lang="en-US" dirty="0" smtClean="0"/>
              <a:t>Distribute/Deliver results</a:t>
            </a:r>
          </a:p>
          <a:p>
            <a:endParaRPr lang="en-US" dirty="0" smtClean="0"/>
          </a:p>
          <a:p>
            <a:endParaRPr lang="en-US" dirty="0" smtClean="0"/>
          </a:p>
          <a:p>
            <a:endParaRPr lang="en-US" dirty="0"/>
          </a:p>
        </p:txBody>
      </p:sp>
    </p:spTree>
    <p:extLst>
      <p:ext uri="{BB962C8B-B14F-4D97-AF65-F5344CB8AC3E}">
        <p14:creationId xmlns:p14="http://schemas.microsoft.com/office/powerpoint/2010/main" val="273028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Analysis</a:t>
            </a:r>
            <a:endParaRPr lang="en-US" dirty="0"/>
          </a:p>
        </p:txBody>
      </p:sp>
      <p:sp>
        <p:nvSpPr>
          <p:cNvPr id="3" name="Content Placeholder 2"/>
          <p:cNvSpPr>
            <a:spLocks noGrp="1"/>
          </p:cNvSpPr>
          <p:nvPr>
            <p:ph idx="1"/>
          </p:nvPr>
        </p:nvSpPr>
        <p:spPr/>
        <p:txBody>
          <a:bodyPr/>
          <a:lstStyle/>
          <a:p>
            <a:r>
              <a:rPr lang="en-US" dirty="0" smtClean="0"/>
              <a:t>Descriptive</a:t>
            </a:r>
          </a:p>
          <a:p>
            <a:r>
              <a:rPr lang="en-US" dirty="0" smtClean="0"/>
              <a:t>Predictive</a:t>
            </a:r>
          </a:p>
          <a:p>
            <a:r>
              <a:rPr lang="en-US" dirty="0" err="1" smtClean="0"/>
              <a:t>Prescritive</a:t>
            </a:r>
            <a:endParaRPr lang="en-US" dirty="0"/>
          </a:p>
        </p:txBody>
      </p:sp>
    </p:spTree>
    <p:extLst>
      <p:ext uri="{BB962C8B-B14F-4D97-AF65-F5344CB8AC3E}">
        <p14:creationId xmlns:p14="http://schemas.microsoft.com/office/powerpoint/2010/main" val="90219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Short for Numerical Python</a:t>
            </a:r>
          </a:p>
          <a:p>
            <a:r>
              <a:rPr lang="en-US" dirty="0" smtClean="0"/>
              <a:t>A fast and efficient multidimensional array object </a:t>
            </a:r>
            <a:r>
              <a:rPr lang="en-US" i="1" dirty="0" err="1" smtClean="0"/>
              <a:t>narray</a:t>
            </a:r>
            <a:endParaRPr lang="en-US" i="1" dirty="0" smtClean="0"/>
          </a:p>
          <a:p>
            <a:r>
              <a:rPr lang="en-US" dirty="0" smtClean="0"/>
              <a:t>Functions for performing element-wise computations with arrays or mathematical operations between arrays</a:t>
            </a:r>
          </a:p>
          <a:p>
            <a:r>
              <a:rPr lang="en-US" dirty="0" smtClean="0"/>
              <a:t>Tools for reading and writing array-based data sets to disk</a:t>
            </a:r>
          </a:p>
          <a:p>
            <a:r>
              <a:rPr lang="en-US" dirty="0" smtClean="0"/>
              <a:t>Linear algebra operations, Fourier transform, and random number generation</a:t>
            </a:r>
          </a:p>
          <a:p>
            <a:r>
              <a:rPr lang="en-US" dirty="0" smtClean="0"/>
              <a:t>Tools for integrating C, C++, and Fortran code to Python</a:t>
            </a:r>
            <a:endParaRPr lang="en-US" dirty="0"/>
          </a:p>
        </p:txBody>
      </p:sp>
    </p:spTree>
    <p:extLst>
      <p:ext uri="{BB962C8B-B14F-4D97-AF65-F5344CB8AC3E}">
        <p14:creationId xmlns:p14="http://schemas.microsoft.com/office/powerpoint/2010/main" val="2976272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9657</TotalTime>
  <Words>668</Words>
  <Application>Microsoft Macintosh PowerPoint</Application>
  <PresentationFormat>On-screen Show (4:3)</PresentationFormat>
  <Paragraphs>93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Analytics Principles</vt:lpstr>
      <vt:lpstr>What they say…</vt:lpstr>
      <vt:lpstr>PowerPoint Presentation</vt:lpstr>
      <vt:lpstr>What is what?</vt:lpstr>
      <vt:lpstr>The Job</vt:lpstr>
      <vt:lpstr>The Skills</vt:lpstr>
      <vt:lpstr>What do Data Scientists do?</vt:lpstr>
      <vt:lpstr>Types of Data Analysis</vt:lpstr>
      <vt:lpstr>NumPy</vt:lpstr>
      <vt:lpstr>Pandas (Panel Data)</vt:lpstr>
      <vt:lpstr>Matplotlib</vt:lpstr>
      <vt:lpstr>IPython</vt:lpstr>
      <vt:lpstr>SciPy</vt:lpstr>
      <vt:lpstr>Example</vt:lpstr>
      <vt:lpstr>Getting the Data</vt:lpstr>
      <vt:lpstr>Use Case for MovieLens Data </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Principles</dc:title>
  <dc:creator>Diana Amador</dc:creator>
  <cp:lastModifiedBy>Diana Amador</cp:lastModifiedBy>
  <cp:revision>15</cp:revision>
  <dcterms:created xsi:type="dcterms:W3CDTF">2015-12-09T01:48:57Z</dcterms:created>
  <dcterms:modified xsi:type="dcterms:W3CDTF">2015-12-17T00:44:58Z</dcterms:modified>
</cp:coreProperties>
</file>