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1"/>
  </p:notesMasterIdLst>
  <p:sldIdLst>
    <p:sldId id="256" r:id="rId2"/>
    <p:sldId id="270" r:id="rId3"/>
    <p:sldId id="263" r:id="rId4"/>
    <p:sldId id="264" r:id="rId5"/>
    <p:sldId id="265" r:id="rId6"/>
    <p:sldId id="266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0D44-B81A-C745-A86F-EC7DD955DC61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6FC3-542D-0246-840C-1F8E3465E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June 11,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June 11,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WWC</a:t>
            </a:r>
            <a:br>
              <a:rPr lang="en-US" dirty="0" smtClean="0"/>
            </a:br>
            <a:r>
              <a:rPr lang="en-US" dirty="0" smtClean="0"/>
              <a:t>DATA SCIENCE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NLP SERIES</a:t>
            </a:r>
          </a:p>
          <a:p>
            <a:r>
              <a:rPr lang="en-US" dirty="0" smtClean="0"/>
              <a:t>ACCESSING TEXT CORPORA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Text and Lexical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Gutenberg Corpus</a:t>
            </a:r>
          </a:p>
          <a:p>
            <a:r>
              <a:rPr lang="en-US" dirty="0" smtClean="0"/>
              <a:t>Web and Chat Text</a:t>
            </a:r>
          </a:p>
          <a:p>
            <a:r>
              <a:rPr lang="en-US" dirty="0" smtClean="0"/>
              <a:t>Brown Corpus</a:t>
            </a:r>
          </a:p>
          <a:p>
            <a:r>
              <a:rPr lang="en-US" dirty="0" smtClean="0"/>
              <a:t>Reuters Corpus</a:t>
            </a:r>
          </a:p>
          <a:p>
            <a:r>
              <a:rPr lang="en-US" dirty="0" smtClean="0"/>
              <a:t>Annotated Corpora</a:t>
            </a:r>
          </a:p>
          <a:p>
            <a:r>
              <a:rPr lang="en-US" dirty="0" smtClean="0"/>
              <a:t>Corpora in Other Languages</a:t>
            </a:r>
          </a:p>
          <a:p>
            <a:r>
              <a:rPr lang="en-US" dirty="0" smtClean="0"/>
              <a:t>Unicode</a:t>
            </a:r>
          </a:p>
          <a:p>
            <a:r>
              <a:rPr lang="en-US" dirty="0" smtClean="0"/>
              <a:t>Text Corpus Structure</a:t>
            </a:r>
          </a:p>
          <a:p>
            <a:r>
              <a:rPr lang="en-US" dirty="0" smtClean="0"/>
              <a:t>Loading your own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3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 with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plain text.</a:t>
            </a:r>
          </a:p>
          <a:p>
            <a:r>
              <a:rPr lang="en-US" dirty="0" smtClean="0"/>
              <a:t>The English world uses ASCII</a:t>
            </a:r>
          </a:p>
          <a:p>
            <a:r>
              <a:rPr lang="en-US" dirty="0" smtClean="0"/>
              <a:t>Europe probably extended Latin character sets containing such characters as “</a:t>
            </a:r>
            <a:r>
              <a:rPr lang="en-US" dirty="0" err="1" smtClean="0"/>
              <a:t>Ø</a:t>
            </a:r>
            <a:r>
              <a:rPr lang="en-US" dirty="0" smtClean="0"/>
              <a:t>” for Danish and Norwegian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ő</a:t>
            </a:r>
            <a:r>
              <a:rPr lang="en-US" dirty="0" smtClean="0"/>
              <a:t>” for Hungarian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ñ</a:t>
            </a:r>
            <a:r>
              <a:rPr lang="en-US" dirty="0" smtClean="0"/>
              <a:t>” for Spanish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ň</a:t>
            </a:r>
            <a:r>
              <a:rPr lang="en-US" dirty="0" smtClean="0"/>
              <a:t>” for Czech and Slovak</a:t>
            </a:r>
          </a:p>
          <a:p>
            <a:endParaRPr lang="en-US" dirty="0"/>
          </a:p>
          <a:p>
            <a:r>
              <a:rPr lang="en-US" dirty="0" smtClean="0"/>
              <a:t>For all these other languages we use 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unicode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supports over a million characters</a:t>
            </a:r>
          </a:p>
          <a:p>
            <a:endParaRPr lang="en-US" dirty="0" smtClean="0"/>
          </a:p>
          <a:p>
            <a:r>
              <a:rPr lang="en-US" dirty="0" smtClean="0"/>
              <a:t>Each character is assigned a number called </a:t>
            </a:r>
            <a:r>
              <a:rPr lang="en-US" b="1" dirty="0" smtClean="0"/>
              <a:t>code 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Python, code points are written in the form \</a:t>
            </a:r>
            <a:r>
              <a:rPr lang="en-US" dirty="0" err="1" smtClean="0"/>
              <a:t>uXXXX</a:t>
            </a:r>
            <a:r>
              <a:rPr lang="en-US" dirty="0" smtClean="0"/>
              <a:t> (XXXX is a 4-digit hexadecimal)</a:t>
            </a:r>
          </a:p>
          <a:p>
            <a:endParaRPr lang="en-US" dirty="0" smtClean="0"/>
          </a:p>
          <a:p>
            <a:r>
              <a:rPr lang="en-US" dirty="0" smtClean="0"/>
              <a:t>When Unicode characters are stored in files or displayed on a terminal, they must be encoded as a stream of bytes</a:t>
            </a:r>
          </a:p>
          <a:p>
            <a:endParaRPr lang="en-US" dirty="0" smtClean="0"/>
          </a:p>
          <a:p>
            <a:r>
              <a:rPr lang="en-US" dirty="0" smtClean="0"/>
              <a:t>Some encodings (ASCII and Latin-2) use single byte per code point, so they support a smaller set of Unicode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69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UTF</a:t>
            </a:r>
            <a:r>
              <a:rPr lang="en-US" dirty="0"/>
              <a:t>-</a:t>
            </a:r>
            <a:r>
              <a:rPr lang="en-US" b="1" dirty="0"/>
              <a:t>8</a:t>
            </a:r>
            <a:r>
              <a:rPr lang="en-US" dirty="0"/>
              <a:t> is a character encoding capable of encoding all possible characters, or code points, defined by Unicode and originally designed by Ken Thompson and Rob Pike. The encoding is variable-length and uses </a:t>
            </a:r>
            <a:r>
              <a:rPr lang="en-US" b="1" dirty="0"/>
              <a:t>8</a:t>
            </a:r>
            <a:r>
              <a:rPr lang="en-US" dirty="0"/>
              <a:t>-bit code 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translate into Unicode?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Translating to Unicode is called </a:t>
            </a:r>
            <a:r>
              <a:rPr lang="en-US" b="1" dirty="0" smtClean="0"/>
              <a:t>Decoding</a:t>
            </a:r>
          </a:p>
          <a:p>
            <a:endParaRPr lang="en-US" b="1" dirty="0"/>
          </a:p>
          <a:p>
            <a:r>
              <a:rPr lang="en-US" dirty="0" smtClean="0"/>
              <a:t>To write out Unicode to a file or a terminal, this process is called </a:t>
            </a:r>
            <a:r>
              <a:rPr lang="en-US" b="1" dirty="0" smtClean="0"/>
              <a:t>Encoding</a:t>
            </a:r>
          </a:p>
          <a:p>
            <a:endParaRPr lang="en-US" b="1" dirty="0"/>
          </a:p>
          <a:p>
            <a:r>
              <a:rPr lang="en-US" dirty="0" smtClean="0"/>
              <a:t>From</a:t>
            </a:r>
            <a:r>
              <a:rPr lang="en-US" b="1" dirty="0" smtClean="0"/>
              <a:t> Unicode</a:t>
            </a:r>
            <a:r>
              <a:rPr lang="en-US" dirty="0" smtClean="0"/>
              <a:t> perspective, characters are abstract entities that can be realized as one or more </a:t>
            </a:r>
            <a:r>
              <a:rPr lang="en-US" b="1" dirty="0" smtClean="0"/>
              <a:t>glyphs</a:t>
            </a:r>
          </a:p>
          <a:p>
            <a:endParaRPr lang="en-US" b="1" dirty="0" smtClean="0"/>
          </a:p>
          <a:p>
            <a:r>
              <a:rPr lang="en-US" dirty="0" smtClean="0"/>
              <a:t>Only </a:t>
            </a:r>
            <a:r>
              <a:rPr lang="en-US" b="1" dirty="0" smtClean="0"/>
              <a:t>glyphs </a:t>
            </a:r>
            <a:r>
              <a:rPr lang="en-US" dirty="0" smtClean="0"/>
              <a:t>can appear on a screen or be printed on paper.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="1" dirty="0" smtClean="0"/>
              <a:t> font </a:t>
            </a:r>
            <a:r>
              <a:rPr lang="en-US" dirty="0" smtClean="0"/>
              <a:t>is a mapping from characters to glyphs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78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/ Encoding with Python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714065"/>
            <a:ext cx="84836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2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structures for text corpora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2" y="2438400"/>
            <a:ext cx="8840918" cy="19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1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Basic Corpus Functionality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fileids</a:t>
            </a:r>
            <a:r>
              <a:rPr lang="en-US" dirty="0"/>
              <a:t>() The files of the corpus</a:t>
            </a:r>
          </a:p>
          <a:p>
            <a:r>
              <a:rPr lang="en-US" dirty="0" err="1"/>
              <a:t>fileids</a:t>
            </a:r>
            <a:r>
              <a:rPr lang="en-US" dirty="0"/>
              <a:t>([categories]) The files of the corpus corresponding to these categories</a:t>
            </a:r>
          </a:p>
          <a:p>
            <a:r>
              <a:rPr lang="en-US" dirty="0"/>
              <a:t>categories() The categories of the corpus</a:t>
            </a:r>
          </a:p>
          <a:p>
            <a:r>
              <a:rPr lang="en-US" dirty="0"/>
              <a:t>categories([</a:t>
            </a:r>
            <a:r>
              <a:rPr lang="en-US" dirty="0" err="1"/>
              <a:t>fileids</a:t>
            </a:r>
            <a:r>
              <a:rPr lang="en-US" dirty="0"/>
              <a:t>]) The categories of the corpus corresponding to these files</a:t>
            </a:r>
          </a:p>
          <a:p>
            <a:r>
              <a:rPr lang="en-US" dirty="0"/>
              <a:t>raw() The raw content of the corpus</a:t>
            </a:r>
          </a:p>
          <a:p>
            <a:r>
              <a:rPr lang="en-US" dirty="0"/>
              <a:t>raw(</a:t>
            </a:r>
            <a:r>
              <a:rPr lang="en-US" dirty="0" err="1"/>
              <a:t>fileids</a:t>
            </a:r>
            <a:r>
              <a:rPr lang="en-US" dirty="0"/>
              <a:t>=[f1,f2,f3]) The raw content of the specified files</a:t>
            </a:r>
          </a:p>
          <a:p>
            <a:r>
              <a:rPr lang="en-US" dirty="0"/>
              <a:t>raw(categories=[c1,c2]) The raw content of the specified categories</a:t>
            </a:r>
          </a:p>
          <a:p>
            <a:r>
              <a:rPr lang="en-US" dirty="0"/>
              <a:t>words() The words of the whole corpus</a:t>
            </a:r>
          </a:p>
          <a:p>
            <a:r>
              <a:rPr lang="en-US" dirty="0"/>
              <a:t>words(</a:t>
            </a:r>
            <a:r>
              <a:rPr lang="en-US" dirty="0" err="1"/>
              <a:t>fileids</a:t>
            </a:r>
            <a:r>
              <a:rPr lang="en-US" dirty="0"/>
              <a:t>=[f1,f2,f3]) The words of the specified </a:t>
            </a:r>
            <a:r>
              <a:rPr lang="en-US" dirty="0" err="1"/>
              <a:t>fileids</a:t>
            </a:r>
            <a:endParaRPr lang="en-US" dirty="0"/>
          </a:p>
          <a:p>
            <a:r>
              <a:rPr lang="en-US" dirty="0"/>
              <a:t>words(categories=[c1,c2]) The words of the specified categories</a:t>
            </a:r>
          </a:p>
          <a:p>
            <a:r>
              <a:rPr lang="en-US" dirty="0" err="1"/>
              <a:t>sents</a:t>
            </a:r>
            <a:r>
              <a:rPr lang="en-US" dirty="0"/>
              <a:t>() The sentences of the specified categories</a:t>
            </a:r>
          </a:p>
          <a:p>
            <a:r>
              <a:rPr lang="en-US" dirty="0" err="1"/>
              <a:t>sents</a:t>
            </a:r>
            <a:r>
              <a:rPr lang="en-US" dirty="0"/>
              <a:t>(</a:t>
            </a:r>
            <a:r>
              <a:rPr lang="en-US" dirty="0" err="1"/>
              <a:t>fileids</a:t>
            </a:r>
            <a:r>
              <a:rPr lang="en-US" dirty="0"/>
              <a:t>=[f1,f2,f3]) The sentences of the specified </a:t>
            </a:r>
            <a:r>
              <a:rPr lang="en-US" dirty="0" err="1"/>
              <a:t>fileids</a:t>
            </a:r>
            <a:endParaRPr lang="en-US" dirty="0"/>
          </a:p>
          <a:p>
            <a:r>
              <a:rPr lang="en-US" dirty="0" err="1"/>
              <a:t>sents</a:t>
            </a:r>
            <a:r>
              <a:rPr lang="en-US" dirty="0"/>
              <a:t>(categories=[c1,c2]) The sentences of the specified categories</a:t>
            </a:r>
          </a:p>
          <a:p>
            <a:r>
              <a:rPr lang="en-US" dirty="0" err="1"/>
              <a:t>abspath</a:t>
            </a:r>
            <a:r>
              <a:rPr lang="en-US" dirty="0"/>
              <a:t>(</a:t>
            </a:r>
            <a:r>
              <a:rPr lang="en-US" dirty="0" err="1"/>
              <a:t>fileid</a:t>
            </a:r>
            <a:r>
              <a:rPr lang="en-US" dirty="0"/>
              <a:t>) The location of the given file on disk</a:t>
            </a:r>
          </a:p>
          <a:p>
            <a:r>
              <a:rPr lang="en-US" dirty="0"/>
              <a:t>encoding(</a:t>
            </a:r>
            <a:r>
              <a:rPr lang="en-US" dirty="0" err="1"/>
              <a:t>fileid</a:t>
            </a:r>
            <a:r>
              <a:rPr lang="en-US" dirty="0"/>
              <a:t>) The encoding of the file (if known)</a:t>
            </a:r>
          </a:p>
          <a:p>
            <a:r>
              <a:rPr lang="en-US" dirty="0"/>
              <a:t>open(</a:t>
            </a:r>
            <a:r>
              <a:rPr lang="en-US" dirty="0" err="1"/>
              <a:t>fileid</a:t>
            </a:r>
            <a:r>
              <a:rPr lang="en-US" dirty="0"/>
              <a:t>) Open a stream for reading the given corpus file</a:t>
            </a:r>
          </a:p>
          <a:p>
            <a:r>
              <a:rPr lang="en-US" dirty="0"/>
              <a:t>root() The path to the root of locally installed corpus</a:t>
            </a:r>
          </a:p>
          <a:p>
            <a:r>
              <a:rPr lang="en-US" dirty="0"/>
              <a:t>readme() The contents of the README file of the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0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4966</TotalTime>
  <Words>505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WWC DATA SCIENCE WITH PYTHON</vt:lpstr>
      <vt:lpstr>Accessing Text and Lexical Resources</vt:lpstr>
      <vt:lpstr>Text Processing with Unicode</vt:lpstr>
      <vt:lpstr>What is unicode?</vt:lpstr>
      <vt:lpstr>UTF-8</vt:lpstr>
      <vt:lpstr>How to translate into Unicode?</vt:lpstr>
      <vt:lpstr>Decoding / Encoding with Python</vt:lpstr>
      <vt:lpstr>Common structures for text corpora</vt:lpstr>
      <vt:lpstr>NLTK Basic Corpus Functionality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WWC DATA SCIENCE WITH PYTHON</dc:title>
  <dc:creator>Diana Amador</dc:creator>
  <cp:lastModifiedBy>Diana Amador</cp:lastModifiedBy>
  <cp:revision>11</cp:revision>
  <dcterms:created xsi:type="dcterms:W3CDTF">2016-06-12T02:42:49Z</dcterms:created>
  <dcterms:modified xsi:type="dcterms:W3CDTF">2016-06-15T13:29:41Z</dcterms:modified>
</cp:coreProperties>
</file>