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21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FD1D51-857D-A94F-B484-FAB0C290686A}" type="datetimeFigureOut">
              <a:rPr lang="en-US" smtClean="0"/>
              <a:t>10/18/15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949D84-5CFB-3542-8C1F-7BDF1CE1E86A}" type="slidenum">
              <a:rPr lang="en-US" smtClean="0"/>
              <a:t>‹#›</a:t>
            </a:fld>
            <a:endParaRPr lang="en-US"/>
          </a:p>
        </p:txBody>
      </p:sp>
    </p:spTree>
    <p:extLst>
      <p:ext uri="{BB962C8B-B14F-4D97-AF65-F5344CB8AC3E}">
        <p14:creationId xmlns:p14="http://schemas.microsoft.com/office/powerpoint/2010/main" val="39407036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930F0-46AE-2A4E-ACB4-E051149E26D5}" type="datetimeFigureOut">
              <a:rPr lang="en-US" smtClean="0"/>
              <a:t>10/18/15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7EEFB1-EA24-3A44-ABB4-B00305D6CD8B}" type="slidenum">
              <a:rPr lang="en-US" smtClean="0"/>
              <a:t>‹#›</a:t>
            </a:fld>
            <a:endParaRPr lang="en-US"/>
          </a:p>
        </p:txBody>
      </p:sp>
    </p:spTree>
    <p:extLst>
      <p:ext uri="{BB962C8B-B14F-4D97-AF65-F5344CB8AC3E}">
        <p14:creationId xmlns:p14="http://schemas.microsoft.com/office/powerpoint/2010/main" val="32559341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C464C-ACE7-194A-A69E-41E4E1172D0C}" type="datetime1">
              <a:rPr lang="en-US" smtClean="0"/>
              <a:t>10/18/15</a:t>
            </a:fld>
            <a:endParaRPr lang="en-US"/>
          </a:p>
        </p:txBody>
      </p:sp>
      <p:sp>
        <p:nvSpPr>
          <p:cNvPr id="5" name="Footer Placeholder 4"/>
          <p:cNvSpPr>
            <a:spLocks noGrp="1"/>
          </p:cNvSpPr>
          <p:nvPr>
            <p:ph type="ftr" sz="quarter" idx="11"/>
          </p:nvPr>
        </p:nvSpPr>
        <p:spPr/>
        <p:txBody>
          <a:bodyPr/>
          <a:lstStyle/>
          <a:p>
            <a:r>
              <a:rPr lang="en-US" smtClean="0"/>
              <a:t>Learn Python The Hard Way by Zed A. Shaw</a:t>
            </a:r>
            <a:endParaRPr lang="en-US"/>
          </a:p>
        </p:txBody>
      </p:sp>
      <p:sp>
        <p:nvSpPr>
          <p:cNvPr id="6" name="Slide Number Placeholder 5"/>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383808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19C0B-8639-4344-B130-0055800B1F40}" type="datetime1">
              <a:rPr lang="en-US" smtClean="0"/>
              <a:t>10/18/15</a:t>
            </a:fld>
            <a:endParaRPr lang="en-US"/>
          </a:p>
        </p:txBody>
      </p:sp>
      <p:sp>
        <p:nvSpPr>
          <p:cNvPr id="5" name="Footer Placeholder 4"/>
          <p:cNvSpPr>
            <a:spLocks noGrp="1"/>
          </p:cNvSpPr>
          <p:nvPr>
            <p:ph type="ftr" sz="quarter" idx="11"/>
          </p:nvPr>
        </p:nvSpPr>
        <p:spPr/>
        <p:txBody>
          <a:bodyPr/>
          <a:lstStyle/>
          <a:p>
            <a:r>
              <a:rPr lang="en-US" smtClean="0"/>
              <a:t>Learn Python The Hard Way by Zed A. Shaw</a:t>
            </a:r>
            <a:endParaRPr lang="en-US"/>
          </a:p>
        </p:txBody>
      </p:sp>
      <p:sp>
        <p:nvSpPr>
          <p:cNvPr id="6" name="Slide Number Placeholder 5"/>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95709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A1EF8-992C-AD48-8992-FB4866D96B9F}" type="datetime1">
              <a:rPr lang="en-US" smtClean="0"/>
              <a:t>10/18/15</a:t>
            </a:fld>
            <a:endParaRPr lang="en-US"/>
          </a:p>
        </p:txBody>
      </p:sp>
      <p:sp>
        <p:nvSpPr>
          <p:cNvPr id="5" name="Footer Placeholder 4"/>
          <p:cNvSpPr>
            <a:spLocks noGrp="1"/>
          </p:cNvSpPr>
          <p:nvPr>
            <p:ph type="ftr" sz="quarter" idx="11"/>
          </p:nvPr>
        </p:nvSpPr>
        <p:spPr/>
        <p:txBody>
          <a:bodyPr/>
          <a:lstStyle/>
          <a:p>
            <a:r>
              <a:rPr lang="en-US" smtClean="0"/>
              <a:t>Learn Python The Hard Way by Zed A. Shaw</a:t>
            </a:r>
            <a:endParaRPr lang="en-US"/>
          </a:p>
        </p:txBody>
      </p:sp>
      <p:sp>
        <p:nvSpPr>
          <p:cNvPr id="6" name="Slide Number Placeholder 5"/>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68894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5C919-01EA-8E41-B214-83916EC1C5FF}" type="datetime1">
              <a:rPr lang="en-US" smtClean="0"/>
              <a:t>10/18/15</a:t>
            </a:fld>
            <a:endParaRPr lang="en-US"/>
          </a:p>
        </p:txBody>
      </p:sp>
      <p:sp>
        <p:nvSpPr>
          <p:cNvPr id="5" name="Footer Placeholder 4"/>
          <p:cNvSpPr>
            <a:spLocks noGrp="1"/>
          </p:cNvSpPr>
          <p:nvPr>
            <p:ph type="ftr" sz="quarter" idx="11"/>
          </p:nvPr>
        </p:nvSpPr>
        <p:spPr/>
        <p:txBody>
          <a:bodyPr/>
          <a:lstStyle/>
          <a:p>
            <a:r>
              <a:rPr lang="en-US" smtClean="0"/>
              <a:t>Learn Python The Hard Way by Zed A. Shaw</a:t>
            </a:r>
            <a:endParaRPr lang="en-US"/>
          </a:p>
        </p:txBody>
      </p:sp>
      <p:sp>
        <p:nvSpPr>
          <p:cNvPr id="6" name="Slide Number Placeholder 5"/>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20461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87AAE-A8B9-9946-B6D4-0AEC9198A06B}" type="datetime1">
              <a:rPr lang="en-US" smtClean="0"/>
              <a:t>10/18/15</a:t>
            </a:fld>
            <a:endParaRPr lang="en-US"/>
          </a:p>
        </p:txBody>
      </p:sp>
      <p:sp>
        <p:nvSpPr>
          <p:cNvPr id="5" name="Footer Placeholder 4"/>
          <p:cNvSpPr>
            <a:spLocks noGrp="1"/>
          </p:cNvSpPr>
          <p:nvPr>
            <p:ph type="ftr" sz="quarter" idx="11"/>
          </p:nvPr>
        </p:nvSpPr>
        <p:spPr/>
        <p:txBody>
          <a:bodyPr/>
          <a:lstStyle/>
          <a:p>
            <a:r>
              <a:rPr lang="en-US" smtClean="0"/>
              <a:t>Learn Python The Hard Way by Zed A. Shaw</a:t>
            </a:r>
            <a:endParaRPr lang="en-US"/>
          </a:p>
        </p:txBody>
      </p:sp>
      <p:sp>
        <p:nvSpPr>
          <p:cNvPr id="6" name="Slide Number Placeholder 5"/>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427152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5227C-BA72-0E40-A678-0A56154FE2A3}" type="datetime1">
              <a:rPr lang="en-US" smtClean="0"/>
              <a:t>10/18/15</a:t>
            </a:fld>
            <a:endParaRPr lang="en-US"/>
          </a:p>
        </p:txBody>
      </p:sp>
      <p:sp>
        <p:nvSpPr>
          <p:cNvPr id="6" name="Footer Placeholder 5"/>
          <p:cNvSpPr>
            <a:spLocks noGrp="1"/>
          </p:cNvSpPr>
          <p:nvPr>
            <p:ph type="ftr" sz="quarter" idx="11"/>
          </p:nvPr>
        </p:nvSpPr>
        <p:spPr/>
        <p:txBody>
          <a:bodyPr/>
          <a:lstStyle/>
          <a:p>
            <a:r>
              <a:rPr lang="en-US" smtClean="0"/>
              <a:t>Learn Python The Hard Way by Zed A. Shaw</a:t>
            </a:r>
            <a:endParaRPr lang="en-US"/>
          </a:p>
        </p:txBody>
      </p:sp>
      <p:sp>
        <p:nvSpPr>
          <p:cNvPr id="7" name="Slide Number Placeholder 6"/>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307888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C1A40F-CFE5-CE45-B44A-00DE1769FEB3}" type="datetime1">
              <a:rPr lang="en-US" smtClean="0"/>
              <a:t>10/18/15</a:t>
            </a:fld>
            <a:endParaRPr lang="en-US"/>
          </a:p>
        </p:txBody>
      </p:sp>
      <p:sp>
        <p:nvSpPr>
          <p:cNvPr id="8" name="Footer Placeholder 7"/>
          <p:cNvSpPr>
            <a:spLocks noGrp="1"/>
          </p:cNvSpPr>
          <p:nvPr>
            <p:ph type="ftr" sz="quarter" idx="11"/>
          </p:nvPr>
        </p:nvSpPr>
        <p:spPr/>
        <p:txBody>
          <a:bodyPr/>
          <a:lstStyle/>
          <a:p>
            <a:r>
              <a:rPr lang="en-US" smtClean="0"/>
              <a:t>Learn Python The Hard Way by Zed A. Shaw</a:t>
            </a:r>
            <a:endParaRPr lang="en-US"/>
          </a:p>
        </p:txBody>
      </p:sp>
      <p:sp>
        <p:nvSpPr>
          <p:cNvPr id="9" name="Slide Number Placeholder 8"/>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39707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85240-9FE3-F043-A7CC-9D8FAEF646C1}" type="datetime1">
              <a:rPr lang="en-US" smtClean="0"/>
              <a:t>10/18/15</a:t>
            </a:fld>
            <a:endParaRPr lang="en-US"/>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
        <p:nvSpPr>
          <p:cNvPr id="5" name="Slide Number Placeholder 4"/>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187241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1489C-6D3E-BB4A-90A8-A40685DF3C56}" type="datetime1">
              <a:rPr lang="en-US" smtClean="0"/>
              <a:t>10/18/15</a:t>
            </a:fld>
            <a:endParaRPr lang="en-US"/>
          </a:p>
        </p:txBody>
      </p:sp>
      <p:sp>
        <p:nvSpPr>
          <p:cNvPr id="3" name="Footer Placeholder 2"/>
          <p:cNvSpPr>
            <a:spLocks noGrp="1"/>
          </p:cNvSpPr>
          <p:nvPr>
            <p:ph type="ftr" sz="quarter" idx="11"/>
          </p:nvPr>
        </p:nvSpPr>
        <p:spPr/>
        <p:txBody>
          <a:bodyPr/>
          <a:lstStyle/>
          <a:p>
            <a:r>
              <a:rPr lang="en-US" smtClean="0"/>
              <a:t>Learn Python The Hard Way by Zed A. Shaw</a:t>
            </a:r>
            <a:endParaRPr lang="en-US"/>
          </a:p>
        </p:txBody>
      </p:sp>
      <p:sp>
        <p:nvSpPr>
          <p:cNvPr id="4" name="Slide Number Placeholder 3"/>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159037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FD561-3A27-9940-A14C-6148E21C0BE3}" type="datetime1">
              <a:rPr lang="en-US" smtClean="0"/>
              <a:t>10/18/15</a:t>
            </a:fld>
            <a:endParaRPr lang="en-US"/>
          </a:p>
        </p:txBody>
      </p:sp>
      <p:sp>
        <p:nvSpPr>
          <p:cNvPr id="6" name="Footer Placeholder 5"/>
          <p:cNvSpPr>
            <a:spLocks noGrp="1"/>
          </p:cNvSpPr>
          <p:nvPr>
            <p:ph type="ftr" sz="quarter" idx="11"/>
          </p:nvPr>
        </p:nvSpPr>
        <p:spPr/>
        <p:txBody>
          <a:bodyPr/>
          <a:lstStyle/>
          <a:p>
            <a:r>
              <a:rPr lang="en-US" smtClean="0"/>
              <a:t>Learn Python The Hard Way by Zed A. Shaw</a:t>
            </a:r>
            <a:endParaRPr lang="en-US"/>
          </a:p>
        </p:txBody>
      </p:sp>
      <p:sp>
        <p:nvSpPr>
          <p:cNvPr id="7" name="Slide Number Placeholder 6"/>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107115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1F35F-8FA0-214A-AD51-39E79EFE064A}" type="datetime1">
              <a:rPr lang="en-US" smtClean="0"/>
              <a:t>10/18/15</a:t>
            </a:fld>
            <a:endParaRPr lang="en-US"/>
          </a:p>
        </p:txBody>
      </p:sp>
      <p:sp>
        <p:nvSpPr>
          <p:cNvPr id="6" name="Footer Placeholder 5"/>
          <p:cNvSpPr>
            <a:spLocks noGrp="1"/>
          </p:cNvSpPr>
          <p:nvPr>
            <p:ph type="ftr" sz="quarter" idx="11"/>
          </p:nvPr>
        </p:nvSpPr>
        <p:spPr/>
        <p:txBody>
          <a:bodyPr/>
          <a:lstStyle/>
          <a:p>
            <a:r>
              <a:rPr lang="en-US" smtClean="0"/>
              <a:t>Learn Python The Hard Way by Zed A. Shaw</a:t>
            </a:r>
            <a:endParaRPr lang="en-US"/>
          </a:p>
        </p:txBody>
      </p:sp>
      <p:sp>
        <p:nvSpPr>
          <p:cNvPr id="7" name="Slide Number Placeholder 6"/>
          <p:cNvSpPr>
            <a:spLocks noGrp="1"/>
          </p:cNvSpPr>
          <p:nvPr>
            <p:ph type="sldNum" sz="quarter" idx="12"/>
          </p:nvPr>
        </p:nvSpPr>
        <p:spPr/>
        <p:txBody>
          <a:bodyPr/>
          <a:lstStyle/>
          <a:p>
            <a:fld id="{CA54EAF7-30FA-7F46-B70F-D1AE95C059A4}" type="slidenum">
              <a:rPr lang="en-US" smtClean="0"/>
              <a:t>‹#›</a:t>
            </a:fld>
            <a:endParaRPr lang="en-US"/>
          </a:p>
        </p:txBody>
      </p:sp>
    </p:spTree>
    <p:extLst>
      <p:ext uri="{BB962C8B-B14F-4D97-AF65-F5344CB8AC3E}">
        <p14:creationId xmlns:p14="http://schemas.microsoft.com/office/powerpoint/2010/main" val="1730806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E0604-313F-884B-98F8-A61BB8283DF9}" type="datetime1">
              <a:rPr lang="en-US" smtClean="0"/>
              <a:t>10/18/15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Learn Python The Hard Way by Zed A. Shaw</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EAF7-30FA-7F46-B70F-D1AE95C059A4}" type="slidenum">
              <a:rPr lang="en-US" smtClean="0"/>
              <a:t>‹#›</a:t>
            </a:fld>
            <a:endParaRPr lang="en-US"/>
          </a:p>
        </p:txBody>
      </p:sp>
    </p:spTree>
    <p:extLst>
      <p:ext uri="{BB962C8B-B14F-4D97-AF65-F5344CB8AC3E}">
        <p14:creationId xmlns:p14="http://schemas.microsoft.com/office/powerpoint/2010/main" val="2895834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Modules, Classes and Objects</a:t>
            </a:r>
            <a:endParaRPr lang="en-US" dirty="0"/>
          </a:p>
        </p:txBody>
      </p:sp>
      <p:sp>
        <p:nvSpPr>
          <p:cNvPr id="3" name="Subtitle 2"/>
          <p:cNvSpPr>
            <a:spLocks noGrp="1"/>
          </p:cNvSpPr>
          <p:nvPr>
            <p:ph type="subTitle" idx="1"/>
          </p:nvPr>
        </p:nvSpPr>
        <p:spPr/>
        <p:txBody>
          <a:bodyPr/>
          <a:lstStyle/>
          <a:p>
            <a:r>
              <a:rPr lang="en-US" dirty="0" smtClean="0"/>
              <a:t>Women Who </a:t>
            </a:r>
            <a:r>
              <a:rPr lang="en-US" dirty="0" smtClean="0"/>
              <a:t>Code</a:t>
            </a:r>
          </a:p>
          <a:p>
            <a:r>
              <a:rPr lang="en-US" dirty="0" smtClean="0"/>
              <a:t>Learn Python The Hard Way</a:t>
            </a:r>
          </a:p>
          <a:p>
            <a:r>
              <a:rPr lang="en-US" dirty="0" smtClean="0"/>
              <a:t>By Zed. A. Shaw</a:t>
            </a:r>
          </a:p>
          <a:p>
            <a:endParaRPr lang="en-US" dirty="0" smtClean="0"/>
          </a:p>
          <a:p>
            <a:endParaRPr lang="en-US" dirty="0"/>
          </a:p>
        </p:txBody>
      </p:sp>
    </p:spTree>
    <p:extLst>
      <p:ext uri="{BB962C8B-B14F-4D97-AF65-F5344CB8AC3E}">
        <p14:creationId xmlns:p14="http://schemas.microsoft.com/office/powerpoint/2010/main" val="425998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a:t>
            </a:r>
            <a:r>
              <a:rPr lang="en-US" dirty="0" err="1"/>
              <a:t>M</a:t>
            </a:r>
            <a:r>
              <a:rPr lang="en-US" dirty="0" err="1" smtClean="0"/>
              <a:t>yStuff</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thing = </a:t>
            </a:r>
            <a:r>
              <a:rPr lang="en-US" dirty="0" err="1"/>
              <a:t>MyStuff</a:t>
            </a:r>
            <a:r>
              <a:rPr lang="en-US" dirty="0"/>
              <a:t>(</a:t>
            </a:r>
            <a:r>
              <a:rPr lang="en-US" dirty="0" smtClean="0"/>
              <a:t>) #instantiate </a:t>
            </a:r>
            <a:r>
              <a:rPr lang="en-US" dirty="0" err="1" smtClean="0"/>
              <a:t>myStuff</a:t>
            </a:r>
            <a:r>
              <a:rPr lang="en-US" dirty="0" smtClean="0"/>
              <a:t>()</a:t>
            </a:r>
            <a:endParaRPr lang="en-US" dirty="0"/>
          </a:p>
          <a:p>
            <a:pPr marL="0" indent="0">
              <a:buNone/>
            </a:pPr>
            <a:r>
              <a:rPr lang="en-US" dirty="0" err="1"/>
              <a:t>thing.apple</a:t>
            </a:r>
            <a:r>
              <a:rPr lang="en-US" dirty="0"/>
              <a:t>()</a:t>
            </a:r>
          </a:p>
          <a:p>
            <a:pPr marL="0" indent="0">
              <a:buNone/>
            </a:pPr>
            <a:r>
              <a:rPr lang="en-US" dirty="0"/>
              <a:t>print </a:t>
            </a:r>
            <a:r>
              <a:rPr lang="en-US" dirty="0" err="1"/>
              <a:t>thing.tangerine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237196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classes work?</a:t>
            </a:r>
            <a:endParaRPr lang="en-US" dirty="0"/>
          </a:p>
        </p:txBody>
      </p:sp>
      <p:sp>
        <p:nvSpPr>
          <p:cNvPr id="3" name="Content Placeholder 2"/>
          <p:cNvSpPr>
            <a:spLocks noGrp="1"/>
          </p:cNvSpPr>
          <p:nvPr>
            <p:ph idx="1"/>
          </p:nvPr>
        </p:nvSpPr>
        <p:spPr/>
        <p:txBody>
          <a:bodyPr>
            <a:normAutofit lnSpcReduction="10000"/>
          </a:bodyPr>
          <a:lstStyle/>
          <a:p>
            <a:r>
              <a:rPr lang="en-US" dirty="0"/>
              <a:t>Classes are like blueprints or definitions for creating new mini-modules.</a:t>
            </a:r>
          </a:p>
          <a:p>
            <a:r>
              <a:rPr lang="en-US" dirty="0"/>
              <a:t>Instantiation is how you make one of these mini-modules and import it at the same time. "Instantiate" just means to create an object from the class.</a:t>
            </a:r>
          </a:p>
          <a:p>
            <a:r>
              <a:rPr lang="en-US" dirty="0"/>
              <a:t>The resulting created mini-module is called an object and you then assign it to a variable to work with it.</a:t>
            </a:r>
          </a:p>
          <a:p>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60516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things from things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t>
            </a:r>
            <a:r>
              <a:rPr lang="en-US" dirty="0" err="1"/>
              <a:t>dict</a:t>
            </a:r>
            <a:r>
              <a:rPr lang="en-US" dirty="0"/>
              <a:t> style</a:t>
            </a:r>
          </a:p>
          <a:p>
            <a:pPr marL="0" indent="0">
              <a:buNone/>
            </a:pPr>
            <a:r>
              <a:rPr lang="en-US" dirty="0" smtClean="0"/>
              <a:t>   </a:t>
            </a:r>
            <a:r>
              <a:rPr lang="en-US" dirty="0" err="1" smtClean="0"/>
              <a:t>mystuff</a:t>
            </a:r>
            <a:r>
              <a:rPr lang="en-US" dirty="0"/>
              <a:t>['apples']</a:t>
            </a:r>
          </a:p>
          <a:p>
            <a:pPr marL="0" indent="0">
              <a:buNone/>
            </a:pPr>
            <a:r>
              <a:rPr lang="en-US" dirty="0"/>
              <a:t> </a:t>
            </a:r>
          </a:p>
          <a:p>
            <a:pPr marL="0" indent="0">
              <a:buNone/>
            </a:pPr>
            <a:r>
              <a:rPr lang="en-US" dirty="0"/>
              <a:t># module style</a:t>
            </a:r>
          </a:p>
          <a:p>
            <a:pPr marL="0" indent="0">
              <a:buNone/>
            </a:pPr>
            <a:r>
              <a:rPr lang="en-US" dirty="0" smtClean="0"/>
              <a:t>  </a:t>
            </a:r>
            <a:r>
              <a:rPr lang="en-US" dirty="0" err="1" smtClean="0"/>
              <a:t>mystuff.apples</a:t>
            </a:r>
            <a:r>
              <a:rPr lang="en-US" dirty="0"/>
              <a:t>()</a:t>
            </a:r>
          </a:p>
          <a:p>
            <a:pPr marL="0" indent="0">
              <a:buNone/>
            </a:pPr>
            <a:r>
              <a:rPr lang="en-US" dirty="0" smtClean="0"/>
              <a:t>    print </a:t>
            </a:r>
            <a:r>
              <a:rPr lang="en-US" dirty="0" err="1"/>
              <a:t>mystuff.tangerine</a:t>
            </a:r>
            <a:endParaRPr lang="en-US" dirty="0"/>
          </a:p>
          <a:p>
            <a:pPr marL="0" indent="0">
              <a:buNone/>
            </a:pPr>
            <a:r>
              <a:rPr lang="en-US" dirty="0"/>
              <a:t> </a:t>
            </a:r>
          </a:p>
          <a:p>
            <a:pPr marL="0" indent="0">
              <a:buNone/>
            </a:pPr>
            <a:r>
              <a:rPr lang="en-US" dirty="0"/>
              <a:t># class style</a:t>
            </a:r>
          </a:p>
          <a:p>
            <a:pPr marL="0" indent="0">
              <a:buNone/>
            </a:pPr>
            <a:r>
              <a:rPr lang="en-US" dirty="0" smtClean="0"/>
              <a:t>   thing </a:t>
            </a:r>
            <a:r>
              <a:rPr lang="en-US" dirty="0"/>
              <a:t>= </a:t>
            </a:r>
            <a:r>
              <a:rPr lang="en-US" dirty="0" err="1"/>
              <a:t>MyStuff</a:t>
            </a:r>
            <a:r>
              <a:rPr lang="en-US" dirty="0"/>
              <a:t>()</a:t>
            </a:r>
          </a:p>
          <a:p>
            <a:pPr marL="0" indent="0">
              <a:buNone/>
            </a:pPr>
            <a:r>
              <a:rPr lang="en-US" dirty="0" smtClean="0"/>
              <a:t>   </a:t>
            </a:r>
            <a:r>
              <a:rPr lang="en-US" dirty="0" err="1" smtClean="0"/>
              <a:t>thing.apples</a:t>
            </a:r>
            <a:r>
              <a:rPr lang="en-US" dirty="0"/>
              <a:t>()</a:t>
            </a:r>
          </a:p>
          <a:p>
            <a:pPr marL="0" indent="0">
              <a:buNone/>
            </a:pPr>
            <a:r>
              <a:rPr lang="en-US" dirty="0" smtClean="0"/>
              <a:t>   print </a:t>
            </a:r>
            <a:r>
              <a:rPr lang="en-US" dirty="0" err="1"/>
              <a:t>thing.tangerine</a:t>
            </a:r>
            <a:endParaRPr lang="en-US" dirty="0"/>
          </a:p>
          <a:p>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321939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 ex40.py</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class Song(object):</a:t>
            </a:r>
          </a:p>
          <a:p>
            <a:pPr marL="0" indent="0">
              <a:buNone/>
            </a:pPr>
            <a:r>
              <a:rPr lang="en-US" dirty="0"/>
              <a:t> </a:t>
            </a:r>
          </a:p>
          <a:p>
            <a:pPr marL="0" indent="0">
              <a:buNone/>
            </a:pPr>
            <a:r>
              <a:rPr lang="en-US" dirty="0"/>
              <a:t>    </a:t>
            </a:r>
            <a:r>
              <a:rPr lang="en-US" dirty="0" err="1"/>
              <a:t>def</a:t>
            </a:r>
            <a:r>
              <a:rPr lang="en-US" dirty="0"/>
              <a:t> __</a:t>
            </a:r>
            <a:r>
              <a:rPr lang="en-US" dirty="0" err="1"/>
              <a:t>init</a:t>
            </a:r>
            <a:r>
              <a:rPr lang="en-US" dirty="0"/>
              <a:t>__(self, lyrics):</a:t>
            </a:r>
          </a:p>
          <a:p>
            <a:pPr marL="0" indent="0">
              <a:buNone/>
            </a:pPr>
            <a:r>
              <a:rPr lang="en-US" dirty="0"/>
              <a:t>        </a:t>
            </a:r>
            <a:r>
              <a:rPr lang="en-US" dirty="0" err="1"/>
              <a:t>self.lyrics</a:t>
            </a:r>
            <a:r>
              <a:rPr lang="en-US" dirty="0"/>
              <a:t> = lyrics</a:t>
            </a:r>
          </a:p>
          <a:p>
            <a:pPr marL="0" indent="0">
              <a:buNone/>
            </a:pPr>
            <a:r>
              <a:rPr lang="en-US" dirty="0"/>
              <a:t> </a:t>
            </a:r>
          </a:p>
          <a:p>
            <a:pPr marL="0" indent="0">
              <a:buNone/>
            </a:pPr>
            <a:r>
              <a:rPr lang="en-US" dirty="0"/>
              <a:t>    </a:t>
            </a:r>
            <a:r>
              <a:rPr lang="en-US" dirty="0" err="1"/>
              <a:t>def</a:t>
            </a:r>
            <a:r>
              <a:rPr lang="en-US" dirty="0"/>
              <a:t> </a:t>
            </a:r>
            <a:r>
              <a:rPr lang="en-US" dirty="0" err="1"/>
              <a:t>sing_me_a_song</a:t>
            </a:r>
            <a:r>
              <a:rPr lang="en-US" dirty="0"/>
              <a:t>(self):</a:t>
            </a:r>
          </a:p>
          <a:p>
            <a:pPr marL="0" indent="0">
              <a:buNone/>
            </a:pPr>
            <a:r>
              <a:rPr lang="en-US" dirty="0"/>
              <a:t>        for line in </a:t>
            </a:r>
            <a:r>
              <a:rPr lang="en-US" dirty="0" err="1"/>
              <a:t>self.lyrics</a:t>
            </a:r>
            <a:r>
              <a:rPr lang="en-US" dirty="0"/>
              <a:t>:</a:t>
            </a:r>
          </a:p>
          <a:p>
            <a:pPr marL="0" indent="0">
              <a:buNone/>
            </a:pPr>
            <a:r>
              <a:rPr lang="en-US" dirty="0"/>
              <a:t>            print line</a:t>
            </a:r>
          </a:p>
          <a:p>
            <a:pPr marL="0" indent="0">
              <a:buNone/>
            </a:pPr>
            <a:r>
              <a:rPr lang="en-US" dirty="0"/>
              <a:t> </a:t>
            </a:r>
          </a:p>
          <a:p>
            <a:pPr marL="0" indent="0">
              <a:buNone/>
            </a:pPr>
            <a:r>
              <a:rPr lang="en-US" dirty="0" err="1"/>
              <a:t>happy_bday</a:t>
            </a:r>
            <a:r>
              <a:rPr lang="en-US" dirty="0"/>
              <a:t> = Song(["Happy birthday to you",</a:t>
            </a:r>
          </a:p>
          <a:p>
            <a:pPr marL="0" indent="0">
              <a:buNone/>
            </a:pPr>
            <a:r>
              <a:rPr lang="en-US" dirty="0"/>
              <a:t>                   "I don't want to get sued",</a:t>
            </a:r>
          </a:p>
          <a:p>
            <a:pPr marL="0" indent="0">
              <a:buNone/>
            </a:pPr>
            <a:r>
              <a:rPr lang="en-US" dirty="0"/>
              <a:t>                   "So I'll stop right there"])</a:t>
            </a:r>
          </a:p>
          <a:p>
            <a:pPr marL="0" indent="0">
              <a:buNone/>
            </a:pPr>
            <a:r>
              <a:rPr lang="en-US" dirty="0"/>
              <a:t> </a:t>
            </a:r>
          </a:p>
          <a:p>
            <a:pPr marL="0" indent="0">
              <a:buNone/>
            </a:pPr>
            <a:r>
              <a:rPr lang="en-US" dirty="0" err="1"/>
              <a:t>bulls_on_parade</a:t>
            </a:r>
            <a:r>
              <a:rPr lang="en-US" dirty="0"/>
              <a:t> = Song(["They rally around </a:t>
            </a:r>
            <a:r>
              <a:rPr lang="en-US" dirty="0" err="1"/>
              <a:t>tha</a:t>
            </a:r>
            <a:r>
              <a:rPr lang="en-US" dirty="0"/>
              <a:t> family",</a:t>
            </a:r>
          </a:p>
          <a:p>
            <a:pPr marL="0" indent="0">
              <a:buNone/>
            </a:pPr>
            <a:r>
              <a:rPr lang="en-US" dirty="0"/>
              <a:t>                        "With pockets full of shells"])</a:t>
            </a:r>
          </a:p>
          <a:p>
            <a:pPr marL="0" indent="0">
              <a:buNone/>
            </a:pPr>
            <a:r>
              <a:rPr lang="en-US" dirty="0"/>
              <a:t> </a:t>
            </a:r>
          </a:p>
          <a:p>
            <a:pPr marL="0" indent="0">
              <a:buNone/>
            </a:pPr>
            <a:r>
              <a:rPr lang="en-US" dirty="0" err="1"/>
              <a:t>happy_bday.sing_me_a_song</a:t>
            </a:r>
            <a:r>
              <a:rPr lang="en-US" dirty="0"/>
              <a:t>()</a:t>
            </a:r>
          </a:p>
          <a:p>
            <a:pPr marL="0" indent="0">
              <a:buNone/>
            </a:pPr>
            <a:r>
              <a:rPr lang="en-US" dirty="0"/>
              <a:t> </a:t>
            </a:r>
          </a:p>
          <a:p>
            <a:pPr marL="0" indent="0">
              <a:buNone/>
            </a:pPr>
            <a:r>
              <a:rPr lang="en-US" dirty="0" err="1"/>
              <a:t>bulls_on_parade.sing_me_a_song</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6260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ex40.py</a:t>
            </a:r>
            <a:endParaRPr lang="en-US" dirty="0"/>
          </a:p>
        </p:txBody>
      </p:sp>
      <p:sp>
        <p:nvSpPr>
          <p:cNvPr id="3" name="Content Placeholder 2"/>
          <p:cNvSpPr>
            <a:spLocks noGrp="1"/>
          </p:cNvSpPr>
          <p:nvPr>
            <p:ph idx="1"/>
          </p:nvPr>
        </p:nvSpPr>
        <p:spPr/>
        <p:txBody>
          <a:bodyPr/>
          <a:lstStyle/>
          <a:p>
            <a:pPr marL="0" indent="0">
              <a:buNone/>
            </a:pPr>
            <a:r>
              <a:rPr lang="en-US" dirty="0"/>
              <a:t>$ python ex40.py</a:t>
            </a:r>
          </a:p>
          <a:p>
            <a:pPr marL="0" indent="0">
              <a:buNone/>
            </a:pPr>
            <a:r>
              <a:rPr lang="en-US" dirty="0"/>
              <a:t> </a:t>
            </a:r>
          </a:p>
          <a:p>
            <a:pPr marL="0" indent="0">
              <a:buNone/>
            </a:pPr>
            <a:r>
              <a:rPr lang="en-US" dirty="0"/>
              <a:t>Happy birthday to you</a:t>
            </a:r>
          </a:p>
          <a:p>
            <a:pPr marL="0" indent="0">
              <a:buNone/>
            </a:pPr>
            <a:r>
              <a:rPr lang="en-US" dirty="0"/>
              <a:t>I don't want to get sued</a:t>
            </a:r>
          </a:p>
          <a:p>
            <a:pPr marL="0" indent="0">
              <a:buNone/>
            </a:pPr>
            <a:r>
              <a:rPr lang="en-US" dirty="0"/>
              <a:t>So I'll stop right there</a:t>
            </a:r>
          </a:p>
          <a:p>
            <a:pPr marL="0" indent="0">
              <a:buNone/>
            </a:pPr>
            <a:r>
              <a:rPr lang="en-US" dirty="0"/>
              <a:t>They rally around </a:t>
            </a:r>
            <a:r>
              <a:rPr lang="en-US" dirty="0" err="1"/>
              <a:t>tha</a:t>
            </a:r>
            <a:r>
              <a:rPr lang="en-US" dirty="0"/>
              <a:t> family</a:t>
            </a:r>
          </a:p>
          <a:p>
            <a:pPr marL="0" indent="0">
              <a:buNone/>
            </a:pPr>
            <a:r>
              <a:rPr lang="en-US" dirty="0"/>
              <a:t>With pockets full of shells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357898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Drills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Write some more songs using this and make sure you understand that you're passing a list of strings as the lyrics.</a:t>
            </a:r>
          </a:p>
          <a:p>
            <a:pPr marL="514350" indent="-514350">
              <a:buFont typeface="+mj-lt"/>
              <a:buAutoNum type="arabicPeriod"/>
            </a:pPr>
            <a:r>
              <a:rPr lang="en-US" dirty="0"/>
              <a:t>Put the lyrics in a separate variable, then pass that variable to the class to use instead.</a:t>
            </a:r>
          </a:p>
          <a:p>
            <a:pPr marL="514350" indent="-514350">
              <a:buFont typeface="+mj-lt"/>
              <a:buAutoNum type="arabicPeriod"/>
            </a:pPr>
            <a:r>
              <a:rPr lang="en-US" dirty="0"/>
              <a:t>See if you can hack on this and make it do more things. Don't worry if you have no idea how, just give it a try, see what happens. Break it, trash it, thrash it, you can't hurt it.</a:t>
            </a:r>
          </a:p>
          <a:p>
            <a:pPr marL="514350" indent="-514350">
              <a:buFont typeface="+mj-lt"/>
              <a:buAutoNum type="arabicPeriod"/>
            </a:pPr>
            <a:r>
              <a:rPr lang="en-US" dirty="0"/>
              <a:t>Search online for "object-oriented programming" and try to overflow your brain with what you read. Don't worry if it makes absolutely no sense to you. Half of that stuff makes no sense to me too.</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192439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Review</a:t>
            </a:r>
            <a:endParaRPr lang="en-US" dirty="0"/>
          </a:p>
        </p:txBody>
      </p:sp>
      <p:sp>
        <p:nvSpPr>
          <p:cNvPr id="3" name="Content Placeholder 2"/>
          <p:cNvSpPr>
            <a:spLocks noGrp="1"/>
          </p:cNvSpPr>
          <p:nvPr>
            <p:ph idx="1"/>
          </p:nvPr>
        </p:nvSpPr>
        <p:spPr/>
        <p:txBody>
          <a:bodyPr>
            <a:normAutofit lnSpcReduction="10000"/>
          </a:bodyPr>
          <a:lstStyle/>
          <a:p>
            <a:r>
              <a:rPr lang="en-US" dirty="0" smtClean="0"/>
              <a:t>Dictionaries work like this:</a:t>
            </a:r>
          </a:p>
          <a:p>
            <a:pPr marL="0" indent="0">
              <a:buNone/>
            </a:pPr>
            <a:endParaRPr lang="en-US" dirty="0" smtClean="0"/>
          </a:p>
          <a:p>
            <a:pPr marL="0" indent="0">
              <a:buNone/>
            </a:pPr>
            <a:r>
              <a:rPr lang="en-US" dirty="0" err="1"/>
              <a:t>mystuff</a:t>
            </a:r>
            <a:r>
              <a:rPr lang="en-US" dirty="0"/>
              <a:t> = {'apple': "I AM APPLES!"}</a:t>
            </a:r>
          </a:p>
          <a:p>
            <a:pPr marL="0" indent="0">
              <a:buNone/>
            </a:pPr>
            <a:r>
              <a:rPr lang="en-US" dirty="0"/>
              <a:t>print </a:t>
            </a:r>
            <a:r>
              <a:rPr lang="en-US" dirty="0" err="1"/>
              <a:t>mystuff</a:t>
            </a:r>
            <a:r>
              <a:rPr lang="en-US" dirty="0"/>
              <a:t>['apple']</a:t>
            </a:r>
            <a:r>
              <a:rPr lang="en-US" dirty="0" smtClean="0">
                <a:effectLst/>
              </a:rPr>
              <a:t> </a:t>
            </a:r>
            <a:endParaRPr lang="en-US" dirty="0"/>
          </a:p>
          <a:p>
            <a:pPr marL="0" indent="0">
              <a:buNone/>
            </a:pPr>
            <a:endParaRPr lang="en-US" dirty="0" smtClean="0"/>
          </a:p>
          <a:p>
            <a:pPr marL="0" indent="0">
              <a:buNone/>
            </a:pPr>
            <a:r>
              <a:rPr lang="en-US" dirty="0" smtClean="0"/>
              <a:t>Output: I AM APPLES!</a:t>
            </a:r>
          </a:p>
          <a:p>
            <a:pPr marL="0" indent="0">
              <a:buNone/>
            </a:pPr>
            <a:endParaRPr lang="en-US" dirty="0" smtClean="0"/>
          </a:p>
          <a:p>
            <a:pPr marL="0" indent="0">
              <a:buNone/>
            </a:pPr>
            <a:r>
              <a:rPr lang="en-US" dirty="0" smtClean="0"/>
              <a:t>* We are “getting X form Y”</a:t>
            </a: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285718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Review</a:t>
            </a:r>
            <a:endParaRPr lang="en-US" dirty="0"/>
          </a:p>
        </p:txBody>
      </p:sp>
      <p:sp>
        <p:nvSpPr>
          <p:cNvPr id="3" name="Content Placeholder 2"/>
          <p:cNvSpPr>
            <a:spLocks noGrp="1"/>
          </p:cNvSpPr>
          <p:nvPr>
            <p:ph idx="1"/>
          </p:nvPr>
        </p:nvSpPr>
        <p:spPr/>
        <p:txBody>
          <a:bodyPr/>
          <a:lstStyle/>
          <a:p>
            <a:pPr lvl="0"/>
            <a:r>
              <a:rPr lang="en-US" dirty="0"/>
              <a:t>A </a:t>
            </a:r>
            <a:r>
              <a:rPr lang="en-US" dirty="0" smtClean="0"/>
              <a:t>Module is  a Python </a:t>
            </a:r>
            <a:r>
              <a:rPr lang="en-US" dirty="0"/>
              <a:t>file with some functions or variables in it </a:t>
            </a:r>
            <a:r>
              <a:rPr lang="en-US" dirty="0" smtClean="0"/>
              <a:t>.</a:t>
            </a:r>
            <a:endParaRPr lang="en-US" dirty="0"/>
          </a:p>
          <a:p>
            <a:pPr lvl="0"/>
            <a:r>
              <a:rPr lang="en-US" dirty="0"/>
              <a:t>You </a:t>
            </a:r>
            <a:r>
              <a:rPr lang="en-US" dirty="0" smtClean="0"/>
              <a:t> can import </a:t>
            </a:r>
            <a:r>
              <a:rPr lang="en-US" dirty="0"/>
              <a:t>that </a:t>
            </a:r>
            <a:r>
              <a:rPr lang="en-US" dirty="0" smtClean="0"/>
              <a:t>Module (file).</a:t>
            </a:r>
            <a:endParaRPr lang="en-US" dirty="0"/>
          </a:p>
          <a:p>
            <a:pPr lvl="0"/>
            <a:r>
              <a:rPr lang="en-US" dirty="0"/>
              <a:t>Y</a:t>
            </a:r>
            <a:r>
              <a:rPr lang="en-US" dirty="0" smtClean="0"/>
              <a:t>ou </a:t>
            </a:r>
            <a:r>
              <a:rPr lang="en-US" dirty="0"/>
              <a:t>can access the functions or variables in that module with the . (dot) operator.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74902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Ex: </a:t>
            </a:r>
            <a:r>
              <a:rPr lang="en-US" dirty="0" err="1" smtClean="0"/>
              <a:t>mystuff.py</a:t>
            </a:r>
            <a:endParaRPr lang="en-US" dirty="0"/>
          </a:p>
        </p:txBody>
      </p:sp>
      <p:sp>
        <p:nvSpPr>
          <p:cNvPr id="3" name="Content Placeholder 2"/>
          <p:cNvSpPr>
            <a:spLocks noGrp="1"/>
          </p:cNvSpPr>
          <p:nvPr>
            <p:ph idx="1"/>
          </p:nvPr>
        </p:nvSpPr>
        <p:spPr/>
        <p:txBody>
          <a:bodyPr/>
          <a:lstStyle/>
          <a:p>
            <a:pPr marL="0" indent="0">
              <a:buNone/>
            </a:pPr>
            <a:r>
              <a:rPr lang="en-US" dirty="0" err="1"/>
              <a:t>def</a:t>
            </a:r>
            <a:r>
              <a:rPr lang="en-US" dirty="0"/>
              <a:t> apple():</a:t>
            </a:r>
          </a:p>
          <a:p>
            <a:pPr marL="0" indent="0">
              <a:buNone/>
            </a:pPr>
            <a:r>
              <a:rPr lang="en-US" dirty="0"/>
              <a:t>    print "I AM APPLES</a:t>
            </a:r>
            <a:r>
              <a:rPr lang="en-US" dirty="0" smtClean="0"/>
              <a:t>!”</a:t>
            </a:r>
          </a:p>
          <a:p>
            <a:pPr marL="0" indent="0">
              <a:buNone/>
            </a:pPr>
            <a:endParaRPr lang="en-US" dirty="0"/>
          </a:p>
          <a:p>
            <a:pPr marL="0" indent="0">
              <a:buNone/>
            </a:pPr>
            <a:r>
              <a:rPr lang="en-US" dirty="0" smtClean="0"/>
              <a:t>   # </a:t>
            </a:r>
            <a:r>
              <a:rPr lang="en-US" dirty="0"/>
              <a:t>this is just a variable</a:t>
            </a:r>
          </a:p>
          <a:p>
            <a:pPr marL="0" indent="0">
              <a:buNone/>
            </a:pPr>
            <a:r>
              <a:rPr lang="en-US" dirty="0" smtClean="0"/>
              <a:t>   tangerine </a:t>
            </a:r>
            <a:r>
              <a:rPr lang="en-US" dirty="0"/>
              <a:t>= "Living reflection of a dream"</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389962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program script</a:t>
            </a:r>
            <a:endParaRPr lang="en-US" dirty="0"/>
          </a:p>
        </p:txBody>
      </p:sp>
      <p:sp>
        <p:nvSpPr>
          <p:cNvPr id="3" name="Content Placeholder 2"/>
          <p:cNvSpPr>
            <a:spLocks noGrp="1"/>
          </p:cNvSpPr>
          <p:nvPr>
            <p:ph idx="1"/>
          </p:nvPr>
        </p:nvSpPr>
        <p:spPr/>
        <p:txBody>
          <a:bodyPr/>
          <a:lstStyle/>
          <a:p>
            <a:pPr marL="0" indent="0">
              <a:buNone/>
            </a:pPr>
            <a:r>
              <a:rPr lang="en-US" dirty="0"/>
              <a:t>import </a:t>
            </a:r>
            <a:r>
              <a:rPr lang="en-US" dirty="0" err="1"/>
              <a:t>mystuff</a:t>
            </a:r>
            <a:endParaRPr lang="en-US" dirty="0"/>
          </a:p>
          <a:p>
            <a:pPr marL="0" indent="0">
              <a:buNone/>
            </a:pPr>
            <a:r>
              <a:rPr lang="en-US" dirty="0"/>
              <a:t> </a:t>
            </a:r>
          </a:p>
          <a:p>
            <a:pPr marL="0" indent="0">
              <a:buNone/>
            </a:pPr>
            <a:r>
              <a:rPr lang="en-US" dirty="0" smtClean="0"/>
              <a:t>	</a:t>
            </a:r>
            <a:r>
              <a:rPr lang="en-US" dirty="0" err="1" smtClean="0"/>
              <a:t>mystuff.apple</a:t>
            </a:r>
            <a:r>
              <a:rPr lang="en-US" dirty="0"/>
              <a:t>()</a:t>
            </a:r>
          </a:p>
          <a:p>
            <a:pPr marL="0" indent="0">
              <a:buNone/>
            </a:pPr>
            <a:r>
              <a:rPr lang="en-US" dirty="0" smtClean="0"/>
              <a:t>	print </a:t>
            </a:r>
            <a:r>
              <a:rPr lang="en-US" dirty="0" err="1"/>
              <a:t>mystuff.tangerine</a:t>
            </a: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22369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Pattern</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a:t>Take a key=value style </a:t>
            </a:r>
            <a:r>
              <a:rPr lang="en-US" dirty="0" smtClean="0"/>
              <a:t>container ([key], “.key”)</a:t>
            </a:r>
            <a:endParaRPr lang="en-US" dirty="0"/>
          </a:p>
          <a:p>
            <a:r>
              <a:rPr lang="en-US" dirty="0"/>
              <a:t>Get something out of it by the key's name</a:t>
            </a:r>
            <a:r>
              <a:rPr lang="en-US" dirty="0" smtClean="0"/>
              <a:t>.</a:t>
            </a:r>
          </a:p>
          <a:p>
            <a:pPr marL="0" indent="0">
              <a:buNone/>
            </a:pPr>
            <a:endParaRPr lang="en-US" dirty="0"/>
          </a:p>
          <a:p>
            <a:pPr marL="0" indent="0">
              <a:buNone/>
            </a:pPr>
            <a:r>
              <a:rPr lang="en-US" dirty="0" err="1" smtClean="0"/>
              <a:t>mystuff</a:t>
            </a:r>
            <a:r>
              <a:rPr lang="en-US" dirty="0"/>
              <a:t>['apple'] </a:t>
            </a:r>
            <a:r>
              <a:rPr lang="en-US" dirty="0" smtClean="0"/>
              <a:t>     # </a:t>
            </a:r>
            <a:r>
              <a:rPr lang="en-US" dirty="0"/>
              <a:t>get apple from </a:t>
            </a:r>
            <a:r>
              <a:rPr lang="en-US" dirty="0" err="1" smtClean="0"/>
              <a:t>dict</a:t>
            </a:r>
            <a:endParaRPr lang="en-US" dirty="0" smtClean="0"/>
          </a:p>
          <a:p>
            <a:pPr marL="0" indent="0">
              <a:buNone/>
            </a:pPr>
            <a:r>
              <a:rPr lang="en-US" dirty="0" err="1" smtClean="0"/>
              <a:t>mystuff.apple</a:t>
            </a:r>
            <a:r>
              <a:rPr lang="en-US" dirty="0"/>
              <a:t>(</a:t>
            </a:r>
            <a:r>
              <a:rPr lang="en-US" dirty="0" smtClean="0"/>
              <a:t>)       </a:t>
            </a:r>
            <a:r>
              <a:rPr lang="en-US" dirty="0"/>
              <a:t># get apple from the module</a:t>
            </a:r>
          </a:p>
          <a:p>
            <a:pPr marL="0" indent="0">
              <a:buNone/>
            </a:pPr>
            <a:r>
              <a:rPr lang="en-US" dirty="0" err="1"/>
              <a:t>mystuff.tangerine</a:t>
            </a:r>
            <a:r>
              <a:rPr lang="en-US" dirty="0"/>
              <a:t> </a:t>
            </a:r>
            <a:r>
              <a:rPr lang="en-US" dirty="0" smtClean="0"/>
              <a:t> # get a variable value</a:t>
            </a: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134431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are like Modules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module </a:t>
            </a:r>
            <a:r>
              <a:rPr lang="en-US" dirty="0" smtClean="0"/>
              <a:t>is </a:t>
            </a:r>
            <a:r>
              <a:rPr lang="en-US" dirty="0"/>
              <a:t>a specialized dictionary that can store Python code that you can access with the </a:t>
            </a:r>
            <a:r>
              <a:rPr lang="en-US" dirty="0" smtClean="0"/>
              <a:t>. (dot) </a:t>
            </a:r>
            <a:r>
              <a:rPr lang="en-US" dirty="0"/>
              <a:t>o</a:t>
            </a:r>
            <a:r>
              <a:rPr lang="en-US" dirty="0" smtClean="0"/>
              <a:t>perator.</a:t>
            </a:r>
          </a:p>
          <a:p>
            <a:pPr marL="0" indent="0">
              <a:buNone/>
            </a:pPr>
            <a:endParaRPr lang="en-US" dirty="0"/>
          </a:p>
          <a:p>
            <a:r>
              <a:rPr lang="en-US" dirty="0"/>
              <a:t>A class is a way to take a grouping of functions and data and place them inside a container so you can access them with the . (dot) operator.</a:t>
            </a:r>
            <a:r>
              <a:rPr lang="en-US" dirty="0" smtClean="0">
                <a:effectLst/>
              </a:rPr>
              <a:t> </a:t>
            </a: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299911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My Class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class </a:t>
            </a:r>
            <a:r>
              <a:rPr lang="en-US" dirty="0" err="1"/>
              <a:t>MyStuff</a:t>
            </a:r>
            <a:r>
              <a:rPr lang="en-US" dirty="0"/>
              <a:t>(object):</a:t>
            </a:r>
          </a:p>
          <a:p>
            <a:pPr marL="0" indent="0">
              <a:buNone/>
            </a:pPr>
            <a:r>
              <a:rPr lang="en-US" dirty="0"/>
              <a:t> </a:t>
            </a:r>
          </a:p>
          <a:p>
            <a:pPr marL="0" indent="0">
              <a:buNone/>
            </a:pPr>
            <a:r>
              <a:rPr lang="en-US" dirty="0"/>
              <a:t>    </a:t>
            </a:r>
            <a:r>
              <a:rPr lang="en-US" dirty="0" err="1"/>
              <a:t>def</a:t>
            </a:r>
            <a:r>
              <a:rPr lang="en-US" dirty="0"/>
              <a:t> __</a:t>
            </a:r>
            <a:r>
              <a:rPr lang="en-US" dirty="0" err="1"/>
              <a:t>init</a:t>
            </a:r>
            <a:r>
              <a:rPr lang="en-US" dirty="0"/>
              <a:t>__(self):</a:t>
            </a:r>
          </a:p>
          <a:p>
            <a:pPr marL="0" indent="0">
              <a:buNone/>
            </a:pPr>
            <a:r>
              <a:rPr lang="en-US" dirty="0"/>
              <a:t>        </a:t>
            </a:r>
            <a:r>
              <a:rPr lang="en-US" dirty="0" err="1"/>
              <a:t>self.tangerine</a:t>
            </a:r>
            <a:r>
              <a:rPr lang="en-US" dirty="0"/>
              <a:t> = "And now a thousand years between"</a:t>
            </a:r>
          </a:p>
          <a:p>
            <a:pPr marL="0" indent="0">
              <a:buNone/>
            </a:pPr>
            <a:r>
              <a:rPr lang="en-US" dirty="0"/>
              <a:t> </a:t>
            </a:r>
          </a:p>
          <a:p>
            <a:pPr marL="0" indent="0">
              <a:buNone/>
            </a:pPr>
            <a:r>
              <a:rPr lang="en-US" dirty="0"/>
              <a:t>    </a:t>
            </a:r>
            <a:r>
              <a:rPr lang="en-US" dirty="0" err="1"/>
              <a:t>def</a:t>
            </a:r>
            <a:r>
              <a:rPr lang="en-US" dirty="0"/>
              <a:t> apple(self):</a:t>
            </a:r>
          </a:p>
          <a:p>
            <a:pPr marL="0" indent="0">
              <a:buNone/>
            </a:pPr>
            <a:r>
              <a:rPr lang="en-US" dirty="0"/>
              <a:t>        print "I AM CLASSY APPLES!"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34675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Instantiate a Class (</a:t>
            </a:r>
            <a:r>
              <a:rPr lang="en-US" dirty="0" err="1"/>
              <a:t>M</a:t>
            </a:r>
            <a:r>
              <a:rPr lang="en-US" dirty="0" err="1" smtClean="0"/>
              <a:t>yStuff</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Similar concept to import in modules, there is concept is called "instantiate" for classes - A way to say "create</a:t>
            </a:r>
            <a:r>
              <a:rPr lang="en-US" dirty="0" smtClean="0"/>
              <a:t>.”</a:t>
            </a:r>
            <a:endParaRPr lang="en-US" dirty="0"/>
          </a:p>
          <a:p>
            <a:r>
              <a:rPr lang="en-US" dirty="0"/>
              <a:t>When you instantiate a class what you get is called an object</a:t>
            </a:r>
            <a:r>
              <a:rPr lang="en-US" dirty="0" smtClean="0"/>
              <a:t>.</a:t>
            </a:r>
            <a:endParaRPr lang="en-US" dirty="0"/>
          </a:p>
          <a:p>
            <a:r>
              <a:rPr lang="en-US" dirty="0"/>
              <a:t>You instantiate (create) a class by calling the class like it's a function, like this: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Learn Python The Hard Way by Zed A. Shaw</a:t>
            </a:r>
            <a:endParaRPr lang="en-US"/>
          </a:p>
        </p:txBody>
      </p:sp>
    </p:spTree>
    <p:extLst>
      <p:ext uri="{BB962C8B-B14F-4D97-AF65-F5344CB8AC3E}">
        <p14:creationId xmlns:p14="http://schemas.microsoft.com/office/powerpoint/2010/main" val="322728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TotalTime>
  <Words>725</Words>
  <Application>Microsoft Macintosh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Modules, Classes and Objects</vt:lpstr>
      <vt:lpstr>Dictionaries Review</vt:lpstr>
      <vt:lpstr>Modules Review</vt:lpstr>
      <vt:lpstr>Module Ex: mystuff.py</vt:lpstr>
      <vt:lpstr>Main program script</vt:lpstr>
      <vt:lpstr>Python Pattern</vt:lpstr>
      <vt:lpstr>Classes are like Modules</vt:lpstr>
      <vt:lpstr>Create My Class</vt:lpstr>
      <vt:lpstr>Instantiate a Class (MyStuff())</vt:lpstr>
      <vt:lpstr>Instantiate MyStuff()</vt:lpstr>
      <vt:lpstr>How classes work?</vt:lpstr>
      <vt:lpstr>Getting things from things</vt:lpstr>
      <vt:lpstr>Class Example: ex40.py</vt:lpstr>
      <vt:lpstr>Running ex40.py</vt:lpstr>
      <vt:lpstr>Study Drills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 Classes and Objects</dc:title>
  <dc:creator>Diana Amador</dc:creator>
  <cp:lastModifiedBy>Diana Amador</cp:lastModifiedBy>
  <cp:revision>10</cp:revision>
  <dcterms:created xsi:type="dcterms:W3CDTF">2015-10-18T19:48:55Z</dcterms:created>
  <dcterms:modified xsi:type="dcterms:W3CDTF">2015-10-19T01:14:33Z</dcterms:modified>
</cp:coreProperties>
</file>