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0" r:id="rId4"/>
    <p:sldId id="262" r:id="rId5"/>
    <p:sldId id="265" r:id="rId6"/>
    <p:sldId id="267" r:id="rId7"/>
    <p:sldId id="266" r:id="rId8"/>
    <p:sldId id="268" r:id="rId9"/>
    <p:sldId id="269" r:id="rId10"/>
    <p:sldId id="270" r:id="rId11"/>
    <p:sldId id="258" r:id="rId12"/>
    <p:sldId id="272" r:id="rId13"/>
    <p:sldId id="273" r:id="rId14"/>
    <p:sldId id="274" r:id="rId15"/>
    <p:sldId id="263" r:id="rId16"/>
    <p:sldId id="257" r:id="rId17"/>
    <p:sldId id="264" r:id="rId18"/>
    <p:sldId id="261" r:id="rId19"/>
    <p:sldId id="25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976"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138AE-C7EE-41FC-9013-AC8181998DCC}"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7FCFF-9456-4EC8-A978-92C1602684A4}" type="slidenum">
              <a:rPr lang="en-US" smtClean="0"/>
              <a:t>‹#›</a:t>
            </a:fld>
            <a:endParaRPr lang="en-US"/>
          </a:p>
        </p:txBody>
      </p:sp>
    </p:spTree>
    <p:extLst>
      <p:ext uri="{BB962C8B-B14F-4D97-AF65-F5344CB8AC3E}">
        <p14:creationId xmlns:p14="http://schemas.microsoft.com/office/powerpoint/2010/main" val="1349705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138AE-C7EE-41FC-9013-AC8181998DCC}"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7FCFF-9456-4EC8-A978-92C1602684A4}" type="slidenum">
              <a:rPr lang="en-US" smtClean="0"/>
              <a:t>‹#›</a:t>
            </a:fld>
            <a:endParaRPr lang="en-US"/>
          </a:p>
        </p:txBody>
      </p:sp>
    </p:spTree>
    <p:extLst>
      <p:ext uri="{BB962C8B-B14F-4D97-AF65-F5344CB8AC3E}">
        <p14:creationId xmlns:p14="http://schemas.microsoft.com/office/powerpoint/2010/main" val="111261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138AE-C7EE-41FC-9013-AC8181998DCC}"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7FCFF-9456-4EC8-A978-92C1602684A4}" type="slidenum">
              <a:rPr lang="en-US" smtClean="0"/>
              <a:t>‹#›</a:t>
            </a:fld>
            <a:endParaRPr lang="en-US"/>
          </a:p>
        </p:txBody>
      </p:sp>
    </p:spTree>
    <p:extLst>
      <p:ext uri="{BB962C8B-B14F-4D97-AF65-F5344CB8AC3E}">
        <p14:creationId xmlns:p14="http://schemas.microsoft.com/office/powerpoint/2010/main" val="31033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138AE-C7EE-41FC-9013-AC8181998DCC}"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7FCFF-9456-4EC8-A978-92C1602684A4}" type="slidenum">
              <a:rPr lang="en-US" smtClean="0"/>
              <a:t>‹#›</a:t>
            </a:fld>
            <a:endParaRPr lang="en-US"/>
          </a:p>
        </p:txBody>
      </p:sp>
    </p:spTree>
    <p:extLst>
      <p:ext uri="{BB962C8B-B14F-4D97-AF65-F5344CB8AC3E}">
        <p14:creationId xmlns:p14="http://schemas.microsoft.com/office/powerpoint/2010/main" val="313195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138AE-C7EE-41FC-9013-AC8181998DCC}"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7FCFF-9456-4EC8-A978-92C1602684A4}" type="slidenum">
              <a:rPr lang="en-US" smtClean="0"/>
              <a:t>‹#›</a:t>
            </a:fld>
            <a:endParaRPr lang="en-US"/>
          </a:p>
        </p:txBody>
      </p:sp>
    </p:spTree>
    <p:extLst>
      <p:ext uri="{BB962C8B-B14F-4D97-AF65-F5344CB8AC3E}">
        <p14:creationId xmlns:p14="http://schemas.microsoft.com/office/powerpoint/2010/main" val="335373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138AE-C7EE-41FC-9013-AC8181998DCC}"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7FCFF-9456-4EC8-A978-92C1602684A4}" type="slidenum">
              <a:rPr lang="en-US" smtClean="0"/>
              <a:t>‹#›</a:t>
            </a:fld>
            <a:endParaRPr lang="en-US"/>
          </a:p>
        </p:txBody>
      </p:sp>
    </p:spTree>
    <p:extLst>
      <p:ext uri="{BB962C8B-B14F-4D97-AF65-F5344CB8AC3E}">
        <p14:creationId xmlns:p14="http://schemas.microsoft.com/office/powerpoint/2010/main" val="325461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138AE-C7EE-41FC-9013-AC8181998DCC}" type="datetimeFigureOut">
              <a:rPr lang="en-US" smtClean="0"/>
              <a:t>7/12/16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F7FCFF-9456-4EC8-A978-92C1602684A4}" type="slidenum">
              <a:rPr lang="en-US" smtClean="0"/>
              <a:t>‹#›</a:t>
            </a:fld>
            <a:endParaRPr lang="en-US"/>
          </a:p>
        </p:txBody>
      </p:sp>
    </p:spTree>
    <p:extLst>
      <p:ext uri="{BB962C8B-B14F-4D97-AF65-F5344CB8AC3E}">
        <p14:creationId xmlns:p14="http://schemas.microsoft.com/office/powerpoint/2010/main" val="3121247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138AE-C7EE-41FC-9013-AC8181998DCC}" type="datetimeFigureOut">
              <a:rPr lang="en-US" smtClean="0"/>
              <a:t>7/12/16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F7FCFF-9456-4EC8-A978-92C1602684A4}" type="slidenum">
              <a:rPr lang="en-US" smtClean="0"/>
              <a:t>‹#›</a:t>
            </a:fld>
            <a:endParaRPr lang="en-US"/>
          </a:p>
        </p:txBody>
      </p:sp>
    </p:spTree>
    <p:extLst>
      <p:ext uri="{BB962C8B-B14F-4D97-AF65-F5344CB8AC3E}">
        <p14:creationId xmlns:p14="http://schemas.microsoft.com/office/powerpoint/2010/main" val="26631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138AE-C7EE-41FC-9013-AC8181998DCC}" type="datetimeFigureOut">
              <a:rPr lang="en-US" smtClean="0"/>
              <a:t>7/12/16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F7FCFF-9456-4EC8-A978-92C1602684A4}" type="slidenum">
              <a:rPr lang="en-US" smtClean="0"/>
              <a:t>‹#›</a:t>
            </a:fld>
            <a:endParaRPr lang="en-US"/>
          </a:p>
        </p:txBody>
      </p:sp>
    </p:spTree>
    <p:extLst>
      <p:ext uri="{BB962C8B-B14F-4D97-AF65-F5344CB8AC3E}">
        <p14:creationId xmlns:p14="http://schemas.microsoft.com/office/powerpoint/2010/main" val="318427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138AE-C7EE-41FC-9013-AC8181998DCC}"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7FCFF-9456-4EC8-A978-92C1602684A4}" type="slidenum">
              <a:rPr lang="en-US" smtClean="0"/>
              <a:t>‹#›</a:t>
            </a:fld>
            <a:endParaRPr lang="en-US"/>
          </a:p>
        </p:txBody>
      </p:sp>
    </p:spTree>
    <p:extLst>
      <p:ext uri="{BB962C8B-B14F-4D97-AF65-F5344CB8AC3E}">
        <p14:creationId xmlns:p14="http://schemas.microsoft.com/office/powerpoint/2010/main" val="374250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138AE-C7EE-41FC-9013-AC8181998DCC}"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7FCFF-9456-4EC8-A978-92C1602684A4}" type="slidenum">
              <a:rPr lang="en-US" smtClean="0"/>
              <a:t>‹#›</a:t>
            </a:fld>
            <a:endParaRPr lang="en-US"/>
          </a:p>
        </p:txBody>
      </p:sp>
    </p:spTree>
    <p:extLst>
      <p:ext uri="{BB962C8B-B14F-4D97-AF65-F5344CB8AC3E}">
        <p14:creationId xmlns:p14="http://schemas.microsoft.com/office/powerpoint/2010/main" val="21252273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138AE-C7EE-41FC-9013-AC8181998DCC}" type="datetimeFigureOut">
              <a:rPr lang="en-US" smtClean="0"/>
              <a:t>7/12/16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7FCFF-9456-4EC8-A978-92C1602684A4}" type="slidenum">
              <a:rPr lang="en-US" smtClean="0"/>
              <a:t>‹#›</a:t>
            </a:fld>
            <a:endParaRPr lang="en-US"/>
          </a:p>
        </p:txBody>
      </p:sp>
    </p:spTree>
    <p:extLst>
      <p:ext uri="{BB962C8B-B14F-4D97-AF65-F5344CB8AC3E}">
        <p14:creationId xmlns:p14="http://schemas.microsoft.com/office/powerpoint/2010/main" val="278813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ordnetweb.princeton.edu/perl/webwn" TargetMode="External"/><Relationship Id="rId3" Type="http://schemas.openxmlformats.org/officeDocument/2006/relationships/hyperlink" Target="https://wordnet.princeton.edu/wordnet/downloa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lm.nih.gov/pubs/factsheets/umlssem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Semantic Similarity</a:t>
            </a:r>
            <a:endParaRPr lang="en-US" dirty="0"/>
          </a:p>
        </p:txBody>
      </p:sp>
      <p:sp>
        <p:nvSpPr>
          <p:cNvPr id="3" name="Subtitle 2"/>
          <p:cNvSpPr>
            <a:spLocks noGrp="1"/>
          </p:cNvSpPr>
          <p:nvPr>
            <p:ph type="subTitle" idx="1"/>
          </p:nvPr>
        </p:nvSpPr>
        <p:spPr/>
        <p:txBody>
          <a:bodyPr/>
          <a:lstStyle/>
          <a:p>
            <a:r>
              <a:rPr lang="en-US" dirty="0" smtClean="0"/>
              <a:t>WWC – Data Science with Python</a:t>
            </a:r>
          </a:p>
          <a:p>
            <a:r>
              <a:rPr lang="en-US" dirty="0" smtClean="0"/>
              <a:t>Diana Amador</a:t>
            </a:r>
            <a:endParaRPr lang="en-US" dirty="0"/>
          </a:p>
        </p:txBody>
      </p:sp>
    </p:spTree>
    <p:extLst>
      <p:ext uri="{BB962C8B-B14F-4D97-AF65-F5344CB8AC3E}">
        <p14:creationId xmlns:p14="http://schemas.microsoft.com/office/powerpoint/2010/main" val="412641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UMLS Structure and Content</a:t>
            </a:r>
            <a:endParaRPr lang="en-US" b="1" dirty="0"/>
          </a:p>
        </p:txBody>
      </p:sp>
      <p:sp>
        <p:nvSpPr>
          <p:cNvPr id="3" name="Content Placeholder 2"/>
          <p:cNvSpPr>
            <a:spLocks noGrp="1"/>
          </p:cNvSpPr>
          <p:nvPr>
            <p:ph idx="1"/>
          </p:nvPr>
        </p:nvSpPr>
        <p:spPr/>
        <p:txBody>
          <a:bodyPr>
            <a:normAutofit fontScale="62500" lnSpcReduction="20000"/>
          </a:bodyPr>
          <a:lstStyle/>
          <a:p>
            <a:r>
              <a:rPr lang="en-US" dirty="0"/>
              <a:t>There are also five major categories of non-hierarchical relationships:</a:t>
            </a:r>
          </a:p>
          <a:p>
            <a:pPr lvl="1"/>
            <a:r>
              <a:rPr lang="en-US" dirty="0"/>
              <a:t>physically related to</a:t>
            </a:r>
          </a:p>
          <a:p>
            <a:pPr lvl="1"/>
            <a:r>
              <a:rPr lang="en-US" dirty="0"/>
              <a:t>spatially related to</a:t>
            </a:r>
          </a:p>
          <a:p>
            <a:pPr lvl="1"/>
            <a:r>
              <a:rPr lang="en-US" dirty="0"/>
              <a:t>temporally related to</a:t>
            </a:r>
          </a:p>
          <a:p>
            <a:pPr lvl="1"/>
            <a:r>
              <a:rPr lang="en-US" dirty="0"/>
              <a:t>functionally related to</a:t>
            </a:r>
          </a:p>
          <a:p>
            <a:pPr lvl="1"/>
            <a:r>
              <a:rPr lang="en-US" dirty="0"/>
              <a:t>conceptually related to</a:t>
            </a:r>
          </a:p>
          <a:p>
            <a:r>
              <a:rPr lang="en-US" dirty="0"/>
              <a:t>Each semantic type record </a:t>
            </a:r>
            <a:r>
              <a:rPr lang="en-US" dirty="0" smtClean="0"/>
              <a:t>includes: </a:t>
            </a:r>
          </a:p>
          <a:p>
            <a:pPr lvl="1"/>
            <a:r>
              <a:rPr lang="en-US" dirty="0" smtClean="0"/>
              <a:t>a </a:t>
            </a:r>
            <a:r>
              <a:rPr lang="en-US" dirty="0"/>
              <a:t>unique </a:t>
            </a:r>
            <a:r>
              <a:rPr lang="en-US" dirty="0" smtClean="0"/>
              <a:t>identifier</a:t>
            </a:r>
          </a:p>
          <a:p>
            <a:pPr lvl="1"/>
            <a:r>
              <a:rPr lang="en-US" dirty="0" smtClean="0"/>
              <a:t>a </a:t>
            </a:r>
            <a:r>
              <a:rPr lang="en-US" dirty="0"/>
              <a:t>tree number indicating its position in an ‘</a:t>
            </a:r>
            <a:r>
              <a:rPr lang="en-US" dirty="0" err="1"/>
              <a:t>isa</a:t>
            </a:r>
            <a:r>
              <a:rPr lang="en-US" dirty="0"/>
              <a:t>’ </a:t>
            </a:r>
            <a:r>
              <a:rPr lang="en-US" dirty="0" smtClean="0"/>
              <a:t>hierarchy</a:t>
            </a:r>
          </a:p>
          <a:p>
            <a:pPr lvl="1"/>
            <a:r>
              <a:rPr lang="en-US" dirty="0" smtClean="0"/>
              <a:t>a definition</a:t>
            </a:r>
          </a:p>
          <a:p>
            <a:pPr lvl="1"/>
            <a:r>
              <a:rPr lang="en-US" dirty="0" smtClean="0"/>
              <a:t>its </a:t>
            </a:r>
            <a:r>
              <a:rPr lang="en-US" dirty="0"/>
              <a:t>immediate parent and children.</a:t>
            </a:r>
          </a:p>
          <a:p>
            <a:r>
              <a:rPr lang="en-US" dirty="0"/>
              <a:t>Each semantic relationship record includes a unique identifier, a tree number, a definition, and the set of semantic types that plausibly can be linked by this relationship.</a:t>
            </a:r>
          </a:p>
          <a:p>
            <a:endParaRPr lang="en-US" dirty="0"/>
          </a:p>
        </p:txBody>
      </p:sp>
    </p:spTree>
    <p:extLst>
      <p:ext uri="{BB962C8B-B14F-4D97-AF65-F5344CB8AC3E}">
        <p14:creationId xmlns:p14="http://schemas.microsoft.com/office/powerpoint/2010/main" val="75155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Wu &amp; Palmer</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Wu &amp; Palmer measure (</a:t>
            </a:r>
            <a:r>
              <a:rPr lang="en-US" dirty="0" err="1"/>
              <a:t>wup</a:t>
            </a:r>
            <a:r>
              <a:rPr lang="en-US" dirty="0"/>
              <a:t>) calculates similarity by considering the depths of the two concepts in the UMLS, along with the depth of the LCS The formula is score = 2*depth(</a:t>
            </a:r>
            <a:r>
              <a:rPr lang="en-US" dirty="0" err="1"/>
              <a:t>lcs</a:t>
            </a:r>
            <a:r>
              <a:rPr lang="en-US" dirty="0"/>
              <a:t>) / (depth(s1) + depth(s2)). </a:t>
            </a:r>
            <a:endParaRPr lang="en-US" dirty="0" smtClean="0"/>
          </a:p>
          <a:p>
            <a:r>
              <a:rPr lang="en-US" dirty="0" smtClean="0"/>
              <a:t>This </a:t>
            </a:r>
            <a:r>
              <a:rPr lang="en-US" dirty="0"/>
              <a:t>means that 0 &lt; score &lt;= 1. The score can never be zero because the depth of the LCS is never zero (the depth of the root of a taxonomy is one). </a:t>
            </a:r>
            <a:endParaRPr lang="en-US" dirty="0" smtClean="0"/>
          </a:p>
          <a:p>
            <a:r>
              <a:rPr lang="en-US" dirty="0" smtClean="0"/>
              <a:t>The </a:t>
            </a:r>
            <a:r>
              <a:rPr lang="en-US" dirty="0"/>
              <a:t>score is one if the two input concepts are the same</a:t>
            </a:r>
            <a:r>
              <a:rPr lang="en-US" dirty="0" smtClean="0"/>
              <a:t>.</a:t>
            </a:r>
          </a:p>
          <a:p>
            <a:pPr lvl="2"/>
            <a:r>
              <a:rPr lang="en-US" dirty="0" smtClean="0"/>
              <a:t>UML: Unified </a:t>
            </a:r>
          </a:p>
          <a:p>
            <a:pPr lvl="2"/>
            <a:r>
              <a:rPr lang="en-US" dirty="0" smtClean="0"/>
              <a:t>LCS: Lexical Conceptual Structure</a:t>
            </a:r>
            <a:endParaRPr lang="en-US" dirty="0"/>
          </a:p>
          <a:p>
            <a:endParaRPr lang="en-US" dirty="0"/>
          </a:p>
        </p:txBody>
      </p:sp>
    </p:spTree>
    <p:extLst>
      <p:ext uri="{BB962C8B-B14F-4D97-AF65-F5344CB8AC3E}">
        <p14:creationId xmlns:p14="http://schemas.microsoft.com/office/powerpoint/2010/main" val="3195337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WordNet</a:t>
            </a:r>
            <a:endParaRPr lang="en-US" b="1" dirty="0"/>
          </a:p>
        </p:txBody>
      </p:sp>
      <p:sp>
        <p:nvSpPr>
          <p:cNvPr id="3" name="Content Placeholder 2"/>
          <p:cNvSpPr>
            <a:spLocks noGrp="1"/>
          </p:cNvSpPr>
          <p:nvPr>
            <p:ph idx="1"/>
          </p:nvPr>
        </p:nvSpPr>
        <p:spPr/>
        <p:txBody>
          <a:bodyPr>
            <a:normAutofit fontScale="77500" lnSpcReduction="20000"/>
          </a:bodyPr>
          <a:lstStyle/>
          <a:p>
            <a:r>
              <a:rPr lang="en-US" dirty="0" err="1"/>
              <a:t>WordNet</a:t>
            </a:r>
            <a:r>
              <a:rPr lang="en-US" dirty="0"/>
              <a:t>® is a large lexical database of English. Nouns, verbs, adjectives and adverbs are grouped into sets of cognitive synonyms (</a:t>
            </a:r>
            <a:r>
              <a:rPr lang="en-US" dirty="0" err="1"/>
              <a:t>synsets</a:t>
            </a:r>
            <a:r>
              <a:rPr lang="en-US" dirty="0"/>
              <a:t>), each expressing a distinct concept. </a:t>
            </a:r>
            <a:endParaRPr lang="en-US" dirty="0" smtClean="0"/>
          </a:p>
          <a:p>
            <a:r>
              <a:rPr lang="en-US" dirty="0" err="1" smtClean="0"/>
              <a:t>Synsets</a:t>
            </a:r>
            <a:r>
              <a:rPr lang="en-US" dirty="0" smtClean="0"/>
              <a:t> </a:t>
            </a:r>
            <a:r>
              <a:rPr lang="en-US" dirty="0"/>
              <a:t>are interlinked by means of conceptual-semantic and lexical relations. </a:t>
            </a:r>
            <a:endParaRPr lang="en-US" dirty="0" smtClean="0"/>
          </a:p>
          <a:p>
            <a:r>
              <a:rPr lang="en-US" dirty="0" smtClean="0"/>
              <a:t>The </a:t>
            </a:r>
            <a:r>
              <a:rPr lang="en-US" dirty="0"/>
              <a:t>resulting network of meaningfully related words and concepts can be navigated with the </a:t>
            </a:r>
            <a:r>
              <a:rPr lang="en-US" u="sng" dirty="0">
                <a:hlinkClick r:id="rId2"/>
              </a:rPr>
              <a:t>browser</a:t>
            </a:r>
            <a:r>
              <a:rPr lang="en-US" dirty="0"/>
              <a:t>. </a:t>
            </a:r>
            <a:r>
              <a:rPr lang="en-US" dirty="0" err="1"/>
              <a:t>WordNet</a:t>
            </a:r>
            <a:r>
              <a:rPr lang="en-US" dirty="0"/>
              <a:t> is also freely and publicly available for </a:t>
            </a:r>
            <a:r>
              <a:rPr lang="en-US" u="sng" dirty="0">
                <a:hlinkClick r:id="rId3"/>
              </a:rPr>
              <a:t>download</a:t>
            </a:r>
            <a:r>
              <a:rPr lang="en-US" dirty="0"/>
              <a:t>. </a:t>
            </a:r>
            <a:endParaRPr lang="en-US" dirty="0" smtClean="0"/>
          </a:p>
          <a:p>
            <a:r>
              <a:rPr lang="en-US" dirty="0" err="1" smtClean="0"/>
              <a:t>WordNet's</a:t>
            </a:r>
            <a:r>
              <a:rPr lang="en-US" dirty="0" smtClean="0"/>
              <a:t> </a:t>
            </a:r>
            <a:r>
              <a:rPr lang="en-US" dirty="0"/>
              <a:t>structure makes it a useful tool for computational linguistics and natural language processing</a:t>
            </a:r>
            <a:r>
              <a:rPr lang="en-US" dirty="0" smtClean="0"/>
              <a:t>.</a:t>
            </a:r>
          </a:p>
          <a:p>
            <a:endParaRPr lang="en-US" dirty="0"/>
          </a:p>
          <a:p>
            <a:pPr lvl="2"/>
            <a:r>
              <a:rPr lang="en-US" dirty="0" smtClean="0"/>
              <a:t>https://wordnet.princeton.edu/</a:t>
            </a:r>
            <a:endParaRPr lang="en-US" dirty="0"/>
          </a:p>
        </p:txBody>
      </p:sp>
    </p:spTree>
    <p:extLst>
      <p:ext uri="{BB962C8B-B14F-4D97-AF65-F5344CB8AC3E}">
        <p14:creationId xmlns:p14="http://schemas.microsoft.com/office/powerpoint/2010/main" val="249720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WordNet</a:t>
            </a:r>
            <a:r>
              <a:rPr lang="en-US" b="1" dirty="0" smtClean="0"/>
              <a:t> Structure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The main relation among words in </a:t>
            </a:r>
            <a:r>
              <a:rPr lang="en-US" dirty="0" err="1"/>
              <a:t>WordNet</a:t>
            </a:r>
            <a:r>
              <a:rPr lang="en-US" dirty="0"/>
              <a:t> is </a:t>
            </a:r>
            <a:r>
              <a:rPr lang="en-US" dirty="0" smtClean="0"/>
              <a:t>synonymy</a:t>
            </a:r>
          </a:p>
          <a:p>
            <a:r>
              <a:rPr lang="en-US" dirty="0" smtClean="0"/>
              <a:t>Synonyms-</a:t>
            </a:r>
            <a:r>
              <a:rPr lang="en-US" dirty="0"/>
              <a:t>-words that denote the same concept and are interchangeable in many contexts--are grouped into unordered sets (</a:t>
            </a:r>
            <a:r>
              <a:rPr lang="en-US" dirty="0" err="1"/>
              <a:t>synsets</a:t>
            </a:r>
            <a:r>
              <a:rPr lang="en-US" dirty="0"/>
              <a:t>). </a:t>
            </a:r>
            <a:endParaRPr lang="en-US" dirty="0" smtClean="0"/>
          </a:p>
          <a:p>
            <a:r>
              <a:rPr lang="en-US" dirty="0" smtClean="0"/>
              <a:t>Each </a:t>
            </a:r>
            <a:r>
              <a:rPr lang="en-US" dirty="0"/>
              <a:t>of </a:t>
            </a:r>
            <a:r>
              <a:rPr lang="en-US" dirty="0" err="1"/>
              <a:t>WordNet’s</a:t>
            </a:r>
            <a:r>
              <a:rPr lang="en-US" dirty="0"/>
              <a:t> 117 000 </a:t>
            </a:r>
            <a:r>
              <a:rPr lang="en-US" dirty="0" err="1"/>
              <a:t>synsets</a:t>
            </a:r>
            <a:r>
              <a:rPr lang="en-US" dirty="0"/>
              <a:t> is linked to other </a:t>
            </a:r>
            <a:r>
              <a:rPr lang="en-US" dirty="0" err="1"/>
              <a:t>synsets</a:t>
            </a:r>
            <a:r>
              <a:rPr lang="en-US" dirty="0"/>
              <a:t> by means of a small number of “conceptual relations.” </a:t>
            </a:r>
            <a:endParaRPr lang="en-US" dirty="0" smtClean="0"/>
          </a:p>
          <a:p>
            <a:r>
              <a:rPr lang="en-US" dirty="0" smtClean="0"/>
              <a:t>A </a:t>
            </a:r>
            <a:r>
              <a:rPr lang="en-US" dirty="0" err="1" smtClean="0"/>
              <a:t>synset</a:t>
            </a:r>
            <a:r>
              <a:rPr lang="en-US" dirty="0" smtClean="0"/>
              <a:t> </a:t>
            </a:r>
            <a:r>
              <a:rPr lang="en-US" dirty="0"/>
              <a:t>contains a brief definition (“gloss</a:t>
            </a:r>
            <a:r>
              <a:rPr lang="en-US" dirty="0" smtClean="0"/>
              <a:t>”)</a:t>
            </a:r>
          </a:p>
          <a:p>
            <a:r>
              <a:rPr lang="en-US" dirty="0" smtClean="0"/>
              <a:t>Each </a:t>
            </a:r>
            <a:r>
              <a:rPr lang="en-US" dirty="0"/>
              <a:t>form-meaning pair in </a:t>
            </a:r>
            <a:r>
              <a:rPr lang="en-US" dirty="0" err="1"/>
              <a:t>WordNet</a:t>
            </a:r>
            <a:r>
              <a:rPr lang="en-US" dirty="0"/>
              <a:t> is unique.</a:t>
            </a:r>
          </a:p>
        </p:txBody>
      </p:sp>
    </p:spTree>
    <p:extLst>
      <p:ext uri="{BB962C8B-B14F-4D97-AF65-F5344CB8AC3E}">
        <p14:creationId xmlns:p14="http://schemas.microsoft.com/office/powerpoint/2010/main" val="166164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WordNet</a:t>
            </a:r>
            <a:r>
              <a:rPr lang="en-US" b="1" dirty="0" smtClean="0"/>
              <a:t> Relationships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S</a:t>
            </a:r>
            <a:r>
              <a:rPr lang="en-US" dirty="0" smtClean="0"/>
              <a:t>uper-subordinate </a:t>
            </a:r>
            <a:r>
              <a:rPr lang="en-US" dirty="0"/>
              <a:t>relation (also called </a:t>
            </a:r>
            <a:r>
              <a:rPr lang="en-US" dirty="0" err="1"/>
              <a:t>hyperonymy</a:t>
            </a:r>
            <a:r>
              <a:rPr lang="en-US" dirty="0"/>
              <a:t>, hyponymy or ISA relation</a:t>
            </a:r>
            <a:r>
              <a:rPr lang="en-US" dirty="0" smtClean="0"/>
              <a:t>): general to Specific. </a:t>
            </a:r>
          </a:p>
          <a:p>
            <a:pPr lvl="1"/>
            <a:r>
              <a:rPr lang="en-US" dirty="0" smtClean="0"/>
              <a:t>{</a:t>
            </a:r>
            <a:r>
              <a:rPr lang="en-US" dirty="0"/>
              <a:t>furniture, </a:t>
            </a:r>
            <a:r>
              <a:rPr lang="en-US" dirty="0" err="1"/>
              <a:t>piece_of_furniture</a:t>
            </a:r>
            <a:r>
              <a:rPr lang="en-US" dirty="0"/>
              <a:t>} to </a:t>
            </a:r>
            <a:r>
              <a:rPr lang="en-US" dirty="0" smtClean="0"/>
              <a:t>{bed} to {</a:t>
            </a:r>
            <a:r>
              <a:rPr lang="en-US" dirty="0" err="1" smtClean="0"/>
              <a:t>bunkbed</a:t>
            </a:r>
            <a:r>
              <a:rPr lang="en-US" dirty="0" smtClean="0"/>
              <a:t>}</a:t>
            </a:r>
          </a:p>
          <a:p>
            <a:r>
              <a:rPr lang="en-US" dirty="0" err="1" smtClean="0"/>
              <a:t>Meronymy</a:t>
            </a:r>
            <a:r>
              <a:rPr lang="en-US" dirty="0" smtClean="0"/>
              <a:t>, the part-whole relation holds between </a:t>
            </a:r>
            <a:r>
              <a:rPr lang="en-US" dirty="0" err="1" smtClean="0"/>
              <a:t>synsets</a:t>
            </a:r>
            <a:endParaRPr lang="en-US" dirty="0" smtClean="0"/>
          </a:p>
          <a:p>
            <a:pPr lvl="1"/>
            <a:r>
              <a:rPr lang="en-US" dirty="0" smtClean="0"/>
              <a:t> </a:t>
            </a:r>
            <a:r>
              <a:rPr lang="en-US" dirty="0"/>
              <a:t>{chair} and {back, backrest}, {seat} and {leg</a:t>
            </a:r>
            <a:r>
              <a:rPr lang="en-US" dirty="0" smtClean="0"/>
              <a:t>}</a:t>
            </a:r>
          </a:p>
          <a:p>
            <a:r>
              <a:rPr lang="en-US" dirty="0"/>
              <a:t>Verb </a:t>
            </a:r>
            <a:r>
              <a:rPr lang="en-US" dirty="0" err="1"/>
              <a:t>synsets</a:t>
            </a:r>
            <a:r>
              <a:rPr lang="en-US" dirty="0"/>
              <a:t> are arranged into hierarchies as well; </a:t>
            </a:r>
            <a:endParaRPr lang="en-US" dirty="0" smtClean="0"/>
          </a:p>
          <a:p>
            <a:pPr lvl="1"/>
            <a:r>
              <a:rPr lang="en-US" dirty="0" smtClean="0"/>
              <a:t>verbs </a:t>
            </a:r>
            <a:r>
              <a:rPr lang="en-US" dirty="0"/>
              <a:t>towards the bottom of the trees (</a:t>
            </a:r>
            <a:r>
              <a:rPr lang="en-US" dirty="0" err="1"/>
              <a:t>troponyms</a:t>
            </a:r>
            <a:r>
              <a:rPr lang="en-US" dirty="0"/>
              <a:t>) express increasingly specific manners characterizing an event, as in {communicate}-{talk}-{whisper</a:t>
            </a:r>
            <a:r>
              <a:rPr lang="en-US" dirty="0" smtClean="0"/>
              <a:t>}</a:t>
            </a:r>
          </a:p>
          <a:p>
            <a:r>
              <a:rPr lang="en-US" dirty="0"/>
              <a:t>Adjectives are organized in terms of </a:t>
            </a:r>
            <a:r>
              <a:rPr lang="en-US" dirty="0" err="1"/>
              <a:t>antonymy</a:t>
            </a:r>
            <a:r>
              <a:rPr lang="en-US" dirty="0"/>
              <a:t>. </a:t>
            </a:r>
            <a:endParaRPr lang="en-US" dirty="0" smtClean="0"/>
          </a:p>
          <a:p>
            <a:pPr lvl="1"/>
            <a:r>
              <a:rPr lang="en-US" dirty="0" smtClean="0"/>
              <a:t>Pairs </a:t>
            </a:r>
            <a:r>
              <a:rPr lang="en-US" dirty="0"/>
              <a:t>of “direct” antonyms like wet-dry and young-old reflect the strong semantic contract of their members. </a:t>
            </a:r>
          </a:p>
        </p:txBody>
      </p:sp>
    </p:spTree>
    <p:extLst>
      <p:ext uri="{BB962C8B-B14F-4D97-AF65-F5344CB8AC3E}">
        <p14:creationId xmlns:p14="http://schemas.microsoft.com/office/powerpoint/2010/main" val="3046730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Wu &amp; Palmer Concept Hierarchy</a:t>
            </a:r>
            <a:endParaRPr lang="en-US" b="1"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5038"/>
            <a:ext cx="4572000"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397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Path Length</a:t>
            </a:r>
            <a:endParaRPr lang="en-US" b="1" dirty="0"/>
          </a:p>
        </p:txBody>
      </p:sp>
      <p:sp>
        <p:nvSpPr>
          <p:cNvPr id="3" name="Content Placeholder 2"/>
          <p:cNvSpPr>
            <a:spLocks noGrp="1"/>
          </p:cNvSpPr>
          <p:nvPr>
            <p:ph idx="1"/>
          </p:nvPr>
        </p:nvSpPr>
        <p:spPr/>
        <p:txBody>
          <a:bodyPr/>
          <a:lstStyle/>
          <a:p>
            <a:r>
              <a:rPr lang="en-US" dirty="0" smtClean="0"/>
              <a:t>A </a:t>
            </a:r>
            <a:r>
              <a:rPr lang="en-US" dirty="0"/>
              <a:t>simple node-counting scheme (path). The similarity score is inversely proportional to the number of nodes along the shortest path between the concepts. The shortest possible path occurs when the two concepts are the same, in which case the length is 1. Thus, the maximum similarity value is 1.</a:t>
            </a:r>
          </a:p>
          <a:p>
            <a:endParaRPr lang="en-US" dirty="0"/>
          </a:p>
        </p:txBody>
      </p:sp>
    </p:spTree>
    <p:extLst>
      <p:ext uri="{BB962C8B-B14F-4D97-AF65-F5344CB8AC3E}">
        <p14:creationId xmlns:p14="http://schemas.microsoft.com/office/powerpoint/2010/main" val="212807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Tree Example</a:t>
            </a:r>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00" y="2349500"/>
            <a:ext cx="8239496"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658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Extended Tree</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25" y="1676400"/>
            <a:ext cx="6235350" cy="437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5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Leacock &amp; </a:t>
            </a:r>
            <a:r>
              <a:rPr lang="en-US" b="1" dirty="0" err="1" smtClean="0"/>
              <a:t>Chodorow</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similarity measure proposed by Leacock and </a:t>
            </a:r>
            <a:r>
              <a:rPr lang="en-US" dirty="0" err="1"/>
              <a:t>Chodorow</a:t>
            </a:r>
            <a:r>
              <a:rPr lang="en-US" dirty="0"/>
              <a:t> (</a:t>
            </a:r>
            <a:r>
              <a:rPr lang="en-US" dirty="0" err="1"/>
              <a:t>lch</a:t>
            </a:r>
            <a:r>
              <a:rPr lang="en-US" dirty="0"/>
              <a:t>) is -log (length / (2 * D)), where length is the length of the shortest path between the two concepts (using node-counting) and D is the maximum depth of the taxonomy.</a:t>
            </a:r>
          </a:p>
          <a:p>
            <a:pPr marL="0" indent="0">
              <a:buNone/>
            </a:pPr>
            <a:endParaRPr lang="en-US" dirty="0"/>
          </a:p>
        </p:txBody>
      </p:sp>
    </p:spTree>
    <p:extLst>
      <p:ext uri="{BB962C8B-B14F-4D97-AF65-F5344CB8AC3E}">
        <p14:creationId xmlns:p14="http://schemas.microsoft.com/office/powerpoint/2010/main" val="172094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Semantics?</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a:t>Semantics</a:t>
            </a:r>
            <a:r>
              <a:rPr lang="en-US" dirty="0"/>
              <a:t> (from Ancient Greek: </a:t>
            </a:r>
            <a:r>
              <a:rPr lang="el-GR" dirty="0"/>
              <a:t>σημαντικός </a:t>
            </a:r>
            <a:r>
              <a:rPr lang="en-US" dirty="0" err="1"/>
              <a:t>sēmantikós</a:t>
            </a:r>
            <a:r>
              <a:rPr lang="en-US" dirty="0"/>
              <a:t>, "significant") </a:t>
            </a:r>
            <a:endParaRPr lang="en-US" dirty="0" smtClean="0"/>
          </a:p>
          <a:p>
            <a:r>
              <a:rPr lang="en-US" dirty="0"/>
              <a:t>B</a:t>
            </a:r>
            <a:r>
              <a:rPr lang="en-US" dirty="0" smtClean="0"/>
              <a:t>ranch </a:t>
            </a:r>
            <a:r>
              <a:rPr lang="en-US" dirty="0"/>
              <a:t>of linguistics and logic concerned with meaning. </a:t>
            </a:r>
            <a:endParaRPr lang="en-US" dirty="0" smtClean="0"/>
          </a:p>
          <a:p>
            <a:pPr lvl="2"/>
            <a:r>
              <a:rPr lang="en-US" dirty="0"/>
              <a:t> </a:t>
            </a:r>
            <a:r>
              <a:rPr lang="en-US" i="1" dirty="0" smtClean="0"/>
              <a:t>Formal </a:t>
            </a:r>
            <a:r>
              <a:rPr lang="en-US" i="1" dirty="0"/>
              <a:t>semantics</a:t>
            </a:r>
            <a:r>
              <a:rPr lang="en-US" dirty="0"/>
              <a:t>, which studies the logical aspects of meaning, such as sense, reference, implication, and logical form, </a:t>
            </a:r>
            <a:endParaRPr lang="en-US" dirty="0" smtClean="0"/>
          </a:p>
          <a:p>
            <a:pPr lvl="2"/>
            <a:r>
              <a:rPr lang="en-US" i="1" dirty="0"/>
              <a:t>L</a:t>
            </a:r>
            <a:r>
              <a:rPr lang="en-US" i="1" dirty="0" smtClean="0"/>
              <a:t>exical </a:t>
            </a:r>
            <a:r>
              <a:rPr lang="en-US" i="1" dirty="0"/>
              <a:t>semantics</a:t>
            </a:r>
            <a:r>
              <a:rPr lang="en-US" dirty="0"/>
              <a:t>, which studies word meanings and word </a:t>
            </a:r>
            <a:r>
              <a:rPr lang="en-US" dirty="0" smtClean="0"/>
              <a:t>relations</a:t>
            </a:r>
          </a:p>
          <a:p>
            <a:pPr lvl="2"/>
            <a:r>
              <a:rPr lang="en-US" i="1" dirty="0"/>
              <a:t>C</a:t>
            </a:r>
            <a:r>
              <a:rPr lang="en-US" i="1" dirty="0" smtClean="0"/>
              <a:t>onceptual </a:t>
            </a:r>
            <a:r>
              <a:rPr lang="en-US" i="1" dirty="0"/>
              <a:t>semantics</a:t>
            </a:r>
            <a:r>
              <a:rPr lang="en-US" dirty="0"/>
              <a:t>, which studies the cognitive structure of meaning.</a:t>
            </a:r>
          </a:p>
        </p:txBody>
      </p:sp>
    </p:spTree>
    <p:extLst>
      <p:ext uri="{BB962C8B-B14F-4D97-AF65-F5344CB8AC3E}">
        <p14:creationId xmlns:p14="http://schemas.microsoft.com/office/powerpoint/2010/main" val="217522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Semantic Similarity?</a:t>
            </a:r>
            <a:endParaRPr lang="en-US" b="1" dirty="0"/>
          </a:p>
        </p:txBody>
      </p:sp>
      <p:sp>
        <p:nvSpPr>
          <p:cNvPr id="3" name="Content Placeholder 2"/>
          <p:cNvSpPr>
            <a:spLocks noGrp="1"/>
          </p:cNvSpPr>
          <p:nvPr>
            <p:ph idx="1"/>
          </p:nvPr>
        </p:nvSpPr>
        <p:spPr/>
        <p:txBody>
          <a:bodyPr/>
          <a:lstStyle/>
          <a:p>
            <a:r>
              <a:rPr lang="en-US" dirty="0" smtClean="0"/>
              <a:t>Artificial Intelligence and Linguistics</a:t>
            </a:r>
          </a:p>
          <a:p>
            <a:r>
              <a:rPr lang="en-US" dirty="0" smtClean="0"/>
              <a:t>Information Retrieval is largely based on the similarity identification measures between documents.</a:t>
            </a:r>
          </a:p>
          <a:p>
            <a:r>
              <a:rPr lang="en-US" dirty="0" smtClean="0"/>
              <a:t>Problem: focus on words, but ignoring ontological relationships between words.</a:t>
            </a:r>
            <a:endParaRPr lang="en-US" dirty="0"/>
          </a:p>
        </p:txBody>
      </p:sp>
    </p:spTree>
    <p:extLst>
      <p:ext uri="{BB962C8B-B14F-4D97-AF65-F5344CB8AC3E}">
        <p14:creationId xmlns:p14="http://schemas.microsoft.com/office/powerpoint/2010/main" val="321913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a:t>
            </a:r>
            <a:endParaRPr lang="en-US" b="1" dirty="0"/>
          </a:p>
        </p:txBody>
      </p:sp>
      <p:sp>
        <p:nvSpPr>
          <p:cNvPr id="3" name="Content Placeholder 2"/>
          <p:cNvSpPr>
            <a:spLocks noGrp="1"/>
          </p:cNvSpPr>
          <p:nvPr>
            <p:ph idx="1"/>
          </p:nvPr>
        </p:nvSpPr>
        <p:spPr/>
        <p:txBody>
          <a:bodyPr>
            <a:normAutofit/>
          </a:bodyPr>
          <a:lstStyle/>
          <a:p>
            <a:r>
              <a:rPr lang="en-US" dirty="0" smtClean="0"/>
              <a:t>Measurement of similarity between text segments or concepts is very useful for many applications:</a:t>
            </a:r>
          </a:p>
          <a:p>
            <a:pPr lvl="1"/>
            <a:r>
              <a:rPr lang="en-US" dirty="0" smtClean="0"/>
              <a:t>Information retrieval</a:t>
            </a:r>
            <a:endParaRPr lang="en-US" dirty="0"/>
          </a:p>
          <a:p>
            <a:pPr lvl="1"/>
            <a:r>
              <a:rPr lang="en-US" dirty="0"/>
              <a:t>O</a:t>
            </a:r>
            <a:r>
              <a:rPr lang="en-US" dirty="0" smtClean="0"/>
              <a:t>ntology matching</a:t>
            </a:r>
          </a:p>
          <a:p>
            <a:pPr lvl="1"/>
            <a:r>
              <a:rPr lang="en-US" dirty="0" smtClean="0"/>
              <a:t>Text mining</a:t>
            </a:r>
          </a:p>
          <a:p>
            <a:pPr lvl="1"/>
            <a:r>
              <a:rPr lang="en-US" dirty="0"/>
              <a:t>Q</a:t>
            </a:r>
            <a:r>
              <a:rPr lang="en-US" dirty="0" smtClean="0"/>
              <a:t>uestion answering </a:t>
            </a:r>
          </a:p>
          <a:p>
            <a:pPr lvl="1"/>
            <a:r>
              <a:rPr lang="en-US" dirty="0" smtClean="0"/>
              <a:t>Text Correction</a:t>
            </a:r>
          </a:p>
          <a:p>
            <a:pPr marL="0" indent="0">
              <a:buNone/>
            </a:pPr>
            <a:endParaRPr lang="en-US" dirty="0"/>
          </a:p>
        </p:txBody>
      </p:sp>
    </p:spTree>
    <p:extLst>
      <p:ext uri="{BB962C8B-B14F-4D97-AF65-F5344CB8AC3E}">
        <p14:creationId xmlns:p14="http://schemas.microsoft.com/office/powerpoint/2010/main" val="8747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an Ontology?</a:t>
            </a:r>
            <a:endParaRPr lang="en-US" b="1" dirty="0"/>
          </a:p>
        </p:txBody>
      </p:sp>
      <p:sp>
        <p:nvSpPr>
          <p:cNvPr id="3" name="Content Placeholder 2"/>
          <p:cNvSpPr>
            <a:spLocks noGrp="1"/>
          </p:cNvSpPr>
          <p:nvPr>
            <p:ph idx="1"/>
          </p:nvPr>
        </p:nvSpPr>
        <p:spPr/>
        <p:txBody>
          <a:bodyPr/>
          <a:lstStyle/>
          <a:p>
            <a:r>
              <a:rPr lang="en-US" dirty="0" smtClean="0"/>
              <a:t>A consensus is now established about the definition and the role of an ontology in knowledge engineering: "an ontology is a formal, explicit, specification of a shared conceptualization.“</a:t>
            </a:r>
          </a:p>
          <a:p>
            <a:r>
              <a:rPr lang="en-US" dirty="0" smtClean="0"/>
              <a:t>Used in cognitive modeling</a:t>
            </a:r>
            <a:endParaRPr lang="en-US" dirty="0"/>
          </a:p>
        </p:txBody>
      </p:sp>
    </p:spTree>
    <p:extLst>
      <p:ext uri="{BB962C8B-B14F-4D97-AF65-F5344CB8AC3E}">
        <p14:creationId xmlns:p14="http://schemas.microsoft.com/office/powerpoint/2010/main" val="114103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More about Ontologies…</a:t>
            </a:r>
            <a:endParaRPr lang="en-US" b="1" dirty="0"/>
          </a:p>
        </p:txBody>
      </p:sp>
      <p:sp>
        <p:nvSpPr>
          <p:cNvPr id="3" name="Content Placeholder 2"/>
          <p:cNvSpPr>
            <a:spLocks noGrp="1"/>
          </p:cNvSpPr>
          <p:nvPr>
            <p:ph idx="1"/>
          </p:nvPr>
        </p:nvSpPr>
        <p:spPr/>
        <p:txBody>
          <a:bodyPr>
            <a:normAutofit/>
          </a:bodyPr>
          <a:lstStyle/>
          <a:p>
            <a:r>
              <a:rPr lang="en-US" dirty="0"/>
              <a:t>An ontology is a schema (model) describing the types (and possibly some individuals) in a domain, the relationships that may exist between types and individuals, and constraints on the way that individuals and properties may be combined.</a:t>
            </a:r>
          </a:p>
          <a:p>
            <a:pPr lvl="2"/>
            <a:endParaRPr lang="en-US" dirty="0" smtClean="0"/>
          </a:p>
          <a:p>
            <a:pPr lvl="2"/>
            <a:r>
              <a:rPr lang="en-US" dirty="0" smtClean="0"/>
              <a:t>UML: Unified Model Language</a:t>
            </a:r>
            <a:endParaRPr lang="en-US" dirty="0"/>
          </a:p>
          <a:p>
            <a:endParaRPr lang="en-US" dirty="0"/>
          </a:p>
        </p:txBody>
      </p:sp>
    </p:spTree>
    <p:extLst>
      <p:ext uri="{BB962C8B-B14F-4D97-AF65-F5344CB8AC3E}">
        <p14:creationId xmlns:p14="http://schemas.microsoft.com/office/powerpoint/2010/main" val="228421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Ontology Example</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smtClean="0"/>
              <a:t>Classes</a:t>
            </a:r>
            <a:r>
              <a:rPr lang="en-US" dirty="0"/>
              <a:t>: Project, Person, </a:t>
            </a:r>
            <a:r>
              <a:rPr lang="en-US" dirty="0" err="1"/>
              <a:t>ProjectManager</a:t>
            </a:r>
            <a:r>
              <a:rPr lang="en-US" dirty="0"/>
              <a:t>. </a:t>
            </a:r>
            <a:r>
              <a:rPr lang="en-US" dirty="0" err="1"/>
              <a:t>ProjectManager</a:t>
            </a:r>
            <a:r>
              <a:rPr lang="en-US" dirty="0"/>
              <a:t> is a subclass of Person (apparently). People and Projects are disjoint</a:t>
            </a:r>
          </a:p>
          <a:p>
            <a:r>
              <a:rPr lang="en-US" b="1" dirty="0"/>
              <a:t>Relationships</a:t>
            </a:r>
            <a:r>
              <a:rPr lang="en-US" dirty="0"/>
              <a:t>: </a:t>
            </a:r>
            <a:r>
              <a:rPr lang="en-US" dirty="0" err="1"/>
              <a:t>worksOn</a:t>
            </a:r>
            <a:r>
              <a:rPr lang="en-US" dirty="0"/>
              <a:t>, manages. Manages is a sub-property of </a:t>
            </a:r>
            <a:r>
              <a:rPr lang="en-US" dirty="0" err="1"/>
              <a:t>worksOn</a:t>
            </a:r>
            <a:endParaRPr lang="en-US" dirty="0"/>
          </a:p>
          <a:p>
            <a:r>
              <a:rPr lang="en-US" b="1" dirty="0"/>
              <a:t>Constraints</a:t>
            </a:r>
            <a:r>
              <a:rPr lang="en-US" dirty="0"/>
              <a:t>: People work on Projects, not the other way around. Only Project Managers can manage projects.</a:t>
            </a:r>
          </a:p>
          <a:p>
            <a:r>
              <a:rPr lang="en-US" dirty="0"/>
              <a:t>This simple example enables machine inferences, e.g. if X manages Y, then we can infer that Y is a Project, and X is a Project Manager and therefore a Person.</a:t>
            </a:r>
          </a:p>
          <a:p>
            <a:endParaRPr lang="en-US" dirty="0"/>
          </a:p>
        </p:txBody>
      </p:sp>
    </p:spTree>
    <p:extLst>
      <p:ext uri="{BB962C8B-B14F-4D97-AF65-F5344CB8AC3E}">
        <p14:creationId xmlns:p14="http://schemas.microsoft.com/office/powerpoint/2010/main" val="353232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UMLS Semantic Network</a:t>
            </a:r>
            <a:endParaRPr lang="en-US" b="1" dirty="0"/>
          </a:p>
        </p:txBody>
      </p:sp>
      <p:sp>
        <p:nvSpPr>
          <p:cNvPr id="3" name="Content Placeholder 2"/>
          <p:cNvSpPr>
            <a:spLocks noGrp="1"/>
          </p:cNvSpPr>
          <p:nvPr>
            <p:ph idx="1"/>
          </p:nvPr>
        </p:nvSpPr>
        <p:spPr/>
        <p:txBody>
          <a:bodyPr>
            <a:normAutofit/>
          </a:bodyPr>
          <a:lstStyle/>
          <a:p>
            <a:r>
              <a:rPr lang="en-US" dirty="0"/>
              <a:t>The Unified Medical Language System® (UMLS®) Semantic Network consists of:</a:t>
            </a:r>
          </a:p>
          <a:p>
            <a:pPr lvl="2"/>
            <a:r>
              <a:rPr lang="en-US" dirty="0"/>
              <a:t>a set of broad subject categories, or </a:t>
            </a:r>
            <a:r>
              <a:rPr lang="en-US" i="1" dirty="0"/>
              <a:t>semantic types</a:t>
            </a:r>
            <a:r>
              <a:rPr lang="en-US" dirty="0"/>
              <a:t>, that provide a consistent categorization of all concepts represented in the UMLS </a:t>
            </a:r>
            <a:r>
              <a:rPr lang="en-US" dirty="0" err="1"/>
              <a:t>Metathesaurus</a:t>
            </a:r>
            <a:r>
              <a:rPr lang="en-US" dirty="0"/>
              <a:t>®, and</a:t>
            </a:r>
          </a:p>
          <a:p>
            <a:pPr lvl="2"/>
            <a:r>
              <a:rPr lang="en-US" dirty="0"/>
              <a:t>a set of useful and important relationships, or </a:t>
            </a:r>
            <a:r>
              <a:rPr lang="en-US" i="1" dirty="0"/>
              <a:t>semantic relations</a:t>
            </a:r>
            <a:r>
              <a:rPr lang="en-US" dirty="0"/>
              <a:t>, that exist between semantic types</a:t>
            </a:r>
            <a:r>
              <a:rPr lang="en-US" dirty="0" smtClean="0"/>
              <a:t>.</a:t>
            </a:r>
          </a:p>
          <a:p>
            <a:pPr marL="914400" lvl="2" indent="0">
              <a:buNone/>
            </a:pPr>
            <a:endParaRPr lang="en-US" dirty="0"/>
          </a:p>
          <a:p>
            <a:pPr lvl="3"/>
            <a:r>
              <a:rPr lang="en-US" dirty="0" smtClean="0"/>
              <a:t>Info: </a:t>
            </a:r>
            <a:r>
              <a:rPr lang="en-US" dirty="0" smtClean="0">
                <a:hlinkClick r:id="rId2"/>
              </a:rPr>
              <a:t>https://www.nlm.nih.gov/pubs/factsheets/umlssemn.html</a:t>
            </a:r>
            <a:endParaRPr lang="en-US" dirty="0" smtClean="0"/>
          </a:p>
          <a:p>
            <a:endParaRPr lang="en-US" dirty="0"/>
          </a:p>
        </p:txBody>
      </p:sp>
    </p:spTree>
    <p:extLst>
      <p:ext uri="{BB962C8B-B14F-4D97-AF65-F5344CB8AC3E}">
        <p14:creationId xmlns:p14="http://schemas.microsoft.com/office/powerpoint/2010/main" val="302452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UMLS Structure and Content</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There </a:t>
            </a:r>
            <a:r>
              <a:rPr lang="en-US" dirty="0"/>
              <a:t>are 133 semantic types and 54 semantic relationships. </a:t>
            </a:r>
          </a:p>
          <a:p>
            <a:r>
              <a:rPr lang="en-US" dirty="0"/>
              <a:t>Major groupings of semantic types include:</a:t>
            </a:r>
          </a:p>
          <a:p>
            <a:pPr lvl="2"/>
            <a:r>
              <a:rPr lang="en-US" dirty="0"/>
              <a:t>organism</a:t>
            </a:r>
          </a:p>
          <a:p>
            <a:pPr lvl="2"/>
            <a:r>
              <a:rPr lang="en-US" dirty="0"/>
              <a:t>anatomical structure</a:t>
            </a:r>
          </a:p>
          <a:p>
            <a:pPr lvl="2"/>
            <a:r>
              <a:rPr lang="en-US" dirty="0"/>
              <a:t>biologic function</a:t>
            </a:r>
          </a:p>
          <a:p>
            <a:pPr lvl="2"/>
            <a:r>
              <a:rPr lang="en-US" dirty="0"/>
              <a:t>chemical</a:t>
            </a:r>
          </a:p>
          <a:p>
            <a:pPr lvl="2"/>
            <a:r>
              <a:rPr lang="en-US" dirty="0"/>
              <a:t>physical object</a:t>
            </a:r>
          </a:p>
          <a:p>
            <a:pPr lvl="2"/>
            <a:r>
              <a:rPr lang="en-US" dirty="0"/>
              <a:t>idea or </a:t>
            </a:r>
            <a:r>
              <a:rPr lang="en-US" dirty="0" smtClean="0"/>
              <a:t>concept</a:t>
            </a:r>
          </a:p>
          <a:p>
            <a:r>
              <a:rPr lang="en-US" dirty="0" smtClean="0"/>
              <a:t>The </a:t>
            </a:r>
            <a:r>
              <a:rPr lang="en-US" dirty="0"/>
              <a:t>primary link between the semantic types is the ”</a:t>
            </a:r>
            <a:r>
              <a:rPr lang="en-US" dirty="0" err="1"/>
              <a:t>isa</a:t>
            </a:r>
            <a:r>
              <a:rPr lang="en-US" dirty="0"/>
              <a:t>” link. The </a:t>
            </a:r>
            <a:r>
              <a:rPr lang="en-US" dirty="0" err="1"/>
              <a:t>isa</a:t>
            </a:r>
            <a:r>
              <a:rPr lang="en-US" dirty="0"/>
              <a:t> link establishes the hierarchy of types within the Semantic Network and facilitates the assignment of the most specific semantic type available for a </a:t>
            </a:r>
            <a:r>
              <a:rPr lang="en-US" dirty="0" err="1"/>
              <a:t>Metathesaurus</a:t>
            </a:r>
            <a:r>
              <a:rPr lang="en-US" dirty="0"/>
              <a:t> concept.</a:t>
            </a:r>
          </a:p>
        </p:txBody>
      </p:sp>
    </p:spTree>
    <p:extLst>
      <p:ext uri="{BB962C8B-B14F-4D97-AF65-F5344CB8AC3E}">
        <p14:creationId xmlns:p14="http://schemas.microsoft.com/office/powerpoint/2010/main" val="2592460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912</Words>
  <Application>Microsoft Macintosh PowerPoint</Application>
  <PresentationFormat>On-screen Show (4:3)</PresentationFormat>
  <Paragraphs>96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Semantic Similarity</vt:lpstr>
      <vt:lpstr>What is Semantics?</vt:lpstr>
      <vt:lpstr>What is Semantic Similarity?</vt:lpstr>
      <vt:lpstr>Why?</vt:lpstr>
      <vt:lpstr>What is an Ontology?</vt:lpstr>
      <vt:lpstr>More about Ontologies…</vt:lpstr>
      <vt:lpstr>Ontology Example</vt:lpstr>
      <vt:lpstr>UMLS Semantic Network</vt:lpstr>
      <vt:lpstr>UMLS Structure and Content</vt:lpstr>
      <vt:lpstr>UMLS Structure and Content</vt:lpstr>
      <vt:lpstr>Wu &amp; Palmer</vt:lpstr>
      <vt:lpstr>WordNet</vt:lpstr>
      <vt:lpstr>WordNet Structure</vt:lpstr>
      <vt:lpstr>WordNet Relationships</vt:lpstr>
      <vt:lpstr>Wu &amp; Palmer Concept Hierarchy</vt:lpstr>
      <vt:lpstr>Path Length</vt:lpstr>
      <vt:lpstr>Tree Example</vt:lpstr>
      <vt:lpstr>Extended Tree</vt:lpstr>
      <vt:lpstr> Leacock &amp; Chodorow </vt:lpstr>
    </vt:vector>
  </TitlesOfParts>
  <Company>Planview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Similarity</dc:title>
  <dc:creator>Diana Amador</dc:creator>
  <cp:lastModifiedBy>Diana Amador</cp:lastModifiedBy>
  <cp:revision>9</cp:revision>
  <dcterms:created xsi:type="dcterms:W3CDTF">2016-07-12T20:13:38Z</dcterms:created>
  <dcterms:modified xsi:type="dcterms:W3CDTF">2016-07-13T01:35:13Z</dcterms:modified>
</cp:coreProperties>
</file>