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ustic Printed" charset="1" panose="00000000000000000000"/>
      <p:regular r:id="rId21"/>
    </p:embeddedFont>
    <p:embeddedFont>
      <p:font typeface="Canva Sans Medium" charset="1" panose="020B06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github.com/damderis/InventoryManagement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612896" y="1991040"/>
            <a:ext cx="15274308" cy="685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12999" spc="-779">
                <a:solidFill>
                  <a:srgbClr val="0B4E7C"/>
                </a:solidFill>
                <a:latin typeface="Rustic Printed"/>
              </a:rPr>
              <a:t>DESIGN AND ANALYSIS OF ALGORITHM </a:t>
            </a:r>
          </a:p>
          <a:p>
            <a:pPr algn="ctr">
              <a:lnSpc>
                <a:spcPts val="10919"/>
              </a:lnSpc>
            </a:pPr>
            <a:r>
              <a:rPr lang="en-US" sz="12999" spc="-779">
                <a:solidFill>
                  <a:srgbClr val="0B4E7C"/>
                </a:solidFill>
                <a:latin typeface="Rustic Printed"/>
              </a:rPr>
              <a:t>GROUP PROJECT</a:t>
            </a:r>
          </a:p>
          <a:p>
            <a:pPr algn="ctr">
              <a:lnSpc>
                <a:spcPts val="6385"/>
              </a:lnSpc>
            </a:pPr>
            <a:r>
              <a:rPr lang="en-US" sz="7601" spc="-456">
                <a:solidFill>
                  <a:srgbClr val="0B4E7C"/>
                </a:solidFill>
                <a:latin typeface="Rustic Printed"/>
              </a:rPr>
              <a:t>OPTIMAL INVENTORY MANAGEMENT PROJECT</a:t>
            </a:r>
          </a:p>
          <a:p>
            <a:pPr algn="ctr" marL="0" indent="0" lvl="0">
              <a:lnSpc>
                <a:spcPts val="1091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3269576">
            <a:off x="15235274" y="1082441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66196" y="8462257"/>
            <a:ext cx="10355609" cy="38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55"/>
              </a:lnSpc>
              <a:spcBef>
                <a:spcPct val="0"/>
              </a:spcBef>
            </a:pPr>
            <a:r>
              <a:rPr lang="en-US" sz="2841" spc="179">
                <a:solidFill>
                  <a:srgbClr val="000000"/>
                </a:solidFill>
                <a:latin typeface="Canva Sans Medium"/>
              </a:rPr>
              <a:t>IZWAN ADAM ANAS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8372653">
            <a:off x="630284" y="7201300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281817" y="1195994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8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8" y="1581362"/>
                </a:lnTo>
                <a:lnTo>
                  <a:pt x="146745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6119157" y="6805059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0B4E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00129" y="4166548"/>
            <a:ext cx="4864432" cy="356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636" spc="158">
                <a:solidFill>
                  <a:srgbClr val="FFFFFF"/>
                </a:solidFill>
                <a:latin typeface="Canva Sans Medium"/>
              </a:rPr>
              <a:t>The average case represents typical scenarios where daily demand and restocking levels are moderate and vary in a predictable manner</a:t>
            </a:r>
          </a:p>
          <a:p>
            <a:pPr algn="ctr">
              <a:lnSpc>
                <a:spcPts val="355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00129" y="3281955"/>
            <a:ext cx="4864432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3569" y="4166548"/>
            <a:ext cx="4261846" cy="446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636" spc="158">
                <a:solidFill>
                  <a:srgbClr val="FFFFFF"/>
                </a:solidFill>
                <a:latin typeface="Canva Sans Medium"/>
                <a:ea typeface="Canva Sans Medium"/>
              </a:rPr>
              <a:t>On average, the time complexity remains O(n×M2), but practical performance may be better due to lower effective ranges of stock levels and fewer restocking decisions needed</a:t>
            </a:r>
          </a:p>
          <a:p>
            <a:pPr algn="ctr">
              <a:lnSpc>
                <a:spcPts val="355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081690" y="4165932"/>
            <a:ext cx="4606181" cy="88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  <a:spcBef>
                <a:spcPct val="0"/>
              </a:spcBef>
            </a:pPr>
            <a:r>
              <a:rPr lang="en-US" sz="2636" spc="158">
                <a:solidFill>
                  <a:srgbClr val="FFFFFF"/>
                </a:solidFill>
                <a:latin typeface="Canva Sans Medium"/>
                <a:ea typeface="Canva Sans Medium"/>
              </a:rPr>
              <a:t>The space complexity remains O(n×M)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50059" y="1271220"/>
            <a:ext cx="1078788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52BFAA"/>
                </a:solidFill>
                <a:latin typeface="Rustic Printed"/>
              </a:rPr>
              <a:t>AVERAGE CASE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43569" y="3281955"/>
            <a:ext cx="4261846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TIME COMPLEXITY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81690" y="3281339"/>
            <a:ext cx="4261846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SPACE COMPLEXITY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00129" y="4575446"/>
            <a:ext cx="4864432" cy="356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  <a:spcBef>
                <a:spcPct val="0"/>
              </a:spcBef>
            </a:pPr>
            <a:r>
              <a:rPr lang="en-US" sz="2636" spc="158">
                <a:solidFill>
                  <a:srgbClr val="FFFFFF"/>
                </a:solidFill>
                <a:latin typeface="Canva Sans Medium"/>
              </a:rPr>
              <a:t>The best case occurs when the problem is simplified, either by low demand variability or by having initial stock levels that can cover most of the demand without frequent restocking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0129" y="3690853"/>
            <a:ext cx="4864432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3569" y="4575446"/>
            <a:ext cx="4261846" cy="356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  <a:spcBef>
                <a:spcPct val="0"/>
              </a:spcBef>
            </a:pPr>
            <a:r>
              <a:rPr lang="en-US" sz="2636" spc="158">
                <a:solidFill>
                  <a:srgbClr val="FFFFFF"/>
                </a:solidFill>
                <a:latin typeface="Canva Sans Medium"/>
                <a:ea typeface="Canva Sans Medium"/>
              </a:rPr>
              <a:t>Fewer transitions need to be considered, potentially reducing the effective time complexity. However, in terms of theoretical worst-case bounds, it is still O(n×M2)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1690" y="4574830"/>
            <a:ext cx="4606181" cy="222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  <a:spcBef>
                <a:spcPct val="0"/>
              </a:spcBef>
            </a:pPr>
            <a:r>
              <a:rPr lang="en-US" sz="2636" spc="158">
                <a:solidFill>
                  <a:srgbClr val="FFFFFF"/>
                </a:solidFill>
                <a:latin typeface="Canva Sans Medium"/>
                <a:ea typeface="Canva Sans Medium"/>
              </a:rPr>
              <a:t>The space complexity is O(n×M), but fewer states may need to be filled, reducing the actual memory usage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50059" y="1271220"/>
            <a:ext cx="1078788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52BFAA"/>
                </a:solidFill>
                <a:latin typeface="Rustic Printed"/>
              </a:rPr>
              <a:t>BEST CASE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43569" y="3690853"/>
            <a:ext cx="4261846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TIME COMPLEXITY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81690" y="3690237"/>
            <a:ext cx="4261846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SPACE COMPLEXITY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901306">
            <a:off x="13837223" y="1865880"/>
            <a:ext cx="2533588" cy="2654235"/>
          </a:xfrm>
          <a:custGeom>
            <a:avLst/>
            <a:gdLst/>
            <a:ahLst/>
            <a:cxnLst/>
            <a:rect r="r" b="b" t="t" l="l"/>
            <a:pathLst>
              <a:path h="2654235" w="2533588">
                <a:moveTo>
                  <a:pt x="0" y="0"/>
                </a:moveTo>
                <a:lnTo>
                  <a:pt x="2533588" y="0"/>
                </a:lnTo>
                <a:lnTo>
                  <a:pt x="2533588" y="2654235"/>
                </a:lnTo>
                <a:lnTo>
                  <a:pt x="0" y="2654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355998" y="4438873"/>
            <a:ext cx="11576005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3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pc="239">
                <a:solidFill>
                  <a:srgbClr val="FFFFFF"/>
                </a:solidFill>
                <a:latin typeface="Canva Sans Medium"/>
              </a:rPr>
              <a:t>M</a:t>
            </a:r>
            <a:r>
              <a:rPr lang="en-US" sz="3999" spc="239" u="none">
                <a:solidFill>
                  <a:srgbClr val="FFFFFF"/>
                </a:solidFill>
                <a:latin typeface="Canva Sans Medium"/>
              </a:rPr>
              <a:t>inimum Inventory Cost: Calculated for each item (ItemA to ItemE).</a:t>
            </a:r>
          </a:p>
          <a:p>
            <a:pPr algn="l" marL="863599" indent="-431800" lvl="1">
              <a:lnSpc>
                <a:spcPts val="53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pc="239" u="none">
                <a:solidFill>
                  <a:srgbClr val="FFFFFF"/>
                </a:solidFill>
                <a:latin typeface="Canva Sans Medium"/>
              </a:rPr>
              <a:t>Restocking Plan: Day-by-day strategy to maintain optimal inventory levels.</a:t>
            </a:r>
          </a:p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355998" y="2537677"/>
            <a:ext cx="11248885" cy="126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</a:pPr>
            <a:r>
              <a:rPr lang="en-US" sz="8000" spc="-480">
                <a:solidFill>
                  <a:srgbClr val="FFFFFF"/>
                </a:solidFill>
                <a:latin typeface="Rustic Printed"/>
              </a:rPr>
              <a:t>RESULTS AND OUTPUT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901306">
            <a:off x="13837223" y="1865880"/>
            <a:ext cx="2533588" cy="2654235"/>
          </a:xfrm>
          <a:custGeom>
            <a:avLst/>
            <a:gdLst/>
            <a:ahLst/>
            <a:cxnLst/>
            <a:rect r="r" b="b" t="t" l="l"/>
            <a:pathLst>
              <a:path h="2654235" w="2533588">
                <a:moveTo>
                  <a:pt x="0" y="0"/>
                </a:moveTo>
                <a:lnTo>
                  <a:pt x="2533588" y="0"/>
                </a:lnTo>
                <a:lnTo>
                  <a:pt x="2533588" y="2654235"/>
                </a:lnTo>
                <a:lnTo>
                  <a:pt x="0" y="2654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355998" y="3867150"/>
            <a:ext cx="11576005" cy="539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399"/>
              </a:lnSpc>
              <a:buFont typeface="Arial"/>
              <a:buChar char="•"/>
            </a:pPr>
            <a:r>
              <a:rPr lang="en-US" sz="3999" spc="239">
                <a:solidFill>
                  <a:srgbClr val="FFFFFF"/>
                </a:solidFill>
                <a:latin typeface="Canva Sans Medium"/>
              </a:rPr>
              <a:t>Achievements: Successfully applied DP to solve inventory management.</a:t>
            </a:r>
          </a:p>
          <a:p>
            <a:pPr algn="l" marL="863599" indent="-431800" lvl="1">
              <a:lnSpc>
                <a:spcPts val="5399"/>
              </a:lnSpc>
              <a:buFont typeface="Arial"/>
              <a:buChar char="•"/>
            </a:pPr>
            <a:r>
              <a:rPr lang="en-US" sz="3999" spc="239">
                <a:solidFill>
                  <a:srgbClr val="FFFFFF"/>
                </a:solidFill>
                <a:latin typeface="Canva Sans Medium"/>
              </a:rPr>
              <a:t>Benefits: Minimized costs, optimized inventory levels, improved efficiency.</a:t>
            </a:r>
          </a:p>
          <a:p>
            <a:pPr algn="l" marL="863599" indent="-431800" lvl="1">
              <a:lnSpc>
                <a:spcPts val="5399"/>
              </a:lnSpc>
              <a:buFont typeface="Arial"/>
              <a:buChar char="•"/>
            </a:pPr>
            <a:r>
              <a:rPr lang="en-US" sz="3999" spc="239">
                <a:solidFill>
                  <a:srgbClr val="FFFFFF"/>
                </a:solidFill>
                <a:latin typeface="Canva Sans Medium"/>
              </a:rPr>
              <a:t>Future Directions: Expand to real-time data integration, scalability improvements.</a:t>
            </a:r>
          </a:p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355998" y="2129883"/>
            <a:ext cx="11248885" cy="126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</a:pPr>
            <a:r>
              <a:rPr lang="en-US" sz="8000" spc="-480">
                <a:solidFill>
                  <a:srgbClr val="FFFFFF"/>
                </a:solidFill>
                <a:latin typeface="Rustic Printed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64329" y="5732776"/>
            <a:ext cx="13386717" cy="42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  <a:spcBef>
                <a:spcPct val="0"/>
              </a:spcBef>
            </a:pPr>
            <a:r>
              <a:rPr lang="en-US" sz="2636" spc="158" u="sng">
                <a:solidFill>
                  <a:srgbClr val="FFFFFF"/>
                </a:solidFill>
                <a:latin typeface="Canva Sans Medium"/>
                <a:hlinkClick r:id="rId3" tooltip="https://github.com/damderis/InventoryManagement"/>
              </a:rPr>
              <a:t>https://github.com/damderis/InventoryManagement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36150" y="1133473"/>
            <a:ext cx="7815701" cy="401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</a:rPr>
              <a:t>ONLINE PORTFOLIO AND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1818354"/>
            <a:ext cx="7973677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</a:rPr>
              <a:t>THANK YOU VERY MUCH!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1763005"/>
            <a:ext cx="8435223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58565"/>
            <a:ext cx="9957209" cy="375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3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pc="239">
                <a:solidFill>
                  <a:srgbClr val="0B4E7C"/>
                </a:solidFill>
                <a:latin typeface="Canva Sans Medium"/>
              </a:rPr>
              <a:t>Sc</a:t>
            </a:r>
            <a:r>
              <a:rPr lang="en-US" sz="3999" spc="239" u="none">
                <a:solidFill>
                  <a:srgbClr val="0B4E7C"/>
                </a:solidFill>
                <a:latin typeface="Canva Sans Medium"/>
              </a:rPr>
              <a:t>enario: Retail store inventory management.</a:t>
            </a:r>
          </a:p>
          <a:p>
            <a:pPr algn="l" marL="863599" indent="-431800" lvl="1">
              <a:lnSpc>
                <a:spcPts val="53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pc="239" u="none">
                <a:solidFill>
                  <a:srgbClr val="0B4E7C"/>
                </a:solidFill>
                <a:latin typeface="Canva Sans Medium"/>
              </a:rPr>
              <a:t>Objective: Balance inventory levels to meet demand, minimize costs, and optimize operations.</a:t>
            </a:r>
          </a:p>
          <a:p>
            <a:pPr algn="l" marL="0" indent="0" lvl="0">
              <a:lnSpc>
                <a:spcPts val="298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19557" y="2260320"/>
            <a:ext cx="11248885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</a:rPr>
              <a:t>IMPORTANCE OF OPTIMAL INVENTORY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69868" y="5343424"/>
            <a:ext cx="12348264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>
                <a:solidFill>
                  <a:srgbClr val="FFFFFF"/>
                </a:solidFill>
                <a:latin typeface="Canva Sans Medium"/>
              </a:rPr>
              <a:t>C</a:t>
            </a:r>
            <a:r>
              <a:rPr lang="en-US" sz="3000" spc="179" u="none">
                <a:solidFill>
                  <a:srgbClr val="FFFFFF"/>
                </a:solidFill>
                <a:latin typeface="Canva Sans Medium"/>
              </a:rPr>
              <a:t>ustomer Satisfaction: Ensuring products are available.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FFFFFF"/>
                </a:solidFill>
                <a:latin typeface="Canva Sans Medium"/>
              </a:rPr>
              <a:t>Cost Efficiency: Minimizing holding costs and stockouts.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FFFFFF"/>
                </a:solidFill>
                <a:latin typeface="Canva Sans Medium"/>
              </a:rPr>
              <a:t>Operational Efficiency: Effective planning and forecasting.</a:t>
            </a:r>
          </a:p>
          <a:p>
            <a:pPr algn="l">
              <a:lnSpc>
                <a:spcPts val="40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464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29298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601076" y="981075"/>
            <a:ext cx="1078788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</a:rPr>
              <a:t>PROBLEM SPECIFICATION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8395" y="3683341"/>
            <a:ext cx="3112870" cy="152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 strike="noStrike" u="none">
                <a:solidFill>
                  <a:srgbClr val="FFFFFF"/>
                </a:solidFill>
                <a:latin typeface="Rustic Printed"/>
              </a:rPr>
              <a:t>MAIN 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50519" y="5353728"/>
            <a:ext cx="4548622" cy="215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19"/>
              </a:lnSpc>
            </a:pPr>
            <a:r>
              <a:rPr lang="en-US" sz="3999">
                <a:solidFill>
                  <a:srgbClr val="FFFFFF"/>
                </a:solidFill>
                <a:latin typeface="Canva Sans Medium"/>
              </a:rPr>
              <a:t>Determine optimal inventory levels over time.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43007" y="3683341"/>
            <a:ext cx="4440326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</a:rPr>
              <a:t>CONSTRAINTS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43007" y="5048250"/>
            <a:ext cx="4548622" cy="287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3999">
                <a:solidFill>
                  <a:srgbClr val="FFFFFF"/>
                </a:solidFill>
                <a:latin typeface="Canva Sans Medium"/>
              </a:rPr>
              <a:t>Lead time, safety stock, daily demand variability.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36982" y="1526745"/>
            <a:ext cx="7259909" cy="7233510"/>
          </a:xfrm>
          <a:custGeom>
            <a:avLst/>
            <a:gdLst/>
            <a:ahLst/>
            <a:cxnLst/>
            <a:rect r="r" b="b" t="t" l="l"/>
            <a:pathLst>
              <a:path h="7233510" w="7259909">
                <a:moveTo>
                  <a:pt x="0" y="0"/>
                </a:moveTo>
                <a:lnTo>
                  <a:pt x="7259909" y="0"/>
                </a:lnTo>
                <a:lnTo>
                  <a:pt x="7259909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1763005"/>
            <a:ext cx="7196179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</a:rPr>
              <a:t>ALGORITHM SELECTION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5114925"/>
            <a:ext cx="10476213" cy="372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1"/>
              </a:lnSpc>
              <a:spcBef>
                <a:spcPct val="0"/>
              </a:spcBef>
            </a:pPr>
            <a:r>
              <a:rPr lang="en-US" sz="2474" spc="148">
                <a:solidFill>
                  <a:srgbClr val="0B4E7C"/>
                </a:solidFill>
                <a:latin typeface="Canva Sans Medium"/>
              </a:rPr>
              <a:t>Dyna</a:t>
            </a:r>
            <a:r>
              <a:rPr lang="en-US" sz="2474" spc="148" u="none">
                <a:solidFill>
                  <a:srgbClr val="0B4E7C"/>
                </a:solidFill>
                <a:latin typeface="Canva Sans Medium"/>
              </a:rPr>
              <a:t>mic Programming (DP):</a:t>
            </a:r>
          </a:p>
          <a:p>
            <a:pPr algn="l" marL="534324" indent="-267162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474" spc="148" u="none">
                <a:solidFill>
                  <a:srgbClr val="0B4E7C"/>
                </a:solidFill>
                <a:latin typeface="Canva Sans Medium"/>
              </a:rPr>
              <a:t>Strengths: Handles overlapping subproblems and optimal substructure.</a:t>
            </a:r>
          </a:p>
          <a:p>
            <a:pPr algn="l" marL="534324" indent="-267162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474" spc="148" u="none">
                <a:solidFill>
                  <a:srgbClr val="0B4E7C"/>
                </a:solidFill>
                <a:latin typeface="Canva Sans Medium"/>
              </a:rPr>
              <a:t>Suitability: Efficiently computes minimum costs and restocking plans.</a:t>
            </a:r>
          </a:p>
          <a:p>
            <a:pPr algn="l" marL="534324" indent="-267162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474" spc="148" u="none">
                <a:solidFill>
                  <a:srgbClr val="0B4E7C"/>
                </a:solidFill>
                <a:latin typeface="Canva Sans Medium"/>
              </a:rPr>
              <a:t>Comparison: Greedy, sorting, and divide-and-conquer not suitable due to future dependencies and lack of optimal substructure.</a:t>
            </a:r>
          </a:p>
          <a:p>
            <a:pPr algn="l" marL="0" indent="0" lvl="0">
              <a:lnSpc>
                <a:spcPts val="33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50642" y="5544563"/>
            <a:ext cx="13386717" cy="222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144" indent="-284572" lvl="1">
              <a:lnSpc>
                <a:spcPts val="3558"/>
              </a:lnSpc>
              <a:spcBef>
                <a:spcPct val="0"/>
              </a:spcBef>
              <a:buFont typeface="Arial"/>
              <a:buChar char="•"/>
            </a:pPr>
            <a:r>
              <a:rPr lang="en-US" sz="2636" spc="158">
                <a:solidFill>
                  <a:srgbClr val="FFFFFF"/>
                </a:solidFill>
                <a:latin typeface="Canva Sans Medium"/>
              </a:rPr>
              <a:t>Stat</a:t>
            </a:r>
            <a:r>
              <a:rPr lang="en-US" sz="2636" spc="158" u="none">
                <a:solidFill>
                  <a:srgbClr val="FFFFFF"/>
                </a:solidFill>
                <a:latin typeface="Canva Sans Medium"/>
              </a:rPr>
              <a:t>e Representation: DP table (day, currentStock) for minimum cost.</a:t>
            </a:r>
          </a:p>
          <a:p>
            <a:pPr algn="l" marL="569144" indent="-284572" lvl="1">
              <a:lnSpc>
                <a:spcPts val="3558"/>
              </a:lnSpc>
              <a:spcBef>
                <a:spcPct val="0"/>
              </a:spcBef>
              <a:buFont typeface="Arial"/>
              <a:buChar char="•"/>
            </a:pPr>
            <a:r>
              <a:rPr lang="en-US" sz="2636" spc="158" u="none">
                <a:solidFill>
                  <a:srgbClr val="FFFFFF"/>
                </a:solidFill>
                <a:latin typeface="Canva Sans Medium"/>
              </a:rPr>
              <a:t>Transition: Decision-making based on costs (holding, stockout, restocking).</a:t>
            </a:r>
          </a:p>
          <a:p>
            <a:pPr algn="l" marL="569144" indent="-284572" lvl="1">
              <a:lnSpc>
                <a:spcPts val="3558"/>
              </a:lnSpc>
              <a:spcBef>
                <a:spcPct val="0"/>
              </a:spcBef>
              <a:buFont typeface="Arial"/>
              <a:buChar char="•"/>
            </a:pPr>
            <a:r>
              <a:rPr lang="en-US" sz="2636" spc="158" u="none">
                <a:solidFill>
                  <a:srgbClr val="FFFFFF"/>
                </a:solidFill>
                <a:latin typeface="Canva Sans Medium"/>
              </a:rPr>
              <a:t>Implementation: Java program using InventoryItem class and InventoryManagementDP class.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36150" y="2282703"/>
            <a:ext cx="7815701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</a:rPr>
              <a:t>ALGORITHM DESIGN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6080" y="-1056083"/>
            <a:ext cx="6057920" cy="1202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CALCULATING MINIMUM INVENTORY COST FOR ITEMA...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Minimum inventory cost: 365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Generating inventory restock plan for ItemA...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Day-by-day Inventory Plan for ItemA: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1: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2: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3: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4: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5: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6: Restock 5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7: Restock 0 units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Execution time: 68 ms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Calculating minimum inventory cost for ItemB...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Minimum inventory cost: 1075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Generating inventory restock plan for ItemB...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Day-by-day Inventory Plan for ItemB: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1: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2: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3: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4: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5: Restock 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6: Restock 10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7: Restock 30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8: Restock 25 units</a:t>
            </a: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9: Restock 20 units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Execution time: 58 ms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325215" y="-1056083"/>
            <a:ext cx="4866908" cy="1167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CALCULATING MINIMUM INVENTORY COST FOR ITEMC...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MINIMUM INVENTORY COST: 3570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GENERATING INVENTORY RESTOCK PLAN FOR ITEMC...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DAY-BY-DAY INVENTORY PLAN FOR ITEMC: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1: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2: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3: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4: RESTOCK 60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5: RESTOCK 90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6: RESTOCK 100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7: RESTOCK 110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8: RESTOCK 120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9: RESTOCK 130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EXECUTION TIME: 25 MS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CALCULATING MINIMUM INVENTORY COST FOR ITEMD...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MINIMUM INVENTORY COST: 805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GENERATING INVENTORY RESTOCK PLAN FOR ITEMD...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DAY-BY-DAY INVENTORY PLAN FOR ITEMD: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1: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2: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3: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4: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5: RESTOCK 20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6: RESTOCK 35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7: RESTOCK 40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EXECUTION TIME: 16 MS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192123" y="-95250"/>
            <a:ext cx="4502944" cy="638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CALCULATING MINIMUM INVENTORY COST FOR ITEME...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MINIMUM INVENTORY COST: 1600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GENERATING INVENTORY RESTOCK PLAN FOR ITEME...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DAY-BY-DAY INVENTORY PLAN FOR ITEME: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1: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2: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3: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4: RESTOCK 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5: RESTOCK 25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6: RESTOCK 30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7: RESTOCK 35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8: RESTOCK 40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9: RESTOCK 45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10: RESTOCK 50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DAY 11: RESTOCK 55 UNITS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120">
                <a:solidFill>
                  <a:srgbClr val="000000"/>
                </a:solidFill>
                <a:latin typeface="Rustic Printed"/>
              </a:rPr>
              <a:t>EXECUTION TIME: 13 MS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3317432" y="4388434"/>
            <a:ext cx="1078788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26377"/>
            <a:ext cx="7350848" cy="7431923"/>
          </a:xfrm>
          <a:custGeom>
            <a:avLst/>
            <a:gdLst/>
            <a:ahLst/>
            <a:cxnLst/>
            <a:rect r="r" b="b" t="t" l="l"/>
            <a:pathLst>
              <a:path h="7431923" w="7350848">
                <a:moveTo>
                  <a:pt x="0" y="0"/>
                </a:moveTo>
                <a:lnTo>
                  <a:pt x="7350848" y="0"/>
                </a:lnTo>
                <a:lnTo>
                  <a:pt x="7350848" y="7431923"/>
                </a:lnTo>
                <a:lnTo>
                  <a:pt x="0" y="7431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2311717"/>
            <a:ext cx="8232032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</a:rPr>
              <a:t>ALGORITHM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5064443"/>
            <a:ext cx="8619345" cy="427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2895" indent="-301448" lvl="1">
              <a:lnSpc>
                <a:spcPts val="3769"/>
              </a:lnSpc>
              <a:spcBef>
                <a:spcPct val="0"/>
              </a:spcBef>
              <a:buFont typeface="Arial"/>
              <a:buChar char="•"/>
            </a:pPr>
            <a:r>
              <a:rPr lang="en-US" sz="2792" spc="167">
                <a:solidFill>
                  <a:srgbClr val="0B4E7C"/>
                </a:solidFill>
                <a:latin typeface="Canva Sans Medium"/>
              </a:rPr>
              <a:t>C</a:t>
            </a:r>
            <a:r>
              <a:rPr lang="en-US" sz="2792" spc="167" u="none">
                <a:solidFill>
                  <a:srgbClr val="0B4E7C"/>
                </a:solidFill>
                <a:latin typeface="Canva Sans Medium"/>
              </a:rPr>
              <a:t>orrectness: DP ensures optimal solutions by reusing subproblem solutions.</a:t>
            </a:r>
          </a:p>
          <a:p>
            <a:pPr algn="l" marL="602895" indent="-301448" lvl="1">
              <a:lnSpc>
                <a:spcPts val="3769"/>
              </a:lnSpc>
              <a:spcBef>
                <a:spcPct val="0"/>
              </a:spcBef>
              <a:buFont typeface="Arial"/>
              <a:buChar char="•"/>
            </a:pPr>
            <a:r>
              <a:rPr lang="en-US" sz="2792" spc="167" u="none">
                <a:solidFill>
                  <a:srgbClr val="0B4E7C"/>
                </a:solidFill>
                <a:latin typeface="Canva Sans Medium"/>
              </a:rPr>
              <a:t>Time Complexity: O(n * S) where n is number of days and S is maximum stock level.</a:t>
            </a:r>
          </a:p>
          <a:p>
            <a:pPr algn="l" marL="602895" indent="-301448" lvl="1">
              <a:lnSpc>
                <a:spcPts val="3769"/>
              </a:lnSpc>
              <a:spcBef>
                <a:spcPct val="0"/>
              </a:spcBef>
              <a:buFont typeface="Arial"/>
              <a:buChar char="•"/>
            </a:pPr>
            <a:r>
              <a:rPr lang="en-US" sz="2792" spc="167" u="none">
                <a:solidFill>
                  <a:srgbClr val="0B4E7C"/>
                </a:solidFill>
                <a:latin typeface="Canva Sans Medium"/>
              </a:rPr>
              <a:t>Execution Efficiency: Demonstrated by execution times (e.g., 200 ms total).</a:t>
            </a:r>
          </a:p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00129" y="4424799"/>
            <a:ext cx="4864432" cy="267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  <a:spcBef>
                <a:spcPct val="0"/>
              </a:spcBef>
            </a:pPr>
            <a:r>
              <a:rPr lang="en-US" sz="2636" spc="158">
                <a:solidFill>
                  <a:srgbClr val="FFFFFF"/>
                </a:solidFill>
                <a:latin typeface="Canva Sans Medium"/>
              </a:rPr>
              <a:t>The worst case occurs when the problem size (in terms of the number of days and maximum possible stock levels) is maximized.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0129" y="3540206"/>
            <a:ext cx="4864432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3569" y="4424799"/>
            <a:ext cx="4261846" cy="222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  <a:spcBef>
                <a:spcPct val="0"/>
              </a:spcBef>
            </a:pPr>
            <a:r>
              <a:rPr lang="en-US" sz="2636" spc="158">
                <a:solidFill>
                  <a:srgbClr val="FFFFFF"/>
                </a:solidFill>
                <a:latin typeface="Canva Sans Medium"/>
                <a:ea typeface="Canva Sans Medium"/>
              </a:rPr>
              <a:t>The algorithm must explore all possible states and transitions, resulting in a time complexity of O(n×M2)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1690" y="4424183"/>
            <a:ext cx="4606181" cy="267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636" spc="158">
                <a:solidFill>
                  <a:srgbClr val="FFFFFF"/>
                </a:solidFill>
                <a:latin typeface="Canva Sans Medium"/>
                <a:ea typeface="Canva Sans Medium"/>
              </a:rPr>
              <a:t>The space complexity remains O(n×M) as the DP table must store costs for each day and stock level combination</a:t>
            </a:r>
          </a:p>
          <a:p>
            <a:pPr algn="ctr">
              <a:lnSpc>
                <a:spcPts val="355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750059" y="1271220"/>
            <a:ext cx="1078788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</a:rPr>
              <a:t>WORST CASE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43569" y="3540206"/>
            <a:ext cx="4261846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TIME COMPLEXITY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81690" y="3539590"/>
            <a:ext cx="4261846" cy="7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sz="4600" spc="-276">
                <a:solidFill>
                  <a:srgbClr val="FFFFFF"/>
                </a:solidFill>
                <a:latin typeface="Rustic Printed"/>
              </a:rPr>
              <a:t>SPACE 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DAGJAnN1yXc</dc:identifier>
  <dcterms:modified xsi:type="dcterms:W3CDTF">2011-08-01T06:04:30Z</dcterms:modified>
  <cp:revision>1</cp:revision>
  <dc:title>Blue and Green Organic Group Project Presentation</dc:title>
</cp:coreProperties>
</file>