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64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666"/>
    <a:srgbClr val="FFC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F614BC-84B4-47F7-B608-A6A4FB4EA9EA}">
  <a:tblStyle styleId="{2CF614BC-84B4-47F7-B608-A6A4FB4EA9E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229EBD-6BCD-455B-BCC8-3970304F13B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4" d="100"/>
          <a:sy n="164" d="100"/>
        </p:scale>
        <p:origin x="-114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456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1bc5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1bc5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e51bc5f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d4353c228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d4353c228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d4353c228_0_3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d4353c228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d4353c228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d4353c228_0_3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e51bc5f0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e51bc5f0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6e51bc5f02_0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dirty="0" smtClean="0"/>
              <a:t>2020-02-13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기획팀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/>
              <a:t>한소담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14003" y="4155926"/>
            <a:ext cx="44646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펫시터</a:t>
            </a:r>
            <a:r>
              <a:rPr 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1000" dirty="0" smtClean="0">
                <a:solidFill>
                  <a:srgbClr val="7F7F7F"/>
                </a:solidFill>
              </a:rPr>
              <a:t>서울시 관악구</a:t>
            </a:r>
            <a:r>
              <a:rPr 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336  T.031-000-0000  F.031-000-0000</a:t>
            </a:r>
            <a:endParaRPr sz="10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285381" y="1157839"/>
            <a:ext cx="6365855" cy="380260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4" name="Google Shape;304;p20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b="1" dirty="0"/>
              <a:t>Menu (</a:t>
            </a:r>
            <a:r>
              <a:rPr lang="ko-KR" altLang="en-US" b="1" dirty="0"/>
              <a:t>방문 서비스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0542" y="2231458"/>
            <a:ext cx="2055944" cy="19328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405072" y="4274967"/>
            <a:ext cx="546020" cy="2096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1203" y="2283875"/>
            <a:ext cx="7687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제공되는 서비스</a:t>
            </a:r>
            <a:endParaRPr lang="ko-KR" altLang="en-US" sz="600" dirty="0"/>
          </a:p>
        </p:txBody>
      </p:sp>
      <p:sp>
        <p:nvSpPr>
          <p:cNvPr id="5" name="직사각형 4"/>
          <p:cNvSpPr/>
          <p:nvPr/>
        </p:nvSpPr>
        <p:spPr>
          <a:xfrm>
            <a:off x="861971" y="2468541"/>
            <a:ext cx="1735611" cy="198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1666" y="2832280"/>
            <a:ext cx="7687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요금 안내</a:t>
            </a:r>
            <a:endParaRPr lang="ko-KR" altLang="en-US" sz="600" dirty="0"/>
          </a:p>
        </p:txBody>
      </p:sp>
      <p:sp>
        <p:nvSpPr>
          <p:cNvPr id="7" name="직사각형 6"/>
          <p:cNvSpPr/>
          <p:nvPr/>
        </p:nvSpPr>
        <p:spPr>
          <a:xfrm>
            <a:off x="861971" y="3075139"/>
            <a:ext cx="1721052" cy="914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1506995" y="1622760"/>
            <a:ext cx="302858" cy="285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054612" y="2233332"/>
            <a:ext cx="2055944" cy="19328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749142" y="4276841"/>
            <a:ext cx="546020" cy="2096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95273" y="2285749"/>
            <a:ext cx="7687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제공되는 서비스</a:t>
            </a:r>
            <a:endParaRPr lang="ko-KR" altLang="en-US" sz="600" dirty="0"/>
          </a:p>
        </p:txBody>
      </p:sp>
      <p:sp>
        <p:nvSpPr>
          <p:cNvPr id="59" name="직사각형 58"/>
          <p:cNvSpPr/>
          <p:nvPr/>
        </p:nvSpPr>
        <p:spPr>
          <a:xfrm>
            <a:off x="4206041" y="2470415"/>
            <a:ext cx="1735611" cy="198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795736" y="2834154"/>
            <a:ext cx="7687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요금 안내</a:t>
            </a:r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4206041" y="3077013"/>
            <a:ext cx="1721052" cy="914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68" idx="3"/>
            <a:endCxn id="57" idx="1"/>
          </p:cNvCxnSpPr>
          <p:nvPr/>
        </p:nvCxnSpPr>
        <p:spPr>
          <a:xfrm flipV="1">
            <a:off x="3502283" y="4381677"/>
            <a:ext cx="1246859" cy="196589"/>
          </a:xfrm>
          <a:prstGeom prst="straightConnector1">
            <a:avLst/>
          </a:prstGeom>
          <a:ln>
            <a:solidFill>
              <a:srgbClr val="FFCF0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8" idx="1"/>
          </p:cNvCxnSpPr>
          <p:nvPr/>
        </p:nvCxnSpPr>
        <p:spPr>
          <a:xfrm flipH="1" flipV="1">
            <a:off x="1951092" y="4381677"/>
            <a:ext cx="1376465" cy="196589"/>
          </a:xfrm>
          <a:prstGeom prst="straightConnector1">
            <a:avLst/>
          </a:prstGeom>
          <a:ln>
            <a:solidFill>
              <a:srgbClr val="FFCF0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3327557" y="449081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981279" y="64802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6884210" y="1157839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6981279" y="139850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56958" y="1303167"/>
            <a:ext cx="155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예약하기 클릭 시 다운로드 문자전송 </a:t>
            </a:r>
            <a:endParaRPr lang="en-US" altLang="ko-KR" sz="600" dirty="0" smtClean="0"/>
          </a:p>
          <a:p>
            <a:r>
              <a:rPr lang="ko-KR" altLang="en-US" sz="600" dirty="0" smtClean="0"/>
              <a:t>팝업 창 표시됨</a:t>
            </a:r>
            <a:endParaRPr lang="en-US" altLang="ko-KR" sz="600" dirty="0" smtClean="0"/>
          </a:p>
          <a:p>
            <a:r>
              <a:rPr lang="en-US" altLang="ko-KR" sz="600" dirty="0" smtClean="0"/>
              <a:t>(</a:t>
            </a:r>
            <a:r>
              <a:rPr lang="ko-KR" altLang="en-US" sz="600" dirty="0" smtClean="0"/>
              <a:t>참고 </a:t>
            </a:r>
            <a:r>
              <a:rPr lang="en-US" altLang="ko-KR" sz="600" dirty="0" smtClean="0"/>
              <a:t>NO.2.2 ~ 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676" y="2468541"/>
            <a:ext cx="17938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산책 </a:t>
            </a:r>
            <a:r>
              <a:rPr lang="en-US" altLang="ko-KR" sz="600" dirty="0" smtClean="0"/>
              <a:t>1</a:t>
            </a:r>
            <a:r>
              <a:rPr lang="ko-KR" altLang="en-US" sz="600" dirty="0" smtClean="0"/>
              <a:t>시간 </a:t>
            </a:r>
            <a:r>
              <a:rPr lang="en-US" altLang="ko-KR" sz="600" dirty="0" smtClean="0"/>
              <a:t>(</a:t>
            </a:r>
            <a:r>
              <a:rPr lang="ko-KR" altLang="en-US" sz="600" dirty="0" smtClean="0"/>
              <a:t>우천 시 실내 놀이</a:t>
            </a:r>
            <a:r>
              <a:rPr lang="en-US" altLang="ko-KR" sz="600" dirty="0" smtClean="0"/>
              <a:t>) , </a:t>
            </a:r>
            <a:r>
              <a:rPr lang="ko-KR" altLang="en-US" sz="600" dirty="0" smtClean="0"/>
              <a:t>배식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배변정리</a:t>
            </a:r>
            <a:endParaRPr lang="ko-KR" altLang="en-US" sz="600" dirty="0"/>
          </a:p>
        </p:txBody>
      </p:sp>
      <p:sp>
        <p:nvSpPr>
          <p:cNvPr id="39" name="TextBox 38"/>
          <p:cNvSpPr txBox="1"/>
          <p:nvPr/>
        </p:nvSpPr>
        <p:spPr>
          <a:xfrm>
            <a:off x="4185660" y="2475680"/>
            <a:ext cx="17938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놀이 </a:t>
            </a:r>
            <a:r>
              <a:rPr lang="en-US" altLang="ko-KR" sz="600" dirty="0" smtClean="0"/>
              <a:t>(20</a:t>
            </a:r>
            <a:r>
              <a:rPr lang="ko-KR" altLang="en-US" sz="600" dirty="0" smtClean="0"/>
              <a:t>분 </a:t>
            </a:r>
            <a:r>
              <a:rPr lang="en-US" altLang="ko-KR" sz="600" dirty="0" smtClean="0"/>
              <a:t>2</a:t>
            </a:r>
            <a:r>
              <a:rPr lang="ko-KR" altLang="en-US" sz="600" dirty="0" smtClean="0"/>
              <a:t>회</a:t>
            </a:r>
            <a:r>
              <a:rPr lang="en-US" altLang="ko-KR" sz="600" dirty="0" smtClean="0"/>
              <a:t>), </a:t>
            </a:r>
            <a:r>
              <a:rPr lang="ko-KR" altLang="en-US" sz="600" dirty="0" smtClean="0"/>
              <a:t>배식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배변정리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모래추가</a:t>
            </a:r>
            <a:endParaRPr lang="ko-KR" altLang="en-US" sz="600" dirty="0"/>
          </a:p>
        </p:txBody>
      </p:sp>
      <p:sp>
        <p:nvSpPr>
          <p:cNvPr id="10" name="TextBox 9"/>
          <p:cNvSpPr txBox="1"/>
          <p:nvPr/>
        </p:nvSpPr>
        <p:spPr>
          <a:xfrm>
            <a:off x="810033" y="3119585"/>
            <a:ext cx="1956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1</a:t>
            </a:r>
            <a:r>
              <a:rPr lang="ko-KR" altLang="en-US" sz="600" dirty="0" smtClean="0"/>
              <a:t>회 </a:t>
            </a:r>
            <a:r>
              <a:rPr lang="en-US" altLang="ko-KR" sz="600" dirty="0" smtClean="0"/>
              <a:t>	                 25,000</a:t>
            </a:r>
            <a:r>
              <a:rPr lang="ko-KR" altLang="en-US" sz="600" dirty="0" smtClean="0"/>
              <a:t>원</a:t>
            </a:r>
            <a:endParaRPr lang="en-US" altLang="ko-KR" sz="600" dirty="0" smtClean="0"/>
          </a:p>
          <a:p>
            <a:r>
              <a:rPr lang="en-US" altLang="ko-KR" sz="600" dirty="0" smtClean="0"/>
              <a:t>1</a:t>
            </a:r>
            <a:r>
              <a:rPr lang="ko-KR" altLang="en-US" sz="600" dirty="0" smtClean="0"/>
              <a:t>회 추가 금액 </a:t>
            </a:r>
            <a:r>
              <a:rPr lang="en-US" altLang="ko-KR" sz="600" dirty="0" smtClean="0"/>
              <a:t>	                 10,000</a:t>
            </a:r>
            <a:r>
              <a:rPr lang="ko-KR" altLang="en-US" sz="600" dirty="0" smtClean="0"/>
              <a:t>원</a:t>
            </a:r>
            <a:endParaRPr lang="en-US" altLang="ko-KR" sz="600" dirty="0" smtClean="0"/>
          </a:p>
          <a:p>
            <a:r>
              <a:rPr lang="ko-KR" altLang="en-US" sz="600" dirty="0" smtClean="0"/>
              <a:t>마리 추가 금액 </a:t>
            </a:r>
            <a:r>
              <a:rPr lang="en-US" altLang="ko-KR" sz="600" dirty="0" smtClean="0"/>
              <a:t>(15kg </a:t>
            </a:r>
            <a:r>
              <a:rPr lang="ko-KR" altLang="en-US" sz="600" dirty="0" smtClean="0"/>
              <a:t>미만</a:t>
            </a:r>
            <a:r>
              <a:rPr lang="en-US" altLang="ko-KR" sz="600" dirty="0" smtClean="0"/>
              <a:t>)                   5,000</a:t>
            </a:r>
            <a:r>
              <a:rPr lang="ko-KR" altLang="en-US" sz="600" dirty="0" smtClean="0"/>
              <a:t>원</a:t>
            </a:r>
            <a:endParaRPr lang="en-US" altLang="ko-KR" sz="600" dirty="0" smtClean="0"/>
          </a:p>
          <a:p>
            <a:r>
              <a:rPr lang="ko-KR" altLang="en-US" sz="600" dirty="0" smtClean="0"/>
              <a:t>마리 추가 금액 </a:t>
            </a:r>
            <a:r>
              <a:rPr lang="en-US" altLang="ko-KR" sz="600" dirty="0" smtClean="0"/>
              <a:t>(15kg </a:t>
            </a:r>
            <a:r>
              <a:rPr lang="ko-KR" altLang="en-US" sz="600" dirty="0" smtClean="0"/>
              <a:t>이상</a:t>
            </a:r>
            <a:r>
              <a:rPr lang="en-US" altLang="ko-KR" sz="600" dirty="0" smtClean="0"/>
              <a:t>)                 10,000</a:t>
            </a:r>
            <a:r>
              <a:rPr lang="ko-KR" altLang="en-US" sz="600" dirty="0" smtClean="0"/>
              <a:t>원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ko-KR" altLang="en-US" sz="600" dirty="0" smtClean="0"/>
              <a:t>목욕 추가 </a:t>
            </a:r>
            <a:r>
              <a:rPr lang="en-US" altLang="ko-KR" sz="600" dirty="0" smtClean="0"/>
              <a:t>(1 </a:t>
            </a:r>
            <a:r>
              <a:rPr lang="ko-KR" altLang="en-US" sz="600" dirty="0" smtClean="0"/>
              <a:t>犬</a:t>
            </a:r>
            <a:r>
              <a:rPr lang="en-US" altLang="ko-KR" sz="600" dirty="0" smtClean="0"/>
              <a:t>)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	                   5,000</a:t>
            </a:r>
            <a:r>
              <a:rPr lang="ko-KR" altLang="en-US" sz="600" dirty="0" smtClean="0"/>
              <a:t>원</a:t>
            </a:r>
            <a:endParaRPr lang="en-US" altLang="ko-KR" sz="600" dirty="0" smtClean="0"/>
          </a:p>
          <a:p>
            <a:r>
              <a:rPr lang="ko-KR" altLang="en-US" sz="600" dirty="0" smtClean="0"/>
              <a:t>주말 추가금액 </a:t>
            </a:r>
            <a:r>
              <a:rPr lang="en-US" altLang="ko-KR" sz="600" dirty="0" smtClean="0"/>
              <a:t>	                   5,000</a:t>
            </a:r>
            <a:r>
              <a:rPr lang="ko-KR" altLang="en-US" sz="600" dirty="0" smtClean="0"/>
              <a:t>원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600" dirty="0" smtClean="0"/>
          </a:p>
          <a:p>
            <a:endParaRPr lang="ko-KR" altLang="en-US" sz="600" dirty="0"/>
          </a:p>
        </p:txBody>
      </p:sp>
      <p:sp>
        <p:nvSpPr>
          <p:cNvPr id="43" name="TextBox 42"/>
          <p:cNvSpPr txBox="1"/>
          <p:nvPr/>
        </p:nvSpPr>
        <p:spPr>
          <a:xfrm>
            <a:off x="4159683" y="3139203"/>
            <a:ext cx="1956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1</a:t>
            </a:r>
            <a:r>
              <a:rPr lang="ko-KR" altLang="en-US" sz="600" dirty="0" smtClean="0"/>
              <a:t>회 </a:t>
            </a:r>
            <a:r>
              <a:rPr lang="en-US" altLang="ko-KR" sz="600" dirty="0" smtClean="0"/>
              <a:t>	                 18,000</a:t>
            </a:r>
            <a:r>
              <a:rPr lang="ko-KR" altLang="en-US" sz="600" dirty="0" smtClean="0"/>
              <a:t>원</a:t>
            </a:r>
            <a:endParaRPr lang="en-US" altLang="ko-KR" sz="600" dirty="0" smtClean="0"/>
          </a:p>
          <a:p>
            <a:r>
              <a:rPr lang="en-US" altLang="ko-KR" sz="600" dirty="0" smtClean="0"/>
              <a:t>1</a:t>
            </a:r>
            <a:r>
              <a:rPr lang="ko-KR" altLang="en-US" sz="600" dirty="0" smtClean="0"/>
              <a:t>회 추가 금액 </a:t>
            </a:r>
            <a:r>
              <a:rPr lang="en-US" altLang="ko-KR" sz="600" dirty="0" smtClean="0"/>
              <a:t>	                 10,000</a:t>
            </a:r>
            <a:r>
              <a:rPr lang="ko-KR" altLang="en-US" sz="600" dirty="0" smtClean="0"/>
              <a:t>원</a:t>
            </a:r>
            <a:endParaRPr lang="en-US" altLang="ko-KR" sz="600" dirty="0" smtClean="0"/>
          </a:p>
          <a:p>
            <a:r>
              <a:rPr lang="ko-KR" altLang="en-US" sz="600" dirty="0" smtClean="0"/>
              <a:t>마리 추가 금액                                       </a:t>
            </a:r>
            <a:r>
              <a:rPr lang="en-US" altLang="ko-KR" sz="600" dirty="0" smtClean="0"/>
              <a:t>5,000</a:t>
            </a:r>
            <a:r>
              <a:rPr lang="ko-KR" altLang="en-US" sz="600" dirty="0" smtClean="0"/>
              <a:t>원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ko-KR" altLang="en-US" sz="600" dirty="0" smtClean="0"/>
              <a:t>주말 추가금액 </a:t>
            </a:r>
            <a:r>
              <a:rPr lang="en-US" altLang="ko-KR" sz="600" dirty="0" smtClean="0"/>
              <a:t>	                   5,000</a:t>
            </a:r>
            <a:r>
              <a:rPr lang="ko-KR" altLang="en-US" sz="600" dirty="0" smtClean="0"/>
              <a:t>원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endParaRPr lang="en-US" altLang="ko-KR" sz="600" dirty="0" smtClean="0"/>
          </a:p>
          <a:p>
            <a:endParaRPr lang="ko-KR" altLang="en-US" sz="600" dirty="0"/>
          </a:p>
        </p:txBody>
      </p:sp>
      <p:sp>
        <p:nvSpPr>
          <p:cNvPr id="35" name="TextBox 34"/>
          <p:cNvSpPr txBox="1"/>
          <p:nvPr/>
        </p:nvSpPr>
        <p:spPr>
          <a:xfrm>
            <a:off x="1428368" y="1650277"/>
            <a:ext cx="471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강아지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아이콘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950565" y="1630694"/>
            <a:ext cx="302858" cy="285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65632" y="1648917"/>
            <a:ext cx="471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고양</a:t>
            </a:r>
            <a:r>
              <a:rPr lang="ko-KR" altLang="en-US" sz="500" dirty="0">
                <a:solidFill>
                  <a:schemeClr val="tx1"/>
                </a:solidFill>
              </a:rPr>
              <a:t>이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아이콘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29896" y="430991"/>
            <a:ext cx="5049584" cy="51253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228907" y="582420"/>
            <a:ext cx="856158" cy="2096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228907" y="582420"/>
            <a:ext cx="856158" cy="209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97381" y="582420"/>
            <a:ext cx="2198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700" b="1" dirty="0"/>
              <a:t>방문서비스</a:t>
            </a:r>
            <a:r>
              <a:rPr lang="ko-KR" altLang="en-US" sz="700" dirty="0"/>
              <a:t>    자주 묻는 질문   이용후기   </a:t>
            </a:r>
            <a:r>
              <a:rPr lang="ko-KR" altLang="en-US" sz="700" dirty="0" smtClean="0"/>
              <a:t>이용약관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04194" y="48332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74431" y="596972"/>
            <a:ext cx="167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메뉴 클릭 시</a:t>
            </a:r>
            <a:endParaRPr lang="en-US" altLang="ko-KR" sz="600" dirty="0" smtClean="0"/>
          </a:p>
          <a:p>
            <a:r>
              <a:rPr lang="ko-KR" altLang="en-US" sz="600" dirty="0" smtClean="0"/>
              <a:t>폰트 </a:t>
            </a:r>
            <a:r>
              <a:rPr lang="en-US" altLang="ko-KR" sz="600" dirty="0" smtClean="0"/>
              <a:t>bold </a:t>
            </a:r>
            <a:r>
              <a:rPr lang="ko-KR" altLang="en-US" sz="600" dirty="0" smtClean="0"/>
              <a:t>처리됨</a:t>
            </a:r>
            <a:endParaRPr lang="ko-KR" altLang="en-US" sz="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3468308" y="1773387"/>
            <a:ext cx="0" cy="250158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자주 묻는 질</a:t>
            </a:r>
            <a:r>
              <a:rPr lang="ko-KR" altLang="en-US" b="1" dirty="0"/>
              <a:t>문</a:t>
            </a:r>
            <a:endParaRPr b="1" dirty="0"/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9896" y="430991"/>
            <a:ext cx="5049584" cy="51253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28907" y="582420"/>
            <a:ext cx="856158" cy="2096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228907" y="582420"/>
            <a:ext cx="856158" cy="209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97381" y="582420"/>
            <a:ext cx="2198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700" dirty="0"/>
              <a:t>방문서비스    </a:t>
            </a:r>
            <a:r>
              <a:rPr lang="ko-KR" altLang="en-US" sz="700" b="1" dirty="0"/>
              <a:t>자주 묻는 질문   </a:t>
            </a:r>
            <a:r>
              <a:rPr lang="ko-KR" altLang="en-US" sz="700" dirty="0"/>
              <a:t>이용후기   </a:t>
            </a:r>
            <a:r>
              <a:rPr lang="ko-KR" altLang="en-US" sz="700" dirty="0" smtClean="0"/>
              <a:t>이용약관</a:t>
            </a:r>
            <a:endParaRPr lang="ko-KR" altLang="en-US" sz="7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304087" y="44829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9896" y="1060005"/>
            <a:ext cx="5049584" cy="161330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4046" y="1107667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자주 묻는 질문</a:t>
            </a:r>
            <a:endParaRPr lang="ko-KR" altLang="en-US" sz="900" b="1" dirty="0"/>
          </a:p>
        </p:txBody>
      </p:sp>
      <p:sp>
        <p:nvSpPr>
          <p:cNvPr id="11" name="직사각형 10"/>
          <p:cNvSpPr/>
          <p:nvPr/>
        </p:nvSpPr>
        <p:spPr>
          <a:xfrm>
            <a:off x="1735613" y="1426930"/>
            <a:ext cx="3890568" cy="1153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35613" y="1689019"/>
            <a:ext cx="38905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735613" y="1992848"/>
            <a:ext cx="38905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735613" y="2308326"/>
            <a:ext cx="38905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7157" y="1456050"/>
            <a:ext cx="2981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강아지와 고양이 동시에 돌봄 가능한가요</a:t>
            </a:r>
            <a:r>
              <a:rPr lang="en-US" altLang="ko-KR" sz="800" dirty="0" smtClean="0"/>
              <a:t>?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454888" y="1714028"/>
            <a:ext cx="104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예약 변경 및 취소 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461710" y="2020998"/>
            <a:ext cx="2135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출입비밀번호 등 정보 유출이 </a:t>
            </a:r>
            <a:r>
              <a:rPr lang="ko-KR" altLang="en-US" sz="800" dirty="0" smtClean="0"/>
              <a:t>걱정이 돼요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2467534" y="2319974"/>
            <a:ext cx="1415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정기 서비스도 가능한가요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5286969" y="1450013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5296916" y="169724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5301039" y="1982635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309749" y="229106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02011" y="133849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966719" y="58330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74431" y="548756"/>
            <a:ext cx="167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메뉴 클릭 시</a:t>
            </a:r>
            <a:endParaRPr lang="en-US" altLang="ko-KR" sz="600" dirty="0" smtClean="0"/>
          </a:p>
          <a:p>
            <a:r>
              <a:rPr lang="ko-KR" altLang="en-US" sz="600" dirty="0" smtClean="0"/>
              <a:t>폰트 </a:t>
            </a:r>
            <a:r>
              <a:rPr lang="en-US" altLang="ko-KR" sz="600" dirty="0" smtClean="0"/>
              <a:t>bold </a:t>
            </a:r>
            <a:r>
              <a:rPr lang="ko-KR" altLang="en-US" sz="600" dirty="0" smtClean="0"/>
              <a:t>처리됨</a:t>
            </a:r>
            <a:endParaRPr lang="ko-KR" altLang="en-US" sz="6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6884209" y="966818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6966719" y="110766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74431" y="1060005"/>
            <a:ext cx="139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클릭 시</a:t>
            </a:r>
            <a:r>
              <a:rPr lang="en-US" altLang="ko-KR" sz="600" dirty="0"/>
              <a:t> </a:t>
            </a:r>
            <a:r>
              <a:rPr lang="ko-KR" altLang="en-US" sz="600" dirty="0" smtClean="0"/>
              <a:t>하단에 답변 표시되며</a:t>
            </a:r>
            <a:r>
              <a:rPr lang="en-US" altLang="ko-KR" sz="600" dirty="0" smtClean="0"/>
              <a:t>,</a:t>
            </a:r>
          </a:p>
          <a:p>
            <a:r>
              <a:rPr lang="ko-KR" altLang="en-US" sz="600" dirty="0" smtClean="0"/>
              <a:t>아이콘 방향 변경</a:t>
            </a:r>
            <a:endParaRPr lang="ko-KR" altLang="en-US" sz="600" dirty="0"/>
          </a:p>
        </p:txBody>
      </p:sp>
      <p:sp>
        <p:nvSpPr>
          <p:cNvPr id="32" name="직사각형 31"/>
          <p:cNvSpPr/>
          <p:nvPr/>
        </p:nvSpPr>
        <p:spPr>
          <a:xfrm>
            <a:off x="1129895" y="3274173"/>
            <a:ext cx="5049584" cy="161330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184045" y="3321835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자주 묻는 질문</a:t>
            </a:r>
            <a:endParaRPr lang="ko-KR" altLang="en-US" sz="900" b="1" dirty="0"/>
          </a:p>
        </p:txBody>
      </p:sp>
      <p:sp>
        <p:nvSpPr>
          <p:cNvPr id="34" name="직사각형 33"/>
          <p:cNvSpPr/>
          <p:nvPr/>
        </p:nvSpPr>
        <p:spPr>
          <a:xfrm>
            <a:off x="1735612" y="3641098"/>
            <a:ext cx="3890568" cy="2620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35612" y="3903187"/>
            <a:ext cx="38905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47157" y="3653716"/>
            <a:ext cx="343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강아지와 고양이 동시에 돌봄 가능한가요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5286968" y="366418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47" name="직사각형 46"/>
          <p:cNvSpPr/>
          <p:nvPr/>
        </p:nvSpPr>
        <p:spPr>
          <a:xfrm>
            <a:off x="1735613" y="3903186"/>
            <a:ext cx="3890568" cy="54650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735613" y="4445322"/>
            <a:ext cx="3890568" cy="2732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98447" y="4474010"/>
            <a:ext cx="1188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예약 변경 및 취소 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5286968" y="444291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735613" y="3928196"/>
            <a:ext cx="382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/>
              <a:t>가능합니다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예약추가를 이용하여 강아지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고양이 각각 서비스를 예약해주시면 됩니다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5300506" y="3685071"/>
            <a:ext cx="238829" cy="212239"/>
          </a:xfrm>
          <a:prstGeom prst="rect">
            <a:avLst/>
          </a:prstGeom>
          <a:noFill/>
          <a:ln w="9525">
            <a:solidFill>
              <a:srgbClr val="FFC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꺾인 연결선 51"/>
          <p:cNvCxnSpPr>
            <a:stCxn id="27" idx="2"/>
            <a:endCxn id="20" idx="0"/>
          </p:cNvCxnSpPr>
          <p:nvPr/>
        </p:nvCxnSpPr>
        <p:spPr>
          <a:xfrm rot="16200000" flipH="1">
            <a:off x="4268811" y="2533961"/>
            <a:ext cx="2171672" cy="130547"/>
          </a:xfrm>
          <a:prstGeom prst="bentConnector3">
            <a:avLst/>
          </a:prstGeom>
          <a:ln>
            <a:solidFill>
              <a:srgbClr val="274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이용후기</a:t>
            </a:r>
            <a:endParaRPr b="1" dirty="0"/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3.3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9896" y="430991"/>
            <a:ext cx="5049584" cy="51253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28907" y="582420"/>
            <a:ext cx="856158" cy="2096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228907" y="582420"/>
            <a:ext cx="856158" cy="209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97381" y="582420"/>
            <a:ext cx="2198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700" dirty="0"/>
              <a:t>방문서비스    자주 묻는 질문   </a:t>
            </a:r>
            <a:r>
              <a:rPr lang="ko-KR" altLang="en-US" sz="700" b="1" dirty="0"/>
              <a:t>이용후기</a:t>
            </a:r>
            <a:r>
              <a:rPr lang="ko-KR" altLang="en-US" sz="700" dirty="0"/>
              <a:t>   </a:t>
            </a:r>
            <a:r>
              <a:rPr lang="ko-KR" altLang="en-US" sz="700" dirty="0" smtClean="0"/>
              <a:t>이용약관</a:t>
            </a:r>
            <a:endParaRPr lang="ko-KR" altLang="en-US" sz="7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97167" y="44829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66719" y="58330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22013" y="548756"/>
            <a:ext cx="167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메뉴 클릭 시</a:t>
            </a:r>
            <a:endParaRPr lang="en-US" altLang="ko-KR" sz="600" dirty="0" smtClean="0"/>
          </a:p>
          <a:p>
            <a:r>
              <a:rPr lang="ko-KR" altLang="en-US" sz="600" dirty="0" smtClean="0"/>
              <a:t>폰트 </a:t>
            </a:r>
            <a:r>
              <a:rPr lang="en-US" altLang="ko-KR" sz="600" dirty="0" smtClean="0"/>
              <a:t>bold </a:t>
            </a:r>
            <a:r>
              <a:rPr lang="ko-KR" altLang="en-US" sz="600" dirty="0" smtClean="0"/>
              <a:t>처리됨</a:t>
            </a:r>
            <a:endParaRPr lang="ko-KR" altLang="en-US" sz="6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884209" y="966818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129896" y="1409457"/>
            <a:ext cx="5049584" cy="343045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46058" y="1531756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실시간 이용후기</a:t>
            </a:r>
            <a:endParaRPr lang="ko-KR" altLang="en-US" sz="1000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079241" y="2044287"/>
            <a:ext cx="1313349" cy="1156590"/>
            <a:chOff x="2079241" y="2044287"/>
            <a:chExt cx="1313349" cy="1156590"/>
          </a:xfrm>
        </p:grpSpPr>
        <p:sp>
          <p:nvSpPr>
            <p:cNvPr id="4" name="직사각형 3"/>
            <p:cNvSpPr/>
            <p:nvPr/>
          </p:nvSpPr>
          <p:spPr>
            <a:xfrm>
              <a:off x="2082152" y="2044287"/>
              <a:ext cx="1217258" cy="1156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082152" y="2352978"/>
              <a:ext cx="121725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2137484" y="2085055"/>
              <a:ext cx="232968" cy="2155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79241" y="2054338"/>
              <a:ext cx="3902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smtClean="0"/>
                <a:t>동물</a:t>
              </a:r>
              <a:endParaRPr lang="en-US" altLang="ko-KR" sz="500" dirty="0" smtClean="0"/>
            </a:p>
            <a:p>
              <a:r>
                <a:rPr lang="ko-KR" altLang="en-US" sz="500" dirty="0" smtClean="0"/>
                <a:t>아이콘</a:t>
              </a:r>
              <a:endParaRPr lang="ko-KR" altLang="en-US" sz="5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96598" y="2110281"/>
              <a:ext cx="695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abc111</a:t>
              </a:r>
              <a:endParaRPr lang="ko-KR" altLang="en-US" sz="5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85065" y="2569360"/>
              <a:ext cx="12755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후기 내용 및 작성시간</a:t>
              </a:r>
              <a:endParaRPr lang="ko-KR" altLang="en-US" sz="8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654688" y="2043659"/>
            <a:ext cx="1313349" cy="1156590"/>
            <a:chOff x="2079241" y="2044287"/>
            <a:chExt cx="1313349" cy="1156590"/>
          </a:xfrm>
        </p:grpSpPr>
        <p:sp>
          <p:nvSpPr>
            <p:cNvPr id="31" name="직사각형 30"/>
            <p:cNvSpPr/>
            <p:nvPr/>
          </p:nvSpPr>
          <p:spPr>
            <a:xfrm>
              <a:off x="2082152" y="2044287"/>
              <a:ext cx="1217258" cy="1156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082152" y="2352978"/>
              <a:ext cx="121725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2137484" y="2085055"/>
              <a:ext cx="232968" cy="2155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79241" y="2054338"/>
              <a:ext cx="3902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smtClean="0"/>
                <a:t>동물</a:t>
              </a:r>
              <a:endParaRPr lang="en-US" altLang="ko-KR" sz="500" dirty="0" smtClean="0"/>
            </a:p>
            <a:p>
              <a:r>
                <a:rPr lang="ko-KR" altLang="en-US" sz="500" dirty="0" smtClean="0"/>
                <a:t>아이콘</a:t>
              </a:r>
              <a:endParaRPr lang="ko-KR" altLang="en-US" sz="5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96598" y="2110281"/>
              <a:ext cx="695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ddd222</a:t>
              </a:r>
              <a:endParaRPr lang="ko-KR" altLang="en-US" sz="5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85065" y="2569360"/>
              <a:ext cx="12755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후기 내용 및 작성시간</a:t>
              </a:r>
              <a:endParaRPr lang="ko-KR" altLang="en-US" sz="8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085065" y="3352649"/>
            <a:ext cx="1313349" cy="1156590"/>
            <a:chOff x="2079241" y="2044287"/>
            <a:chExt cx="1313349" cy="1156590"/>
          </a:xfrm>
        </p:grpSpPr>
        <p:sp>
          <p:nvSpPr>
            <p:cNvPr id="38" name="직사각형 37"/>
            <p:cNvSpPr/>
            <p:nvPr/>
          </p:nvSpPr>
          <p:spPr>
            <a:xfrm>
              <a:off x="2082152" y="2044287"/>
              <a:ext cx="1217258" cy="1156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2082152" y="2352978"/>
              <a:ext cx="121725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2137484" y="2085055"/>
              <a:ext cx="232968" cy="2155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79241" y="2054338"/>
              <a:ext cx="3902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smtClean="0"/>
                <a:t>동물</a:t>
              </a:r>
              <a:endParaRPr lang="en-US" altLang="ko-KR" sz="500" dirty="0" smtClean="0"/>
            </a:p>
            <a:p>
              <a:r>
                <a:rPr lang="ko-KR" altLang="en-US" sz="500" dirty="0" smtClean="0"/>
                <a:t>아이콘</a:t>
              </a:r>
              <a:endParaRPr lang="ko-KR" altLang="en-US" sz="5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96598" y="2110281"/>
              <a:ext cx="695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Axcsf_22</a:t>
              </a:r>
              <a:endParaRPr lang="ko-KR" altLang="en-US" sz="5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85065" y="2569360"/>
              <a:ext cx="12755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후기 내용 및 작성시간</a:t>
              </a:r>
              <a:endParaRPr lang="ko-KR" altLang="en-US" sz="8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660512" y="3385603"/>
            <a:ext cx="1313349" cy="1156590"/>
            <a:chOff x="2079241" y="2044287"/>
            <a:chExt cx="1313349" cy="1156590"/>
          </a:xfrm>
        </p:grpSpPr>
        <p:sp>
          <p:nvSpPr>
            <p:cNvPr id="45" name="직사각형 44"/>
            <p:cNvSpPr/>
            <p:nvPr/>
          </p:nvSpPr>
          <p:spPr>
            <a:xfrm>
              <a:off x="2082152" y="2044287"/>
              <a:ext cx="1217258" cy="1156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2082152" y="2352978"/>
              <a:ext cx="121725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2137484" y="2085055"/>
              <a:ext cx="232968" cy="2155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79241" y="2054338"/>
              <a:ext cx="3902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smtClean="0"/>
                <a:t>동물</a:t>
              </a:r>
              <a:endParaRPr lang="en-US" altLang="ko-KR" sz="500" dirty="0" smtClean="0"/>
            </a:p>
            <a:p>
              <a:r>
                <a:rPr lang="ko-KR" altLang="en-US" sz="500" dirty="0" smtClean="0"/>
                <a:t>아이콘</a:t>
              </a:r>
              <a:endParaRPr lang="ko-KR" altLang="en-US" sz="5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96598" y="2110281"/>
              <a:ext cx="695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ppeoe00</a:t>
              </a:r>
              <a:endParaRPr lang="ko-KR" altLang="en-US" sz="5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85065" y="2569360"/>
              <a:ext cx="12755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후기 내용 및 작성시간</a:t>
              </a:r>
              <a:endParaRPr lang="ko-KR" altLang="en-US" sz="800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1962758" y="189268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966720" y="113068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74431" y="1092648"/>
            <a:ext cx="167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관리자가 </a:t>
            </a:r>
            <a:r>
              <a:rPr lang="ko-KR" altLang="en-US" sz="600" dirty="0" err="1" smtClean="0"/>
              <a:t>앱에</a:t>
            </a:r>
            <a:r>
              <a:rPr lang="ko-KR" altLang="en-US" sz="600" dirty="0" smtClean="0"/>
              <a:t> 작성한 후기를</a:t>
            </a:r>
            <a:endParaRPr lang="en-US" altLang="ko-KR" sz="600" dirty="0" smtClean="0"/>
          </a:p>
          <a:p>
            <a:r>
              <a:rPr lang="ko-KR" altLang="en-US" sz="600" dirty="0" smtClean="0"/>
              <a:t>등록해 놓은 페이지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ko-KR" altLang="en-US" sz="600" dirty="0" smtClean="0"/>
              <a:t>이용자는 등록된 후기를 읽는 것만 가능하다</a:t>
            </a:r>
            <a:endParaRPr lang="en-US" altLang="ko-KR" sz="600" dirty="0" smtClean="0"/>
          </a:p>
        </p:txBody>
      </p:sp>
    </p:spTree>
    <p:extLst>
      <p:ext uri="{BB962C8B-B14F-4D97-AF65-F5344CB8AC3E}">
        <p14:creationId xmlns:p14="http://schemas.microsoft.com/office/powerpoint/2010/main" val="18027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이용약관</a:t>
            </a:r>
            <a:endParaRPr b="1" dirty="0"/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3.4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9896" y="430991"/>
            <a:ext cx="5049584" cy="51253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28907" y="582420"/>
            <a:ext cx="856158" cy="2096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228907" y="582420"/>
            <a:ext cx="856158" cy="209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97381" y="582420"/>
            <a:ext cx="2198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700" dirty="0"/>
              <a:t>방문서비스    자주 묻는 질문   이용후기   </a:t>
            </a:r>
            <a:r>
              <a:rPr lang="ko-KR" altLang="en-US" sz="700" b="1" dirty="0" smtClean="0"/>
              <a:t>이용약관</a:t>
            </a:r>
            <a:endParaRPr lang="ko-KR" altLang="en-US" sz="7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22334" y="44829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66719" y="58330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22013" y="548756"/>
            <a:ext cx="167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메뉴 클릭 시</a:t>
            </a:r>
            <a:endParaRPr lang="en-US" altLang="ko-KR" sz="600" dirty="0" smtClean="0"/>
          </a:p>
          <a:p>
            <a:r>
              <a:rPr lang="ko-KR" altLang="en-US" sz="600" dirty="0" smtClean="0"/>
              <a:t>폰트 </a:t>
            </a:r>
            <a:r>
              <a:rPr lang="en-US" altLang="ko-KR" sz="600" dirty="0" smtClean="0"/>
              <a:t>bold </a:t>
            </a:r>
            <a:r>
              <a:rPr lang="ko-KR" altLang="en-US" sz="600" dirty="0" smtClean="0"/>
              <a:t>처리됨</a:t>
            </a:r>
            <a:endParaRPr lang="ko-KR" altLang="en-US" sz="600" dirty="0"/>
          </a:p>
        </p:txBody>
      </p:sp>
      <p:sp>
        <p:nvSpPr>
          <p:cNvPr id="13" name="직사각형 12"/>
          <p:cNvSpPr/>
          <p:nvPr/>
        </p:nvSpPr>
        <p:spPr>
          <a:xfrm>
            <a:off x="1129896" y="1305592"/>
            <a:ext cx="5049584" cy="34236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01710" y="1509004"/>
            <a:ext cx="2352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펫시터</a:t>
            </a:r>
            <a:r>
              <a:rPr lang="ko-KR" altLang="en-US" sz="800" b="1" dirty="0" smtClean="0"/>
              <a:t> 서비스 이용 및 안전보상 약관 </a:t>
            </a:r>
            <a:endParaRPr lang="ko-KR" alt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28907" y="1793855"/>
            <a:ext cx="48748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제</a:t>
            </a:r>
            <a:r>
              <a:rPr lang="en-US" altLang="ko-KR" sz="600" dirty="0"/>
              <a:t>1</a:t>
            </a:r>
            <a:r>
              <a:rPr lang="ko-KR" altLang="en-US" sz="600" dirty="0"/>
              <a:t>장 </a:t>
            </a:r>
            <a:r>
              <a:rPr lang="ko-KR" altLang="en-US" sz="600" dirty="0" smtClean="0"/>
              <a:t>총칙</a:t>
            </a:r>
            <a:endParaRPr lang="en-US" altLang="ko-KR" sz="600" dirty="0" smtClean="0"/>
          </a:p>
          <a:p>
            <a:endParaRPr lang="ko-KR" altLang="en-US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제 </a:t>
            </a:r>
            <a:r>
              <a:rPr lang="en-US" altLang="ko-KR" sz="600" dirty="0"/>
              <a:t>1 </a:t>
            </a:r>
            <a:r>
              <a:rPr lang="ko-KR" altLang="en-US" sz="600" dirty="0"/>
              <a:t>조 </a:t>
            </a:r>
            <a:r>
              <a:rPr lang="en-US" altLang="ko-KR" sz="600" dirty="0"/>
              <a:t>(</a:t>
            </a:r>
            <a:r>
              <a:rPr lang="ko-KR" altLang="en-US" sz="600" dirty="0"/>
              <a:t>목적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600" dirty="0"/>
              <a:t>이 약관은 주식회사 </a:t>
            </a:r>
            <a:r>
              <a:rPr lang="ko-KR" altLang="en-US" sz="600" dirty="0" err="1" smtClean="0"/>
              <a:t>펫시터</a:t>
            </a:r>
            <a:r>
              <a:rPr lang="en-US" altLang="ko-KR" sz="600" dirty="0" smtClean="0"/>
              <a:t>(</a:t>
            </a:r>
            <a:r>
              <a:rPr lang="ko-KR" altLang="en-US" sz="600" dirty="0"/>
              <a:t>이하 “회사”라 합니다</a:t>
            </a:r>
            <a:r>
              <a:rPr lang="en-US" altLang="ko-KR" sz="600" dirty="0"/>
              <a:t>)</a:t>
            </a:r>
            <a:r>
              <a:rPr lang="ko-KR" altLang="en-US" sz="600" dirty="0"/>
              <a:t>이 </a:t>
            </a:r>
            <a:r>
              <a:rPr lang="ko-KR" altLang="en-US" sz="600" dirty="0" err="1"/>
              <a:t>스마트폰</a:t>
            </a:r>
            <a:r>
              <a:rPr lang="ko-KR" altLang="en-US" sz="600" dirty="0"/>
              <a:t> 등 이동통신기기를 통해 제공되는 </a:t>
            </a:r>
            <a:r>
              <a:rPr lang="ko-KR" altLang="en-US" sz="600" dirty="0" smtClean="0"/>
              <a:t>‘</a:t>
            </a:r>
            <a:r>
              <a:rPr lang="ko-KR" altLang="en-US" sz="600" dirty="0" err="1"/>
              <a:t>펫시터</a:t>
            </a:r>
            <a:r>
              <a:rPr lang="ko-KR" altLang="en-US" sz="600" dirty="0" smtClean="0"/>
              <a:t>’ </a:t>
            </a:r>
            <a:r>
              <a:rPr lang="ko-KR" altLang="en-US" sz="600" dirty="0"/>
              <a:t>어플리케이션</a:t>
            </a:r>
            <a:r>
              <a:rPr lang="en-US" altLang="ko-KR" sz="600" dirty="0"/>
              <a:t>( Application) </a:t>
            </a:r>
            <a:r>
              <a:rPr lang="ko-KR" altLang="en-US" sz="600" dirty="0"/>
              <a:t>등</a:t>
            </a:r>
            <a:r>
              <a:rPr lang="en-US" altLang="ko-KR" sz="600" dirty="0"/>
              <a:t>(</a:t>
            </a:r>
            <a:r>
              <a:rPr lang="ko-KR" altLang="en-US" sz="600" dirty="0"/>
              <a:t>휴대형 단말기</a:t>
            </a:r>
            <a:r>
              <a:rPr lang="en-US" altLang="ko-KR" sz="600" dirty="0"/>
              <a:t>, PC, TV </a:t>
            </a:r>
            <a:r>
              <a:rPr lang="ko-KR" altLang="en-US" sz="600" dirty="0"/>
              <a:t>등의 각종 유무선 장치를 통해 이용하는 경우를 전부 포함함</a:t>
            </a:r>
            <a:r>
              <a:rPr lang="en-US" altLang="ko-KR" sz="600" dirty="0"/>
              <a:t>, </a:t>
            </a:r>
            <a:r>
              <a:rPr lang="ko-KR" altLang="en-US" sz="600" dirty="0"/>
              <a:t>이하 </a:t>
            </a:r>
            <a:r>
              <a:rPr lang="ko-KR" altLang="en-US" sz="600" dirty="0" smtClean="0"/>
              <a:t>“</a:t>
            </a:r>
            <a:r>
              <a:rPr lang="ko-KR" altLang="en-US" sz="600" dirty="0" err="1"/>
              <a:t>펫시터</a:t>
            </a:r>
            <a:r>
              <a:rPr lang="ko-KR" altLang="en-US" sz="600" dirty="0" smtClean="0"/>
              <a:t>”</a:t>
            </a:r>
            <a:r>
              <a:rPr lang="ko-KR" altLang="en-US" sz="600" dirty="0"/>
              <a:t>라 합니다</a:t>
            </a:r>
            <a:r>
              <a:rPr lang="en-US" altLang="ko-KR" sz="600" dirty="0"/>
              <a:t>)</a:t>
            </a:r>
            <a:r>
              <a:rPr lang="ko-KR" altLang="en-US" sz="600" dirty="0"/>
              <a:t>을 통하여 제공되는 중개서비스 및 기타 정보서비스와 관련하여 회사와 회원 사이의 권리와 의무</a:t>
            </a:r>
            <a:r>
              <a:rPr lang="en-US" altLang="ko-KR" sz="600" dirty="0"/>
              <a:t>, </a:t>
            </a:r>
            <a:r>
              <a:rPr lang="ko-KR" altLang="en-US" sz="600" dirty="0"/>
              <a:t>서비스 이용 절차에 관한 사항을 규정함을 목적으로 합니다</a:t>
            </a:r>
            <a:r>
              <a:rPr lang="en-US" altLang="ko-KR" sz="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600" dirty="0"/>
              <a:t>제 </a:t>
            </a:r>
            <a:r>
              <a:rPr lang="en-US" altLang="ko-KR" sz="600" dirty="0"/>
              <a:t>2 </a:t>
            </a:r>
            <a:r>
              <a:rPr lang="ko-KR" altLang="en-US" sz="600" dirty="0"/>
              <a:t>조 </a:t>
            </a:r>
            <a:r>
              <a:rPr lang="en-US" altLang="ko-KR" sz="600" dirty="0"/>
              <a:t>(</a:t>
            </a:r>
            <a:r>
              <a:rPr lang="ko-KR" altLang="en-US" sz="600" dirty="0"/>
              <a:t>정의규정</a:t>
            </a:r>
            <a:r>
              <a:rPr lang="en-US" altLang="ko-KR" sz="600" dirty="0"/>
              <a:t>) </a:t>
            </a:r>
            <a:r>
              <a:rPr lang="ko-KR" altLang="en-US" sz="600" dirty="0"/>
              <a:t>이 약관에서 사용하는 용어의 정의는 다음과 같다</a:t>
            </a:r>
            <a:r>
              <a:rPr lang="en-US" altLang="ko-KR" sz="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① "</a:t>
            </a:r>
            <a:r>
              <a:rPr lang="ko-KR" altLang="en-US" sz="600" dirty="0"/>
              <a:t>서비스</a:t>
            </a:r>
            <a:r>
              <a:rPr lang="en-US" altLang="ko-KR" sz="600" dirty="0"/>
              <a:t>"</a:t>
            </a:r>
            <a:r>
              <a:rPr lang="ko-KR" altLang="en-US" sz="600" dirty="0"/>
              <a:t>라 함은 </a:t>
            </a:r>
            <a:r>
              <a:rPr lang="ko-KR" altLang="en-US" sz="600" dirty="0" err="1"/>
              <a:t>펫시터</a:t>
            </a:r>
            <a:r>
              <a:rPr lang="ko-KR" altLang="en-US" sz="600" dirty="0"/>
              <a:t> </a:t>
            </a:r>
            <a:r>
              <a:rPr lang="ko-KR" altLang="en-US" sz="600" dirty="0" smtClean="0"/>
              <a:t>에서 이용할 </a:t>
            </a:r>
            <a:r>
              <a:rPr lang="ko-KR" altLang="en-US" sz="600" dirty="0"/>
              <a:t>수 있는 </a:t>
            </a:r>
            <a:r>
              <a:rPr lang="ko-KR" altLang="en-US" sz="600" dirty="0" err="1"/>
              <a:t>펫시터</a:t>
            </a:r>
            <a:r>
              <a:rPr lang="ko-KR" altLang="en-US" sz="600" dirty="0"/>
              <a:t> </a:t>
            </a:r>
            <a:r>
              <a:rPr lang="ko-KR" altLang="en-US" sz="600" dirty="0" smtClean="0"/>
              <a:t>관련 </a:t>
            </a:r>
            <a:r>
              <a:rPr lang="ko-KR" altLang="en-US" sz="600" dirty="0"/>
              <a:t>제반 서비스</a:t>
            </a:r>
            <a:r>
              <a:rPr lang="en-US" altLang="ko-KR" sz="600" dirty="0"/>
              <a:t>(</a:t>
            </a:r>
            <a:r>
              <a:rPr lang="ko-KR" altLang="en-US" sz="600" dirty="0"/>
              <a:t>중개서비스 포함</a:t>
            </a:r>
            <a:r>
              <a:rPr lang="en-US" altLang="ko-KR" sz="600" dirty="0"/>
              <a:t>)</a:t>
            </a:r>
            <a:r>
              <a:rPr lang="ko-KR" altLang="en-US" sz="600" dirty="0"/>
              <a:t>를 말합니다</a:t>
            </a:r>
            <a:r>
              <a:rPr lang="en-US" altLang="ko-KR" sz="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② " </a:t>
            </a:r>
            <a:r>
              <a:rPr lang="ko-KR" altLang="en-US" sz="600" dirty="0"/>
              <a:t>회원</a:t>
            </a:r>
            <a:r>
              <a:rPr lang="en-US" altLang="ko-KR" sz="600" dirty="0"/>
              <a:t>"</a:t>
            </a:r>
            <a:r>
              <a:rPr lang="ko-KR" altLang="en-US" sz="600" dirty="0"/>
              <a:t>이라 함은 이 약관을 승인하고 회사와 서비스 이용계약을 체결한 자를 말합니다</a:t>
            </a:r>
            <a:r>
              <a:rPr lang="en-US" altLang="ko-KR" sz="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③ "</a:t>
            </a:r>
            <a:r>
              <a:rPr lang="ko-KR" altLang="en-US" sz="600" dirty="0"/>
              <a:t>이용계약</a:t>
            </a:r>
            <a:r>
              <a:rPr lang="en-US" altLang="ko-KR" sz="600" dirty="0"/>
              <a:t>"</a:t>
            </a:r>
            <a:r>
              <a:rPr lang="ko-KR" altLang="en-US" sz="600" dirty="0"/>
              <a:t>이라 함은 서비스와 관련하여 회사와 회원 간에 체결하는 계약을 말합니다</a:t>
            </a:r>
            <a:r>
              <a:rPr lang="en-US" altLang="ko-KR" sz="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④ "</a:t>
            </a:r>
            <a:r>
              <a:rPr lang="ko-KR" altLang="en-US" sz="600" dirty="0"/>
              <a:t>아이디</a:t>
            </a:r>
            <a:r>
              <a:rPr lang="en-US" altLang="ko-KR" sz="600" dirty="0"/>
              <a:t>(ID)"</a:t>
            </a:r>
            <a:r>
              <a:rPr lang="ko-KR" altLang="en-US" sz="600" dirty="0"/>
              <a:t>라 함은 회원의 식별과 회원의 서비스 이용을 위해 필요한 전자우편 </a:t>
            </a:r>
            <a:r>
              <a:rPr lang="en-US" altLang="ko-KR" sz="600" dirty="0"/>
              <a:t>(e-mail) </a:t>
            </a:r>
            <a:r>
              <a:rPr lang="ko-KR" altLang="en-US" sz="600" dirty="0"/>
              <a:t>주소를 말합니다</a:t>
            </a:r>
            <a:r>
              <a:rPr lang="en-US" altLang="ko-KR" sz="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⑤ "</a:t>
            </a:r>
            <a:r>
              <a:rPr lang="ko-KR" altLang="en-US" sz="600" dirty="0"/>
              <a:t>비밀번호</a:t>
            </a:r>
            <a:r>
              <a:rPr lang="en-US" altLang="ko-KR" sz="600" dirty="0"/>
              <a:t>"</a:t>
            </a:r>
            <a:r>
              <a:rPr lang="ko-KR" altLang="en-US" sz="600" dirty="0"/>
              <a:t>라 함은 회원이 그 자신의 비밀을 보호하기 위해 회원 본인이 설정한 문자</a:t>
            </a:r>
            <a:r>
              <a:rPr lang="en-US" altLang="ko-KR" sz="600" dirty="0"/>
              <a:t>, </a:t>
            </a:r>
            <a:r>
              <a:rPr lang="ko-KR" altLang="en-US" sz="600" dirty="0"/>
              <a:t>숫자 또는 기호 등의 조합을 말합니다</a:t>
            </a:r>
            <a:r>
              <a:rPr lang="en-US" altLang="ko-KR" sz="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⑥ "</a:t>
            </a:r>
            <a:r>
              <a:rPr lang="ko-KR" altLang="en-US" sz="600" dirty="0" err="1"/>
              <a:t>펫시팅</a:t>
            </a:r>
            <a:r>
              <a:rPr lang="ko-KR" altLang="en-US" sz="600" dirty="0"/>
              <a:t> 서비스</a:t>
            </a:r>
            <a:r>
              <a:rPr lang="en-US" altLang="ko-KR" sz="600" dirty="0"/>
              <a:t>"</a:t>
            </a:r>
            <a:r>
              <a:rPr lang="ko-KR" altLang="en-US" sz="600" dirty="0"/>
              <a:t>라 함은 반려동물의 소유자를 대신하여 소유자로부터 의뢰를 받아 계약기간 동안 </a:t>
            </a:r>
            <a:r>
              <a:rPr lang="ko-KR" altLang="en-US" sz="600" dirty="0" smtClean="0"/>
              <a:t>반려동물에 </a:t>
            </a:r>
            <a:r>
              <a:rPr lang="ko-KR" altLang="en-US" sz="600" dirty="0"/>
              <a:t>대한 보호</a:t>
            </a:r>
            <a:r>
              <a:rPr lang="en-US" altLang="ko-KR" sz="600" dirty="0"/>
              <a:t>, </a:t>
            </a:r>
            <a:r>
              <a:rPr lang="ko-KR" altLang="en-US" sz="600" dirty="0"/>
              <a:t>사료 급여</a:t>
            </a:r>
            <a:r>
              <a:rPr lang="en-US" altLang="ko-KR" sz="600" dirty="0"/>
              <a:t>, </a:t>
            </a:r>
            <a:r>
              <a:rPr lang="ko-KR" altLang="en-US" sz="600" dirty="0"/>
              <a:t>목욕</a:t>
            </a:r>
            <a:r>
              <a:rPr lang="en-US" altLang="ko-KR" sz="600" dirty="0"/>
              <a:t>, </a:t>
            </a:r>
            <a:r>
              <a:rPr lang="ko-KR" altLang="en-US" sz="600" dirty="0"/>
              <a:t>산책 등의 업무를 수행하는 서비스를 말합니다</a:t>
            </a:r>
            <a:r>
              <a:rPr lang="en-US" altLang="ko-KR" sz="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⑦ "</a:t>
            </a:r>
            <a:r>
              <a:rPr lang="ko-KR" altLang="en-US" sz="600" dirty="0" err="1" smtClean="0"/>
              <a:t>펫시</a:t>
            </a:r>
            <a:r>
              <a:rPr lang="en-US" altLang="ko-KR" sz="600" dirty="0" smtClean="0"/>
              <a:t>"</a:t>
            </a:r>
            <a:r>
              <a:rPr lang="ko-KR" altLang="en-US" sz="600" dirty="0"/>
              <a:t>라 함은 회사가 운영하는 </a:t>
            </a:r>
            <a:r>
              <a:rPr lang="ko-KR" altLang="en-US" sz="600" dirty="0" err="1" smtClean="0"/>
              <a:t>펫시터를</a:t>
            </a:r>
            <a:r>
              <a:rPr lang="ko-KR" altLang="en-US" sz="600" dirty="0" smtClean="0"/>
              <a:t> </a:t>
            </a:r>
            <a:r>
              <a:rPr lang="ko-KR" altLang="en-US" sz="600" dirty="0"/>
              <a:t>통해 의뢰하는 반려동물 소유자에게 </a:t>
            </a:r>
            <a:r>
              <a:rPr lang="ko-KR" altLang="en-US" sz="600" dirty="0" err="1" smtClean="0"/>
              <a:t>펫시팅</a:t>
            </a:r>
            <a:r>
              <a:rPr lang="ko-KR" altLang="en-US" sz="600" dirty="0" smtClean="0"/>
              <a:t> </a:t>
            </a:r>
            <a:r>
              <a:rPr lang="ko-KR" altLang="en-US" sz="600" dirty="0"/>
              <a:t>서비스를 제공하는 회원을 말합니다</a:t>
            </a:r>
            <a:r>
              <a:rPr lang="en-US" altLang="ko-KR" sz="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⑧ </a:t>
            </a:r>
            <a:r>
              <a:rPr lang="en-US" altLang="ko-KR" sz="600" dirty="0"/>
              <a:t>"</a:t>
            </a:r>
            <a:r>
              <a:rPr lang="ko-KR" altLang="en-US" sz="600" dirty="0"/>
              <a:t>의뢰계약</a:t>
            </a:r>
            <a:r>
              <a:rPr lang="en-US" altLang="ko-KR" sz="600" dirty="0"/>
              <a:t>"</a:t>
            </a:r>
            <a:r>
              <a:rPr lang="ko-KR" altLang="en-US" sz="600" dirty="0"/>
              <a:t>이라 함은 의뢰인이 </a:t>
            </a:r>
            <a:r>
              <a:rPr lang="ko-KR" altLang="en-US" sz="600" dirty="0" err="1"/>
              <a:t>펫시터를</a:t>
            </a:r>
            <a:r>
              <a:rPr lang="ko-KR" altLang="en-US" sz="600" dirty="0"/>
              <a:t> </a:t>
            </a:r>
            <a:r>
              <a:rPr lang="ko-KR" altLang="en-US" sz="600" dirty="0" smtClean="0"/>
              <a:t>통해 </a:t>
            </a:r>
            <a:r>
              <a:rPr lang="ko-KR" altLang="en-US" sz="600" dirty="0" err="1"/>
              <a:t>펫시팅</a:t>
            </a:r>
            <a:r>
              <a:rPr lang="ko-KR" altLang="en-US" sz="600" dirty="0"/>
              <a:t> 서비스를 이용하고자 </a:t>
            </a:r>
            <a:r>
              <a:rPr lang="ko-KR" altLang="en-US" sz="600" dirty="0" err="1"/>
              <a:t>펫시터와</a:t>
            </a:r>
            <a:r>
              <a:rPr lang="ko-KR" altLang="en-US" sz="600" dirty="0"/>
              <a:t> 체결하는 계약을 말한다</a:t>
            </a:r>
            <a:r>
              <a:rPr lang="en-US" altLang="ko-KR" sz="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400" dirty="0" smtClean="0"/>
          </a:p>
          <a:p>
            <a:r>
              <a:rPr lang="en-US" altLang="ko-KR" sz="400" dirty="0" smtClean="0"/>
              <a:t>.</a:t>
            </a:r>
          </a:p>
          <a:p>
            <a:r>
              <a:rPr lang="en-US" altLang="ko-KR" sz="400" dirty="0" smtClean="0"/>
              <a:t>.</a:t>
            </a:r>
          </a:p>
          <a:p>
            <a:r>
              <a:rPr lang="en-US" altLang="ko-KR" sz="400" dirty="0" smtClean="0"/>
              <a:t>.</a:t>
            </a:r>
          </a:p>
          <a:p>
            <a:r>
              <a:rPr lang="en-US" altLang="ko-KR" sz="400" dirty="0" smtClean="0"/>
              <a:t>.</a:t>
            </a:r>
          </a:p>
          <a:p>
            <a:r>
              <a:rPr lang="en-US" altLang="ko-KR" sz="400" dirty="0" smtClean="0"/>
              <a:t>.</a:t>
            </a: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2986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History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Google Shape;66;p11"/>
          <p:cNvGraphicFramePr/>
          <p:nvPr/>
        </p:nvGraphicFramePr>
        <p:xfrm>
          <a:off x="217612" y="622201"/>
          <a:ext cx="8712100" cy="4096200"/>
        </p:xfrm>
        <a:graphic>
          <a:graphicData uri="http://schemas.openxmlformats.org/drawingml/2006/table">
            <a:tbl>
              <a:tblPr>
                <a:noFill/>
                <a:tableStyleId>{B4229EBD-6BCD-455B-BCC8-3970304F13B2}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2018.03.03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11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1.0.1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2018.03.07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진입 수정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회원정보 수집정책 변경에 따른 변경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로그인 Depth 축소 반영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32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3.2.1</a:t>
                      </a:r>
                      <a:endParaRPr/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Quick menu  수정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마케팅팀 전략을 반영한 메뉴수정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5" y="843910"/>
            <a:ext cx="2039400" cy="311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3F3F3F"/>
                </a:solidFill>
              </a:rPr>
              <a:t>2. </a:t>
            </a:r>
            <a:r>
              <a:rPr lang="en-US" sz="1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</a:rPr>
              <a:t>   2.1</a:t>
            </a:r>
            <a:r>
              <a:rPr lang="en-US" sz="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Navigation</a:t>
            </a:r>
            <a:endParaRPr sz="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</a:rPr>
              <a:t>   2.2 </a:t>
            </a:r>
            <a:r>
              <a:rPr lang="en-US" sz="800" dirty="0" err="1" smtClean="0">
                <a:solidFill>
                  <a:srgbClr val="3F3F3F"/>
                </a:solidFill>
              </a:rPr>
              <a:t>google</a:t>
            </a:r>
            <a:endParaRPr lang="en-US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2.3 app store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2.4 SNS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dk1"/>
                </a:solidFill>
              </a:rPr>
              <a:t>3. menu</a:t>
            </a:r>
            <a:endParaRPr sz="1000" b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3.1 </a:t>
            </a:r>
            <a:r>
              <a:rPr lang="ko-KR" altLang="en-US" sz="800" dirty="0" smtClean="0">
                <a:solidFill>
                  <a:schemeClr val="dk1"/>
                </a:solidFill>
              </a:rPr>
              <a:t>방문 서비스</a:t>
            </a:r>
            <a:endParaRPr lang="en-US" altLang="ko-KR" sz="800" dirty="0" smtClean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800" dirty="0" smtClean="0">
                <a:solidFill>
                  <a:schemeClr val="dk1"/>
                </a:solidFill>
              </a:rPr>
              <a:t>강아지</a:t>
            </a:r>
            <a:endParaRPr lang="en-US" altLang="ko-KR" sz="800" dirty="0" smtClean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800" dirty="0" smtClean="0">
                <a:solidFill>
                  <a:schemeClr val="dk1"/>
                </a:solidFill>
              </a:rPr>
              <a:t>고양이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3.2 </a:t>
            </a:r>
            <a:r>
              <a:rPr lang="ko-KR" altLang="en-US" sz="800" dirty="0" smtClean="0">
                <a:solidFill>
                  <a:schemeClr val="dk1"/>
                </a:solidFill>
              </a:rPr>
              <a:t>자주 묻는 질문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3.3 </a:t>
            </a:r>
            <a:r>
              <a:rPr lang="ko-KR" altLang="en-US" sz="800" dirty="0" smtClean="0">
                <a:solidFill>
                  <a:schemeClr val="dk1"/>
                </a:solidFill>
              </a:rPr>
              <a:t>이용후기</a:t>
            </a:r>
            <a:endParaRPr lang="en-US" altLang="ko-KR" sz="8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dk1"/>
                </a:solidFill>
                <a:sym typeface="Arial"/>
              </a:rPr>
              <a:t>3.4 </a:t>
            </a:r>
            <a:r>
              <a:rPr lang="ko-KR" altLang="en-US" sz="800" dirty="0" smtClean="0">
                <a:solidFill>
                  <a:schemeClr val="dk1"/>
                </a:solidFill>
                <a:sym typeface="Arial"/>
              </a:rPr>
              <a:t>이용약관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25;p18"/>
          <p:cNvSpPr/>
          <p:nvPr/>
        </p:nvSpPr>
        <p:spPr>
          <a:xfrm>
            <a:off x="3660952" y="521418"/>
            <a:ext cx="2996112" cy="4531396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26;p18"/>
          <p:cNvSpPr txBox="1"/>
          <p:nvPr/>
        </p:nvSpPr>
        <p:spPr>
          <a:xfrm>
            <a:off x="5159008" y="2228961"/>
            <a:ext cx="718758" cy="2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반려동물 키운경험</a:t>
            </a:r>
            <a:endParaRPr sz="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5년 이상</a:t>
            </a:r>
            <a:endParaRPr sz="500" dirty="0"/>
          </a:p>
        </p:txBody>
      </p:sp>
      <p:sp>
        <p:nvSpPr>
          <p:cNvPr id="39" name="Google Shape;128;p18"/>
          <p:cNvSpPr txBox="1"/>
          <p:nvPr/>
        </p:nvSpPr>
        <p:spPr>
          <a:xfrm>
            <a:off x="4691205" y="546477"/>
            <a:ext cx="1922262" cy="16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/>
              <a:t>방문서비스   </a:t>
            </a:r>
            <a:r>
              <a:rPr lang="ko" sz="600" dirty="0" smtClean="0"/>
              <a:t>자주</a:t>
            </a:r>
            <a:r>
              <a:rPr lang="en-US" altLang="ko" sz="600" dirty="0" smtClean="0"/>
              <a:t> </a:t>
            </a:r>
            <a:r>
              <a:rPr lang="ko" sz="600" dirty="0" smtClean="0"/>
              <a:t>묻는</a:t>
            </a:r>
            <a:r>
              <a:rPr lang="en-US" altLang="ko" sz="600" dirty="0" smtClean="0"/>
              <a:t> </a:t>
            </a:r>
            <a:r>
              <a:rPr lang="ko" sz="600" dirty="0" smtClean="0"/>
              <a:t>질문   이용후기   이용약관</a:t>
            </a:r>
            <a:endParaRPr sz="600" dirty="0"/>
          </a:p>
        </p:txBody>
      </p:sp>
      <p:sp>
        <p:nvSpPr>
          <p:cNvPr id="40" name="Google Shape;129;p18"/>
          <p:cNvSpPr/>
          <p:nvPr/>
        </p:nvSpPr>
        <p:spPr>
          <a:xfrm>
            <a:off x="3741070" y="595065"/>
            <a:ext cx="482259" cy="18192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 smtClean="0"/>
              <a:t>L</a:t>
            </a:r>
            <a:r>
              <a:rPr lang="ko" sz="1000" dirty="0" smtClean="0"/>
              <a:t>ogo</a:t>
            </a:r>
            <a:endParaRPr sz="1000" dirty="0"/>
          </a:p>
        </p:txBody>
      </p:sp>
      <p:sp>
        <p:nvSpPr>
          <p:cNvPr id="41" name="Google Shape;130;p18"/>
          <p:cNvSpPr/>
          <p:nvPr/>
        </p:nvSpPr>
        <p:spPr>
          <a:xfrm>
            <a:off x="3661010" y="843910"/>
            <a:ext cx="2996054" cy="8993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131;p18"/>
          <p:cNvCxnSpPr/>
          <p:nvPr/>
        </p:nvCxnSpPr>
        <p:spPr>
          <a:xfrm flipV="1">
            <a:off x="3685664" y="855756"/>
            <a:ext cx="2971400" cy="862704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32;p18"/>
          <p:cNvSpPr txBox="1"/>
          <p:nvPr/>
        </p:nvSpPr>
        <p:spPr>
          <a:xfrm>
            <a:off x="3737408" y="894851"/>
            <a:ext cx="834072" cy="42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visual</a:t>
            </a:r>
            <a:endParaRPr sz="1000" dirty="0"/>
          </a:p>
        </p:txBody>
      </p:sp>
      <p:sp>
        <p:nvSpPr>
          <p:cNvPr id="44" name="Google Shape;133;p18"/>
          <p:cNvSpPr txBox="1"/>
          <p:nvPr/>
        </p:nvSpPr>
        <p:spPr>
          <a:xfrm>
            <a:off x="4489168" y="1718460"/>
            <a:ext cx="1743820" cy="21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dirty="0"/>
              <a:t>믿고 맡길 수 있는 펫시터</a:t>
            </a:r>
            <a:endParaRPr sz="800" b="1" dirty="0"/>
          </a:p>
        </p:txBody>
      </p:sp>
      <p:sp>
        <p:nvSpPr>
          <p:cNvPr id="45" name="Google Shape;134;p18"/>
          <p:cNvSpPr/>
          <p:nvPr/>
        </p:nvSpPr>
        <p:spPr>
          <a:xfrm>
            <a:off x="4370708" y="1990719"/>
            <a:ext cx="320497" cy="2947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5;p18"/>
          <p:cNvSpPr txBox="1"/>
          <p:nvPr/>
        </p:nvSpPr>
        <p:spPr>
          <a:xfrm>
            <a:off x="4232654" y="2220581"/>
            <a:ext cx="596603" cy="2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전문교육</a:t>
            </a:r>
            <a:endParaRPr sz="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수료완료</a:t>
            </a:r>
            <a:endParaRPr sz="500" dirty="0"/>
          </a:p>
        </p:txBody>
      </p:sp>
      <p:sp>
        <p:nvSpPr>
          <p:cNvPr id="47" name="Google Shape;136;p18"/>
          <p:cNvSpPr txBox="1"/>
          <p:nvPr/>
        </p:nvSpPr>
        <p:spPr>
          <a:xfrm>
            <a:off x="4223329" y="2740812"/>
            <a:ext cx="619110" cy="2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실시간 캠 화면 </a:t>
            </a:r>
            <a:endParaRPr sz="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공유</a:t>
            </a:r>
            <a:endParaRPr sz="500" dirty="0"/>
          </a:p>
        </p:txBody>
      </p:sp>
      <p:sp>
        <p:nvSpPr>
          <p:cNvPr id="48" name="Google Shape;137;p18"/>
          <p:cNvSpPr txBox="1"/>
          <p:nvPr/>
        </p:nvSpPr>
        <p:spPr>
          <a:xfrm>
            <a:off x="5114496" y="2740810"/>
            <a:ext cx="813660" cy="2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10단계 심사를 거친 </a:t>
            </a:r>
            <a:endParaRPr lang="en-US" altLang="ko" sz="5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 smtClean="0"/>
              <a:t>신원이 </a:t>
            </a:r>
            <a:r>
              <a:rPr lang="ko" sz="500" dirty="0"/>
              <a:t>검증된 펫시터</a:t>
            </a:r>
            <a:endParaRPr sz="500" dirty="0"/>
          </a:p>
        </p:txBody>
      </p:sp>
      <p:sp>
        <p:nvSpPr>
          <p:cNvPr id="49" name="Google Shape;138;p18"/>
          <p:cNvSpPr txBox="1"/>
          <p:nvPr/>
        </p:nvSpPr>
        <p:spPr>
          <a:xfrm>
            <a:off x="3742210" y="3091639"/>
            <a:ext cx="1518672" cy="82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 b="1" dirty="0">
                <a:solidFill>
                  <a:schemeClr val="dk1"/>
                </a:solidFill>
              </a:rPr>
              <a:t>전문 펫시터가 돌봐드려요</a:t>
            </a:r>
            <a:endParaRPr sz="8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>
                <a:solidFill>
                  <a:schemeClr val="dk1"/>
                </a:solidFill>
              </a:rPr>
              <a:t>나와 내 반려동물을 위한 돌봄서비스</a:t>
            </a:r>
            <a:endParaRPr sz="5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 dirty="0">
                <a:solidFill>
                  <a:schemeClr val="dk1"/>
                </a:solidFill>
              </a:rPr>
              <a:t>여행, 출장 등 맡길 곳이 필요할 때</a:t>
            </a:r>
            <a:endParaRPr sz="5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 dirty="0">
                <a:solidFill>
                  <a:schemeClr val="dk1"/>
                </a:solidFill>
              </a:rPr>
              <a:t>전문 펫시터가 직접 방문하여</a:t>
            </a:r>
            <a:endParaRPr sz="5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 dirty="0">
                <a:solidFill>
                  <a:schemeClr val="dk1"/>
                </a:solidFill>
              </a:rPr>
              <a:t>일을 대신 해드립니다.</a:t>
            </a:r>
            <a:endParaRPr sz="5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139;p18"/>
          <p:cNvSpPr/>
          <p:nvPr/>
        </p:nvSpPr>
        <p:spPr>
          <a:xfrm>
            <a:off x="5518387" y="3166311"/>
            <a:ext cx="1138677" cy="71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 smtClean="0"/>
              <a:t>img</a:t>
            </a:r>
            <a:endParaRPr sz="1050" dirty="0"/>
          </a:p>
        </p:txBody>
      </p:sp>
      <p:cxnSp>
        <p:nvCxnSpPr>
          <p:cNvPr id="51" name="Google Shape;140;p18"/>
          <p:cNvCxnSpPr/>
          <p:nvPr/>
        </p:nvCxnSpPr>
        <p:spPr>
          <a:xfrm flipH="1">
            <a:off x="5516021" y="3166311"/>
            <a:ext cx="1141043" cy="704116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144;p18"/>
          <p:cNvSpPr/>
          <p:nvPr/>
        </p:nvSpPr>
        <p:spPr>
          <a:xfrm>
            <a:off x="3660952" y="4776280"/>
            <a:ext cx="2996113" cy="2766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회사정보</a:t>
            </a:r>
            <a:endParaRPr sz="700" b="1" dirty="0"/>
          </a:p>
        </p:txBody>
      </p:sp>
      <p:sp>
        <p:nvSpPr>
          <p:cNvPr id="53" name="Google Shape;148;p18"/>
          <p:cNvSpPr/>
          <p:nvPr/>
        </p:nvSpPr>
        <p:spPr>
          <a:xfrm>
            <a:off x="3661010" y="3876906"/>
            <a:ext cx="2996055" cy="8993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49;p18"/>
          <p:cNvSpPr txBox="1"/>
          <p:nvPr/>
        </p:nvSpPr>
        <p:spPr>
          <a:xfrm>
            <a:off x="3847225" y="3962986"/>
            <a:ext cx="1095044" cy="44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지금 다운로드를 통해</a:t>
            </a:r>
            <a:endParaRPr sz="7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예약해보세요</a:t>
            </a:r>
            <a:endParaRPr sz="700" b="1" dirty="0"/>
          </a:p>
        </p:txBody>
      </p:sp>
      <p:sp>
        <p:nvSpPr>
          <p:cNvPr id="55" name="Google Shape;150;p18"/>
          <p:cNvSpPr/>
          <p:nvPr/>
        </p:nvSpPr>
        <p:spPr>
          <a:xfrm>
            <a:off x="3742210" y="4534331"/>
            <a:ext cx="576521" cy="1819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 dirty="0"/>
              <a:t>google</a:t>
            </a:r>
            <a:endParaRPr sz="800" b="1" dirty="0"/>
          </a:p>
        </p:txBody>
      </p:sp>
      <p:sp>
        <p:nvSpPr>
          <p:cNvPr id="56" name="Google Shape;151;p18"/>
          <p:cNvSpPr/>
          <p:nvPr/>
        </p:nvSpPr>
        <p:spPr>
          <a:xfrm>
            <a:off x="4394747" y="4534331"/>
            <a:ext cx="625327" cy="1819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app </a:t>
            </a:r>
            <a:r>
              <a:rPr lang="ko" sz="600" b="1" dirty="0"/>
              <a:t>store</a:t>
            </a:r>
            <a:endParaRPr sz="700" b="1" dirty="0"/>
          </a:p>
        </p:txBody>
      </p:sp>
      <p:sp>
        <p:nvSpPr>
          <p:cNvPr id="57" name="Google Shape;152;p18"/>
          <p:cNvSpPr txBox="1"/>
          <p:nvPr/>
        </p:nvSpPr>
        <p:spPr>
          <a:xfrm>
            <a:off x="5578827" y="3956963"/>
            <a:ext cx="597877" cy="30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고객센터</a:t>
            </a:r>
            <a:endParaRPr sz="700" b="1" dirty="0"/>
          </a:p>
        </p:txBody>
      </p:sp>
      <p:sp>
        <p:nvSpPr>
          <p:cNvPr id="58" name="Google Shape;153;p18"/>
          <p:cNvSpPr/>
          <p:nvPr/>
        </p:nvSpPr>
        <p:spPr>
          <a:xfrm>
            <a:off x="5268134" y="4534330"/>
            <a:ext cx="518298" cy="14139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 smtClean="0"/>
              <a:t>123-678</a:t>
            </a:r>
            <a:endParaRPr sz="600" dirty="0"/>
          </a:p>
        </p:txBody>
      </p:sp>
      <p:sp>
        <p:nvSpPr>
          <p:cNvPr id="59" name="Google Shape;154;p18"/>
          <p:cNvSpPr/>
          <p:nvPr/>
        </p:nvSpPr>
        <p:spPr>
          <a:xfrm>
            <a:off x="5928156" y="4534330"/>
            <a:ext cx="498937" cy="1414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/>
              <a:t>ID : 123</a:t>
            </a:r>
            <a:endParaRPr sz="600" dirty="0"/>
          </a:p>
        </p:txBody>
      </p:sp>
      <p:cxnSp>
        <p:nvCxnSpPr>
          <p:cNvPr id="60" name="Google Shape;155;p18"/>
          <p:cNvCxnSpPr/>
          <p:nvPr/>
        </p:nvCxnSpPr>
        <p:spPr>
          <a:xfrm>
            <a:off x="4577435" y="3091639"/>
            <a:ext cx="911516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156;p18"/>
          <p:cNvCxnSpPr/>
          <p:nvPr/>
        </p:nvCxnSpPr>
        <p:spPr>
          <a:xfrm>
            <a:off x="5141536" y="4039408"/>
            <a:ext cx="0" cy="530052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134;p18"/>
          <p:cNvSpPr/>
          <p:nvPr/>
        </p:nvSpPr>
        <p:spPr>
          <a:xfrm>
            <a:off x="5361078" y="1990718"/>
            <a:ext cx="320497" cy="2947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34;p18"/>
          <p:cNvSpPr/>
          <p:nvPr/>
        </p:nvSpPr>
        <p:spPr>
          <a:xfrm>
            <a:off x="4366383" y="2492324"/>
            <a:ext cx="320497" cy="2947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34;p18"/>
          <p:cNvSpPr/>
          <p:nvPr/>
        </p:nvSpPr>
        <p:spPr>
          <a:xfrm>
            <a:off x="5361077" y="2492325"/>
            <a:ext cx="320497" cy="2947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TextBox 64"/>
          <p:cNvSpPr txBox="1"/>
          <p:nvPr/>
        </p:nvSpPr>
        <p:spPr>
          <a:xfrm>
            <a:off x="5652336" y="4822264"/>
            <a:ext cx="9842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b</a:t>
            </a:r>
            <a:r>
              <a:rPr lang="en-US" altLang="ko-KR" sz="600" dirty="0" smtClean="0"/>
              <a:t>log </a:t>
            </a:r>
            <a:r>
              <a:rPr lang="en-US" altLang="ko-KR" sz="600" dirty="0" err="1" smtClean="0"/>
              <a:t>facebook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instgram</a:t>
            </a:r>
            <a:endParaRPr lang="ko-KR" altLang="en-US" sz="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01844" y="4404308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370708" y="440791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71907" y="469860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15307" y="615758"/>
            <a:ext cx="13686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와이어 프레임</a:t>
            </a:r>
            <a:endParaRPr lang="ko-KR" altLang="en-US" sz="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Architecture(정보구조)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2465279735"/>
              </p:ext>
            </p:extLst>
          </p:nvPr>
        </p:nvGraphicFramePr>
        <p:xfrm>
          <a:off x="3803248" y="1177386"/>
          <a:ext cx="13573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4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3101791437"/>
              </p:ext>
            </p:extLst>
          </p:nvPr>
        </p:nvGraphicFramePr>
        <p:xfrm>
          <a:off x="2164248" y="197485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방문서비스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3"/>
          <p:cNvGraphicFramePr/>
          <p:nvPr>
            <p:extLst>
              <p:ext uri="{D42A27DB-BD31-4B8C-83A1-F6EECF244321}">
                <p14:modId xmlns:p14="http://schemas.microsoft.com/office/powerpoint/2010/main" val="1495391213"/>
              </p:ext>
            </p:extLst>
          </p:nvPr>
        </p:nvGraphicFramePr>
        <p:xfrm>
          <a:off x="3246023" y="197485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자주 묻는  질문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3"/>
          <p:cNvGraphicFramePr/>
          <p:nvPr>
            <p:extLst>
              <p:ext uri="{D42A27DB-BD31-4B8C-83A1-F6EECF244321}">
                <p14:modId xmlns:p14="http://schemas.microsoft.com/office/powerpoint/2010/main" val="179873467"/>
              </p:ext>
            </p:extLst>
          </p:nvPr>
        </p:nvGraphicFramePr>
        <p:xfrm>
          <a:off x="4348208" y="197485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이용후기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489937745"/>
              </p:ext>
            </p:extLst>
          </p:nvPr>
        </p:nvGraphicFramePr>
        <p:xfrm>
          <a:off x="2140966" y="2422869"/>
          <a:ext cx="1126418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12641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강아지 </a:t>
                      </a:r>
                      <a:r>
                        <a:rPr lang="en-US" altLang="ko-KR" sz="700" b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lang="ko-KR" altLang="en-US" sz="700" b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고양이</a:t>
                      </a:r>
                      <a:endParaRPr sz="7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535924634"/>
              </p:ext>
            </p:extLst>
          </p:nvPr>
        </p:nvGraphicFramePr>
        <p:xfrm>
          <a:off x="5429983" y="197580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1" name="Google Shape;91;p13"/>
          <p:cNvCxnSpPr/>
          <p:nvPr/>
        </p:nvCxnSpPr>
        <p:spPr>
          <a:xfrm>
            <a:off x="4541544" y="1389974"/>
            <a:ext cx="0" cy="5853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3"/>
          <p:cNvCxnSpPr/>
          <p:nvPr/>
        </p:nvCxnSpPr>
        <p:spPr>
          <a:xfrm flipH="1">
            <a:off x="2757191" y="1759348"/>
            <a:ext cx="3204934" cy="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3"/>
          <p:cNvCxnSpPr/>
          <p:nvPr/>
        </p:nvCxnSpPr>
        <p:spPr>
          <a:xfrm rot="5400000">
            <a:off x="2650841" y="1867424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3"/>
          <p:cNvCxnSpPr/>
          <p:nvPr/>
        </p:nvCxnSpPr>
        <p:spPr>
          <a:xfrm rot="5400000">
            <a:off x="3594691" y="1867424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rot="5400000">
            <a:off x="5854275" y="1867424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2758691" y="2186356"/>
            <a:ext cx="0" cy="236513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9" name="Google Shape;85;p13"/>
          <p:cNvGraphicFramePr/>
          <p:nvPr>
            <p:extLst>
              <p:ext uri="{D42A27DB-BD31-4B8C-83A1-F6EECF244321}">
                <p14:modId xmlns:p14="http://schemas.microsoft.com/office/powerpoint/2010/main" val="1377323950"/>
              </p:ext>
            </p:extLst>
          </p:nvPr>
        </p:nvGraphicFramePr>
        <p:xfrm>
          <a:off x="1014426" y="4370020"/>
          <a:ext cx="971628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971628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예약하기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F0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oogle Shape;85;p13"/>
          <p:cNvGraphicFramePr/>
          <p:nvPr>
            <p:extLst>
              <p:ext uri="{D42A27DB-BD31-4B8C-83A1-F6EECF244321}">
                <p14:modId xmlns:p14="http://schemas.microsoft.com/office/powerpoint/2010/main" val="1174436302"/>
              </p:ext>
            </p:extLst>
          </p:nvPr>
        </p:nvGraphicFramePr>
        <p:xfrm>
          <a:off x="2302547" y="4149671"/>
          <a:ext cx="784282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428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google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Google Shape;85;p13"/>
          <p:cNvGraphicFramePr/>
          <p:nvPr>
            <p:extLst>
              <p:ext uri="{D42A27DB-BD31-4B8C-83A1-F6EECF244321}">
                <p14:modId xmlns:p14="http://schemas.microsoft.com/office/powerpoint/2010/main" val="1613691809"/>
              </p:ext>
            </p:extLst>
          </p:nvPr>
        </p:nvGraphicFramePr>
        <p:xfrm>
          <a:off x="2297692" y="4552513"/>
          <a:ext cx="783311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3311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App store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꺾인 연결선 14"/>
          <p:cNvCxnSpPr>
            <a:endCxn id="48" idx="1"/>
          </p:cNvCxnSpPr>
          <p:nvPr/>
        </p:nvCxnSpPr>
        <p:spPr>
          <a:xfrm flipV="1">
            <a:off x="1991878" y="4256356"/>
            <a:ext cx="310669" cy="228282"/>
          </a:xfrm>
          <a:prstGeom prst="bentConnector3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49" idx="1"/>
          </p:cNvCxnSpPr>
          <p:nvPr/>
        </p:nvCxnSpPr>
        <p:spPr>
          <a:xfrm>
            <a:off x="2003526" y="4484637"/>
            <a:ext cx="294166" cy="174561"/>
          </a:xfrm>
          <a:prstGeom prst="bentConnector3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Google Shape;85;p13"/>
          <p:cNvGraphicFramePr/>
          <p:nvPr>
            <p:extLst>
              <p:ext uri="{D42A27DB-BD31-4B8C-83A1-F6EECF244321}">
                <p14:modId xmlns:p14="http://schemas.microsoft.com/office/powerpoint/2010/main" val="2958338101"/>
              </p:ext>
            </p:extLst>
          </p:nvPr>
        </p:nvGraphicFramePr>
        <p:xfrm>
          <a:off x="3252863" y="4119191"/>
          <a:ext cx="784282" cy="27433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428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다운로드</a:t>
                      </a:r>
                      <a:r>
                        <a:rPr lang="ko-KR" altLang="en-US" sz="600" b="1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 링크  문자전송 </a:t>
                      </a:r>
                      <a:r>
                        <a:rPr lang="ko-KR" altLang="en-US" sz="600" b="1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팝업창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Google Shape;85;p13"/>
          <p:cNvGraphicFramePr/>
          <p:nvPr>
            <p:extLst>
              <p:ext uri="{D42A27DB-BD31-4B8C-83A1-F6EECF244321}">
                <p14:modId xmlns:p14="http://schemas.microsoft.com/office/powerpoint/2010/main" val="849075371"/>
              </p:ext>
            </p:extLst>
          </p:nvPr>
        </p:nvGraphicFramePr>
        <p:xfrm>
          <a:off x="3252863" y="4571917"/>
          <a:ext cx="784282" cy="27433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428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다운로드</a:t>
                      </a:r>
                      <a:r>
                        <a:rPr lang="ko-KR" altLang="en-US" sz="600" b="1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 링크  문자전송 </a:t>
                      </a:r>
                      <a:r>
                        <a:rPr lang="ko-KR" altLang="en-US" sz="600" b="1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팝업창</a:t>
                      </a:r>
                      <a:endParaRPr lang="ko-KR" altLang="en-US" sz="6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>
            <a:stCxn id="48" idx="3"/>
            <a:endCxn id="60" idx="1"/>
          </p:cNvCxnSpPr>
          <p:nvPr/>
        </p:nvCxnSpPr>
        <p:spPr>
          <a:xfrm>
            <a:off x="3086829" y="4256356"/>
            <a:ext cx="166034" cy="0"/>
          </a:xfrm>
          <a:prstGeom prst="line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086829" y="4656966"/>
            <a:ext cx="166034" cy="2232"/>
          </a:xfrm>
          <a:prstGeom prst="line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25;p18"/>
          <p:cNvSpPr/>
          <p:nvPr/>
        </p:nvSpPr>
        <p:spPr>
          <a:xfrm>
            <a:off x="323684" y="416755"/>
            <a:ext cx="2996112" cy="4531396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6;p18"/>
          <p:cNvSpPr txBox="1"/>
          <p:nvPr/>
        </p:nvSpPr>
        <p:spPr>
          <a:xfrm>
            <a:off x="1821740" y="2124298"/>
            <a:ext cx="718758" cy="2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반려동물 키운경험</a:t>
            </a:r>
            <a:endParaRPr sz="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5년 이상</a:t>
            </a:r>
            <a:endParaRPr sz="500" dirty="0"/>
          </a:p>
        </p:txBody>
      </p:sp>
      <p:sp>
        <p:nvSpPr>
          <p:cNvPr id="47" name="Google Shape;128;p18"/>
          <p:cNvSpPr txBox="1"/>
          <p:nvPr/>
        </p:nvSpPr>
        <p:spPr>
          <a:xfrm>
            <a:off x="1353937" y="441814"/>
            <a:ext cx="1922262" cy="16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/>
              <a:t>방문서비스   </a:t>
            </a:r>
            <a:r>
              <a:rPr lang="ko" sz="600" dirty="0" smtClean="0"/>
              <a:t>자주</a:t>
            </a:r>
            <a:r>
              <a:rPr lang="en-US" altLang="ko" sz="600" dirty="0" smtClean="0"/>
              <a:t> </a:t>
            </a:r>
            <a:r>
              <a:rPr lang="ko" sz="600" dirty="0" smtClean="0"/>
              <a:t>묻는</a:t>
            </a:r>
            <a:r>
              <a:rPr lang="en-US" altLang="ko" sz="600" dirty="0" smtClean="0"/>
              <a:t> </a:t>
            </a:r>
            <a:r>
              <a:rPr lang="ko" sz="600" dirty="0" smtClean="0"/>
              <a:t>질문   이용후기   이용약관</a:t>
            </a:r>
            <a:endParaRPr sz="600" dirty="0"/>
          </a:p>
        </p:txBody>
      </p:sp>
      <p:sp>
        <p:nvSpPr>
          <p:cNvPr id="48" name="Google Shape;129;p18"/>
          <p:cNvSpPr/>
          <p:nvPr/>
        </p:nvSpPr>
        <p:spPr>
          <a:xfrm>
            <a:off x="403802" y="490402"/>
            <a:ext cx="482259" cy="18192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 smtClean="0"/>
              <a:t>L</a:t>
            </a:r>
            <a:r>
              <a:rPr lang="ko" sz="1000" dirty="0" smtClean="0"/>
              <a:t>ogo</a:t>
            </a:r>
            <a:endParaRPr sz="1000" dirty="0"/>
          </a:p>
        </p:txBody>
      </p:sp>
      <p:sp>
        <p:nvSpPr>
          <p:cNvPr id="49" name="Google Shape;130;p18"/>
          <p:cNvSpPr/>
          <p:nvPr/>
        </p:nvSpPr>
        <p:spPr>
          <a:xfrm>
            <a:off x="323742" y="739247"/>
            <a:ext cx="2996054" cy="8993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131;p18"/>
          <p:cNvCxnSpPr/>
          <p:nvPr/>
        </p:nvCxnSpPr>
        <p:spPr>
          <a:xfrm flipV="1">
            <a:off x="348396" y="751093"/>
            <a:ext cx="2971400" cy="862704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132;p18"/>
          <p:cNvSpPr txBox="1"/>
          <p:nvPr/>
        </p:nvSpPr>
        <p:spPr>
          <a:xfrm>
            <a:off x="400140" y="790188"/>
            <a:ext cx="834072" cy="42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visual</a:t>
            </a:r>
            <a:endParaRPr sz="1000" dirty="0"/>
          </a:p>
        </p:txBody>
      </p:sp>
      <p:sp>
        <p:nvSpPr>
          <p:cNvPr id="52" name="Google Shape;133;p18"/>
          <p:cNvSpPr txBox="1"/>
          <p:nvPr/>
        </p:nvSpPr>
        <p:spPr>
          <a:xfrm>
            <a:off x="1151900" y="1613797"/>
            <a:ext cx="1743820" cy="21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 dirty="0"/>
              <a:t>믿고 맡길 수 있는 펫시터</a:t>
            </a:r>
            <a:endParaRPr sz="800" b="1" dirty="0"/>
          </a:p>
        </p:txBody>
      </p:sp>
      <p:sp>
        <p:nvSpPr>
          <p:cNvPr id="53" name="Google Shape;134;p18"/>
          <p:cNvSpPr/>
          <p:nvPr/>
        </p:nvSpPr>
        <p:spPr>
          <a:xfrm>
            <a:off x="1033440" y="1886056"/>
            <a:ext cx="320497" cy="2947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35;p18"/>
          <p:cNvSpPr txBox="1"/>
          <p:nvPr/>
        </p:nvSpPr>
        <p:spPr>
          <a:xfrm>
            <a:off x="895386" y="2115918"/>
            <a:ext cx="596603" cy="2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전문교육</a:t>
            </a:r>
            <a:endParaRPr sz="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수료완료</a:t>
            </a:r>
            <a:endParaRPr sz="500" dirty="0"/>
          </a:p>
        </p:txBody>
      </p:sp>
      <p:sp>
        <p:nvSpPr>
          <p:cNvPr id="55" name="Google Shape;136;p18"/>
          <p:cNvSpPr txBox="1"/>
          <p:nvPr/>
        </p:nvSpPr>
        <p:spPr>
          <a:xfrm>
            <a:off x="886061" y="2636149"/>
            <a:ext cx="619110" cy="2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실시간 캠 화면 </a:t>
            </a:r>
            <a:endParaRPr sz="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공유</a:t>
            </a:r>
            <a:endParaRPr sz="500" dirty="0"/>
          </a:p>
        </p:txBody>
      </p:sp>
      <p:sp>
        <p:nvSpPr>
          <p:cNvPr id="56" name="Google Shape;137;p18"/>
          <p:cNvSpPr txBox="1"/>
          <p:nvPr/>
        </p:nvSpPr>
        <p:spPr>
          <a:xfrm>
            <a:off x="1777228" y="2636147"/>
            <a:ext cx="813660" cy="2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/>
              <a:t>10단계 심사를 거친 </a:t>
            </a:r>
            <a:endParaRPr lang="en-US" altLang="ko" sz="5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 smtClean="0"/>
              <a:t>신원이 </a:t>
            </a:r>
            <a:r>
              <a:rPr lang="ko" sz="500" dirty="0"/>
              <a:t>검증된 펫시터</a:t>
            </a:r>
            <a:endParaRPr sz="500" dirty="0"/>
          </a:p>
        </p:txBody>
      </p:sp>
      <p:sp>
        <p:nvSpPr>
          <p:cNvPr id="57" name="Google Shape;138;p18"/>
          <p:cNvSpPr txBox="1"/>
          <p:nvPr/>
        </p:nvSpPr>
        <p:spPr>
          <a:xfrm>
            <a:off x="404942" y="2986976"/>
            <a:ext cx="1518672" cy="82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 b="1" dirty="0">
                <a:solidFill>
                  <a:schemeClr val="dk1"/>
                </a:solidFill>
              </a:rPr>
              <a:t>전문 펫시터가 돌봐드려요</a:t>
            </a:r>
            <a:endParaRPr sz="8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>
                <a:solidFill>
                  <a:schemeClr val="dk1"/>
                </a:solidFill>
              </a:rPr>
              <a:t>나와 내 반려동물을 위한 돌봄서비스</a:t>
            </a:r>
            <a:endParaRPr sz="5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 dirty="0">
                <a:solidFill>
                  <a:schemeClr val="dk1"/>
                </a:solidFill>
              </a:rPr>
              <a:t>여행, 출장 등 맡길 곳이 필요할 때</a:t>
            </a:r>
            <a:endParaRPr sz="5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 dirty="0">
                <a:solidFill>
                  <a:schemeClr val="dk1"/>
                </a:solidFill>
              </a:rPr>
              <a:t>전문 펫시터가 직접 방문하여</a:t>
            </a:r>
            <a:endParaRPr sz="5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 dirty="0">
                <a:solidFill>
                  <a:schemeClr val="dk1"/>
                </a:solidFill>
              </a:rPr>
              <a:t>일을 대신 해드립니다.</a:t>
            </a:r>
            <a:endParaRPr sz="5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139;p18"/>
          <p:cNvSpPr/>
          <p:nvPr/>
        </p:nvSpPr>
        <p:spPr>
          <a:xfrm>
            <a:off x="2181119" y="3061648"/>
            <a:ext cx="1138677" cy="71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 smtClean="0"/>
              <a:t>img</a:t>
            </a:r>
            <a:endParaRPr sz="1050" dirty="0"/>
          </a:p>
        </p:txBody>
      </p:sp>
      <p:cxnSp>
        <p:nvCxnSpPr>
          <p:cNvPr id="59" name="Google Shape;140;p18"/>
          <p:cNvCxnSpPr/>
          <p:nvPr/>
        </p:nvCxnSpPr>
        <p:spPr>
          <a:xfrm flipH="1">
            <a:off x="2178753" y="3061648"/>
            <a:ext cx="1141043" cy="704116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44;p18"/>
          <p:cNvSpPr/>
          <p:nvPr/>
        </p:nvSpPr>
        <p:spPr>
          <a:xfrm>
            <a:off x="323684" y="4671617"/>
            <a:ext cx="2996113" cy="2766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회사정보</a:t>
            </a:r>
            <a:endParaRPr sz="700" b="1" dirty="0"/>
          </a:p>
        </p:txBody>
      </p:sp>
      <p:sp>
        <p:nvSpPr>
          <p:cNvPr id="61" name="Google Shape;148;p18"/>
          <p:cNvSpPr/>
          <p:nvPr/>
        </p:nvSpPr>
        <p:spPr>
          <a:xfrm>
            <a:off x="323742" y="3772243"/>
            <a:ext cx="2996055" cy="8993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49;p18"/>
          <p:cNvSpPr txBox="1"/>
          <p:nvPr/>
        </p:nvSpPr>
        <p:spPr>
          <a:xfrm>
            <a:off x="509957" y="3858323"/>
            <a:ext cx="1095044" cy="44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지금 다운로드를 통해</a:t>
            </a:r>
            <a:endParaRPr sz="7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예약해보세요</a:t>
            </a:r>
            <a:endParaRPr sz="700" b="1" dirty="0"/>
          </a:p>
        </p:txBody>
      </p:sp>
      <p:sp>
        <p:nvSpPr>
          <p:cNvPr id="63" name="Google Shape;150;p18"/>
          <p:cNvSpPr/>
          <p:nvPr/>
        </p:nvSpPr>
        <p:spPr>
          <a:xfrm>
            <a:off x="404942" y="4429668"/>
            <a:ext cx="576521" cy="1819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 dirty="0"/>
              <a:t>google</a:t>
            </a:r>
            <a:endParaRPr sz="800" b="1" dirty="0"/>
          </a:p>
        </p:txBody>
      </p:sp>
      <p:sp>
        <p:nvSpPr>
          <p:cNvPr id="64" name="Google Shape;151;p18"/>
          <p:cNvSpPr/>
          <p:nvPr/>
        </p:nvSpPr>
        <p:spPr>
          <a:xfrm>
            <a:off x="1057479" y="4429668"/>
            <a:ext cx="625327" cy="1819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app </a:t>
            </a:r>
            <a:r>
              <a:rPr lang="ko" sz="600" b="1" dirty="0"/>
              <a:t>store</a:t>
            </a:r>
            <a:endParaRPr sz="700" b="1" dirty="0"/>
          </a:p>
        </p:txBody>
      </p:sp>
      <p:sp>
        <p:nvSpPr>
          <p:cNvPr id="65" name="Google Shape;152;p18"/>
          <p:cNvSpPr txBox="1"/>
          <p:nvPr/>
        </p:nvSpPr>
        <p:spPr>
          <a:xfrm>
            <a:off x="2241559" y="3852300"/>
            <a:ext cx="597877" cy="30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고객센터</a:t>
            </a:r>
            <a:endParaRPr sz="700" b="1" dirty="0"/>
          </a:p>
        </p:txBody>
      </p:sp>
      <p:sp>
        <p:nvSpPr>
          <p:cNvPr id="66" name="Google Shape;153;p18"/>
          <p:cNvSpPr/>
          <p:nvPr/>
        </p:nvSpPr>
        <p:spPr>
          <a:xfrm>
            <a:off x="1930866" y="4429667"/>
            <a:ext cx="518298" cy="14139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 smtClean="0"/>
              <a:t>123-678</a:t>
            </a:r>
            <a:endParaRPr sz="600" dirty="0"/>
          </a:p>
        </p:txBody>
      </p:sp>
      <p:sp>
        <p:nvSpPr>
          <p:cNvPr id="67" name="Google Shape;154;p18"/>
          <p:cNvSpPr/>
          <p:nvPr/>
        </p:nvSpPr>
        <p:spPr>
          <a:xfrm>
            <a:off x="2590888" y="4429667"/>
            <a:ext cx="498937" cy="1414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/>
              <a:t>ID : 123</a:t>
            </a:r>
            <a:endParaRPr sz="600" dirty="0"/>
          </a:p>
        </p:txBody>
      </p:sp>
      <p:cxnSp>
        <p:nvCxnSpPr>
          <p:cNvPr id="68" name="Google Shape;155;p18"/>
          <p:cNvCxnSpPr/>
          <p:nvPr/>
        </p:nvCxnSpPr>
        <p:spPr>
          <a:xfrm>
            <a:off x="1240167" y="2986976"/>
            <a:ext cx="911516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156;p18"/>
          <p:cNvCxnSpPr/>
          <p:nvPr/>
        </p:nvCxnSpPr>
        <p:spPr>
          <a:xfrm>
            <a:off x="1804268" y="3934745"/>
            <a:ext cx="0" cy="530052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134;p18"/>
          <p:cNvSpPr/>
          <p:nvPr/>
        </p:nvSpPr>
        <p:spPr>
          <a:xfrm>
            <a:off x="2023810" y="1886055"/>
            <a:ext cx="320497" cy="2947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34;p18"/>
          <p:cNvSpPr/>
          <p:nvPr/>
        </p:nvSpPr>
        <p:spPr>
          <a:xfrm>
            <a:off x="1029115" y="2387661"/>
            <a:ext cx="320497" cy="2947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34;p18"/>
          <p:cNvSpPr/>
          <p:nvPr/>
        </p:nvSpPr>
        <p:spPr>
          <a:xfrm>
            <a:off x="2023809" y="2387662"/>
            <a:ext cx="320497" cy="2947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TextBox 72"/>
          <p:cNvSpPr txBox="1"/>
          <p:nvPr/>
        </p:nvSpPr>
        <p:spPr>
          <a:xfrm>
            <a:off x="2315068" y="4717601"/>
            <a:ext cx="9842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b</a:t>
            </a:r>
            <a:r>
              <a:rPr lang="en-US" altLang="ko-KR" sz="600" dirty="0" smtClean="0"/>
              <a:t>log </a:t>
            </a:r>
            <a:r>
              <a:rPr lang="en-US" altLang="ko-KR" sz="600" dirty="0" err="1" smtClean="0"/>
              <a:t>facebook</a:t>
            </a:r>
            <a:r>
              <a:rPr lang="en-US" altLang="ko-KR" sz="600" dirty="0" smtClean="0"/>
              <a:t> </a:t>
            </a:r>
            <a:r>
              <a:rPr lang="en-US" altLang="ko-KR" sz="600" dirty="0" err="1" smtClean="0"/>
              <a:t>instgram</a:t>
            </a:r>
            <a:endParaRPr lang="ko-KR" altLang="en-US" sz="6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266574" y="32930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4576" y="429964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033440" y="430324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234639" y="459393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68606" y="554586"/>
            <a:ext cx="943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Depth </a:t>
            </a:r>
            <a:r>
              <a:rPr lang="ko-KR" altLang="en-US" sz="800" dirty="0" smtClean="0"/>
              <a:t>없는 메</a:t>
            </a:r>
            <a:r>
              <a:rPr lang="ko-KR" altLang="en-US" sz="800" dirty="0"/>
              <a:t>뉴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19725" y="106062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268606" y="992380"/>
            <a:ext cx="144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어플</a:t>
            </a:r>
            <a:r>
              <a:rPr lang="ko-KR" altLang="en-US" sz="800" dirty="0" smtClean="0"/>
              <a:t> 다운로드 </a:t>
            </a:r>
            <a:r>
              <a:rPr lang="en-US" altLang="ko-KR" sz="800" dirty="0" err="1" smtClean="0"/>
              <a:t>google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링크 </a:t>
            </a:r>
            <a:endParaRPr lang="en-US" altLang="ko-KR" sz="800" dirty="0" smtClean="0"/>
          </a:p>
          <a:p>
            <a:r>
              <a:rPr lang="ko-KR" altLang="en-US" sz="800" dirty="0" smtClean="0"/>
              <a:t>문자 발송 화면 표시</a:t>
            </a:r>
            <a:endParaRPr lang="ko-KR" altLang="en-US" sz="8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019725" y="176948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268606" y="1713552"/>
            <a:ext cx="1560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어플</a:t>
            </a:r>
            <a:r>
              <a:rPr lang="ko-KR" altLang="en-US" sz="800" dirty="0"/>
              <a:t> 다운로드 </a:t>
            </a:r>
            <a:r>
              <a:rPr lang="en-US" altLang="ko-KR" sz="800" dirty="0" smtClean="0"/>
              <a:t>app store </a:t>
            </a:r>
            <a:r>
              <a:rPr lang="ko-KR" altLang="en-US" sz="800" dirty="0"/>
              <a:t>링크 </a:t>
            </a:r>
            <a:endParaRPr lang="en-US" altLang="ko-KR" sz="800" dirty="0"/>
          </a:p>
          <a:p>
            <a:r>
              <a:rPr lang="ko-KR" altLang="en-US" sz="800" dirty="0"/>
              <a:t>문자 발송 화면 표시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884208" y="158515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884209" y="2280785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7019725" y="245423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21024" y="2419089"/>
            <a:ext cx="150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각 </a:t>
            </a:r>
            <a:r>
              <a:rPr lang="en-US" altLang="ko-KR" sz="800" dirty="0" smtClean="0"/>
              <a:t>blog, </a:t>
            </a:r>
            <a:r>
              <a:rPr lang="en-US" altLang="ko-KR" sz="800" dirty="0" err="1" smtClean="0"/>
              <a:t>faceboof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instagram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페이지로 </a:t>
            </a:r>
            <a:r>
              <a:rPr lang="ko-KR" altLang="en-US" sz="800" dirty="0" err="1" smtClean="0"/>
              <a:t>바로가기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link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/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99752" y="772294"/>
            <a:ext cx="6708300" cy="602218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15"/>
          <p:cNvGrpSpPr/>
          <p:nvPr/>
        </p:nvGrpSpPr>
        <p:grpSpPr>
          <a:xfrm>
            <a:off x="179512" y="844302"/>
            <a:ext cx="1296144" cy="432049"/>
            <a:chOff x="179512" y="411510"/>
            <a:chExt cx="1296144" cy="432049"/>
          </a:xfrm>
        </p:grpSpPr>
        <p:sp>
          <p:nvSpPr>
            <p:cNvPr id="171" name="Google Shape;171;p15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Google Shape;172;p15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3" name="Google Shape;173;p15"/>
          <p:cNvSpPr txBox="1"/>
          <p:nvPr/>
        </p:nvSpPr>
        <p:spPr>
          <a:xfrm>
            <a:off x="185622" y="916300"/>
            <a:ext cx="96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100668" y="484262"/>
            <a:ext cx="2311200" cy="229800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Header – </a:t>
            </a:r>
            <a:r>
              <a:rPr lang="en-US" sz="700" u="sng" dirty="0">
                <a:solidFill>
                  <a:schemeClr val="tx1"/>
                </a:solidFill>
                <a:sym typeface="Arial"/>
              </a:rPr>
              <a:t>sub menu </a:t>
            </a:r>
            <a:r>
              <a:rPr lang="ko-KR" altLang="en-US" sz="700" u="sng" dirty="0" smtClean="0">
                <a:solidFill>
                  <a:schemeClr val="tx1"/>
                </a:solidFill>
              </a:rPr>
              <a:t>없</a:t>
            </a:r>
            <a:r>
              <a:rPr lang="ko-KR" altLang="en-US" sz="700" u="sng" dirty="0">
                <a:solidFill>
                  <a:schemeClr val="tx1"/>
                </a:solidFill>
              </a:rPr>
              <a:t>음</a:t>
            </a:r>
            <a:endParaRPr sz="700" u="sng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676973" y="944976"/>
            <a:ext cx="2875255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800" dirty="0"/>
              <a:t>방문서비스 </a:t>
            </a:r>
            <a:r>
              <a:rPr lang="ko-KR" altLang="en-US" sz="800" dirty="0" smtClean="0"/>
              <a:t>   자주 묻는 질문   </a:t>
            </a:r>
            <a:r>
              <a:rPr lang="ko-KR" altLang="en-US" sz="800" dirty="0"/>
              <a:t>이용후기   이용약관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89610" y="83839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74893" y="70815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27837" y="683791"/>
            <a:ext cx="2336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메뉴 클릭 시 해당 페이지가 표시된다</a:t>
            </a:r>
            <a:endParaRPr lang="en-US" altLang="ko-KR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Google</a:t>
            </a:r>
            <a:br>
              <a:rPr lang="en-US" altLang="ko-KR" b="1" dirty="0" smtClean="0"/>
            </a:br>
            <a:endParaRPr b="1" dirty="0"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49;p18"/>
          <p:cNvSpPr txBox="1"/>
          <p:nvPr/>
        </p:nvSpPr>
        <p:spPr>
          <a:xfrm>
            <a:off x="2018675" y="557046"/>
            <a:ext cx="1095044" cy="44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지금 다운로드를 통해</a:t>
            </a:r>
            <a:endParaRPr sz="7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예약해보세요</a:t>
            </a:r>
            <a:endParaRPr sz="700" b="1" dirty="0"/>
          </a:p>
        </p:txBody>
      </p:sp>
      <p:sp>
        <p:nvSpPr>
          <p:cNvPr id="22" name="Google Shape;150;p18"/>
          <p:cNvSpPr/>
          <p:nvPr/>
        </p:nvSpPr>
        <p:spPr>
          <a:xfrm>
            <a:off x="1913660" y="1128391"/>
            <a:ext cx="576521" cy="1819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 dirty="0"/>
              <a:t>google</a:t>
            </a:r>
            <a:endParaRPr sz="800" b="1" dirty="0"/>
          </a:p>
        </p:txBody>
      </p:sp>
      <p:sp>
        <p:nvSpPr>
          <p:cNvPr id="23" name="Google Shape;151;p18"/>
          <p:cNvSpPr/>
          <p:nvPr/>
        </p:nvSpPr>
        <p:spPr>
          <a:xfrm>
            <a:off x="2595317" y="1128391"/>
            <a:ext cx="625327" cy="1819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app </a:t>
            </a:r>
            <a:r>
              <a:rPr lang="ko" sz="600" b="1" dirty="0"/>
              <a:t>store</a:t>
            </a:r>
            <a:endParaRPr sz="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93880" y="955169"/>
            <a:ext cx="772317" cy="460113"/>
          </a:xfrm>
          <a:prstGeom prst="roundRect">
            <a:avLst/>
          </a:prstGeom>
          <a:noFill/>
          <a:ln w="9525">
            <a:solidFill>
              <a:srgbClr val="FFC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33110" y="86771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</p:cNvCxnSpPr>
          <p:nvPr/>
        </p:nvCxnSpPr>
        <p:spPr>
          <a:xfrm flipH="1">
            <a:off x="2180038" y="1415282"/>
            <a:ext cx="1" cy="244616"/>
          </a:xfrm>
          <a:prstGeom prst="straightConnector1">
            <a:avLst/>
          </a:prstGeom>
          <a:ln>
            <a:solidFill>
              <a:srgbClr val="FFCF0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70747" y="1758910"/>
            <a:ext cx="3797381" cy="2446166"/>
          </a:xfrm>
          <a:prstGeom prst="rect">
            <a:avLst/>
          </a:prstGeom>
          <a:noFill/>
          <a:ln w="9525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99427" y="1993159"/>
            <a:ext cx="237045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lnSpc>
                <a:spcPct val="150000"/>
              </a:lnSpc>
            </a:pPr>
            <a:r>
              <a:rPr lang="ko-KR" altLang="en-US" sz="1100" b="1" dirty="0" smtClean="0"/>
              <a:t>간편하게 </a:t>
            </a:r>
            <a:r>
              <a:rPr lang="ko-KR" altLang="en-US" sz="1100" b="1" dirty="0" err="1" smtClean="0"/>
              <a:t>앱에서</a:t>
            </a:r>
            <a:r>
              <a:rPr lang="ko-KR" altLang="en-US" sz="1100" b="1" dirty="0" smtClean="0"/>
              <a:t> 이용해보세요</a:t>
            </a:r>
            <a:endParaRPr lang="en-US" altLang="ko-KR" sz="1100" b="1" dirty="0" smtClean="0"/>
          </a:p>
          <a:p>
            <a:pPr lvl="2" algn="ctr">
              <a:lnSpc>
                <a:spcPct val="150000"/>
              </a:lnSpc>
            </a:pPr>
            <a:r>
              <a:rPr lang="ko-KR" altLang="en-US" sz="800" b="1" dirty="0" smtClean="0"/>
              <a:t>설치 주소 문자로 받기</a:t>
            </a:r>
            <a:endParaRPr lang="ko-KR" altLang="en-US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7836" y="2755236"/>
            <a:ext cx="1422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휴대폰 번호를 입력해주세요 </a:t>
            </a:r>
            <a:r>
              <a:rPr lang="en-US" altLang="ko-KR" sz="600" dirty="0" smtClean="0"/>
              <a:t>(- </a:t>
            </a:r>
            <a:r>
              <a:rPr lang="ko-KR" altLang="en-US" sz="600" dirty="0" smtClean="0"/>
              <a:t>제외</a:t>
            </a:r>
            <a:r>
              <a:rPr lang="en-US" altLang="ko-KR" sz="600" dirty="0" smtClean="0"/>
              <a:t>)</a:t>
            </a:r>
            <a:endParaRPr lang="ko-KR" altLang="en-US" sz="6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13660" y="2690315"/>
            <a:ext cx="1837153" cy="31450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26468" y="2732967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보내기</a:t>
            </a:r>
            <a:endParaRPr lang="ko-KR" alt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80870" y="176601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973819" y="3180016"/>
            <a:ext cx="89712" cy="931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46927" y="3134276"/>
            <a:ext cx="1460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개인정보 수집  및 이용에 동의 합니다</a:t>
            </a:r>
            <a:r>
              <a:rPr lang="en-US" altLang="ko-KR" sz="600" b="1" dirty="0" smtClean="0"/>
              <a:t>.</a:t>
            </a:r>
            <a:endParaRPr lang="ko-KR" altLang="en-US" sz="600" b="1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2180038" y="3511994"/>
            <a:ext cx="1149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13660" y="3669248"/>
            <a:ext cx="1674075" cy="448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문자 발송에 대한 내용 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293507" y="167856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793880" y="258033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6958366" y="58713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51134" y="587137"/>
            <a:ext cx="13292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Google </a:t>
            </a:r>
            <a:r>
              <a:rPr lang="ko-KR" altLang="en-US" sz="600" dirty="0" smtClean="0"/>
              <a:t>버튼 클릭 시 팝업 창 표시</a:t>
            </a:r>
            <a:endParaRPr lang="en-US" altLang="ko-KR" sz="600" dirty="0" smtClean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58366" y="105643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267963" y="1048443"/>
            <a:ext cx="8835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클릭 시 팝업 창 종료</a:t>
            </a:r>
            <a:endParaRPr lang="en-US" altLang="ko-KR" sz="600" dirty="0" smtClean="0"/>
          </a:p>
        </p:txBody>
      </p:sp>
      <p:cxnSp>
        <p:nvCxnSpPr>
          <p:cNvPr id="66" name="직선 연결선 65"/>
          <p:cNvCxnSpPr/>
          <p:nvPr/>
        </p:nvCxnSpPr>
        <p:spPr>
          <a:xfrm>
            <a:off x="6886150" y="141528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6958366" y="159812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47134" y="1533813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빈 칸에 휴대폰 번호 입력 후 보내기 버튼 클릭 시</a:t>
            </a:r>
            <a:endParaRPr lang="en-US" altLang="ko-KR" sz="600" dirty="0" smtClean="0"/>
          </a:p>
          <a:p>
            <a:r>
              <a:rPr lang="ko-KR" altLang="en-US" sz="600" dirty="0" smtClean="0"/>
              <a:t>입력된 휴대폰 번호로 설치 주소 링크 발송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ko-KR" altLang="en-US" sz="600" dirty="0" smtClean="0"/>
              <a:t>단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하단에 개인정보 수집 및 이용 동의를 체크 해야</a:t>
            </a:r>
            <a:endParaRPr lang="en-US" altLang="ko-KR" sz="600" dirty="0" smtClean="0"/>
          </a:p>
          <a:p>
            <a:r>
              <a:rPr lang="ko-KR" altLang="en-US" sz="600" dirty="0" smtClean="0"/>
              <a:t>문자 발송이 이루어지며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미 체크 시 약관 동의 체크</a:t>
            </a:r>
            <a:endParaRPr lang="en-US" altLang="ko-KR" sz="600" dirty="0" smtClean="0"/>
          </a:p>
          <a:p>
            <a:r>
              <a:rPr lang="ko-KR" altLang="en-US" sz="600" dirty="0" smtClean="0"/>
              <a:t>안내 문구 표시됨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 </a:t>
            </a:r>
            <a:endParaRPr lang="en-US" altLang="ko-KR" sz="6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4583648" y="2524074"/>
            <a:ext cx="2108362" cy="702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32887" y="2939902"/>
            <a:ext cx="401870" cy="194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확인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662304" y="2583500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</a:rPr>
              <a:t>알림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::</a:t>
            </a:r>
            <a:endParaRPr lang="en-US" altLang="ko-KR" sz="7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개인정보 수집</a:t>
            </a: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>
                <a:solidFill>
                  <a:schemeClr val="tx1"/>
                </a:solidFill>
              </a:rPr>
              <a:t>및 이용에 동의해주세요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45524" y="308939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13660" y="3089399"/>
            <a:ext cx="1593923" cy="276991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30" idx="3"/>
          </p:cNvCxnSpPr>
          <p:nvPr/>
        </p:nvCxnSpPr>
        <p:spPr>
          <a:xfrm flipV="1">
            <a:off x="3507583" y="3037089"/>
            <a:ext cx="1016916" cy="189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971627" y="3418807"/>
            <a:ext cx="89712" cy="93187"/>
          </a:xfrm>
          <a:prstGeom prst="rect">
            <a:avLst/>
          </a:prstGeom>
          <a:solidFill>
            <a:srgbClr val="2746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FCF07"/>
                </a:solidFill>
              </a:rPr>
              <a:t>V</a:t>
            </a:r>
            <a:endParaRPr lang="ko-KR" altLang="en-US" sz="700" b="1" dirty="0">
              <a:solidFill>
                <a:srgbClr val="FFCF07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884208" y="233065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6972927" y="255493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267963" y="2545165"/>
            <a:ext cx="1659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표시된 팝업 창에 확인 버튼 클릭 시 창 종료</a:t>
            </a:r>
            <a:endParaRPr lang="en-US" altLang="ko-KR" sz="600" dirty="0" smtClean="0"/>
          </a:p>
        </p:txBody>
      </p:sp>
      <p:cxnSp>
        <p:nvCxnSpPr>
          <p:cNvPr id="84" name="직선 연결선 83"/>
          <p:cNvCxnSpPr/>
          <p:nvPr/>
        </p:nvCxnSpPr>
        <p:spPr>
          <a:xfrm>
            <a:off x="6884207" y="298199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1801529" y="301494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6972927" y="319629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314771" y="3192623"/>
            <a:ext cx="16385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약관 동의 체크 시 체크 박스의 모양이 바뀜</a:t>
            </a:r>
            <a:endParaRPr lang="en-US" altLang="ko-KR" sz="600" dirty="0" smtClean="0"/>
          </a:p>
        </p:txBody>
      </p:sp>
      <p:sp>
        <p:nvSpPr>
          <p:cNvPr id="88" name="직사각형 87"/>
          <p:cNvSpPr/>
          <p:nvPr/>
        </p:nvSpPr>
        <p:spPr>
          <a:xfrm>
            <a:off x="7478663" y="3418807"/>
            <a:ext cx="89712" cy="931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647180" y="3465400"/>
            <a:ext cx="268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App Store</a:t>
            </a:r>
            <a:endParaRPr b="1" dirty="0"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2.3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49;p18"/>
          <p:cNvSpPr txBox="1"/>
          <p:nvPr/>
        </p:nvSpPr>
        <p:spPr>
          <a:xfrm>
            <a:off x="2018675" y="557046"/>
            <a:ext cx="1095044" cy="44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지금 다운로드를 통해</a:t>
            </a:r>
            <a:endParaRPr sz="7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예약해보세요</a:t>
            </a:r>
            <a:endParaRPr sz="700" b="1" dirty="0"/>
          </a:p>
        </p:txBody>
      </p:sp>
      <p:sp>
        <p:nvSpPr>
          <p:cNvPr id="22" name="Google Shape;150;p18"/>
          <p:cNvSpPr/>
          <p:nvPr/>
        </p:nvSpPr>
        <p:spPr>
          <a:xfrm>
            <a:off x="1913660" y="1128391"/>
            <a:ext cx="576521" cy="1819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 dirty="0"/>
              <a:t>google</a:t>
            </a:r>
            <a:endParaRPr sz="800" b="1" dirty="0"/>
          </a:p>
        </p:txBody>
      </p:sp>
      <p:sp>
        <p:nvSpPr>
          <p:cNvPr id="23" name="Google Shape;151;p18"/>
          <p:cNvSpPr/>
          <p:nvPr/>
        </p:nvSpPr>
        <p:spPr>
          <a:xfrm>
            <a:off x="2595317" y="1128391"/>
            <a:ext cx="625327" cy="1819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app </a:t>
            </a:r>
            <a:r>
              <a:rPr lang="ko" sz="600" b="1" dirty="0"/>
              <a:t>store</a:t>
            </a:r>
            <a:endParaRPr sz="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21880" y="955169"/>
            <a:ext cx="772317" cy="460113"/>
          </a:xfrm>
          <a:prstGeom prst="roundRect">
            <a:avLst/>
          </a:prstGeom>
          <a:noFill/>
          <a:ln w="9525">
            <a:solidFill>
              <a:srgbClr val="FFC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434517" y="87928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</p:cNvCxnSpPr>
          <p:nvPr/>
        </p:nvCxnSpPr>
        <p:spPr>
          <a:xfrm flipH="1">
            <a:off x="2908038" y="1415282"/>
            <a:ext cx="1" cy="244616"/>
          </a:xfrm>
          <a:prstGeom prst="straightConnector1">
            <a:avLst/>
          </a:prstGeom>
          <a:ln>
            <a:solidFill>
              <a:srgbClr val="FFCF0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70747" y="1758910"/>
            <a:ext cx="3797381" cy="2446166"/>
          </a:xfrm>
          <a:prstGeom prst="rect">
            <a:avLst/>
          </a:prstGeom>
          <a:noFill/>
          <a:ln w="9525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99427" y="1993159"/>
            <a:ext cx="237045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lnSpc>
                <a:spcPct val="150000"/>
              </a:lnSpc>
            </a:pPr>
            <a:r>
              <a:rPr lang="ko-KR" altLang="en-US" sz="1100" b="1" dirty="0" smtClean="0"/>
              <a:t>간편하게 </a:t>
            </a:r>
            <a:r>
              <a:rPr lang="ko-KR" altLang="en-US" sz="1100" b="1" dirty="0" err="1" smtClean="0"/>
              <a:t>앱에서</a:t>
            </a:r>
            <a:r>
              <a:rPr lang="ko-KR" altLang="en-US" sz="1100" b="1" dirty="0" smtClean="0"/>
              <a:t> 이용해보세요</a:t>
            </a:r>
            <a:endParaRPr lang="en-US" altLang="ko-KR" sz="1100" b="1" dirty="0" smtClean="0"/>
          </a:p>
          <a:p>
            <a:pPr lvl="2" algn="ctr">
              <a:lnSpc>
                <a:spcPct val="150000"/>
              </a:lnSpc>
            </a:pPr>
            <a:r>
              <a:rPr lang="ko-KR" altLang="en-US" sz="800" b="1" dirty="0" smtClean="0"/>
              <a:t>설치 주소 문자로 받기</a:t>
            </a:r>
            <a:endParaRPr lang="ko-KR" altLang="en-US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7836" y="2755236"/>
            <a:ext cx="1422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휴대폰 번호를 입력해주세요 </a:t>
            </a:r>
            <a:r>
              <a:rPr lang="en-US" altLang="ko-KR" sz="600" dirty="0" smtClean="0"/>
              <a:t>(- </a:t>
            </a:r>
            <a:r>
              <a:rPr lang="ko-KR" altLang="en-US" sz="600" dirty="0" smtClean="0"/>
              <a:t>제외</a:t>
            </a:r>
            <a:r>
              <a:rPr lang="en-US" altLang="ko-KR" sz="600" dirty="0" smtClean="0"/>
              <a:t>)</a:t>
            </a:r>
            <a:endParaRPr lang="ko-KR" altLang="en-US" sz="6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13660" y="2690315"/>
            <a:ext cx="1837153" cy="31450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26468" y="2732967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보내기</a:t>
            </a:r>
            <a:endParaRPr lang="ko-KR" alt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80870" y="176601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973819" y="3180016"/>
            <a:ext cx="89712" cy="931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46927" y="3134276"/>
            <a:ext cx="1460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개인정보 수집  및 이용에 동의 합니다</a:t>
            </a:r>
            <a:r>
              <a:rPr lang="en-US" altLang="ko-KR" sz="600" b="1" dirty="0" smtClean="0"/>
              <a:t>.</a:t>
            </a:r>
            <a:endParaRPr lang="ko-KR" altLang="en-US" sz="600" b="1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2180038" y="3511994"/>
            <a:ext cx="1149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13660" y="3669248"/>
            <a:ext cx="1674075" cy="448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문자 발송에 대한 내용 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293507" y="167856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793880" y="258033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6958366" y="58713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51134" y="587137"/>
            <a:ext cx="1409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App store </a:t>
            </a:r>
            <a:r>
              <a:rPr lang="ko-KR" altLang="en-US" sz="600" dirty="0" smtClean="0"/>
              <a:t>버튼 클릭 시 팝업 창 표시</a:t>
            </a:r>
            <a:endParaRPr lang="en-US" altLang="ko-KR" sz="600" dirty="0" smtClean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58366" y="105643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267963" y="1048443"/>
            <a:ext cx="8835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클릭 시 팝업 창 종료</a:t>
            </a:r>
            <a:endParaRPr lang="en-US" altLang="ko-KR" sz="600" dirty="0" smtClean="0"/>
          </a:p>
        </p:txBody>
      </p:sp>
      <p:cxnSp>
        <p:nvCxnSpPr>
          <p:cNvPr id="66" name="직선 연결선 65"/>
          <p:cNvCxnSpPr/>
          <p:nvPr/>
        </p:nvCxnSpPr>
        <p:spPr>
          <a:xfrm>
            <a:off x="6886150" y="141528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6958366" y="159812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47134" y="1533813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빈 칸에 휴대폰 번호 입력 후 보내기 버튼 클릭 시</a:t>
            </a:r>
            <a:endParaRPr lang="en-US" altLang="ko-KR" sz="600" dirty="0" smtClean="0"/>
          </a:p>
          <a:p>
            <a:r>
              <a:rPr lang="ko-KR" altLang="en-US" sz="600" dirty="0" smtClean="0"/>
              <a:t>입력된 휴대폰 번호로 설치 주소 링크 발송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ko-KR" altLang="en-US" sz="600" dirty="0" smtClean="0"/>
              <a:t>단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하단에 개인정보 수집 및 이용 동의를 체크 해야</a:t>
            </a:r>
            <a:endParaRPr lang="en-US" altLang="ko-KR" sz="600" dirty="0" smtClean="0"/>
          </a:p>
          <a:p>
            <a:r>
              <a:rPr lang="ko-KR" altLang="en-US" sz="600" dirty="0" smtClean="0"/>
              <a:t>문자 발송이 이루어지며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미 체크 시 약관 동의 체크</a:t>
            </a:r>
            <a:endParaRPr lang="en-US" altLang="ko-KR" sz="600" dirty="0" smtClean="0"/>
          </a:p>
          <a:p>
            <a:r>
              <a:rPr lang="ko-KR" altLang="en-US" sz="600" dirty="0" smtClean="0"/>
              <a:t>안내 문구 표시됨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 </a:t>
            </a:r>
            <a:endParaRPr lang="en-US" altLang="ko-KR" sz="6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4583648" y="2524074"/>
            <a:ext cx="2108362" cy="702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32887" y="2939902"/>
            <a:ext cx="401870" cy="194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확인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662304" y="2583500"/>
            <a:ext cx="1749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</a:rPr>
              <a:t>알림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::</a:t>
            </a:r>
            <a:endParaRPr lang="en-US" altLang="ko-KR" sz="7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개인정보 수집</a:t>
            </a: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>
                <a:solidFill>
                  <a:schemeClr val="tx1"/>
                </a:solidFill>
              </a:rPr>
              <a:t>및 이용에 동의해주세요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45524" y="308939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13660" y="3089399"/>
            <a:ext cx="1593923" cy="276991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30" idx="3"/>
          </p:cNvCxnSpPr>
          <p:nvPr/>
        </p:nvCxnSpPr>
        <p:spPr>
          <a:xfrm flipV="1">
            <a:off x="3507583" y="3037089"/>
            <a:ext cx="1016916" cy="189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971627" y="3418807"/>
            <a:ext cx="89712" cy="93187"/>
          </a:xfrm>
          <a:prstGeom prst="rect">
            <a:avLst/>
          </a:prstGeom>
          <a:solidFill>
            <a:srgbClr val="2746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FCF07"/>
                </a:solidFill>
              </a:rPr>
              <a:t>V</a:t>
            </a:r>
            <a:endParaRPr lang="ko-KR" altLang="en-US" sz="700" b="1" dirty="0">
              <a:solidFill>
                <a:srgbClr val="FFCF07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884208" y="233065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6972927" y="255493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267963" y="2545165"/>
            <a:ext cx="1659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표시된 팝업 창에 확인 버튼 클릭 시 창 종료</a:t>
            </a:r>
            <a:endParaRPr lang="en-US" altLang="ko-KR" sz="600" dirty="0" smtClean="0"/>
          </a:p>
        </p:txBody>
      </p:sp>
      <p:cxnSp>
        <p:nvCxnSpPr>
          <p:cNvPr id="84" name="직선 연결선 83"/>
          <p:cNvCxnSpPr/>
          <p:nvPr/>
        </p:nvCxnSpPr>
        <p:spPr>
          <a:xfrm>
            <a:off x="6884207" y="298199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1801529" y="301494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6972927" y="319629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314771" y="3192623"/>
            <a:ext cx="16385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약관 동의 체크 시 체크 박스의 모양이 바뀜</a:t>
            </a:r>
            <a:endParaRPr lang="en-US" altLang="ko-KR" sz="600" dirty="0" smtClean="0"/>
          </a:p>
        </p:txBody>
      </p:sp>
      <p:sp>
        <p:nvSpPr>
          <p:cNvPr id="88" name="직사각형 87"/>
          <p:cNvSpPr/>
          <p:nvPr/>
        </p:nvSpPr>
        <p:spPr>
          <a:xfrm>
            <a:off x="7478663" y="3418807"/>
            <a:ext cx="89712" cy="931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647180" y="3465400"/>
            <a:ext cx="268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err="1" smtClean="0"/>
              <a:t>sns</a:t>
            </a:r>
            <a:endParaRPr b="1" dirty="0"/>
          </a:p>
        </p:txBody>
      </p:sp>
      <p:sp>
        <p:nvSpPr>
          <p:cNvPr id="253" name="Google Shape;253;p1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/>
              <a:t>4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1872" y="477583"/>
            <a:ext cx="5032112" cy="5241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1763" y="616561"/>
            <a:ext cx="7804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회사정보</a:t>
            </a:r>
            <a:endParaRPr lang="ko-KR" altLang="en-US" sz="1000" b="1" dirty="0"/>
          </a:p>
        </p:txBody>
      </p:sp>
      <p:pic>
        <p:nvPicPr>
          <p:cNvPr id="1026" name="Picture 2" descr="C:\Users\Administrator.Sc-201912031523\Downloads\inst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76" y="530735"/>
            <a:ext cx="171652" cy="1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.Sc-201912031523\Downloads\bo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45" y="530735"/>
            <a:ext cx="171652" cy="1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12031523\Downloads\facebo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047" y="530735"/>
            <a:ext cx="171652" cy="1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5044223" y="39013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961356" y="56861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2782" y="702387"/>
            <a:ext cx="172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s</a:t>
            </a:r>
            <a:r>
              <a:rPr lang="en-US" altLang="ko-KR" sz="800" dirty="0" err="1" smtClean="0"/>
              <a:t>ns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아이콘 클릭 시 각 </a:t>
            </a:r>
            <a:r>
              <a:rPr lang="ko-KR" altLang="en-US" sz="800" dirty="0" err="1" smtClean="0"/>
              <a:t>블로그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페이스북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인스타그램</a:t>
            </a:r>
            <a:r>
              <a:rPr lang="ko-KR" altLang="en-US" sz="800" dirty="0" smtClean="0"/>
              <a:t> 페이지로 </a:t>
            </a:r>
            <a:r>
              <a:rPr lang="ko-KR" altLang="en-US" sz="800" dirty="0" err="1" smtClean="0"/>
              <a:t>바로가기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1147</Words>
  <Application>Microsoft Office PowerPoint</Application>
  <PresentationFormat>화면 슬라이드 쇼(16:9)</PresentationFormat>
  <Paragraphs>368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표지</vt:lpstr>
      <vt:lpstr>간지등</vt:lpstr>
      <vt:lpstr>1_디자인 사용자 지정</vt:lpstr>
      <vt:lpstr>PROJECT NAME</vt:lpstr>
      <vt:lpstr>Document History</vt:lpstr>
      <vt:lpstr>Index</vt:lpstr>
      <vt:lpstr>Information Architecture(정보구조)</vt:lpstr>
      <vt:lpstr>MAIN</vt:lpstr>
      <vt:lpstr>Navigation</vt:lpstr>
      <vt:lpstr>Google </vt:lpstr>
      <vt:lpstr>App Store</vt:lpstr>
      <vt:lpstr>sns</vt:lpstr>
      <vt:lpstr>Menu (방문 서비스)</vt:lpstr>
      <vt:lpstr>자주 묻는 질문</vt:lpstr>
      <vt:lpstr>이용후기</vt:lpstr>
      <vt:lpstr>이용약관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Windows 사용자</cp:lastModifiedBy>
  <cp:revision>62</cp:revision>
  <dcterms:modified xsi:type="dcterms:W3CDTF">2020-03-10T04:20:07Z</dcterms:modified>
</cp:coreProperties>
</file>