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74CF-1930-4BA6-901E-53BC9731A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6BBCF1-2281-484A-B8F6-7992B3A83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4F3413-D7B2-4173-ADF0-7EB714A9E0FD}"/>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9A6682EB-2D99-4CEC-A555-FC3EEFBA2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54208-46F7-473B-86EA-FF37D40C5C85}"/>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284777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83DA-FAB5-4805-BE81-5C2330F932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68879-49A0-45F6-8963-C84DA46EB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40814-BB33-4F47-B73B-822262F73EAB}"/>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7977A52D-AB10-475A-82BF-AC901D550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23837-3D87-4AA7-9606-F5ECC71ACF4B}"/>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55223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A678F-490A-4149-B6B7-2DB1B067A7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11A3D5-26C0-4ED4-9D94-F7CB2C2767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BB701-EB76-4EDE-901C-DF18B588FC2D}"/>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43BA8BFB-5DAD-44EA-A74D-0729B7A1F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E04BF-3339-4C6B-A771-47EB6ABB5CBA}"/>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66843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D21-785C-4B3C-8C08-77F3D5A1DC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448CBD-34E3-4FDA-A254-0A9D57A16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40240-0C98-4137-8056-B760DE52F5D5}"/>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5FF1B3D9-72B9-4DF2-8637-9D8D95B86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C2E4A-D073-409D-8B87-BF0BE8087112}"/>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31673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0615-098B-4CA9-8B56-D532333E62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A4703F-FF5A-4A48-BA15-67F861723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3DBF99-DBB3-4549-9C57-3D30D7857408}"/>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EADD2822-0FEF-4247-A051-634C32DFF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45BC9-A277-44DF-98BC-5318E0306DA8}"/>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166766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5580-577F-4708-A101-48CC3042C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A91EE6-A62E-4F7B-AE4C-FB83C7EBA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B855C1-5913-427B-A2A6-71D65A655C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E263D4-73B3-4201-8947-E33B758149F2}"/>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6" name="Footer Placeholder 5">
            <a:extLst>
              <a:ext uri="{FF2B5EF4-FFF2-40B4-BE49-F238E27FC236}">
                <a16:creationId xmlns:a16="http://schemas.microsoft.com/office/drawing/2014/main" id="{6C5C2BDD-0321-4208-BC2D-1A075007A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B8C27-F581-457D-ACF2-9F2003686F5F}"/>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283188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BFF-312A-43C6-810D-C59F854A54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13523-A3DA-4E6A-B803-87AC109EC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01385-53B5-4304-90DD-611E970B47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036936-87AF-4B25-A740-186F1F5E7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CDB7E-A6DE-4616-953E-E71461FF7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8F9A51-B534-4BFE-A4F9-02A9E8076BDC}"/>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8" name="Footer Placeholder 7">
            <a:extLst>
              <a:ext uri="{FF2B5EF4-FFF2-40B4-BE49-F238E27FC236}">
                <a16:creationId xmlns:a16="http://schemas.microsoft.com/office/drawing/2014/main" id="{7A709752-407C-4063-A967-884CB81A01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6304B6-F2F6-4D19-AB42-CBC39AB01759}"/>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369413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C348-107C-48A4-A9C5-0DEA39B83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D0906A-2627-4D1D-9EF4-2F03371728FC}"/>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4" name="Footer Placeholder 3">
            <a:extLst>
              <a:ext uri="{FF2B5EF4-FFF2-40B4-BE49-F238E27FC236}">
                <a16:creationId xmlns:a16="http://schemas.microsoft.com/office/drawing/2014/main" id="{2AFC9DD4-3205-41E3-8628-09E5721CFA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9AB36E-E1D9-4663-958B-44C7C29DCD30}"/>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194178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61E53-E817-4031-BD73-54073BD11547}"/>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3" name="Footer Placeholder 2">
            <a:extLst>
              <a:ext uri="{FF2B5EF4-FFF2-40B4-BE49-F238E27FC236}">
                <a16:creationId xmlns:a16="http://schemas.microsoft.com/office/drawing/2014/main" id="{87CF5E30-FF5D-489D-ABD3-43A92AB9CE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B71917-A5E9-4E0E-9E4E-21C33D240E9A}"/>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88456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C847-556A-4B80-A1FF-74998B52C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BFBC5C-8C6C-441E-AE66-A8F4EC428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31A00F-F62A-49DF-AFCA-8FD4F52EB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2287D-3F1A-41F4-A073-583D6E3ADDA9}"/>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6" name="Footer Placeholder 5">
            <a:extLst>
              <a:ext uri="{FF2B5EF4-FFF2-40B4-BE49-F238E27FC236}">
                <a16:creationId xmlns:a16="http://schemas.microsoft.com/office/drawing/2014/main" id="{CBB78453-D57C-491F-834C-E7B780C5C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E0568-35E7-43CD-979E-2F2DCBE32622}"/>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153328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31E2-B78A-42F0-9F51-53D2A1722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074623-CEBA-40FD-AA6E-D4CDE7B2F0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4468C-B185-453B-AD46-57BFC34E4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B38AC-122D-43A8-B49D-EBBD196C54AE}"/>
              </a:ext>
            </a:extLst>
          </p:cNvPr>
          <p:cNvSpPr>
            <a:spLocks noGrp="1"/>
          </p:cNvSpPr>
          <p:nvPr>
            <p:ph type="dt" sz="half" idx="10"/>
          </p:nvPr>
        </p:nvSpPr>
        <p:spPr/>
        <p:txBody>
          <a:bodyPr/>
          <a:lstStyle/>
          <a:p>
            <a:fld id="{B47BD49C-AED7-4FC1-8FDF-0923DFB231EE}" type="datetimeFigureOut">
              <a:rPr lang="en-IN" smtClean="0"/>
              <a:t>03-08-2019</a:t>
            </a:fld>
            <a:endParaRPr lang="en-IN"/>
          </a:p>
        </p:txBody>
      </p:sp>
      <p:sp>
        <p:nvSpPr>
          <p:cNvPr id="6" name="Footer Placeholder 5">
            <a:extLst>
              <a:ext uri="{FF2B5EF4-FFF2-40B4-BE49-F238E27FC236}">
                <a16:creationId xmlns:a16="http://schemas.microsoft.com/office/drawing/2014/main" id="{54B8C120-2675-4604-B606-85833414C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62738-46E1-4CD4-9D4F-AEE5ADD57AEE}"/>
              </a:ext>
            </a:extLst>
          </p:cNvPr>
          <p:cNvSpPr>
            <a:spLocks noGrp="1"/>
          </p:cNvSpPr>
          <p:nvPr>
            <p:ph type="sldNum" sz="quarter" idx="12"/>
          </p:nvPr>
        </p:nvSpPr>
        <p:spPr/>
        <p:txBody>
          <a:bodyPr/>
          <a:lstStyle/>
          <a:p>
            <a:fld id="{51326DA5-5C4A-417C-A4DC-B76F7147A0AB}" type="slidenum">
              <a:rPr lang="en-IN" smtClean="0"/>
              <a:t>‹#›</a:t>
            </a:fld>
            <a:endParaRPr lang="en-IN"/>
          </a:p>
        </p:txBody>
      </p:sp>
    </p:spTree>
    <p:extLst>
      <p:ext uri="{BB962C8B-B14F-4D97-AF65-F5344CB8AC3E}">
        <p14:creationId xmlns:p14="http://schemas.microsoft.com/office/powerpoint/2010/main" val="272767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85DF6-AD75-496A-933E-C3C35B855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D947D-C753-44BB-82FC-DA0238660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E27EE-245B-4BC3-B294-DFD266789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BD49C-AED7-4FC1-8FDF-0923DFB231EE}" type="datetimeFigureOut">
              <a:rPr lang="en-IN" smtClean="0"/>
              <a:t>03-08-2019</a:t>
            </a:fld>
            <a:endParaRPr lang="en-IN"/>
          </a:p>
        </p:txBody>
      </p:sp>
      <p:sp>
        <p:nvSpPr>
          <p:cNvPr id="5" name="Footer Placeholder 4">
            <a:extLst>
              <a:ext uri="{FF2B5EF4-FFF2-40B4-BE49-F238E27FC236}">
                <a16:creationId xmlns:a16="http://schemas.microsoft.com/office/drawing/2014/main" id="{E4F1D2FC-F28D-4B0C-A197-3975E508F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2009BB-4B8F-4D61-A05F-C714D8D9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26DA5-5C4A-417C-A4DC-B76F7147A0AB}" type="slidenum">
              <a:rPr lang="en-IN" smtClean="0"/>
              <a:t>‹#›</a:t>
            </a:fld>
            <a:endParaRPr lang="en-IN"/>
          </a:p>
        </p:txBody>
      </p:sp>
    </p:spTree>
    <p:extLst>
      <p:ext uri="{BB962C8B-B14F-4D97-AF65-F5344CB8AC3E}">
        <p14:creationId xmlns:p14="http://schemas.microsoft.com/office/powerpoint/2010/main" val="75179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7DCF-FDF0-4A25-89F8-5BD4DEB25397}"/>
              </a:ext>
            </a:extLst>
          </p:cNvPr>
          <p:cNvSpPr>
            <a:spLocks noGrp="1"/>
          </p:cNvSpPr>
          <p:nvPr>
            <p:ph type="ctrTitle"/>
          </p:nvPr>
        </p:nvSpPr>
        <p:spPr/>
        <p:txBody>
          <a:bodyPr/>
          <a:lstStyle/>
          <a:p>
            <a:r>
              <a:rPr lang="en-IN" dirty="0"/>
              <a:t>Select query</a:t>
            </a:r>
          </a:p>
        </p:txBody>
      </p:sp>
    </p:spTree>
    <p:extLst>
      <p:ext uri="{BB962C8B-B14F-4D97-AF65-F5344CB8AC3E}">
        <p14:creationId xmlns:p14="http://schemas.microsoft.com/office/powerpoint/2010/main" val="212051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D721-ED07-4A15-8514-ECC66CD7A6EA}"/>
              </a:ext>
            </a:extLst>
          </p:cNvPr>
          <p:cNvSpPr>
            <a:spLocks noGrp="1"/>
          </p:cNvSpPr>
          <p:nvPr>
            <p:ph type="title"/>
          </p:nvPr>
        </p:nvSpPr>
        <p:spPr/>
        <p:txBody>
          <a:bodyPr>
            <a:normAutofit/>
          </a:bodyPr>
          <a:lstStyle/>
          <a:p>
            <a:pPr algn="ctr"/>
            <a:r>
              <a:rPr lang="en-IN" b="1" dirty="0"/>
              <a:t>&gt; Greater than</a:t>
            </a:r>
            <a:endParaRPr lang="en-IN" dirty="0"/>
          </a:p>
        </p:txBody>
      </p:sp>
      <p:sp>
        <p:nvSpPr>
          <p:cNvPr id="3" name="Content Placeholder 2">
            <a:extLst>
              <a:ext uri="{FF2B5EF4-FFF2-40B4-BE49-F238E27FC236}">
                <a16:creationId xmlns:a16="http://schemas.microsoft.com/office/drawing/2014/main" id="{ACF8AA09-FB52-44C7-B3D1-73875066670D}"/>
              </a:ext>
            </a:extLst>
          </p:cNvPr>
          <p:cNvSpPr>
            <a:spLocks noGrp="1"/>
          </p:cNvSpPr>
          <p:nvPr>
            <p:ph idx="1"/>
          </p:nvPr>
        </p:nvSpPr>
        <p:spPr/>
        <p:txBody>
          <a:bodyPr/>
          <a:lstStyle/>
          <a:p>
            <a:r>
              <a:rPr lang="en-IN" dirty="0"/>
              <a:t>The following script gets all the payments that are greater than 2,000 from the payments table.</a:t>
            </a:r>
          </a:p>
          <a:p>
            <a:pPr marL="0" indent="0">
              <a:buNone/>
            </a:pPr>
            <a:endParaRPr lang="en-IN" dirty="0">
              <a:solidFill>
                <a:srgbClr val="FF0000"/>
              </a:solidFill>
            </a:endParaRPr>
          </a:p>
          <a:p>
            <a:pPr marL="0" indent="0">
              <a:buNone/>
            </a:pPr>
            <a:r>
              <a:rPr lang="en-IN" dirty="0">
                <a:solidFill>
                  <a:srgbClr val="FF0000"/>
                </a:solidFill>
              </a:rPr>
              <a:t>SELECT * FROM `payments` WHERE `</a:t>
            </a:r>
            <a:r>
              <a:rPr lang="en-IN" dirty="0" err="1">
                <a:solidFill>
                  <a:srgbClr val="FF0000"/>
                </a:solidFill>
              </a:rPr>
              <a:t>amount_paid</a:t>
            </a:r>
            <a:r>
              <a:rPr lang="en-IN" dirty="0">
                <a:solidFill>
                  <a:srgbClr val="FF0000"/>
                </a:solidFill>
              </a:rPr>
              <a:t>` &gt; 2000;</a:t>
            </a:r>
          </a:p>
          <a:p>
            <a:endParaRPr lang="en-IN" dirty="0"/>
          </a:p>
        </p:txBody>
      </p:sp>
    </p:spTree>
    <p:extLst>
      <p:ext uri="{BB962C8B-B14F-4D97-AF65-F5344CB8AC3E}">
        <p14:creationId xmlns:p14="http://schemas.microsoft.com/office/powerpoint/2010/main" val="162713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CE5-2DCF-4EFB-9F61-DBE523974164}"/>
              </a:ext>
            </a:extLst>
          </p:cNvPr>
          <p:cNvSpPr>
            <a:spLocks noGrp="1"/>
          </p:cNvSpPr>
          <p:nvPr>
            <p:ph type="title"/>
          </p:nvPr>
        </p:nvSpPr>
        <p:spPr/>
        <p:txBody>
          <a:bodyPr/>
          <a:lstStyle/>
          <a:p>
            <a:pPr algn="ctr"/>
            <a:r>
              <a:rPr lang="en-IN" b="1" dirty="0"/>
              <a:t>Summary</a:t>
            </a:r>
          </a:p>
        </p:txBody>
      </p:sp>
      <p:sp>
        <p:nvSpPr>
          <p:cNvPr id="3" name="Content Placeholder 2">
            <a:extLst>
              <a:ext uri="{FF2B5EF4-FFF2-40B4-BE49-F238E27FC236}">
                <a16:creationId xmlns:a16="http://schemas.microsoft.com/office/drawing/2014/main" id="{15681B85-6488-42CB-8867-45D72006E431}"/>
              </a:ext>
            </a:extLst>
          </p:cNvPr>
          <p:cNvSpPr>
            <a:spLocks noGrp="1"/>
          </p:cNvSpPr>
          <p:nvPr>
            <p:ph idx="1"/>
          </p:nvPr>
        </p:nvSpPr>
        <p:spPr/>
        <p:txBody>
          <a:bodyPr>
            <a:normAutofit/>
          </a:bodyPr>
          <a:lstStyle/>
          <a:p>
            <a:r>
              <a:rPr lang="en-IN" dirty="0"/>
              <a:t>The SQL WHERE clause is used to restrict the number of rows affected by a SELECT, UPDATE or DELETE query.</a:t>
            </a:r>
          </a:p>
          <a:p>
            <a:r>
              <a:rPr lang="en-IN" dirty="0"/>
              <a:t>The WHERE clause can be used in conjunction with logical operators such as AND </a:t>
            </a:r>
            <a:r>
              <a:rPr lang="en-IN" dirty="0" err="1"/>
              <a:t>and</a:t>
            </a:r>
            <a:r>
              <a:rPr lang="en-IN" dirty="0"/>
              <a:t> OR, comparison operators such as ,= etc.</a:t>
            </a:r>
          </a:p>
          <a:p>
            <a:r>
              <a:rPr lang="en-IN" dirty="0"/>
              <a:t>When used with the AND logical operator, all the criteria must be met.</a:t>
            </a:r>
          </a:p>
          <a:p>
            <a:r>
              <a:rPr lang="en-IN" dirty="0"/>
              <a:t>When used with the OR logical operator, any of the criteria must be met.</a:t>
            </a:r>
          </a:p>
          <a:p>
            <a:r>
              <a:rPr lang="en-IN" dirty="0"/>
              <a:t>The key word IN is used to select rows matching a list of values.</a:t>
            </a:r>
          </a:p>
          <a:p>
            <a:endParaRPr lang="en-IN" dirty="0"/>
          </a:p>
        </p:txBody>
      </p:sp>
    </p:spTree>
    <p:extLst>
      <p:ext uri="{BB962C8B-B14F-4D97-AF65-F5344CB8AC3E}">
        <p14:creationId xmlns:p14="http://schemas.microsoft.com/office/powerpoint/2010/main" val="7478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3290-6709-456E-8E2C-C23696EF259E}"/>
              </a:ext>
            </a:extLst>
          </p:cNvPr>
          <p:cNvSpPr>
            <a:spLocks noGrp="1"/>
          </p:cNvSpPr>
          <p:nvPr>
            <p:ph type="title"/>
          </p:nvPr>
        </p:nvSpPr>
        <p:spPr/>
        <p:txBody>
          <a:bodyPr/>
          <a:lstStyle/>
          <a:p>
            <a:pPr algn="ctr"/>
            <a:r>
              <a:rPr lang="en-IN" dirty="0"/>
              <a:t>Select syntax</a:t>
            </a:r>
          </a:p>
        </p:txBody>
      </p:sp>
      <p:sp>
        <p:nvSpPr>
          <p:cNvPr id="3" name="Content Placeholder 2">
            <a:extLst>
              <a:ext uri="{FF2B5EF4-FFF2-40B4-BE49-F238E27FC236}">
                <a16:creationId xmlns:a16="http://schemas.microsoft.com/office/drawing/2014/main" id="{A3112CFF-3DC9-4CCA-B949-DBB6086A6F23}"/>
              </a:ext>
            </a:extLst>
          </p:cNvPr>
          <p:cNvSpPr>
            <a:spLocks noGrp="1"/>
          </p:cNvSpPr>
          <p:nvPr>
            <p:ph idx="1"/>
          </p:nvPr>
        </p:nvSpPr>
        <p:spPr>
          <a:xfrm>
            <a:off x="132522" y="1285462"/>
            <a:ext cx="11926956" cy="5328824"/>
          </a:xfrm>
        </p:spPr>
        <p:txBody>
          <a:bodyPr>
            <a:normAutofit fontScale="77500" lnSpcReduction="20000"/>
          </a:bodyPr>
          <a:lstStyle/>
          <a:p>
            <a:pPr marL="0" indent="0">
              <a:buNone/>
            </a:pPr>
            <a:r>
              <a:rPr lang="en-IN" b="1" dirty="0">
                <a:solidFill>
                  <a:srgbClr val="FF0000"/>
                </a:solidFill>
              </a:rPr>
              <a:t>SELECT [DISTINCT|ALL ] { * | [</a:t>
            </a:r>
            <a:r>
              <a:rPr lang="en-IN" b="1" dirty="0" err="1">
                <a:solidFill>
                  <a:srgbClr val="FF0000"/>
                </a:solidFill>
              </a:rPr>
              <a:t>fieldExpression</a:t>
            </a:r>
            <a:r>
              <a:rPr lang="en-IN" b="1" dirty="0">
                <a:solidFill>
                  <a:srgbClr val="FF0000"/>
                </a:solidFill>
              </a:rPr>
              <a:t> [AS </a:t>
            </a:r>
            <a:r>
              <a:rPr lang="en-IN" b="1" dirty="0" err="1">
                <a:solidFill>
                  <a:srgbClr val="FF0000"/>
                </a:solidFill>
              </a:rPr>
              <a:t>newName</a:t>
            </a:r>
            <a:r>
              <a:rPr lang="en-IN" b="1" dirty="0">
                <a:solidFill>
                  <a:srgbClr val="FF0000"/>
                </a:solidFill>
              </a:rPr>
              <a:t>]} FROM </a:t>
            </a:r>
            <a:r>
              <a:rPr lang="en-IN" b="1" dirty="0" err="1">
                <a:solidFill>
                  <a:srgbClr val="FF0000"/>
                </a:solidFill>
              </a:rPr>
              <a:t>tableName</a:t>
            </a:r>
            <a:r>
              <a:rPr lang="en-IN" b="1" dirty="0">
                <a:solidFill>
                  <a:srgbClr val="FF0000"/>
                </a:solidFill>
              </a:rPr>
              <a:t> [alias] [WHERE condition][GROUP BY </a:t>
            </a:r>
            <a:r>
              <a:rPr lang="en-IN" b="1" dirty="0" err="1">
                <a:solidFill>
                  <a:srgbClr val="FF0000"/>
                </a:solidFill>
              </a:rPr>
              <a:t>fieldName</a:t>
            </a:r>
            <a:r>
              <a:rPr lang="en-IN" b="1" dirty="0">
                <a:solidFill>
                  <a:srgbClr val="FF0000"/>
                </a:solidFill>
              </a:rPr>
              <a:t>(s)]  [HAVING condition] ORDER BY </a:t>
            </a:r>
            <a:r>
              <a:rPr lang="en-IN" b="1" dirty="0" err="1">
                <a:solidFill>
                  <a:srgbClr val="FF0000"/>
                </a:solidFill>
              </a:rPr>
              <a:t>fieldName</a:t>
            </a:r>
            <a:r>
              <a:rPr lang="en-IN" b="1" dirty="0">
                <a:solidFill>
                  <a:srgbClr val="FF0000"/>
                </a:solidFill>
              </a:rPr>
              <a:t>(s)</a:t>
            </a:r>
          </a:p>
          <a:p>
            <a:endParaRPr lang="en-IN" b="1" dirty="0"/>
          </a:p>
          <a:p>
            <a:r>
              <a:rPr lang="en-IN" b="1" dirty="0"/>
              <a:t>SELECT</a:t>
            </a:r>
            <a:r>
              <a:rPr lang="en-IN" dirty="0"/>
              <a:t> is the SQL keyword that lets the database know that you want to retrieve data.</a:t>
            </a:r>
          </a:p>
          <a:p>
            <a:r>
              <a:rPr lang="en-IN" b="1" dirty="0"/>
              <a:t>[DISTINCT | ALL]</a:t>
            </a:r>
            <a:r>
              <a:rPr lang="en-IN" dirty="0"/>
              <a:t> are optional keywords that can be used to fine tune the results returned from the SQL SELECT statement. If nothing is specified then ALL is assumed as the default.</a:t>
            </a:r>
          </a:p>
          <a:p>
            <a:r>
              <a:rPr lang="en-IN" b="1" dirty="0"/>
              <a:t>{*| [</a:t>
            </a:r>
            <a:r>
              <a:rPr lang="en-IN" b="1" dirty="0" err="1"/>
              <a:t>fieldExpression</a:t>
            </a:r>
            <a:r>
              <a:rPr lang="en-IN" b="1" dirty="0"/>
              <a:t> [AS </a:t>
            </a:r>
            <a:r>
              <a:rPr lang="en-IN" b="1" dirty="0" err="1"/>
              <a:t>newName</a:t>
            </a:r>
            <a:r>
              <a:rPr lang="en-IN" b="1" dirty="0"/>
              <a:t>]}</a:t>
            </a:r>
            <a:r>
              <a:rPr lang="en-IN" dirty="0"/>
              <a:t> at least one part must be specified, "*" selected all the fields from the specified table name, </a:t>
            </a:r>
            <a:r>
              <a:rPr lang="en-IN" dirty="0" err="1"/>
              <a:t>fieldExpression</a:t>
            </a:r>
            <a:r>
              <a:rPr lang="en-IN" dirty="0"/>
              <a:t> performs some computations on the specified fields such as adding numbers or putting together two string fields into one.</a:t>
            </a:r>
          </a:p>
          <a:p>
            <a:r>
              <a:rPr lang="en-IN" b="1" dirty="0"/>
              <a:t>FROM</a:t>
            </a:r>
            <a:r>
              <a:rPr lang="en-IN" dirty="0"/>
              <a:t> </a:t>
            </a:r>
            <a:r>
              <a:rPr lang="en-IN" dirty="0" err="1"/>
              <a:t>tableName</a:t>
            </a:r>
            <a:r>
              <a:rPr lang="en-IN" dirty="0"/>
              <a:t> is mandatory and must contain at least one table, multiple tables must be separated using commas or joined using the JOIN keyword.</a:t>
            </a:r>
          </a:p>
          <a:p>
            <a:r>
              <a:rPr lang="en-IN" b="1" dirty="0"/>
              <a:t>WHERE</a:t>
            </a:r>
            <a:r>
              <a:rPr lang="en-IN" dirty="0"/>
              <a:t> condition is optional, it can be used to specify criteria in the result set returned from the query.</a:t>
            </a:r>
          </a:p>
          <a:p>
            <a:r>
              <a:rPr lang="en-IN" b="1" dirty="0"/>
              <a:t>GROUP BY</a:t>
            </a:r>
            <a:r>
              <a:rPr lang="en-IN" dirty="0"/>
              <a:t> is used to put together records that have the same field values.</a:t>
            </a:r>
          </a:p>
          <a:p>
            <a:r>
              <a:rPr lang="en-IN" b="1" dirty="0"/>
              <a:t>HAVING</a:t>
            </a:r>
            <a:r>
              <a:rPr lang="en-IN" dirty="0"/>
              <a:t> condition is used to specify criteria when working using the GROUP BY keyword.</a:t>
            </a:r>
          </a:p>
          <a:p>
            <a:r>
              <a:rPr lang="en-IN" b="1" dirty="0"/>
              <a:t>ORDER BY</a:t>
            </a:r>
            <a:r>
              <a:rPr lang="en-IN" dirty="0"/>
              <a:t> is used to specify the sort order of the result set.</a:t>
            </a:r>
          </a:p>
        </p:txBody>
      </p:sp>
    </p:spTree>
    <p:extLst>
      <p:ext uri="{BB962C8B-B14F-4D97-AF65-F5344CB8AC3E}">
        <p14:creationId xmlns:p14="http://schemas.microsoft.com/office/powerpoint/2010/main" val="314072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7F13B-45C7-4591-9D6A-0BA14ACF38D7}"/>
              </a:ext>
            </a:extLst>
          </p:cNvPr>
          <p:cNvSpPr>
            <a:spLocks noGrp="1"/>
          </p:cNvSpPr>
          <p:nvPr>
            <p:ph idx="1"/>
          </p:nvPr>
        </p:nvSpPr>
        <p:spPr/>
        <p:txBody>
          <a:bodyPr/>
          <a:lstStyle/>
          <a:p>
            <a:pPr marL="0" indent="0">
              <a:buNone/>
            </a:pPr>
            <a:r>
              <a:rPr lang="en-IN" dirty="0"/>
              <a:t>* </a:t>
            </a:r>
          </a:p>
          <a:p>
            <a:pPr marL="0" indent="0">
              <a:buNone/>
            </a:pPr>
            <a:r>
              <a:rPr lang="en-IN" dirty="0"/>
              <a:t>The Star symbol is used to select all the columns in table. An example of a simple SELECT statement looks like the one shown below.</a:t>
            </a:r>
          </a:p>
          <a:p>
            <a:pPr marL="0" indent="0">
              <a:buNone/>
            </a:pPr>
            <a:endParaRPr lang="en-IN" dirty="0"/>
          </a:p>
          <a:p>
            <a:pPr marL="0" indent="0">
              <a:buNone/>
            </a:pPr>
            <a:r>
              <a:rPr lang="en-IN" dirty="0">
                <a:solidFill>
                  <a:srgbClr val="FF0000"/>
                </a:solidFill>
              </a:rPr>
              <a:t>SELECT * FROM `customers`;</a:t>
            </a:r>
          </a:p>
          <a:p>
            <a:pPr marL="0" indent="0">
              <a:buNone/>
            </a:pPr>
            <a:endParaRPr lang="en-IN" dirty="0"/>
          </a:p>
        </p:txBody>
      </p:sp>
    </p:spTree>
    <p:extLst>
      <p:ext uri="{BB962C8B-B14F-4D97-AF65-F5344CB8AC3E}">
        <p14:creationId xmlns:p14="http://schemas.microsoft.com/office/powerpoint/2010/main" val="214924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CB32-2CE1-4708-A7C0-C4BFB99D78DA}"/>
              </a:ext>
            </a:extLst>
          </p:cNvPr>
          <p:cNvSpPr>
            <a:spLocks noGrp="1"/>
          </p:cNvSpPr>
          <p:nvPr>
            <p:ph type="title"/>
          </p:nvPr>
        </p:nvSpPr>
        <p:spPr/>
        <p:txBody>
          <a:bodyPr>
            <a:normAutofit/>
          </a:bodyPr>
          <a:lstStyle/>
          <a:p>
            <a:pPr algn="ctr"/>
            <a:r>
              <a:rPr lang="en-IN" b="1" dirty="0"/>
              <a:t>WHERE clause Syntax</a:t>
            </a:r>
            <a:endParaRPr lang="en-IN" dirty="0"/>
          </a:p>
        </p:txBody>
      </p:sp>
      <p:sp>
        <p:nvSpPr>
          <p:cNvPr id="3" name="Content Placeholder 2">
            <a:extLst>
              <a:ext uri="{FF2B5EF4-FFF2-40B4-BE49-F238E27FC236}">
                <a16:creationId xmlns:a16="http://schemas.microsoft.com/office/drawing/2014/main" id="{9F9A5FA8-7CB9-4BA9-9789-1E54A6418152}"/>
              </a:ext>
            </a:extLst>
          </p:cNvPr>
          <p:cNvSpPr>
            <a:spLocks noGrp="1"/>
          </p:cNvSpPr>
          <p:nvPr>
            <p:ph idx="1"/>
          </p:nvPr>
        </p:nvSpPr>
        <p:spPr>
          <a:xfrm>
            <a:off x="278295" y="1690688"/>
            <a:ext cx="11794435" cy="4564338"/>
          </a:xfrm>
        </p:spPr>
        <p:txBody>
          <a:bodyPr>
            <a:normAutofit fontScale="92500" lnSpcReduction="20000"/>
          </a:bodyPr>
          <a:lstStyle/>
          <a:p>
            <a:pPr marL="0" indent="0">
              <a:buNone/>
            </a:pPr>
            <a:r>
              <a:rPr lang="en-IN" dirty="0"/>
              <a:t>The basic syntax for the WHERE clause when used in a SELECT statement is as follows.</a:t>
            </a:r>
          </a:p>
          <a:p>
            <a:pPr marL="0" indent="0">
              <a:buNone/>
            </a:pPr>
            <a:endParaRPr lang="en-IN" dirty="0"/>
          </a:p>
          <a:p>
            <a:pPr marL="0" indent="0">
              <a:buNone/>
            </a:pPr>
            <a:r>
              <a:rPr lang="en-IN" dirty="0">
                <a:solidFill>
                  <a:srgbClr val="FF0000"/>
                </a:solidFill>
              </a:rPr>
              <a:t>SELECT * FROM </a:t>
            </a:r>
            <a:r>
              <a:rPr lang="en-IN" dirty="0" err="1">
                <a:solidFill>
                  <a:srgbClr val="FF0000"/>
                </a:solidFill>
              </a:rPr>
              <a:t>tableName</a:t>
            </a:r>
            <a:r>
              <a:rPr lang="en-IN" dirty="0">
                <a:solidFill>
                  <a:srgbClr val="FF0000"/>
                </a:solidFill>
              </a:rPr>
              <a:t> WHERE condition;</a:t>
            </a:r>
          </a:p>
          <a:p>
            <a:pPr marL="0" indent="0">
              <a:buNone/>
            </a:pPr>
            <a:endParaRPr lang="en-IN" dirty="0">
              <a:solidFill>
                <a:srgbClr val="FF0000"/>
              </a:solidFill>
            </a:endParaRPr>
          </a:p>
          <a:p>
            <a:pPr marL="0" indent="0">
              <a:buNone/>
            </a:pPr>
            <a:r>
              <a:rPr lang="en-IN" b="1" dirty="0"/>
              <a:t>"SELECT * FROM </a:t>
            </a:r>
            <a:r>
              <a:rPr lang="en-IN" b="1" dirty="0" err="1"/>
              <a:t>tableName</a:t>
            </a:r>
            <a:r>
              <a:rPr lang="en-IN" b="1" dirty="0"/>
              <a:t>"</a:t>
            </a:r>
            <a:r>
              <a:rPr lang="en-IN" dirty="0"/>
              <a:t> is the standard SELECT statement</a:t>
            </a:r>
          </a:p>
          <a:p>
            <a:pPr marL="0" indent="0">
              <a:buNone/>
            </a:pPr>
            <a:r>
              <a:rPr lang="en-IN" b="1" dirty="0"/>
              <a:t>"WHERE"</a:t>
            </a:r>
            <a:r>
              <a:rPr lang="en-IN" dirty="0"/>
              <a:t> is the keyword that restricts our select query result set and </a:t>
            </a:r>
            <a:r>
              <a:rPr lang="en-IN" b="1" dirty="0"/>
              <a:t>"condition"</a:t>
            </a:r>
            <a:r>
              <a:rPr lang="en-IN" dirty="0"/>
              <a:t> is the filter to be applied on the results. The filter could be a range, single value or sub query.</a:t>
            </a:r>
          </a:p>
          <a:p>
            <a:pPr marL="0" indent="0">
              <a:buNone/>
            </a:pPr>
            <a:endParaRPr lang="en-IN" dirty="0"/>
          </a:p>
          <a:p>
            <a:pPr marL="0" indent="0">
              <a:buNone/>
            </a:pPr>
            <a:r>
              <a:rPr lang="en-IN" dirty="0">
                <a:solidFill>
                  <a:srgbClr val="FF0000"/>
                </a:solidFill>
              </a:rPr>
              <a:t>SELECT * FROM `members` WHERE `</a:t>
            </a:r>
            <a:r>
              <a:rPr lang="en-IN" dirty="0" err="1">
                <a:solidFill>
                  <a:srgbClr val="FF0000"/>
                </a:solidFill>
              </a:rPr>
              <a:t>membership_number</a:t>
            </a:r>
            <a:r>
              <a:rPr lang="en-IN" dirty="0">
                <a:solidFill>
                  <a:srgbClr val="FF0000"/>
                </a:solidFill>
              </a:rPr>
              <a:t>` = 1;</a:t>
            </a:r>
          </a:p>
          <a:p>
            <a:pPr marL="0" indent="0">
              <a:buNone/>
            </a:pPr>
            <a:br>
              <a:rPr lang="en-IN" dirty="0"/>
            </a:br>
            <a:endParaRPr lang="en-IN" dirty="0"/>
          </a:p>
        </p:txBody>
      </p:sp>
    </p:spTree>
    <p:extLst>
      <p:ext uri="{BB962C8B-B14F-4D97-AF65-F5344CB8AC3E}">
        <p14:creationId xmlns:p14="http://schemas.microsoft.com/office/powerpoint/2010/main" val="106589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8991-0574-4153-8D18-C67BA64BDD64}"/>
              </a:ext>
            </a:extLst>
          </p:cNvPr>
          <p:cNvSpPr>
            <a:spLocks noGrp="1"/>
          </p:cNvSpPr>
          <p:nvPr>
            <p:ph type="title"/>
          </p:nvPr>
        </p:nvSpPr>
        <p:spPr/>
        <p:txBody>
          <a:bodyPr>
            <a:normAutofit/>
          </a:bodyPr>
          <a:lstStyle/>
          <a:p>
            <a:pPr algn="ctr"/>
            <a:r>
              <a:rPr lang="en-IN" sz="3600" b="1" dirty="0"/>
              <a:t>WHERE clause combined with - </a:t>
            </a:r>
            <a:r>
              <a:rPr lang="en-IN" sz="3600" b="1" i="1" dirty="0"/>
              <a:t>AND </a:t>
            </a:r>
            <a:r>
              <a:rPr lang="en-IN" sz="3600" b="1" dirty="0"/>
              <a:t>LOGICAL Operator</a:t>
            </a:r>
            <a:endParaRPr lang="en-IN" sz="3600" dirty="0"/>
          </a:p>
        </p:txBody>
      </p:sp>
      <p:sp>
        <p:nvSpPr>
          <p:cNvPr id="3" name="Content Placeholder 2">
            <a:extLst>
              <a:ext uri="{FF2B5EF4-FFF2-40B4-BE49-F238E27FC236}">
                <a16:creationId xmlns:a16="http://schemas.microsoft.com/office/drawing/2014/main" id="{7C9AAADC-D0A8-4D3D-9083-6DC37DE6B9AE}"/>
              </a:ext>
            </a:extLst>
          </p:cNvPr>
          <p:cNvSpPr>
            <a:spLocks noGrp="1"/>
          </p:cNvSpPr>
          <p:nvPr>
            <p:ph idx="1"/>
          </p:nvPr>
        </p:nvSpPr>
        <p:spPr/>
        <p:txBody>
          <a:bodyPr/>
          <a:lstStyle/>
          <a:p>
            <a:r>
              <a:rPr lang="en-IN" dirty="0"/>
              <a:t>The WHERE clause when used together with the AND logical operator, is only executed if ALL filter criteria specified are met. </a:t>
            </a:r>
          </a:p>
          <a:p>
            <a:endParaRPr lang="en-IN" dirty="0"/>
          </a:p>
          <a:p>
            <a:pPr marL="0" indent="0">
              <a:buNone/>
            </a:pPr>
            <a:r>
              <a:rPr lang="en-IN" sz="2400" dirty="0">
                <a:solidFill>
                  <a:srgbClr val="FF0000"/>
                </a:solidFill>
              </a:rPr>
              <a:t>SELECT * FROM `movies` WHERE `</a:t>
            </a:r>
            <a:r>
              <a:rPr lang="en-IN" sz="2400" dirty="0" err="1">
                <a:solidFill>
                  <a:srgbClr val="FF0000"/>
                </a:solidFill>
              </a:rPr>
              <a:t>category_id</a:t>
            </a:r>
            <a:r>
              <a:rPr lang="en-IN" sz="2400" dirty="0">
                <a:solidFill>
                  <a:srgbClr val="FF0000"/>
                </a:solidFill>
              </a:rPr>
              <a:t>` = 2 AND `</a:t>
            </a:r>
            <a:r>
              <a:rPr lang="en-IN" sz="2400" dirty="0" err="1">
                <a:solidFill>
                  <a:srgbClr val="FF0000"/>
                </a:solidFill>
              </a:rPr>
              <a:t>year_released</a:t>
            </a:r>
            <a:r>
              <a:rPr lang="en-IN" sz="2400" dirty="0">
                <a:solidFill>
                  <a:srgbClr val="FF0000"/>
                </a:solidFill>
              </a:rPr>
              <a:t>` = 2008;</a:t>
            </a:r>
            <a:endParaRPr lang="en-IN" dirty="0">
              <a:solidFill>
                <a:srgbClr val="FF0000"/>
              </a:solidFill>
            </a:endParaRPr>
          </a:p>
          <a:p>
            <a:pPr marL="0" indent="0">
              <a:buNone/>
            </a:pPr>
            <a:br>
              <a:rPr lang="en-IN" dirty="0"/>
            </a:br>
            <a:endParaRPr lang="en-IN" dirty="0"/>
          </a:p>
        </p:txBody>
      </p:sp>
    </p:spTree>
    <p:extLst>
      <p:ext uri="{BB962C8B-B14F-4D97-AF65-F5344CB8AC3E}">
        <p14:creationId xmlns:p14="http://schemas.microsoft.com/office/powerpoint/2010/main" val="114062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C903-4674-4BA9-80C8-A6955B3E5520}"/>
              </a:ext>
            </a:extLst>
          </p:cNvPr>
          <p:cNvSpPr>
            <a:spLocks noGrp="1"/>
          </p:cNvSpPr>
          <p:nvPr>
            <p:ph type="title"/>
          </p:nvPr>
        </p:nvSpPr>
        <p:spPr/>
        <p:txBody>
          <a:bodyPr>
            <a:normAutofit/>
          </a:bodyPr>
          <a:lstStyle/>
          <a:p>
            <a:pPr algn="ctr"/>
            <a:r>
              <a:rPr lang="en-IN" sz="3600" b="1" dirty="0"/>
              <a:t>WHERE clause combined with - </a:t>
            </a:r>
            <a:r>
              <a:rPr lang="en-IN" sz="3600" b="1" i="1" dirty="0"/>
              <a:t>OR </a:t>
            </a:r>
            <a:r>
              <a:rPr lang="en-IN" sz="3600" b="1" dirty="0"/>
              <a:t>LOGICAL Operator</a:t>
            </a:r>
            <a:endParaRPr lang="en-IN" sz="3600" dirty="0"/>
          </a:p>
        </p:txBody>
      </p:sp>
      <p:sp>
        <p:nvSpPr>
          <p:cNvPr id="3" name="Content Placeholder 2">
            <a:extLst>
              <a:ext uri="{FF2B5EF4-FFF2-40B4-BE49-F238E27FC236}">
                <a16:creationId xmlns:a16="http://schemas.microsoft.com/office/drawing/2014/main" id="{7A1B7725-D0D5-4D0D-90D1-6AE241DB35AE}"/>
              </a:ext>
            </a:extLst>
          </p:cNvPr>
          <p:cNvSpPr>
            <a:spLocks noGrp="1"/>
          </p:cNvSpPr>
          <p:nvPr>
            <p:ph idx="1"/>
          </p:nvPr>
        </p:nvSpPr>
        <p:spPr/>
        <p:txBody>
          <a:bodyPr/>
          <a:lstStyle/>
          <a:p>
            <a:r>
              <a:rPr lang="en-IN" dirty="0"/>
              <a:t>The WHERE clause when used together with the OR operator, is only executed if any or the entire specified filter criteria is met. </a:t>
            </a:r>
          </a:p>
          <a:p>
            <a:r>
              <a:rPr lang="en-IN" dirty="0"/>
              <a:t>The following script gets all the movies in either category 1 or category 2</a:t>
            </a:r>
          </a:p>
          <a:p>
            <a:pPr marL="0" indent="0">
              <a:buNone/>
            </a:pPr>
            <a:endParaRPr lang="en-IN" dirty="0"/>
          </a:p>
          <a:p>
            <a:pPr marL="0" indent="0">
              <a:buNone/>
            </a:pPr>
            <a:r>
              <a:rPr lang="en-IN" dirty="0">
                <a:solidFill>
                  <a:srgbClr val="FF0000"/>
                </a:solidFill>
              </a:rPr>
              <a:t>SELECT * FROM `movies` WHERE `</a:t>
            </a:r>
            <a:r>
              <a:rPr lang="en-IN" dirty="0" err="1">
                <a:solidFill>
                  <a:srgbClr val="FF0000"/>
                </a:solidFill>
              </a:rPr>
              <a:t>category_id</a:t>
            </a:r>
            <a:r>
              <a:rPr lang="en-IN" dirty="0">
                <a:solidFill>
                  <a:srgbClr val="FF0000"/>
                </a:solidFill>
              </a:rPr>
              <a:t>` = 1 OR `</a:t>
            </a:r>
            <a:r>
              <a:rPr lang="en-IN" dirty="0" err="1">
                <a:solidFill>
                  <a:srgbClr val="FF0000"/>
                </a:solidFill>
              </a:rPr>
              <a:t>category_id</a:t>
            </a:r>
            <a:r>
              <a:rPr lang="en-IN" dirty="0">
                <a:solidFill>
                  <a:srgbClr val="FF0000"/>
                </a:solidFill>
              </a:rPr>
              <a:t>` = 2;</a:t>
            </a:r>
          </a:p>
          <a:p>
            <a:pPr marL="0" indent="0">
              <a:buNone/>
            </a:pPr>
            <a:br>
              <a:rPr lang="en-IN" dirty="0"/>
            </a:br>
            <a:endParaRPr lang="en-IN" dirty="0"/>
          </a:p>
        </p:txBody>
      </p:sp>
    </p:spTree>
    <p:extLst>
      <p:ext uri="{BB962C8B-B14F-4D97-AF65-F5344CB8AC3E}">
        <p14:creationId xmlns:p14="http://schemas.microsoft.com/office/powerpoint/2010/main" val="310227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421-A2B0-4B49-A20E-EC6949CBDA22}"/>
              </a:ext>
            </a:extLst>
          </p:cNvPr>
          <p:cNvSpPr>
            <a:spLocks noGrp="1"/>
          </p:cNvSpPr>
          <p:nvPr>
            <p:ph type="title"/>
          </p:nvPr>
        </p:nvSpPr>
        <p:spPr/>
        <p:txBody>
          <a:bodyPr>
            <a:normAutofit/>
          </a:bodyPr>
          <a:lstStyle/>
          <a:p>
            <a:pPr algn="ctr"/>
            <a:r>
              <a:rPr lang="en-IN" b="1" dirty="0"/>
              <a:t>WHERE clause combined with - </a:t>
            </a:r>
            <a:r>
              <a:rPr lang="en-IN" b="1" i="1" dirty="0"/>
              <a:t>IN </a:t>
            </a:r>
            <a:r>
              <a:rPr lang="en-IN" b="1" dirty="0"/>
              <a:t>Keyword</a:t>
            </a:r>
            <a:endParaRPr lang="en-IN" dirty="0"/>
          </a:p>
        </p:txBody>
      </p:sp>
      <p:sp>
        <p:nvSpPr>
          <p:cNvPr id="3" name="Content Placeholder 2">
            <a:extLst>
              <a:ext uri="{FF2B5EF4-FFF2-40B4-BE49-F238E27FC236}">
                <a16:creationId xmlns:a16="http://schemas.microsoft.com/office/drawing/2014/main" id="{B274D2BE-E569-4B40-A84C-B2AFDB95123E}"/>
              </a:ext>
            </a:extLst>
          </p:cNvPr>
          <p:cNvSpPr>
            <a:spLocks noGrp="1"/>
          </p:cNvSpPr>
          <p:nvPr>
            <p:ph idx="1"/>
          </p:nvPr>
        </p:nvSpPr>
        <p:spPr/>
        <p:txBody>
          <a:bodyPr>
            <a:normAutofit lnSpcReduction="10000"/>
          </a:bodyPr>
          <a:lstStyle/>
          <a:p>
            <a:r>
              <a:rPr lang="en-IN" dirty="0"/>
              <a:t>The WHERE clause when used together with the IN keyword only affects the rows whose values matches the list of values provided in the IN keyword. IN helps reduces number of OR clauses you may have to use </a:t>
            </a:r>
          </a:p>
          <a:p>
            <a:r>
              <a:rPr lang="en-IN" dirty="0"/>
              <a:t>The following query gives rows where </a:t>
            </a:r>
            <a:r>
              <a:rPr lang="en-IN" dirty="0" err="1"/>
              <a:t>membership_number</a:t>
            </a:r>
            <a:r>
              <a:rPr lang="en-IN" dirty="0"/>
              <a:t> is either 1 , 2 or 3</a:t>
            </a:r>
          </a:p>
          <a:p>
            <a:pPr marL="0" indent="0">
              <a:buNone/>
            </a:pPr>
            <a:endParaRPr lang="en-IN" dirty="0"/>
          </a:p>
          <a:p>
            <a:pPr marL="0" indent="0">
              <a:buNone/>
            </a:pPr>
            <a:r>
              <a:rPr lang="en-IN" dirty="0">
                <a:solidFill>
                  <a:srgbClr val="FF0000"/>
                </a:solidFill>
              </a:rPr>
              <a:t>SELECT * FROM `members` WHERE `</a:t>
            </a:r>
            <a:r>
              <a:rPr lang="en-IN" dirty="0" err="1">
                <a:solidFill>
                  <a:srgbClr val="FF0000"/>
                </a:solidFill>
              </a:rPr>
              <a:t>membership_number</a:t>
            </a:r>
            <a:r>
              <a:rPr lang="en-IN" dirty="0">
                <a:solidFill>
                  <a:srgbClr val="FF0000"/>
                </a:solidFill>
              </a:rPr>
              <a:t>` IN (1,2,3);</a:t>
            </a:r>
          </a:p>
          <a:p>
            <a:pPr marL="0" indent="0">
              <a:buNone/>
            </a:pPr>
            <a:br>
              <a:rPr lang="en-IN" dirty="0"/>
            </a:br>
            <a:endParaRPr lang="en-IN" dirty="0"/>
          </a:p>
        </p:txBody>
      </p:sp>
    </p:spTree>
    <p:extLst>
      <p:ext uri="{BB962C8B-B14F-4D97-AF65-F5344CB8AC3E}">
        <p14:creationId xmlns:p14="http://schemas.microsoft.com/office/powerpoint/2010/main" val="276257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1D30-C042-41E2-9C6D-C2FB53E6CE19}"/>
              </a:ext>
            </a:extLst>
          </p:cNvPr>
          <p:cNvSpPr>
            <a:spLocks noGrp="1"/>
          </p:cNvSpPr>
          <p:nvPr>
            <p:ph type="title"/>
          </p:nvPr>
        </p:nvSpPr>
        <p:spPr/>
        <p:txBody>
          <a:bodyPr>
            <a:normAutofit/>
          </a:bodyPr>
          <a:lstStyle/>
          <a:p>
            <a:pPr algn="ctr"/>
            <a:r>
              <a:rPr lang="en-IN" sz="3600" b="1" dirty="0"/>
              <a:t>WHERE clause combined with - </a:t>
            </a:r>
            <a:r>
              <a:rPr lang="en-IN" sz="3600" b="1" i="1" dirty="0"/>
              <a:t>NOT IN</a:t>
            </a:r>
            <a:r>
              <a:rPr lang="en-IN" sz="3600" b="1" dirty="0"/>
              <a:t> Keyword</a:t>
            </a:r>
            <a:endParaRPr lang="en-IN" sz="3600" dirty="0"/>
          </a:p>
        </p:txBody>
      </p:sp>
      <p:sp>
        <p:nvSpPr>
          <p:cNvPr id="3" name="Content Placeholder 2">
            <a:extLst>
              <a:ext uri="{FF2B5EF4-FFF2-40B4-BE49-F238E27FC236}">
                <a16:creationId xmlns:a16="http://schemas.microsoft.com/office/drawing/2014/main" id="{2AB12F84-79AF-4E8E-B4D0-8B2D89C762B8}"/>
              </a:ext>
            </a:extLst>
          </p:cNvPr>
          <p:cNvSpPr>
            <a:spLocks noGrp="1"/>
          </p:cNvSpPr>
          <p:nvPr>
            <p:ph idx="1"/>
          </p:nvPr>
        </p:nvSpPr>
        <p:spPr/>
        <p:txBody>
          <a:bodyPr/>
          <a:lstStyle/>
          <a:p>
            <a:r>
              <a:rPr lang="en-IN" dirty="0"/>
              <a:t>The  WHERE clause when used together with the NOT IN keyword  DOES NOT affects the rows whose values matches the list of values provided in the NOT IN keyword.</a:t>
            </a:r>
          </a:p>
          <a:p>
            <a:r>
              <a:rPr lang="en-IN" dirty="0"/>
              <a:t>The following query gives rows where </a:t>
            </a:r>
            <a:r>
              <a:rPr lang="en-IN" dirty="0" err="1"/>
              <a:t>membership_number</a:t>
            </a:r>
            <a:r>
              <a:rPr lang="en-IN" dirty="0"/>
              <a:t> is NOT  1 , 2 or 3</a:t>
            </a:r>
          </a:p>
          <a:p>
            <a:pPr marL="0" indent="0">
              <a:buNone/>
            </a:pPr>
            <a:r>
              <a:rPr lang="en-IN" dirty="0">
                <a:solidFill>
                  <a:srgbClr val="FF0000"/>
                </a:solidFill>
              </a:rPr>
              <a:t>SELECT * FROM `members` WHERE `</a:t>
            </a:r>
            <a:r>
              <a:rPr lang="en-IN" dirty="0" err="1">
                <a:solidFill>
                  <a:srgbClr val="FF0000"/>
                </a:solidFill>
              </a:rPr>
              <a:t>membership_number</a:t>
            </a:r>
            <a:r>
              <a:rPr lang="en-IN" dirty="0">
                <a:solidFill>
                  <a:srgbClr val="FF0000"/>
                </a:solidFill>
              </a:rPr>
              <a:t>` NOT IN (1,2,3);</a:t>
            </a:r>
          </a:p>
          <a:p>
            <a:pPr marL="0" indent="0">
              <a:buNone/>
            </a:pPr>
            <a:br>
              <a:rPr lang="en-IN" dirty="0"/>
            </a:br>
            <a:endParaRPr lang="en-IN" dirty="0"/>
          </a:p>
        </p:txBody>
      </p:sp>
    </p:spTree>
    <p:extLst>
      <p:ext uri="{BB962C8B-B14F-4D97-AF65-F5344CB8AC3E}">
        <p14:creationId xmlns:p14="http://schemas.microsoft.com/office/powerpoint/2010/main" val="338096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41EF-4F52-4F99-AAF3-32230AF14257}"/>
              </a:ext>
            </a:extLst>
          </p:cNvPr>
          <p:cNvSpPr>
            <a:spLocks noGrp="1"/>
          </p:cNvSpPr>
          <p:nvPr>
            <p:ph type="title"/>
          </p:nvPr>
        </p:nvSpPr>
        <p:spPr/>
        <p:txBody>
          <a:bodyPr>
            <a:noAutofit/>
          </a:bodyPr>
          <a:lstStyle/>
          <a:p>
            <a:pPr algn="ctr"/>
            <a:r>
              <a:rPr lang="en-IN" sz="3200" b="1" dirty="0"/>
              <a:t>WHERE clause combined with - COMPARISON OPERATORS</a:t>
            </a:r>
            <a:endParaRPr lang="en-IN" sz="3200" dirty="0"/>
          </a:p>
        </p:txBody>
      </p:sp>
      <p:sp>
        <p:nvSpPr>
          <p:cNvPr id="3" name="Content Placeholder 2">
            <a:extLst>
              <a:ext uri="{FF2B5EF4-FFF2-40B4-BE49-F238E27FC236}">
                <a16:creationId xmlns:a16="http://schemas.microsoft.com/office/drawing/2014/main" id="{47DB95EE-516F-4FB1-9A6E-C14CA5CA3004}"/>
              </a:ext>
            </a:extLst>
          </p:cNvPr>
          <p:cNvSpPr>
            <a:spLocks noGrp="1"/>
          </p:cNvSpPr>
          <p:nvPr>
            <p:ph idx="1"/>
          </p:nvPr>
        </p:nvSpPr>
        <p:spPr/>
        <p:txBody>
          <a:bodyPr/>
          <a:lstStyle/>
          <a:p>
            <a:r>
              <a:rPr lang="en-IN" dirty="0"/>
              <a:t>The less than (), equal to (=), not equal to () comparison operators can be  used with the Where clause</a:t>
            </a:r>
          </a:p>
          <a:p>
            <a:pPr marL="0" indent="0">
              <a:buNone/>
            </a:pPr>
            <a:endParaRPr lang="en-IN" dirty="0"/>
          </a:p>
          <a:p>
            <a:pPr marL="0" indent="0">
              <a:buNone/>
            </a:pPr>
            <a:r>
              <a:rPr lang="en-IN" b="1" i="1" dirty="0"/>
              <a:t>= </a:t>
            </a:r>
            <a:r>
              <a:rPr lang="en-IN" b="1" dirty="0"/>
              <a:t>Equal To</a:t>
            </a:r>
          </a:p>
          <a:p>
            <a:endParaRPr lang="en-IN" dirty="0"/>
          </a:p>
          <a:p>
            <a:r>
              <a:rPr lang="en-IN" dirty="0"/>
              <a:t>The following script gets all the female members from the members table using the equal to comparison operator.</a:t>
            </a:r>
          </a:p>
          <a:p>
            <a:pPr marL="0" indent="0">
              <a:buNone/>
            </a:pPr>
            <a:br>
              <a:rPr lang="en-IN" dirty="0">
                <a:solidFill>
                  <a:srgbClr val="FF0000"/>
                </a:solidFill>
              </a:rPr>
            </a:br>
            <a:r>
              <a:rPr lang="en-IN" dirty="0">
                <a:solidFill>
                  <a:srgbClr val="FF0000"/>
                </a:solidFill>
              </a:rPr>
              <a:t>SELECT * FROM `members` WHERE `gender` = 'Female';</a:t>
            </a:r>
          </a:p>
          <a:p>
            <a:pPr marL="0" indent="0">
              <a:buNone/>
            </a:pPr>
            <a:endParaRPr lang="en-IN" dirty="0"/>
          </a:p>
        </p:txBody>
      </p:sp>
    </p:spTree>
    <p:extLst>
      <p:ext uri="{BB962C8B-B14F-4D97-AF65-F5344CB8AC3E}">
        <p14:creationId xmlns:p14="http://schemas.microsoft.com/office/powerpoint/2010/main" val="75372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366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Select query</vt:lpstr>
      <vt:lpstr>Select syntax</vt:lpstr>
      <vt:lpstr>PowerPoint Presentation</vt:lpstr>
      <vt:lpstr>WHERE clause Syntax</vt:lpstr>
      <vt:lpstr>WHERE clause combined with - AND LOGICAL Operator</vt:lpstr>
      <vt:lpstr>WHERE clause combined with - OR LOGICAL Operator</vt:lpstr>
      <vt:lpstr>WHERE clause combined with - IN Keyword</vt:lpstr>
      <vt:lpstr>WHERE clause combined with - NOT IN Keyword</vt:lpstr>
      <vt:lpstr>WHERE clause combined with - COMPARISON OPERATORS</vt:lpstr>
      <vt:lpstr>&gt; Greater than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query</dc:title>
  <dc:creator>manisha shah</dc:creator>
  <cp:lastModifiedBy>manisha shah</cp:lastModifiedBy>
  <cp:revision>21</cp:revision>
  <dcterms:created xsi:type="dcterms:W3CDTF">2019-08-03T03:38:36Z</dcterms:created>
  <dcterms:modified xsi:type="dcterms:W3CDTF">2019-08-03T04:32:39Z</dcterms:modified>
</cp:coreProperties>
</file>