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306" r:id="rId2"/>
    <p:sldId id="307" r:id="rId3"/>
    <p:sldId id="308" r:id="rId4"/>
    <p:sldId id="309" r:id="rId5"/>
    <p:sldId id="310" r:id="rId6"/>
    <p:sldId id="311" r:id="rId7"/>
    <p:sldId id="312" r:id="rId8"/>
    <p:sldId id="313" r:id="rId9"/>
    <p:sldId id="314" r:id="rId10"/>
    <p:sldId id="315" r:id="rId11"/>
    <p:sldId id="316" r:id="rId12"/>
    <p:sldId id="317" r:id="rId13"/>
    <p:sldId id="323" r:id="rId14"/>
    <p:sldId id="324" r:id="rId15"/>
    <p:sldId id="325" r:id="rId16"/>
    <p:sldId id="326" r:id="rId17"/>
    <p:sldId id="327" r:id="rId18"/>
    <p:sldId id="328" r:id="rId19"/>
    <p:sldId id="318" r:id="rId20"/>
    <p:sldId id="319" r:id="rId21"/>
    <p:sldId id="320" r:id="rId22"/>
    <p:sldId id="321" r:id="rId23"/>
    <p:sldId id="322" r:id="rId24"/>
    <p:sldId id="333" r:id="rId25"/>
    <p:sldId id="334" r:id="rId26"/>
    <p:sldId id="335" r:id="rId27"/>
    <p:sldId id="336" r:id="rId28"/>
    <p:sldId id="337" r:id="rId29"/>
    <p:sldId id="338" r:id="rId30"/>
    <p:sldId id="339" r:id="rId31"/>
    <p:sldId id="331" r:id="rId32"/>
    <p:sldId id="329" r:id="rId33"/>
    <p:sldId id="332" r:id="rId34"/>
    <p:sldId id="33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76" d="100"/>
          <a:sy n="76" d="100"/>
        </p:scale>
        <p:origin x="-486" y="2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FC65E4-5E42-4378-B8A7-294CF6BE2E8A}" type="datetimeFigureOut">
              <a:rPr lang="en-IN" smtClean="0"/>
              <a:t>03-08-2021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9DB631-FB9F-47DB-8141-02E82DDF3DF1}" type="slidenum">
              <a:rPr lang="en-IN" smtClean="0"/>
              <a:t>‹#›</a:t>
            </a:fld>
            <a:endParaRPr lang="en-IN"/>
          </a:p>
        </p:txBody>
      </p:sp>
    </p:spTree>
    <p:extLst>
      <p:ext uri="{BB962C8B-B14F-4D97-AF65-F5344CB8AC3E}">
        <p14:creationId xmlns:p14="http://schemas.microsoft.com/office/powerpoint/2010/main" val="1378799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1" kern="1200" dirty="0">
                <a:solidFill>
                  <a:schemeClr val="tx1"/>
                </a:solidFill>
                <a:effectLst/>
                <a:latin typeface="+mn-lt"/>
                <a:ea typeface="+mn-ea"/>
                <a:cs typeface="+mn-cs"/>
              </a:rPr>
              <a:t>Any class that implements the Comparable interface works out of the box with Sorted Sets and Sorted Maps.</a:t>
            </a:r>
            <a:endParaRPr lang="en-IN" sz="1200" b="0" i="0" kern="1200" dirty="0">
              <a:solidFill>
                <a:schemeClr val="tx1"/>
              </a:solidFill>
              <a:effectLst/>
              <a:latin typeface="+mn-lt"/>
              <a:ea typeface="+mn-ea"/>
              <a:cs typeface="+mn-cs"/>
            </a:endParaRPr>
          </a:p>
          <a:p>
            <a:r>
              <a:rPr lang="en-IN" dirty="0"/>
              <a:t/>
            </a:r>
            <a:br>
              <a:rPr lang="en-IN" dirty="0"/>
            </a:br>
            <a:endParaRPr lang="en-IN" dirty="0"/>
          </a:p>
        </p:txBody>
      </p:sp>
      <p:sp>
        <p:nvSpPr>
          <p:cNvPr id="4" name="Slide Number Placeholder 3"/>
          <p:cNvSpPr>
            <a:spLocks noGrp="1"/>
          </p:cNvSpPr>
          <p:nvPr>
            <p:ph type="sldNum" sz="quarter" idx="5"/>
          </p:nvPr>
        </p:nvSpPr>
        <p:spPr/>
        <p:txBody>
          <a:bodyPr/>
          <a:lstStyle/>
          <a:p>
            <a:fld id="{929DB631-FB9F-47DB-8141-02E82DDF3DF1}" type="slidenum">
              <a:rPr lang="en-IN" smtClean="0"/>
              <a:t>24</a:t>
            </a:fld>
            <a:endParaRPr lang="en-IN"/>
          </a:p>
        </p:txBody>
      </p:sp>
    </p:spTree>
    <p:extLst>
      <p:ext uri="{BB962C8B-B14F-4D97-AF65-F5344CB8AC3E}">
        <p14:creationId xmlns:p14="http://schemas.microsoft.com/office/powerpoint/2010/main" val="1747015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364293-1944-4380-8B6E-D1E74341DC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90E34325-C21A-4460-88FD-F25C582E41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F59EA16C-C257-4171-80C7-391006CD89A5}"/>
              </a:ext>
            </a:extLst>
          </p:cNvPr>
          <p:cNvSpPr>
            <a:spLocks noGrp="1"/>
          </p:cNvSpPr>
          <p:nvPr>
            <p:ph type="dt" sz="half" idx="10"/>
          </p:nvPr>
        </p:nvSpPr>
        <p:spPr/>
        <p:txBody>
          <a:bodyPr/>
          <a:lstStyle/>
          <a:p>
            <a:fld id="{5F9576EA-4C28-4910-A5AB-CAD0C3EEED29}" type="datetimeFigureOut">
              <a:rPr lang="en-IN" smtClean="0"/>
              <a:t>03-08-2021</a:t>
            </a:fld>
            <a:endParaRPr lang="en-IN"/>
          </a:p>
        </p:txBody>
      </p:sp>
      <p:sp>
        <p:nvSpPr>
          <p:cNvPr id="5" name="Footer Placeholder 4">
            <a:extLst>
              <a:ext uri="{FF2B5EF4-FFF2-40B4-BE49-F238E27FC236}">
                <a16:creationId xmlns:a16="http://schemas.microsoft.com/office/drawing/2014/main" xmlns="" id="{D3820512-7DD3-4347-8391-99DCB0F36F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8554489-B8FA-4541-A575-2AB03C465088}"/>
              </a:ext>
            </a:extLst>
          </p:cNvPr>
          <p:cNvSpPr>
            <a:spLocks noGrp="1"/>
          </p:cNvSpPr>
          <p:nvPr>
            <p:ph type="sldNum" sz="quarter" idx="12"/>
          </p:nvPr>
        </p:nvSpPr>
        <p:spPr/>
        <p:txBody>
          <a:bodyPr/>
          <a:lstStyle/>
          <a:p>
            <a:fld id="{2027B87B-4AC7-45B2-9A71-7FB1A634F002}" type="slidenum">
              <a:rPr lang="en-IN" smtClean="0"/>
              <a:t>‹#›</a:t>
            </a:fld>
            <a:endParaRPr lang="en-IN"/>
          </a:p>
        </p:txBody>
      </p:sp>
    </p:spTree>
    <p:extLst>
      <p:ext uri="{BB962C8B-B14F-4D97-AF65-F5344CB8AC3E}">
        <p14:creationId xmlns:p14="http://schemas.microsoft.com/office/powerpoint/2010/main" val="106741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97E441-B1E1-4DDD-8677-8061985F178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359C15FF-D507-48A5-A5B5-A53D0A050E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44971F2-B53B-46D1-BB94-CE92F3E1FFD1}"/>
              </a:ext>
            </a:extLst>
          </p:cNvPr>
          <p:cNvSpPr>
            <a:spLocks noGrp="1"/>
          </p:cNvSpPr>
          <p:nvPr>
            <p:ph type="dt" sz="half" idx="10"/>
          </p:nvPr>
        </p:nvSpPr>
        <p:spPr/>
        <p:txBody>
          <a:bodyPr/>
          <a:lstStyle/>
          <a:p>
            <a:fld id="{5F9576EA-4C28-4910-A5AB-CAD0C3EEED29}" type="datetimeFigureOut">
              <a:rPr lang="en-IN" smtClean="0"/>
              <a:t>03-08-2021</a:t>
            </a:fld>
            <a:endParaRPr lang="en-IN"/>
          </a:p>
        </p:txBody>
      </p:sp>
      <p:sp>
        <p:nvSpPr>
          <p:cNvPr id="5" name="Footer Placeholder 4">
            <a:extLst>
              <a:ext uri="{FF2B5EF4-FFF2-40B4-BE49-F238E27FC236}">
                <a16:creationId xmlns:a16="http://schemas.microsoft.com/office/drawing/2014/main" xmlns="" id="{22054C93-FDCF-4036-8DDC-72AC5E9656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F074DA5-160C-449A-A34B-D773C8C43FEA}"/>
              </a:ext>
            </a:extLst>
          </p:cNvPr>
          <p:cNvSpPr>
            <a:spLocks noGrp="1"/>
          </p:cNvSpPr>
          <p:nvPr>
            <p:ph type="sldNum" sz="quarter" idx="12"/>
          </p:nvPr>
        </p:nvSpPr>
        <p:spPr/>
        <p:txBody>
          <a:bodyPr/>
          <a:lstStyle/>
          <a:p>
            <a:fld id="{2027B87B-4AC7-45B2-9A71-7FB1A634F002}" type="slidenum">
              <a:rPr lang="en-IN" smtClean="0"/>
              <a:t>‹#›</a:t>
            </a:fld>
            <a:endParaRPr lang="en-IN"/>
          </a:p>
        </p:txBody>
      </p:sp>
    </p:spTree>
    <p:extLst>
      <p:ext uri="{BB962C8B-B14F-4D97-AF65-F5344CB8AC3E}">
        <p14:creationId xmlns:p14="http://schemas.microsoft.com/office/powerpoint/2010/main" val="2654429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E358CB2-4858-4AED-A6BC-B1CDF8AAD7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6A8C638-1404-470E-B5FC-B0955F4C4F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C258B70-3369-4CCA-8CA2-F33825B33088}"/>
              </a:ext>
            </a:extLst>
          </p:cNvPr>
          <p:cNvSpPr>
            <a:spLocks noGrp="1"/>
          </p:cNvSpPr>
          <p:nvPr>
            <p:ph type="dt" sz="half" idx="10"/>
          </p:nvPr>
        </p:nvSpPr>
        <p:spPr/>
        <p:txBody>
          <a:bodyPr/>
          <a:lstStyle/>
          <a:p>
            <a:fld id="{5F9576EA-4C28-4910-A5AB-CAD0C3EEED29}" type="datetimeFigureOut">
              <a:rPr lang="en-IN" smtClean="0"/>
              <a:t>03-08-2021</a:t>
            </a:fld>
            <a:endParaRPr lang="en-IN"/>
          </a:p>
        </p:txBody>
      </p:sp>
      <p:sp>
        <p:nvSpPr>
          <p:cNvPr id="5" name="Footer Placeholder 4">
            <a:extLst>
              <a:ext uri="{FF2B5EF4-FFF2-40B4-BE49-F238E27FC236}">
                <a16:creationId xmlns:a16="http://schemas.microsoft.com/office/drawing/2014/main" xmlns="" id="{D11D475D-FC24-456B-B5E8-B33F527364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07016D7-8F83-435E-A930-5FB6EB2F5CCD}"/>
              </a:ext>
            </a:extLst>
          </p:cNvPr>
          <p:cNvSpPr>
            <a:spLocks noGrp="1"/>
          </p:cNvSpPr>
          <p:nvPr>
            <p:ph type="sldNum" sz="quarter" idx="12"/>
          </p:nvPr>
        </p:nvSpPr>
        <p:spPr/>
        <p:txBody>
          <a:bodyPr/>
          <a:lstStyle/>
          <a:p>
            <a:fld id="{2027B87B-4AC7-45B2-9A71-7FB1A634F002}" type="slidenum">
              <a:rPr lang="en-IN" smtClean="0"/>
              <a:t>‹#›</a:t>
            </a:fld>
            <a:endParaRPr lang="en-IN"/>
          </a:p>
        </p:txBody>
      </p:sp>
    </p:spTree>
    <p:extLst>
      <p:ext uri="{BB962C8B-B14F-4D97-AF65-F5344CB8AC3E}">
        <p14:creationId xmlns:p14="http://schemas.microsoft.com/office/powerpoint/2010/main" val="2918631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7E6A02-3DE2-4456-8913-C7D3C623A5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BF448CE-F907-433C-9327-BB6B5E8939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6541E8E-0B80-41F2-AF94-77A026654475}"/>
              </a:ext>
            </a:extLst>
          </p:cNvPr>
          <p:cNvSpPr>
            <a:spLocks noGrp="1"/>
          </p:cNvSpPr>
          <p:nvPr>
            <p:ph type="dt" sz="half" idx="10"/>
          </p:nvPr>
        </p:nvSpPr>
        <p:spPr/>
        <p:txBody>
          <a:bodyPr/>
          <a:lstStyle/>
          <a:p>
            <a:fld id="{5F9576EA-4C28-4910-A5AB-CAD0C3EEED29}" type="datetimeFigureOut">
              <a:rPr lang="en-IN" smtClean="0"/>
              <a:t>03-08-2021</a:t>
            </a:fld>
            <a:endParaRPr lang="en-IN"/>
          </a:p>
        </p:txBody>
      </p:sp>
      <p:sp>
        <p:nvSpPr>
          <p:cNvPr id="5" name="Footer Placeholder 4">
            <a:extLst>
              <a:ext uri="{FF2B5EF4-FFF2-40B4-BE49-F238E27FC236}">
                <a16:creationId xmlns:a16="http://schemas.microsoft.com/office/drawing/2014/main" xmlns="" id="{64B4212B-DB02-4D71-9796-ADF63940A6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133626B-F05B-4F88-9288-30A29D731998}"/>
              </a:ext>
            </a:extLst>
          </p:cNvPr>
          <p:cNvSpPr>
            <a:spLocks noGrp="1"/>
          </p:cNvSpPr>
          <p:nvPr>
            <p:ph type="sldNum" sz="quarter" idx="12"/>
          </p:nvPr>
        </p:nvSpPr>
        <p:spPr/>
        <p:txBody>
          <a:bodyPr/>
          <a:lstStyle/>
          <a:p>
            <a:fld id="{2027B87B-4AC7-45B2-9A71-7FB1A634F002}" type="slidenum">
              <a:rPr lang="en-IN" smtClean="0"/>
              <a:t>‹#›</a:t>
            </a:fld>
            <a:endParaRPr lang="en-IN"/>
          </a:p>
        </p:txBody>
      </p:sp>
    </p:spTree>
    <p:extLst>
      <p:ext uri="{BB962C8B-B14F-4D97-AF65-F5344CB8AC3E}">
        <p14:creationId xmlns:p14="http://schemas.microsoft.com/office/powerpoint/2010/main" val="1184758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940F7D-F152-4FB6-A33D-22B39E6383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5D277C2-09AE-4D9B-9DB5-2DBC57492C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209DDEAB-9B2F-4C62-A9FC-D657D2921829}"/>
              </a:ext>
            </a:extLst>
          </p:cNvPr>
          <p:cNvSpPr>
            <a:spLocks noGrp="1"/>
          </p:cNvSpPr>
          <p:nvPr>
            <p:ph type="dt" sz="half" idx="10"/>
          </p:nvPr>
        </p:nvSpPr>
        <p:spPr/>
        <p:txBody>
          <a:bodyPr/>
          <a:lstStyle/>
          <a:p>
            <a:fld id="{5F9576EA-4C28-4910-A5AB-CAD0C3EEED29}" type="datetimeFigureOut">
              <a:rPr lang="en-IN" smtClean="0"/>
              <a:t>03-08-2021</a:t>
            </a:fld>
            <a:endParaRPr lang="en-IN"/>
          </a:p>
        </p:txBody>
      </p:sp>
      <p:sp>
        <p:nvSpPr>
          <p:cNvPr id="5" name="Footer Placeholder 4">
            <a:extLst>
              <a:ext uri="{FF2B5EF4-FFF2-40B4-BE49-F238E27FC236}">
                <a16:creationId xmlns:a16="http://schemas.microsoft.com/office/drawing/2014/main" xmlns="" id="{56AF4D16-157A-4FA9-86DB-8C4A54EB3A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7F508C4-6277-49F9-B978-1A844A95F354}"/>
              </a:ext>
            </a:extLst>
          </p:cNvPr>
          <p:cNvSpPr>
            <a:spLocks noGrp="1"/>
          </p:cNvSpPr>
          <p:nvPr>
            <p:ph type="sldNum" sz="quarter" idx="12"/>
          </p:nvPr>
        </p:nvSpPr>
        <p:spPr/>
        <p:txBody>
          <a:bodyPr/>
          <a:lstStyle/>
          <a:p>
            <a:fld id="{2027B87B-4AC7-45B2-9A71-7FB1A634F002}" type="slidenum">
              <a:rPr lang="en-IN" smtClean="0"/>
              <a:t>‹#›</a:t>
            </a:fld>
            <a:endParaRPr lang="en-IN"/>
          </a:p>
        </p:txBody>
      </p:sp>
    </p:spTree>
    <p:extLst>
      <p:ext uri="{BB962C8B-B14F-4D97-AF65-F5344CB8AC3E}">
        <p14:creationId xmlns:p14="http://schemas.microsoft.com/office/powerpoint/2010/main" val="1550642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A8D91B-65CE-4FE7-9C12-2C334C0445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96442A8-6F3E-4EF2-B4F7-F9DAC54C10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2DF65354-96AF-4A5E-8C23-138577A7AA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5FAD557D-E562-4FF0-8B2A-40540020CC10}"/>
              </a:ext>
            </a:extLst>
          </p:cNvPr>
          <p:cNvSpPr>
            <a:spLocks noGrp="1"/>
          </p:cNvSpPr>
          <p:nvPr>
            <p:ph type="dt" sz="half" idx="10"/>
          </p:nvPr>
        </p:nvSpPr>
        <p:spPr/>
        <p:txBody>
          <a:bodyPr/>
          <a:lstStyle/>
          <a:p>
            <a:fld id="{5F9576EA-4C28-4910-A5AB-CAD0C3EEED29}" type="datetimeFigureOut">
              <a:rPr lang="en-IN" smtClean="0"/>
              <a:t>03-08-2021</a:t>
            </a:fld>
            <a:endParaRPr lang="en-IN"/>
          </a:p>
        </p:txBody>
      </p:sp>
      <p:sp>
        <p:nvSpPr>
          <p:cNvPr id="6" name="Footer Placeholder 5">
            <a:extLst>
              <a:ext uri="{FF2B5EF4-FFF2-40B4-BE49-F238E27FC236}">
                <a16:creationId xmlns:a16="http://schemas.microsoft.com/office/drawing/2014/main" xmlns="" id="{2AABE8C9-C769-455A-A09C-38D1A041A2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C8C1D2B-3C4C-4735-A4A3-0AEB056B54E8}"/>
              </a:ext>
            </a:extLst>
          </p:cNvPr>
          <p:cNvSpPr>
            <a:spLocks noGrp="1"/>
          </p:cNvSpPr>
          <p:nvPr>
            <p:ph type="sldNum" sz="quarter" idx="12"/>
          </p:nvPr>
        </p:nvSpPr>
        <p:spPr/>
        <p:txBody>
          <a:bodyPr/>
          <a:lstStyle/>
          <a:p>
            <a:fld id="{2027B87B-4AC7-45B2-9A71-7FB1A634F002}" type="slidenum">
              <a:rPr lang="en-IN" smtClean="0"/>
              <a:t>‹#›</a:t>
            </a:fld>
            <a:endParaRPr lang="en-IN"/>
          </a:p>
        </p:txBody>
      </p:sp>
    </p:spTree>
    <p:extLst>
      <p:ext uri="{BB962C8B-B14F-4D97-AF65-F5344CB8AC3E}">
        <p14:creationId xmlns:p14="http://schemas.microsoft.com/office/powerpoint/2010/main" val="237766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55973-DAD6-4B8F-BCD7-8C250684ECA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8138615-7141-4624-A6D4-46B89416F8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F06ACD8-945C-4B3E-B958-7AEB40FC92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04FC3A94-5E60-4D11-B75F-A50AC09E88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FDCEB368-174C-46AC-9D64-7462CEE362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7BF60A2C-530B-49AF-9B39-418DD9EC5AE4}"/>
              </a:ext>
            </a:extLst>
          </p:cNvPr>
          <p:cNvSpPr>
            <a:spLocks noGrp="1"/>
          </p:cNvSpPr>
          <p:nvPr>
            <p:ph type="dt" sz="half" idx="10"/>
          </p:nvPr>
        </p:nvSpPr>
        <p:spPr/>
        <p:txBody>
          <a:bodyPr/>
          <a:lstStyle/>
          <a:p>
            <a:fld id="{5F9576EA-4C28-4910-A5AB-CAD0C3EEED29}" type="datetimeFigureOut">
              <a:rPr lang="en-IN" smtClean="0"/>
              <a:t>03-08-2021</a:t>
            </a:fld>
            <a:endParaRPr lang="en-IN"/>
          </a:p>
        </p:txBody>
      </p:sp>
      <p:sp>
        <p:nvSpPr>
          <p:cNvPr id="8" name="Footer Placeholder 7">
            <a:extLst>
              <a:ext uri="{FF2B5EF4-FFF2-40B4-BE49-F238E27FC236}">
                <a16:creationId xmlns:a16="http://schemas.microsoft.com/office/drawing/2014/main" xmlns="" id="{4B635A92-B194-41BA-A242-814038EA758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3B8FA7D8-0F10-43F0-BA79-43BAB0200013}"/>
              </a:ext>
            </a:extLst>
          </p:cNvPr>
          <p:cNvSpPr>
            <a:spLocks noGrp="1"/>
          </p:cNvSpPr>
          <p:nvPr>
            <p:ph type="sldNum" sz="quarter" idx="12"/>
          </p:nvPr>
        </p:nvSpPr>
        <p:spPr/>
        <p:txBody>
          <a:bodyPr/>
          <a:lstStyle/>
          <a:p>
            <a:fld id="{2027B87B-4AC7-45B2-9A71-7FB1A634F002}" type="slidenum">
              <a:rPr lang="en-IN" smtClean="0"/>
              <a:t>‹#›</a:t>
            </a:fld>
            <a:endParaRPr lang="en-IN"/>
          </a:p>
        </p:txBody>
      </p:sp>
    </p:spTree>
    <p:extLst>
      <p:ext uri="{BB962C8B-B14F-4D97-AF65-F5344CB8AC3E}">
        <p14:creationId xmlns:p14="http://schemas.microsoft.com/office/powerpoint/2010/main" val="1244135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5BDF78-BAD2-43F6-88AB-E7892DFCA2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465F4D2E-71AE-4A6E-BFA2-7F4C03A72ACB}"/>
              </a:ext>
            </a:extLst>
          </p:cNvPr>
          <p:cNvSpPr>
            <a:spLocks noGrp="1"/>
          </p:cNvSpPr>
          <p:nvPr>
            <p:ph type="dt" sz="half" idx="10"/>
          </p:nvPr>
        </p:nvSpPr>
        <p:spPr/>
        <p:txBody>
          <a:bodyPr/>
          <a:lstStyle/>
          <a:p>
            <a:fld id="{5F9576EA-4C28-4910-A5AB-CAD0C3EEED29}" type="datetimeFigureOut">
              <a:rPr lang="en-IN" smtClean="0"/>
              <a:t>03-08-2021</a:t>
            </a:fld>
            <a:endParaRPr lang="en-IN"/>
          </a:p>
        </p:txBody>
      </p:sp>
      <p:sp>
        <p:nvSpPr>
          <p:cNvPr id="4" name="Footer Placeholder 3">
            <a:extLst>
              <a:ext uri="{FF2B5EF4-FFF2-40B4-BE49-F238E27FC236}">
                <a16:creationId xmlns:a16="http://schemas.microsoft.com/office/drawing/2014/main" xmlns="" id="{A807824B-9E3F-4755-BCDE-A851AA7B144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0DE21758-097B-4EF2-B7D2-6342767BD98A}"/>
              </a:ext>
            </a:extLst>
          </p:cNvPr>
          <p:cNvSpPr>
            <a:spLocks noGrp="1"/>
          </p:cNvSpPr>
          <p:nvPr>
            <p:ph type="sldNum" sz="quarter" idx="12"/>
          </p:nvPr>
        </p:nvSpPr>
        <p:spPr/>
        <p:txBody>
          <a:bodyPr/>
          <a:lstStyle/>
          <a:p>
            <a:fld id="{2027B87B-4AC7-45B2-9A71-7FB1A634F002}" type="slidenum">
              <a:rPr lang="en-IN" smtClean="0"/>
              <a:t>‹#›</a:t>
            </a:fld>
            <a:endParaRPr lang="en-IN"/>
          </a:p>
        </p:txBody>
      </p:sp>
    </p:spTree>
    <p:extLst>
      <p:ext uri="{BB962C8B-B14F-4D97-AF65-F5344CB8AC3E}">
        <p14:creationId xmlns:p14="http://schemas.microsoft.com/office/powerpoint/2010/main" val="39797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3E90187-AA63-4682-9A31-642CB820671A}"/>
              </a:ext>
            </a:extLst>
          </p:cNvPr>
          <p:cNvSpPr>
            <a:spLocks noGrp="1"/>
          </p:cNvSpPr>
          <p:nvPr>
            <p:ph type="dt" sz="half" idx="10"/>
          </p:nvPr>
        </p:nvSpPr>
        <p:spPr/>
        <p:txBody>
          <a:bodyPr/>
          <a:lstStyle/>
          <a:p>
            <a:fld id="{5F9576EA-4C28-4910-A5AB-CAD0C3EEED29}" type="datetimeFigureOut">
              <a:rPr lang="en-IN" smtClean="0"/>
              <a:t>03-08-2021</a:t>
            </a:fld>
            <a:endParaRPr lang="en-IN"/>
          </a:p>
        </p:txBody>
      </p:sp>
      <p:sp>
        <p:nvSpPr>
          <p:cNvPr id="3" name="Footer Placeholder 2">
            <a:extLst>
              <a:ext uri="{FF2B5EF4-FFF2-40B4-BE49-F238E27FC236}">
                <a16:creationId xmlns:a16="http://schemas.microsoft.com/office/drawing/2014/main" xmlns="" id="{6B7FFB88-FAC7-41E3-A5CE-814C8DA31E1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00CEA937-BD03-4402-9020-CF422F599AC7}"/>
              </a:ext>
            </a:extLst>
          </p:cNvPr>
          <p:cNvSpPr>
            <a:spLocks noGrp="1"/>
          </p:cNvSpPr>
          <p:nvPr>
            <p:ph type="sldNum" sz="quarter" idx="12"/>
          </p:nvPr>
        </p:nvSpPr>
        <p:spPr/>
        <p:txBody>
          <a:bodyPr/>
          <a:lstStyle/>
          <a:p>
            <a:fld id="{2027B87B-4AC7-45B2-9A71-7FB1A634F002}" type="slidenum">
              <a:rPr lang="en-IN" smtClean="0"/>
              <a:t>‹#›</a:t>
            </a:fld>
            <a:endParaRPr lang="en-IN"/>
          </a:p>
        </p:txBody>
      </p:sp>
    </p:spTree>
    <p:extLst>
      <p:ext uri="{BB962C8B-B14F-4D97-AF65-F5344CB8AC3E}">
        <p14:creationId xmlns:p14="http://schemas.microsoft.com/office/powerpoint/2010/main" val="2923595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4FC7C0-2BB7-4CFC-A18D-65E149CCFB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BD7B5C3-CE55-45F0-AAA2-835D195F6A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E73A108C-945D-46C5-8E68-6CF043E00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E2436F8-2AFB-4652-B403-302D4F7C7FE6}"/>
              </a:ext>
            </a:extLst>
          </p:cNvPr>
          <p:cNvSpPr>
            <a:spLocks noGrp="1"/>
          </p:cNvSpPr>
          <p:nvPr>
            <p:ph type="dt" sz="half" idx="10"/>
          </p:nvPr>
        </p:nvSpPr>
        <p:spPr/>
        <p:txBody>
          <a:bodyPr/>
          <a:lstStyle/>
          <a:p>
            <a:fld id="{5F9576EA-4C28-4910-A5AB-CAD0C3EEED29}" type="datetimeFigureOut">
              <a:rPr lang="en-IN" smtClean="0"/>
              <a:t>03-08-2021</a:t>
            </a:fld>
            <a:endParaRPr lang="en-IN"/>
          </a:p>
        </p:txBody>
      </p:sp>
      <p:sp>
        <p:nvSpPr>
          <p:cNvPr id="6" name="Footer Placeholder 5">
            <a:extLst>
              <a:ext uri="{FF2B5EF4-FFF2-40B4-BE49-F238E27FC236}">
                <a16:creationId xmlns:a16="http://schemas.microsoft.com/office/drawing/2014/main" xmlns="" id="{5C296A63-E488-4011-BF6E-0628461140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B09857F-F94C-4C4A-AF5C-44BE511BDAB6}"/>
              </a:ext>
            </a:extLst>
          </p:cNvPr>
          <p:cNvSpPr>
            <a:spLocks noGrp="1"/>
          </p:cNvSpPr>
          <p:nvPr>
            <p:ph type="sldNum" sz="quarter" idx="12"/>
          </p:nvPr>
        </p:nvSpPr>
        <p:spPr/>
        <p:txBody>
          <a:bodyPr/>
          <a:lstStyle/>
          <a:p>
            <a:fld id="{2027B87B-4AC7-45B2-9A71-7FB1A634F002}" type="slidenum">
              <a:rPr lang="en-IN" smtClean="0"/>
              <a:t>‹#›</a:t>
            </a:fld>
            <a:endParaRPr lang="en-IN"/>
          </a:p>
        </p:txBody>
      </p:sp>
    </p:spTree>
    <p:extLst>
      <p:ext uri="{BB962C8B-B14F-4D97-AF65-F5344CB8AC3E}">
        <p14:creationId xmlns:p14="http://schemas.microsoft.com/office/powerpoint/2010/main" val="1132912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6A8C76-269B-4165-9849-D97650F19C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73A00B71-B0BB-4A50-8FD8-DB395EE7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A368A23C-E209-4969-82AA-53E2472B4F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E2A2D80-1F34-4D41-A215-72C8C59619D0}"/>
              </a:ext>
            </a:extLst>
          </p:cNvPr>
          <p:cNvSpPr>
            <a:spLocks noGrp="1"/>
          </p:cNvSpPr>
          <p:nvPr>
            <p:ph type="dt" sz="half" idx="10"/>
          </p:nvPr>
        </p:nvSpPr>
        <p:spPr/>
        <p:txBody>
          <a:bodyPr/>
          <a:lstStyle/>
          <a:p>
            <a:fld id="{5F9576EA-4C28-4910-A5AB-CAD0C3EEED29}" type="datetimeFigureOut">
              <a:rPr lang="en-IN" smtClean="0"/>
              <a:t>03-08-2021</a:t>
            </a:fld>
            <a:endParaRPr lang="en-IN"/>
          </a:p>
        </p:txBody>
      </p:sp>
      <p:sp>
        <p:nvSpPr>
          <p:cNvPr id="6" name="Footer Placeholder 5">
            <a:extLst>
              <a:ext uri="{FF2B5EF4-FFF2-40B4-BE49-F238E27FC236}">
                <a16:creationId xmlns:a16="http://schemas.microsoft.com/office/drawing/2014/main" xmlns="" id="{5C7CAB6E-3BB7-4325-AEEF-F2FDA540A7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3A2CA0D-AFA1-474C-87CD-8183AF678025}"/>
              </a:ext>
            </a:extLst>
          </p:cNvPr>
          <p:cNvSpPr>
            <a:spLocks noGrp="1"/>
          </p:cNvSpPr>
          <p:nvPr>
            <p:ph type="sldNum" sz="quarter" idx="12"/>
          </p:nvPr>
        </p:nvSpPr>
        <p:spPr/>
        <p:txBody>
          <a:bodyPr/>
          <a:lstStyle/>
          <a:p>
            <a:fld id="{2027B87B-4AC7-45B2-9A71-7FB1A634F002}" type="slidenum">
              <a:rPr lang="en-IN" smtClean="0"/>
              <a:t>‹#›</a:t>
            </a:fld>
            <a:endParaRPr lang="en-IN"/>
          </a:p>
        </p:txBody>
      </p:sp>
    </p:spTree>
    <p:extLst>
      <p:ext uri="{BB962C8B-B14F-4D97-AF65-F5344CB8AC3E}">
        <p14:creationId xmlns:p14="http://schemas.microsoft.com/office/powerpoint/2010/main" val="4019520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AD3628A-5449-4CF6-94F7-170F8426A7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3C8FB84-E845-4B2B-9A2C-5C006718B2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A004680-B5D5-4934-93B5-A5136EC7DF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9576EA-4C28-4910-A5AB-CAD0C3EEED29}" type="datetimeFigureOut">
              <a:rPr lang="en-IN" smtClean="0"/>
              <a:t>03-08-2021</a:t>
            </a:fld>
            <a:endParaRPr lang="en-IN"/>
          </a:p>
        </p:txBody>
      </p:sp>
      <p:sp>
        <p:nvSpPr>
          <p:cNvPr id="5" name="Footer Placeholder 4">
            <a:extLst>
              <a:ext uri="{FF2B5EF4-FFF2-40B4-BE49-F238E27FC236}">
                <a16:creationId xmlns:a16="http://schemas.microsoft.com/office/drawing/2014/main" xmlns="" id="{DCF96355-9067-4BB5-8951-08F0FD6667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CE92CEB8-895D-44D0-8C6C-23A31A6B3B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27B87B-4AC7-45B2-9A71-7FB1A634F002}" type="slidenum">
              <a:rPr lang="en-IN" smtClean="0"/>
              <a:t>‹#›</a:t>
            </a:fld>
            <a:endParaRPr lang="en-IN"/>
          </a:p>
        </p:txBody>
      </p:sp>
    </p:spTree>
    <p:extLst>
      <p:ext uri="{BB962C8B-B14F-4D97-AF65-F5344CB8AC3E}">
        <p14:creationId xmlns:p14="http://schemas.microsoft.com/office/powerpoint/2010/main" val="670366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www.cs.auckland.ac.nz/software/AlgAnim/red_black.html" TargetMode="External"/><Relationship Id="rId2" Type="http://schemas.openxmlformats.org/officeDocument/2006/relationships/hyperlink" Target="https://www.cs.usfca.edu/~galles/visualization/RedBlack.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F4A9C1-ADA4-4B15-9A9F-556C3FB64486}"/>
              </a:ext>
            </a:extLst>
          </p:cNvPr>
          <p:cNvSpPr>
            <a:spLocks noGrp="1"/>
          </p:cNvSpPr>
          <p:nvPr>
            <p:ph type="title"/>
          </p:nvPr>
        </p:nvSpPr>
        <p:spPr/>
        <p:txBody>
          <a:bodyPr/>
          <a:lstStyle/>
          <a:p>
            <a:pPr algn="ctr"/>
            <a:r>
              <a:rPr lang="en-IN" dirty="0"/>
              <a:t>TreeSet</a:t>
            </a:r>
          </a:p>
        </p:txBody>
      </p:sp>
      <p:sp>
        <p:nvSpPr>
          <p:cNvPr id="3" name="Content Placeholder 2">
            <a:extLst>
              <a:ext uri="{FF2B5EF4-FFF2-40B4-BE49-F238E27FC236}">
                <a16:creationId xmlns:a16="http://schemas.microsoft.com/office/drawing/2014/main" xmlns="" id="{DDF75E65-D49D-437A-A632-1A4CB0DCF04E}"/>
              </a:ext>
            </a:extLst>
          </p:cNvPr>
          <p:cNvSpPr>
            <a:spLocks noGrp="1"/>
          </p:cNvSpPr>
          <p:nvPr>
            <p:ph idx="1"/>
          </p:nvPr>
        </p:nvSpPr>
        <p:spPr>
          <a:xfrm>
            <a:off x="573156" y="1690688"/>
            <a:ext cx="4343400" cy="4351338"/>
          </a:xfrm>
        </p:spPr>
        <p:txBody>
          <a:bodyPr>
            <a:normAutofit fontScale="85000" lnSpcReduction="20000"/>
          </a:bodyPr>
          <a:lstStyle/>
          <a:p>
            <a:pPr marL="0" indent="0">
              <a:buNone/>
            </a:pPr>
            <a:r>
              <a:rPr lang="en-IN" dirty="0"/>
              <a:t>Java TreeSet class is part of Java’s collections framework. It implements the </a:t>
            </a:r>
            <a:r>
              <a:rPr lang="en-IN" dirty="0" err="1"/>
              <a:t>NavigableSet</a:t>
            </a:r>
            <a:r>
              <a:rPr lang="en-IN" dirty="0"/>
              <a:t> interface, which in turn extends the </a:t>
            </a:r>
            <a:r>
              <a:rPr lang="en-IN" dirty="0" err="1"/>
              <a:t>SortedSet</a:t>
            </a:r>
            <a:r>
              <a:rPr lang="en-IN" dirty="0"/>
              <a:t> interface.</a:t>
            </a:r>
          </a:p>
          <a:p>
            <a:pPr marL="0" indent="0">
              <a:buNone/>
            </a:pPr>
            <a:endParaRPr lang="en-IN" dirty="0"/>
          </a:p>
          <a:p>
            <a:pPr marL="0" indent="0">
              <a:buNone/>
            </a:pPr>
            <a:r>
              <a:rPr lang="en-IN" dirty="0"/>
              <a:t>The TreeSet class internally uses a </a:t>
            </a:r>
            <a:r>
              <a:rPr lang="en-IN" dirty="0" err="1"/>
              <a:t>TreeMap</a:t>
            </a:r>
            <a:r>
              <a:rPr lang="en-IN" dirty="0"/>
              <a:t> to store elements. The elements in a TreeSet are sorted according to their natural ordering. You may also provide a custom Comparator to the TreeSet at the time of creation to let it sort the elements based on the supplied comparator.</a:t>
            </a:r>
          </a:p>
          <a:p>
            <a:pPr marL="0" indent="0">
              <a:buNone/>
            </a:pPr>
            <a:endParaRPr lang="en-IN" dirty="0"/>
          </a:p>
          <a:p>
            <a:pPr marL="0" indent="0">
              <a:buNone/>
            </a:pPr>
            <a:endParaRPr lang="en-IN" dirty="0"/>
          </a:p>
        </p:txBody>
      </p:sp>
      <p:pic>
        <p:nvPicPr>
          <p:cNvPr id="26627" name="Picture 3" descr="Java TreeSet in Collection Hierarchy">
            <a:extLst>
              <a:ext uri="{FF2B5EF4-FFF2-40B4-BE49-F238E27FC236}">
                <a16:creationId xmlns:a16="http://schemas.microsoft.com/office/drawing/2014/main" xmlns="" id="{0C9FDAEC-DE8D-4D4E-B048-275DE1D731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9585" y="1219200"/>
            <a:ext cx="4815164" cy="5278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420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897DE4-4D92-4B2A-AE62-CC56B4720864}"/>
              </a:ext>
            </a:extLst>
          </p:cNvPr>
          <p:cNvSpPr>
            <a:spLocks noGrp="1"/>
          </p:cNvSpPr>
          <p:nvPr>
            <p:ph type="title"/>
          </p:nvPr>
        </p:nvSpPr>
        <p:spPr/>
        <p:txBody>
          <a:bodyPr/>
          <a:lstStyle/>
          <a:p>
            <a:pPr algn="ctr"/>
            <a:r>
              <a:rPr lang="en-IN" dirty="0"/>
              <a:t>Which data structure you will prefer  in your code : HashSet and TreeSet ?</a:t>
            </a:r>
          </a:p>
        </p:txBody>
      </p:sp>
      <p:sp>
        <p:nvSpPr>
          <p:cNvPr id="3" name="Content Placeholder 2">
            <a:extLst>
              <a:ext uri="{FF2B5EF4-FFF2-40B4-BE49-F238E27FC236}">
                <a16:creationId xmlns:a16="http://schemas.microsoft.com/office/drawing/2014/main" xmlns="" id="{39D50479-ACFA-4CE7-9570-09E128525F3B}"/>
              </a:ext>
            </a:extLst>
          </p:cNvPr>
          <p:cNvSpPr>
            <a:spLocks noGrp="1"/>
          </p:cNvSpPr>
          <p:nvPr>
            <p:ph idx="1"/>
          </p:nvPr>
        </p:nvSpPr>
        <p:spPr>
          <a:xfrm>
            <a:off x="413359" y="1766170"/>
            <a:ext cx="11336055" cy="4410793"/>
          </a:xfrm>
        </p:spPr>
        <p:txBody>
          <a:bodyPr>
            <a:normAutofit lnSpcReduction="10000"/>
          </a:bodyPr>
          <a:lstStyle/>
          <a:p>
            <a:pPr marL="0" indent="0">
              <a:buNone/>
            </a:pPr>
            <a:r>
              <a:rPr lang="en-IN" dirty="0"/>
              <a:t>TreeSet contains the elements in the sorted order while HashSet is faster. Thus , deciding which one to choose depends upon the conditions :</a:t>
            </a:r>
          </a:p>
          <a:p>
            <a:pPr marL="0" indent="0">
              <a:buNone/>
            </a:pPr>
            <a:endParaRPr lang="en-IN" dirty="0"/>
          </a:p>
          <a:p>
            <a:pPr marL="0" indent="0">
              <a:buNone/>
            </a:pPr>
            <a:r>
              <a:rPr lang="en-IN" dirty="0"/>
              <a:t>If you want to maintain the order of the elements then TreeSet should be used because the result is alphabetically sorted.</a:t>
            </a:r>
          </a:p>
          <a:p>
            <a:pPr marL="0" indent="0">
              <a:buNone/>
            </a:pPr>
            <a:endParaRPr lang="en-IN" dirty="0"/>
          </a:p>
          <a:p>
            <a:pPr marL="0" indent="0">
              <a:buNone/>
            </a:pPr>
            <a:r>
              <a:rPr lang="en-IN" dirty="0"/>
              <a:t>If you do not want to sort the elements and  avoid duplicate elements . Your task involves mainly insert and retrieve operations then prefer </a:t>
            </a:r>
            <a:r>
              <a:rPr lang="en-IN" dirty="0" err="1"/>
              <a:t>HashSet.While</a:t>
            </a:r>
            <a:r>
              <a:rPr lang="en-IN" dirty="0"/>
              <a:t> iterating HashSet there is no ordering of elements while TreeSet iterates in the natural order. </a:t>
            </a:r>
          </a:p>
          <a:p>
            <a:pPr marL="0" indent="0">
              <a:buNone/>
            </a:pPr>
            <a:endParaRPr lang="en-IN" dirty="0"/>
          </a:p>
        </p:txBody>
      </p:sp>
    </p:spTree>
    <p:extLst>
      <p:ext uri="{BB962C8B-B14F-4D97-AF65-F5344CB8AC3E}">
        <p14:creationId xmlns:p14="http://schemas.microsoft.com/office/powerpoint/2010/main" val="2265553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EB1894-ECCC-4534-92F5-8FE79D06980D}"/>
              </a:ext>
            </a:extLst>
          </p:cNvPr>
          <p:cNvSpPr>
            <a:spLocks noGrp="1"/>
          </p:cNvSpPr>
          <p:nvPr>
            <p:ph type="title"/>
          </p:nvPr>
        </p:nvSpPr>
        <p:spPr/>
        <p:txBody>
          <a:bodyPr/>
          <a:lstStyle/>
          <a:p>
            <a:pPr algn="ctr"/>
            <a:r>
              <a:rPr lang="en-IN" dirty="0"/>
              <a:t>What happens if the TreeSet is concurrently modified while iterating the elements ?</a:t>
            </a:r>
          </a:p>
        </p:txBody>
      </p:sp>
      <p:sp>
        <p:nvSpPr>
          <p:cNvPr id="3" name="Content Placeholder 2">
            <a:extLst>
              <a:ext uri="{FF2B5EF4-FFF2-40B4-BE49-F238E27FC236}">
                <a16:creationId xmlns:a16="http://schemas.microsoft.com/office/drawing/2014/main" xmlns="" id="{8D663B38-9734-4A03-8814-5F111930FA9D}"/>
              </a:ext>
            </a:extLst>
          </p:cNvPr>
          <p:cNvSpPr>
            <a:spLocks noGrp="1"/>
          </p:cNvSpPr>
          <p:nvPr>
            <p:ph idx="1"/>
          </p:nvPr>
        </p:nvSpPr>
        <p:spPr/>
        <p:txBody>
          <a:bodyPr>
            <a:normAutofit/>
          </a:bodyPr>
          <a:lstStyle/>
          <a:p>
            <a:pPr marL="0" indent="0">
              <a:buNone/>
            </a:pPr>
            <a:endParaRPr lang="en-IN" dirty="0"/>
          </a:p>
          <a:p>
            <a:pPr marL="0" indent="0">
              <a:buNone/>
            </a:pPr>
            <a:r>
              <a:rPr lang="en-IN" dirty="0"/>
              <a:t>The iterator's returned by the TreeSet class iterator method are fail-fast.  fail-fast means if the set is modified at any time after the iterator is created , in any way except the iterator's own remove method  , the iterator will throw a ConcurrentModificationException. Thus , in the face of concurrent modification , the iterator fails quickly and cleanly . You can find it here  difference between fail-fast and fail-safe iterator in java with example.</a:t>
            </a:r>
          </a:p>
          <a:p>
            <a:pPr marL="0" indent="0">
              <a:buNone/>
            </a:pPr>
            <a:r>
              <a:rPr lang="en-US" dirty="0" smtClean="0"/>
              <a:t>}</a:t>
            </a:r>
            <a:endParaRPr lang="en-US" dirty="0"/>
          </a:p>
          <a:p>
            <a:pPr marL="0" indent="0">
              <a:buNone/>
            </a:pPr>
            <a:endParaRPr lang="en-IN" dirty="0"/>
          </a:p>
        </p:txBody>
      </p:sp>
    </p:spTree>
    <p:extLst>
      <p:ext uri="{BB962C8B-B14F-4D97-AF65-F5344CB8AC3E}">
        <p14:creationId xmlns:p14="http://schemas.microsoft.com/office/powerpoint/2010/main" val="4057307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A75D02-D8FD-403F-9FA0-DE7572425CCC}"/>
              </a:ext>
            </a:extLst>
          </p:cNvPr>
          <p:cNvSpPr>
            <a:spLocks noGrp="1"/>
          </p:cNvSpPr>
          <p:nvPr>
            <p:ph type="title"/>
          </p:nvPr>
        </p:nvSpPr>
        <p:spPr/>
        <p:txBody>
          <a:bodyPr/>
          <a:lstStyle/>
          <a:p>
            <a:pPr algn="ctr"/>
            <a:r>
              <a:rPr lang="en-IN" dirty="0" err="1"/>
              <a:t>TreeSetExample</a:t>
            </a:r>
            <a:endParaRPr lang="en-IN" dirty="0"/>
          </a:p>
        </p:txBody>
      </p:sp>
      <p:sp>
        <p:nvSpPr>
          <p:cNvPr id="3" name="Content Placeholder 2">
            <a:extLst>
              <a:ext uri="{FF2B5EF4-FFF2-40B4-BE49-F238E27FC236}">
                <a16:creationId xmlns:a16="http://schemas.microsoft.com/office/drawing/2014/main" xmlns="" id="{D758C1FB-06A8-4FE8-9CBB-B35F27F7AAC3}"/>
              </a:ext>
            </a:extLst>
          </p:cNvPr>
          <p:cNvSpPr>
            <a:spLocks noGrp="1"/>
          </p:cNvSpPr>
          <p:nvPr>
            <p:ph idx="1"/>
          </p:nvPr>
        </p:nvSpPr>
        <p:spPr>
          <a:xfrm>
            <a:off x="838200" y="1825625"/>
            <a:ext cx="4674704" cy="4351338"/>
          </a:xfrm>
        </p:spPr>
        <p:txBody>
          <a:bodyPr>
            <a:normAutofit fontScale="55000" lnSpcReduction="20000"/>
          </a:bodyPr>
          <a:lstStyle/>
          <a:p>
            <a:pPr marL="0" indent="0">
              <a:buNone/>
            </a:pPr>
            <a:r>
              <a:rPr lang="en-IN" dirty="0"/>
              <a:t>import </a:t>
            </a:r>
            <a:r>
              <a:rPr lang="en-IN" dirty="0" err="1"/>
              <a:t>java.util.TreeSet</a:t>
            </a:r>
            <a:r>
              <a:rPr lang="en-IN" dirty="0"/>
              <a:t>;</a:t>
            </a:r>
          </a:p>
          <a:p>
            <a:pPr marL="0" indent="0">
              <a:buNone/>
            </a:pPr>
            <a:endParaRPr lang="en-IN" dirty="0"/>
          </a:p>
          <a:p>
            <a:pPr marL="0" indent="0">
              <a:buNone/>
            </a:pPr>
            <a:endParaRPr lang="en-IN" dirty="0"/>
          </a:p>
          <a:p>
            <a:pPr marL="0" indent="0">
              <a:buNone/>
            </a:pPr>
            <a:r>
              <a:rPr lang="en-IN" dirty="0"/>
              <a:t>public class </a:t>
            </a:r>
            <a:r>
              <a:rPr lang="en-IN" dirty="0" err="1"/>
              <a:t>TreeSetExample</a:t>
            </a:r>
            <a:r>
              <a:rPr lang="en-IN" dirty="0"/>
              <a:t> {</a:t>
            </a:r>
          </a:p>
          <a:p>
            <a:pPr marL="0" indent="0">
              <a:buNone/>
            </a:pPr>
            <a:r>
              <a:rPr lang="en-IN" dirty="0"/>
              <a:t>    </a:t>
            </a:r>
          </a:p>
          <a:p>
            <a:pPr marL="0" indent="0">
              <a:buNone/>
            </a:pPr>
            <a:r>
              <a:rPr lang="en-IN" dirty="0"/>
              <a:t>    public static void main(String[] </a:t>
            </a:r>
            <a:r>
              <a:rPr lang="en-IN" dirty="0" err="1"/>
              <a:t>args</a:t>
            </a:r>
            <a:r>
              <a:rPr lang="en-IN" dirty="0"/>
              <a:t>) { </a:t>
            </a:r>
          </a:p>
          <a:p>
            <a:pPr marL="0" indent="0">
              <a:buNone/>
            </a:pPr>
            <a:r>
              <a:rPr lang="en-IN" dirty="0"/>
              <a:t> </a:t>
            </a:r>
          </a:p>
          <a:p>
            <a:pPr marL="0" indent="0">
              <a:buNone/>
            </a:pPr>
            <a:r>
              <a:rPr lang="en-IN" dirty="0"/>
              <a:t>        </a:t>
            </a:r>
            <a:r>
              <a:rPr lang="en-IN" dirty="0" err="1"/>
              <a:t>TreeSet</a:t>
            </a:r>
            <a:r>
              <a:rPr lang="en-IN" dirty="0"/>
              <a:t>&lt;String&gt; </a:t>
            </a:r>
            <a:r>
              <a:rPr lang="en-IN" dirty="0" err="1"/>
              <a:t>treesetobj</a:t>
            </a:r>
            <a:r>
              <a:rPr lang="en-IN" dirty="0"/>
              <a:t> = new </a:t>
            </a:r>
            <a:r>
              <a:rPr lang="en-IN" dirty="0" err="1"/>
              <a:t>TreeSet</a:t>
            </a:r>
            <a:r>
              <a:rPr lang="en-IN" dirty="0"/>
              <a:t>&lt;String&gt;();</a:t>
            </a:r>
          </a:p>
          <a:p>
            <a:pPr marL="0" indent="0">
              <a:buNone/>
            </a:pPr>
            <a:r>
              <a:rPr lang="en-IN" dirty="0"/>
              <a:t>        </a:t>
            </a:r>
            <a:r>
              <a:rPr lang="en-IN" dirty="0" err="1"/>
              <a:t>treesetobj.add</a:t>
            </a:r>
            <a:r>
              <a:rPr lang="en-IN" dirty="0"/>
              <a:t>(“Book1");</a:t>
            </a:r>
          </a:p>
          <a:p>
            <a:pPr marL="0" indent="0">
              <a:buNone/>
            </a:pPr>
            <a:r>
              <a:rPr lang="en-IN" dirty="0"/>
              <a:t>        </a:t>
            </a:r>
            <a:r>
              <a:rPr lang="en-IN" dirty="0" err="1"/>
              <a:t>treesetobj.add</a:t>
            </a:r>
            <a:r>
              <a:rPr lang="en-IN" dirty="0"/>
              <a:t>(“Book2");</a:t>
            </a:r>
          </a:p>
          <a:p>
            <a:pPr marL="0" indent="0">
              <a:buNone/>
            </a:pPr>
            <a:r>
              <a:rPr lang="en-IN" dirty="0"/>
              <a:t>        </a:t>
            </a:r>
            <a:r>
              <a:rPr lang="en-IN" dirty="0" err="1"/>
              <a:t>System.out.println</a:t>
            </a:r>
            <a:r>
              <a:rPr lang="en-IN" dirty="0"/>
              <a:t>("TreeSet object output :"+ </a:t>
            </a:r>
            <a:r>
              <a:rPr lang="en-IN" dirty="0" err="1"/>
              <a:t>treesetobj</a:t>
            </a:r>
            <a:r>
              <a:rPr lang="en-IN" dirty="0"/>
              <a:t>); </a:t>
            </a:r>
          </a:p>
          <a:p>
            <a:pPr marL="0" indent="0">
              <a:buNone/>
            </a:pPr>
            <a:r>
              <a:rPr lang="en-IN" dirty="0"/>
              <a:t> }</a:t>
            </a:r>
          </a:p>
          <a:p>
            <a:pPr marL="0" indent="0">
              <a:buNone/>
            </a:pPr>
            <a:r>
              <a:rPr lang="en-IN" dirty="0"/>
              <a:t>}</a:t>
            </a:r>
          </a:p>
          <a:p>
            <a:pPr marL="0" indent="0">
              <a:buNone/>
            </a:pPr>
            <a:endParaRPr lang="en-IN" dirty="0"/>
          </a:p>
          <a:p>
            <a:pPr marL="0" indent="0">
              <a:buNone/>
            </a:pPr>
            <a:endParaRPr lang="en-IN" dirty="0"/>
          </a:p>
        </p:txBody>
      </p:sp>
      <p:sp>
        <p:nvSpPr>
          <p:cNvPr id="5" name="Rectangle 2">
            <a:extLst>
              <a:ext uri="{FF2B5EF4-FFF2-40B4-BE49-F238E27FC236}">
                <a16:creationId xmlns:a16="http://schemas.microsoft.com/office/drawing/2014/main" xmlns="" id="{3149FE6A-E923-43C1-9DDC-0514541D8E50}"/>
              </a:ext>
            </a:extLst>
          </p:cNvPr>
          <p:cNvSpPr>
            <a:spLocks noChangeArrowheads="1"/>
          </p:cNvSpPr>
          <p:nvPr/>
        </p:nvSpPr>
        <p:spPr bwMode="auto">
          <a:xfrm>
            <a:off x="5512904" y="2427220"/>
            <a:ext cx="6427304" cy="13542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333333"/>
                </a:solidFill>
                <a:effectLst/>
                <a:latin typeface="Monaco"/>
              </a:rPr>
              <a:t>TreeSet</a:t>
            </a:r>
            <a:r>
              <a:rPr kumimoji="0" lang="en-US" altLang="en-US" sz="2800" b="0" i="0" u="none" strike="noStrike" cap="none" normalizeH="0" baseline="0" dirty="0">
                <a:ln>
                  <a:noFill/>
                </a:ln>
                <a:solidFill>
                  <a:srgbClr val="333333"/>
                </a:solidFill>
                <a:effectLst/>
                <a:latin typeface="Monaco"/>
              </a:rPr>
              <a:t> object output :[Book1,Book2]</a:t>
            </a:r>
            <a:r>
              <a:rPr kumimoji="0" lang="en-US" altLang="en-US" sz="4000" b="0" i="0" u="none" strike="noStrike" cap="none" normalizeH="0" baseline="0" dirty="0">
                <a:ln>
                  <a:noFill/>
                </a:ln>
                <a:solidFill>
                  <a:schemeClr val="tx1"/>
                </a:solidFill>
                <a:effectLst/>
              </a:rPr>
              <a:t/>
            </a:r>
            <a:br>
              <a:rPr kumimoji="0" lang="en-US" altLang="en-US" sz="4000" b="0" i="0" u="none" strike="noStrike" cap="none" normalizeH="0" baseline="0" dirty="0">
                <a:ln>
                  <a:noFill/>
                </a:ln>
                <a:solidFill>
                  <a:schemeClr val="tx1"/>
                </a:solidFill>
                <a:effectLst/>
              </a:rPr>
            </a:b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89917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BD2B36-0C4C-44CF-B078-F97F86522890}"/>
              </a:ext>
            </a:extLst>
          </p:cNvPr>
          <p:cNvSpPr>
            <a:spLocks noGrp="1"/>
          </p:cNvSpPr>
          <p:nvPr>
            <p:ph type="title"/>
          </p:nvPr>
        </p:nvSpPr>
        <p:spPr/>
        <p:txBody>
          <a:bodyPr/>
          <a:lstStyle/>
          <a:p>
            <a:pPr algn="ctr"/>
            <a:r>
              <a:rPr lang="en-IN" dirty="0"/>
              <a:t>Linked </a:t>
            </a:r>
            <a:r>
              <a:rPr lang="en-IN" dirty="0" err="1"/>
              <a:t>Hashmap</a:t>
            </a:r>
            <a:endParaRPr lang="en-IN" dirty="0"/>
          </a:p>
        </p:txBody>
      </p:sp>
      <p:sp>
        <p:nvSpPr>
          <p:cNvPr id="3" name="Content Placeholder 2">
            <a:extLst>
              <a:ext uri="{FF2B5EF4-FFF2-40B4-BE49-F238E27FC236}">
                <a16:creationId xmlns:a16="http://schemas.microsoft.com/office/drawing/2014/main" xmlns="" id="{38E5443F-15AF-4ADE-A08D-889189B6EAF3}"/>
              </a:ext>
            </a:extLst>
          </p:cNvPr>
          <p:cNvSpPr>
            <a:spLocks noGrp="1"/>
          </p:cNvSpPr>
          <p:nvPr>
            <p:ph idx="1"/>
          </p:nvPr>
        </p:nvSpPr>
        <p:spPr>
          <a:xfrm>
            <a:off x="838200" y="1825625"/>
            <a:ext cx="4745182" cy="4351338"/>
          </a:xfrm>
        </p:spPr>
        <p:txBody>
          <a:bodyPr/>
          <a:lstStyle/>
          <a:p>
            <a:pPr marL="0" indent="0">
              <a:buNone/>
            </a:pPr>
            <a:r>
              <a:rPr lang="en-IN" dirty="0"/>
              <a:t>Java </a:t>
            </a:r>
            <a:r>
              <a:rPr lang="en-IN" dirty="0" err="1"/>
              <a:t>LinkedHashMap</a:t>
            </a:r>
            <a:r>
              <a:rPr lang="en-IN" dirty="0"/>
              <a:t> is a hash table and doubly linked List based implementation of Java’s Map interface. It extends the HashMap class which is another very commonly used implementation of the Map interface -</a:t>
            </a:r>
          </a:p>
          <a:p>
            <a:pPr marL="0" indent="0">
              <a:buNone/>
            </a:pPr>
            <a:endParaRPr lang="en-IN" dirty="0"/>
          </a:p>
          <a:p>
            <a:pPr marL="0" indent="0">
              <a:buNone/>
            </a:pPr>
            <a:endParaRPr lang="en-IN" dirty="0"/>
          </a:p>
        </p:txBody>
      </p:sp>
      <p:pic>
        <p:nvPicPr>
          <p:cNvPr id="1026" name="Picture 2" descr="Java LinkedHashMap in Collection Hierarchy">
            <a:extLst>
              <a:ext uri="{FF2B5EF4-FFF2-40B4-BE49-F238E27FC236}">
                <a16:creationId xmlns:a16="http://schemas.microsoft.com/office/drawing/2014/main" xmlns="" id="{542ACE70-2FC3-494E-A632-8AAF02350F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4557" y="1690688"/>
            <a:ext cx="2915515" cy="420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271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F53C1D-FFE1-4457-9F5F-4DD30A2E75A2}"/>
              </a:ext>
            </a:extLst>
          </p:cNvPr>
          <p:cNvSpPr>
            <a:spLocks noGrp="1"/>
          </p:cNvSpPr>
          <p:nvPr>
            <p:ph type="title"/>
          </p:nvPr>
        </p:nvSpPr>
        <p:spPr/>
        <p:txBody>
          <a:bodyPr/>
          <a:lstStyle/>
          <a:p>
            <a:pPr algn="ctr"/>
            <a:r>
              <a:rPr lang="en-IN" dirty="0"/>
              <a:t>HashMap</a:t>
            </a:r>
          </a:p>
        </p:txBody>
      </p:sp>
      <p:sp>
        <p:nvSpPr>
          <p:cNvPr id="4" name="Rectangle 3">
            <a:extLst>
              <a:ext uri="{FF2B5EF4-FFF2-40B4-BE49-F238E27FC236}">
                <a16:creationId xmlns:a16="http://schemas.microsoft.com/office/drawing/2014/main" xmlns="" id="{40D8DDD1-AFB7-4171-A29B-5CA0F5FB4D83}"/>
              </a:ext>
            </a:extLst>
          </p:cNvPr>
          <p:cNvSpPr/>
          <p:nvPr/>
        </p:nvSpPr>
        <p:spPr>
          <a:xfrm>
            <a:off x="838200" y="1599228"/>
            <a:ext cx="10349345" cy="4893647"/>
          </a:xfrm>
          <a:prstGeom prst="rect">
            <a:avLst/>
          </a:prstGeom>
        </p:spPr>
        <p:txBody>
          <a:bodyPr wrap="square">
            <a:spAutoFit/>
          </a:bodyPr>
          <a:lstStyle/>
          <a:p>
            <a:r>
              <a:rPr lang="en-IN" sz="2400" dirty="0"/>
              <a:t>The HashMap class doesn’t guarantee any specific iteration order of the elements. It doesn’t keep track of the order in which the elements are inserted, and produces the elements in a random order every time you iterate over it.</a:t>
            </a:r>
          </a:p>
          <a:p>
            <a:endParaRPr lang="en-IN" sz="2400" dirty="0"/>
          </a:p>
          <a:p>
            <a:r>
              <a:rPr lang="en-IN" sz="2400" dirty="0"/>
              <a:t>If you want a predictable iteration order of the elements in a Map, then you can use a </a:t>
            </a:r>
            <a:r>
              <a:rPr lang="en-IN" sz="2400" dirty="0" err="1"/>
              <a:t>LinkedHashMap</a:t>
            </a:r>
            <a:r>
              <a:rPr lang="en-IN" sz="2400" dirty="0"/>
              <a:t>.</a:t>
            </a:r>
          </a:p>
          <a:p>
            <a:endParaRPr lang="en-IN" sz="2400" dirty="0"/>
          </a:p>
          <a:p>
            <a:r>
              <a:rPr lang="en-IN" sz="2400" dirty="0"/>
              <a:t>The iteration order in a </a:t>
            </a:r>
            <a:r>
              <a:rPr lang="en-IN" sz="2400" dirty="0" err="1"/>
              <a:t>LinkedHashMap</a:t>
            </a:r>
            <a:r>
              <a:rPr lang="en-IN" sz="2400" dirty="0"/>
              <a:t> is normally the order in which the elements are inserted. However, it also provides a special constructor using which you can change the iteration order from the least-recently accessed element to the most-recently accessed element and vice versa. This kind of iteration order can be useful in building LRU caches. In any case, the iteration order is predictable.</a:t>
            </a:r>
          </a:p>
        </p:txBody>
      </p:sp>
    </p:spTree>
    <p:extLst>
      <p:ext uri="{BB962C8B-B14F-4D97-AF65-F5344CB8AC3E}">
        <p14:creationId xmlns:p14="http://schemas.microsoft.com/office/powerpoint/2010/main" val="2159775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CA58AE-F0CA-4A73-A79C-85F8C52674B8}"/>
              </a:ext>
            </a:extLst>
          </p:cNvPr>
          <p:cNvSpPr>
            <a:spLocks noGrp="1"/>
          </p:cNvSpPr>
          <p:nvPr>
            <p:ph type="title"/>
          </p:nvPr>
        </p:nvSpPr>
        <p:spPr/>
        <p:txBody>
          <a:bodyPr/>
          <a:lstStyle/>
          <a:p>
            <a:pPr algn="ctr"/>
            <a:r>
              <a:rPr lang="en-IN" dirty="0"/>
              <a:t>Important points to note about </a:t>
            </a:r>
            <a:r>
              <a:rPr lang="en-IN" dirty="0" err="1"/>
              <a:t>LinkedHashMap</a:t>
            </a:r>
            <a:r>
              <a:rPr lang="en-IN" dirty="0"/>
              <a:t> in Java -</a:t>
            </a:r>
          </a:p>
        </p:txBody>
      </p:sp>
      <p:sp>
        <p:nvSpPr>
          <p:cNvPr id="3" name="Content Placeholder 2">
            <a:extLst>
              <a:ext uri="{FF2B5EF4-FFF2-40B4-BE49-F238E27FC236}">
                <a16:creationId xmlns:a16="http://schemas.microsoft.com/office/drawing/2014/main" xmlns="" id="{2FFBB9AF-B184-4635-8E51-0F87DEC35811}"/>
              </a:ext>
            </a:extLst>
          </p:cNvPr>
          <p:cNvSpPr>
            <a:spLocks noGrp="1"/>
          </p:cNvSpPr>
          <p:nvPr>
            <p:ph idx="1"/>
          </p:nvPr>
        </p:nvSpPr>
        <p:spPr/>
        <p:txBody>
          <a:bodyPr>
            <a:normAutofit lnSpcReduction="10000"/>
          </a:bodyPr>
          <a:lstStyle/>
          <a:p>
            <a:pPr marL="0" indent="0">
              <a:buNone/>
            </a:pPr>
            <a:r>
              <a:rPr lang="en-IN" dirty="0"/>
              <a:t>A </a:t>
            </a:r>
            <a:r>
              <a:rPr lang="en-IN" dirty="0" err="1"/>
              <a:t>LinkedHashMap</a:t>
            </a:r>
            <a:r>
              <a:rPr lang="en-IN" dirty="0"/>
              <a:t> cannot contain duplicate keys.</a:t>
            </a:r>
          </a:p>
          <a:p>
            <a:pPr marL="0" indent="0">
              <a:buNone/>
            </a:pPr>
            <a:endParaRPr lang="en-IN" dirty="0"/>
          </a:p>
          <a:p>
            <a:pPr marL="0" indent="0">
              <a:buNone/>
            </a:pPr>
            <a:r>
              <a:rPr lang="en-IN" dirty="0" err="1"/>
              <a:t>LinkedHashMap</a:t>
            </a:r>
            <a:r>
              <a:rPr lang="en-IN" dirty="0"/>
              <a:t> can have null values and the null key.</a:t>
            </a:r>
          </a:p>
          <a:p>
            <a:pPr marL="0" indent="0">
              <a:buNone/>
            </a:pPr>
            <a:endParaRPr lang="en-IN" dirty="0"/>
          </a:p>
          <a:p>
            <a:pPr marL="0" indent="0">
              <a:buNone/>
            </a:pPr>
            <a:r>
              <a:rPr lang="en-IN" dirty="0"/>
              <a:t>Unlike HashMap, the iteration order of the elements in a </a:t>
            </a:r>
            <a:r>
              <a:rPr lang="en-IN" dirty="0" err="1"/>
              <a:t>LinkedHashMap</a:t>
            </a:r>
            <a:r>
              <a:rPr lang="en-IN" dirty="0"/>
              <a:t> is predictable.</a:t>
            </a:r>
          </a:p>
          <a:p>
            <a:pPr marL="0" indent="0">
              <a:buNone/>
            </a:pPr>
            <a:endParaRPr lang="en-IN" dirty="0"/>
          </a:p>
          <a:p>
            <a:pPr marL="0" indent="0">
              <a:buNone/>
            </a:pPr>
            <a:r>
              <a:rPr lang="en-IN" dirty="0"/>
              <a:t>Just like HashMap, </a:t>
            </a:r>
            <a:r>
              <a:rPr lang="en-IN" dirty="0" err="1"/>
              <a:t>LinkedHashMap</a:t>
            </a:r>
            <a:r>
              <a:rPr lang="en-IN" dirty="0"/>
              <a:t> is not thread-safe. You must explicitly synchronize concurrent access to a </a:t>
            </a:r>
            <a:r>
              <a:rPr lang="en-IN" dirty="0" err="1"/>
              <a:t>LinkedHashMap</a:t>
            </a:r>
            <a:r>
              <a:rPr lang="en-IN" dirty="0"/>
              <a:t> in a multi-threaded environment.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356738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B4EB5F-2597-45BD-89FF-010C3B2BD9D5}"/>
              </a:ext>
            </a:extLst>
          </p:cNvPr>
          <p:cNvSpPr>
            <a:spLocks noGrp="1"/>
          </p:cNvSpPr>
          <p:nvPr>
            <p:ph type="title"/>
          </p:nvPr>
        </p:nvSpPr>
        <p:spPr/>
        <p:txBody>
          <a:bodyPr>
            <a:normAutofit/>
          </a:bodyPr>
          <a:lstStyle/>
          <a:p>
            <a:pPr algn="ctr"/>
            <a:r>
              <a:rPr lang="en-IN" b="1" dirty="0"/>
              <a:t>Creating and Initializing a </a:t>
            </a:r>
            <a:r>
              <a:rPr lang="en-IN" b="1" dirty="0" err="1"/>
              <a:t>LinkedHashMap</a:t>
            </a:r>
            <a:endParaRPr lang="en-IN" dirty="0"/>
          </a:p>
        </p:txBody>
      </p:sp>
      <p:sp>
        <p:nvSpPr>
          <p:cNvPr id="4" name="Rectangle 3">
            <a:extLst>
              <a:ext uri="{FF2B5EF4-FFF2-40B4-BE49-F238E27FC236}">
                <a16:creationId xmlns:a16="http://schemas.microsoft.com/office/drawing/2014/main" xmlns="" id="{0AA6FDF1-C7F0-4E18-BDCA-8494C5920188}"/>
              </a:ext>
            </a:extLst>
          </p:cNvPr>
          <p:cNvSpPr/>
          <p:nvPr/>
        </p:nvSpPr>
        <p:spPr>
          <a:xfrm>
            <a:off x="665018" y="1430400"/>
            <a:ext cx="10169236" cy="5416868"/>
          </a:xfrm>
          <a:prstGeom prst="rect">
            <a:avLst/>
          </a:prstGeom>
        </p:spPr>
        <p:txBody>
          <a:bodyPr wrap="square">
            <a:spAutoFit/>
          </a:bodyPr>
          <a:lstStyle/>
          <a:p>
            <a:r>
              <a:rPr lang="en-IN" sz="1600" dirty="0"/>
              <a:t>import </a:t>
            </a:r>
            <a:r>
              <a:rPr lang="en-IN" sz="1600" dirty="0" err="1"/>
              <a:t>java.util.LinkedHashMap</a:t>
            </a:r>
            <a:r>
              <a:rPr lang="en-IN" sz="1600" dirty="0"/>
              <a:t>;</a:t>
            </a:r>
          </a:p>
          <a:p>
            <a:endParaRPr lang="en-IN" sz="1600" dirty="0"/>
          </a:p>
          <a:p>
            <a:r>
              <a:rPr lang="en-IN" sz="1600" dirty="0"/>
              <a:t>public class </a:t>
            </a:r>
            <a:r>
              <a:rPr lang="en-IN" sz="1600" dirty="0" err="1"/>
              <a:t>CreateLinkedHashMapExample</a:t>
            </a:r>
            <a:r>
              <a:rPr lang="en-IN" sz="1600" dirty="0"/>
              <a:t> {</a:t>
            </a:r>
          </a:p>
          <a:p>
            <a:r>
              <a:rPr lang="en-IN" sz="1600" dirty="0"/>
              <a:t>    public static void main(String[] </a:t>
            </a:r>
            <a:r>
              <a:rPr lang="en-IN" sz="1600" dirty="0" err="1"/>
              <a:t>args</a:t>
            </a:r>
            <a:r>
              <a:rPr lang="en-IN" sz="1600" dirty="0"/>
              <a:t>) {</a:t>
            </a:r>
          </a:p>
          <a:p>
            <a:r>
              <a:rPr lang="en-IN" sz="1600" dirty="0"/>
              <a:t>        // Creating a </a:t>
            </a:r>
            <a:r>
              <a:rPr lang="en-IN" sz="1600" dirty="0" err="1"/>
              <a:t>LinkedHashMap</a:t>
            </a:r>
            <a:endParaRPr lang="en-IN" sz="1600" dirty="0"/>
          </a:p>
          <a:p>
            <a:r>
              <a:rPr lang="en-IN" sz="1600" dirty="0"/>
              <a:t>        </a:t>
            </a:r>
            <a:r>
              <a:rPr lang="en-IN" sz="1600" dirty="0" err="1"/>
              <a:t>LinkedHashMap</a:t>
            </a:r>
            <a:r>
              <a:rPr lang="en-IN" sz="1600" dirty="0"/>
              <a:t>&lt;String, Integer&gt; </a:t>
            </a:r>
            <a:r>
              <a:rPr lang="en-IN" sz="1600" dirty="0" err="1"/>
              <a:t>wordNumberMapping</a:t>
            </a:r>
            <a:r>
              <a:rPr lang="en-IN" sz="1600" dirty="0"/>
              <a:t> = new </a:t>
            </a:r>
            <a:r>
              <a:rPr lang="en-IN" sz="1600" dirty="0" err="1"/>
              <a:t>LinkedHashMap</a:t>
            </a:r>
            <a:r>
              <a:rPr lang="en-IN" sz="1600" dirty="0"/>
              <a:t>&lt;&gt;();</a:t>
            </a:r>
          </a:p>
          <a:p>
            <a:endParaRPr lang="en-IN" sz="1600" dirty="0"/>
          </a:p>
          <a:p>
            <a:r>
              <a:rPr lang="en-IN" sz="1600" dirty="0"/>
              <a:t>        // Adding new key-value pairs to the </a:t>
            </a:r>
            <a:r>
              <a:rPr lang="en-IN" sz="1600" dirty="0" err="1"/>
              <a:t>LinkedHashMap</a:t>
            </a:r>
            <a:endParaRPr lang="en-IN" sz="1600" dirty="0"/>
          </a:p>
          <a:p>
            <a:r>
              <a:rPr lang="en-IN" sz="1600" dirty="0"/>
              <a:t>        </a:t>
            </a:r>
            <a:r>
              <a:rPr lang="en-IN" sz="1600" dirty="0" err="1"/>
              <a:t>wordNumberMapping.put</a:t>
            </a:r>
            <a:r>
              <a:rPr lang="en-IN" sz="1600" dirty="0"/>
              <a:t>("one", 1);</a:t>
            </a:r>
          </a:p>
          <a:p>
            <a:r>
              <a:rPr lang="en-IN" sz="1600" dirty="0"/>
              <a:t>        </a:t>
            </a:r>
            <a:r>
              <a:rPr lang="en-IN" sz="1600" dirty="0" err="1"/>
              <a:t>wordNumberMapping.put</a:t>
            </a:r>
            <a:r>
              <a:rPr lang="en-IN" sz="1600" dirty="0"/>
              <a:t>("two", 2);</a:t>
            </a:r>
          </a:p>
          <a:p>
            <a:r>
              <a:rPr lang="en-IN" sz="1600" dirty="0"/>
              <a:t>        </a:t>
            </a:r>
            <a:r>
              <a:rPr lang="en-IN" sz="1600" dirty="0" err="1"/>
              <a:t>wordNumberMapping.put</a:t>
            </a:r>
            <a:r>
              <a:rPr lang="en-IN" sz="1600" dirty="0"/>
              <a:t>("three", 3);</a:t>
            </a:r>
          </a:p>
          <a:p>
            <a:r>
              <a:rPr lang="en-IN" sz="1600" dirty="0"/>
              <a:t>        </a:t>
            </a:r>
            <a:r>
              <a:rPr lang="en-IN" sz="1600" dirty="0" err="1"/>
              <a:t>wordNumberMapping.put</a:t>
            </a:r>
            <a:r>
              <a:rPr lang="en-IN" sz="1600" dirty="0"/>
              <a:t>("four", 4);</a:t>
            </a:r>
          </a:p>
          <a:p>
            <a:endParaRPr lang="en-IN" sz="1600" dirty="0"/>
          </a:p>
          <a:p>
            <a:r>
              <a:rPr lang="en-IN" sz="1600" dirty="0"/>
              <a:t>        // Add a new key-value pair only if the key does not exist in the </a:t>
            </a:r>
            <a:r>
              <a:rPr lang="en-IN" sz="1600" dirty="0" err="1"/>
              <a:t>LinkedHashMap</a:t>
            </a:r>
            <a:r>
              <a:rPr lang="en-IN" sz="1600" dirty="0"/>
              <a:t>, or is mapped to `null`</a:t>
            </a:r>
          </a:p>
          <a:p>
            <a:r>
              <a:rPr lang="en-IN" sz="1600" dirty="0"/>
              <a:t>        </a:t>
            </a:r>
            <a:r>
              <a:rPr lang="en-IN" sz="1600" dirty="0" err="1"/>
              <a:t>wordNumberMapping.putIfAbsent</a:t>
            </a:r>
            <a:r>
              <a:rPr lang="en-IN" sz="1600" dirty="0"/>
              <a:t>("five", 5);</a:t>
            </a:r>
          </a:p>
          <a:p>
            <a:endParaRPr lang="en-IN" sz="1600" dirty="0"/>
          </a:p>
          <a:p>
            <a:r>
              <a:rPr lang="en-IN" sz="1600" dirty="0"/>
              <a:t>        </a:t>
            </a:r>
            <a:r>
              <a:rPr lang="en-IN" sz="1600" dirty="0" err="1"/>
              <a:t>System.out.println</a:t>
            </a:r>
            <a:r>
              <a:rPr lang="en-IN" sz="1600" dirty="0"/>
              <a:t>(</a:t>
            </a:r>
            <a:r>
              <a:rPr lang="en-IN" sz="1600" dirty="0" err="1"/>
              <a:t>wordNumberMapping</a:t>
            </a:r>
            <a:r>
              <a:rPr lang="en-IN" sz="1600" dirty="0"/>
              <a:t>);</a:t>
            </a:r>
          </a:p>
          <a:p>
            <a:r>
              <a:rPr lang="en-IN" sz="1600" dirty="0"/>
              <a:t>    }</a:t>
            </a:r>
          </a:p>
          <a:p>
            <a:r>
              <a:rPr lang="en-IN" sz="1600" dirty="0"/>
              <a:t>}</a:t>
            </a:r>
          </a:p>
          <a:p>
            <a:r>
              <a:rPr lang="en-IN" sz="1600" dirty="0"/>
              <a:t># Output</a:t>
            </a:r>
          </a:p>
          <a:p>
            <a:r>
              <a:rPr lang="en-IN" sz="1600" dirty="0"/>
              <a:t>{one=1, two=2, three=3, four=4, five=5}</a:t>
            </a:r>
          </a:p>
        </p:txBody>
      </p:sp>
    </p:spTree>
    <p:extLst>
      <p:ext uri="{BB962C8B-B14F-4D97-AF65-F5344CB8AC3E}">
        <p14:creationId xmlns:p14="http://schemas.microsoft.com/office/powerpoint/2010/main" val="1372988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15E162-D5D2-495D-85E7-430672C08B72}"/>
              </a:ext>
            </a:extLst>
          </p:cNvPr>
          <p:cNvSpPr>
            <a:spLocks noGrp="1"/>
          </p:cNvSpPr>
          <p:nvPr>
            <p:ph type="title"/>
          </p:nvPr>
        </p:nvSpPr>
        <p:spPr/>
        <p:txBody>
          <a:bodyPr>
            <a:normAutofit/>
          </a:bodyPr>
          <a:lstStyle/>
          <a:p>
            <a:pPr algn="ctr"/>
            <a:r>
              <a:rPr lang="en-IN" b="1" dirty="0"/>
              <a:t>Accessing the entries of a </a:t>
            </a:r>
            <a:r>
              <a:rPr lang="en-IN" b="1" dirty="0" err="1"/>
              <a:t>LinkedHashMap</a:t>
            </a:r>
            <a:endParaRPr lang="en-IN" dirty="0"/>
          </a:p>
        </p:txBody>
      </p:sp>
      <p:sp>
        <p:nvSpPr>
          <p:cNvPr id="3" name="Content Placeholder 2">
            <a:extLst>
              <a:ext uri="{FF2B5EF4-FFF2-40B4-BE49-F238E27FC236}">
                <a16:creationId xmlns:a16="http://schemas.microsoft.com/office/drawing/2014/main" xmlns="" id="{11469306-E288-48B8-AF1E-CE414CAD14EC}"/>
              </a:ext>
            </a:extLst>
          </p:cNvPr>
          <p:cNvSpPr>
            <a:spLocks noGrp="1"/>
          </p:cNvSpPr>
          <p:nvPr>
            <p:ph idx="1"/>
          </p:nvPr>
        </p:nvSpPr>
        <p:spPr/>
        <p:txBody>
          <a:bodyPr/>
          <a:lstStyle/>
          <a:p>
            <a:r>
              <a:rPr lang="en-IN" dirty="0"/>
              <a:t>This example shows how to</a:t>
            </a:r>
          </a:p>
          <a:p>
            <a:r>
              <a:rPr lang="en-IN" dirty="0"/>
              <a:t>Check if a key exists in a </a:t>
            </a:r>
            <a:r>
              <a:rPr lang="en-IN" dirty="0" err="1"/>
              <a:t>LinkedHashMap</a:t>
            </a:r>
            <a:r>
              <a:rPr lang="en-IN" dirty="0"/>
              <a:t>.</a:t>
            </a:r>
          </a:p>
          <a:p>
            <a:r>
              <a:rPr lang="en-IN" dirty="0"/>
              <a:t>Check if a value exists in the </a:t>
            </a:r>
            <a:r>
              <a:rPr lang="en-IN" dirty="0" err="1"/>
              <a:t>LinkedHashMap</a:t>
            </a:r>
            <a:r>
              <a:rPr lang="en-IN" dirty="0"/>
              <a:t>.</a:t>
            </a:r>
          </a:p>
          <a:p>
            <a:r>
              <a:rPr lang="en-IN" dirty="0"/>
              <a:t>Modify the value associated with a given key in the </a:t>
            </a:r>
            <a:r>
              <a:rPr lang="en-IN" dirty="0" err="1"/>
              <a:t>LinkedHashMap</a:t>
            </a:r>
            <a:r>
              <a:rPr lang="en-IN" dirty="0"/>
              <a:t>.</a:t>
            </a:r>
            <a:br>
              <a:rPr lang="en-IN" dirty="0"/>
            </a:br>
            <a:endParaRPr lang="en-IN" dirty="0"/>
          </a:p>
        </p:txBody>
      </p:sp>
    </p:spTree>
    <p:extLst>
      <p:ext uri="{BB962C8B-B14F-4D97-AF65-F5344CB8AC3E}">
        <p14:creationId xmlns:p14="http://schemas.microsoft.com/office/powerpoint/2010/main" val="1176271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7A04D0-6B72-4879-B4E1-7BD35A72D602}"/>
              </a:ext>
            </a:extLst>
          </p:cNvPr>
          <p:cNvSpPr>
            <a:spLocks noGrp="1"/>
          </p:cNvSpPr>
          <p:nvPr>
            <p:ph type="title"/>
          </p:nvPr>
        </p:nvSpPr>
        <p:spPr/>
        <p:txBody>
          <a:bodyPr/>
          <a:lstStyle/>
          <a:p>
            <a:pPr algn="ctr"/>
            <a:r>
              <a:rPr lang="en-IN" dirty="0"/>
              <a:t>Example</a:t>
            </a:r>
          </a:p>
        </p:txBody>
      </p:sp>
      <p:sp>
        <p:nvSpPr>
          <p:cNvPr id="4" name="Rectangle 3">
            <a:extLst>
              <a:ext uri="{FF2B5EF4-FFF2-40B4-BE49-F238E27FC236}">
                <a16:creationId xmlns:a16="http://schemas.microsoft.com/office/drawing/2014/main" xmlns="" id="{92136F82-F690-4734-9DDC-213C0AE4A8E3}"/>
              </a:ext>
            </a:extLst>
          </p:cNvPr>
          <p:cNvSpPr/>
          <p:nvPr/>
        </p:nvSpPr>
        <p:spPr>
          <a:xfrm>
            <a:off x="0" y="1060522"/>
            <a:ext cx="6096000" cy="6001643"/>
          </a:xfrm>
          <a:prstGeom prst="rect">
            <a:avLst/>
          </a:prstGeom>
        </p:spPr>
        <p:txBody>
          <a:bodyPr>
            <a:spAutoFit/>
          </a:bodyPr>
          <a:lstStyle/>
          <a:p>
            <a:r>
              <a:rPr lang="en-IN" sz="1200" dirty="0"/>
              <a:t>import </a:t>
            </a:r>
            <a:r>
              <a:rPr lang="en-IN" sz="1200" dirty="0" err="1"/>
              <a:t>java.util.LinkedHashMap</a:t>
            </a:r>
            <a:r>
              <a:rPr lang="en-IN" sz="1200" dirty="0"/>
              <a:t>;</a:t>
            </a:r>
          </a:p>
          <a:p>
            <a:endParaRPr lang="en-IN" sz="1200" dirty="0"/>
          </a:p>
          <a:p>
            <a:r>
              <a:rPr lang="en-IN" sz="1200" dirty="0"/>
              <a:t>public class </a:t>
            </a:r>
            <a:r>
              <a:rPr lang="en-IN" sz="1200" dirty="0" err="1"/>
              <a:t>AccessEntriesFromLinkedHashMapExample</a:t>
            </a:r>
            <a:r>
              <a:rPr lang="en-IN" sz="1200" dirty="0"/>
              <a:t> {</a:t>
            </a:r>
          </a:p>
          <a:p>
            <a:r>
              <a:rPr lang="en-IN" sz="1200" dirty="0"/>
              <a:t>    public static void main(String[] </a:t>
            </a:r>
            <a:r>
              <a:rPr lang="en-IN" sz="1200" dirty="0" err="1"/>
              <a:t>args</a:t>
            </a:r>
            <a:r>
              <a:rPr lang="en-IN" sz="1200" dirty="0"/>
              <a:t>) {</a:t>
            </a:r>
          </a:p>
          <a:p>
            <a:r>
              <a:rPr lang="en-IN" sz="1200" dirty="0"/>
              <a:t>        </a:t>
            </a:r>
            <a:r>
              <a:rPr lang="en-IN" sz="1200" dirty="0" err="1"/>
              <a:t>LinkedHashMap</a:t>
            </a:r>
            <a:r>
              <a:rPr lang="en-IN" sz="1200" dirty="0"/>
              <a:t>&lt;Integer, String&gt; </a:t>
            </a:r>
            <a:r>
              <a:rPr lang="en-IN" sz="1200" dirty="0" err="1"/>
              <a:t>customerIdNameMapping</a:t>
            </a:r>
            <a:r>
              <a:rPr lang="en-IN" sz="1200" dirty="0"/>
              <a:t> = new </a:t>
            </a:r>
            <a:r>
              <a:rPr lang="en-IN" sz="1200" dirty="0" err="1"/>
              <a:t>LinkedHashMap</a:t>
            </a:r>
            <a:r>
              <a:rPr lang="en-IN" sz="1200" dirty="0"/>
              <a:t>&lt;&gt;();</a:t>
            </a:r>
          </a:p>
          <a:p>
            <a:endParaRPr lang="en-IN" sz="1200" dirty="0"/>
          </a:p>
          <a:p>
            <a:r>
              <a:rPr lang="en-IN" sz="1200" dirty="0"/>
              <a:t>        </a:t>
            </a:r>
            <a:r>
              <a:rPr lang="en-IN" sz="1200" dirty="0" err="1"/>
              <a:t>customerIdNameMapping.put</a:t>
            </a:r>
            <a:r>
              <a:rPr lang="en-IN" sz="1200" dirty="0"/>
              <a:t>(1001, "Jack");</a:t>
            </a:r>
          </a:p>
          <a:p>
            <a:r>
              <a:rPr lang="en-IN" sz="1200" dirty="0"/>
              <a:t>        </a:t>
            </a:r>
            <a:r>
              <a:rPr lang="en-IN" sz="1200" dirty="0" err="1"/>
              <a:t>customerIdNameMapping.put</a:t>
            </a:r>
            <a:r>
              <a:rPr lang="en-IN" sz="1200" dirty="0"/>
              <a:t>(1002, "David");</a:t>
            </a:r>
          </a:p>
          <a:p>
            <a:r>
              <a:rPr lang="en-IN" sz="1200" dirty="0"/>
              <a:t>        </a:t>
            </a:r>
            <a:r>
              <a:rPr lang="en-IN" sz="1200" dirty="0" err="1"/>
              <a:t>customerIdNameMapping.put</a:t>
            </a:r>
            <a:r>
              <a:rPr lang="en-IN" sz="1200" dirty="0"/>
              <a:t>(1003, "Steve");</a:t>
            </a:r>
          </a:p>
          <a:p>
            <a:r>
              <a:rPr lang="en-IN" sz="1200" dirty="0"/>
              <a:t>        </a:t>
            </a:r>
            <a:r>
              <a:rPr lang="en-IN" sz="1200" dirty="0" err="1"/>
              <a:t>customerIdNameMapping.put</a:t>
            </a:r>
            <a:r>
              <a:rPr lang="en-IN" sz="1200" dirty="0"/>
              <a:t>(1004, "Alice");</a:t>
            </a:r>
          </a:p>
          <a:p>
            <a:r>
              <a:rPr lang="en-IN" sz="1200" dirty="0"/>
              <a:t>        </a:t>
            </a:r>
            <a:r>
              <a:rPr lang="en-IN" sz="1200" dirty="0" err="1"/>
              <a:t>customerIdNameMapping.put</a:t>
            </a:r>
            <a:r>
              <a:rPr lang="en-IN" sz="1200" dirty="0"/>
              <a:t>(1005, "Marie");</a:t>
            </a:r>
          </a:p>
          <a:p>
            <a:endParaRPr lang="en-IN" sz="1200" dirty="0"/>
          </a:p>
          <a:p>
            <a:r>
              <a:rPr lang="en-IN" sz="1200" dirty="0"/>
              <a:t>        </a:t>
            </a:r>
            <a:r>
              <a:rPr lang="en-IN" sz="1200" dirty="0" err="1"/>
              <a:t>System.out.println</a:t>
            </a:r>
            <a:r>
              <a:rPr lang="en-IN" sz="1200" dirty="0"/>
              <a:t>("</a:t>
            </a:r>
            <a:r>
              <a:rPr lang="en-IN" sz="1200" dirty="0" err="1"/>
              <a:t>customerIdNameMapping</a:t>
            </a:r>
            <a:r>
              <a:rPr lang="en-IN" sz="1200" dirty="0"/>
              <a:t> : " + </a:t>
            </a:r>
            <a:r>
              <a:rPr lang="en-IN" sz="1200" dirty="0" err="1"/>
              <a:t>customerIdNameMapping</a:t>
            </a:r>
            <a:r>
              <a:rPr lang="en-IN" sz="1200" dirty="0"/>
              <a:t>);</a:t>
            </a:r>
          </a:p>
          <a:p>
            <a:endParaRPr lang="en-IN" sz="1200" dirty="0"/>
          </a:p>
          <a:p>
            <a:r>
              <a:rPr lang="en-IN" sz="1200" dirty="0"/>
              <a:t>        // Check if a key exists in the </a:t>
            </a:r>
            <a:r>
              <a:rPr lang="en-IN" sz="1200" dirty="0" err="1"/>
              <a:t>LinkedHashMap</a:t>
            </a:r>
            <a:endParaRPr lang="en-IN" sz="1200" dirty="0"/>
          </a:p>
          <a:p>
            <a:r>
              <a:rPr lang="en-IN" sz="1200" dirty="0"/>
              <a:t>        Integer id = 1005;</a:t>
            </a:r>
          </a:p>
          <a:p>
            <a:r>
              <a:rPr lang="en-IN" sz="1200" dirty="0"/>
              <a:t>        if(</a:t>
            </a:r>
            <a:r>
              <a:rPr lang="en-IN" sz="1200" dirty="0" err="1"/>
              <a:t>customerIdNameMapping.containsKey</a:t>
            </a:r>
            <a:r>
              <a:rPr lang="en-IN" sz="1200" dirty="0"/>
              <a:t>(id)) {</a:t>
            </a:r>
          </a:p>
          <a:p>
            <a:r>
              <a:rPr lang="en-IN" sz="1200" dirty="0"/>
              <a:t>            </a:t>
            </a:r>
            <a:r>
              <a:rPr lang="en-IN" sz="1200" dirty="0" err="1"/>
              <a:t>System.out.println</a:t>
            </a:r>
            <a:r>
              <a:rPr lang="en-IN" sz="1200" dirty="0"/>
              <a:t>("Found the customer with id " + id + " : " + </a:t>
            </a:r>
            <a:r>
              <a:rPr lang="en-IN" sz="1200" dirty="0" err="1"/>
              <a:t>customerIdNameMapping.get</a:t>
            </a:r>
            <a:r>
              <a:rPr lang="en-IN" sz="1200" dirty="0"/>
              <a:t>(id));</a:t>
            </a:r>
          </a:p>
          <a:p>
            <a:r>
              <a:rPr lang="en-IN" sz="1200" dirty="0"/>
              <a:t>        } else {</a:t>
            </a:r>
          </a:p>
          <a:p>
            <a:r>
              <a:rPr lang="en-IN" sz="1200" dirty="0"/>
              <a:t>            </a:t>
            </a:r>
            <a:r>
              <a:rPr lang="en-IN" sz="1200" dirty="0" err="1"/>
              <a:t>System.out.println</a:t>
            </a:r>
            <a:r>
              <a:rPr lang="en-IN" sz="1200" dirty="0"/>
              <a:t>("Customer with id " + id + " does not exist");</a:t>
            </a:r>
          </a:p>
          <a:p>
            <a:r>
              <a:rPr lang="en-IN" sz="1200" dirty="0"/>
              <a:t>        }</a:t>
            </a:r>
          </a:p>
          <a:p>
            <a:endParaRPr lang="en-IN" sz="1200" dirty="0"/>
          </a:p>
          <a:p>
            <a:r>
              <a:rPr lang="en-IN" sz="1200" dirty="0"/>
              <a:t>        // Check if a value exists in the </a:t>
            </a:r>
            <a:r>
              <a:rPr lang="en-IN" sz="1200" dirty="0" err="1"/>
              <a:t>LinkedHashMap</a:t>
            </a:r>
            <a:endParaRPr lang="en-IN" sz="1200" dirty="0"/>
          </a:p>
          <a:p>
            <a:r>
              <a:rPr lang="en-IN" sz="1200" dirty="0"/>
              <a:t>        String name = "David";</a:t>
            </a:r>
          </a:p>
          <a:p>
            <a:r>
              <a:rPr lang="en-IN" sz="1200" dirty="0"/>
              <a:t>        if(</a:t>
            </a:r>
            <a:r>
              <a:rPr lang="en-IN" sz="1200" dirty="0" err="1"/>
              <a:t>customerIdNameMapping.containsValue</a:t>
            </a:r>
            <a:r>
              <a:rPr lang="en-IN" sz="1200" dirty="0"/>
              <a:t>(name)) {</a:t>
            </a:r>
          </a:p>
          <a:p>
            <a:r>
              <a:rPr lang="en-IN" sz="1200" dirty="0"/>
              <a:t>            </a:t>
            </a:r>
            <a:r>
              <a:rPr lang="en-IN" sz="1200" dirty="0" err="1"/>
              <a:t>System.out.println</a:t>
            </a:r>
            <a:r>
              <a:rPr lang="en-IN" sz="1200" dirty="0"/>
              <a:t>("A customer named " + name + " exist in the map");</a:t>
            </a:r>
          </a:p>
          <a:p>
            <a:r>
              <a:rPr lang="en-IN" sz="1200" dirty="0"/>
              <a:t>        } else {</a:t>
            </a:r>
          </a:p>
          <a:p>
            <a:r>
              <a:rPr lang="en-IN" sz="1200" dirty="0"/>
              <a:t>            </a:t>
            </a:r>
            <a:r>
              <a:rPr lang="en-IN" sz="1200" dirty="0" err="1"/>
              <a:t>System.out.println</a:t>
            </a:r>
            <a:r>
              <a:rPr lang="en-IN" sz="1200" dirty="0"/>
              <a:t>("No customer found with name " + name + " in the map");</a:t>
            </a:r>
          </a:p>
          <a:p>
            <a:r>
              <a:rPr lang="en-IN" sz="1200" dirty="0"/>
              <a:t>        }</a:t>
            </a:r>
          </a:p>
          <a:p>
            <a:endParaRPr lang="en-IN" sz="1200" dirty="0"/>
          </a:p>
          <a:p>
            <a:r>
              <a:rPr lang="en-IN" sz="1200" dirty="0"/>
              <a:t>   </a:t>
            </a:r>
          </a:p>
        </p:txBody>
      </p:sp>
      <p:sp>
        <p:nvSpPr>
          <p:cNvPr id="5" name="Rectangle 4">
            <a:extLst>
              <a:ext uri="{FF2B5EF4-FFF2-40B4-BE49-F238E27FC236}">
                <a16:creationId xmlns:a16="http://schemas.microsoft.com/office/drawing/2014/main" xmlns="" id="{8CD0FE0A-D373-4FD7-9E5D-678900F4C020}"/>
              </a:ext>
            </a:extLst>
          </p:cNvPr>
          <p:cNvSpPr/>
          <p:nvPr/>
        </p:nvSpPr>
        <p:spPr>
          <a:xfrm>
            <a:off x="5999018" y="1443841"/>
            <a:ext cx="6096000" cy="3662541"/>
          </a:xfrm>
          <a:prstGeom prst="rect">
            <a:avLst/>
          </a:prstGeom>
        </p:spPr>
        <p:txBody>
          <a:bodyPr>
            <a:spAutoFit/>
          </a:bodyPr>
          <a:lstStyle/>
          <a:p>
            <a:r>
              <a:rPr lang="en-IN" sz="1600" dirty="0"/>
              <a:t> // Change the value associated with an existing key</a:t>
            </a:r>
          </a:p>
          <a:p>
            <a:r>
              <a:rPr lang="en-IN" sz="1600" dirty="0"/>
              <a:t>        id = 1004;</a:t>
            </a:r>
          </a:p>
          <a:p>
            <a:r>
              <a:rPr lang="en-IN" sz="1600" dirty="0"/>
              <a:t>        </a:t>
            </a:r>
            <a:r>
              <a:rPr lang="en-IN" sz="1600" dirty="0" err="1"/>
              <a:t>customerIdNameMapping.put</a:t>
            </a:r>
            <a:r>
              <a:rPr lang="en-IN" sz="1600" dirty="0"/>
              <a:t>(id, "Bob");</a:t>
            </a:r>
          </a:p>
          <a:p>
            <a:r>
              <a:rPr lang="en-IN" sz="1600" dirty="0"/>
              <a:t>        </a:t>
            </a:r>
            <a:r>
              <a:rPr lang="en-IN" sz="1600" dirty="0" err="1"/>
              <a:t>System.out.println</a:t>
            </a:r>
            <a:r>
              <a:rPr lang="en-IN" sz="1600" dirty="0"/>
              <a:t>("Changed the name of customer with id " + id + ", New mapping : " + </a:t>
            </a:r>
            <a:r>
              <a:rPr lang="en-IN" sz="1600" dirty="0" err="1"/>
              <a:t>customerIdNameMapping</a:t>
            </a:r>
            <a:r>
              <a:rPr lang="en-IN" sz="1600" dirty="0"/>
              <a:t>);</a:t>
            </a:r>
          </a:p>
          <a:p>
            <a:r>
              <a:rPr lang="en-IN" sz="1600" dirty="0"/>
              <a:t>    }</a:t>
            </a:r>
          </a:p>
          <a:p>
            <a:r>
              <a:rPr lang="en-IN" sz="1600" dirty="0"/>
              <a:t>}</a:t>
            </a:r>
          </a:p>
          <a:p>
            <a:r>
              <a:rPr lang="en-IN" sz="1600" dirty="0"/>
              <a:t># Output</a:t>
            </a:r>
          </a:p>
          <a:p>
            <a:r>
              <a:rPr lang="en-IN" sz="1600" dirty="0" err="1"/>
              <a:t>customerIdNameMapping</a:t>
            </a:r>
            <a:r>
              <a:rPr lang="en-IN" sz="1600" dirty="0"/>
              <a:t> : {1001=Jack, 1002=David, 1003=Steve, 1004=Alice, 1005=Marie}</a:t>
            </a:r>
          </a:p>
          <a:p>
            <a:r>
              <a:rPr lang="en-IN" sz="1600" dirty="0"/>
              <a:t>Found the customer with id 1005 : Marie</a:t>
            </a:r>
          </a:p>
          <a:p>
            <a:r>
              <a:rPr lang="en-IN" sz="1600" dirty="0"/>
              <a:t>A customer named David exist in the map</a:t>
            </a:r>
          </a:p>
          <a:p>
            <a:r>
              <a:rPr lang="en-IN" sz="1600" dirty="0"/>
              <a:t>Changed the name of customer with id 1004, New mapping : {1001=Jack, 1002=David, 1003=Steve, 1004=B</a:t>
            </a:r>
          </a:p>
        </p:txBody>
      </p:sp>
    </p:spTree>
    <p:extLst>
      <p:ext uri="{BB962C8B-B14F-4D97-AF65-F5344CB8AC3E}">
        <p14:creationId xmlns:p14="http://schemas.microsoft.com/office/powerpoint/2010/main" val="1819961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463C37-64CC-4BFB-8264-08B3DEFB5D08}"/>
              </a:ext>
            </a:extLst>
          </p:cNvPr>
          <p:cNvSpPr>
            <a:spLocks noGrp="1"/>
          </p:cNvSpPr>
          <p:nvPr>
            <p:ph type="title"/>
          </p:nvPr>
        </p:nvSpPr>
        <p:spPr/>
        <p:txBody>
          <a:bodyPr/>
          <a:lstStyle/>
          <a:p>
            <a:pPr algn="ctr"/>
            <a:r>
              <a:rPr lang="en-IN" dirty="0"/>
              <a:t>Comparable Interface</a:t>
            </a:r>
          </a:p>
        </p:txBody>
      </p:sp>
      <p:sp>
        <p:nvSpPr>
          <p:cNvPr id="3" name="Content Placeholder 2">
            <a:extLst>
              <a:ext uri="{FF2B5EF4-FFF2-40B4-BE49-F238E27FC236}">
                <a16:creationId xmlns:a16="http://schemas.microsoft.com/office/drawing/2014/main" xmlns="" id="{86BC0F4C-5534-4DEC-8BEF-1373E9E03301}"/>
              </a:ext>
            </a:extLst>
          </p:cNvPr>
          <p:cNvSpPr>
            <a:spLocks noGrp="1"/>
          </p:cNvSpPr>
          <p:nvPr>
            <p:ph idx="1"/>
          </p:nvPr>
        </p:nvSpPr>
        <p:spPr>
          <a:xfrm>
            <a:off x="652670" y="1514199"/>
            <a:ext cx="10515600" cy="5343801"/>
          </a:xfrm>
        </p:spPr>
        <p:txBody>
          <a:bodyPr>
            <a:normAutofit fontScale="92500" lnSpcReduction="10000"/>
          </a:bodyPr>
          <a:lstStyle/>
          <a:p>
            <a:pPr marL="0" indent="0">
              <a:buNone/>
            </a:pPr>
            <a:r>
              <a:rPr lang="en-IN" dirty="0"/>
              <a:t>We often need to compare two values in our Java programs. Comparing primitive values like int, char, float is very easy and can be done with comparison operators like &lt;, &gt;, == etc.</a:t>
            </a:r>
          </a:p>
          <a:p>
            <a:pPr marL="0" indent="0">
              <a:buNone/>
            </a:pPr>
            <a:endParaRPr lang="en-IN" dirty="0"/>
          </a:p>
          <a:p>
            <a:pPr marL="0" indent="0">
              <a:buNone/>
            </a:pPr>
            <a:r>
              <a:rPr lang="en-IN" dirty="0"/>
              <a:t>But comparing objects is a little different. For example, how would you compare two Employees? how would you compare two Students?</a:t>
            </a:r>
          </a:p>
          <a:p>
            <a:pPr marL="0" indent="0">
              <a:buNone/>
            </a:pPr>
            <a:endParaRPr lang="en-IN" dirty="0"/>
          </a:p>
          <a:p>
            <a:pPr marL="0" indent="0">
              <a:buNone/>
            </a:pPr>
            <a:r>
              <a:rPr lang="en-IN" dirty="0"/>
              <a:t>You need to explicitly define how the objects of user defined classes should be compared. For this purpose, Java provides two interfaces called Comparable and Comparator.</a:t>
            </a:r>
          </a:p>
          <a:p>
            <a:pPr marL="0" indent="0">
              <a:buNone/>
            </a:pPr>
            <a:endParaRPr lang="en-IN" dirty="0"/>
          </a:p>
          <a:p>
            <a:pPr marL="0" indent="0">
              <a:buNone/>
            </a:pPr>
            <a:r>
              <a:rPr lang="en-IN" dirty="0"/>
              <a:t>Once you define how the objects should be compared using any of these interfaces, you’ll be able to sort them using various library functions like </a:t>
            </a:r>
            <a:r>
              <a:rPr lang="en-IN" dirty="0" err="1"/>
              <a:t>Collections.sort</a:t>
            </a:r>
            <a:r>
              <a:rPr lang="en-IN" dirty="0"/>
              <a:t> or </a:t>
            </a:r>
            <a:r>
              <a:rPr lang="en-IN" dirty="0" err="1"/>
              <a:t>Arrays.sort</a:t>
            </a:r>
            <a:r>
              <a:rPr lang="en-IN" dirty="0"/>
              <a: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067550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C42283-25D6-46F7-8EDA-3BEADB881F4D}"/>
              </a:ext>
            </a:extLst>
          </p:cNvPr>
          <p:cNvSpPr>
            <a:spLocks noGrp="1"/>
          </p:cNvSpPr>
          <p:nvPr>
            <p:ph type="title"/>
          </p:nvPr>
        </p:nvSpPr>
        <p:spPr/>
        <p:txBody>
          <a:bodyPr>
            <a:normAutofit/>
          </a:bodyPr>
          <a:lstStyle/>
          <a:p>
            <a:pPr algn="ctr"/>
            <a:r>
              <a:rPr lang="en-IN" b="1" dirty="0"/>
              <a:t>Simple TreeSet</a:t>
            </a:r>
            <a:endParaRPr lang="en-IN" dirty="0"/>
          </a:p>
        </p:txBody>
      </p:sp>
      <p:sp>
        <p:nvSpPr>
          <p:cNvPr id="3" name="Content Placeholder 2">
            <a:extLst>
              <a:ext uri="{FF2B5EF4-FFF2-40B4-BE49-F238E27FC236}">
                <a16:creationId xmlns:a16="http://schemas.microsoft.com/office/drawing/2014/main" xmlns="" id="{B36B419A-0051-46F2-A90E-1AB0593CBB46}"/>
              </a:ext>
            </a:extLst>
          </p:cNvPr>
          <p:cNvSpPr>
            <a:spLocks noGrp="1"/>
          </p:cNvSpPr>
          <p:nvPr>
            <p:ph idx="1"/>
          </p:nvPr>
        </p:nvSpPr>
        <p:spPr>
          <a:xfrm>
            <a:off x="1010478" y="1905138"/>
            <a:ext cx="3998844" cy="4351338"/>
          </a:xfrm>
        </p:spPr>
        <p:txBody>
          <a:bodyPr/>
          <a:lstStyle/>
          <a:p>
            <a:r>
              <a:rPr lang="en-IN" dirty="0"/>
              <a:t>The following example shows how to create a TreeSet and add new elements to it. The TreeSet will be sorted based on the natural ordering of the elements -</a:t>
            </a:r>
          </a:p>
          <a:p>
            <a:r>
              <a:rPr lang="en-IN" dirty="0"/>
              <a:t/>
            </a:r>
            <a:br>
              <a:rPr lang="en-IN" dirty="0"/>
            </a:br>
            <a:endParaRPr lang="en-IN" dirty="0"/>
          </a:p>
        </p:txBody>
      </p:sp>
      <p:sp>
        <p:nvSpPr>
          <p:cNvPr id="4" name="Rectangle 3">
            <a:extLst>
              <a:ext uri="{FF2B5EF4-FFF2-40B4-BE49-F238E27FC236}">
                <a16:creationId xmlns:a16="http://schemas.microsoft.com/office/drawing/2014/main" xmlns="" id="{9C9C049D-9B8C-40B8-A735-B1FBF076ACCC}"/>
              </a:ext>
            </a:extLst>
          </p:cNvPr>
          <p:cNvSpPr/>
          <p:nvPr/>
        </p:nvSpPr>
        <p:spPr>
          <a:xfrm>
            <a:off x="5552661" y="1356984"/>
            <a:ext cx="6096000" cy="5447645"/>
          </a:xfrm>
          <a:prstGeom prst="rect">
            <a:avLst/>
          </a:prstGeom>
        </p:spPr>
        <p:txBody>
          <a:bodyPr>
            <a:spAutoFit/>
          </a:bodyPr>
          <a:lstStyle/>
          <a:p>
            <a:r>
              <a:rPr lang="en-IN" sz="1200" dirty="0"/>
              <a:t>import </a:t>
            </a:r>
            <a:r>
              <a:rPr lang="en-IN" sz="1200" dirty="0" err="1"/>
              <a:t>java.util.SortedSet</a:t>
            </a:r>
            <a:r>
              <a:rPr lang="en-IN" sz="1200" dirty="0"/>
              <a:t>;</a:t>
            </a:r>
          </a:p>
          <a:p>
            <a:r>
              <a:rPr lang="en-IN" sz="1200" dirty="0"/>
              <a:t>import </a:t>
            </a:r>
            <a:r>
              <a:rPr lang="en-IN" sz="1200" dirty="0" err="1"/>
              <a:t>java.util.TreeSet</a:t>
            </a:r>
            <a:r>
              <a:rPr lang="en-IN" sz="1200" dirty="0"/>
              <a:t>;</a:t>
            </a:r>
          </a:p>
          <a:p>
            <a:endParaRPr lang="en-IN" sz="1200" dirty="0"/>
          </a:p>
          <a:p>
            <a:r>
              <a:rPr lang="en-IN" sz="1200" dirty="0"/>
              <a:t>public class </a:t>
            </a:r>
            <a:r>
              <a:rPr lang="en-IN" sz="1200" dirty="0" err="1"/>
              <a:t>CreateTreeSetExample</a:t>
            </a:r>
            <a:r>
              <a:rPr lang="en-IN" sz="1200" dirty="0"/>
              <a:t> {</a:t>
            </a:r>
          </a:p>
          <a:p>
            <a:r>
              <a:rPr lang="en-IN" sz="1200" dirty="0"/>
              <a:t>    public static void main(String[] </a:t>
            </a:r>
            <a:r>
              <a:rPr lang="en-IN" sz="1200" dirty="0" err="1"/>
              <a:t>args</a:t>
            </a:r>
            <a:r>
              <a:rPr lang="en-IN" sz="1200" dirty="0"/>
              <a:t>) {</a:t>
            </a:r>
          </a:p>
          <a:p>
            <a:r>
              <a:rPr lang="en-IN" sz="1200" dirty="0"/>
              <a:t>        // Creating a TreeSet</a:t>
            </a:r>
          </a:p>
          <a:p>
            <a:r>
              <a:rPr lang="en-IN" sz="1200" dirty="0"/>
              <a:t>        </a:t>
            </a:r>
            <a:r>
              <a:rPr lang="en-IN" sz="1200" dirty="0" err="1"/>
              <a:t>SortedSet</a:t>
            </a:r>
            <a:r>
              <a:rPr lang="en-IN" sz="1200" dirty="0"/>
              <a:t>&lt;String&gt; fruits = new TreeSet&lt;&gt;();</a:t>
            </a:r>
          </a:p>
          <a:p>
            <a:endParaRPr lang="en-IN" sz="1200" dirty="0"/>
          </a:p>
          <a:p>
            <a:r>
              <a:rPr lang="en-IN" sz="1200" dirty="0"/>
              <a:t>        // Adding new elements to a TreeSet</a:t>
            </a:r>
          </a:p>
          <a:p>
            <a:r>
              <a:rPr lang="en-IN" sz="1200" dirty="0"/>
              <a:t>        </a:t>
            </a:r>
            <a:r>
              <a:rPr lang="en-IN" sz="1200" dirty="0" err="1"/>
              <a:t>fruits.add</a:t>
            </a:r>
            <a:r>
              <a:rPr lang="en-IN" sz="1200" dirty="0"/>
              <a:t>("Banana");</a:t>
            </a:r>
          </a:p>
          <a:p>
            <a:r>
              <a:rPr lang="en-IN" sz="1200" dirty="0"/>
              <a:t>        </a:t>
            </a:r>
            <a:r>
              <a:rPr lang="en-IN" sz="1200" dirty="0" err="1"/>
              <a:t>fruits.add</a:t>
            </a:r>
            <a:r>
              <a:rPr lang="en-IN" sz="1200" dirty="0"/>
              <a:t>("Apple");</a:t>
            </a:r>
          </a:p>
          <a:p>
            <a:r>
              <a:rPr lang="en-IN" sz="1200" dirty="0"/>
              <a:t>        </a:t>
            </a:r>
            <a:r>
              <a:rPr lang="en-IN" sz="1200" dirty="0" err="1"/>
              <a:t>fruits.add</a:t>
            </a:r>
            <a:r>
              <a:rPr lang="en-IN" sz="1200" dirty="0"/>
              <a:t>("Pineapple");</a:t>
            </a:r>
          </a:p>
          <a:p>
            <a:r>
              <a:rPr lang="en-IN" sz="1200" dirty="0"/>
              <a:t>        </a:t>
            </a:r>
            <a:r>
              <a:rPr lang="en-IN" sz="1200" dirty="0" err="1"/>
              <a:t>fruits.add</a:t>
            </a:r>
            <a:r>
              <a:rPr lang="en-IN" sz="1200" dirty="0"/>
              <a:t>("Orange");</a:t>
            </a:r>
          </a:p>
          <a:p>
            <a:endParaRPr lang="en-IN" sz="1200" dirty="0"/>
          </a:p>
          <a:p>
            <a:r>
              <a:rPr lang="en-IN" sz="1200" dirty="0"/>
              <a:t>        </a:t>
            </a:r>
            <a:r>
              <a:rPr lang="en-IN" sz="1200" dirty="0" err="1"/>
              <a:t>System.out.println</a:t>
            </a:r>
            <a:r>
              <a:rPr lang="en-IN" sz="1200" dirty="0"/>
              <a:t>("Fruits Set : " + fruits);</a:t>
            </a:r>
          </a:p>
          <a:p>
            <a:endParaRPr lang="en-IN" sz="1200" dirty="0"/>
          </a:p>
          <a:p>
            <a:r>
              <a:rPr lang="en-IN" sz="1200" dirty="0"/>
              <a:t>        // Duplicate elements are ignored</a:t>
            </a:r>
          </a:p>
          <a:p>
            <a:r>
              <a:rPr lang="en-IN" sz="1200" dirty="0"/>
              <a:t>        </a:t>
            </a:r>
            <a:r>
              <a:rPr lang="en-IN" sz="1200" dirty="0" err="1"/>
              <a:t>fruits.add</a:t>
            </a:r>
            <a:r>
              <a:rPr lang="en-IN" sz="1200" dirty="0"/>
              <a:t>("Apple");</a:t>
            </a:r>
          </a:p>
          <a:p>
            <a:r>
              <a:rPr lang="en-IN" sz="1200" dirty="0"/>
              <a:t>        </a:t>
            </a:r>
            <a:r>
              <a:rPr lang="en-IN" sz="1200" dirty="0" err="1"/>
              <a:t>System.out.println</a:t>
            </a:r>
            <a:r>
              <a:rPr lang="en-IN" sz="1200" dirty="0"/>
              <a:t>("After adding duplicate element \"Apple\" : " + fruits);</a:t>
            </a:r>
          </a:p>
          <a:p>
            <a:endParaRPr lang="en-IN" sz="1200" dirty="0"/>
          </a:p>
          <a:p>
            <a:r>
              <a:rPr lang="en-IN" sz="1200" dirty="0"/>
              <a:t>        // This will be allowed because it's in lowercase.</a:t>
            </a:r>
          </a:p>
          <a:p>
            <a:r>
              <a:rPr lang="en-IN" sz="1200" dirty="0"/>
              <a:t>        </a:t>
            </a:r>
            <a:r>
              <a:rPr lang="en-IN" sz="1200" dirty="0" err="1"/>
              <a:t>fruits.add</a:t>
            </a:r>
            <a:r>
              <a:rPr lang="en-IN" sz="1200" dirty="0"/>
              <a:t>("banana");</a:t>
            </a:r>
          </a:p>
          <a:p>
            <a:r>
              <a:rPr lang="en-IN" sz="1200" dirty="0"/>
              <a:t>        </a:t>
            </a:r>
            <a:r>
              <a:rPr lang="en-IN" sz="1200" dirty="0" err="1"/>
              <a:t>System.out.println</a:t>
            </a:r>
            <a:r>
              <a:rPr lang="en-IN" sz="1200" dirty="0"/>
              <a:t>("After adding \"banana\" : " + fruits);</a:t>
            </a:r>
          </a:p>
          <a:p>
            <a:r>
              <a:rPr lang="en-IN" sz="1200" dirty="0"/>
              <a:t>    }</a:t>
            </a:r>
          </a:p>
          <a:p>
            <a:r>
              <a:rPr lang="en-IN" sz="1200" dirty="0"/>
              <a:t>}</a:t>
            </a:r>
          </a:p>
          <a:p>
            <a:r>
              <a:rPr lang="en-IN" sz="1200" dirty="0"/>
              <a:t># Output</a:t>
            </a:r>
          </a:p>
          <a:p>
            <a:r>
              <a:rPr lang="en-IN" sz="1200" dirty="0"/>
              <a:t>Fruits Set : [Apple, Banana, Orange, Pineapple]</a:t>
            </a:r>
          </a:p>
          <a:p>
            <a:r>
              <a:rPr lang="en-IN" sz="1200" dirty="0"/>
              <a:t>After adding duplicate element "Apple" : [Apple, Banana, Orange, Pineapple]</a:t>
            </a:r>
          </a:p>
          <a:p>
            <a:r>
              <a:rPr lang="en-IN" sz="1200" dirty="0"/>
              <a:t>After adding "banana" : [Apple, Banana, Orange, Pineapple, banana]</a:t>
            </a:r>
          </a:p>
        </p:txBody>
      </p:sp>
    </p:spTree>
    <p:extLst>
      <p:ext uri="{BB962C8B-B14F-4D97-AF65-F5344CB8AC3E}">
        <p14:creationId xmlns:p14="http://schemas.microsoft.com/office/powerpoint/2010/main" val="1688689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DC13C0-1534-4F2B-81D5-803B61AB16A7}"/>
              </a:ext>
            </a:extLst>
          </p:cNvPr>
          <p:cNvSpPr>
            <a:spLocks noGrp="1"/>
          </p:cNvSpPr>
          <p:nvPr>
            <p:ph type="title"/>
          </p:nvPr>
        </p:nvSpPr>
        <p:spPr/>
        <p:txBody>
          <a:bodyPr>
            <a:normAutofit/>
          </a:bodyPr>
          <a:lstStyle/>
          <a:p>
            <a:pPr algn="ctr"/>
            <a:r>
              <a:rPr lang="en-IN" b="1" dirty="0"/>
              <a:t>Java Comparable interface intuition</a:t>
            </a:r>
            <a:endParaRPr lang="en-IN" dirty="0"/>
          </a:p>
        </p:txBody>
      </p:sp>
      <p:sp>
        <p:nvSpPr>
          <p:cNvPr id="3" name="Content Placeholder 2">
            <a:extLst>
              <a:ext uri="{FF2B5EF4-FFF2-40B4-BE49-F238E27FC236}">
                <a16:creationId xmlns:a16="http://schemas.microsoft.com/office/drawing/2014/main" xmlns="" id="{BD78C70C-0595-42C6-B870-637AC274E37F}"/>
              </a:ext>
            </a:extLst>
          </p:cNvPr>
          <p:cNvSpPr>
            <a:spLocks noGrp="1"/>
          </p:cNvSpPr>
          <p:nvPr>
            <p:ph idx="1"/>
          </p:nvPr>
        </p:nvSpPr>
        <p:spPr>
          <a:xfrm>
            <a:off x="371061" y="1690688"/>
            <a:ext cx="11502887" cy="5167312"/>
          </a:xfrm>
        </p:spPr>
        <p:txBody>
          <a:bodyPr>
            <a:normAutofit fontScale="77500" lnSpcReduction="20000"/>
          </a:bodyPr>
          <a:lstStyle/>
          <a:p>
            <a:pPr marL="0" indent="0">
              <a:buNone/>
            </a:pPr>
            <a:r>
              <a:rPr lang="en-IN" dirty="0"/>
              <a:t>By default, a user defined class is not comparable. That is, its objects can’t be compared. To make an object comparable, the class must implement the Comparable interface.</a:t>
            </a:r>
          </a:p>
          <a:p>
            <a:pPr marL="0" indent="0">
              <a:buNone/>
            </a:pPr>
            <a:endParaRPr lang="en-IN" dirty="0"/>
          </a:p>
          <a:p>
            <a:pPr marL="0" indent="0">
              <a:buNone/>
            </a:pPr>
            <a:r>
              <a:rPr lang="en-IN" dirty="0"/>
              <a:t>The Comparable interface has a single method called </a:t>
            </a:r>
            <a:r>
              <a:rPr lang="en-IN" dirty="0" err="1"/>
              <a:t>compareTo</a:t>
            </a:r>
            <a:r>
              <a:rPr lang="en-IN" dirty="0"/>
              <a:t>() that you need to implement in order to define how an object compares with the supplied object -</a:t>
            </a:r>
          </a:p>
          <a:p>
            <a:pPr marL="0" indent="0">
              <a:buNone/>
            </a:pPr>
            <a:endParaRPr lang="en-IN" dirty="0"/>
          </a:p>
          <a:p>
            <a:pPr marL="0" indent="0">
              <a:buNone/>
            </a:pPr>
            <a:r>
              <a:rPr lang="en-IN" dirty="0"/>
              <a:t>public interface Comparable&lt;T&gt; {</a:t>
            </a:r>
          </a:p>
          <a:p>
            <a:pPr marL="0" indent="0">
              <a:buNone/>
            </a:pPr>
            <a:r>
              <a:rPr lang="en-IN" dirty="0"/>
              <a:t>     public int </a:t>
            </a:r>
            <a:r>
              <a:rPr lang="en-IN" dirty="0" err="1"/>
              <a:t>compareTo</a:t>
            </a:r>
            <a:r>
              <a:rPr lang="en-IN" dirty="0"/>
              <a:t>(T o);</a:t>
            </a:r>
          </a:p>
          <a:p>
            <a:pPr marL="0" indent="0">
              <a:buNone/>
            </a:pPr>
            <a:r>
              <a:rPr lang="en-IN" dirty="0"/>
              <a:t>}</a:t>
            </a:r>
          </a:p>
          <a:p>
            <a:pPr marL="0" indent="0">
              <a:buNone/>
            </a:pPr>
            <a:r>
              <a:rPr lang="en-IN" dirty="0"/>
              <a:t>When you define the </a:t>
            </a:r>
            <a:r>
              <a:rPr lang="en-IN" dirty="0" err="1"/>
              <a:t>compareTo</a:t>
            </a:r>
            <a:r>
              <a:rPr lang="en-IN" dirty="0"/>
              <a:t>() method in your classes, you need to make sure that the return value of this method is -</a:t>
            </a:r>
          </a:p>
          <a:p>
            <a:pPr marL="0" indent="0">
              <a:buNone/>
            </a:pPr>
            <a:endParaRPr lang="en-IN" dirty="0"/>
          </a:p>
          <a:p>
            <a:r>
              <a:rPr lang="en-IN" dirty="0"/>
              <a:t>negative, if this object is less than the supplied object.</a:t>
            </a:r>
          </a:p>
          <a:p>
            <a:r>
              <a:rPr lang="en-IN" dirty="0"/>
              <a:t>zero, if this object is equal to the supplied object.</a:t>
            </a:r>
          </a:p>
          <a:p>
            <a:r>
              <a:rPr lang="en-IN" dirty="0"/>
              <a:t>positive, if this object is greater than the supplied object.</a:t>
            </a:r>
          </a:p>
          <a:p>
            <a:endParaRPr lang="en-IN" dirty="0"/>
          </a:p>
        </p:txBody>
      </p:sp>
    </p:spTree>
    <p:extLst>
      <p:ext uri="{BB962C8B-B14F-4D97-AF65-F5344CB8AC3E}">
        <p14:creationId xmlns:p14="http://schemas.microsoft.com/office/powerpoint/2010/main" val="3889786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BAB942-A97C-4D35-9C2E-681971B1EADD}"/>
              </a:ext>
            </a:extLst>
          </p:cNvPr>
          <p:cNvSpPr>
            <a:spLocks noGrp="1"/>
          </p:cNvSpPr>
          <p:nvPr>
            <p:ph type="title"/>
          </p:nvPr>
        </p:nvSpPr>
        <p:spPr/>
        <p:txBody>
          <a:bodyPr/>
          <a:lstStyle/>
          <a:p>
            <a:pPr algn="ctr"/>
            <a:r>
              <a:rPr lang="en-IN" dirty="0"/>
              <a:t>Comparable Interface</a:t>
            </a:r>
          </a:p>
        </p:txBody>
      </p:sp>
      <p:sp>
        <p:nvSpPr>
          <p:cNvPr id="3" name="Content Placeholder 2">
            <a:extLst>
              <a:ext uri="{FF2B5EF4-FFF2-40B4-BE49-F238E27FC236}">
                <a16:creationId xmlns:a16="http://schemas.microsoft.com/office/drawing/2014/main" xmlns="" id="{A30850F1-3062-492D-BE8F-7291D1032A35}"/>
              </a:ext>
            </a:extLst>
          </p:cNvPr>
          <p:cNvSpPr>
            <a:spLocks noGrp="1"/>
          </p:cNvSpPr>
          <p:nvPr>
            <p:ph idx="1"/>
          </p:nvPr>
        </p:nvSpPr>
        <p:spPr/>
        <p:txBody>
          <a:bodyPr/>
          <a:lstStyle/>
          <a:p>
            <a:pPr marL="0" indent="0">
              <a:buNone/>
            </a:pPr>
            <a:r>
              <a:rPr lang="en-IN" dirty="0"/>
              <a:t>Many predefined Java classes like String, Date, </a:t>
            </a:r>
            <a:r>
              <a:rPr lang="en-IN" dirty="0" err="1"/>
              <a:t>LocalDate</a:t>
            </a:r>
            <a:r>
              <a:rPr lang="en-IN" dirty="0"/>
              <a:t>, </a:t>
            </a:r>
            <a:r>
              <a:rPr lang="en-IN" dirty="0" err="1"/>
              <a:t>LocalDateTime</a:t>
            </a:r>
            <a:r>
              <a:rPr lang="en-IN" dirty="0"/>
              <a:t> etc implement the Comparable interface to define the ordering of their instances.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965713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6E2532-0D70-4DEC-80B5-409FC0F31145}"/>
              </a:ext>
            </a:extLst>
          </p:cNvPr>
          <p:cNvSpPr>
            <a:spLocks noGrp="1"/>
          </p:cNvSpPr>
          <p:nvPr>
            <p:ph type="title"/>
          </p:nvPr>
        </p:nvSpPr>
        <p:spPr/>
        <p:txBody>
          <a:bodyPr/>
          <a:lstStyle/>
          <a:p>
            <a:pPr algn="ctr"/>
            <a:r>
              <a:rPr lang="en-IN" dirty="0"/>
              <a:t>Example</a:t>
            </a:r>
          </a:p>
        </p:txBody>
      </p:sp>
      <p:sp>
        <p:nvSpPr>
          <p:cNvPr id="4" name="Rectangle 3">
            <a:extLst>
              <a:ext uri="{FF2B5EF4-FFF2-40B4-BE49-F238E27FC236}">
                <a16:creationId xmlns:a16="http://schemas.microsoft.com/office/drawing/2014/main" xmlns="" id="{E2E465B4-9ECE-4911-B229-102D94F6BB33}"/>
              </a:ext>
            </a:extLst>
          </p:cNvPr>
          <p:cNvSpPr/>
          <p:nvPr/>
        </p:nvSpPr>
        <p:spPr>
          <a:xfrm>
            <a:off x="278298" y="1281176"/>
            <a:ext cx="3723860" cy="4893647"/>
          </a:xfrm>
          <a:prstGeom prst="rect">
            <a:avLst/>
          </a:prstGeom>
        </p:spPr>
        <p:txBody>
          <a:bodyPr wrap="square">
            <a:spAutoFit/>
          </a:bodyPr>
          <a:lstStyle/>
          <a:p>
            <a:r>
              <a:rPr lang="en-IN" sz="1200" dirty="0"/>
              <a:t>import </a:t>
            </a:r>
            <a:r>
              <a:rPr lang="en-IN" sz="1200" dirty="0" err="1"/>
              <a:t>java.time.LocalDate</a:t>
            </a:r>
            <a:r>
              <a:rPr lang="en-IN" sz="1200" dirty="0"/>
              <a:t>;</a:t>
            </a:r>
          </a:p>
          <a:p>
            <a:r>
              <a:rPr lang="en-IN" sz="1200" dirty="0"/>
              <a:t>import </a:t>
            </a:r>
            <a:r>
              <a:rPr lang="en-IN" sz="1200" dirty="0" err="1"/>
              <a:t>java.util.Objects</a:t>
            </a:r>
            <a:r>
              <a:rPr lang="en-IN" sz="1200" dirty="0"/>
              <a:t>;</a:t>
            </a:r>
          </a:p>
          <a:p>
            <a:endParaRPr lang="en-IN" sz="1200" dirty="0"/>
          </a:p>
          <a:p>
            <a:r>
              <a:rPr lang="en-IN" sz="1200" dirty="0"/>
              <a:t>class Employee implements Comparable&lt;Employee&gt; {</a:t>
            </a:r>
          </a:p>
          <a:p>
            <a:r>
              <a:rPr lang="en-IN" sz="1200" dirty="0"/>
              <a:t>    private int id;</a:t>
            </a:r>
          </a:p>
          <a:p>
            <a:r>
              <a:rPr lang="en-IN" sz="1200" dirty="0"/>
              <a:t>    private String name;</a:t>
            </a:r>
          </a:p>
          <a:p>
            <a:r>
              <a:rPr lang="en-IN" sz="1200" dirty="0"/>
              <a:t>    private double salary;</a:t>
            </a:r>
          </a:p>
          <a:p>
            <a:r>
              <a:rPr lang="en-IN" sz="1200" dirty="0"/>
              <a:t>    private </a:t>
            </a:r>
            <a:r>
              <a:rPr lang="en-IN" sz="1200" dirty="0" err="1"/>
              <a:t>LocalDate</a:t>
            </a:r>
            <a:r>
              <a:rPr lang="en-IN" sz="1200" dirty="0"/>
              <a:t> </a:t>
            </a:r>
            <a:r>
              <a:rPr lang="en-IN" sz="1200" dirty="0" err="1"/>
              <a:t>joiningDate</a:t>
            </a:r>
            <a:r>
              <a:rPr lang="en-IN" sz="1200" dirty="0"/>
              <a:t>;</a:t>
            </a:r>
          </a:p>
          <a:p>
            <a:endParaRPr lang="en-IN" sz="1200" dirty="0"/>
          </a:p>
          <a:p>
            <a:r>
              <a:rPr lang="en-IN" sz="1200" dirty="0"/>
              <a:t>    public Employee(int id, String name, double salary, </a:t>
            </a:r>
            <a:r>
              <a:rPr lang="en-IN" sz="1200" dirty="0" err="1"/>
              <a:t>LocalDate</a:t>
            </a:r>
            <a:r>
              <a:rPr lang="en-IN" sz="1200" dirty="0"/>
              <a:t> </a:t>
            </a:r>
            <a:r>
              <a:rPr lang="en-IN" sz="1200" dirty="0" err="1"/>
              <a:t>joiningDate</a:t>
            </a:r>
            <a:r>
              <a:rPr lang="en-IN" sz="1200" dirty="0"/>
              <a:t>) {</a:t>
            </a:r>
          </a:p>
          <a:p>
            <a:r>
              <a:rPr lang="en-IN" sz="1200" dirty="0"/>
              <a:t>        this.id = id;</a:t>
            </a:r>
          </a:p>
          <a:p>
            <a:r>
              <a:rPr lang="en-IN" sz="1200" dirty="0"/>
              <a:t>        this.name = name;</a:t>
            </a:r>
          </a:p>
          <a:p>
            <a:r>
              <a:rPr lang="en-IN" sz="1200" dirty="0"/>
              <a:t>        </a:t>
            </a:r>
            <a:r>
              <a:rPr lang="en-IN" sz="1200" dirty="0" err="1"/>
              <a:t>this.salary</a:t>
            </a:r>
            <a:r>
              <a:rPr lang="en-IN" sz="1200" dirty="0"/>
              <a:t> = salary;</a:t>
            </a:r>
          </a:p>
          <a:p>
            <a:r>
              <a:rPr lang="en-IN" sz="1200" dirty="0"/>
              <a:t>        </a:t>
            </a:r>
            <a:r>
              <a:rPr lang="en-IN" sz="1200" dirty="0" err="1"/>
              <a:t>this.joiningDate</a:t>
            </a:r>
            <a:r>
              <a:rPr lang="en-IN" sz="1200" dirty="0"/>
              <a:t> = </a:t>
            </a:r>
            <a:r>
              <a:rPr lang="en-IN" sz="1200" dirty="0" err="1"/>
              <a:t>joiningDate</a:t>
            </a:r>
            <a:r>
              <a:rPr lang="en-IN" sz="1200" dirty="0"/>
              <a:t>;</a:t>
            </a:r>
          </a:p>
          <a:p>
            <a:r>
              <a:rPr lang="en-IN" sz="1200" dirty="0"/>
              <a:t>    }</a:t>
            </a:r>
          </a:p>
          <a:p>
            <a:endParaRPr lang="en-IN" sz="1200" dirty="0"/>
          </a:p>
          <a:p>
            <a:r>
              <a:rPr lang="en-IN" sz="1200" dirty="0"/>
              <a:t>    public int </a:t>
            </a:r>
            <a:r>
              <a:rPr lang="en-IN" sz="1200" dirty="0" err="1"/>
              <a:t>getId</a:t>
            </a:r>
            <a:r>
              <a:rPr lang="en-IN" sz="1200" dirty="0"/>
              <a:t>() {</a:t>
            </a:r>
          </a:p>
          <a:p>
            <a:r>
              <a:rPr lang="en-IN" sz="1200" dirty="0"/>
              <a:t>        return id;</a:t>
            </a:r>
          </a:p>
          <a:p>
            <a:r>
              <a:rPr lang="en-IN" sz="1200" dirty="0"/>
              <a:t>    }</a:t>
            </a:r>
          </a:p>
          <a:p>
            <a:endParaRPr lang="en-IN" sz="1200" dirty="0"/>
          </a:p>
          <a:p>
            <a:r>
              <a:rPr lang="en-IN" sz="1200" dirty="0"/>
              <a:t>    public void </a:t>
            </a:r>
            <a:r>
              <a:rPr lang="en-IN" sz="1200" dirty="0" err="1"/>
              <a:t>setId</a:t>
            </a:r>
            <a:r>
              <a:rPr lang="en-IN" sz="1200" dirty="0"/>
              <a:t>(int id) {</a:t>
            </a:r>
          </a:p>
          <a:p>
            <a:r>
              <a:rPr lang="en-IN" sz="1200" dirty="0"/>
              <a:t>        this.id = id;</a:t>
            </a:r>
          </a:p>
          <a:p>
            <a:r>
              <a:rPr lang="en-IN" sz="1200" dirty="0"/>
              <a:t>    }</a:t>
            </a:r>
          </a:p>
          <a:p>
            <a:endParaRPr lang="en-IN" sz="1200" dirty="0"/>
          </a:p>
          <a:p>
            <a:r>
              <a:rPr lang="en-IN" sz="1200" dirty="0"/>
              <a:t>  </a:t>
            </a:r>
          </a:p>
        </p:txBody>
      </p:sp>
      <p:sp>
        <p:nvSpPr>
          <p:cNvPr id="6" name="Rectangle 5">
            <a:extLst>
              <a:ext uri="{FF2B5EF4-FFF2-40B4-BE49-F238E27FC236}">
                <a16:creationId xmlns:a16="http://schemas.microsoft.com/office/drawing/2014/main" xmlns="" id="{58E10603-E8BE-42D9-890A-9237E7EF89F3}"/>
              </a:ext>
            </a:extLst>
          </p:cNvPr>
          <p:cNvSpPr/>
          <p:nvPr/>
        </p:nvSpPr>
        <p:spPr>
          <a:xfrm>
            <a:off x="3710608" y="1690688"/>
            <a:ext cx="4479235" cy="4401205"/>
          </a:xfrm>
          <a:prstGeom prst="rect">
            <a:avLst/>
          </a:prstGeom>
        </p:spPr>
        <p:txBody>
          <a:bodyPr wrap="square">
            <a:spAutoFit/>
          </a:bodyPr>
          <a:lstStyle/>
          <a:p>
            <a:r>
              <a:rPr lang="en-IN" sz="1400" dirty="0"/>
              <a:t> public String </a:t>
            </a:r>
            <a:r>
              <a:rPr lang="en-IN" sz="1400" dirty="0" err="1"/>
              <a:t>getName</a:t>
            </a:r>
            <a:r>
              <a:rPr lang="en-IN" sz="1400" dirty="0"/>
              <a:t>() {</a:t>
            </a:r>
          </a:p>
          <a:p>
            <a:r>
              <a:rPr lang="en-IN" sz="1400" dirty="0"/>
              <a:t>        return name;</a:t>
            </a:r>
          </a:p>
          <a:p>
            <a:r>
              <a:rPr lang="en-IN" sz="1400" dirty="0"/>
              <a:t>    }</a:t>
            </a:r>
          </a:p>
          <a:p>
            <a:r>
              <a:rPr lang="en-IN" sz="1400" dirty="0"/>
              <a:t>    public void </a:t>
            </a:r>
            <a:r>
              <a:rPr lang="en-IN" sz="1400" dirty="0" err="1"/>
              <a:t>setName</a:t>
            </a:r>
            <a:r>
              <a:rPr lang="en-IN" sz="1400" dirty="0"/>
              <a:t>(String name) {</a:t>
            </a:r>
          </a:p>
          <a:p>
            <a:r>
              <a:rPr lang="en-IN" sz="1400" dirty="0"/>
              <a:t>        this.name = name;</a:t>
            </a:r>
          </a:p>
          <a:p>
            <a:r>
              <a:rPr lang="en-IN" sz="1400" dirty="0"/>
              <a:t>    }</a:t>
            </a:r>
          </a:p>
          <a:p>
            <a:r>
              <a:rPr lang="en-IN" sz="1400" dirty="0"/>
              <a:t>    public double </a:t>
            </a:r>
            <a:r>
              <a:rPr lang="en-IN" sz="1400" dirty="0" err="1"/>
              <a:t>getSalary</a:t>
            </a:r>
            <a:r>
              <a:rPr lang="en-IN" sz="1400" dirty="0"/>
              <a:t>() {</a:t>
            </a:r>
          </a:p>
          <a:p>
            <a:r>
              <a:rPr lang="en-IN" sz="1400" dirty="0"/>
              <a:t>        return salary;</a:t>
            </a:r>
          </a:p>
          <a:p>
            <a:r>
              <a:rPr lang="en-IN" sz="1400" dirty="0"/>
              <a:t>    }</a:t>
            </a:r>
          </a:p>
          <a:p>
            <a:r>
              <a:rPr lang="en-IN" sz="1400" dirty="0"/>
              <a:t>    public void </a:t>
            </a:r>
            <a:r>
              <a:rPr lang="en-IN" sz="1400" dirty="0" err="1"/>
              <a:t>setSalary</a:t>
            </a:r>
            <a:r>
              <a:rPr lang="en-IN" sz="1400" dirty="0"/>
              <a:t>(double salary) {</a:t>
            </a:r>
          </a:p>
          <a:p>
            <a:r>
              <a:rPr lang="en-IN" sz="1400" dirty="0"/>
              <a:t>        </a:t>
            </a:r>
            <a:r>
              <a:rPr lang="en-IN" sz="1400" dirty="0" err="1"/>
              <a:t>this.salary</a:t>
            </a:r>
            <a:r>
              <a:rPr lang="en-IN" sz="1400" dirty="0"/>
              <a:t> = salary;</a:t>
            </a:r>
          </a:p>
          <a:p>
            <a:r>
              <a:rPr lang="en-IN" sz="1400" dirty="0"/>
              <a:t>    }</a:t>
            </a:r>
          </a:p>
          <a:p>
            <a:r>
              <a:rPr lang="en-IN" sz="1400" dirty="0"/>
              <a:t>    public </a:t>
            </a:r>
            <a:r>
              <a:rPr lang="en-IN" sz="1400" dirty="0" err="1"/>
              <a:t>LocalDate</a:t>
            </a:r>
            <a:r>
              <a:rPr lang="en-IN" sz="1400" dirty="0"/>
              <a:t> </a:t>
            </a:r>
            <a:r>
              <a:rPr lang="en-IN" sz="1400" dirty="0" err="1"/>
              <a:t>getJoiningDate</a:t>
            </a:r>
            <a:r>
              <a:rPr lang="en-IN" sz="1400" dirty="0"/>
              <a:t>() {</a:t>
            </a:r>
          </a:p>
          <a:p>
            <a:r>
              <a:rPr lang="en-IN" sz="1400" dirty="0"/>
              <a:t>        return </a:t>
            </a:r>
            <a:r>
              <a:rPr lang="en-IN" sz="1400" dirty="0" err="1"/>
              <a:t>joiningDate</a:t>
            </a:r>
            <a:r>
              <a:rPr lang="en-IN" sz="1400" dirty="0"/>
              <a:t>;</a:t>
            </a:r>
          </a:p>
          <a:p>
            <a:r>
              <a:rPr lang="en-IN" sz="1400" dirty="0"/>
              <a:t>    }</a:t>
            </a:r>
          </a:p>
          <a:p>
            <a:endParaRPr lang="en-IN" sz="1400" dirty="0"/>
          </a:p>
          <a:p>
            <a:r>
              <a:rPr lang="en-IN" sz="1400" dirty="0"/>
              <a:t>    public void </a:t>
            </a:r>
            <a:r>
              <a:rPr lang="en-IN" sz="1400" dirty="0" err="1"/>
              <a:t>setJoiningDate</a:t>
            </a:r>
            <a:r>
              <a:rPr lang="en-IN" sz="1400" dirty="0"/>
              <a:t>(</a:t>
            </a:r>
            <a:r>
              <a:rPr lang="en-IN" sz="1400" dirty="0" err="1"/>
              <a:t>LocalDate</a:t>
            </a:r>
            <a:r>
              <a:rPr lang="en-IN" sz="1400" dirty="0"/>
              <a:t> </a:t>
            </a:r>
            <a:r>
              <a:rPr lang="en-IN" sz="1400" dirty="0" err="1"/>
              <a:t>joiningDate</a:t>
            </a:r>
            <a:r>
              <a:rPr lang="en-IN" sz="1400" dirty="0"/>
              <a:t>) {</a:t>
            </a:r>
          </a:p>
          <a:p>
            <a:r>
              <a:rPr lang="en-IN" sz="1400" dirty="0"/>
              <a:t>        </a:t>
            </a:r>
            <a:r>
              <a:rPr lang="en-IN" sz="1400" dirty="0" err="1"/>
              <a:t>this.joiningDate</a:t>
            </a:r>
            <a:r>
              <a:rPr lang="en-IN" sz="1400" dirty="0"/>
              <a:t> = </a:t>
            </a:r>
            <a:r>
              <a:rPr lang="en-IN" sz="1400" dirty="0" err="1"/>
              <a:t>joiningDate</a:t>
            </a:r>
            <a:r>
              <a:rPr lang="en-IN" sz="1400" dirty="0"/>
              <a:t>;</a:t>
            </a:r>
          </a:p>
          <a:p>
            <a:r>
              <a:rPr lang="en-IN" sz="1400" dirty="0"/>
              <a:t>    }</a:t>
            </a:r>
          </a:p>
          <a:p>
            <a:endParaRPr lang="en-IN" sz="1400" dirty="0"/>
          </a:p>
        </p:txBody>
      </p:sp>
      <p:sp>
        <p:nvSpPr>
          <p:cNvPr id="7" name="Rectangle 6">
            <a:extLst>
              <a:ext uri="{FF2B5EF4-FFF2-40B4-BE49-F238E27FC236}">
                <a16:creationId xmlns:a16="http://schemas.microsoft.com/office/drawing/2014/main" xmlns="" id="{87060EAD-A9E1-4460-9BBE-548E83775C34}"/>
              </a:ext>
            </a:extLst>
          </p:cNvPr>
          <p:cNvSpPr/>
          <p:nvPr/>
        </p:nvSpPr>
        <p:spPr>
          <a:xfrm>
            <a:off x="8189844" y="258901"/>
            <a:ext cx="3843130" cy="6555641"/>
          </a:xfrm>
          <a:prstGeom prst="rect">
            <a:avLst/>
          </a:prstGeom>
        </p:spPr>
        <p:txBody>
          <a:bodyPr wrap="square">
            <a:spAutoFit/>
          </a:bodyPr>
          <a:lstStyle/>
          <a:p>
            <a:r>
              <a:rPr lang="en-IN" sz="1400" dirty="0"/>
              <a:t>@Override</a:t>
            </a:r>
          </a:p>
          <a:p>
            <a:r>
              <a:rPr lang="en-IN" sz="1400" dirty="0"/>
              <a:t>    public int </a:t>
            </a:r>
            <a:r>
              <a:rPr lang="en-IN" sz="1400" dirty="0" err="1"/>
              <a:t>compareTo</a:t>
            </a:r>
            <a:r>
              <a:rPr lang="en-IN" sz="1400" dirty="0"/>
              <a:t>(Employee </a:t>
            </a:r>
            <a:r>
              <a:rPr lang="en-IN" sz="1400" dirty="0" err="1"/>
              <a:t>anotherEmployee</a:t>
            </a:r>
            <a:r>
              <a:rPr lang="en-IN" sz="1400" dirty="0"/>
              <a:t>) {</a:t>
            </a:r>
          </a:p>
          <a:p>
            <a:r>
              <a:rPr lang="en-IN" sz="1400" dirty="0"/>
              <a:t>        return </a:t>
            </a:r>
            <a:r>
              <a:rPr lang="en-IN" sz="1400" dirty="0" err="1"/>
              <a:t>this.getId</a:t>
            </a:r>
            <a:r>
              <a:rPr lang="en-IN" sz="1400" dirty="0"/>
              <a:t>() - </a:t>
            </a:r>
            <a:r>
              <a:rPr lang="en-IN" sz="1400" dirty="0" err="1"/>
              <a:t>anotherEmployee.getId</a:t>
            </a:r>
            <a:r>
              <a:rPr lang="en-IN" sz="1400" dirty="0"/>
              <a:t>();</a:t>
            </a:r>
          </a:p>
          <a:p>
            <a:r>
              <a:rPr lang="en-IN" sz="1400" dirty="0"/>
              <a:t>    }</a:t>
            </a:r>
          </a:p>
          <a:p>
            <a:r>
              <a:rPr lang="en-IN" sz="1400" dirty="0"/>
              <a:t>    // Two employees are equal if their IDs are equal</a:t>
            </a:r>
          </a:p>
          <a:p>
            <a:r>
              <a:rPr lang="en-IN" sz="1400" dirty="0"/>
              <a:t>    @Override</a:t>
            </a:r>
          </a:p>
          <a:p>
            <a:r>
              <a:rPr lang="en-IN" sz="1400" dirty="0"/>
              <a:t>    public </a:t>
            </a:r>
            <a:r>
              <a:rPr lang="en-IN" sz="1400" dirty="0" err="1"/>
              <a:t>boolean</a:t>
            </a:r>
            <a:r>
              <a:rPr lang="en-IN" sz="1400" dirty="0"/>
              <a:t> equals(Object o) {</a:t>
            </a:r>
          </a:p>
          <a:p>
            <a:r>
              <a:rPr lang="en-IN" sz="1400" dirty="0"/>
              <a:t>        if (this == o) return true;</a:t>
            </a:r>
          </a:p>
          <a:p>
            <a:r>
              <a:rPr lang="en-IN" sz="1400" dirty="0"/>
              <a:t>        if (o == null || </a:t>
            </a:r>
            <a:r>
              <a:rPr lang="en-IN" sz="1400" dirty="0" err="1"/>
              <a:t>getClass</a:t>
            </a:r>
            <a:r>
              <a:rPr lang="en-IN" sz="1400" dirty="0"/>
              <a:t>() != </a:t>
            </a:r>
            <a:r>
              <a:rPr lang="en-IN" sz="1400" dirty="0" err="1"/>
              <a:t>o.getClass</a:t>
            </a:r>
            <a:r>
              <a:rPr lang="en-IN" sz="1400" dirty="0"/>
              <a:t>()) return false;</a:t>
            </a:r>
          </a:p>
          <a:p>
            <a:r>
              <a:rPr lang="en-IN" sz="1400" dirty="0"/>
              <a:t>        Employee </a:t>
            </a:r>
            <a:r>
              <a:rPr lang="en-IN" sz="1400" dirty="0" err="1"/>
              <a:t>employee</a:t>
            </a:r>
            <a:r>
              <a:rPr lang="en-IN" sz="1400" dirty="0"/>
              <a:t> = (Employee) o;</a:t>
            </a:r>
          </a:p>
          <a:p>
            <a:r>
              <a:rPr lang="en-IN" sz="1400" dirty="0"/>
              <a:t>        return id == employee.id;</a:t>
            </a:r>
          </a:p>
          <a:p>
            <a:r>
              <a:rPr lang="en-IN" sz="1400" dirty="0"/>
              <a:t>    }</a:t>
            </a:r>
          </a:p>
          <a:p>
            <a:endParaRPr lang="en-IN" sz="1400" dirty="0"/>
          </a:p>
          <a:p>
            <a:r>
              <a:rPr lang="en-IN" sz="1400" dirty="0"/>
              <a:t>    @Override</a:t>
            </a:r>
          </a:p>
          <a:p>
            <a:r>
              <a:rPr lang="en-IN" sz="1400" dirty="0"/>
              <a:t>    public int </a:t>
            </a:r>
            <a:r>
              <a:rPr lang="en-IN" sz="1400" dirty="0" err="1"/>
              <a:t>hashCode</a:t>
            </a:r>
            <a:r>
              <a:rPr lang="en-IN" sz="1400" dirty="0"/>
              <a:t>() {</a:t>
            </a:r>
          </a:p>
          <a:p>
            <a:r>
              <a:rPr lang="en-IN" sz="1400" dirty="0"/>
              <a:t>        return </a:t>
            </a:r>
            <a:r>
              <a:rPr lang="en-IN" sz="1400" dirty="0" err="1"/>
              <a:t>Objects.hash</a:t>
            </a:r>
            <a:r>
              <a:rPr lang="en-IN" sz="1400" dirty="0"/>
              <a:t>(id);</a:t>
            </a:r>
          </a:p>
          <a:p>
            <a:r>
              <a:rPr lang="en-IN" sz="1400" dirty="0"/>
              <a:t>    }</a:t>
            </a:r>
          </a:p>
          <a:p>
            <a:endParaRPr lang="en-IN" sz="1400" dirty="0"/>
          </a:p>
          <a:p>
            <a:r>
              <a:rPr lang="en-IN" sz="1400" dirty="0"/>
              <a:t>    @Override</a:t>
            </a:r>
          </a:p>
          <a:p>
            <a:r>
              <a:rPr lang="en-IN" sz="1400" dirty="0"/>
              <a:t>    public String </a:t>
            </a:r>
            <a:r>
              <a:rPr lang="en-IN" sz="1400" dirty="0" err="1"/>
              <a:t>toString</a:t>
            </a:r>
            <a:r>
              <a:rPr lang="en-IN" sz="1400" dirty="0"/>
              <a:t>() {</a:t>
            </a:r>
          </a:p>
          <a:p>
            <a:r>
              <a:rPr lang="en-IN" sz="1400" dirty="0"/>
              <a:t>        return "Employee{" +</a:t>
            </a:r>
          </a:p>
          <a:p>
            <a:r>
              <a:rPr lang="en-IN" sz="1400" dirty="0"/>
              <a:t>                "id=" + id +</a:t>
            </a:r>
          </a:p>
          <a:p>
            <a:r>
              <a:rPr lang="en-IN" sz="1400" dirty="0"/>
              <a:t>                ", name='" + name + '\'' +</a:t>
            </a:r>
          </a:p>
          <a:p>
            <a:r>
              <a:rPr lang="en-IN" sz="1400" dirty="0"/>
              <a:t>                ", salary=" + salary +</a:t>
            </a:r>
          </a:p>
          <a:p>
            <a:r>
              <a:rPr lang="en-IN" sz="1400" dirty="0"/>
              <a:t>                ", </a:t>
            </a:r>
            <a:r>
              <a:rPr lang="en-IN" sz="1400" dirty="0" err="1"/>
              <a:t>joiningDate</a:t>
            </a:r>
            <a:r>
              <a:rPr lang="en-IN" sz="1400" dirty="0"/>
              <a:t>=" + </a:t>
            </a:r>
            <a:r>
              <a:rPr lang="en-IN" sz="1400" dirty="0" err="1"/>
              <a:t>joiningDate</a:t>
            </a:r>
            <a:r>
              <a:rPr lang="en-IN" sz="1400" dirty="0"/>
              <a:t> +</a:t>
            </a:r>
          </a:p>
          <a:p>
            <a:r>
              <a:rPr lang="en-IN" sz="1400" dirty="0"/>
              <a:t>                '}';  }}</a:t>
            </a:r>
          </a:p>
        </p:txBody>
      </p:sp>
    </p:spTree>
    <p:extLst>
      <p:ext uri="{BB962C8B-B14F-4D97-AF65-F5344CB8AC3E}">
        <p14:creationId xmlns:p14="http://schemas.microsoft.com/office/powerpoint/2010/main" val="1579947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2B2F124-49FB-40D5-B767-9E0D7A4F1619}"/>
              </a:ext>
            </a:extLst>
          </p:cNvPr>
          <p:cNvSpPr>
            <a:spLocks noGrp="1"/>
          </p:cNvSpPr>
          <p:nvPr>
            <p:ph idx="1"/>
          </p:nvPr>
        </p:nvSpPr>
        <p:spPr/>
        <p:txBody>
          <a:bodyPr>
            <a:normAutofit fontScale="92500" lnSpcReduction="10000"/>
          </a:bodyPr>
          <a:lstStyle/>
          <a:p>
            <a:pPr marL="0" indent="0">
              <a:buNone/>
            </a:pPr>
            <a:r>
              <a:rPr lang="en-IN" dirty="0"/>
              <a:t>In the above example, we’re comparing two employees by their IDs.</a:t>
            </a:r>
          </a:p>
          <a:p>
            <a:pPr marL="0" indent="0">
              <a:buNone/>
            </a:pPr>
            <a:endParaRPr lang="en-IN" dirty="0"/>
          </a:p>
          <a:p>
            <a:pPr marL="0" indent="0">
              <a:buNone/>
            </a:pPr>
            <a:r>
              <a:rPr lang="en-IN" dirty="0"/>
              <a:t>We’re just returning </a:t>
            </a:r>
            <a:r>
              <a:rPr lang="en-IN" dirty="0" err="1"/>
              <a:t>this.getId</a:t>
            </a:r>
            <a:r>
              <a:rPr lang="en-IN" dirty="0"/>
              <a:t>() - </a:t>
            </a:r>
            <a:r>
              <a:rPr lang="en-IN" dirty="0" err="1"/>
              <a:t>anotherEmployee.getId</a:t>
            </a:r>
            <a:r>
              <a:rPr lang="en-IN" dirty="0"/>
              <a:t>() from the </a:t>
            </a:r>
            <a:r>
              <a:rPr lang="en-IN" dirty="0" err="1"/>
              <a:t>compareTo</a:t>
            </a:r>
            <a:r>
              <a:rPr lang="en-IN" dirty="0"/>
              <a:t>() function, which will be</a:t>
            </a:r>
          </a:p>
          <a:p>
            <a:pPr marL="0" indent="0">
              <a:buNone/>
            </a:pPr>
            <a:endParaRPr lang="en-IN" dirty="0"/>
          </a:p>
          <a:p>
            <a:pPr marL="0" indent="0">
              <a:buNone/>
            </a:pPr>
            <a:r>
              <a:rPr lang="en-IN" dirty="0"/>
              <a:t>negative if the ID of this employee is less then the ID of the supplied employee,</a:t>
            </a:r>
          </a:p>
          <a:p>
            <a:pPr marL="0" indent="0">
              <a:buNone/>
            </a:pPr>
            <a:r>
              <a:rPr lang="en-IN" dirty="0"/>
              <a:t>zero if the ID of this employee is equal to the ID of the supplied employee, and</a:t>
            </a:r>
          </a:p>
          <a:p>
            <a:pPr marL="0" indent="0">
              <a:buNone/>
            </a:pPr>
            <a:r>
              <a:rPr lang="en-IN" dirty="0"/>
              <a:t>positive if the ID of this employee is greater than the ID of the supplied employee.</a:t>
            </a:r>
          </a:p>
          <a:p>
            <a:pPr marL="0" indent="0">
              <a:buNone/>
            </a:pPr>
            <a:endParaRPr lang="en-IN" dirty="0"/>
          </a:p>
        </p:txBody>
      </p:sp>
    </p:spTree>
    <p:extLst>
      <p:ext uri="{BB962C8B-B14F-4D97-AF65-F5344CB8AC3E}">
        <p14:creationId xmlns:p14="http://schemas.microsoft.com/office/powerpoint/2010/main" val="178737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BB23BC-8947-4F0F-902F-CB6B933D4DD3}"/>
              </a:ext>
            </a:extLst>
          </p:cNvPr>
          <p:cNvSpPr>
            <a:spLocks noGrp="1"/>
          </p:cNvSpPr>
          <p:nvPr>
            <p:ph type="title"/>
          </p:nvPr>
        </p:nvSpPr>
        <p:spPr/>
        <p:txBody>
          <a:bodyPr/>
          <a:lstStyle/>
          <a:p>
            <a:pPr algn="ctr"/>
            <a:r>
              <a:rPr lang="en-IN" dirty="0"/>
              <a:t>Comparable Interface example</a:t>
            </a:r>
          </a:p>
        </p:txBody>
      </p:sp>
      <p:sp>
        <p:nvSpPr>
          <p:cNvPr id="5" name="Rectangle 4">
            <a:extLst>
              <a:ext uri="{FF2B5EF4-FFF2-40B4-BE49-F238E27FC236}">
                <a16:creationId xmlns:a16="http://schemas.microsoft.com/office/drawing/2014/main" xmlns="" id="{0AE3CC7B-ABCB-440B-8ACC-07AD587E571E}"/>
              </a:ext>
            </a:extLst>
          </p:cNvPr>
          <p:cNvSpPr/>
          <p:nvPr/>
        </p:nvSpPr>
        <p:spPr>
          <a:xfrm>
            <a:off x="331304" y="1346901"/>
            <a:ext cx="5764696" cy="3323987"/>
          </a:xfrm>
          <a:prstGeom prst="rect">
            <a:avLst/>
          </a:prstGeom>
        </p:spPr>
        <p:txBody>
          <a:bodyPr wrap="square">
            <a:spAutoFit/>
          </a:bodyPr>
          <a:lstStyle/>
          <a:p>
            <a:r>
              <a:rPr lang="en-IN" sz="1400" dirty="0"/>
              <a:t>import </a:t>
            </a:r>
            <a:r>
              <a:rPr lang="en-IN" sz="1400" dirty="0" err="1"/>
              <a:t>java.time.LocalDate</a:t>
            </a:r>
            <a:r>
              <a:rPr lang="en-IN" sz="1400" dirty="0"/>
              <a:t>;</a:t>
            </a:r>
          </a:p>
          <a:p>
            <a:r>
              <a:rPr lang="en-IN" sz="1400" dirty="0"/>
              <a:t>import </a:t>
            </a:r>
            <a:r>
              <a:rPr lang="en-IN" sz="1400" dirty="0" err="1"/>
              <a:t>java.util.ArrayList</a:t>
            </a:r>
            <a:r>
              <a:rPr lang="en-IN" sz="1400" dirty="0"/>
              <a:t>;</a:t>
            </a:r>
          </a:p>
          <a:p>
            <a:r>
              <a:rPr lang="en-IN" sz="1400" dirty="0"/>
              <a:t>import </a:t>
            </a:r>
            <a:r>
              <a:rPr lang="en-IN" sz="1400" dirty="0" err="1"/>
              <a:t>java.util.Collections</a:t>
            </a:r>
            <a:r>
              <a:rPr lang="en-IN" sz="1400" dirty="0"/>
              <a:t>;</a:t>
            </a:r>
          </a:p>
          <a:p>
            <a:r>
              <a:rPr lang="en-IN" sz="1400" dirty="0"/>
              <a:t>import </a:t>
            </a:r>
            <a:r>
              <a:rPr lang="en-IN" sz="1400" dirty="0" err="1"/>
              <a:t>java.util.Comparator</a:t>
            </a:r>
            <a:r>
              <a:rPr lang="en-IN" sz="1400" dirty="0"/>
              <a:t>;</a:t>
            </a:r>
          </a:p>
          <a:p>
            <a:r>
              <a:rPr lang="en-IN" sz="1400" dirty="0"/>
              <a:t>import </a:t>
            </a:r>
            <a:r>
              <a:rPr lang="en-IN" sz="1400" dirty="0" err="1"/>
              <a:t>java.util.List</a:t>
            </a:r>
            <a:r>
              <a:rPr lang="en-IN" sz="1400" dirty="0"/>
              <a:t>;</a:t>
            </a:r>
          </a:p>
          <a:p>
            <a:r>
              <a:rPr lang="en-IN" sz="1400" dirty="0"/>
              <a:t>public class </a:t>
            </a:r>
            <a:r>
              <a:rPr lang="en-IN" sz="1400" dirty="0" err="1"/>
              <a:t>ComparableExample</a:t>
            </a:r>
            <a:r>
              <a:rPr lang="en-IN" sz="1400" dirty="0"/>
              <a:t> {</a:t>
            </a:r>
          </a:p>
          <a:p>
            <a:r>
              <a:rPr lang="en-IN" sz="1400" dirty="0"/>
              <a:t>    public static void main(String[] </a:t>
            </a:r>
            <a:r>
              <a:rPr lang="en-IN" sz="1400" dirty="0" err="1"/>
              <a:t>args</a:t>
            </a:r>
            <a:r>
              <a:rPr lang="en-IN" sz="1400" dirty="0"/>
              <a:t>) {</a:t>
            </a:r>
          </a:p>
          <a:p>
            <a:r>
              <a:rPr lang="en-IN" sz="1400" dirty="0"/>
              <a:t>        List&lt;Employee&gt; employees = new </a:t>
            </a:r>
            <a:r>
              <a:rPr lang="en-IN" sz="1400" dirty="0" err="1"/>
              <a:t>ArrayList</a:t>
            </a:r>
            <a:r>
              <a:rPr lang="en-IN" sz="1400" dirty="0"/>
              <a:t>&lt;&gt;();</a:t>
            </a:r>
          </a:p>
          <a:p>
            <a:r>
              <a:rPr lang="en-IN" sz="1400" dirty="0"/>
              <a:t>        </a:t>
            </a:r>
            <a:r>
              <a:rPr lang="en-IN" sz="1400" dirty="0" err="1"/>
              <a:t>employees.add</a:t>
            </a:r>
            <a:r>
              <a:rPr lang="en-IN" sz="1400" dirty="0"/>
              <a:t>(new Employee(1010, "Rajeev", 100000.00, </a:t>
            </a:r>
            <a:r>
              <a:rPr lang="en-IN" sz="1400" dirty="0" err="1"/>
              <a:t>LocalDate.of</a:t>
            </a:r>
            <a:r>
              <a:rPr lang="en-IN" sz="1400" dirty="0"/>
              <a:t>(2010, 7, 10)));</a:t>
            </a:r>
          </a:p>
          <a:p>
            <a:r>
              <a:rPr lang="en-IN" sz="1400" dirty="0"/>
              <a:t>        </a:t>
            </a:r>
            <a:r>
              <a:rPr lang="en-IN" sz="1400" dirty="0" err="1"/>
              <a:t>employees.add</a:t>
            </a:r>
            <a:r>
              <a:rPr lang="en-IN" sz="1400" dirty="0"/>
              <a:t>(new Employee(1004, "Chris", 95000.50, </a:t>
            </a:r>
            <a:r>
              <a:rPr lang="en-IN" sz="1400" dirty="0" err="1"/>
              <a:t>LocalDate.of</a:t>
            </a:r>
            <a:r>
              <a:rPr lang="en-IN" sz="1400" dirty="0"/>
              <a:t>(2017, 3, 19)));</a:t>
            </a:r>
          </a:p>
          <a:p>
            <a:r>
              <a:rPr lang="en-IN" sz="1400" dirty="0"/>
              <a:t>        </a:t>
            </a:r>
            <a:r>
              <a:rPr lang="en-IN" sz="1400" dirty="0" err="1"/>
              <a:t>employees.add</a:t>
            </a:r>
            <a:r>
              <a:rPr lang="en-IN" sz="1400" dirty="0"/>
              <a:t>(new Employee(1015, "David", 134000.00, </a:t>
            </a:r>
            <a:r>
              <a:rPr lang="en-IN" sz="1400" dirty="0" err="1"/>
              <a:t>LocalDate.of</a:t>
            </a:r>
            <a:r>
              <a:rPr lang="en-IN" sz="1400" dirty="0"/>
              <a:t>(2017, 9, 28)));</a:t>
            </a:r>
          </a:p>
          <a:p>
            <a:r>
              <a:rPr lang="en-IN" sz="1400" dirty="0"/>
              <a:t>        </a:t>
            </a:r>
            <a:r>
              <a:rPr lang="en-IN" sz="1400" dirty="0" err="1"/>
              <a:t>System.out.println</a:t>
            </a:r>
            <a:r>
              <a:rPr lang="en-IN" sz="1400" dirty="0"/>
              <a:t>("Employees (Before Sorting) : " + employees);</a:t>
            </a:r>
          </a:p>
        </p:txBody>
      </p:sp>
      <p:sp>
        <p:nvSpPr>
          <p:cNvPr id="6" name="Rectangle 5">
            <a:extLst>
              <a:ext uri="{FF2B5EF4-FFF2-40B4-BE49-F238E27FC236}">
                <a16:creationId xmlns:a16="http://schemas.microsoft.com/office/drawing/2014/main" xmlns="" id="{E3249069-9AB8-4F04-969F-22D2BF44ED0E}"/>
              </a:ext>
            </a:extLst>
          </p:cNvPr>
          <p:cNvSpPr/>
          <p:nvPr/>
        </p:nvSpPr>
        <p:spPr>
          <a:xfrm>
            <a:off x="6003235" y="1540781"/>
            <a:ext cx="6096000" cy="1815882"/>
          </a:xfrm>
          <a:prstGeom prst="rect">
            <a:avLst/>
          </a:prstGeom>
        </p:spPr>
        <p:txBody>
          <a:bodyPr>
            <a:spAutoFit/>
          </a:bodyPr>
          <a:lstStyle/>
          <a:p>
            <a:endParaRPr lang="en-IN" sz="1400" dirty="0"/>
          </a:p>
          <a:p>
            <a:r>
              <a:rPr lang="en-IN" sz="1400" dirty="0"/>
              <a:t>        // This will use the `</a:t>
            </a:r>
            <a:r>
              <a:rPr lang="en-IN" sz="1400" dirty="0" err="1"/>
              <a:t>compareTo</a:t>
            </a:r>
            <a:r>
              <a:rPr lang="en-IN" sz="1400" dirty="0"/>
              <a:t>()` method of the `Employee` class to compare two employees and sort them.</a:t>
            </a:r>
          </a:p>
          <a:p>
            <a:r>
              <a:rPr lang="en-IN" sz="1400" dirty="0"/>
              <a:t>        </a:t>
            </a:r>
            <a:r>
              <a:rPr lang="en-IN" sz="1400" dirty="0" err="1"/>
              <a:t>Collections.sort</a:t>
            </a:r>
            <a:r>
              <a:rPr lang="en-IN" sz="1400" dirty="0"/>
              <a:t>(employees);</a:t>
            </a:r>
          </a:p>
          <a:p>
            <a:endParaRPr lang="en-IN" sz="1400" dirty="0"/>
          </a:p>
          <a:p>
            <a:r>
              <a:rPr lang="en-IN" sz="1400" dirty="0"/>
              <a:t>        </a:t>
            </a:r>
            <a:r>
              <a:rPr lang="en-IN" sz="1400" dirty="0" err="1"/>
              <a:t>System.out.println</a:t>
            </a:r>
            <a:r>
              <a:rPr lang="en-IN" sz="1400" dirty="0"/>
              <a:t>("\</a:t>
            </a:r>
            <a:r>
              <a:rPr lang="en-IN" sz="1400" dirty="0" err="1"/>
              <a:t>nEmployees</a:t>
            </a:r>
            <a:r>
              <a:rPr lang="en-IN" sz="1400" dirty="0"/>
              <a:t> (After Sorting) : " + employees);</a:t>
            </a:r>
          </a:p>
          <a:p>
            <a:r>
              <a:rPr lang="en-IN" sz="1400" dirty="0"/>
              <a:t>    }</a:t>
            </a:r>
          </a:p>
          <a:p>
            <a:r>
              <a:rPr lang="en-IN" sz="1400" dirty="0"/>
              <a:t>}</a:t>
            </a:r>
          </a:p>
        </p:txBody>
      </p:sp>
      <p:sp>
        <p:nvSpPr>
          <p:cNvPr id="7" name="Rectangle 6">
            <a:extLst>
              <a:ext uri="{FF2B5EF4-FFF2-40B4-BE49-F238E27FC236}">
                <a16:creationId xmlns:a16="http://schemas.microsoft.com/office/drawing/2014/main" xmlns="" id="{8083477A-2DC1-4968-8C3B-6E68DCACFC14}"/>
              </a:ext>
            </a:extLst>
          </p:cNvPr>
          <p:cNvSpPr/>
          <p:nvPr/>
        </p:nvSpPr>
        <p:spPr>
          <a:xfrm>
            <a:off x="185530" y="4969565"/>
            <a:ext cx="11913705" cy="1323439"/>
          </a:xfrm>
          <a:prstGeom prst="rect">
            <a:avLst/>
          </a:prstGeom>
        </p:spPr>
        <p:txBody>
          <a:bodyPr wrap="square">
            <a:spAutoFit/>
          </a:bodyPr>
          <a:lstStyle/>
          <a:p>
            <a:r>
              <a:rPr lang="en-IN" sz="1600" b="1" dirty="0"/>
              <a:t># Output</a:t>
            </a:r>
          </a:p>
          <a:p>
            <a:r>
              <a:rPr lang="en-IN" sz="1600" b="1" dirty="0"/>
              <a:t>Employees (Before Sorting) : [Employee{id=1010, name='Rajeev', salary=100000.0, </a:t>
            </a:r>
            <a:r>
              <a:rPr lang="en-IN" sz="1600" b="1" dirty="0" err="1"/>
              <a:t>joiningDate</a:t>
            </a:r>
            <a:r>
              <a:rPr lang="en-IN" sz="1600" b="1" dirty="0"/>
              <a:t>=2010-07-10}, Employee{id=1004, name='Chris', salary=95000.5, </a:t>
            </a:r>
            <a:r>
              <a:rPr lang="en-IN" sz="1600" b="1" dirty="0" err="1"/>
              <a:t>joiningDate</a:t>
            </a:r>
            <a:r>
              <a:rPr lang="en-IN" sz="1600" b="1" dirty="0"/>
              <a:t>=2017-03-19}, Employee{id=1015, name='David', salary=134000.0, </a:t>
            </a:r>
            <a:r>
              <a:rPr lang="en-IN" sz="1600" b="1" dirty="0" err="1"/>
              <a:t>joiningDate</a:t>
            </a:r>
            <a:r>
              <a:rPr lang="en-IN" sz="1600" b="1" dirty="0"/>
              <a:t>=2017-09-28}]</a:t>
            </a:r>
          </a:p>
          <a:p>
            <a:r>
              <a:rPr lang="en-IN" sz="1600" b="1" dirty="0"/>
              <a:t>Employees (After Sorting) : [Employee{id=1004, name='Chris', salary=95000.5, </a:t>
            </a:r>
            <a:r>
              <a:rPr lang="en-IN" sz="1600" b="1" dirty="0" err="1"/>
              <a:t>joiningDate</a:t>
            </a:r>
            <a:r>
              <a:rPr lang="en-IN" sz="1600" b="1" dirty="0"/>
              <a:t>=2017-03-19}, Employee{id=1010, name='Rajeev', salary=100000.0, </a:t>
            </a:r>
            <a:r>
              <a:rPr lang="en-IN" sz="1600" b="1" dirty="0" err="1"/>
              <a:t>joiningDate</a:t>
            </a:r>
            <a:r>
              <a:rPr lang="en-IN" sz="1600" b="1" dirty="0"/>
              <a:t>=2010-07-10}, Employee{id=1015, name='David', salary=134000.0, </a:t>
            </a:r>
            <a:r>
              <a:rPr lang="en-IN" sz="1600" b="1" dirty="0" err="1"/>
              <a:t>joiningDate</a:t>
            </a:r>
            <a:r>
              <a:rPr lang="en-IN" sz="1600" b="1" dirty="0"/>
              <a:t>=2017-09-28}]</a:t>
            </a:r>
          </a:p>
        </p:txBody>
      </p:sp>
    </p:spTree>
    <p:extLst>
      <p:ext uri="{BB962C8B-B14F-4D97-AF65-F5344CB8AC3E}">
        <p14:creationId xmlns:p14="http://schemas.microsoft.com/office/powerpoint/2010/main" val="868897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0D6EED-04AC-4022-BE3E-A5F19C9F3645}"/>
              </a:ext>
            </a:extLst>
          </p:cNvPr>
          <p:cNvSpPr>
            <a:spLocks noGrp="1"/>
          </p:cNvSpPr>
          <p:nvPr>
            <p:ph type="title"/>
          </p:nvPr>
        </p:nvSpPr>
        <p:spPr/>
        <p:txBody>
          <a:bodyPr>
            <a:normAutofit/>
          </a:bodyPr>
          <a:lstStyle/>
          <a:p>
            <a:pPr algn="ctr"/>
            <a:r>
              <a:rPr lang="en-IN" b="1" dirty="0"/>
              <a:t>Java Comparator interface Example</a:t>
            </a:r>
            <a:endParaRPr lang="en-IN" dirty="0"/>
          </a:p>
        </p:txBody>
      </p:sp>
      <p:sp>
        <p:nvSpPr>
          <p:cNvPr id="6" name="Rectangle 5">
            <a:extLst>
              <a:ext uri="{FF2B5EF4-FFF2-40B4-BE49-F238E27FC236}">
                <a16:creationId xmlns:a16="http://schemas.microsoft.com/office/drawing/2014/main" xmlns="" id="{A64415C1-B457-42BE-868E-160FE4BAC38B}"/>
              </a:ext>
            </a:extLst>
          </p:cNvPr>
          <p:cNvSpPr/>
          <p:nvPr/>
        </p:nvSpPr>
        <p:spPr>
          <a:xfrm>
            <a:off x="225083" y="1392784"/>
            <a:ext cx="5870917" cy="4937678"/>
          </a:xfrm>
          <a:prstGeom prst="rect">
            <a:avLst/>
          </a:prstGeom>
        </p:spPr>
        <p:txBody>
          <a:bodyPr wrap="square">
            <a:spAutoFit/>
          </a:bodyPr>
          <a:lstStyle/>
          <a:p>
            <a:r>
              <a:rPr lang="en-IN" sz="1400" dirty="0"/>
              <a:t>import </a:t>
            </a:r>
            <a:r>
              <a:rPr lang="en-IN" sz="1400" dirty="0" err="1"/>
              <a:t>java.time.LocalDate</a:t>
            </a:r>
            <a:r>
              <a:rPr lang="en-IN" sz="1400" dirty="0"/>
              <a:t>;</a:t>
            </a:r>
          </a:p>
          <a:p>
            <a:r>
              <a:rPr lang="en-IN" sz="1400" dirty="0"/>
              <a:t>import </a:t>
            </a:r>
            <a:r>
              <a:rPr lang="en-IN" sz="1400" dirty="0" err="1"/>
              <a:t>java.util.ArrayList</a:t>
            </a:r>
            <a:r>
              <a:rPr lang="en-IN" sz="1400" dirty="0"/>
              <a:t>;</a:t>
            </a:r>
          </a:p>
          <a:p>
            <a:r>
              <a:rPr lang="en-IN" sz="1400" dirty="0"/>
              <a:t>import </a:t>
            </a:r>
            <a:r>
              <a:rPr lang="en-IN" sz="1400" dirty="0" err="1"/>
              <a:t>java.util.Collections</a:t>
            </a:r>
            <a:r>
              <a:rPr lang="en-IN" sz="1400" dirty="0"/>
              <a:t>;</a:t>
            </a:r>
          </a:p>
          <a:p>
            <a:r>
              <a:rPr lang="en-IN" sz="1400" dirty="0"/>
              <a:t>import </a:t>
            </a:r>
            <a:r>
              <a:rPr lang="en-IN" sz="1400" dirty="0" err="1"/>
              <a:t>java.util.Comparator</a:t>
            </a:r>
            <a:r>
              <a:rPr lang="en-IN" sz="1400" dirty="0"/>
              <a:t>;</a:t>
            </a:r>
          </a:p>
          <a:p>
            <a:r>
              <a:rPr lang="en-IN" sz="1400" dirty="0"/>
              <a:t>import </a:t>
            </a:r>
            <a:r>
              <a:rPr lang="en-IN" sz="1400" dirty="0" err="1"/>
              <a:t>java.util.List</a:t>
            </a:r>
            <a:r>
              <a:rPr lang="en-IN" sz="1400" dirty="0"/>
              <a:t>;</a:t>
            </a:r>
          </a:p>
          <a:p>
            <a:endParaRPr lang="en-IN" sz="1400" dirty="0"/>
          </a:p>
          <a:p>
            <a:r>
              <a:rPr lang="en-IN" sz="1400" dirty="0"/>
              <a:t>public class </a:t>
            </a:r>
            <a:r>
              <a:rPr lang="en-IN" sz="1400" dirty="0" err="1"/>
              <a:t>ComparatorExample</a:t>
            </a:r>
            <a:r>
              <a:rPr lang="en-IN" sz="1400" dirty="0"/>
              <a:t> {</a:t>
            </a:r>
          </a:p>
          <a:p>
            <a:r>
              <a:rPr lang="en-IN" sz="1400" dirty="0"/>
              <a:t>    public static void main(String[] </a:t>
            </a:r>
            <a:r>
              <a:rPr lang="en-IN" sz="1400" dirty="0" err="1"/>
              <a:t>args</a:t>
            </a:r>
            <a:r>
              <a:rPr lang="en-IN" sz="1400" dirty="0"/>
              <a:t>) {</a:t>
            </a:r>
          </a:p>
          <a:p>
            <a:r>
              <a:rPr lang="en-IN" sz="1400" dirty="0"/>
              <a:t>        List&lt;Employee&gt; employees = new </a:t>
            </a:r>
            <a:r>
              <a:rPr lang="en-IN" sz="1400" dirty="0" err="1"/>
              <a:t>ArrayList</a:t>
            </a:r>
            <a:r>
              <a:rPr lang="en-IN" sz="1400" dirty="0"/>
              <a:t>&lt;&gt;();</a:t>
            </a:r>
          </a:p>
          <a:p>
            <a:endParaRPr lang="en-IN" sz="1400" dirty="0"/>
          </a:p>
          <a:p>
            <a:r>
              <a:rPr lang="en-IN" sz="1400" dirty="0"/>
              <a:t>        </a:t>
            </a:r>
            <a:r>
              <a:rPr lang="en-IN" sz="1400" dirty="0" err="1"/>
              <a:t>employees.add</a:t>
            </a:r>
            <a:r>
              <a:rPr lang="en-IN" sz="1400" dirty="0"/>
              <a:t>(new Employee(1010, "Rajeev", 100000.00, </a:t>
            </a:r>
            <a:r>
              <a:rPr lang="en-IN" sz="1400" dirty="0" err="1"/>
              <a:t>LocalDate.of</a:t>
            </a:r>
            <a:r>
              <a:rPr lang="en-IN" sz="1400" dirty="0"/>
              <a:t>(2010, 7, 10)));</a:t>
            </a:r>
          </a:p>
          <a:p>
            <a:r>
              <a:rPr lang="en-IN" sz="1400" dirty="0"/>
              <a:t>        </a:t>
            </a:r>
            <a:r>
              <a:rPr lang="en-IN" sz="1400" dirty="0" err="1"/>
              <a:t>employees.add</a:t>
            </a:r>
            <a:r>
              <a:rPr lang="en-IN" sz="1400" dirty="0"/>
              <a:t>(new Employee(1004, "Chris", 95000.50, </a:t>
            </a:r>
            <a:r>
              <a:rPr lang="en-IN" sz="1400" dirty="0" err="1"/>
              <a:t>LocalDate.of</a:t>
            </a:r>
            <a:r>
              <a:rPr lang="en-IN" sz="1400" dirty="0"/>
              <a:t>(2017, 3, 19)));</a:t>
            </a:r>
          </a:p>
          <a:p>
            <a:r>
              <a:rPr lang="en-IN" sz="1400" dirty="0"/>
              <a:t>        </a:t>
            </a:r>
            <a:r>
              <a:rPr lang="en-IN" sz="1400" dirty="0" err="1"/>
              <a:t>employees.add</a:t>
            </a:r>
            <a:r>
              <a:rPr lang="en-IN" sz="1400" dirty="0"/>
              <a:t>(new Employee(1015, "David", 134000.00, </a:t>
            </a:r>
            <a:r>
              <a:rPr lang="en-IN" sz="1400" dirty="0" err="1"/>
              <a:t>LocalDate.of</a:t>
            </a:r>
            <a:r>
              <a:rPr lang="en-IN" sz="1400" dirty="0"/>
              <a:t>(2017, 9, 28)));</a:t>
            </a:r>
          </a:p>
          <a:p>
            <a:r>
              <a:rPr lang="en-IN" sz="1400" dirty="0"/>
              <a:t>        </a:t>
            </a:r>
            <a:r>
              <a:rPr lang="en-IN" sz="1400" dirty="0" err="1"/>
              <a:t>employees.add</a:t>
            </a:r>
            <a:r>
              <a:rPr lang="en-IN" sz="1400" dirty="0"/>
              <a:t>(new Employee(1009, "Steve", 100000.00, </a:t>
            </a:r>
            <a:r>
              <a:rPr lang="en-IN" sz="1400" dirty="0" err="1"/>
              <a:t>LocalDate.of</a:t>
            </a:r>
            <a:r>
              <a:rPr lang="en-IN" sz="1400" dirty="0"/>
              <a:t>(2016, 5, 18)));</a:t>
            </a:r>
          </a:p>
          <a:p>
            <a:endParaRPr lang="en-IN" sz="1400" dirty="0"/>
          </a:p>
          <a:p>
            <a:r>
              <a:rPr lang="en-IN" sz="1400" dirty="0"/>
              <a:t>        </a:t>
            </a:r>
            <a:r>
              <a:rPr lang="en-IN" sz="1400" dirty="0" err="1"/>
              <a:t>System.out.println</a:t>
            </a:r>
            <a:r>
              <a:rPr lang="en-IN" sz="1400" dirty="0"/>
              <a:t>("Employees : " + employees);</a:t>
            </a:r>
          </a:p>
          <a:p>
            <a:endParaRPr lang="en-IN" sz="1400" dirty="0"/>
          </a:p>
          <a:p>
            <a:r>
              <a:rPr lang="en-IN" sz="1400" dirty="0"/>
              <a:t>        </a:t>
            </a:r>
          </a:p>
        </p:txBody>
      </p:sp>
      <p:sp>
        <p:nvSpPr>
          <p:cNvPr id="7" name="Rectangle 6">
            <a:extLst>
              <a:ext uri="{FF2B5EF4-FFF2-40B4-BE49-F238E27FC236}">
                <a16:creationId xmlns:a16="http://schemas.microsoft.com/office/drawing/2014/main" xmlns="" id="{86AD27E6-3883-4A47-8AFC-A23DD07E85F2}"/>
              </a:ext>
            </a:extLst>
          </p:cNvPr>
          <p:cNvSpPr/>
          <p:nvPr/>
        </p:nvSpPr>
        <p:spPr>
          <a:xfrm>
            <a:off x="5676900" y="1222872"/>
            <a:ext cx="6096000" cy="5047536"/>
          </a:xfrm>
          <a:prstGeom prst="rect">
            <a:avLst/>
          </a:prstGeom>
        </p:spPr>
        <p:txBody>
          <a:bodyPr>
            <a:spAutoFit/>
          </a:bodyPr>
          <a:lstStyle/>
          <a:p>
            <a:r>
              <a:rPr lang="en-IN" sz="1400" dirty="0"/>
              <a:t>// Sort employees by Name</a:t>
            </a:r>
          </a:p>
          <a:p>
            <a:r>
              <a:rPr lang="en-IN" sz="1400" dirty="0"/>
              <a:t>        Comparator&lt;Employee&gt; </a:t>
            </a:r>
            <a:r>
              <a:rPr lang="en-IN" sz="1400" dirty="0" err="1"/>
              <a:t>employeeNameComparator</a:t>
            </a:r>
            <a:r>
              <a:rPr lang="en-IN" sz="1400" dirty="0"/>
              <a:t> = new Comparator&lt;Employee&gt;() {</a:t>
            </a:r>
          </a:p>
          <a:p>
            <a:r>
              <a:rPr lang="en-IN" sz="1400" dirty="0"/>
              <a:t>            @Override</a:t>
            </a:r>
          </a:p>
          <a:p>
            <a:r>
              <a:rPr lang="en-IN" sz="1400" dirty="0"/>
              <a:t>            public int compare(Employee e1, Employee e2) {</a:t>
            </a:r>
          </a:p>
          <a:p>
            <a:r>
              <a:rPr lang="en-IN" sz="1400" dirty="0"/>
              <a:t>                return e1.getName().</a:t>
            </a:r>
            <a:r>
              <a:rPr lang="en-IN" sz="1400" dirty="0" err="1"/>
              <a:t>compareTo</a:t>
            </a:r>
            <a:r>
              <a:rPr lang="en-IN" sz="1400" dirty="0"/>
              <a:t>(e2.getName());</a:t>
            </a:r>
          </a:p>
          <a:p>
            <a:r>
              <a:rPr lang="en-IN" sz="1400" dirty="0"/>
              <a:t>            }</a:t>
            </a:r>
          </a:p>
          <a:p>
            <a:r>
              <a:rPr lang="en-IN" sz="1400" dirty="0"/>
              <a:t>        };</a:t>
            </a:r>
          </a:p>
          <a:p>
            <a:endParaRPr lang="en-IN" sz="1400" dirty="0"/>
          </a:p>
          <a:p>
            <a:r>
              <a:rPr lang="en-IN" sz="1400" dirty="0"/>
              <a:t>        /*</a:t>
            </a:r>
          </a:p>
          <a:p>
            <a:r>
              <a:rPr lang="en-IN" sz="1400" dirty="0"/>
              <a:t>        The above Comparator can also be written using lambda expression like so =&gt;</a:t>
            </a:r>
          </a:p>
          <a:p>
            <a:r>
              <a:rPr lang="en-IN" sz="1400" dirty="0"/>
              <a:t>        </a:t>
            </a:r>
            <a:r>
              <a:rPr lang="en-IN" sz="1400" dirty="0" err="1"/>
              <a:t>employeeNameComparator</a:t>
            </a:r>
            <a:r>
              <a:rPr lang="en-IN" sz="1400" dirty="0"/>
              <a:t> = (e1, e2) -&gt; e1.getName().</a:t>
            </a:r>
            <a:r>
              <a:rPr lang="en-IN" sz="1400" dirty="0" err="1"/>
              <a:t>compareTo</a:t>
            </a:r>
            <a:r>
              <a:rPr lang="en-IN" sz="1400" dirty="0"/>
              <a:t>(e2.getName());</a:t>
            </a:r>
          </a:p>
          <a:p>
            <a:endParaRPr lang="en-IN" sz="1400" dirty="0"/>
          </a:p>
          <a:p>
            <a:r>
              <a:rPr lang="en-IN" sz="1400" dirty="0"/>
              <a:t>        Which can be shortened even further using Java 8 Comparator default method</a:t>
            </a:r>
          </a:p>
          <a:p>
            <a:r>
              <a:rPr lang="en-IN" sz="1400" dirty="0"/>
              <a:t>        </a:t>
            </a:r>
            <a:r>
              <a:rPr lang="en-IN" sz="1400" dirty="0" err="1"/>
              <a:t>employeeNameComparator</a:t>
            </a:r>
            <a:r>
              <a:rPr lang="en-IN" sz="1400" dirty="0"/>
              <a:t> = </a:t>
            </a:r>
            <a:r>
              <a:rPr lang="en-IN" sz="1400" dirty="0" err="1"/>
              <a:t>Comparator.comparing</a:t>
            </a:r>
            <a:r>
              <a:rPr lang="en-IN" sz="1400" dirty="0"/>
              <a:t>(Employee::</a:t>
            </a:r>
            <a:r>
              <a:rPr lang="en-IN" sz="1400" dirty="0" err="1"/>
              <a:t>getName</a:t>
            </a:r>
            <a:r>
              <a:rPr lang="en-IN" sz="1400" dirty="0"/>
              <a:t>)</a:t>
            </a:r>
          </a:p>
          <a:p>
            <a:r>
              <a:rPr lang="en-IN" sz="1400" dirty="0"/>
              <a:t>        */</a:t>
            </a:r>
          </a:p>
          <a:p>
            <a:endParaRPr lang="en-IN" sz="1400" dirty="0"/>
          </a:p>
          <a:p>
            <a:r>
              <a:rPr lang="en-IN" sz="1400" dirty="0"/>
              <a:t>        </a:t>
            </a:r>
            <a:r>
              <a:rPr lang="en-IN" sz="1400" dirty="0" err="1"/>
              <a:t>Collections.sort</a:t>
            </a:r>
            <a:r>
              <a:rPr lang="en-IN" sz="1400" dirty="0"/>
              <a:t>(employees, </a:t>
            </a:r>
            <a:r>
              <a:rPr lang="en-IN" sz="1400" dirty="0" err="1"/>
              <a:t>employeeNameComparator</a:t>
            </a:r>
            <a:r>
              <a:rPr lang="en-IN" sz="1400" dirty="0"/>
              <a:t>);</a:t>
            </a:r>
          </a:p>
          <a:p>
            <a:r>
              <a:rPr lang="en-IN" sz="1400" dirty="0"/>
              <a:t>        </a:t>
            </a:r>
            <a:r>
              <a:rPr lang="en-IN" sz="1400" dirty="0" err="1"/>
              <a:t>System.out.println</a:t>
            </a:r>
            <a:r>
              <a:rPr lang="en-IN" sz="1400" dirty="0"/>
              <a:t>("\</a:t>
            </a:r>
            <a:r>
              <a:rPr lang="en-IN" sz="1400" dirty="0" err="1"/>
              <a:t>nEmployees</a:t>
            </a:r>
            <a:r>
              <a:rPr lang="en-IN" sz="1400" dirty="0"/>
              <a:t> (Sorted by Name) : " + employees);</a:t>
            </a:r>
          </a:p>
          <a:p>
            <a:endParaRPr lang="en-IN" sz="1400" dirty="0"/>
          </a:p>
          <a:p>
            <a:r>
              <a:rPr lang="en-IN" sz="1400" dirty="0"/>
              <a:t>     					</a:t>
            </a:r>
            <a:r>
              <a:rPr lang="en-IN" sz="1400" dirty="0" err="1"/>
              <a:t>contd</a:t>
            </a:r>
            <a:r>
              <a:rPr lang="en-IN" sz="1400" dirty="0"/>
              <a:t>…..</a:t>
            </a:r>
          </a:p>
        </p:txBody>
      </p:sp>
    </p:spTree>
    <p:extLst>
      <p:ext uri="{BB962C8B-B14F-4D97-AF65-F5344CB8AC3E}">
        <p14:creationId xmlns:p14="http://schemas.microsoft.com/office/powerpoint/2010/main" val="1448494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ED759165-549F-4525-9C13-87BA743E9761}"/>
              </a:ext>
            </a:extLst>
          </p:cNvPr>
          <p:cNvSpPr/>
          <p:nvPr/>
        </p:nvSpPr>
        <p:spPr>
          <a:xfrm>
            <a:off x="248530" y="213526"/>
            <a:ext cx="6096000" cy="3539430"/>
          </a:xfrm>
          <a:prstGeom prst="rect">
            <a:avLst/>
          </a:prstGeom>
        </p:spPr>
        <p:txBody>
          <a:bodyPr>
            <a:spAutoFit/>
          </a:bodyPr>
          <a:lstStyle/>
          <a:p>
            <a:r>
              <a:rPr lang="en-IN" sz="1400" dirty="0"/>
              <a:t> // Sort employees by Salary</a:t>
            </a:r>
          </a:p>
          <a:p>
            <a:r>
              <a:rPr lang="en-IN" sz="1400" dirty="0"/>
              <a:t>        Comparator&lt;Employee&gt; </a:t>
            </a:r>
            <a:r>
              <a:rPr lang="en-IN" sz="1400" dirty="0" err="1"/>
              <a:t>employeeSalaryComparator</a:t>
            </a:r>
            <a:r>
              <a:rPr lang="en-IN" sz="1400" dirty="0"/>
              <a:t> = new Comparator&lt;Employee&gt;() {</a:t>
            </a:r>
          </a:p>
          <a:p>
            <a:r>
              <a:rPr lang="en-IN" sz="1400" dirty="0"/>
              <a:t>            @Override</a:t>
            </a:r>
          </a:p>
          <a:p>
            <a:r>
              <a:rPr lang="en-IN" sz="1400" dirty="0"/>
              <a:t>            public int compare(Employee e1, Employee e2) {</a:t>
            </a:r>
          </a:p>
          <a:p>
            <a:r>
              <a:rPr lang="en-IN" sz="1400" dirty="0"/>
              <a:t>                if(e1.getSalary() &lt; e2.getSalary()) {</a:t>
            </a:r>
          </a:p>
          <a:p>
            <a:r>
              <a:rPr lang="en-IN" sz="1400" dirty="0"/>
              <a:t>                    return -1;</a:t>
            </a:r>
          </a:p>
          <a:p>
            <a:r>
              <a:rPr lang="en-IN" sz="1400" dirty="0"/>
              <a:t>                } else if (e1.getSalary() &gt; e2.getSalary()) {</a:t>
            </a:r>
          </a:p>
          <a:p>
            <a:r>
              <a:rPr lang="en-IN" sz="1400" dirty="0"/>
              <a:t>                    return 1;</a:t>
            </a:r>
          </a:p>
          <a:p>
            <a:r>
              <a:rPr lang="en-IN" sz="1400" dirty="0"/>
              <a:t>                } else {</a:t>
            </a:r>
          </a:p>
          <a:p>
            <a:r>
              <a:rPr lang="en-IN" sz="1400" dirty="0"/>
              <a:t>                    return 0;</a:t>
            </a:r>
          </a:p>
          <a:p>
            <a:r>
              <a:rPr lang="en-IN" sz="1400" dirty="0"/>
              <a:t>                }</a:t>
            </a:r>
          </a:p>
          <a:p>
            <a:r>
              <a:rPr lang="en-IN" sz="1400" dirty="0"/>
              <a:t>            }</a:t>
            </a:r>
          </a:p>
          <a:p>
            <a:r>
              <a:rPr lang="en-IN" sz="1400" dirty="0"/>
              <a:t>        };</a:t>
            </a:r>
          </a:p>
          <a:p>
            <a:r>
              <a:rPr lang="en-IN" sz="1400" dirty="0"/>
              <a:t>        </a:t>
            </a:r>
          </a:p>
          <a:p>
            <a:r>
              <a:rPr lang="en-IN" sz="1400" dirty="0"/>
              <a:t>        </a:t>
            </a:r>
          </a:p>
        </p:txBody>
      </p:sp>
      <p:sp>
        <p:nvSpPr>
          <p:cNvPr id="5" name="Rectangle 4">
            <a:extLst>
              <a:ext uri="{FF2B5EF4-FFF2-40B4-BE49-F238E27FC236}">
                <a16:creationId xmlns:a16="http://schemas.microsoft.com/office/drawing/2014/main" xmlns="" id="{454FC1BD-6895-4B4F-AD94-6E75288C31D8}"/>
              </a:ext>
            </a:extLst>
          </p:cNvPr>
          <p:cNvSpPr/>
          <p:nvPr/>
        </p:nvSpPr>
        <p:spPr>
          <a:xfrm>
            <a:off x="140677" y="3320487"/>
            <a:ext cx="12051323" cy="3323987"/>
          </a:xfrm>
          <a:prstGeom prst="rect">
            <a:avLst/>
          </a:prstGeom>
        </p:spPr>
        <p:txBody>
          <a:bodyPr wrap="square">
            <a:spAutoFit/>
          </a:bodyPr>
          <a:lstStyle/>
          <a:p>
            <a:r>
              <a:rPr lang="en-IN" sz="1400" b="1" dirty="0"/>
              <a:t># Output</a:t>
            </a:r>
          </a:p>
          <a:p>
            <a:endParaRPr lang="en-IN" sz="1400" b="1" dirty="0"/>
          </a:p>
          <a:p>
            <a:r>
              <a:rPr lang="en-IN" sz="1400" b="1" dirty="0"/>
              <a:t>Employees : [Employee{id=1010, name='Rajeev', salary=100000.0, </a:t>
            </a:r>
            <a:r>
              <a:rPr lang="en-IN" sz="1400" b="1" dirty="0" err="1"/>
              <a:t>joiningDate</a:t>
            </a:r>
            <a:r>
              <a:rPr lang="en-IN" sz="1400" b="1" dirty="0"/>
              <a:t>=2010-07-10}, Employee{id=1004, name='Chris', salary=95000.5, </a:t>
            </a:r>
            <a:r>
              <a:rPr lang="en-IN" sz="1400" b="1" dirty="0" err="1"/>
              <a:t>joiningDate</a:t>
            </a:r>
            <a:r>
              <a:rPr lang="en-IN" sz="1400" b="1" dirty="0"/>
              <a:t>=2017-03-19}, Employee{id=1015, name='David', salary=134000.0, </a:t>
            </a:r>
            <a:r>
              <a:rPr lang="en-IN" sz="1400" b="1" dirty="0" err="1"/>
              <a:t>joiningDate</a:t>
            </a:r>
            <a:r>
              <a:rPr lang="en-IN" sz="1400" b="1" dirty="0"/>
              <a:t>=2017-09-28}, Employee{id=1009, name='Steve', salary=100000.0, </a:t>
            </a:r>
            <a:r>
              <a:rPr lang="en-IN" sz="1400" b="1" dirty="0" err="1"/>
              <a:t>joiningDate</a:t>
            </a:r>
            <a:r>
              <a:rPr lang="en-IN" sz="1400" b="1" dirty="0"/>
              <a:t>=2016-05-18}]</a:t>
            </a:r>
          </a:p>
          <a:p>
            <a:r>
              <a:rPr lang="en-IN" sz="1400" b="1" dirty="0"/>
              <a:t>Employees (Sorted by Name) : [Employee{id=1004, name='Chris', salary=95000.5, </a:t>
            </a:r>
            <a:r>
              <a:rPr lang="en-IN" sz="1400" b="1" dirty="0" err="1"/>
              <a:t>joiningDate</a:t>
            </a:r>
            <a:r>
              <a:rPr lang="en-IN" sz="1400" b="1" dirty="0"/>
              <a:t>=2017-03-19}, Employee{id=1015, name='David', salary=134000.0, </a:t>
            </a:r>
            <a:r>
              <a:rPr lang="en-IN" sz="1400" b="1" dirty="0" err="1"/>
              <a:t>joiningDate</a:t>
            </a:r>
            <a:r>
              <a:rPr lang="en-IN" sz="1400" b="1" dirty="0"/>
              <a:t>=2017-09-28}, Employee{id=1010, name='Rajeev', salary=100000.0, </a:t>
            </a:r>
            <a:r>
              <a:rPr lang="en-IN" sz="1400" b="1" dirty="0" err="1"/>
              <a:t>joiningDate</a:t>
            </a:r>
            <a:r>
              <a:rPr lang="en-IN" sz="1400" b="1" dirty="0"/>
              <a:t>=2010-07-10}, Employee{id=1009, name='Steve', salary=100000.0, </a:t>
            </a:r>
            <a:r>
              <a:rPr lang="en-IN" sz="1400" b="1" dirty="0" err="1"/>
              <a:t>joiningDate</a:t>
            </a:r>
            <a:r>
              <a:rPr lang="en-IN" sz="1400" b="1" dirty="0"/>
              <a:t>=2016-05-18}]</a:t>
            </a:r>
          </a:p>
          <a:p>
            <a:r>
              <a:rPr lang="en-IN" sz="1400" b="1" dirty="0"/>
              <a:t>Employees (Sorted by Salary) : [Employee{id=1004, name='Chris', salary=95000.5, </a:t>
            </a:r>
            <a:r>
              <a:rPr lang="en-IN" sz="1400" b="1" dirty="0" err="1"/>
              <a:t>joiningDate</a:t>
            </a:r>
            <a:r>
              <a:rPr lang="en-IN" sz="1400" b="1" dirty="0"/>
              <a:t>=2017-03-19}, Employee{id=1010, name='Rajeev', salary=100000.0, </a:t>
            </a:r>
            <a:r>
              <a:rPr lang="en-IN" sz="1400" b="1" dirty="0" err="1"/>
              <a:t>joiningDate</a:t>
            </a:r>
            <a:r>
              <a:rPr lang="en-IN" sz="1400" b="1" dirty="0"/>
              <a:t>=2010-07-10}, Employee{id=1009, name='Steve', salary=100000.0, </a:t>
            </a:r>
            <a:r>
              <a:rPr lang="en-IN" sz="1400" b="1" dirty="0" err="1"/>
              <a:t>joiningDate</a:t>
            </a:r>
            <a:r>
              <a:rPr lang="en-IN" sz="1400" b="1" dirty="0"/>
              <a:t>=2016-05-18}, Employee{id=1015, name='David', salary=134000.0, </a:t>
            </a:r>
            <a:r>
              <a:rPr lang="en-IN" sz="1400" b="1" dirty="0" err="1"/>
              <a:t>joiningDate</a:t>
            </a:r>
            <a:r>
              <a:rPr lang="en-IN" sz="1400" b="1" dirty="0"/>
              <a:t>=2017-09-28}]</a:t>
            </a:r>
          </a:p>
          <a:p>
            <a:r>
              <a:rPr lang="en-IN" sz="1400" b="1" dirty="0"/>
              <a:t>Employees (Sorted by </a:t>
            </a:r>
            <a:r>
              <a:rPr lang="en-IN" sz="1400" b="1" dirty="0" err="1"/>
              <a:t>JoiningDate</a:t>
            </a:r>
            <a:r>
              <a:rPr lang="en-IN" sz="1400" b="1" dirty="0"/>
              <a:t>) : [Employee{id=1010, name='Rajeev', salary=100000.0, </a:t>
            </a:r>
            <a:r>
              <a:rPr lang="en-IN" sz="1400" b="1" dirty="0" err="1"/>
              <a:t>joiningDate</a:t>
            </a:r>
            <a:r>
              <a:rPr lang="en-IN" sz="1400" b="1" dirty="0"/>
              <a:t>=2010-07-10}, Employee{id=1009, name='Steve', salary=100000.0, </a:t>
            </a:r>
            <a:r>
              <a:rPr lang="en-IN" sz="1400" b="1" dirty="0" err="1"/>
              <a:t>joiningDate</a:t>
            </a:r>
            <a:r>
              <a:rPr lang="en-IN" sz="1400" b="1" dirty="0"/>
              <a:t>=2016-05-18}, Employee{id=1004, name='Chris', salary=95000.5, </a:t>
            </a:r>
            <a:r>
              <a:rPr lang="en-IN" sz="1400" b="1" dirty="0" err="1"/>
              <a:t>joiningDate</a:t>
            </a:r>
            <a:r>
              <a:rPr lang="en-IN" sz="1400" b="1" dirty="0"/>
              <a:t>=2017-03-19}, Employee{id=1015, name='David', salary=134000.0, </a:t>
            </a:r>
            <a:r>
              <a:rPr lang="en-IN" sz="1400" b="1" dirty="0" err="1"/>
              <a:t>joiningDate</a:t>
            </a:r>
            <a:r>
              <a:rPr lang="en-IN" sz="1400" b="1" dirty="0"/>
              <a:t>=2017-09-28}]</a:t>
            </a:r>
          </a:p>
          <a:p>
            <a:endParaRPr lang="en-IN" sz="1400" b="1" dirty="0"/>
          </a:p>
        </p:txBody>
      </p:sp>
      <p:sp>
        <p:nvSpPr>
          <p:cNvPr id="6" name="Rectangle 5">
            <a:extLst>
              <a:ext uri="{FF2B5EF4-FFF2-40B4-BE49-F238E27FC236}">
                <a16:creationId xmlns:a16="http://schemas.microsoft.com/office/drawing/2014/main" xmlns="" id="{FACB589A-8D0B-492D-AD5E-27196480E935}"/>
              </a:ext>
            </a:extLst>
          </p:cNvPr>
          <p:cNvSpPr/>
          <p:nvPr/>
        </p:nvSpPr>
        <p:spPr>
          <a:xfrm>
            <a:off x="5847470" y="213526"/>
            <a:ext cx="6096000" cy="3108543"/>
          </a:xfrm>
          <a:prstGeom prst="rect">
            <a:avLst/>
          </a:prstGeom>
        </p:spPr>
        <p:txBody>
          <a:bodyPr>
            <a:spAutoFit/>
          </a:bodyPr>
          <a:lstStyle/>
          <a:p>
            <a:r>
              <a:rPr lang="en-IN" sz="1400" dirty="0" err="1"/>
              <a:t>Collections.sort</a:t>
            </a:r>
            <a:r>
              <a:rPr lang="en-IN" sz="1400" dirty="0"/>
              <a:t>(employees, </a:t>
            </a:r>
            <a:r>
              <a:rPr lang="en-IN" sz="1400" dirty="0" err="1"/>
              <a:t>employeeSalaryComparator</a:t>
            </a:r>
            <a:r>
              <a:rPr lang="en-IN" sz="1400" dirty="0"/>
              <a:t>);</a:t>
            </a:r>
          </a:p>
          <a:p>
            <a:r>
              <a:rPr lang="en-IN" sz="1400" dirty="0"/>
              <a:t>        </a:t>
            </a:r>
            <a:r>
              <a:rPr lang="en-IN" sz="1400" dirty="0" err="1"/>
              <a:t>System.out.println</a:t>
            </a:r>
            <a:r>
              <a:rPr lang="en-IN" sz="1400" dirty="0"/>
              <a:t>("\</a:t>
            </a:r>
            <a:r>
              <a:rPr lang="en-IN" sz="1400" dirty="0" err="1"/>
              <a:t>nEmployees</a:t>
            </a:r>
            <a:r>
              <a:rPr lang="en-IN" sz="1400" dirty="0"/>
              <a:t> (Sorted by Salary) : " + employees);</a:t>
            </a:r>
          </a:p>
          <a:p>
            <a:endParaRPr lang="en-IN" sz="1400" dirty="0"/>
          </a:p>
          <a:p>
            <a:r>
              <a:rPr lang="en-IN" sz="1400" dirty="0"/>
              <a:t>        // Sort employees by </a:t>
            </a:r>
            <a:r>
              <a:rPr lang="en-IN" sz="1400" dirty="0" err="1"/>
              <a:t>JoiningDate</a:t>
            </a:r>
            <a:endParaRPr lang="en-IN" sz="1400" dirty="0"/>
          </a:p>
          <a:p>
            <a:r>
              <a:rPr lang="en-IN" sz="1400" dirty="0"/>
              <a:t>        Comparator&lt;Employee&gt; </a:t>
            </a:r>
            <a:r>
              <a:rPr lang="en-IN" sz="1400" dirty="0" err="1"/>
              <a:t>employeeJoiningDateComparator</a:t>
            </a:r>
            <a:r>
              <a:rPr lang="en-IN" sz="1400" dirty="0"/>
              <a:t> = new Comparator&lt;Employee&gt;() {</a:t>
            </a:r>
          </a:p>
          <a:p>
            <a:r>
              <a:rPr lang="en-IN" sz="1400" dirty="0"/>
              <a:t>            @Override</a:t>
            </a:r>
          </a:p>
          <a:p>
            <a:r>
              <a:rPr lang="en-IN" sz="1400" dirty="0"/>
              <a:t>            public int compare(Employee e1, Employee e2) {</a:t>
            </a:r>
          </a:p>
          <a:p>
            <a:r>
              <a:rPr lang="en-IN" sz="1400" dirty="0"/>
              <a:t>                return e1.getJoiningDate().</a:t>
            </a:r>
            <a:r>
              <a:rPr lang="en-IN" sz="1400" dirty="0" err="1"/>
              <a:t>compareTo</a:t>
            </a:r>
            <a:r>
              <a:rPr lang="en-IN" sz="1400" dirty="0"/>
              <a:t>(e2.getJoiningDate());</a:t>
            </a:r>
          </a:p>
          <a:p>
            <a:r>
              <a:rPr lang="en-IN" sz="1400" dirty="0"/>
              <a:t>            }</a:t>
            </a:r>
          </a:p>
          <a:p>
            <a:r>
              <a:rPr lang="en-IN" sz="1400" dirty="0"/>
              <a:t>        };</a:t>
            </a:r>
          </a:p>
          <a:p>
            <a:r>
              <a:rPr lang="en-IN" sz="1400" dirty="0"/>
              <a:t>        </a:t>
            </a:r>
            <a:r>
              <a:rPr lang="en-IN" sz="1400" dirty="0" err="1"/>
              <a:t>Collections.sort</a:t>
            </a:r>
            <a:r>
              <a:rPr lang="en-IN" sz="1400" dirty="0"/>
              <a:t>(employees, </a:t>
            </a:r>
            <a:r>
              <a:rPr lang="en-IN" sz="1400" dirty="0" err="1"/>
              <a:t>employeeJoiningDateComparator</a:t>
            </a:r>
            <a:r>
              <a:rPr lang="en-IN" sz="1400" dirty="0"/>
              <a:t>);</a:t>
            </a:r>
          </a:p>
          <a:p>
            <a:r>
              <a:rPr lang="en-IN" sz="1400" dirty="0"/>
              <a:t>        </a:t>
            </a:r>
            <a:r>
              <a:rPr lang="en-IN" sz="1400" dirty="0" err="1"/>
              <a:t>System.out.println</a:t>
            </a:r>
            <a:r>
              <a:rPr lang="en-IN" sz="1400" dirty="0"/>
              <a:t>("\</a:t>
            </a:r>
            <a:r>
              <a:rPr lang="en-IN" sz="1400" dirty="0" err="1"/>
              <a:t>nEmployees</a:t>
            </a:r>
            <a:r>
              <a:rPr lang="en-IN" sz="1400" dirty="0"/>
              <a:t> (Sorted by </a:t>
            </a:r>
            <a:r>
              <a:rPr lang="en-IN" sz="1400" dirty="0" err="1"/>
              <a:t>JoiningDate</a:t>
            </a:r>
            <a:r>
              <a:rPr lang="en-IN" sz="1400" dirty="0"/>
              <a:t>) : " + employees);</a:t>
            </a:r>
          </a:p>
          <a:p>
            <a:r>
              <a:rPr lang="en-IN" sz="1400" dirty="0"/>
              <a:t>   }}</a:t>
            </a:r>
          </a:p>
        </p:txBody>
      </p:sp>
    </p:spTree>
    <p:extLst>
      <p:ext uri="{BB962C8B-B14F-4D97-AF65-F5344CB8AC3E}">
        <p14:creationId xmlns:p14="http://schemas.microsoft.com/office/powerpoint/2010/main" val="1601025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4D2E3D-D959-4E20-B267-D7BCDFF1A3C3}"/>
              </a:ext>
            </a:extLst>
          </p:cNvPr>
          <p:cNvSpPr>
            <a:spLocks noGrp="1"/>
          </p:cNvSpPr>
          <p:nvPr>
            <p:ph type="title"/>
          </p:nvPr>
        </p:nvSpPr>
        <p:spPr/>
        <p:txBody>
          <a:bodyPr>
            <a:normAutofit/>
          </a:bodyPr>
          <a:lstStyle/>
          <a:p>
            <a:pPr algn="ctr"/>
            <a:r>
              <a:rPr lang="en-IN" b="1" dirty="0"/>
              <a:t>Java 8 Comparator default methods</a:t>
            </a:r>
            <a:endParaRPr lang="en-IN" dirty="0"/>
          </a:p>
        </p:txBody>
      </p:sp>
      <p:sp>
        <p:nvSpPr>
          <p:cNvPr id="3" name="Content Placeholder 2">
            <a:extLst>
              <a:ext uri="{FF2B5EF4-FFF2-40B4-BE49-F238E27FC236}">
                <a16:creationId xmlns:a16="http://schemas.microsoft.com/office/drawing/2014/main" xmlns="" id="{4FCAFE13-5D0F-49E8-A57B-D8C8BA253386}"/>
              </a:ext>
            </a:extLst>
          </p:cNvPr>
          <p:cNvSpPr>
            <a:spLocks noGrp="1"/>
          </p:cNvSpPr>
          <p:nvPr>
            <p:ph idx="1"/>
          </p:nvPr>
        </p:nvSpPr>
        <p:spPr/>
        <p:txBody>
          <a:bodyPr/>
          <a:lstStyle/>
          <a:p>
            <a:pPr marL="0" indent="0">
              <a:buNone/>
            </a:pPr>
            <a:r>
              <a:rPr lang="en-IN" dirty="0"/>
              <a:t>The Comparator interface contains various default factory methods for creating Comparator instances.</a:t>
            </a:r>
          </a:p>
          <a:p>
            <a:pPr marL="0" indent="0">
              <a:buNone/>
            </a:pPr>
            <a:endParaRPr lang="en-IN" dirty="0"/>
          </a:p>
          <a:p>
            <a:pPr marL="0" indent="0">
              <a:buNone/>
            </a:pPr>
            <a:r>
              <a:rPr lang="en-IN" dirty="0"/>
              <a:t>All the Comparators that we created in the previous section can be made more concise by using these factory methods.</a:t>
            </a:r>
          </a:p>
          <a:p>
            <a:pPr marL="0" indent="0">
              <a:buNone/>
            </a:pPr>
            <a:endParaRPr lang="en-IN" dirty="0"/>
          </a:p>
          <a:p>
            <a:pPr marL="0" indent="0">
              <a:buNone/>
            </a:pPr>
            <a:r>
              <a:rPr lang="en-IN" dirty="0"/>
              <a:t>Here is the same Comparator example that we saw in the previous section using Java 8 Comparator default methods -</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650192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4D2E3D-D959-4E20-B267-D7BCDFF1A3C3}"/>
              </a:ext>
            </a:extLst>
          </p:cNvPr>
          <p:cNvSpPr>
            <a:spLocks noGrp="1"/>
          </p:cNvSpPr>
          <p:nvPr>
            <p:ph type="title"/>
          </p:nvPr>
        </p:nvSpPr>
        <p:spPr/>
        <p:txBody>
          <a:bodyPr>
            <a:normAutofit/>
          </a:bodyPr>
          <a:lstStyle/>
          <a:p>
            <a:pPr algn="ctr"/>
            <a:r>
              <a:rPr lang="en-IN" b="1" dirty="0"/>
              <a:t>Java 8 Comparator default methods</a:t>
            </a:r>
            <a:endParaRPr lang="en-IN" dirty="0"/>
          </a:p>
        </p:txBody>
      </p:sp>
      <p:sp>
        <p:nvSpPr>
          <p:cNvPr id="6" name="Rectangle 5">
            <a:extLst>
              <a:ext uri="{FF2B5EF4-FFF2-40B4-BE49-F238E27FC236}">
                <a16:creationId xmlns:a16="http://schemas.microsoft.com/office/drawing/2014/main" xmlns="" id="{6B03242F-1D1F-451D-B647-5811BB239E8B}"/>
              </a:ext>
            </a:extLst>
          </p:cNvPr>
          <p:cNvSpPr/>
          <p:nvPr/>
        </p:nvSpPr>
        <p:spPr>
          <a:xfrm>
            <a:off x="135988" y="1285826"/>
            <a:ext cx="6096000" cy="5262979"/>
          </a:xfrm>
          <a:prstGeom prst="rect">
            <a:avLst/>
          </a:prstGeom>
        </p:spPr>
        <p:txBody>
          <a:bodyPr>
            <a:spAutoFit/>
          </a:bodyPr>
          <a:lstStyle/>
          <a:p>
            <a:r>
              <a:rPr lang="en-IN" sz="1200" dirty="0"/>
              <a:t>import </a:t>
            </a:r>
            <a:r>
              <a:rPr lang="en-IN" sz="1200" dirty="0" err="1"/>
              <a:t>java.time.LocalDate</a:t>
            </a:r>
            <a:r>
              <a:rPr lang="en-IN" sz="1200" dirty="0"/>
              <a:t>;</a:t>
            </a:r>
          </a:p>
          <a:p>
            <a:r>
              <a:rPr lang="en-IN" sz="1200" dirty="0"/>
              <a:t>import </a:t>
            </a:r>
            <a:r>
              <a:rPr lang="en-IN" sz="1200" dirty="0" err="1"/>
              <a:t>java.util.ArrayList</a:t>
            </a:r>
            <a:r>
              <a:rPr lang="en-IN" sz="1200" dirty="0"/>
              <a:t>;</a:t>
            </a:r>
          </a:p>
          <a:p>
            <a:r>
              <a:rPr lang="en-IN" sz="1200" dirty="0"/>
              <a:t>import </a:t>
            </a:r>
            <a:r>
              <a:rPr lang="en-IN" sz="1200" dirty="0" err="1"/>
              <a:t>java.util.Collections</a:t>
            </a:r>
            <a:r>
              <a:rPr lang="en-IN" sz="1200" dirty="0"/>
              <a:t>;</a:t>
            </a:r>
          </a:p>
          <a:p>
            <a:r>
              <a:rPr lang="en-IN" sz="1200" dirty="0"/>
              <a:t>import </a:t>
            </a:r>
            <a:r>
              <a:rPr lang="en-IN" sz="1200" dirty="0" err="1"/>
              <a:t>java.util.Comparator</a:t>
            </a:r>
            <a:r>
              <a:rPr lang="en-IN" sz="1200" dirty="0"/>
              <a:t>;</a:t>
            </a:r>
          </a:p>
          <a:p>
            <a:r>
              <a:rPr lang="en-IN" sz="1200" dirty="0"/>
              <a:t>import </a:t>
            </a:r>
            <a:r>
              <a:rPr lang="en-IN" sz="1200" dirty="0" err="1"/>
              <a:t>java.util.List</a:t>
            </a:r>
            <a:r>
              <a:rPr lang="en-IN" sz="1200" dirty="0"/>
              <a:t>;</a:t>
            </a:r>
          </a:p>
          <a:p>
            <a:endParaRPr lang="en-IN" sz="1200" dirty="0"/>
          </a:p>
          <a:p>
            <a:r>
              <a:rPr lang="en-IN" sz="1200" dirty="0"/>
              <a:t>public class </a:t>
            </a:r>
            <a:r>
              <a:rPr lang="en-IN" sz="1200" dirty="0" err="1"/>
              <a:t>ComparatorExample</a:t>
            </a:r>
            <a:r>
              <a:rPr lang="en-IN" sz="1200" dirty="0"/>
              <a:t> {</a:t>
            </a:r>
          </a:p>
          <a:p>
            <a:r>
              <a:rPr lang="en-IN" sz="1200" dirty="0"/>
              <a:t>    public static void main(String[] </a:t>
            </a:r>
            <a:r>
              <a:rPr lang="en-IN" sz="1200" dirty="0" err="1"/>
              <a:t>args</a:t>
            </a:r>
            <a:r>
              <a:rPr lang="en-IN" sz="1200" dirty="0"/>
              <a:t>) {</a:t>
            </a:r>
          </a:p>
          <a:p>
            <a:r>
              <a:rPr lang="en-IN" sz="1200" dirty="0"/>
              <a:t>        List&lt;Employee&gt; employees = new </a:t>
            </a:r>
            <a:r>
              <a:rPr lang="en-IN" sz="1200" dirty="0" err="1"/>
              <a:t>ArrayList</a:t>
            </a:r>
            <a:r>
              <a:rPr lang="en-IN" sz="1200" dirty="0"/>
              <a:t>&lt;&gt;();</a:t>
            </a:r>
          </a:p>
          <a:p>
            <a:r>
              <a:rPr lang="en-IN" sz="1200" dirty="0"/>
              <a:t>        </a:t>
            </a:r>
            <a:r>
              <a:rPr lang="en-IN" sz="1200" dirty="0" err="1"/>
              <a:t>employees.add</a:t>
            </a:r>
            <a:r>
              <a:rPr lang="en-IN" sz="1200" dirty="0"/>
              <a:t>(new Employee(1010, "Rajeev", 100000.00, </a:t>
            </a:r>
            <a:r>
              <a:rPr lang="en-IN" sz="1200" dirty="0" err="1"/>
              <a:t>LocalDate.of</a:t>
            </a:r>
            <a:r>
              <a:rPr lang="en-IN" sz="1200" dirty="0"/>
              <a:t>(2010, 7, 10)));</a:t>
            </a:r>
          </a:p>
          <a:p>
            <a:r>
              <a:rPr lang="en-IN" sz="1200" dirty="0"/>
              <a:t>        </a:t>
            </a:r>
            <a:r>
              <a:rPr lang="en-IN" sz="1200" dirty="0" err="1"/>
              <a:t>employees.add</a:t>
            </a:r>
            <a:r>
              <a:rPr lang="en-IN" sz="1200" dirty="0"/>
              <a:t>(new Employee(1004, "Chris", 95000.50, </a:t>
            </a:r>
            <a:r>
              <a:rPr lang="en-IN" sz="1200" dirty="0" err="1"/>
              <a:t>LocalDate.of</a:t>
            </a:r>
            <a:r>
              <a:rPr lang="en-IN" sz="1200" dirty="0"/>
              <a:t>(2017, 3, 19)));</a:t>
            </a:r>
          </a:p>
          <a:p>
            <a:r>
              <a:rPr lang="en-IN" sz="1200" dirty="0"/>
              <a:t>        </a:t>
            </a:r>
            <a:r>
              <a:rPr lang="en-IN" sz="1200" dirty="0" err="1"/>
              <a:t>employees.add</a:t>
            </a:r>
            <a:r>
              <a:rPr lang="en-IN" sz="1200" dirty="0"/>
              <a:t>(new Employee(1015, "David", 134000.00, </a:t>
            </a:r>
            <a:r>
              <a:rPr lang="en-IN" sz="1200" dirty="0" err="1"/>
              <a:t>LocalDate.of</a:t>
            </a:r>
            <a:r>
              <a:rPr lang="en-IN" sz="1200" dirty="0"/>
              <a:t>(2017, 9, 28)));</a:t>
            </a:r>
          </a:p>
          <a:p>
            <a:r>
              <a:rPr lang="en-IN" sz="1200" dirty="0"/>
              <a:t>        </a:t>
            </a:r>
            <a:r>
              <a:rPr lang="en-IN" sz="1200" dirty="0" err="1"/>
              <a:t>employees.add</a:t>
            </a:r>
            <a:r>
              <a:rPr lang="en-IN" sz="1200" dirty="0"/>
              <a:t>(new Employee(1009, "Steve", 100000.00, </a:t>
            </a:r>
            <a:r>
              <a:rPr lang="en-IN" sz="1200" dirty="0" err="1"/>
              <a:t>LocalDate.of</a:t>
            </a:r>
            <a:r>
              <a:rPr lang="en-IN" sz="1200" dirty="0"/>
              <a:t>(2016, 5, 18)));</a:t>
            </a:r>
          </a:p>
          <a:p>
            <a:r>
              <a:rPr lang="en-IN" sz="1200" dirty="0"/>
              <a:t>        </a:t>
            </a:r>
            <a:r>
              <a:rPr lang="en-IN" sz="1200" dirty="0" err="1"/>
              <a:t>System.out.println</a:t>
            </a:r>
            <a:r>
              <a:rPr lang="en-IN" sz="1200" dirty="0"/>
              <a:t>("Employees : " + employees);</a:t>
            </a:r>
          </a:p>
          <a:p>
            <a:endParaRPr lang="en-IN" sz="1200" dirty="0"/>
          </a:p>
          <a:p>
            <a:r>
              <a:rPr lang="en-IN" sz="1200" dirty="0"/>
              <a:t>        // Sort employees by Name</a:t>
            </a:r>
          </a:p>
          <a:p>
            <a:r>
              <a:rPr lang="en-IN" sz="1200" dirty="0"/>
              <a:t>        </a:t>
            </a:r>
            <a:r>
              <a:rPr lang="en-IN" sz="1200" dirty="0" err="1"/>
              <a:t>Collections.sort</a:t>
            </a:r>
            <a:r>
              <a:rPr lang="en-IN" sz="1200" dirty="0"/>
              <a:t>(employees, </a:t>
            </a:r>
            <a:r>
              <a:rPr lang="en-IN" sz="1200" dirty="0" err="1"/>
              <a:t>Comparator.comparing</a:t>
            </a:r>
            <a:r>
              <a:rPr lang="en-IN" sz="1200" dirty="0"/>
              <a:t>(Employee::</a:t>
            </a:r>
            <a:r>
              <a:rPr lang="en-IN" sz="1200" dirty="0" err="1"/>
              <a:t>getName</a:t>
            </a:r>
            <a:r>
              <a:rPr lang="en-IN" sz="1200" dirty="0"/>
              <a:t>));</a:t>
            </a:r>
          </a:p>
          <a:p>
            <a:r>
              <a:rPr lang="en-IN" sz="1200" dirty="0"/>
              <a:t>        </a:t>
            </a:r>
            <a:r>
              <a:rPr lang="en-IN" sz="1200" dirty="0" err="1"/>
              <a:t>System.out.println</a:t>
            </a:r>
            <a:r>
              <a:rPr lang="en-IN" sz="1200" dirty="0"/>
              <a:t>("\</a:t>
            </a:r>
            <a:r>
              <a:rPr lang="en-IN" sz="1200" dirty="0" err="1"/>
              <a:t>nEmployees</a:t>
            </a:r>
            <a:r>
              <a:rPr lang="en-IN" sz="1200" dirty="0"/>
              <a:t> (Sorted by Name) : " + employees);</a:t>
            </a:r>
          </a:p>
          <a:p>
            <a:endParaRPr lang="en-IN" sz="1200" dirty="0"/>
          </a:p>
          <a:p>
            <a:r>
              <a:rPr lang="en-IN" sz="1200" dirty="0"/>
              <a:t>        // Sort employees by Salary</a:t>
            </a:r>
          </a:p>
          <a:p>
            <a:r>
              <a:rPr lang="en-IN" sz="1200" dirty="0"/>
              <a:t>        </a:t>
            </a:r>
            <a:r>
              <a:rPr lang="en-IN" sz="1200" dirty="0" err="1"/>
              <a:t>Collections.sort</a:t>
            </a:r>
            <a:r>
              <a:rPr lang="en-IN" sz="1200" dirty="0"/>
              <a:t>(employees, </a:t>
            </a:r>
            <a:r>
              <a:rPr lang="en-IN" sz="1200" dirty="0" err="1"/>
              <a:t>Comparator.comparingDouble</a:t>
            </a:r>
            <a:r>
              <a:rPr lang="en-IN" sz="1200" dirty="0"/>
              <a:t>(Employee::</a:t>
            </a:r>
            <a:r>
              <a:rPr lang="en-IN" sz="1200" dirty="0" err="1"/>
              <a:t>getSalary</a:t>
            </a:r>
            <a:r>
              <a:rPr lang="en-IN" sz="1200" dirty="0"/>
              <a:t>));</a:t>
            </a:r>
          </a:p>
          <a:p>
            <a:r>
              <a:rPr lang="en-IN" sz="1200" dirty="0"/>
              <a:t>        </a:t>
            </a:r>
            <a:r>
              <a:rPr lang="en-IN" sz="1200" dirty="0" err="1"/>
              <a:t>System.out.println</a:t>
            </a:r>
            <a:r>
              <a:rPr lang="en-IN" sz="1200" dirty="0"/>
              <a:t>("\</a:t>
            </a:r>
            <a:r>
              <a:rPr lang="en-IN" sz="1200" dirty="0" err="1"/>
              <a:t>nEmployees</a:t>
            </a:r>
            <a:r>
              <a:rPr lang="en-IN" sz="1200" dirty="0"/>
              <a:t> (Sorted by Salary) : " + employees);</a:t>
            </a:r>
          </a:p>
          <a:p>
            <a:endParaRPr lang="en-IN" sz="1200" dirty="0"/>
          </a:p>
          <a:p>
            <a:r>
              <a:rPr lang="en-IN" sz="1200" dirty="0"/>
              <a:t>        // Sort employees by </a:t>
            </a:r>
            <a:r>
              <a:rPr lang="en-IN" sz="1200" dirty="0" err="1"/>
              <a:t>JoiningDate</a:t>
            </a:r>
            <a:endParaRPr lang="en-IN" sz="1200" dirty="0"/>
          </a:p>
          <a:p>
            <a:r>
              <a:rPr lang="en-IN" sz="1200" dirty="0"/>
              <a:t>        </a:t>
            </a:r>
            <a:r>
              <a:rPr lang="en-IN" sz="1200" dirty="0" err="1"/>
              <a:t>Collections.sort</a:t>
            </a:r>
            <a:r>
              <a:rPr lang="en-IN" sz="1200" dirty="0"/>
              <a:t>(employees, </a:t>
            </a:r>
            <a:r>
              <a:rPr lang="en-IN" sz="1200" dirty="0" err="1"/>
              <a:t>Comparator.comparing</a:t>
            </a:r>
            <a:r>
              <a:rPr lang="en-IN" sz="1200" dirty="0"/>
              <a:t>(Employee::</a:t>
            </a:r>
            <a:r>
              <a:rPr lang="en-IN" sz="1200" dirty="0" err="1"/>
              <a:t>getJoiningDate</a:t>
            </a:r>
            <a:r>
              <a:rPr lang="en-IN" sz="1200" dirty="0"/>
              <a:t>));</a:t>
            </a:r>
          </a:p>
          <a:p>
            <a:r>
              <a:rPr lang="en-IN" sz="1200" dirty="0"/>
              <a:t>        </a:t>
            </a:r>
            <a:r>
              <a:rPr lang="en-IN" sz="1200" dirty="0" err="1"/>
              <a:t>System.out.println</a:t>
            </a:r>
            <a:r>
              <a:rPr lang="en-IN" sz="1200" dirty="0"/>
              <a:t>("\</a:t>
            </a:r>
            <a:r>
              <a:rPr lang="en-IN" sz="1200" dirty="0" err="1"/>
              <a:t>nEmployees</a:t>
            </a:r>
            <a:r>
              <a:rPr lang="en-IN" sz="1200" dirty="0"/>
              <a:t> (Sorted by </a:t>
            </a:r>
            <a:r>
              <a:rPr lang="en-IN" sz="1200" dirty="0" err="1"/>
              <a:t>JoiningDate</a:t>
            </a:r>
            <a:r>
              <a:rPr lang="en-IN" sz="1200" dirty="0"/>
              <a:t>) : " + employees);</a:t>
            </a:r>
          </a:p>
          <a:p>
            <a:endParaRPr lang="en-IN" sz="1200" dirty="0"/>
          </a:p>
          <a:p>
            <a:r>
              <a:rPr lang="en-IN" sz="1200" dirty="0"/>
              <a:t>    </a:t>
            </a:r>
          </a:p>
        </p:txBody>
      </p:sp>
      <p:sp>
        <p:nvSpPr>
          <p:cNvPr id="7" name="Rectangle 6">
            <a:extLst>
              <a:ext uri="{FF2B5EF4-FFF2-40B4-BE49-F238E27FC236}">
                <a16:creationId xmlns:a16="http://schemas.microsoft.com/office/drawing/2014/main" xmlns="" id="{D89D2114-9929-4985-B268-56950361DF3A}"/>
              </a:ext>
            </a:extLst>
          </p:cNvPr>
          <p:cNvSpPr/>
          <p:nvPr/>
        </p:nvSpPr>
        <p:spPr>
          <a:xfrm>
            <a:off x="5964702" y="1601856"/>
            <a:ext cx="6227298" cy="3970318"/>
          </a:xfrm>
          <a:prstGeom prst="rect">
            <a:avLst/>
          </a:prstGeom>
        </p:spPr>
        <p:txBody>
          <a:bodyPr wrap="square">
            <a:spAutoFit/>
          </a:bodyPr>
          <a:lstStyle/>
          <a:p>
            <a:r>
              <a:rPr lang="en-IN" sz="1400" dirty="0"/>
              <a:t> </a:t>
            </a:r>
          </a:p>
          <a:p>
            <a:endParaRPr lang="en-IN" sz="1400" dirty="0"/>
          </a:p>
          <a:p>
            <a:endParaRPr lang="en-IN" sz="1400" dirty="0"/>
          </a:p>
          <a:p>
            <a:r>
              <a:rPr lang="en-IN" sz="1400" dirty="0"/>
              <a:t>// Sort employees by Name in descending order</a:t>
            </a:r>
          </a:p>
          <a:p>
            <a:r>
              <a:rPr lang="en-IN" sz="1400" dirty="0"/>
              <a:t>        </a:t>
            </a:r>
            <a:r>
              <a:rPr lang="en-IN" sz="1400" dirty="0" err="1"/>
              <a:t>Collections.sort</a:t>
            </a:r>
            <a:r>
              <a:rPr lang="en-IN" sz="1400" dirty="0"/>
              <a:t>(employees, </a:t>
            </a:r>
            <a:r>
              <a:rPr lang="en-IN" sz="1400" dirty="0" err="1"/>
              <a:t>Comparator.comparing</a:t>
            </a:r>
            <a:r>
              <a:rPr lang="en-IN" sz="1400" dirty="0"/>
              <a:t>(Employee::</a:t>
            </a:r>
            <a:r>
              <a:rPr lang="en-IN" sz="1400" dirty="0" err="1"/>
              <a:t>getName</a:t>
            </a:r>
            <a:r>
              <a:rPr lang="en-IN" sz="1400" dirty="0"/>
              <a:t>).reversed());</a:t>
            </a:r>
          </a:p>
          <a:p>
            <a:r>
              <a:rPr lang="en-IN" sz="1400" dirty="0"/>
              <a:t>        </a:t>
            </a:r>
            <a:r>
              <a:rPr lang="en-IN" sz="1400" dirty="0" err="1"/>
              <a:t>System.out.println</a:t>
            </a:r>
            <a:r>
              <a:rPr lang="en-IN" sz="1400" dirty="0"/>
              <a:t>("\</a:t>
            </a:r>
            <a:r>
              <a:rPr lang="en-IN" sz="1400" dirty="0" err="1"/>
              <a:t>nEmployees</a:t>
            </a:r>
            <a:r>
              <a:rPr lang="en-IN" sz="1400" dirty="0"/>
              <a:t> (Sorted by Name in descending order) : " + employees);</a:t>
            </a:r>
          </a:p>
          <a:p>
            <a:endParaRPr lang="en-IN" sz="1400" dirty="0"/>
          </a:p>
          <a:p>
            <a:r>
              <a:rPr lang="en-IN" sz="1400" dirty="0"/>
              <a:t>        // Chaining multiple Comparators</a:t>
            </a:r>
          </a:p>
          <a:p>
            <a:r>
              <a:rPr lang="en-IN" sz="1400" dirty="0"/>
              <a:t>        // Sort by Salary. If Salary is same then sort by Name</a:t>
            </a:r>
          </a:p>
          <a:p>
            <a:r>
              <a:rPr lang="en-IN" sz="1400" dirty="0"/>
              <a:t>        </a:t>
            </a:r>
            <a:r>
              <a:rPr lang="en-IN" sz="1400" dirty="0" err="1"/>
              <a:t>Collections.sort</a:t>
            </a:r>
            <a:r>
              <a:rPr lang="en-IN" sz="1400" dirty="0"/>
              <a:t>(employees, </a:t>
            </a:r>
            <a:r>
              <a:rPr lang="en-IN" sz="1400" dirty="0" err="1"/>
              <a:t>Comparator.comparingDouble</a:t>
            </a:r>
            <a:r>
              <a:rPr lang="en-IN" sz="1400" dirty="0"/>
              <a:t>(Employee::</a:t>
            </a:r>
            <a:r>
              <a:rPr lang="en-IN" sz="1400" dirty="0" err="1"/>
              <a:t>getSalary</a:t>
            </a:r>
            <a:r>
              <a:rPr lang="en-IN" sz="1400" dirty="0"/>
              <a:t>).</a:t>
            </a:r>
            <a:r>
              <a:rPr lang="en-IN" sz="1400" dirty="0" err="1"/>
              <a:t>thenComparing</a:t>
            </a:r>
            <a:r>
              <a:rPr lang="en-IN" sz="1400" dirty="0"/>
              <a:t>(Employee::</a:t>
            </a:r>
            <a:r>
              <a:rPr lang="en-IN" sz="1400" dirty="0" err="1"/>
              <a:t>getName</a:t>
            </a:r>
            <a:r>
              <a:rPr lang="en-IN" sz="1400" dirty="0"/>
              <a:t>));</a:t>
            </a:r>
          </a:p>
          <a:p>
            <a:r>
              <a:rPr lang="en-IN" sz="1400" dirty="0"/>
              <a:t>        </a:t>
            </a:r>
            <a:r>
              <a:rPr lang="en-IN" sz="1400" dirty="0" err="1"/>
              <a:t>System.out.println</a:t>
            </a:r>
            <a:r>
              <a:rPr lang="en-IN" sz="1400" dirty="0"/>
              <a:t>("\</a:t>
            </a:r>
            <a:r>
              <a:rPr lang="en-IN" sz="1400" dirty="0" err="1"/>
              <a:t>nEmployees</a:t>
            </a:r>
            <a:r>
              <a:rPr lang="en-IN" sz="1400" dirty="0"/>
              <a:t> (Sorted by Salary and Name) : " + employees);</a:t>
            </a:r>
          </a:p>
          <a:p>
            <a:r>
              <a:rPr lang="en-IN" sz="1400" dirty="0"/>
              <a:t>    }</a:t>
            </a:r>
          </a:p>
          <a:p>
            <a:r>
              <a:rPr lang="en-IN" sz="1400" dirty="0"/>
              <a:t>}</a:t>
            </a:r>
          </a:p>
        </p:txBody>
      </p:sp>
    </p:spTree>
    <p:extLst>
      <p:ext uri="{BB962C8B-B14F-4D97-AF65-F5344CB8AC3E}">
        <p14:creationId xmlns:p14="http://schemas.microsoft.com/office/powerpoint/2010/main" val="8644381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7AC70A-3BD4-4E8C-902A-43787859BB2B}"/>
              </a:ext>
            </a:extLst>
          </p:cNvPr>
          <p:cNvSpPr>
            <a:spLocks noGrp="1"/>
          </p:cNvSpPr>
          <p:nvPr>
            <p:ph type="title"/>
          </p:nvPr>
        </p:nvSpPr>
        <p:spPr/>
        <p:txBody>
          <a:bodyPr/>
          <a:lstStyle/>
          <a:p>
            <a:pPr algn="ctr"/>
            <a:r>
              <a:rPr lang="en-IN" dirty="0"/>
              <a:t># Output</a:t>
            </a:r>
          </a:p>
        </p:txBody>
      </p:sp>
      <p:sp>
        <p:nvSpPr>
          <p:cNvPr id="3" name="Content Placeholder 2">
            <a:extLst>
              <a:ext uri="{FF2B5EF4-FFF2-40B4-BE49-F238E27FC236}">
                <a16:creationId xmlns:a16="http://schemas.microsoft.com/office/drawing/2014/main" xmlns="" id="{AE552853-59A8-4CF2-BFEF-7443A081BF5A}"/>
              </a:ext>
            </a:extLst>
          </p:cNvPr>
          <p:cNvSpPr>
            <a:spLocks noGrp="1"/>
          </p:cNvSpPr>
          <p:nvPr>
            <p:ph idx="1"/>
          </p:nvPr>
        </p:nvSpPr>
        <p:spPr>
          <a:xfrm>
            <a:off x="478302" y="1825625"/>
            <a:ext cx="11507372" cy="4547040"/>
          </a:xfrm>
        </p:spPr>
        <p:txBody>
          <a:bodyPr>
            <a:normAutofit fontScale="55000" lnSpcReduction="20000"/>
          </a:bodyPr>
          <a:lstStyle/>
          <a:p>
            <a:pPr marL="0" indent="0">
              <a:buNone/>
            </a:pPr>
            <a:endParaRPr lang="en-IN" dirty="0"/>
          </a:p>
          <a:p>
            <a:pPr marL="0" indent="0">
              <a:buNone/>
            </a:pPr>
            <a:r>
              <a:rPr lang="en-IN" dirty="0"/>
              <a:t>Employees : [Employee{id=1010, name='Rajeev', salary=100000.0, </a:t>
            </a:r>
            <a:r>
              <a:rPr lang="en-IN" dirty="0" err="1"/>
              <a:t>joiningDate</a:t>
            </a:r>
            <a:r>
              <a:rPr lang="en-IN" dirty="0"/>
              <a:t>=2010-07-10}, Employee{id=1004, name='Chris', salary=95000.5, </a:t>
            </a:r>
            <a:r>
              <a:rPr lang="en-IN" dirty="0" err="1"/>
              <a:t>joiningDate</a:t>
            </a:r>
            <a:r>
              <a:rPr lang="en-IN" dirty="0"/>
              <a:t>=2017-03-19}, Employee{id=1015, name='David', salary=134000.0, </a:t>
            </a:r>
            <a:r>
              <a:rPr lang="en-IN" dirty="0" err="1"/>
              <a:t>joiningDate</a:t>
            </a:r>
            <a:r>
              <a:rPr lang="en-IN" dirty="0"/>
              <a:t>=2017-09-28}, Employee{id=1009, name='Steve', salary=100000.0, </a:t>
            </a:r>
            <a:r>
              <a:rPr lang="en-IN" dirty="0" err="1"/>
              <a:t>joiningDate</a:t>
            </a:r>
            <a:r>
              <a:rPr lang="en-IN" dirty="0"/>
              <a:t>=2016-05-18}]</a:t>
            </a:r>
          </a:p>
          <a:p>
            <a:pPr marL="0" indent="0">
              <a:buNone/>
            </a:pPr>
            <a:r>
              <a:rPr lang="en-IN" dirty="0"/>
              <a:t>Employees (Sorted by Name) : [Employee{id=1004, name='Chris', salary=95000.5, </a:t>
            </a:r>
            <a:r>
              <a:rPr lang="en-IN" dirty="0" err="1"/>
              <a:t>joiningDate</a:t>
            </a:r>
            <a:r>
              <a:rPr lang="en-IN" dirty="0"/>
              <a:t>=2017-03-19}, Employee{id=1015, name='David', salary=134000.0, </a:t>
            </a:r>
            <a:r>
              <a:rPr lang="en-IN" dirty="0" err="1"/>
              <a:t>joiningDate</a:t>
            </a:r>
            <a:r>
              <a:rPr lang="en-IN" dirty="0"/>
              <a:t>=2017-09-28}, Employee{id=1010, name='Rajeev', salary=100000.0, </a:t>
            </a:r>
            <a:r>
              <a:rPr lang="en-IN" dirty="0" err="1"/>
              <a:t>joiningDate</a:t>
            </a:r>
            <a:r>
              <a:rPr lang="en-IN" dirty="0"/>
              <a:t>=2010-07-10}, Employee{id=1009, name='Steve', salary=100000.0, </a:t>
            </a:r>
            <a:r>
              <a:rPr lang="en-IN" dirty="0" err="1"/>
              <a:t>joiningDate</a:t>
            </a:r>
            <a:r>
              <a:rPr lang="en-IN" dirty="0"/>
              <a:t>=2016-05-18}]</a:t>
            </a:r>
          </a:p>
          <a:p>
            <a:pPr marL="0" indent="0">
              <a:buNone/>
            </a:pPr>
            <a:r>
              <a:rPr lang="en-IN" dirty="0"/>
              <a:t>Employees (Sorted by Salary) : [Employee{id=1004, name='Chris', salary=95000.5, </a:t>
            </a:r>
            <a:r>
              <a:rPr lang="en-IN" dirty="0" err="1"/>
              <a:t>joiningDate</a:t>
            </a:r>
            <a:r>
              <a:rPr lang="en-IN" dirty="0"/>
              <a:t>=2017-03-19}, Employee{id=1010, name='Rajeev', salary=100000.0, </a:t>
            </a:r>
            <a:r>
              <a:rPr lang="en-IN" dirty="0" err="1"/>
              <a:t>joiningDate</a:t>
            </a:r>
            <a:r>
              <a:rPr lang="en-IN" dirty="0"/>
              <a:t>=2010-07-10}, Employee{id=1009, name='Steve', salary=100000.0, </a:t>
            </a:r>
            <a:r>
              <a:rPr lang="en-IN" dirty="0" err="1"/>
              <a:t>joiningDate</a:t>
            </a:r>
            <a:r>
              <a:rPr lang="en-IN" dirty="0"/>
              <a:t>=2016-05-18}, Employee{id=1015, name='David', salary=134000.0, </a:t>
            </a:r>
            <a:r>
              <a:rPr lang="en-IN" dirty="0" err="1"/>
              <a:t>joiningDate</a:t>
            </a:r>
            <a:r>
              <a:rPr lang="en-IN" dirty="0"/>
              <a:t>=2017-09-28}]</a:t>
            </a:r>
          </a:p>
          <a:p>
            <a:pPr marL="0" indent="0">
              <a:buNone/>
            </a:pPr>
            <a:r>
              <a:rPr lang="en-IN" dirty="0"/>
              <a:t>Employees (Sorted by </a:t>
            </a:r>
            <a:r>
              <a:rPr lang="en-IN" dirty="0" err="1"/>
              <a:t>JoiningDate</a:t>
            </a:r>
            <a:r>
              <a:rPr lang="en-IN" dirty="0"/>
              <a:t>) : [Employee{id=1010, name='Rajeev', salary=100000.0, </a:t>
            </a:r>
            <a:r>
              <a:rPr lang="en-IN" dirty="0" err="1"/>
              <a:t>joiningDate</a:t>
            </a:r>
            <a:r>
              <a:rPr lang="en-IN" dirty="0"/>
              <a:t>=2010-07-10}, Employee{id=1009, name='Steve', salary=100000.0, </a:t>
            </a:r>
            <a:r>
              <a:rPr lang="en-IN" dirty="0" err="1"/>
              <a:t>joiningDate</a:t>
            </a:r>
            <a:r>
              <a:rPr lang="en-IN" dirty="0"/>
              <a:t>=2016-05-18}, Employee{id=1004, name='Chris', salary=95000.5, </a:t>
            </a:r>
            <a:r>
              <a:rPr lang="en-IN" dirty="0" err="1"/>
              <a:t>joiningDate</a:t>
            </a:r>
            <a:r>
              <a:rPr lang="en-IN" dirty="0"/>
              <a:t>=2017-03-19}, Employee{id=1015, name='David', salary=134000.0, </a:t>
            </a:r>
            <a:r>
              <a:rPr lang="en-IN" dirty="0" err="1"/>
              <a:t>joiningDate</a:t>
            </a:r>
            <a:r>
              <a:rPr lang="en-IN" dirty="0"/>
              <a:t>=2017-09-28}]</a:t>
            </a:r>
          </a:p>
          <a:p>
            <a:pPr marL="0" indent="0">
              <a:buNone/>
            </a:pPr>
            <a:r>
              <a:rPr lang="en-IN" dirty="0"/>
              <a:t>Employees (Sorted by Name in descending order) : [Employee{id=1009, name='Steve', salary=100000.0, </a:t>
            </a:r>
            <a:r>
              <a:rPr lang="en-IN" dirty="0" err="1"/>
              <a:t>joiningDate</a:t>
            </a:r>
            <a:r>
              <a:rPr lang="en-IN" dirty="0"/>
              <a:t>=2016-05-18}, Employee{id=1010, name='Rajeev', salary=100000.0, </a:t>
            </a:r>
            <a:r>
              <a:rPr lang="en-IN" dirty="0" err="1"/>
              <a:t>joiningDate</a:t>
            </a:r>
            <a:r>
              <a:rPr lang="en-IN" dirty="0"/>
              <a:t>=2010-07-10}, Employee{id=1015, name='David', salary=134000.0, </a:t>
            </a:r>
            <a:r>
              <a:rPr lang="en-IN" dirty="0" err="1"/>
              <a:t>joiningDate</a:t>
            </a:r>
            <a:r>
              <a:rPr lang="en-IN" dirty="0"/>
              <a:t>=2017-09-28}, Employee{id=1004, name='Chris', salary=95000.5, </a:t>
            </a:r>
            <a:r>
              <a:rPr lang="en-IN" dirty="0" err="1"/>
              <a:t>joiningDate</a:t>
            </a:r>
            <a:r>
              <a:rPr lang="en-IN" dirty="0"/>
              <a:t>=2017-03-19}]</a:t>
            </a:r>
          </a:p>
          <a:p>
            <a:pPr marL="0" indent="0">
              <a:buNone/>
            </a:pPr>
            <a:r>
              <a:rPr lang="en-IN" dirty="0"/>
              <a:t>Employees (Sorted by Salary and Name) : [Employee{id=1004, name='Chris', salary=95000.5, </a:t>
            </a:r>
            <a:r>
              <a:rPr lang="en-IN" dirty="0" err="1"/>
              <a:t>joiningDate</a:t>
            </a:r>
            <a:r>
              <a:rPr lang="en-IN" dirty="0"/>
              <a:t>=2017-03-19}, Employee{id=1010, name='Rajeev', salary=100000.0, </a:t>
            </a:r>
            <a:r>
              <a:rPr lang="en-IN" dirty="0" err="1"/>
              <a:t>joiningDate</a:t>
            </a:r>
            <a:r>
              <a:rPr lang="en-IN" dirty="0"/>
              <a:t>=2010-07-10}, Employee{id=1009, name='Steve', salary=100000.0, </a:t>
            </a:r>
            <a:r>
              <a:rPr lang="en-IN" dirty="0" err="1"/>
              <a:t>joiningDate</a:t>
            </a:r>
            <a:r>
              <a:rPr lang="en-IN" dirty="0"/>
              <a:t>=2016-05-18}, Employee{id=1015, name='David', salary=134000.0, </a:t>
            </a:r>
            <a:r>
              <a:rPr lang="en-IN" dirty="0" err="1"/>
              <a:t>joiningDate</a:t>
            </a:r>
            <a:r>
              <a:rPr lang="en-IN" dirty="0"/>
              <a:t>=2017-09-28}]</a:t>
            </a:r>
          </a:p>
        </p:txBody>
      </p:sp>
    </p:spTree>
    <p:extLst>
      <p:ext uri="{BB962C8B-B14F-4D97-AF65-F5344CB8AC3E}">
        <p14:creationId xmlns:p14="http://schemas.microsoft.com/office/powerpoint/2010/main" val="3816420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946418-A4AC-46DB-954C-935E3E659304}"/>
              </a:ext>
            </a:extLst>
          </p:cNvPr>
          <p:cNvSpPr>
            <a:spLocks noGrp="1"/>
          </p:cNvSpPr>
          <p:nvPr>
            <p:ph type="title"/>
          </p:nvPr>
        </p:nvSpPr>
        <p:spPr/>
        <p:txBody>
          <a:bodyPr>
            <a:normAutofit/>
          </a:bodyPr>
          <a:lstStyle/>
          <a:p>
            <a:pPr algn="ctr"/>
            <a:r>
              <a:rPr lang="en-IN" b="1" dirty="0"/>
              <a:t>Tree Set with a custom Comparator (Descending order)</a:t>
            </a:r>
            <a:endParaRPr lang="en-IN" dirty="0"/>
          </a:p>
        </p:txBody>
      </p:sp>
      <p:sp>
        <p:nvSpPr>
          <p:cNvPr id="3" name="Content Placeholder 2">
            <a:extLst>
              <a:ext uri="{FF2B5EF4-FFF2-40B4-BE49-F238E27FC236}">
                <a16:creationId xmlns:a16="http://schemas.microsoft.com/office/drawing/2014/main" xmlns="" id="{68335EBE-5334-4F1A-BFDC-F0C08E42E267}"/>
              </a:ext>
            </a:extLst>
          </p:cNvPr>
          <p:cNvSpPr>
            <a:spLocks noGrp="1"/>
          </p:cNvSpPr>
          <p:nvPr>
            <p:ph idx="1"/>
          </p:nvPr>
        </p:nvSpPr>
        <p:spPr>
          <a:xfrm>
            <a:off x="185530" y="1690688"/>
            <a:ext cx="4890054" cy="4961903"/>
          </a:xfrm>
        </p:spPr>
        <p:txBody>
          <a:bodyPr>
            <a:noAutofit/>
          </a:bodyPr>
          <a:lstStyle/>
          <a:p>
            <a:pPr marL="0" indent="0">
              <a:buNone/>
            </a:pPr>
            <a:r>
              <a:rPr lang="en-IN" sz="1100" dirty="0"/>
              <a:t>The example below demonstrates how to create a TreeSet with a custom comparator that sorts the elements in descending order -</a:t>
            </a:r>
          </a:p>
          <a:p>
            <a:pPr marL="0" indent="0">
              <a:buNone/>
            </a:pPr>
            <a:endParaRPr lang="en-IN" sz="1100" dirty="0"/>
          </a:p>
          <a:p>
            <a:pPr marL="0" indent="0">
              <a:buNone/>
            </a:pPr>
            <a:r>
              <a:rPr lang="en-IN" sz="1100" dirty="0"/>
              <a:t>import </a:t>
            </a:r>
            <a:r>
              <a:rPr lang="en-IN" sz="1100" dirty="0" err="1"/>
              <a:t>java.util.Comparator</a:t>
            </a:r>
            <a:r>
              <a:rPr lang="en-IN" sz="1100" dirty="0"/>
              <a:t>;</a:t>
            </a:r>
          </a:p>
          <a:p>
            <a:pPr marL="0" indent="0">
              <a:buNone/>
            </a:pPr>
            <a:r>
              <a:rPr lang="en-IN" sz="1100" dirty="0"/>
              <a:t>import </a:t>
            </a:r>
            <a:r>
              <a:rPr lang="en-IN" sz="1100" dirty="0" err="1"/>
              <a:t>java.util.SortedSet</a:t>
            </a:r>
            <a:r>
              <a:rPr lang="en-IN" sz="1100" dirty="0"/>
              <a:t>;</a:t>
            </a:r>
          </a:p>
          <a:p>
            <a:pPr marL="0" indent="0">
              <a:buNone/>
            </a:pPr>
            <a:r>
              <a:rPr lang="en-IN" sz="1100" dirty="0"/>
              <a:t>import </a:t>
            </a:r>
            <a:r>
              <a:rPr lang="en-IN" sz="1100" dirty="0" err="1"/>
              <a:t>java.util.TreeSet</a:t>
            </a:r>
            <a:r>
              <a:rPr lang="en-IN" sz="1100" dirty="0"/>
              <a:t>;</a:t>
            </a:r>
          </a:p>
          <a:p>
            <a:pPr marL="0" indent="0">
              <a:buNone/>
            </a:pPr>
            <a:endParaRPr lang="en-IN" sz="1100" dirty="0"/>
          </a:p>
          <a:p>
            <a:pPr marL="0" indent="0">
              <a:buNone/>
            </a:pPr>
            <a:r>
              <a:rPr lang="en-IN" sz="1100" dirty="0"/>
              <a:t>public class </a:t>
            </a:r>
            <a:r>
              <a:rPr lang="en-IN" sz="1100" dirty="0" err="1"/>
              <a:t>TreeSetDescendingOrderExample</a:t>
            </a:r>
            <a:r>
              <a:rPr lang="en-IN" sz="1100" dirty="0"/>
              <a:t> {</a:t>
            </a:r>
          </a:p>
          <a:p>
            <a:pPr marL="0" indent="0">
              <a:buNone/>
            </a:pPr>
            <a:r>
              <a:rPr lang="en-IN" sz="1100" dirty="0"/>
              <a:t>    public static void main(String[] </a:t>
            </a:r>
            <a:r>
              <a:rPr lang="en-IN" sz="1100" dirty="0" err="1"/>
              <a:t>args</a:t>
            </a:r>
            <a:r>
              <a:rPr lang="en-IN" sz="1100" dirty="0"/>
              <a:t>) {</a:t>
            </a:r>
          </a:p>
          <a:p>
            <a:pPr marL="0" indent="0">
              <a:buNone/>
            </a:pPr>
            <a:r>
              <a:rPr lang="en-IN" sz="1100" dirty="0"/>
              <a:t>        // Creating a TreeSet with a custom Comparator (Descending  Order)</a:t>
            </a:r>
          </a:p>
          <a:p>
            <a:pPr marL="0" indent="0">
              <a:buNone/>
            </a:pPr>
            <a:r>
              <a:rPr lang="en-IN" sz="1100" dirty="0"/>
              <a:t>        </a:t>
            </a:r>
            <a:r>
              <a:rPr lang="en-IN" sz="1100" dirty="0" err="1"/>
              <a:t>SortedSet</a:t>
            </a:r>
            <a:r>
              <a:rPr lang="en-IN" sz="1100" dirty="0"/>
              <a:t>&lt;String&gt; fruits = new TreeSet&lt;&gt;(</a:t>
            </a:r>
            <a:r>
              <a:rPr lang="en-IN" sz="1100" dirty="0" err="1"/>
              <a:t>Comparator.reverseOrder</a:t>
            </a:r>
            <a:r>
              <a:rPr lang="en-IN" sz="1100" dirty="0"/>
              <a:t>());</a:t>
            </a:r>
          </a:p>
          <a:p>
            <a:pPr marL="0" indent="0">
              <a:buNone/>
            </a:pPr>
            <a:r>
              <a:rPr lang="en-IN" sz="1100" dirty="0"/>
              <a:t>   /*</a:t>
            </a:r>
          </a:p>
          <a:p>
            <a:pPr marL="0" indent="0">
              <a:buNone/>
            </a:pPr>
            <a:r>
              <a:rPr lang="en-IN" sz="1100" dirty="0"/>
              <a:t>The above TreeSet with the custom Comparator is the concise form of the following:</a:t>
            </a:r>
          </a:p>
          <a:p>
            <a:pPr marL="0" indent="0">
              <a:buNone/>
            </a:pPr>
            <a:r>
              <a:rPr lang="en-IN" sz="1100" dirty="0"/>
              <a:t>            </a:t>
            </a:r>
            <a:r>
              <a:rPr lang="en-IN" sz="1100" dirty="0" err="1"/>
              <a:t>SortedSet</a:t>
            </a:r>
            <a:r>
              <a:rPr lang="en-IN" sz="1100" dirty="0"/>
              <a:t>&lt;String&gt; fruits = new TreeSet&lt;&gt;(new Comparator&lt;String&gt;() {</a:t>
            </a:r>
          </a:p>
          <a:p>
            <a:pPr marL="0" indent="0">
              <a:buNone/>
            </a:pPr>
            <a:r>
              <a:rPr lang="en-IN" sz="1100" dirty="0"/>
              <a:t>                @Override</a:t>
            </a:r>
          </a:p>
          <a:p>
            <a:pPr marL="0" indent="0">
              <a:buNone/>
            </a:pPr>
            <a:r>
              <a:rPr lang="en-IN" sz="1100" dirty="0"/>
              <a:t>                public int compare(String s1, String s2) {</a:t>
            </a:r>
          </a:p>
          <a:p>
            <a:pPr marL="0" indent="0">
              <a:buNone/>
            </a:pPr>
            <a:r>
              <a:rPr lang="en-IN" sz="1100" dirty="0"/>
              <a:t>                    return s2.compareTo(s1);</a:t>
            </a:r>
          </a:p>
          <a:p>
            <a:pPr marL="0" indent="0">
              <a:buNone/>
            </a:pPr>
            <a:r>
              <a:rPr lang="en-IN" sz="1100" dirty="0"/>
              <a:t>                }            });        */</a:t>
            </a:r>
          </a:p>
          <a:p>
            <a:pPr marL="0" indent="0">
              <a:buNone/>
            </a:pPr>
            <a:endParaRPr lang="en-IN" sz="1100" dirty="0"/>
          </a:p>
          <a:p>
            <a:pPr marL="0" indent="0">
              <a:buNone/>
            </a:pPr>
            <a:r>
              <a:rPr lang="en-IN" sz="1100" dirty="0"/>
              <a:t>      </a:t>
            </a:r>
          </a:p>
        </p:txBody>
      </p:sp>
      <p:sp>
        <p:nvSpPr>
          <p:cNvPr id="4" name="Rectangle 3">
            <a:extLst>
              <a:ext uri="{FF2B5EF4-FFF2-40B4-BE49-F238E27FC236}">
                <a16:creationId xmlns:a16="http://schemas.microsoft.com/office/drawing/2014/main" xmlns="" id="{20CB4EC7-5907-413E-83D6-D9841F6F45E6}"/>
              </a:ext>
            </a:extLst>
          </p:cNvPr>
          <p:cNvSpPr/>
          <p:nvPr/>
        </p:nvSpPr>
        <p:spPr>
          <a:xfrm>
            <a:off x="5499652" y="1825625"/>
            <a:ext cx="6096000" cy="3139321"/>
          </a:xfrm>
          <a:prstGeom prst="rect">
            <a:avLst/>
          </a:prstGeom>
        </p:spPr>
        <p:txBody>
          <a:bodyPr>
            <a:spAutoFit/>
          </a:bodyPr>
          <a:lstStyle/>
          <a:p>
            <a:r>
              <a:rPr lang="en-IN" dirty="0"/>
              <a:t> // Adding new elements to a TreeSet</a:t>
            </a:r>
          </a:p>
          <a:p>
            <a:r>
              <a:rPr lang="en-IN" dirty="0"/>
              <a:t>        </a:t>
            </a:r>
            <a:r>
              <a:rPr lang="en-IN" dirty="0" err="1"/>
              <a:t>fruits.add</a:t>
            </a:r>
            <a:r>
              <a:rPr lang="en-IN" dirty="0"/>
              <a:t>("Banana");</a:t>
            </a:r>
          </a:p>
          <a:p>
            <a:r>
              <a:rPr lang="en-IN" dirty="0"/>
              <a:t>        </a:t>
            </a:r>
            <a:r>
              <a:rPr lang="en-IN" dirty="0" err="1"/>
              <a:t>fruits.add</a:t>
            </a:r>
            <a:r>
              <a:rPr lang="en-IN" dirty="0"/>
              <a:t>("Apple");</a:t>
            </a:r>
          </a:p>
          <a:p>
            <a:r>
              <a:rPr lang="en-IN" dirty="0"/>
              <a:t>        </a:t>
            </a:r>
            <a:r>
              <a:rPr lang="en-IN" dirty="0" err="1"/>
              <a:t>fruits.add</a:t>
            </a:r>
            <a:r>
              <a:rPr lang="en-IN" dirty="0"/>
              <a:t>("Pineapple");</a:t>
            </a:r>
          </a:p>
          <a:p>
            <a:r>
              <a:rPr lang="en-IN" dirty="0"/>
              <a:t>        </a:t>
            </a:r>
            <a:r>
              <a:rPr lang="en-IN" dirty="0" err="1"/>
              <a:t>fruits.add</a:t>
            </a:r>
            <a:r>
              <a:rPr lang="en-IN" dirty="0"/>
              <a:t>("Orange");</a:t>
            </a:r>
          </a:p>
          <a:p>
            <a:endParaRPr lang="en-IN" dirty="0"/>
          </a:p>
          <a:p>
            <a:r>
              <a:rPr lang="en-IN" dirty="0"/>
              <a:t>        </a:t>
            </a:r>
            <a:r>
              <a:rPr lang="en-IN" dirty="0" err="1"/>
              <a:t>System.out.println</a:t>
            </a:r>
            <a:r>
              <a:rPr lang="en-IN" dirty="0"/>
              <a:t>("Fruits Set : " + fruits);</a:t>
            </a:r>
          </a:p>
          <a:p>
            <a:r>
              <a:rPr lang="en-IN" dirty="0"/>
              <a:t>    }</a:t>
            </a:r>
          </a:p>
          <a:p>
            <a:r>
              <a:rPr lang="en-IN" dirty="0"/>
              <a:t>}</a:t>
            </a:r>
          </a:p>
          <a:p>
            <a:r>
              <a:rPr lang="en-IN" dirty="0"/>
              <a:t># Output</a:t>
            </a:r>
          </a:p>
          <a:p>
            <a:r>
              <a:rPr lang="en-IN" dirty="0"/>
              <a:t>Fruits Set : [Pineapple, Orange, Banana, Apple]</a:t>
            </a:r>
          </a:p>
        </p:txBody>
      </p:sp>
    </p:spTree>
    <p:extLst>
      <p:ext uri="{BB962C8B-B14F-4D97-AF65-F5344CB8AC3E}">
        <p14:creationId xmlns:p14="http://schemas.microsoft.com/office/powerpoint/2010/main" val="18986193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EC37A7-F29B-46C2-BC0C-8588214723F1}"/>
              </a:ext>
            </a:extLst>
          </p:cNvPr>
          <p:cNvSpPr>
            <a:spLocks noGrp="1"/>
          </p:cNvSpPr>
          <p:nvPr>
            <p:ph type="ctrTitle"/>
          </p:nvPr>
        </p:nvSpPr>
        <p:spPr/>
        <p:txBody>
          <a:bodyPr/>
          <a:lstStyle/>
          <a:p>
            <a:r>
              <a:rPr lang="en-IN" dirty="0"/>
              <a:t>Extra reference content </a:t>
            </a:r>
          </a:p>
        </p:txBody>
      </p:sp>
      <p:sp>
        <p:nvSpPr>
          <p:cNvPr id="3" name="Subtitle 2">
            <a:extLst>
              <a:ext uri="{FF2B5EF4-FFF2-40B4-BE49-F238E27FC236}">
                <a16:creationId xmlns:a16="http://schemas.microsoft.com/office/drawing/2014/main" xmlns="" id="{9AF669EF-A152-4306-953B-69F5E8F4E071}"/>
              </a:ext>
            </a:extLst>
          </p:cNvPr>
          <p:cNvSpPr>
            <a:spLocks noGrp="1"/>
          </p:cNvSpPr>
          <p:nvPr>
            <p:ph type="subTitle" idx="1"/>
          </p:nvPr>
        </p:nvSpPr>
        <p:spPr/>
        <p:txBody>
          <a:bodyPr/>
          <a:lstStyle/>
          <a:p>
            <a:r>
              <a:rPr lang="en-IN" dirty="0"/>
              <a:t>Red black tree </a:t>
            </a:r>
          </a:p>
          <a:p>
            <a:r>
              <a:rPr lang="en-IN" dirty="0"/>
              <a:t>Next  slides</a:t>
            </a:r>
          </a:p>
        </p:txBody>
      </p:sp>
    </p:spTree>
    <p:extLst>
      <p:ext uri="{BB962C8B-B14F-4D97-AF65-F5344CB8AC3E}">
        <p14:creationId xmlns:p14="http://schemas.microsoft.com/office/powerpoint/2010/main" val="28627058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6A08C8-A924-4B82-B827-B4B90198F4A2}"/>
              </a:ext>
            </a:extLst>
          </p:cNvPr>
          <p:cNvSpPr>
            <a:spLocks noGrp="1"/>
          </p:cNvSpPr>
          <p:nvPr>
            <p:ph type="title"/>
          </p:nvPr>
        </p:nvSpPr>
        <p:spPr/>
        <p:txBody>
          <a:bodyPr/>
          <a:lstStyle/>
          <a:p>
            <a:pPr algn="ctr"/>
            <a:r>
              <a:rPr lang="en-IN" b="1" dirty="0"/>
              <a:t>Red-Black Trees</a:t>
            </a:r>
            <a:endParaRPr lang="en-IN" dirty="0"/>
          </a:p>
        </p:txBody>
      </p:sp>
      <p:sp>
        <p:nvSpPr>
          <p:cNvPr id="3" name="Content Placeholder 2">
            <a:extLst>
              <a:ext uri="{FF2B5EF4-FFF2-40B4-BE49-F238E27FC236}">
                <a16:creationId xmlns:a16="http://schemas.microsoft.com/office/drawing/2014/main" xmlns="" id="{29730A1F-A459-4B79-8737-528AB438C8C8}"/>
              </a:ext>
            </a:extLst>
          </p:cNvPr>
          <p:cNvSpPr>
            <a:spLocks noGrp="1"/>
          </p:cNvSpPr>
          <p:nvPr>
            <p:ph idx="1"/>
          </p:nvPr>
        </p:nvSpPr>
        <p:spPr>
          <a:xfrm>
            <a:off x="239151" y="1364566"/>
            <a:ext cx="11114649" cy="5128309"/>
          </a:xfrm>
        </p:spPr>
        <p:txBody>
          <a:bodyPr>
            <a:normAutofit fontScale="77500" lnSpcReduction="20000"/>
          </a:bodyPr>
          <a:lstStyle/>
          <a:p>
            <a:pPr marL="0" indent="0">
              <a:buNone/>
            </a:pPr>
            <a:r>
              <a:rPr lang="en-IN" dirty="0"/>
              <a:t> A red-black tree is a binary search tree with one extra attribute for each node: the colour, which is either red or black. We also need to keep track of the parent of each node, so that a red-black tree's node structure would be:</a:t>
            </a:r>
          </a:p>
          <a:p>
            <a:pPr marL="0" indent="0">
              <a:buNone/>
            </a:pPr>
            <a:endParaRPr lang="en-IN" dirty="0"/>
          </a:p>
          <a:p>
            <a:pPr marL="0" indent="0">
              <a:buNone/>
            </a:pPr>
            <a:r>
              <a:rPr lang="en-IN" dirty="0"/>
              <a:t>struct </a:t>
            </a:r>
            <a:r>
              <a:rPr lang="en-IN" dirty="0" err="1"/>
              <a:t>t_red_black_node</a:t>
            </a:r>
            <a:r>
              <a:rPr lang="en-IN" dirty="0"/>
              <a:t> {</a:t>
            </a:r>
          </a:p>
          <a:p>
            <a:pPr marL="0" indent="0">
              <a:buNone/>
            </a:pPr>
            <a:r>
              <a:rPr lang="en-IN" dirty="0"/>
              <a:t>    </a:t>
            </a:r>
            <a:r>
              <a:rPr lang="en-IN" dirty="0" err="1"/>
              <a:t>enum</a:t>
            </a:r>
            <a:r>
              <a:rPr lang="en-IN" dirty="0"/>
              <a:t> { red, black } colour;</a:t>
            </a:r>
          </a:p>
          <a:p>
            <a:pPr marL="0" indent="0">
              <a:buNone/>
            </a:pPr>
            <a:r>
              <a:rPr lang="en-IN" dirty="0"/>
              <a:t>    void *item;</a:t>
            </a:r>
          </a:p>
          <a:p>
            <a:pPr marL="0" indent="0">
              <a:buNone/>
            </a:pPr>
            <a:r>
              <a:rPr lang="en-IN" dirty="0"/>
              <a:t>    struct </a:t>
            </a:r>
            <a:r>
              <a:rPr lang="en-IN" dirty="0" err="1"/>
              <a:t>t_red_black_node</a:t>
            </a:r>
            <a:r>
              <a:rPr lang="en-IN" dirty="0"/>
              <a:t> *left,</a:t>
            </a:r>
          </a:p>
          <a:p>
            <a:pPr marL="0" indent="0">
              <a:buNone/>
            </a:pPr>
            <a:r>
              <a:rPr lang="en-IN" dirty="0"/>
              <a:t>                     *right,</a:t>
            </a:r>
          </a:p>
          <a:p>
            <a:pPr marL="0" indent="0">
              <a:buNone/>
            </a:pPr>
            <a:r>
              <a:rPr lang="en-IN" dirty="0"/>
              <a:t>                     *parent;</a:t>
            </a:r>
          </a:p>
          <a:p>
            <a:pPr marL="0" indent="0">
              <a:buNone/>
            </a:pPr>
            <a:r>
              <a:rPr lang="en-IN" dirty="0"/>
              <a:t>    }</a:t>
            </a:r>
          </a:p>
          <a:p>
            <a:pPr marL="0" indent="0">
              <a:buNone/>
            </a:pPr>
            <a:r>
              <a:rPr lang="en-IN" dirty="0"/>
              <a:t>the NULL nodes which terminate the tree are considered to be the leaves and are coloured black. For ref.</a:t>
            </a:r>
          </a:p>
          <a:p>
            <a:pPr marL="0" indent="0">
              <a:buNone/>
            </a:pPr>
            <a:r>
              <a:rPr lang="en-IN" dirty="0">
                <a:hlinkClick r:id="rId2"/>
              </a:rPr>
              <a:t>https://www.cs.usfca.edu/~galles/visualization/RedBlack.html</a:t>
            </a:r>
            <a:endParaRPr lang="en-IN" dirty="0"/>
          </a:p>
          <a:p>
            <a:pPr marL="0" indent="0">
              <a:buNone/>
            </a:pPr>
            <a:r>
              <a:rPr lang="en-IN" dirty="0">
                <a:hlinkClick r:id="rId3"/>
              </a:rPr>
              <a:t>https://www.cs.auckland.ac.nz/software/AlgAnim/red_black.html</a:t>
            </a: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0627476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8FEF2525-3B02-4F10-881E-0D83E0DB36AE}"/>
              </a:ext>
            </a:extLst>
          </p:cNvPr>
          <p:cNvSpPr/>
          <p:nvPr/>
        </p:nvSpPr>
        <p:spPr>
          <a:xfrm>
            <a:off x="555811" y="736537"/>
            <a:ext cx="6436660" cy="4524315"/>
          </a:xfrm>
          <a:prstGeom prst="rect">
            <a:avLst/>
          </a:prstGeom>
        </p:spPr>
        <p:txBody>
          <a:bodyPr wrap="square">
            <a:spAutoFit/>
          </a:bodyPr>
          <a:lstStyle/>
          <a:p>
            <a:endParaRPr lang="en-IN" dirty="0"/>
          </a:p>
          <a:p>
            <a:r>
              <a:rPr lang="en-IN" dirty="0"/>
              <a:t>Red-Black Tree | Set 1 (Introduction)</a:t>
            </a:r>
          </a:p>
          <a:p>
            <a:endParaRPr lang="en-IN" dirty="0"/>
          </a:p>
          <a:p>
            <a:r>
              <a:rPr lang="en-IN" dirty="0"/>
              <a:t>Red-Black Tree is a self-balancing Binary Search Tree (BST) where every node follows following rules.</a:t>
            </a:r>
          </a:p>
          <a:p>
            <a:r>
              <a:rPr lang="en-IN" dirty="0" err="1"/>
              <a:t>RedBlackTree</a:t>
            </a:r>
            <a:endParaRPr lang="en-IN" dirty="0"/>
          </a:p>
          <a:p>
            <a:r>
              <a:rPr lang="en-IN" dirty="0"/>
              <a:t>1) Every node has a </a:t>
            </a:r>
            <a:r>
              <a:rPr lang="en-IN" dirty="0" err="1"/>
              <a:t>color</a:t>
            </a:r>
            <a:r>
              <a:rPr lang="en-IN" dirty="0"/>
              <a:t> either red or black.</a:t>
            </a:r>
          </a:p>
          <a:p>
            <a:endParaRPr lang="en-IN" dirty="0"/>
          </a:p>
          <a:p>
            <a:r>
              <a:rPr lang="en-IN" dirty="0"/>
              <a:t>2) Root of tree is always black.</a:t>
            </a:r>
          </a:p>
          <a:p>
            <a:endParaRPr lang="en-IN" dirty="0"/>
          </a:p>
          <a:p>
            <a:r>
              <a:rPr lang="en-IN" dirty="0"/>
              <a:t>3) There are no two adjacent red nodes (A red node cannot have a red parent or red child).</a:t>
            </a:r>
          </a:p>
          <a:p>
            <a:endParaRPr lang="en-IN" dirty="0"/>
          </a:p>
          <a:p>
            <a:r>
              <a:rPr lang="en-IN" dirty="0"/>
              <a:t>4) Every path from a node (including root) to any of its descendant NULL node has the same number of black nodes.</a:t>
            </a:r>
          </a:p>
          <a:p>
            <a:endParaRPr lang="en-IN" dirty="0"/>
          </a:p>
        </p:txBody>
      </p:sp>
      <p:pic>
        <p:nvPicPr>
          <p:cNvPr id="8" name="Picture 7">
            <a:extLst>
              <a:ext uri="{FF2B5EF4-FFF2-40B4-BE49-F238E27FC236}">
                <a16:creationId xmlns:a16="http://schemas.microsoft.com/office/drawing/2014/main" xmlns="" id="{078F2F38-265E-44A5-A86B-7D93D50110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5719" y="1735368"/>
            <a:ext cx="4059291" cy="2096347"/>
          </a:xfrm>
          <a:prstGeom prst="rect">
            <a:avLst/>
          </a:prstGeom>
        </p:spPr>
      </p:pic>
    </p:spTree>
    <p:extLst>
      <p:ext uri="{BB962C8B-B14F-4D97-AF65-F5344CB8AC3E}">
        <p14:creationId xmlns:p14="http://schemas.microsoft.com/office/powerpoint/2010/main" val="15327226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3C921C-6E65-4AC1-8966-CF4768B5C11A}"/>
              </a:ext>
            </a:extLst>
          </p:cNvPr>
          <p:cNvSpPr>
            <a:spLocks noGrp="1"/>
          </p:cNvSpPr>
          <p:nvPr>
            <p:ph type="title"/>
          </p:nvPr>
        </p:nvSpPr>
        <p:spPr/>
        <p:txBody>
          <a:bodyPr/>
          <a:lstStyle/>
          <a:p>
            <a:pPr algn="ctr"/>
            <a:r>
              <a:rPr lang="en-IN" dirty="0"/>
              <a:t>Definition of a red-black tree</a:t>
            </a:r>
          </a:p>
        </p:txBody>
      </p:sp>
      <p:sp>
        <p:nvSpPr>
          <p:cNvPr id="3" name="Content Placeholder 2">
            <a:extLst>
              <a:ext uri="{FF2B5EF4-FFF2-40B4-BE49-F238E27FC236}">
                <a16:creationId xmlns:a16="http://schemas.microsoft.com/office/drawing/2014/main" xmlns="" id="{98E185F7-CB9B-4A5C-AE77-EC530CF13E08}"/>
              </a:ext>
            </a:extLst>
          </p:cNvPr>
          <p:cNvSpPr>
            <a:spLocks noGrp="1"/>
          </p:cNvSpPr>
          <p:nvPr>
            <p:ph idx="1"/>
          </p:nvPr>
        </p:nvSpPr>
        <p:spPr>
          <a:xfrm>
            <a:off x="533401" y="1825625"/>
            <a:ext cx="6052930" cy="4351338"/>
          </a:xfrm>
        </p:spPr>
        <p:txBody>
          <a:bodyPr>
            <a:normAutofit fontScale="92500" lnSpcReduction="10000"/>
          </a:bodyPr>
          <a:lstStyle/>
          <a:p>
            <a:pPr marL="0" indent="0">
              <a:buNone/>
            </a:pPr>
            <a:r>
              <a:rPr lang="en-IN" dirty="0"/>
              <a:t>A red-black tree is a binary search tree which has the following red-black properties:</a:t>
            </a:r>
          </a:p>
          <a:p>
            <a:pPr marL="0" indent="0">
              <a:buNone/>
            </a:pPr>
            <a:endParaRPr lang="en-IN" dirty="0"/>
          </a:p>
          <a:p>
            <a:pPr marL="0" indent="0">
              <a:buNone/>
            </a:pPr>
            <a:r>
              <a:rPr lang="en-IN" dirty="0"/>
              <a:t>    Every node is either red or black.</a:t>
            </a:r>
          </a:p>
          <a:p>
            <a:pPr marL="0" indent="0">
              <a:buNone/>
            </a:pPr>
            <a:r>
              <a:rPr lang="en-IN" dirty="0"/>
              <a:t>    Every leaf (NULL) is black.</a:t>
            </a:r>
          </a:p>
          <a:p>
            <a:pPr marL="0" indent="0">
              <a:buNone/>
            </a:pPr>
            <a:r>
              <a:rPr lang="en-IN" dirty="0"/>
              <a:t>    If a node is red, then both its children are black.</a:t>
            </a:r>
          </a:p>
          <a:p>
            <a:pPr marL="0" indent="0">
              <a:buNone/>
            </a:pPr>
            <a:r>
              <a:rPr lang="en-IN" dirty="0"/>
              <a:t>    Every simple path from a node to a descendant leaf contains the same number of black nodes. </a:t>
            </a:r>
          </a:p>
        </p:txBody>
      </p:sp>
      <p:pic>
        <p:nvPicPr>
          <p:cNvPr id="7" name="Picture 6">
            <a:extLst>
              <a:ext uri="{FF2B5EF4-FFF2-40B4-BE49-F238E27FC236}">
                <a16:creationId xmlns:a16="http://schemas.microsoft.com/office/drawing/2014/main" xmlns="" id="{61729DDB-30DB-43DF-9B60-64B6DCE802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6332" y="1825625"/>
            <a:ext cx="3724275" cy="2038350"/>
          </a:xfrm>
          <a:prstGeom prst="rect">
            <a:avLst/>
          </a:prstGeom>
        </p:spPr>
      </p:pic>
    </p:spTree>
    <p:extLst>
      <p:ext uri="{BB962C8B-B14F-4D97-AF65-F5344CB8AC3E}">
        <p14:creationId xmlns:p14="http://schemas.microsoft.com/office/powerpoint/2010/main" val="3895024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2EEF84-853D-4EED-BAB9-D4F2F4AFE90E}"/>
              </a:ext>
            </a:extLst>
          </p:cNvPr>
          <p:cNvSpPr>
            <a:spLocks noGrp="1"/>
          </p:cNvSpPr>
          <p:nvPr>
            <p:ph type="title"/>
          </p:nvPr>
        </p:nvSpPr>
        <p:spPr/>
        <p:txBody>
          <a:bodyPr/>
          <a:lstStyle/>
          <a:p>
            <a:pPr algn="ctr"/>
            <a:r>
              <a:rPr lang="en-IN" b="1" dirty="0"/>
              <a:t>Comparison with AVL Tree</a:t>
            </a:r>
            <a:endParaRPr lang="en-IN" dirty="0"/>
          </a:p>
        </p:txBody>
      </p:sp>
      <p:sp>
        <p:nvSpPr>
          <p:cNvPr id="3" name="Content Placeholder 2">
            <a:extLst>
              <a:ext uri="{FF2B5EF4-FFF2-40B4-BE49-F238E27FC236}">
                <a16:creationId xmlns:a16="http://schemas.microsoft.com/office/drawing/2014/main" xmlns="" id="{A79CC84E-F66F-496B-9320-E35A8C337448}"/>
              </a:ext>
            </a:extLst>
          </p:cNvPr>
          <p:cNvSpPr>
            <a:spLocks noGrp="1"/>
          </p:cNvSpPr>
          <p:nvPr>
            <p:ph idx="1"/>
          </p:nvPr>
        </p:nvSpPr>
        <p:spPr/>
        <p:txBody>
          <a:bodyPr/>
          <a:lstStyle/>
          <a:p>
            <a:pPr marL="0" indent="0">
              <a:buNone/>
            </a:pPr>
            <a:r>
              <a:rPr lang="en-IN" dirty="0"/>
              <a:t>The AVL trees are more balanced compared to Red-Black Trees, but they may cause more rotations during insertion and deletion. So if your application involves many frequent insertions and deletions, then Red Black trees should be preferred. And if the insertions and deletions are less frequent and search is a more frequent operation, then AVL tree should be preferred over Red-Black Tree.</a:t>
            </a:r>
          </a:p>
        </p:txBody>
      </p:sp>
    </p:spTree>
    <p:extLst>
      <p:ext uri="{BB962C8B-B14F-4D97-AF65-F5344CB8AC3E}">
        <p14:creationId xmlns:p14="http://schemas.microsoft.com/office/powerpoint/2010/main" val="3442097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48D745-FEDD-4A64-88F2-FB6379951B6A}"/>
              </a:ext>
            </a:extLst>
          </p:cNvPr>
          <p:cNvSpPr>
            <a:spLocks noGrp="1"/>
          </p:cNvSpPr>
          <p:nvPr>
            <p:ph type="title"/>
          </p:nvPr>
        </p:nvSpPr>
        <p:spPr/>
        <p:txBody>
          <a:bodyPr/>
          <a:lstStyle/>
          <a:p>
            <a:pPr algn="ctr"/>
            <a:r>
              <a:rPr lang="en-IN" dirty="0"/>
              <a:t>How </a:t>
            </a:r>
            <a:r>
              <a:rPr lang="en-IN" dirty="0" err="1"/>
              <a:t>Treeset</a:t>
            </a:r>
            <a:r>
              <a:rPr lang="en-IN" dirty="0"/>
              <a:t> Works</a:t>
            </a:r>
          </a:p>
        </p:txBody>
      </p:sp>
      <p:sp>
        <p:nvSpPr>
          <p:cNvPr id="3" name="Content Placeholder 2">
            <a:extLst>
              <a:ext uri="{FF2B5EF4-FFF2-40B4-BE49-F238E27FC236}">
                <a16:creationId xmlns:a16="http://schemas.microsoft.com/office/drawing/2014/main" xmlns="" id="{839579FE-C9CE-4AA0-A3E5-3E419DE109D5}"/>
              </a:ext>
            </a:extLst>
          </p:cNvPr>
          <p:cNvSpPr>
            <a:spLocks noGrp="1"/>
          </p:cNvSpPr>
          <p:nvPr>
            <p:ph idx="1"/>
          </p:nvPr>
        </p:nvSpPr>
        <p:spPr>
          <a:xfrm>
            <a:off x="304799" y="1690688"/>
            <a:ext cx="11622157" cy="4486275"/>
          </a:xfrm>
        </p:spPr>
        <p:txBody>
          <a:bodyPr>
            <a:normAutofit fontScale="55000" lnSpcReduction="20000"/>
          </a:bodyPr>
          <a:lstStyle/>
          <a:p>
            <a:pPr marL="0" indent="0">
              <a:buNone/>
            </a:pPr>
            <a:r>
              <a:rPr lang="en-IN" dirty="0"/>
              <a:t>Hence , whenever you are adding element to the TreeSet object , it works just like HashSet , The only difference is that instead of HashMap here we have </a:t>
            </a:r>
            <a:r>
              <a:rPr lang="en-IN" dirty="0" err="1"/>
              <a:t>TreeMap</a:t>
            </a:r>
            <a:r>
              <a:rPr lang="en-IN" dirty="0"/>
              <a:t> object in the constructor.</a:t>
            </a:r>
          </a:p>
          <a:p>
            <a:pPr marL="0" indent="0">
              <a:buNone/>
            </a:pPr>
            <a:endParaRPr lang="en-IN" dirty="0"/>
          </a:p>
          <a:p>
            <a:pPr marL="0" indent="0">
              <a:buNone/>
            </a:pPr>
            <a:r>
              <a:rPr lang="en-IN" dirty="0"/>
              <a:t>As we know in </a:t>
            </a:r>
            <a:r>
              <a:rPr lang="en-IN" dirty="0" err="1"/>
              <a:t>TreeMap</a:t>
            </a:r>
            <a:r>
              <a:rPr lang="en-IN" dirty="0"/>
              <a:t> each key is unique as it internally uses HashMap . So what we do in the TreeSet is that we pass the argument in the add(</a:t>
            </a:r>
            <a:r>
              <a:rPr lang="en-IN" dirty="0" err="1"/>
              <a:t>Elemene</a:t>
            </a:r>
            <a:r>
              <a:rPr lang="en-IN" dirty="0"/>
              <a:t> E) that is E as a key in the TreeSet . Now we need to associate some value to the key , so what Java </a:t>
            </a:r>
            <a:r>
              <a:rPr lang="en-IN" dirty="0" err="1"/>
              <a:t>apis</a:t>
            </a:r>
            <a:r>
              <a:rPr lang="en-IN" dirty="0"/>
              <a:t> developer did is to pass the Dummy  value that is ( new Object () ) which is referred by Object reference PRESENT .</a:t>
            </a:r>
          </a:p>
          <a:p>
            <a:pPr marL="0" indent="0">
              <a:buNone/>
            </a:pPr>
            <a:endParaRPr lang="en-IN" dirty="0"/>
          </a:p>
          <a:p>
            <a:pPr marL="0" indent="0">
              <a:buNone/>
            </a:pPr>
            <a:r>
              <a:rPr lang="en-IN" dirty="0"/>
              <a:t>So , actually when you are adding a line in TreeSet like  </a:t>
            </a:r>
            <a:r>
              <a:rPr lang="en-IN" dirty="0" err="1"/>
              <a:t>treeset.add</a:t>
            </a:r>
            <a:r>
              <a:rPr lang="en-IN" dirty="0"/>
              <a:t>(3)   what java does internally is that it will put that element E here 3 as a key in the </a:t>
            </a:r>
            <a:r>
              <a:rPr lang="en-IN" dirty="0" err="1"/>
              <a:t>TreeMap</a:t>
            </a:r>
            <a:r>
              <a:rPr lang="en-IN" dirty="0"/>
              <a:t>(created during TreeSet object creation) and some dummy value that is Object's object is passed as a value to the key .</a:t>
            </a:r>
          </a:p>
          <a:p>
            <a:pPr marL="0" indent="0">
              <a:buNone/>
            </a:pPr>
            <a:endParaRPr lang="en-IN" dirty="0"/>
          </a:p>
          <a:p>
            <a:pPr marL="0" indent="0">
              <a:buNone/>
            </a:pPr>
            <a:r>
              <a:rPr lang="en-IN" dirty="0"/>
              <a:t>Now if you see the code of the </a:t>
            </a:r>
            <a:r>
              <a:rPr lang="en-IN" dirty="0" err="1"/>
              <a:t>TreeMap</a:t>
            </a:r>
            <a:r>
              <a:rPr lang="en-IN" dirty="0"/>
              <a:t> put(Key </a:t>
            </a:r>
            <a:r>
              <a:rPr lang="en-IN" dirty="0" err="1"/>
              <a:t>k,Value</a:t>
            </a:r>
            <a:r>
              <a:rPr lang="en-IN" dirty="0"/>
              <a:t> V) method , you will find something like this</a:t>
            </a:r>
          </a:p>
          <a:p>
            <a:pPr marL="0" indent="0">
              <a:buNone/>
            </a:pPr>
            <a:endParaRPr lang="en-IN" dirty="0"/>
          </a:p>
          <a:p>
            <a:pPr marL="0" indent="0">
              <a:buNone/>
            </a:pPr>
            <a:r>
              <a:rPr lang="en-IN" dirty="0"/>
              <a:t> public V put(K key, V value) {</a:t>
            </a:r>
          </a:p>
          <a:p>
            <a:pPr marL="0" indent="0">
              <a:buNone/>
            </a:pPr>
            <a:r>
              <a:rPr lang="en-IN" dirty="0"/>
              <a:t>//Some code</a:t>
            </a:r>
          </a:p>
          <a:p>
            <a:pPr marL="0" indent="0">
              <a:buNone/>
            </a:pPr>
            <a:r>
              <a:rPr lang="en-IN" dirty="0" smtClean="0"/>
              <a:t>}</a:t>
            </a:r>
            <a:endParaRPr lang="en-IN" dirty="0"/>
          </a:p>
        </p:txBody>
      </p:sp>
    </p:spTree>
    <p:extLst>
      <p:ext uri="{BB962C8B-B14F-4D97-AF65-F5344CB8AC3E}">
        <p14:creationId xmlns:p14="http://schemas.microsoft.com/office/powerpoint/2010/main" val="3452291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6D4281-C33A-4EA0-98B0-B586C52E7312}"/>
              </a:ext>
            </a:extLst>
          </p:cNvPr>
          <p:cNvSpPr>
            <a:spLocks noGrp="1"/>
          </p:cNvSpPr>
          <p:nvPr>
            <p:ph type="title"/>
          </p:nvPr>
        </p:nvSpPr>
        <p:spPr>
          <a:xfrm>
            <a:off x="838200" y="298864"/>
            <a:ext cx="10515600" cy="1325563"/>
          </a:xfrm>
        </p:spPr>
        <p:txBody>
          <a:bodyPr/>
          <a:lstStyle/>
          <a:p>
            <a:pPr algn="ctr"/>
            <a:r>
              <a:rPr lang="en-IN" dirty="0"/>
              <a:t>Points to remember about </a:t>
            </a:r>
            <a:r>
              <a:rPr lang="en-IN" dirty="0" err="1"/>
              <a:t>Treeset</a:t>
            </a:r>
            <a:endParaRPr lang="en-IN" dirty="0"/>
          </a:p>
        </p:txBody>
      </p:sp>
      <p:sp>
        <p:nvSpPr>
          <p:cNvPr id="4" name="Rectangle 3">
            <a:extLst>
              <a:ext uri="{FF2B5EF4-FFF2-40B4-BE49-F238E27FC236}">
                <a16:creationId xmlns:a16="http://schemas.microsoft.com/office/drawing/2014/main" xmlns="" id="{EEF20622-47DE-415D-BFB1-C36BE97E6275}"/>
              </a:ext>
            </a:extLst>
          </p:cNvPr>
          <p:cNvSpPr/>
          <p:nvPr/>
        </p:nvSpPr>
        <p:spPr>
          <a:xfrm>
            <a:off x="1046922" y="1386011"/>
            <a:ext cx="10402956" cy="4801314"/>
          </a:xfrm>
          <a:prstGeom prst="rect">
            <a:avLst/>
          </a:prstGeom>
        </p:spPr>
        <p:txBody>
          <a:bodyPr wrap="square">
            <a:spAutoFit/>
          </a:bodyPr>
          <a:lstStyle/>
          <a:p>
            <a:endParaRPr lang="en-IN" dirty="0"/>
          </a:p>
          <a:p>
            <a:r>
              <a:rPr lang="en-IN" dirty="0"/>
              <a:t>The main point to notice in above code is that put (</a:t>
            </a:r>
            <a:r>
              <a:rPr lang="en-IN" dirty="0" err="1"/>
              <a:t>key,value</a:t>
            </a:r>
            <a:r>
              <a:rPr lang="en-IN" dirty="0"/>
              <a:t>) will return</a:t>
            </a:r>
          </a:p>
          <a:p>
            <a:endParaRPr lang="en-IN" dirty="0"/>
          </a:p>
          <a:p>
            <a:r>
              <a:rPr lang="en-IN" dirty="0"/>
              <a:t>1.  null , if key is unique and added to the map</a:t>
            </a:r>
          </a:p>
          <a:p>
            <a:r>
              <a:rPr lang="en-IN" dirty="0"/>
              <a:t>2.  Old Value of the key , if key is duplicate</a:t>
            </a:r>
          </a:p>
          <a:p>
            <a:endParaRPr lang="en-IN" dirty="0"/>
          </a:p>
          <a:p>
            <a:r>
              <a:rPr lang="en-IN" dirty="0"/>
              <a:t>So , in TreeSet add() method ,  we check the return value of </a:t>
            </a:r>
            <a:r>
              <a:rPr lang="en-IN" dirty="0" err="1"/>
              <a:t>map.put</a:t>
            </a:r>
            <a:r>
              <a:rPr lang="en-IN" dirty="0"/>
              <a:t>(</a:t>
            </a:r>
            <a:r>
              <a:rPr lang="en-IN" dirty="0" err="1"/>
              <a:t>key,value</a:t>
            </a:r>
            <a:r>
              <a:rPr lang="en-IN" dirty="0"/>
              <a:t>) method with null value</a:t>
            </a:r>
          </a:p>
          <a:p>
            <a:r>
              <a:rPr lang="en-IN" dirty="0"/>
              <a:t>i.e.</a:t>
            </a:r>
          </a:p>
          <a:p>
            <a:r>
              <a:rPr lang="en-IN" dirty="0"/>
              <a:t>   public </a:t>
            </a:r>
            <a:r>
              <a:rPr lang="en-IN" dirty="0" err="1"/>
              <a:t>boolean</a:t>
            </a:r>
            <a:r>
              <a:rPr lang="en-IN" dirty="0"/>
              <a:t> add(E e) {</a:t>
            </a:r>
          </a:p>
          <a:p>
            <a:r>
              <a:rPr lang="en-IN" dirty="0"/>
              <a:t>            return </a:t>
            </a:r>
            <a:r>
              <a:rPr lang="en-IN" dirty="0" err="1"/>
              <a:t>map.put</a:t>
            </a:r>
            <a:r>
              <a:rPr lang="en-IN" dirty="0"/>
              <a:t>(e, PRESENT)==null;</a:t>
            </a:r>
          </a:p>
          <a:p>
            <a:r>
              <a:rPr lang="en-IN" dirty="0"/>
              <a:t>       }</a:t>
            </a:r>
          </a:p>
          <a:p>
            <a:r>
              <a:rPr lang="en-IN" dirty="0"/>
              <a:t>So , if </a:t>
            </a:r>
            <a:r>
              <a:rPr lang="en-IN" dirty="0" err="1"/>
              <a:t>map.put</a:t>
            </a:r>
            <a:r>
              <a:rPr lang="en-IN" dirty="0"/>
              <a:t>(</a:t>
            </a:r>
            <a:r>
              <a:rPr lang="en-IN" dirty="0" err="1"/>
              <a:t>key,value</a:t>
            </a:r>
            <a:r>
              <a:rPr lang="en-IN" dirty="0"/>
              <a:t>) returns null ,then</a:t>
            </a:r>
          </a:p>
          <a:p>
            <a:r>
              <a:rPr lang="en-IN" dirty="0" err="1"/>
              <a:t>map.put</a:t>
            </a:r>
            <a:r>
              <a:rPr lang="en-IN" dirty="0"/>
              <a:t>(e, PRESENT)==null      will return true and element is added to the TreeSet.</a:t>
            </a:r>
          </a:p>
          <a:p>
            <a:endParaRPr lang="en-IN" dirty="0"/>
          </a:p>
          <a:p>
            <a:r>
              <a:rPr lang="en-IN" dirty="0"/>
              <a:t>So , if </a:t>
            </a:r>
            <a:r>
              <a:rPr lang="en-IN" dirty="0" err="1"/>
              <a:t>map.put</a:t>
            </a:r>
            <a:r>
              <a:rPr lang="en-IN" dirty="0"/>
              <a:t>(</a:t>
            </a:r>
            <a:r>
              <a:rPr lang="en-IN" dirty="0" err="1"/>
              <a:t>key,value</a:t>
            </a:r>
            <a:r>
              <a:rPr lang="en-IN" dirty="0"/>
              <a:t>) returns old value of the key ,then</a:t>
            </a:r>
          </a:p>
          <a:p>
            <a:r>
              <a:rPr lang="en-IN" dirty="0" err="1"/>
              <a:t>map.put</a:t>
            </a:r>
            <a:r>
              <a:rPr lang="en-IN" dirty="0"/>
              <a:t>(e, PRESENT)==null      will return false and element is  not added to the TreeSet .</a:t>
            </a:r>
          </a:p>
          <a:p>
            <a:endParaRPr lang="en-IN" dirty="0"/>
          </a:p>
        </p:txBody>
      </p:sp>
    </p:spTree>
    <p:extLst>
      <p:ext uri="{BB962C8B-B14F-4D97-AF65-F5344CB8AC3E}">
        <p14:creationId xmlns:p14="http://schemas.microsoft.com/office/powerpoint/2010/main" val="1755438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CD39B7-2098-4E45-BB77-EAE324EC0A52}"/>
              </a:ext>
            </a:extLst>
          </p:cNvPr>
          <p:cNvSpPr>
            <a:spLocks noGrp="1"/>
          </p:cNvSpPr>
          <p:nvPr>
            <p:ph type="title"/>
          </p:nvPr>
        </p:nvSpPr>
        <p:spPr/>
        <p:txBody>
          <a:bodyPr>
            <a:noAutofit/>
          </a:bodyPr>
          <a:lstStyle/>
          <a:p>
            <a:pPr algn="ctr"/>
            <a:r>
              <a:rPr lang="en-IN" sz="3600" dirty="0"/>
              <a:t>How to find the index of  any element in the TreeSet ?</a:t>
            </a:r>
            <a:br>
              <a:rPr lang="en-IN" sz="3600" dirty="0"/>
            </a:br>
            <a:endParaRPr lang="en-IN" sz="3600" dirty="0"/>
          </a:p>
        </p:txBody>
      </p:sp>
      <p:sp>
        <p:nvSpPr>
          <p:cNvPr id="4" name="Rectangle 3">
            <a:extLst>
              <a:ext uri="{FF2B5EF4-FFF2-40B4-BE49-F238E27FC236}">
                <a16:creationId xmlns:a16="http://schemas.microsoft.com/office/drawing/2014/main" xmlns="" id="{232F0DE2-E664-4F1D-83CA-BE517F7ABCC1}"/>
              </a:ext>
            </a:extLst>
          </p:cNvPr>
          <p:cNvSpPr/>
          <p:nvPr/>
        </p:nvSpPr>
        <p:spPr>
          <a:xfrm>
            <a:off x="1020418" y="1338330"/>
            <a:ext cx="9369287" cy="5355312"/>
          </a:xfrm>
          <a:prstGeom prst="rect">
            <a:avLst/>
          </a:prstGeom>
        </p:spPr>
        <p:txBody>
          <a:bodyPr wrap="square">
            <a:spAutoFit/>
          </a:bodyPr>
          <a:lstStyle/>
          <a:p>
            <a:endParaRPr lang="en-IN" dirty="0"/>
          </a:p>
          <a:p>
            <a:endParaRPr lang="en-IN" dirty="0"/>
          </a:p>
          <a:p>
            <a:r>
              <a:rPr lang="en-IN" dirty="0"/>
              <a:t>There are many ways to find out the index of element in the TreeSet. Below is the one liner :</a:t>
            </a:r>
          </a:p>
          <a:p>
            <a:endParaRPr lang="en-IN" dirty="0"/>
          </a:p>
          <a:p>
            <a:r>
              <a:rPr lang="en-IN" dirty="0" err="1"/>
              <a:t>set.headSet</a:t>
            </a:r>
            <a:r>
              <a:rPr lang="en-IN" dirty="0"/>
              <a:t>(element).size()</a:t>
            </a:r>
          </a:p>
          <a:p>
            <a:endParaRPr lang="en-IN" dirty="0"/>
          </a:p>
          <a:p>
            <a:endParaRPr lang="en-IN" dirty="0"/>
          </a:p>
          <a:p>
            <a:r>
              <a:rPr lang="en-IN" dirty="0"/>
              <a:t>Note  :  </a:t>
            </a:r>
            <a:r>
              <a:rPr lang="en-IN" dirty="0" err="1"/>
              <a:t>headSet</a:t>
            </a:r>
            <a:r>
              <a:rPr lang="en-IN" dirty="0"/>
              <a:t>(element) method returns the sub TreeSet(portion of TreeSet) whose values  are less than input element. Then we are calling size() method on the sub TreeSet , which returns the index of the element as sub TreeSet is already sorted.</a:t>
            </a:r>
          </a:p>
          <a:p>
            <a:endParaRPr lang="en-IN" dirty="0"/>
          </a:p>
          <a:p>
            <a:endParaRPr lang="en-IN" dirty="0"/>
          </a:p>
          <a:p>
            <a:r>
              <a:rPr lang="en-IN" dirty="0"/>
              <a:t>Why and when we use TreeSet ?</a:t>
            </a:r>
          </a:p>
          <a:p>
            <a:endParaRPr lang="en-IN" dirty="0"/>
          </a:p>
          <a:p>
            <a:r>
              <a:rPr lang="en-IN" dirty="0"/>
              <a:t>We prefer TreeSet in order  to maintain the unique elements  in the sorted order .</a:t>
            </a:r>
          </a:p>
          <a:p>
            <a:endParaRPr lang="en-IN" dirty="0"/>
          </a:p>
          <a:p>
            <a:r>
              <a:rPr lang="en-IN" dirty="0"/>
              <a:t>What is the runtime performance of the add() method of the TreeSet and HashSet , where n represents the number of elements?</a:t>
            </a:r>
          </a:p>
          <a:p>
            <a:endParaRPr lang="en-IN" dirty="0"/>
          </a:p>
        </p:txBody>
      </p:sp>
    </p:spTree>
    <p:extLst>
      <p:ext uri="{BB962C8B-B14F-4D97-AF65-F5344CB8AC3E}">
        <p14:creationId xmlns:p14="http://schemas.microsoft.com/office/powerpoint/2010/main" val="837913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080645-3C3B-47A7-891B-2859E3C0D6C2}"/>
              </a:ext>
            </a:extLst>
          </p:cNvPr>
          <p:cNvSpPr>
            <a:spLocks noGrp="1"/>
          </p:cNvSpPr>
          <p:nvPr>
            <p:ph type="title"/>
          </p:nvPr>
        </p:nvSpPr>
        <p:spPr/>
        <p:txBody>
          <a:bodyPr/>
          <a:lstStyle/>
          <a:p>
            <a:pPr algn="ctr"/>
            <a:r>
              <a:rPr lang="en-IN" b="1" dirty="0"/>
              <a:t>Performance of </a:t>
            </a:r>
            <a:r>
              <a:rPr lang="en-IN" b="1" dirty="0" err="1"/>
              <a:t>Treeset</a:t>
            </a:r>
            <a:endParaRPr lang="en-IN" b="1" dirty="0"/>
          </a:p>
        </p:txBody>
      </p:sp>
      <p:sp>
        <p:nvSpPr>
          <p:cNvPr id="3" name="Content Placeholder 2">
            <a:extLst>
              <a:ext uri="{FF2B5EF4-FFF2-40B4-BE49-F238E27FC236}">
                <a16:creationId xmlns:a16="http://schemas.microsoft.com/office/drawing/2014/main" xmlns="" id="{CA249D5A-BB58-4864-9FD4-255651C56D8F}"/>
              </a:ext>
            </a:extLst>
          </p:cNvPr>
          <p:cNvSpPr>
            <a:spLocks noGrp="1"/>
          </p:cNvSpPr>
          <p:nvPr>
            <p:ph idx="1"/>
          </p:nvPr>
        </p:nvSpPr>
        <p:spPr>
          <a:xfrm>
            <a:off x="596348" y="1825625"/>
            <a:ext cx="10757452" cy="4667250"/>
          </a:xfrm>
        </p:spPr>
        <p:txBody>
          <a:bodyPr>
            <a:normAutofit fontScale="92500" lnSpcReduction="20000"/>
          </a:bodyPr>
          <a:lstStyle/>
          <a:p>
            <a:pPr marL="0" indent="0">
              <a:buNone/>
            </a:pPr>
            <a:r>
              <a:rPr lang="en-IN" dirty="0"/>
              <a:t>According to TreeSet Oracle doc :</a:t>
            </a:r>
          </a:p>
          <a:p>
            <a:pPr marL="0" indent="0">
              <a:buNone/>
            </a:pPr>
            <a:endParaRPr lang="en-IN" dirty="0"/>
          </a:p>
          <a:p>
            <a:pPr marL="0" indent="0">
              <a:buNone/>
            </a:pPr>
            <a:r>
              <a:rPr lang="en-IN" dirty="0"/>
              <a:t>TreeSet implementation provides guaranteed log(n) time cost for the basic operations (add, remove and contains ) method.</a:t>
            </a:r>
          </a:p>
          <a:p>
            <a:pPr marL="0" indent="0">
              <a:buNone/>
            </a:pPr>
            <a:endParaRPr lang="en-IN" dirty="0"/>
          </a:p>
          <a:p>
            <a:pPr marL="0" indent="0">
              <a:buNone/>
            </a:pPr>
            <a:r>
              <a:rPr lang="en-IN" dirty="0"/>
              <a:t>According to HashSet Oracle doc :</a:t>
            </a:r>
          </a:p>
          <a:p>
            <a:pPr marL="0" indent="0">
              <a:buNone/>
            </a:pPr>
            <a:endParaRPr lang="en-IN" dirty="0"/>
          </a:p>
          <a:p>
            <a:pPr marL="0" indent="0">
              <a:buNone/>
            </a:pPr>
            <a:r>
              <a:rPr lang="en-IN" dirty="0"/>
              <a:t>HashSet provides constant time performance O(1) for basic operations  (add, remove and contains) method assuming the hash  function disperses the elements properly among the buckets.</a:t>
            </a:r>
          </a:p>
          <a:p>
            <a:pPr marL="0" indent="0">
              <a:buNone/>
            </a:pPr>
            <a:endParaRPr lang="en-IN" dirty="0"/>
          </a:p>
          <a:p>
            <a:pPr marL="0" indent="0">
              <a:buNone/>
            </a:pPr>
            <a:r>
              <a:rPr lang="en-IN" dirty="0"/>
              <a:t>One-liner :                TreeSet : O(log(n))  HashSet : O(1)</a:t>
            </a:r>
          </a:p>
        </p:txBody>
      </p:sp>
    </p:spTree>
    <p:extLst>
      <p:ext uri="{BB962C8B-B14F-4D97-AF65-F5344CB8AC3E}">
        <p14:creationId xmlns:p14="http://schemas.microsoft.com/office/powerpoint/2010/main" val="462735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5EC096-6F79-4492-A414-E29CF0A9CE41}"/>
              </a:ext>
            </a:extLst>
          </p:cNvPr>
          <p:cNvSpPr>
            <a:spLocks noGrp="1"/>
          </p:cNvSpPr>
          <p:nvPr>
            <p:ph type="title"/>
          </p:nvPr>
        </p:nvSpPr>
        <p:spPr/>
        <p:txBody>
          <a:bodyPr/>
          <a:lstStyle/>
          <a:p>
            <a:pPr algn="ctr"/>
            <a:r>
              <a:rPr lang="en-IN" dirty="0"/>
              <a:t>What is natural ordering in TreeSet ?</a:t>
            </a:r>
          </a:p>
        </p:txBody>
      </p:sp>
      <p:sp>
        <p:nvSpPr>
          <p:cNvPr id="3" name="Content Placeholder 2">
            <a:extLst>
              <a:ext uri="{FF2B5EF4-FFF2-40B4-BE49-F238E27FC236}">
                <a16:creationId xmlns:a16="http://schemas.microsoft.com/office/drawing/2014/main" xmlns="" id="{C07779E0-3C1A-4C09-B65C-E7FAC0C96024}"/>
              </a:ext>
            </a:extLst>
          </p:cNvPr>
          <p:cNvSpPr>
            <a:spLocks noGrp="1"/>
          </p:cNvSpPr>
          <p:nvPr>
            <p:ph idx="1"/>
          </p:nvPr>
        </p:nvSpPr>
        <p:spPr/>
        <p:txBody>
          <a:bodyPr>
            <a:normAutofit fontScale="92500"/>
          </a:bodyPr>
          <a:lstStyle/>
          <a:p>
            <a:pPr marL="0" indent="0">
              <a:buNone/>
            </a:pPr>
            <a:endParaRPr lang="en-IN" dirty="0"/>
          </a:p>
          <a:p>
            <a:pPr marL="0" indent="0">
              <a:buNone/>
            </a:pPr>
            <a:r>
              <a:rPr lang="en-IN" dirty="0"/>
              <a:t>"Natural" ordering is the ordering implied by the implementation of Comparable interface by the objects in the TreeSet . Essentially </a:t>
            </a:r>
            <a:r>
              <a:rPr lang="en-IN" dirty="0" err="1"/>
              <a:t>RBTree</a:t>
            </a:r>
            <a:r>
              <a:rPr lang="en-IN" dirty="0"/>
              <a:t> must be able to tell which object is smaller than other object , and there are two  ways to supply that logic to the RB Tree implementation :</a:t>
            </a:r>
          </a:p>
          <a:p>
            <a:pPr marL="0" indent="0">
              <a:buNone/>
            </a:pPr>
            <a:endParaRPr lang="en-IN" dirty="0"/>
          </a:p>
          <a:p>
            <a:pPr marL="0" indent="0">
              <a:buNone/>
            </a:pPr>
            <a:r>
              <a:rPr lang="en-IN" dirty="0"/>
              <a:t>1. We need to implement the Comparable interface in the class(es) used as objects in TreeSet.</a:t>
            </a:r>
          </a:p>
          <a:p>
            <a:pPr marL="0" indent="0">
              <a:buNone/>
            </a:pPr>
            <a:r>
              <a:rPr lang="en-IN" dirty="0"/>
              <a:t>2. Supply an implementation of the Comparator would do comparing outside the class itself.</a:t>
            </a:r>
          </a:p>
        </p:txBody>
      </p:sp>
    </p:spTree>
    <p:extLst>
      <p:ext uri="{BB962C8B-B14F-4D97-AF65-F5344CB8AC3E}">
        <p14:creationId xmlns:p14="http://schemas.microsoft.com/office/powerpoint/2010/main" val="557196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B27547-C4B8-40E5-9ACC-CFCE36C22931}"/>
              </a:ext>
            </a:extLst>
          </p:cNvPr>
          <p:cNvSpPr>
            <a:spLocks noGrp="1"/>
          </p:cNvSpPr>
          <p:nvPr>
            <p:ph type="title"/>
          </p:nvPr>
        </p:nvSpPr>
        <p:spPr/>
        <p:txBody>
          <a:bodyPr/>
          <a:lstStyle/>
          <a:p>
            <a:pPr algn="ctr"/>
            <a:r>
              <a:rPr lang="en-IN" dirty="0"/>
              <a:t>Why do we need TreeSet when we already had </a:t>
            </a:r>
            <a:r>
              <a:rPr lang="en-IN" dirty="0" err="1"/>
              <a:t>SortedSet</a:t>
            </a:r>
            <a:r>
              <a:rPr lang="en-IN" dirty="0"/>
              <a:t> ?</a:t>
            </a:r>
          </a:p>
        </p:txBody>
      </p:sp>
      <p:sp>
        <p:nvSpPr>
          <p:cNvPr id="3" name="Content Placeholder 2">
            <a:extLst>
              <a:ext uri="{FF2B5EF4-FFF2-40B4-BE49-F238E27FC236}">
                <a16:creationId xmlns:a16="http://schemas.microsoft.com/office/drawing/2014/main" xmlns="" id="{6D8500B8-29C5-4690-8456-E41DCF004F48}"/>
              </a:ext>
            </a:extLst>
          </p:cNvPr>
          <p:cNvSpPr>
            <a:spLocks noGrp="1"/>
          </p:cNvSpPr>
          <p:nvPr>
            <p:ph idx="1"/>
          </p:nvPr>
        </p:nvSpPr>
        <p:spPr/>
        <p:txBody>
          <a:bodyPr/>
          <a:lstStyle/>
          <a:p>
            <a:pPr marL="0" indent="0">
              <a:buNone/>
            </a:pPr>
            <a:endParaRPr lang="en-IN" dirty="0"/>
          </a:p>
          <a:p>
            <a:pPr marL="0" indent="0">
              <a:buNone/>
            </a:pPr>
            <a:r>
              <a:rPr lang="en-IN" dirty="0" err="1"/>
              <a:t>sortedSet</a:t>
            </a:r>
            <a:r>
              <a:rPr lang="en-IN" dirty="0"/>
              <a:t> is an interface while TreeSet is the class implementing it. As we know, in java, we can not create the objects of the interface. The class implementing the interface must </a:t>
            </a:r>
            <a:r>
              <a:rPr lang="en-IN" dirty="0" err="1"/>
              <a:t>fulfill</a:t>
            </a:r>
            <a:r>
              <a:rPr lang="en-IN" dirty="0"/>
              <a:t> the contract of interface, </a:t>
            </a:r>
            <a:r>
              <a:rPr lang="en-IN" dirty="0" err="1"/>
              <a:t>i.e</a:t>
            </a:r>
            <a:r>
              <a:rPr lang="en-IN" dirty="0"/>
              <a:t> , concrete class must implement all the methods present in the interface. TreeSet is such an implementation.</a:t>
            </a:r>
          </a:p>
          <a:p>
            <a:pPr marL="0" indent="0">
              <a:buNone/>
            </a:pPr>
            <a:endParaRPr lang="en-IN" dirty="0"/>
          </a:p>
        </p:txBody>
      </p:sp>
    </p:spTree>
    <p:extLst>
      <p:ext uri="{BB962C8B-B14F-4D97-AF65-F5344CB8AC3E}">
        <p14:creationId xmlns:p14="http://schemas.microsoft.com/office/powerpoint/2010/main" val="2265678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761</TotalTime>
  <Words>4583</Words>
  <Application>Microsoft Office PowerPoint</Application>
  <PresentationFormat>Custom</PresentationFormat>
  <Paragraphs>540</Paragraphs>
  <Slides>34</Slides>
  <Notes>1</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TreeSet</vt:lpstr>
      <vt:lpstr>Simple TreeSet</vt:lpstr>
      <vt:lpstr>Tree Set with a custom Comparator (Descending order)</vt:lpstr>
      <vt:lpstr>How Treeset Works</vt:lpstr>
      <vt:lpstr>Points to remember about Treeset</vt:lpstr>
      <vt:lpstr>How to find the index of  any element in the TreeSet ? </vt:lpstr>
      <vt:lpstr>Performance of Treeset</vt:lpstr>
      <vt:lpstr>What is natural ordering in TreeSet ?</vt:lpstr>
      <vt:lpstr>Why do we need TreeSet when we already had SortedSet ?</vt:lpstr>
      <vt:lpstr>Which data structure you will prefer  in your code : HashSet and TreeSet ?</vt:lpstr>
      <vt:lpstr>What happens if the TreeSet is concurrently modified while iterating the elements ?</vt:lpstr>
      <vt:lpstr>TreeSetExample</vt:lpstr>
      <vt:lpstr>Linked Hashmap</vt:lpstr>
      <vt:lpstr>HashMap</vt:lpstr>
      <vt:lpstr>Important points to note about LinkedHashMap in Java -</vt:lpstr>
      <vt:lpstr>Creating and Initializing a LinkedHashMap</vt:lpstr>
      <vt:lpstr>Accessing the entries of a LinkedHashMap</vt:lpstr>
      <vt:lpstr>Example</vt:lpstr>
      <vt:lpstr>Comparable Interface</vt:lpstr>
      <vt:lpstr>Java Comparable interface intuition</vt:lpstr>
      <vt:lpstr>Comparable Interface</vt:lpstr>
      <vt:lpstr>Example</vt:lpstr>
      <vt:lpstr>PowerPoint Presentation</vt:lpstr>
      <vt:lpstr>Comparable Interface example</vt:lpstr>
      <vt:lpstr>Java Comparator interface Example</vt:lpstr>
      <vt:lpstr>PowerPoint Presentation</vt:lpstr>
      <vt:lpstr>Java 8 Comparator default methods</vt:lpstr>
      <vt:lpstr>Java 8 Comparator default methods</vt:lpstr>
      <vt:lpstr># Output</vt:lpstr>
      <vt:lpstr>Extra reference content </vt:lpstr>
      <vt:lpstr>Red-Black Trees</vt:lpstr>
      <vt:lpstr>PowerPoint Presentation</vt:lpstr>
      <vt:lpstr>Definition of a red-black tree</vt:lpstr>
      <vt:lpstr>Comparison with AVL Tree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manisha shah</dc:creator>
  <cp:lastModifiedBy>ADMIN</cp:lastModifiedBy>
  <cp:revision>34</cp:revision>
  <dcterms:created xsi:type="dcterms:W3CDTF">2019-08-14T15:07:40Z</dcterms:created>
  <dcterms:modified xsi:type="dcterms:W3CDTF">2021-08-03T09:40:25Z</dcterms:modified>
</cp:coreProperties>
</file>