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0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9280EF-93A7-43E3-9B35-D054445C95B4}"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00F81-DE21-42C1-9FC8-AEC9499A4A37}" type="slidenum">
              <a:rPr lang="en-US" smtClean="0"/>
              <a:t>‹#›</a:t>
            </a:fld>
            <a:endParaRPr lang="en-US"/>
          </a:p>
        </p:txBody>
      </p:sp>
    </p:spTree>
    <p:extLst>
      <p:ext uri="{BB962C8B-B14F-4D97-AF65-F5344CB8AC3E}">
        <p14:creationId xmlns:p14="http://schemas.microsoft.com/office/powerpoint/2010/main" val="4087284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9280EF-93A7-43E3-9B35-D054445C95B4}"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00F81-DE21-42C1-9FC8-AEC9499A4A37}" type="slidenum">
              <a:rPr lang="en-US" smtClean="0"/>
              <a:t>‹#›</a:t>
            </a:fld>
            <a:endParaRPr lang="en-US"/>
          </a:p>
        </p:txBody>
      </p:sp>
    </p:spTree>
    <p:extLst>
      <p:ext uri="{BB962C8B-B14F-4D97-AF65-F5344CB8AC3E}">
        <p14:creationId xmlns:p14="http://schemas.microsoft.com/office/powerpoint/2010/main" val="4164939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9280EF-93A7-43E3-9B35-D054445C95B4}"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00F81-DE21-42C1-9FC8-AEC9499A4A37}" type="slidenum">
              <a:rPr lang="en-US" smtClean="0"/>
              <a:t>‹#›</a:t>
            </a:fld>
            <a:endParaRPr lang="en-US"/>
          </a:p>
        </p:txBody>
      </p:sp>
    </p:spTree>
    <p:extLst>
      <p:ext uri="{BB962C8B-B14F-4D97-AF65-F5344CB8AC3E}">
        <p14:creationId xmlns:p14="http://schemas.microsoft.com/office/powerpoint/2010/main" val="811552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9280EF-93A7-43E3-9B35-D054445C95B4}"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00F81-DE21-42C1-9FC8-AEC9499A4A37}" type="slidenum">
              <a:rPr lang="en-US" smtClean="0"/>
              <a:t>‹#›</a:t>
            </a:fld>
            <a:endParaRPr lang="en-US"/>
          </a:p>
        </p:txBody>
      </p:sp>
    </p:spTree>
    <p:extLst>
      <p:ext uri="{BB962C8B-B14F-4D97-AF65-F5344CB8AC3E}">
        <p14:creationId xmlns:p14="http://schemas.microsoft.com/office/powerpoint/2010/main" val="2155876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9280EF-93A7-43E3-9B35-D054445C95B4}" type="datetimeFigureOut">
              <a:rPr lang="en-US" smtClean="0"/>
              <a:t>12/14/2018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000F81-DE21-42C1-9FC8-AEC9499A4A37}" type="slidenum">
              <a:rPr lang="en-US" smtClean="0"/>
              <a:t>‹#›</a:t>
            </a:fld>
            <a:endParaRPr lang="en-US"/>
          </a:p>
        </p:txBody>
      </p:sp>
    </p:spTree>
    <p:extLst>
      <p:ext uri="{BB962C8B-B14F-4D97-AF65-F5344CB8AC3E}">
        <p14:creationId xmlns:p14="http://schemas.microsoft.com/office/powerpoint/2010/main" val="308509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9280EF-93A7-43E3-9B35-D054445C95B4}"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00F81-DE21-42C1-9FC8-AEC9499A4A37}" type="slidenum">
              <a:rPr lang="en-US" smtClean="0"/>
              <a:t>‹#›</a:t>
            </a:fld>
            <a:endParaRPr lang="en-US"/>
          </a:p>
        </p:txBody>
      </p:sp>
    </p:spTree>
    <p:extLst>
      <p:ext uri="{BB962C8B-B14F-4D97-AF65-F5344CB8AC3E}">
        <p14:creationId xmlns:p14="http://schemas.microsoft.com/office/powerpoint/2010/main" val="4142877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9280EF-93A7-43E3-9B35-D054445C95B4}" type="datetimeFigureOut">
              <a:rPr lang="en-US" smtClean="0"/>
              <a:t>12/14/2018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000F81-DE21-42C1-9FC8-AEC9499A4A37}" type="slidenum">
              <a:rPr lang="en-US" smtClean="0"/>
              <a:t>‹#›</a:t>
            </a:fld>
            <a:endParaRPr lang="en-US"/>
          </a:p>
        </p:txBody>
      </p:sp>
    </p:spTree>
    <p:extLst>
      <p:ext uri="{BB962C8B-B14F-4D97-AF65-F5344CB8AC3E}">
        <p14:creationId xmlns:p14="http://schemas.microsoft.com/office/powerpoint/2010/main" val="307163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9280EF-93A7-43E3-9B35-D054445C95B4}" type="datetimeFigureOut">
              <a:rPr lang="en-US" smtClean="0"/>
              <a:t>12/14/2018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000F81-DE21-42C1-9FC8-AEC9499A4A37}" type="slidenum">
              <a:rPr lang="en-US" smtClean="0"/>
              <a:t>‹#›</a:t>
            </a:fld>
            <a:endParaRPr lang="en-US"/>
          </a:p>
        </p:txBody>
      </p:sp>
    </p:spTree>
    <p:extLst>
      <p:ext uri="{BB962C8B-B14F-4D97-AF65-F5344CB8AC3E}">
        <p14:creationId xmlns:p14="http://schemas.microsoft.com/office/powerpoint/2010/main" val="306698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9280EF-93A7-43E3-9B35-D054445C95B4}" type="datetimeFigureOut">
              <a:rPr lang="en-US" smtClean="0"/>
              <a:t>12/14/2018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000F81-DE21-42C1-9FC8-AEC9499A4A37}" type="slidenum">
              <a:rPr lang="en-US" smtClean="0"/>
              <a:t>‹#›</a:t>
            </a:fld>
            <a:endParaRPr lang="en-US"/>
          </a:p>
        </p:txBody>
      </p:sp>
    </p:spTree>
    <p:extLst>
      <p:ext uri="{BB962C8B-B14F-4D97-AF65-F5344CB8AC3E}">
        <p14:creationId xmlns:p14="http://schemas.microsoft.com/office/powerpoint/2010/main" val="265247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280EF-93A7-43E3-9B35-D054445C95B4}"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00F81-DE21-42C1-9FC8-AEC9499A4A37}" type="slidenum">
              <a:rPr lang="en-US" smtClean="0"/>
              <a:t>‹#›</a:t>
            </a:fld>
            <a:endParaRPr lang="en-US"/>
          </a:p>
        </p:txBody>
      </p:sp>
    </p:spTree>
    <p:extLst>
      <p:ext uri="{BB962C8B-B14F-4D97-AF65-F5344CB8AC3E}">
        <p14:creationId xmlns:p14="http://schemas.microsoft.com/office/powerpoint/2010/main" val="67697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9280EF-93A7-43E3-9B35-D054445C95B4}" type="datetimeFigureOut">
              <a:rPr lang="en-US" smtClean="0"/>
              <a:t>12/14/2018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000F81-DE21-42C1-9FC8-AEC9499A4A37}" type="slidenum">
              <a:rPr lang="en-US" smtClean="0"/>
              <a:t>‹#›</a:t>
            </a:fld>
            <a:endParaRPr lang="en-US"/>
          </a:p>
        </p:txBody>
      </p:sp>
    </p:spTree>
    <p:extLst>
      <p:ext uri="{BB962C8B-B14F-4D97-AF65-F5344CB8AC3E}">
        <p14:creationId xmlns:p14="http://schemas.microsoft.com/office/powerpoint/2010/main" val="2495592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280EF-93A7-43E3-9B35-D054445C95B4}" type="datetimeFigureOut">
              <a:rPr lang="en-US" smtClean="0"/>
              <a:t>12/14/2018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000F81-DE21-42C1-9FC8-AEC9499A4A37}" type="slidenum">
              <a:rPr lang="en-US" smtClean="0"/>
              <a:t>‹#›</a:t>
            </a:fld>
            <a:endParaRPr lang="en-US"/>
          </a:p>
        </p:txBody>
      </p:sp>
    </p:spTree>
    <p:extLst>
      <p:ext uri="{BB962C8B-B14F-4D97-AF65-F5344CB8AC3E}">
        <p14:creationId xmlns:p14="http://schemas.microsoft.com/office/powerpoint/2010/main" val="4247743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304800"/>
            <a:ext cx="8229600" cy="6248400"/>
          </a:xfrm>
        </p:spPr>
        <p:txBody>
          <a:bodyPr>
            <a:normAutofit fontScale="70000" lnSpcReduction="20000"/>
          </a:bodyPr>
          <a:lstStyle/>
          <a:p>
            <a:r>
              <a:rPr lang="en-US" b="1" cap="small" dirty="0">
                <a:solidFill>
                  <a:schemeClr val="tx1"/>
                </a:solidFill>
                <a:effectLst>
                  <a:outerShdw blurRad="50800" dist="38100" algn="tr" rotWithShape="0">
                    <a:prstClr val="black">
                      <a:alpha val="40000"/>
                    </a:prstClr>
                  </a:outerShdw>
                </a:effectLst>
              </a:rPr>
              <a:t>CHAPTER TWO</a:t>
            </a:r>
            <a:endParaRPr lang="en-US" b="1" dirty="0">
              <a:solidFill>
                <a:schemeClr val="tx1"/>
              </a:solidFill>
            </a:endParaRPr>
          </a:p>
          <a:p>
            <a:r>
              <a:rPr lang="ar-SA" b="1" cap="small" dirty="0">
                <a:solidFill>
                  <a:schemeClr val="tx1"/>
                </a:solidFill>
                <a:effectLst>
                  <a:outerShdw blurRad="50800" dist="38100" algn="tr" rotWithShape="0">
                    <a:prstClr val="black">
                      <a:alpha val="40000"/>
                    </a:prstClr>
                  </a:outerShdw>
                </a:effectLst>
              </a:rPr>
              <a:t> </a:t>
            </a:r>
            <a:endParaRPr lang="en-US" b="1" dirty="0">
              <a:solidFill>
                <a:schemeClr val="tx1"/>
              </a:solidFill>
            </a:endParaRPr>
          </a:p>
          <a:p>
            <a:r>
              <a:rPr lang="en-US" b="1" dirty="0">
                <a:solidFill>
                  <a:schemeClr val="tx1"/>
                </a:solidFill>
              </a:rPr>
              <a:t>Algorithms and Flowcharts</a:t>
            </a:r>
          </a:p>
          <a:p>
            <a:pPr algn="just"/>
            <a:r>
              <a:rPr lang="en-US" b="1" dirty="0">
                <a:solidFill>
                  <a:schemeClr val="tx1"/>
                </a:solidFill>
              </a:rPr>
              <a:t> </a:t>
            </a:r>
          </a:p>
          <a:p>
            <a:pPr algn="just"/>
            <a:r>
              <a:rPr lang="en-US" b="1" dirty="0">
                <a:solidFill>
                  <a:schemeClr val="tx1"/>
                </a:solidFill>
              </a:rPr>
              <a:t> </a:t>
            </a:r>
          </a:p>
          <a:p>
            <a:pPr algn="just"/>
            <a:r>
              <a:rPr lang="en-US" b="1" dirty="0">
                <a:solidFill>
                  <a:schemeClr val="tx1"/>
                </a:solidFill>
              </a:rPr>
              <a:t> </a:t>
            </a:r>
          </a:p>
          <a:p>
            <a:pPr algn="just"/>
            <a:r>
              <a:rPr lang="en-US" b="1" dirty="0">
                <a:solidFill>
                  <a:schemeClr val="tx1"/>
                </a:solidFill>
              </a:rPr>
              <a:t>Introduction</a:t>
            </a:r>
          </a:p>
          <a:p>
            <a:pPr algn="just"/>
            <a:r>
              <a:rPr lang="en-US" dirty="0">
                <a:solidFill>
                  <a:schemeClr val="tx1"/>
                </a:solidFill>
              </a:rPr>
              <a:t>     A program is a set of instruction gave to the computer to execute successive operations leads to solve specific problem. In general to solve any problem in computer we must follow these steps:</a:t>
            </a:r>
            <a:endParaRPr lang="en-US" b="1" dirty="0">
              <a:solidFill>
                <a:schemeClr val="tx1"/>
              </a:solidFill>
            </a:endParaRPr>
          </a:p>
          <a:p>
            <a:pPr algn="just"/>
            <a:r>
              <a:rPr lang="en-US" dirty="0">
                <a:solidFill>
                  <a:schemeClr val="tx1"/>
                </a:solidFill>
              </a:rPr>
              <a:t> </a:t>
            </a:r>
            <a:endParaRPr lang="en-US" b="1" dirty="0">
              <a:solidFill>
                <a:schemeClr val="tx1"/>
              </a:solidFill>
            </a:endParaRPr>
          </a:p>
          <a:p>
            <a:pPr algn="just"/>
            <a:r>
              <a:rPr lang="en-US" dirty="0">
                <a:solidFill>
                  <a:schemeClr val="tx1"/>
                </a:solidFill>
              </a:rPr>
              <a:t>1. Analyze the problem.</a:t>
            </a:r>
            <a:endParaRPr lang="en-US" b="1" dirty="0">
              <a:solidFill>
                <a:schemeClr val="tx1"/>
              </a:solidFill>
            </a:endParaRPr>
          </a:p>
          <a:p>
            <a:pPr algn="just"/>
            <a:r>
              <a:rPr lang="en-US" dirty="0">
                <a:solidFill>
                  <a:schemeClr val="tx1"/>
                </a:solidFill>
              </a:rPr>
              <a:t>2. Write an Algorithm.</a:t>
            </a:r>
            <a:endParaRPr lang="en-US" b="1" dirty="0">
              <a:solidFill>
                <a:schemeClr val="tx1"/>
              </a:solidFill>
            </a:endParaRPr>
          </a:p>
          <a:p>
            <a:pPr algn="just"/>
            <a:r>
              <a:rPr lang="en-US" dirty="0">
                <a:solidFill>
                  <a:schemeClr val="tx1"/>
                </a:solidFill>
              </a:rPr>
              <a:t>3. Draw flowchart.</a:t>
            </a:r>
            <a:endParaRPr lang="en-US" b="1" dirty="0">
              <a:solidFill>
                <a:schemeClr val="tx1"/>
              </a:solidFill>
            </a:endParaRPr>
          </a:p>
          <a:p>
            <a:pPr algn="just"/>
            <a:r>
              <a:rPr lang="en-US" dirty="0">
                <a:solidFill>
                  <a:schemeClr val="tx1"/>
                </a:solidFill>
              </a:rPr>
              <a:t>4. Convert the flowchart to program.</a:t>
            </a:r>
            <a:endParaRPr lang="en-US" b="1" dirty="0">
              <a:solidFill>
                <a:schemeClr val="tx1"/>
              </a:solidFill>
            </a:endParaRPr>
          </a:p>
          <a:p>
            <a:pPr algn="just"/>
            <a:r>
              <a:rPr lang="en-US" dirty="0">
                <a:solidFill>
                  <a:schemeClr val="tx1"/>
                </a:solidFill>
              </a:rPr>
              <a:t>5. Run the program and test the solution.</a:t>
            </a:r>
            <a:endParaRPr lang="en-US" b="1" dirty="0">
              <a:solidFill>
                <a:schemeClr val="tx1"/>
              </a:solidFill>
            </a:endParaRPr>
          </a:p>
          <a:p>
            <a:pPr algn="just"/>
            <a:endParaRPr lang="en-US" dirty="0">
              <a:solidFill>
                <a:schemeClr val="tx1"/>
              </a:solidFill>
            </a:endParaRPr>
          </a:p>
        </p:txBody>
      </p:sp>
    </p:spTree>
    <p:extLst>
      <p:ext uri="{BB962C8B-B14F-4D97-AF65-F5344CB8AC3E}">
        <p14:creationId xmlns:p14="http://schemas.microsoft.com/office/powerpoint/2010/main" val="2319897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04799"/>
            <a:ext cx="7896665" cy="6399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8716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5162" y="304800"/>
            <a:ext cx="8099237" cy="5821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1303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203426"/>
            <a:ext cx="8001000" cy="6474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3739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685801"/>
            <a:ext cx="8534400"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2244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2401"/>
            <a:ext cx="6400800" cy="304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505200"/>
            <a:ext cx="51054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57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381000"/>
            <a:ext cx="7301268" cy="5733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7697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819400"/>
            <a:ext cx="3733573" cy="384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0"/>
            <a:ext cx="6543675" cy="2343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819400"/>
            <a:ext cx="4638675"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1560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147" y="990601"/>
            <a:ext cx="8903853" cy="4591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1322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381000"/>
            <a:ext cx="6703837" cy="5859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803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pPr marL="0" indent="0">
              <a:buNone/>
            </a:pPr>
            <a:r>
              <a:rPr lang="en-US" b="1" dirty="0"/>
              <a:t>1-1: Algorithms</a:t>
            </a:r>
          </a:p>
          <a:p>
            <a:pPr marL="0" indent="0">
              <a:buNone/>
            </a:pPr>
            <a:r>
              <a:rPr lang="en-US" b="1" dirty="0"/>
              <a:t> </a:t>
            </a:r>
          </a:p>
          <a:p>
            <a:pPr marL="0" indent="0">
              <a:buNone/>
            </a:pPr>
            <a:r>
              <a:rPr lang="en-US" dirty="0"/>
              <a:t>     It is a combination of phrases and events that can be arranged as steps to solve a specific problem. That can be done by understanding this problem whether it mathematic or logic before convert it to flow chart. As example when we borrow some books from the library, the remaining books number (N</a:t>
            </a:r>
            <a:r>
              <a:rPr lang="en-US" baseline="-25000" dirty="0"/>
              <a:t>R</a:t>
            </a:r>
            <a:r>
              <a:rPr lang="en-US" dirty="0"/>
              <a:t>) is the subtraction of the borrowed books number (N</a:t>
            </a:r>
            <a:r>
              <a:rPr lang="en-US" baseline="-25000" dirty="0"/>
              <a:t>B</a:t>
            </a:r>
            <a:r>
              <a:rPr lang="en-US" dirty="0"/>
              <a:t>) from the original number (N</a:t>
            </a:r>
            <a:r>
              <a:rPr lang="en-US" baseline="-25000" dirty="0"/>
              <a:t>O</a:t>
            </a:r>
            <a:r>
              <a:rPr lang="en-US" dirty="0"/>
              <a:t>). To write the algorithm for this simple problem we will follow these steps:</a:t>
            </a:r>
            <a:endParaRPr lang="en-US" b="1" dirty="0"/>
          </a:p>
          <a:p>
            <a:pPr marL="0" indent="0">
              <a:buNone/>
            </a:pPr>
            <a:r>
              <a:rPr lang="en-US" dirty="0"/>
              <a:t> </a:t>
            </a:r>
            <a:endParaRPr lang="en-US" b="1" dirty="0"/>
          </a:p>
          <a:p>
            <a:pPr marL="0" indent="0">
              <a:buNone/>
            </a:pPr>
            <a:r>
              <a:rPr lang="en-US" dirty="0"/>
              <a:t> </a:t>
            </a:r>
            <a:endParaRPr lang="en-US" b="1" dirty="0"/>
          </a:p>
          <a:p>
            <a:pPr marL="0" lvl="0" indent="0">
              <a:buNone/>
            </a:pPr>
            <a:r>
              <a:rPr lang="en-US" dirty="0"/>
              <a:t>Input the number of books in the library (N</a:t>
            </a:r>
            <a:r>
              <a:rPr lang="en-US" baseline="-25000" dirty="0"/>
              <a:t>O</a:t>
            </a:r>
            <a:r>
              <a:rPr lang="en-US" dirty="0"/>
              <a:t>).</a:t>
            </a:r>
            <a:endParaRPr lang="en-US" b="1" dirty="0"/>
          </a:p>
          <a:p>
            <a:pPr marL="0" lvl="0" indent="0">
              <a:buNone/>
            </a:pPr>
            <a:r>
              <a:rPr lang="en-US" dirty="0"/>
              <a:t>Input the number of borrowed books (N</a:t>
            </a:r>
            <a:r>
              <a:rPr lang="en-US" baseline="-25000" dirty="0"/>
              <a:t>B</a:t>
            </a:r>
            <a:r>
              <a:rPr lang="en-US" dirty="0"/>
              <a:t>).</a:t>
            </a:r>
            <a:endParaRPr lang="en-US" b="1" dirty="0"/>
          </a:p>
          <a:p>
            <a:pPr marL="0" lvl="0" indent="0">
              <a:buNone/>
            </a:pPr>
            <a:r>
              <a:rPr lang="en-US" dirty="0"/>
              <a:t>Find the remaining books number (N</a:t>
            </a:r>
            <a:r>
              <a:rPr lang="en-US" baseline="-25000" dirty="0"/>
              <a:t>R</a:t>
            </a:r>
            <a:r>
              <a:rPr lang="en-US" dirty="0"/>
              <a:t>), N</a:t>
            </a:r>
            <a:r>
              <a:rPr lang="en-US" baseline="-25000" dirty="0"/>
              <a:t>R</a:t>
            </a:r>
            <a:r>
              <a:rPr lang="en-US" dirty="0"/>
              <a:t> = N</a:t>
            </a:r>
            <a:r>
              <a:rPr lang="en-US" baseline="-25000" dirty="0"/>
              <a:t>O</a:t>
            </a:r>
            <a:r>
              <a:rPr lang="en-US" dirty="0"/>
              <a:t>-N</a:t>
            </a:r>
            <a:r>
              <a:rPr lang="en-US" baseline="-25000" dirty="0"/>
              <a:t>B</a:t>
            </a:r>
            <a:endParaRPr lang="en-US" b="1" dirty="0"/>
          </a:p>
          <a:p>
            <a:pPr marL="0" indent="0">
              <a:buNone/>
            </a:pPr>
            <a:r>
              <a:rPr lang="en-US" b="1" dirty="0"/>
              <a:t>Print N</a:t>
            </a:r>
            <a:r>
              <a:rPr lang="en-US" b="1" baseline="-25000" dirty="0"/>
              <a:t>R</a:t>
            </a:r>
            <a:r>
              <a:rPr lang="en-US" b="1" dirty="0"/>
              <a:t> </a:t>
            </a:r>
            <a:endParaRPr lang="en-US" dirty="0"/>
          </a:p>
        </p:txBody>
      </p:sp>
    </p:spTree>
    <p:extLst>
      <p:ext uri="{BB962C8B-B14F-4D97-AF65-F5344CB8AC3E}">
        <p14:creationId xmlns:p14="http://schemas.microsoft.com/office/powerpoint/2010/main" val="36738225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b="1" dirty="0"/>
              <a:t>1-2: Flowcharts</a:t>
            </a:r>
          </a:p>
          <a:p>
            <a:pPr marL="0" indent="0">
              <a:buNone/>
            </a:pPr>
            <a:r>
              <a:rPr lang="en-US" b="1" dirty="0"/>
              <a:t> </a:t>
            </a:r>
          </a:p>
          <a:p>
            <a:pPr marL="0" indent="0">
              <a:buNone/>
            </a:pPr>
            <a:r>
              <a:rPr lang="en-US" dirty="0"/>
              <a:t>     Flowcharts are graphs that represent the formal view used to solve any problem. Flowcharts help the programmer to write his program. Flowcharts consist of a shapes connected by a straight lines. The following table shows these shapes and their operations. </a:t>
            </a:r>
            <a:endParaRPr lang="en-US" b="1" dirty="0"/>
          </a:p>
          <a:p>
            <a:endParaRPr lang="en-US" dirty="0"/>
          </a:p>
        </p:txBody>
      </p:sp>
    </p:spTree>
    <p:extLst>
      <p:ext uri="{BB962C8B-B14F-4D97-AF65-F5344CB8AC3E}">
        <p14:creationId xmlns:p14="http://schemas.microsoft.com/office/powerpoint/2010/main" val="10934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2"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863" y="709613"/>
            <a:ext cx="3724275" cy="543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8595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pPr marL="0" indent="0">
              <a:buNone/>
            </a:pPr>
            <a:r>
              <a:rPr lang="en-US" dirty="0"/>
              <a:t>We can summarize the use of algorithms and flowcharts as follow:</a:t>
            </a:r>
            <a:endParaRPr lang="en-US" b="1" dirty="0"/>
          </a:p>
          <a:p>
            <a:pPr marL="0" indent="0">
              <a:buNone/>
            </a:pPr>
            <a:r>
              <a:rPr lang="en-US" dirty="0"/>
              <a:t> </a:t>
            </a:r>
            <a:endParaRPr lang="en-US" b="1" dirty="0"/>
          </a:p>
          <a:p>
            <a:pPr marL="514350" lvl="0" indent="-514350">
              <a:buFont typeface="+mj-lt"/>
              <a:buAutoNum type="arabicPeriod"/>
            </a:pPr>
            <a:r>
              <a:rPr lang="en-US" dirty="0"/>
              <a:t>To show the mathematical logic used to solve problems. </a:t>
            </a:r>
            <a:endParaRPr lang="en-US" b="1" dirty="0"/>
          </a:p>
          <a:p>
            <a:pPr marL="514350" lvl="0" indent="-514350">
              <a:buFont typeface="+mj-lt"/>
              <a:buAutoNum type="arabicPeriod"/>
            </a:pPr>
            <a:r>
              <a:rPr lang="en-US" dirty="0"/>
              <a:t>To show how the data processing is done.</a:t>
            </a:r>
            <a:endParaRPr lang="en-US" b="1" dirty="0"/>
          </a:p>
          <a:p>
            <a:pPr marL="514350" lvl="0" indent="-514350">
              <a:buFont typeface="+mj-lt"/>
              <a:buAutoNum type="arabicPeriod"/>
            </a:pPr>
            <a:r>
              <a:rPr lang="en-US" dirty="0"/>
              <a:t>Helps the programmer to write his program.</a:t>
            </a:r>
            <a:endParaRPr lang="en-US" b="1" dirty="0"/>
          </a:p>
          <a:p>
            <a:pPr marL="514350" lvl="0" indent="-514350">
              <a:buFont typeface="+mj-lt"/>
              <a:buAutoNum type="arabicPeriod"/>
            </a:pPr>
            <a:r>
              <a:rPr lang="en-US" dirty="0"/>
              <a:t>Divides the big problem to smaller parts.</a:t>
            </a:r>
            <a:endParaRPr lang="en-US" b="1" dirty="0"/>
          </a:p>
          <a:p>
            <a:pPr marL="514350" lvl="0" indent="-514350">
              <a:buFont typeface="+mj-lt"/>
              <a:buAutoNum type="arabicPeriod"/>
            </a:pPr>
            <a:r>
              <a:rPr lang="en-US" dirty="0"/>
              <a:t>To avoid the errors that occurred during writing the program.</a:t>
            </a:r>
            <a:endParaRPr lang="en-US" b="1" dirty="0"/>
          </a:p>
          <a:p>
            <a:pPr marL="514350" lvl="0" indent="-514350">
              <a:buFont typeface="+mj-lt"/>
              <a:buAutoNum type="arabicPeriod"/>
            </a:pPr>
            <a:r>
              <a:rPr lang="en-US" dirty="0"/>
              <a:t>It is a middle step between problem difficulty and its conversion to suitable program.</a:t>
            </a:r>
            <a:endParaRPr lang="en-US" b="1" dirty="0"/>
          </a:p>
          <a:p>
            <a:pPr marL="514350" lvl="0" indent="-514350">
              <a:buFont typeface="+mj-lt"/>
              <a:buAutoNum type="arabicPeriod"/>
            </a:pPr>
            <a:r>
              <a:rPr lang="en-US" dirty="0"/>
              <a:t> Easy to convert it to any programming language.</a:t>
            </a:r>
            <a:endParaRPr lang="en-US" b="1" dirty="0"/>
          </a:p>
          <a:p>
            <a:endParaRPr lang="en-US" dirty="0"/>
          </a:p>
        </p:txBody>
      </p:sp>
    </p:spTree>
    <p:extLst>
      <p:ext uri="{BB962C8B-B14F-4D97-AF65-F5344CB8AC3E}">
        <p14:creationId xmlns:p14="http://schemas.microsoft.com/office/powerpoint/2010/main" val="2057601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lstStyle/>
          <a:p>
            <a:pPr marL="0" indent="0">
              <a:buNone/>
            </a:pPr>
            <a:r>
              <a:rPr lang="en-US" dirty="0"/>
              <a:t>In general, we can divide flowcharts to a four shapes (charts):</a:t>
            </a:r>
            <a:endParaRPr lang="en-US" b="1" dirty="0"/>
          </a:p>
          <a:p>
            <a:pPr marL="0" indent="0">
              <a:buNone/>
            </a:pPr>
            <a:r>
              <a:rPr lang="en-US" dirty="0"/>
              <a:t> </a:t>
            </a:r>
            <a:endParaRPr lang="en-US" b="1" dirty="0"/>
          </a:p>
          <a:p>
            <a:pPr marL="514350" lvl="0" indent="-514350">
              <a:buFont typeface="+mj-lt"/>
              <a:buAutoNum type="arabicPeriod"/>
            </a:pPr>
            <a:r>
              <a:rPr lang="en-US" b="1" dirty="0"/>
              <a:t>Simple sequence charts</a:t>
            </a:r>
          </a:p>
          <a:p>
            <a:pPr marL="514350" lvl="0" indent="-514350">
              <a:buFont typeface="+mj-lt"/>
              <a:buAutoNum type="arabicPeriod"/>
            </a:pPr>
            <a:r>
              <a:rPr lang="en-US" b="1" dirty="0"/>
              <a:t>Branched charts.</a:t>
            </a:r>
          </a:p>
          <a:p>
            <a:pPr marL="514350" lvl="0" indent="-514350">
              <a:buFont typeface="+mj-lt"/>
              <a:buAutoNum type="arabicPeriod"/>
            </a:pPr>
            <a:r>
              <a:rPr lang="en-US" b="1" dirty="0"/>
              <a:t>Single loop charts. </a:t>
            </a:r>
          </a:p>
          <a:p>
            <a:pPr marL="514350" lvl="0" indent="-514350">
              <a:buFont typeface="+mj-lt"/>
              <a:buAutoNum type="arabicPeriod"/>
            </a:pPr>
            <a:r>
              <a:rPr lang="en-US" b="1" dirty="0"/>
              <a:t>Multi-loop charts.</a:t>
            </a:r>
          </a:p>
          <a:p>
            <a:endParaRPr lang="en-US" dirty="0"/>
          </a:p>
        </p:txBody>
      </p:sp>
    </p:spTree>
    <p:extLst>
      <p:ext uri="{BB962C8B-B14F-4D97-AF65-F5344CB8AC3E}">
        <p14:creationId xmlns:p14="http://schemas.microsoft.com/office/powerpoint/2010/main" val="212780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1800" b="1" dirty="0"/>
              <a:t>1-2-1: Simple sequence charts</a:t>
            </a:r>
            <a:br>
              <a:rPr lang="en-US" sz="1800" b="1" dirty="0"/>
            </a:br>
            <a:r>
              <a:rPr lang="en-US" sz="1800" b="1" dirty="0"/>
              <a:t> </a:t>
            </a:r>
            <a:br>
              <a:rPr lang="en-US" sz="1800" b="1" dirty="0"/>
            </a:br>
            <a:r>
              <a:rPr lang="en-US" sz="1800" dirty="0"/>
              <a:t>    The events arrangement of this type is as straight sequence from the beginning of the program to the end (Event-1 to Event-n in figure below). This type of charts does not have any branches or loops.</a:t>
            </a:r>
            <a:r>
              <a:rPr lang="en-US" sz="1800" b="1" dirty="0"/>
              <a:t/>
            </a:r>
            <a:br>
              <a:rPr lang="en-US" sz="1800" b="1" dirty="0"/>
            </a:br>
            <a:endParaRPr lang="en-US" sz="18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200" y="1767681"/>
            <a:ext cx="28956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26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381000"/>
            <a:ext cx="7767540" cy="5745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9514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20121"/>
            <a:ext cx="6858000" cy="67375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997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39</Words>
  <Application>Microsoft Office PowerPoint</Application>
  <PresentationFormat>On-screen Show (4:3)</PresentationFormat>
  <Paragraphs>42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1-2-1: Simple sequence charts       The events arrangement of this type is as straight sequence from the beginning of the program to the end (Event-1 to Event-n in figure below). This type of charts does not have any branches or loops.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Maher</dc:creator>
  <cp:lastModifiedBy>Maher</cp:lastModifiedBy>
  <cp:revision>3</cp:revision>
  <dcterms:created xsi:type="dcterms:W3CDTF">2018-12-14T08:50:44Z</dcterms:created>
  <dcterms:modified xsi:type="dcterms:W3CDTF">2018-12-14T09:06:34Z</dcterms:modified>
</cp:coreProperties>
</file>