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DD4125E-2877-4C93-81EC-E9D5254BB07E}" type="datetimeFigureOut">
              <a:rPr lang="en-US" smtClean="0"/>
              <a:t>6/15/2018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96AAB-1F6D-42D2-9B28-5AF9EF030B42}" type="slidenum">
              <a:rPr lang="en-US" smtClean="0"/>
              <a:t>‹#›</a:t>
            </a:fld>
            <a:endParaRPr lang="en-US"/>
          </a:p>
        </p:txBody>
      </p:sp>
    </p:spTree>
    <p:extLst>
      <p:ext uri="{BB962C8B-B14F-4D97-AF65-F5344CB8AC3E}">
        <p14:creationId xmlns:p14="http://schemas.microsoft.com/office/powerpoint/2010/main" val="247328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D4125E-2877-4C93-81EC-E9D5254BB07E}" type="datetimeFigureOut">
              <a:rPr lang="en-US" smtClean="0"/>
              <a:t>6/15/2018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96AAB-1F6D-42D2-9B28-5AF9EF030B42}" type="slidenum">
              <a:rPr lang="en-US" smtClean="0"/>
              <a:t>‹#›</a:t>
            </a:fld>
            <a:endParaRPr lang="en-US"/>
          </a:p>
        </p:txBody>
      </p:sp>
    </p:spTree>
    <p:extLst>
      <p:ext uri="{BB962C8B-B14F-4D97-AF65-F5344CB8AC3E}">
        <p14:creationId xmlns:p14="http://schemas.microsoft.com/office/powerpoint/2010/main" val="256732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D4125E-2877-4C93-81EC-E9D5254BB07E}" type="datetimeFigureOut">
              <a:rPr lang="en-US" smtClean="0"/>
              <a:t>6/15/2018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96AAB-1F6D-42D2-9B28-5AF9EF030B42}" type="slidenum">
              <a:rPr lang="en-US" smtClean="0"/>
              <a:t>‹#›</a:t>
            </a:fld>
            <a:endParaRPr lang="en-US"/>
          </a:p>
        </p:txBody>
      </p:sp>
    </p:spTree>
    <p:extLst>
      <p:ext uri="{BB962C8B-B14F-4D97-AF65-F5344CB8AC3E}">
        <p14:creationId xmlns:p14="http://schemas.microsoft.com/office/powerpoint/2010/main" val="142551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D4125E-2877-4C93-81EC-E9D5254BB07E}" type="datetimeFigureOut">
              <a:rPr lang="en-US" smtClean="0"/>
              <a:t>6/15/2018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96AAB-1F6D-42D2-9B28-5AF9EF030B42}" type="slidenum">
              <a:rPr lang="en-US" smtClean="0"/>
              <a:t>‹#›</a:t>
            </a:fld>
            <a:endParaRPr lang="en-US"/>
          </a:p>
        </p:txBody>
      </p:sp>
    </p:spTree>
    <p:extLst>
      <p:ext uri="{BB962C8B-B14F-4D97-AF65-F5344CB8AC3E}">
        <p14:creationId xmlns:p14="http://schemas.microsoft.com/office/powerpoint/2010/main" val="2604669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D4125E-2877-4C93-81EC-E9D5254BB07E}" type="datetimeFigureOut">
              <a:rPr lang="en-US" smtClean="0"/>
              <a:t>6/15/2018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96AAB-1F6D-42D2-9B28-5AF9EF030B42}" type="slidenum">
              <a:rPr lang="en-US" smtClean="0"/>
              <a:t>‹#›</a:t>
            </a:fld>
            <a:endParaRPr lang="en-US"/>
          </a:p>
        </p:txBody>
      </p:sp>
    </p:spTree>
    <p:extLst>
      <p:ext uri="{BB962C8B-B14F-4D97-AF65-F5344CB8AC3E}">
        <p14:creationId xmlns:p14="http://schemas.microsoft.com/office/powerpoint/2010/main" val="147052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D4125E-2877-4C93-81EC-E9D5254BB07E}" type="datetimeFigureOut">
              <a:rPr lang="en-US" smtClean="0"/>
              <a:t>6/15/2018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96AAB-1F6D-42D2-9B28-5AF9EF030B42}" type="slidenum">
              <a:rPr lang="en-US" smtClean="0"/>
              <a:t>‹#›</a:t>
            </a:fld>
            <a:endParaRPr lang="en-US"/>
          </a:p>
        </p:txBody>
      </p:sp>
    </p:spTree>
    <p:extLst>
      <p:ext uri="{BB962C8B-B14F-4D97-AF65-F5344CB8AC3E}">
        <p14:creationId xmlns:p14="http://schemas.microsoft.com/office/powerpoint/2010/main" val="4260823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D4125E-2877-4C93-81EC-E9D5254BB07E}" type="datetimeFigureOut">
              <a:rPr lang="en-US" smtClean="0"/>
              <a:t>6/15/2018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A96AAB-1F6D-42D2-9B28-5AF9EF030B42}" type="slidenum">
              <a:rPr lang="en-US" smtClean="0"/>
              <a:t>‹#›</a:t>
            </a:fld>
            <a:endParaRPr lang="en-US"/>
          </a:p>
        </p:txBody>
      </p:sp>
    </p:spTree>
    <p:extLst>
      <p:ext uri="{BB962C8B-B14F-4D97-AF65-F5344CB8AC3E}">
        <p14:creationId xmlns:p14="http://schemas.microsoft.com/office/powerpoint/2010/main" val="419859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D4125E-2877-4C93-81EC-E9D5254BB07E}" type="datetimeFigureOut">
              <a:rPr lang="en-US" smtClean="0"/>
              <a:t>6/15/2018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A96AAB-1F6D-42D2-9B28-5AF9EF030B42}" type="slidenum">
              <a:rPr lang="en-US" smtClean="0"/>
              <a:t>‹#›</a:t>
            </a:fld>
            <a:endParaRPr lang="en-US"/>
          </a:p>
        </p:txBody>
      </p:sp>
    </p:spTree>
    <p:extLst>
      <p:ext uri="{BB962C8B-B14F-4D97-AF65-F5344CB8AC3E}">
        <p14:creationId xmlns:p14="http://schemas.microsoft.com/office/powerpoint/2010/main" val="121605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D4125E-2877-4C93-81EC-E9D5254BB07E}" type="datetimeFigureOut">
              <a:rPr lang="en-US" smtClean="0"/>
              <a:t>6/15/2018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A96AAB-1F6D-42D2-9B28-5AF9EF030B42}" type="slidenum">
              <a:rPr lang="en-US" smtClean="0"/>
              <a:t>‹#›</a:t>
            </a:fld>
            <a:endParaRPr lang="en-US"/>
          </a:p>
        </p:txBody>
      </p:sp>
    </p:spTree>
    <p:extLst>
      <p:ext uri="{BB962C8B-B14F-4D97-AF65-F5344CB8AC3E}">
        <p14:creationId xmlns:p14="http://schemas.microsoft.com/office/powerpoint/2010/main" val="406191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D4125E-2877-4C93-81EC-E9D5254BB07E}" type="datetimeFigureOut">
              <a:rPr lang="en-US" smtClean="0"/>
              <a:t>6/15/2018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96AAB-1F6D-42D2-9B28-5AF9EF030B42}" type="slidenum">
              <a:rPr lang="en-US" smtClean="0"/>
              <a:t>‹#›</a:t>
            </a:fld>
            <a:endParaRPr lang="en-US"/>
          </a:p>
        </p:txBody>
      </p:sp>
    </p:spTree>
    <p:extLst>
      <p:ext uri="{BB962C8B-B14F-4D97-AF65-F5344CB8AC3E}">
        <p14:creationId xmlns:p14="http://schemas.microsoft.com/office/powerpoint/2010/main" val="34604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D4125E-2877-4C93-81EC-E9D5254BB07E}" type="datetimeFigureOut">
              <a:rPr lang="en-US" smtClean="0"/>
              <a:t>6/15/2018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96AAB-1F6D-42D2-9B28-5AF9EF030B42}" type="slidenum">
              <a:rPr lang="en-US" smtClean="0"/>
              <a:t>‹#›</a:t>
            </a:fld>
            <a:endParaRPr lang="en-US"/>
          </a:p>
        </p:txBody>
      </p:sp>
    </p:spTree>
    <p:extLst>
      <p:ext uri="{BB962C8B-B14F-4D97-AF65-F5344CB8AC3E}">
        <p14:creationId xmlns:p14="http://schemas.microsoft.com/office/powerpoint/2010/main" val="1750911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4125E-2877-4C93-81EC-E9D5254BB07E}" type="datetimeFigureOut">
              <a:rPr lang="en-US" smtClean="0"/>
              <a:t>6/15/2018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96AAB-1F6D-42D2-9B28-5AF9EF030B42}" type="slidenum">
              <a:rPr lang="en-US" smtClean="0"/>
              <a:t>‹#›</a:t>
            </a:fld>
            <a:endParaRPr lang="en-US"/>
          </a:p>
        </p:txBody>
      </p:sp>
    </p:spTree>
    <p:extLst>
      <p:ext uri="{BB962C8B-B14F-4D97-AF65-F5344CB8AC3E}">
        <p14:creationId xmlns:p14="http://schemas.microsoft.com/office/powerpoint/2010/main" val="710463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the Enterprise </a:t>
            </a:r>
            <a:r>
              <a:rPr lang="en-US" dirty="0" err="1"/>
              <a:t>Integrtion</a:t>
            </a:r>
            <a:r>
              <a:rPr lang="en-US" dirty="0"/>
              <a:t> Patterns</a:t>
            </a:r>
          </a:p>
        </p:txBody>
      </p:sp>
    </p:spTree>
    <p:extLst>
      <p:ext uri="{BB962C8B-B14F-4D97-AF65-F5344CB8AC3E}">
        <p14:creationId xmlns:p14="http://schemas.microsoft.com/office/powerpoint/2010/main" val="3656058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ynamic Routing – making routing decisions at runtim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3955" y="2110263"/>
            <a:ext cx="6336406" cy="3193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107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518"/>
            <a:ext cx="10515600" cy="1214170"/>
          </a:xfrm>
        </p:spPr>
        <p:txBody>
          <a:bodyPr>
            <a:normAutofit fontScale="90000"/>
          </a:bodyPr>
          <a:lstStyle/>
          <a:p>
            <a:pPr algn="ctr"/>
            <a:br>
              <a:rPr lang="en-US" b="1" dirty="0"/>
            </a:br>
            <a:br>
              <a:rPr lang="en-US" b="1" dirty="0"/>
            </a:br>
            <a:r>
              <a:rPr lang="en-US" b="1" dirty="0"/>
              <a:t>Load Balancer</a:t>
            </a:r>
            <a:br>
              <a:rPr lang="en-US" b="1" dirty="0"/>
            </a:br>
            <a:r>
              <a:rPr lang="en-US" dirty="0"/>
              <a:t>The Load Balancer Pattern</a:t>
            </a:r>
            <a:br>
              <a:rPr lang="en-US" dirty="0"/>
            </a:br>
            <a:br>
              <a:rPr lang="en-US" dirty="0"/>
            </a:br>
            <a:endParaRPr lang="en-US" dirty="0"/>
          </a:p>
        </p:txBody>
      </p:sp>
      <p:sp>
        <p:nvSpPr>
          <p:cNvPr id="3" name="Content Placeholder 2"/>
          <p:cNvSpPr>
            <a:spLocks noGrp="1"/>
          </p:cNvSpPr>
          <p:nvPr>
            <p:ph idx="1"/>
          </p:nvPr>
        </p:nvSpPr>
        <p:spPr/>
        <p:txBody>
          <a:bodyPr/>
          <a:lstStyle/>
          <a:p>
            <a:pPr marL="0" indent="0">
              <a:buNone/>
            </a:pPr>
            <a:r>
              <a:rPr lang="en-US" dirty="0"/>
              <a:t>Allows you to delegate to one of a number of endpoints using a variety of different load balancing policies.</a:t>
            </a:r>
          </a:p>
        </p:txBody>
      </p:sp>
    </p:spTree>
    <p:extLst>
      <p:ext uri="{BB962C8B-B14F-4D97-AF65-F5344CB8AC3E}">
        <p14:creationId xmlns:p14="http://schemas.microsoft.com/office/powerpoint/2010/main" val="169174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the Enterprise Integration Patterns</a:t>
            </a:r>
          </a:p>
        </p:txBody>
      </p:sp>
      <p:sp>
        <p:nvSpPr>
          <p:cNvPr id="3" name="Content Placeholder 2"/>
          <p:cNvSpPr>
            <a:spLocks noGrp="1"/>
          </p:cNvSpPr>
          <p:nvPr>
            <p:ph idx="1"/>
          </p:nvPr>
        </p:nvSpPr>
        <p:spPr/>
        <p:txBody>
          <a:bodyPr/>
          <a:lstStyle/>
          <a:p>
            <a:pPr lvl="0"/>
            <a:r>
              <a:rPr lang="en-US" dirty="0"/>
              <a:t>Aggregator</a:t>
            </a:r>
          </a:p>
          <a:p>
            <a:pPr lvl="0"/>
            <a:r>
              <a:rPr lang="en-US" dirty="0"/>
              <a:t>Splitter</a:t>
            </a:r>
          </a:p>
          <a:p>
            <a:pPr lvl="0"/>
            <a:r>
              <a:rPr lang="en-US" dirty="0"/>
              <a:t>Routing Slip</a:t>
            </a:r>
          </a:p>
          <a:p>
            <a:pPr lvl="0"/>
            <a:r>
              <a:rPr lang="en-US" dirty="0"/>
              <a:t>Dynamic Router</a:t>
            </a:r>
          </a:p>
          <a:p>
            <a:pPr lvl="0"/>
            <a:r>
              <a:rPr lang="en-US" dirty="0"/>
              <a:t>Load Balancer</a:t>
            </a:r>
          </a:p>
        </p:txBody>
      </p:sp>
    </p:spTree>
    <p:extLst>
      <p:ext uri="{BB962C8B-B14F-4D97-AF65-F5344CB8AC3E}">
        <p14:creationId xmlns:p14="http://schemas.microsoft.com/office/powerpoint/2010/main" val="240789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Aggregator and Splitter</a:t>
            </a:r>
          </a:p>
        </p:txBody>
      </p:sp>
      <p:sp>
        <p:nvSpPr>
          <p:cNvPr id="5" name="Content Placeholder 4"/>
          <p:cNvSpPr>
            <a:spLocks noGrp="1"/>
          </p:cNvSpPr>
          <p:nvPr>
            <p:ph idx="1"/>
          </p:nvPr>
        </p:nvSpPr>
        <p:spPr/>
        <p:txBody>
          <a:bodyPr>
            <a:normAutofit/>
          </a:bodyPr>
          <a:lstStyle/>
          <a:p>
            <a:r>
              <a:rPr lang="en-US" dirty="0"/>
              <a:t>Aggregator Used to combine results of individual but related messages into a single outgoing message.</a:t>
            </a:r>
          </a:p>
          <a:p>
            <a:r>
              <a:rPr lang="en-US" dirty="0"/>
              <a:t>The Splitter can split out a single message into multiple </a:t>
            </a:r>
            <a:r>
              <a:rPr lang="en-US" dirty="0" err="1"/>
              <a:t>submessages</a:t>
            </a:r>
            <a:r>
              <a:rPr lang="en-US" dirty="0"/>
              <a:t>, and the Aggregator can combine those </a:t>
            </a:r>
            <a:r>
              <a:rPr lang="en-US" dirty="0" err="1"/>
              <a:t>submessages</a:t>
            </a:r>
            <a:r>
              <a:rPr lang="en-US" dirty="0"/>
              <a:t> back into a single message. They’re opposite patterns.</a:t>
            </a:r>
          </a:p>
          <a:p>
            <a:r>
              <a:rPr lang="en-US" dirty="0"/>
              <a:t>The EIPs allow you to build patterns </a:t>
            </a:r>
            <a:r>
              <a:rPr lang="en-US" i="1" dirty="0"/>
              <a:t>LEGO style</a:t>
            </a:r>
            <a:r>
              <a:rPr lang="en-US" dirty="0"/>
              <a:t>, which means that patterns can be combined together to form new patterns. For example, you can combine the Splitter and the Aggregator into what is known as the Composed Message Processor EIP, as illustrated in figure</a:t>
            </a:r>
          </a:p>
        </p:txBody>
      </p:sp>
    </p:spTree>
    <p:extLst>
      <p:ext uri="{BB962C8B-B14F-4D97-AF65-F5344CB8AC3E}">
        <p14:creationId xmlns:p14="http://schemas.microsoft.com/office/powerpoint/2010/main" val="3855389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372" y="1184856"/>
            <a:ext cx="6094228" cy="3072819"/>
          </a:xfrm>
          <a:prstGeom prst="rect">
            <a:avLst/>
          </a:prstGeom>
        </p:spPr>
      </p:pic>
    </p:spTree>
    <p:extLst>
      <p:ext uri="{BB962C8B-B14F-4D97-AF65-F5344CB8AC3E}">
        <p14:creationId xmlns:p14="http://schemas.microsoft.com/office/powerpoint/2010/main" val="1461229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a:t>Routing Slip</a:t>
            </a:r>
          </a:p>
        </p:txBody>
      </p:sp>
      <p:sp>
        <p:nvSpPr>
          <p:cNvPr id="3" name="Content Placeholder 2"/>
          <p:cNvSpPr>
            <a:spLocks noGrp="1"/>
          </p:cNvSpPr>
          <p:nvPr>
            <p:ph idx="1"/>
          </p:nvPr>
        </p:nvSpPr>
        <p:spPr/>
        <p:txBody>
          <a:bodyPr/>
          <a:lstStyle/>
          <a:p>
            <a:pPr marL="0" indent="0">
              <a:buNone/>
            </a:pPr>
            <a:r>
              <a:rPr lang="en-US" dirty="0"/>
              <a:t>In Camel mailing list routing the  messages dynamically is done by using EIPs such as Recipient List, Routing Slip, and Dynamic Router.</a:t>
            </a:r>
          </a:p>
          <a:p>
            <a:r>
              <a:rPr lang="en-US" dirty="0"/>
              <a:t>The Routing Slip and Dynamic Router patterns.</a:t>
            </a:r>
          </a:p>
          <a:p>
            <a:r>
              <a:rPr lang="en-US" dirty="0"/>
              <a:t>The Routing Slip from the EIP patterns allows you to route a message consecutively through a series of processing steps where the sequence of steps is not known at design time and can vary for each message.</a:t>
            </a:r>
          </a:p>
        </p:txBody>
      </p:sp>
    </p:spTree>
    <p:extLst>
      <p:ext uri="{BB962C8B-B14F-4D97-AF65-F5344CB8AC3E}">
        <p14:creationId xmlns:p14="http://schemas.microsoft.com/office/powerpoint/2010/main" val="245028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enterpriseintegrationpatterns.com/img/RoutingTableSimple.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0316" y="1214466"/>
            <a:ext cx="7263684" cy="29899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708338" y="2424767"/>
            <a:ext cx="1148366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5409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41802837"/>
              </p:ext>
            </p:extLst>
          </p:nvPr>
        </p:nvGraphicFramePr>
        <p:xfrm>
          <a:off x="412123" y="631065"/>
          <a:ext cx="11590986" cy="6040191"/>
        </p:xfrm>
        <a:graphic>
          <a:graphicData uri="http://schemas.openxmlformats.org/drawingml/2006/table">
            <a:tbl>
              <a:tblPr/>
              <a:tblGrid>
                <a:gridCol w="3885247">
                  <a:extLst>
                    <a:ext uri="{9D8B030D-6E8A-4147-A177-3AD203B41FA5}">
                      <a16:colId xmlns:a16="http://schemas.microsoft.com/office/drawing/2014/main" val="20000"/>
                    </a:ext>
                  </a:extLst>
                </a:gridCol>
                <a:gridCol w="3885247">
                  <a:extLst>
                    <a:ext uri="{9D8B030D-6E8A-4147-A177-3AD203B41FA5}">
                      <a16:colId xmlns:a16="http://schemas.microsoft.com/office/drawing/2014/main" val="20001"/>
                    </a:ext>
                  </a:extLst>
                </a:gridCol>
                <a:gridCol w="3820492">
                  <a:extLst>
                    <a:ext uri="{9D8B030D-6E8A-4147-A177-3AD203B41FA5}">
                      <a16:colId xmlns:a16="http://schemas.microsoft.com/office/drawing/2014/main" val="20002"/>
                    </a:ext>
                  </a:extLst>
                </a:gridCol>
              </a:tblGrid>
              <a:tr h="1534265">
                <a:tc>
                  <a:txBody>
                    <a:bodyPr/>
                    <a:lstStyle/>
                    <a:p>
                      <a:endParaRPr lang="en-US" sz="1600" dirty="0"/>
                    </a:p>
                    <a:p>
                      <a:r>
                        <a:rPr lang="en-US" sz="1600" dirty="0"/>
                        <a:t>Name </a:t>
                      </a:r>
                    </a:p>
                  </a:txBody>
                  <a:tcPr marL="83680" marR="83680" marT="41840" marB="41840" anchor="ctr">
                    <a:lnL>
                      <a:noFill/>
                    </a:lnL>
                    <a:lnR>
                      <a:noFill/>
                    </a:lnR>
                    <a:lnT>
                      <a:noFill/>
                    </a:lnT>
                    <a:lnB>
                      <a:noFill/>
                    </a:lnB>
                  </a:tcPr>
                </a:tc>
                <a:tc>
                  <a:txBody>
                    <a:bodyPr/>
                    <a:lstStyle/>
                    <a:p>
                      <a:r>
                        <a:rPr lang="en-US" sz="1600" dirty="0"/>
                        <a:t>Default Value </a:t>
                      </a:r>
                    </a:p>
                  </a:txBody>
                  <a:tcPr marL="83680" marR="83680" marT="41840" marB="41840" anchor="ctr">
                    <a:lnL>
                      <a:noFill/>
                    </a:lnL>
                    <a:lnR>
                      <a:noFill/>
                    </a:lnR>
                    <a:lnT>
                      <a:noFill/>
                    </a:lnT>
                    <a:lnB>
                      <a:noFill/>
                    </a:lnB>
                  </a:tcPr>
                </a:tc>
                <a:tc>
                  <a:txBody>
                    <a:bodyPr/>
                    <a:lstStyle/>
                    <a:p>
                      <a:r>
                        <a:rPr lang="en-US" sz="1600" dirty="0"/>
                        <a:t>Description </a:t>
                      </a:r>
                    </a:p>
                  </a:txBody>
                  <a:tcPr marL="83680" marR="83680" marT="41840" marB="41840" anchor="ctr">
                    <a:lnL>
                      <a:noFill/>
                    </a:lnL>
                    <a:lnR>
                      <a:noFill/>
                    </a:lnR>
                    <a:lnT>
                      <a:noFill/>
                    </a:lnT>
                    <a:lnB>
                      <a:noFill/>
                    </a:lnB>
                  </a:tcPr>
                </a:tc>
                <a:extLst>
                  <a:ext uri="{0D108BD9-81ED-4DB2-BD59-A6C34878D82A}">
                    <a16:rowId xmlns:a16="http://schemas.microsoft.com/office/drawing/2014/main" val="10000"/>
                  </a:ext>
                </a:extLst>
              </a:tr>
              <a:tr h="713337">
                <a:tc>
                  <a:txBody>
                    <a:bodyPr/>
                    <a:lstStyle/>
                    <a:p>
                      <a:r>
                        <a:rPr lang="en-US" sz="1600"/>
                        <a:t>uriDelimiter </a:t>
                      </a:r>
                    </a:p>
                  </a:txBody>
                  <a:tcPr marL="83680" marR="83680" marT="41840" marB="41840" anchor="ctr">
                    <a:lnL>
                      <a:noFill/>
                    </a:lnL>
                    <a:lnR>
                      <a:noFill/>
                    </a:lnR>
                    <a:lnT>
                      <a:noFill/>
                    </a:lnT>
                    <a:lnB>
                      <a:noFill/>
                    </a:lnB>
                  </a:tcPr>
                </a:tc>
                <a:tc>
                  <a:txBody>
                    <a:bodyPr/>
                    <a:lstStyle/>
                    <a:p>
                      <a:r>
                        <a:rPr lang="en-US" sz="1600" dirty="0"/>
                        <a:t>, </a:t>
                      </a:r>
                    </a:p>
                  </a:txBody>
                  <a:tcPr marL="83680" marR="83680" marT="41840" marB="41840" anchor="ctr">
                    <a:lnL>
                      <a:noFill/>
                    </a:lnL>
                    <a:lnR>
                      <a:noFill/>
                    </a:lnR>
                    <a:lnT>
                      <a:noFill/>
                    </a:lnT>
                    <a:lnB>
                      <a:noFill/>
                    </a:lnB>
                  </a:tcPr>
                </a:tc>
                <a:tc>
                  <a:txBody>
                    <a:bodyPr/>
                    <a:lstStyle/>
                    <a:p>
                      <a:r>
                        <a:rPr lang="en-US" sz="1600" dirty="0"/>
                        <a:t>Delimiter used if the Expression returned multiple endpoints. </a:t>
                      </a:r>
                    </a:p>
                  </a:txBody>
                  <a:tcPr marL="83680" marR="83680" marT="41840" marB="41840" anchor="ctr">
                    <a:lnL>
                      <a:noFill/>
                    </a:lnL>
                    <a:lnR>
                      <a:noFill/>
                    </a:lnR>
                    <a:lnT>
                      <a:noFill/>
                    </a:lnT>
                    <a:lnB>
                      <a:noFill/>
                    </a:lnB>
                  </a:tcPr>
                </a:tc>
                <a:extLst>
                  <a:ext uri="{0D108BD9-81ED-4DB2-BD59-A6C34878D82A}">
                    <a16:rowId xmlns:a16="http://schemas.microsoft.com/office/drawing/2014/main" val="10001"/>
                  </a:ext>
                </a:extLst>
              </a:tr>
              <a:tr h="1480034">
                <a:tc>
                  <a:txBody>
                    <a:bodyPr/>
                    <a:lstStyle/>
                    <a:p>
                      <a:r>
                        <a:rPr lang="en-US" sz="1600" dirty="0" err="1"/>
                        <a:t>ignoreInvalidEndpoints</a:t>
                      </a:r>
                      <a:r>
                        <a:rPr lang="en-US" sz="1600" dirty="0"/>
                        <a:t> </a:t>
                      </a:r>
                    </a:p>
                  </a:txBody>
                  <a:tcPr marL="83680" marR="83680" marT="41840" marB="41840" anchor="ctr">
                    <a:lnL>
                      <a:noFill/>
                    </a:lnL>
                    <a:lnR>
                      <a:noFill/>
                    </a:lnR>
                    <a:lnT>
                      <a:noFill/>
                    </a:lnT>
                    <a:lnB>
                      <a:noFill/>
                    </a:lnB>
                  </a:tcPr>
                </a:tc>
                <a:tc>
                  <a:txBody>
                    <a:bodyPr/>
                    <a:lstStyle/>
                    <a:p>
                      <a:r>
                        <a:rPr lang="en-US" sz="1600" dirty="0"/>
                        <a:t>false </a:t>
                      </a:r>
                    </a:p>
                  </a:txBody>
                  <a:tcPr marL="83680" marR="83680" marT="41840" marB="41840" anchor="ctr">
                    <a:lnL>
                      <a:noFill/>
                    </a:lnL>
                    <a:lnR>
                      <a:noFill/>
                    </a:lnR>
                    <a:lnT>
                      <a:noFill/>
                    </a:lnT>
                    <a:lnB>
                      <a:noFill/>
                    </a:lnB>
                  </a:tcPr>
                </a:tc>
                <a:tc>
                  <a:txBody>
                    <a:bodyPr/>
                    <a:lstStyle/>
                    <a:p>
                      <a:r>
                        <a:rPr lang="en-US" sz="1600" dirty="0"/>
                        <a:t>If an endpoint </a:t>
                      </a:r>
                      <a:r>
                        <a:rPr lang="en-US" sz="1600" dirty="0" err="1"/>
                        <a:t>uri</a:t>
                      </a:r>
                      <a:r>
                        <a:rPr lang="en-US" sz="1600" dirty="0"/>
                        <a:t> could not be resolved, should it be ignored. Otherwise Camel will throw an exception stating the endpoint </a:t>
                      </a:r>
                      <a:r>
                        <a:rPr lang="en-US" sz="1600" dirty="0" err="1"/>
                        <a:t>uri</a:t>
                      </a:r>
                      <a:r>
                        <a:rPr lang="en-US" sz="1600" dirty="0"/>
                        <a:t> is not valid. </a:t>
                      </a:r>
                    </a:p>
                  </a:txBody>
                  <a:tcPr marL="83680" marR="83680" marT="41840" marB="41840" anchor="ctr">
                    <a:lnL>
                      <a:noFill/>
                    </a:lnL>
                    <a:lnR>
                      <a:noFill/>
                    </a:lnR>
                    <a:lnT>
                      <a:noFill/>
                    </a:lnT>
                    <a:lnB>
                      <a:noFill/>
                    </a:lnB>
                  </a:tcPr>
                </a:tc>
                <a:extLst>
                  <a:ext uri="{0D108BD9-81ED-4DB2-BD59-A6C34878D82A}">
                    <a16:rowId xmlns:a16="http://schemas.microsoft.com/office/drawing/2014/main" val="10002"/>
                  </a:ext>
                </a:extLst>
              </a:tr>
              <a:tr h="2312555">
                <a:tc>
                  <a:txBody>
                    <a:bodyPr/>
                    <a:lstStyle/>
                    <a:p>
                      <a:r>
                        <a:rPr lang="en-US" sz="1600" dirty="0" err="1"/>
                        <a:t>cacheSize</a:t>
                      </a:r>
                      <a:r>
                        <a:rPr lang="en-US" sz="1600" dirty="0"/>
                        <a:t> </a:t>
                      </a:r>
                    </a:p>
                  </a:txBody>
                  <a:tcPr marL="83680" marR="83680" marT="41840" marB="41840" anchor="ctr">
                    <a:lnL>
                      <a:noFill/>
                    </a:lnL>
                    <a:lnR>
                      <a:noFill/>
                    </a:lnR>
                    <a:lnT>
                      <a:noFill/>
                    </a:lnT>
                    <a:lnB>
                      <a:noFill/>
                    </a:lnB>
                  </a:tcPr>
                </a:tc>
                <a:tc>
                  <a:txBody>
                    <a:bodyPr/>
                    <a:lstStyle/>
                    <a:p>
                      <a:r>
                        <a:rPr lang="en-US" sz="1600" dirty="0"/>
                        <a:t>1000 </a:t>
                      </a:r>
                    </a:p>
                  </a:txBody>
                  <a:tcPr marL="83680" marR="83680" marT="41840" marB="41840" anchor="ctr">
                    <a:lnL>
                      <a:noFill/>
                    </a:lnL>
                    <a:lnR>
                      <a:noFill/>
                    </a:lnR>
                    <a:lnT>
                      <a:noFill/>
                    </a:lnT>
                    <a:lnB>
                      <a:noFill/>
                    </a:lnB>
                  </a:tcPr>
                </a:tc>
                <a:tc>
                  <a:txBody>
                    <a:bodyPr/>
                    <a:lstStyle/>
                    <a:p>
                      <a:r>
                        <a:rPr lang="en-US" sz="1600" b="1" dirty="0"/>
                        <a:t>Camel 2.13.1/2.12.4:</a:t>
                      </a:r>
                      <a:r>
                        <a:rPr lang="en-US" sz="1600" dirty="0"/>
                        <a:t> Allows to configure the cache size for the </a:t>
                      </a:r>
                      <a:r>
                        <a:rPr lang="en-US" sz="1600" dirty="0" err="1"/>
                        <a:t>ProducerCache</a:t>
                      </a:r>
                      <a:r>
                        <a:rPr lang="en-US" sz="1600" dirty="0"/>
                        <a:t> which caches producers for reuse in the routing slip. Will by default use the default cache size which is 1000. Setting the value to -1 allows to turn off the cache all together. </a:t>
                      </a:r>
                    </a:p>
                  </a:txBody>
                  <a:tcPr marL="83680" marR="83680" marT="41840" marB="41840"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7136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Dynamic Router</a:t>
            </a:r>
          </a:p>
        </p:txBody>
      </p:sp>
      <p:sp>
        <p:nvSpPr>
          <p:cNvPr id="3" name="Content Placeholder 2"/>
          <p:cNvSpPr>
            <a:spLocks noGrp="1"/>
          </p:cNvSpPr>
          <p:nvPr>
            <p:ph idx="1"/>
          </p:nvPr>
        </p:nvSpPr>
        <p:spPr/>
        <p:txBody>
          <a:bodyPr/>
          <a:lstStyle/>
          <a:p>
            <a:r>
              <a:rPr lang="en-US" b="1" dirty="0"/>
              <a:t>Dynamic Routing – making routing decisions at runtime</a:t>
            </a:r>
          </a:p>
          <a:p>
            <a:r>
              <a:rPr lang="en-US" dirty="0"/>
              <a:t>When you need to route to a sequence of endpoints, and that list may change based on the response from any of those endpoints, a Dynamic Router can be a good solution. Similar to a Routing Slip, where a list of endpoints to route to is created and executed, the Dynamic Router can alter the next endpoint to route to, based on the results of previous endpoints via a feedback loop.</a:t>
            </a:r>
          </a:p>
          <a:p>
            <a:endParaRPr lang="en-US" dirty="0"/>
          </a:p>
        </p:txBody>
      </p:sp>
    </p:spTree>
    <p:extLst>
      <p:ext uri="{BB962C8B-B14F-4D97-AF65-F5344CB8AC3E}">
        <p14:creationId xmlns:p14="http://schemas.microsoft.com/office/powerpoint/2010/main" val="398393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15911" y="488462"/>
            <a:ext cx="1191370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Arial" panose="020B0604020202020204" pitchFamily="34" charset="0"/>
              </a:rPr>
              <a:t>      One-way route waiting on a request-response endpoint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296214" y="2413338"/>
            <a:ext cx="8847786" cy="1200329"/>
          </a:xfrm>
          <a:prstGeom prst="rect">
            <a:avLst/>
          </a:prstGeom>
        </p:spPr>
        <p:txBody>
          <a:bodyPr wrap="square">
            <a:spAutoFit/>
          </a:bodyPr>
          <a:lstStyle/>
          <a:p>
            <a:pPr lvl="0" eaLnBrk="0" fontAlgn="base" hangingPunct="0">
              <a:spcBef>
                <a:spcPct val="0"/>
              </a:spcBef>
              <a:spcAft>
                <a:spcPct val="0"/>
              </a:spcAft>
            </a:pPr>
            <a:endParaRPr lang="en-US" altLang="en-US" b="1" dirty="0">
              <a:latin typeface="Arial" panose="020B0604020202020204" pitchFamily="34" charset="0"/>
            </a:endParaRPr>
          </a:p>
          <a:p>
            <a:pPr lvl="0" eaLnBrk="0" fontAlgn="base" hangingPunct="0">
              <a:spcBef>
                <a:spcPct val="0"/>
              </a:spcBef>
              <a:spcAft>
                <a:spcPct val="0"/>
              </a:spcAft>
            </a:pPr>
            <a:r>
              <a:rPr lang="en-US" altLang="en-US" b="1" dirty="0">
                <a:latin typeface="Arial" panose="020B0604020202020204" pitchFamily="34" charset="0"/>
              </a:rPr>
              <a:t>Assume that you have a route that uses the </a:t>
            </a:r>
            <a:r>
              <a:rPr lang="en-US" altLang="en-US" sz="1400" b="1" dirty="0" err="1">
                <a:latin typeface="Arial Unicode MS" panose="020B0604020202020204" pitchFamily="34" charset="-128"/>
              </a:rPr>
              <a:t>InOnly</a:t>
            </a:r>
            <a:r>
              <a:rPr lang="en-US" altLang="en-US" b="1" dirty="0"/>
              <a:t> Message Exchange Pattern (MEP).</a:t>
            </a:r>
          </a:p>
          <a:p>
            <a:pPr lvl="0" eaLnBrk="0" fontAlgn="base" hangingPunct="0">
              <a:spcBef>
                <a:spcPct val="0"/>
              </a:spcBef>
              <a:spcAft>
                <a:spcPct val="0"/>
              </a:spcAft>
            </a:pPr>
            <a:r>
              <a:rPr lang="en-US" altLang="en-US" b="1" dirty="0"/>
              <a:t> The consumer that fed a message into  the route expects no response. Any endpoint listed </a:t>
            </a:r>
          </a:p>
          <a:p>
            <a:pPr lvl="0" eaLnBrk="0" fontAlgn="base" hangingPunct="0">
              <a:spcBef>
                <a:spcPct val="0"/>
              </a:spcBef>
              <a:spcAft>
                <a:spcPct val="0"/>
              </a:spcAft>
            </a:pPr>
            <a:r>
              <a:rPr lang="en-US" altLang="en-US" b="1" dirty="0"/>
              <a:t>in the route will, as a consequence, be invoked with the </a:t>
            </a:r>
            <a:r>
              <a:rPr lang="en-US" altLang="en-US" sz="1400" b="1" dirty="0" err="1">
                <a:latin typeface="Arial Unicode MS" panose="020B0604020202020204" pitchFamily="34" charset="-128"/>
              </a:rPr>
              <a:t>InOnly</a:t>
            </a:r>
            <a:r>
              <a:rPr lang="en-US" altLang="en-US" b="1" dirty="0"/>
              <a:t> MEP</a:t>
            </a:r>
            <a:endParaRPr lang="en-US" altLang="en-US" sz="3200" b="1" dirty="0">
              <a:latin typeface="Arial" panose="020B0604020202020204" pitchFamily="34" charset="0"/>
            </a:endParaRPr>
          </a:p>
        </p:txBody>
      </p:sp>
    </p:spTree>
    <p:extLst>
      <p:ext uri="{BB962C8B-B14F-4D97-AF65-F5344CB8AC3E}">
        <p14:creationId xmlns:p14="http://schemas.microsoft.com/office/powerpoint/2010/main" val="302757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448</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Unicode MS</vt:lpstr>
      <vt:lpstr>Calibri</vt:lpstr>
      <vt:lpstr>Calibri Light</vt:lpstr>
      <vt:lpstr>Office Theme</vt:lpstr>
      <vt:lpstr>Using the Enterprise Integrtion Patterns</vt:lpstr>
      <vt:lpstr>Using the Enterprise Integration Patterns</vt:lpstr>
      <vt:lpstr>Aggregator and Splitter</vt:lpstr>
      <vt:lpstr>PowerPoint Presentation</vt:lpstr>
      <vt:lpstr>Routing Slip</vt:lpstr>
      <vt:lpstr>PowerPoint Presentation</vt:lpstr>
      <vt:lpstr>PowerPoint Presentation</vt:lpstr>
      <vt:lpstr>Dynamic Router</vt:lpstr>
      <vt:lpstr>PowerPoint Presentation</vt:lpstr>
      <vt:lpstr>PowerPoint Presentation</vt:lpstr>
      <vt:lpstr>  Load Balancer The Load Balancer Pattern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Enterprise Integrtion Patterns</dc:title>
  <dc:creator>Manish</dc:creator>
  <cp:lastModifiedBy>manisha shah</cp:lastModifiedBy>
  <cp:revision>24</cp:revision>
  <dcterms:created xsi:type="dcterms:W3CDTF">2016-12-13T09:41:52Z</dcterms:created>
  <dcterms:modified xsi:type="dcterms:W3CDTF">2018-06-14T18:48:31Z</dcterms:modified>
</cp:coreProperties>
</file>