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embeddedFontLst>
    <p:embeddedFont>
      <p:font typeface="Helvetica Neue"/>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7.xml"/><Relationship Id="rId44" Type="http://schemas.openxmlformats.org/officeDocument/2006/relationships/font" Target="fonts/HelveticaNeue-boldItalic.fntdata"/><Relationship Id="rId21" Type="http://schemas.openxmlformats.org/officeDocument/2006/relationships/slide" Target="slides/slide16.xml"/><Relationship Id="rId43" Type="http://schemas.openxmlformats.org/officeDocument/2006/relationships/font" Target="fonts/HelveticaNeue-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Let’s see the difference in setterbeans.xml file defined in the </a:t>
            </a:r>
            <a:r>
              <a:rPr b="1" i="0" lang="en-IN" sz="1200">
                <a:solidFill>
                  <a:schemeClr val="dk1"/>
                </a:solidFill>
                <a:latin typeface="Calibri"/>
                <a:ea typeface="Calibri"/>
                <a:cs typeface="Calibri"/>
                <a:sym typeface="Calibri"/>
              </a:rPr>
              <a:t>constructor-based injection</a:t>
            </a:r>
            <a:r>
              <a:rPr b="0" i="0" lang="en-IN" sz="1200">
                <a:solidFill>
                  <a:schemeClr val="dk1"/>
                </a:solidFill>
                <a:latin typeface="Calibri"/>
                <a:ea typeface="Calibri"/>
                <a:cs typeface="Calibri"/>
                <a:sym typeface="Calibri"/>
              </a:rPr>
              <a:t> and the </a:t>
            </a:r>
            <a:r>
              <a:rPr b="1" i="0" lang="en-IN" sz="1200">
                <a:solidFill>
                  <a:schemeClr val="dk1"/>
                </a:solidFill>
                <a:latin typeface="Calibri"/>
                <a:ea typeface="Calibri"/>
                <a:cs typeface="Calibri"/>
                <a:sym typeface="Calibri"/>
              </a:rPr>
              <a:t>setter-based injection</a:t>
            </a:r>
            <a:r>
              <a:rPr b="0" i="0" lang="en-IN" sz="1200">
                <a:solidFill>
                  <a:schemeClr val="dk1"/>
                </a:solidFill>
                <a:latin typeface="Calibri"/>
                <a:ea typeface="Calibri"/>
                <a:cs typeface="Calibri"/>
                <a:sym typeface="Calibri"/>
              </a:rPr>
              <a: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 The only difference is inside the &lt;bean&gt; element where we have used &lt;constructor-arg&gt; tags for constructor-based injection and &lt;property&gt; tags for setter-based injection.</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The second important thing is that if you are passing a reference to an object, you need to use </a:t>
            </a:r>
            <a:r>
              <a:rPr b="1" i="0" lang="en-IN" sz="1200">
                <a:solidFill>
                  <a:schemeClr val="dk1"/>
                </a:solidFill>
                <a:latin typeface="Calibri"/>
                <a:ea typeface="Calibri"/>
                <a:cs typeface="Calibri"/>
                <a:sym typeface="Calibri"/>
              </a:rPr>
              <a:t>ref</a:t>
            </a:r>
            <a:r>
              <a:rPr b="0" i="0" lang="en-IN" sz="1200">
                <a:solidFill>
                  <a:schemeClr val="dk1"/>
                </a:solidFill>
                <a:latin typeface="Calibri"/>
                <a:ea typeface="Calibri"/>
                <a:cs typeface="Calibri"/>
                <a:sym typeface="Calibri"/>
              </a:rPr>
              <a:t> attribute of &lt;property&gt; tag and if you are passing a </a:t>
            </a:r>
            <a:r>
              <a:rPr b="1" i="0" lang="en-IN" sz="1200">
                <a:solidFill>
                  <a:schemeClr val="dk1"/>
                </a:solidFill>
                <a:latin typeface="Calibri"/>
                <a:ea typeface="Calibri"/>
                <a:cs typeface="Calibri"/>
                <a:sym typeface="Calibri"/>
              </a:rPr>
              <a:t>value</a:t>
            </a:r>
            <a:r>
              <a:rPr b="0" i="0" lang="en-IN" sz="1200">
                <a:solidFill>
                  <a:schemeClr val="dk1"/>
                </a:solidFill>
                <a:latin typeface="Calibri"/>
                <a:ea typeface="Calibri"/>
                <a:cs typeface="Calibri"/>
                <a:sym typeface="Calibri"/>
              </a:rPr>
              <a:t> directly then you should use value attribute.</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br>
              <a:rPr lang="en-IN"/>
            </a:br>
            <a:br>
              <a:rPr lang="en-IN"/>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Inner classes are the classes which are defined inside the scope of another class. Similarly inner beans are the beans which are defined in the scope of another bean. Spring provides a way to inject inner beans also.</a:t>
            </a:r>
            <a:endParaRPr/>
          </a:p>
          <a:p>
            <a:pPr indent="0" lvl="0" marL="0" rtl="0" algn="l">
              <a:spcBef>
                <a:spcPts val="0"/>
              </a:spcBef>
              <a:spcAft>
                <a:spcPts val="0"/>
              </a:spcAft>
              <a:buNone/>
            </a:pPr>
            <a:r>
              <a:t/>
            </a:r>
            <a:endParaRPr/>
          </a:p>
        </p:txBody>
      </p:sp>
      <p:sp>
        <p:nvSpPr>
          <p:cNvPr id="211" name="Google Shape;21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Here is the xml based inner bean injection, note that when you are using inner bean configuration, bean id is not required. </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The approach is same for setter based injection.</a:t>
            </a:r>
            <a:endParaRPr/>
          </a:p>
          <a:p>
            <a:pPr indent="0" lvl="0" marL="0" rtl="0" algn="l">
              <a:spcBef>
                <a:spcPts val="0"/>
              </a:spcBef>
              <a:spcAft>
                <a:spcPts val="0"/>
              </a:spcAft>
              <a:buNone/>
            </a:pPr>
            <a:br>
              <a:rPr lang="en-IN"/>
            </a:br>
            <a:endParaRPr/>
          </a:p>
          <a:p>
            <a:pPr indent="0" lvl="0" marL="0" rtl="0" algn="l">
              <a:spcBef>
                <a:spcPts val="0"/>
              </a:spcBef>
              <a:spcAft>
                <a:spcPts val="0"/>
              </a:spcAft>
              <a:buNone/>
            </a:pPr>
            <a:r>
              <a:t/>
            </a:r>
            <a:endParaRPr/>
          </a:p>
        </p:txBody>
      </p:sp>
      <p:sp>
        <p:nvSpPr>
          <p:cNvPr id="218" name="Google Shape;21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Here we are using constructor based injection, the approach is similar for setter based injection.</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InvoiceGenerator class, which requires Product object is to be injected.</a:t>
            </a:r>
            <a:endParaRPr/>
          </a:p>
          <a:p>
            <a:pPr indent="0" lvl="0" marL="0" rtl="0" algn="l">
              <a:spcBef>
                <a:spcPts val="0"/>
              </a:spcBef>
              <a:spcAft>
                <a:spcPts val="0"/>
              </a:spcAft>
              <a:buNone/>
            </a:pPr>
            <a:br>
              <a:rPr lang="en-IN"/>
            </a:br>
            <a:endParaRPr/>
          </a:p>
          <a:p>
            <a:pPr indent="0" lvl="0" marL="0" rtl="0" algn="l">
              <a:spcBef>
                <a:spcPts val="0"/>
              </a:spcBef>
              <a:spcAft>
                <a:spcPts val="0"/>
              </a:spcAft>
              <a:buNone/>
            </a:pPr>
            <a:r>
              <a:t/>
            </a:r>
            <a:endParaRPr/>
          </a:p>
        </p:txBody>
      </p:sp>
      <p:sp>
        <p:nvSpPr>
          <p:cNvPr id="225" name="Google Shape;22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Inner beans are defined in a scope of another beans which means inner beans are not shared by another beans.</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Inner beans are defined like below</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&lt;bean id=”outer_bean” class=”OuterBean”&gt;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      &lt;property name=”innerbean”&gt;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           &lt;bean  class=”InnerBean”/&gt;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      &lt;/property&gt;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&lt;/bean&gt;</a:t>
            </a:r>
            <a:endParaRPr/>
          </a:p>
          <a:p>
            <a:pPr indent="0" lvl="0" marL="0" rtl="0" algn="l">
              <a:spcBef>
                <a:spcPts val="0"/>
              </a:spcBef>
              <a:spcAft>
                <a:spcPts val="0"/>
              </a:spcAft>
              <a:buNone/>
            </a:pPr>
            <a:br>
              <a:rPr lang="en-IN"/>
            </a:br>
            <a:endParaRPr/>
          </a:p>
        </p:txBody>
      </p:sp>
      <p:sp>
        <p:nvSpPr>
          <p:cNvPr id="245" name="Google Shape;24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Advantages of Dependency Injection(DI)</a:t>
            </a:r>
            <a:endParaRPr/>
          </a:p>
          <a:p>
            <a:pPr indent="0" lvl="0" marL="0" rtl="0" algn="l">
              <a:spcBef>
                <a:spcPts val="0"/>
              </a:spcBef>
              <a:spcAft>
                <a:spcPts val="0"/>
              </a:spcAft>
              <a:buNone/>
            </a:pPr>
            <a:r>
              <a:rPr lang="en-IN"/>
              <a:t>DI allows a client the flexibility of being configurable. Only client's behavior is fixed.</a:t>
            </a:r>
            <a:endParaRPr/>
          </a:p>
          <a:p>
            <a:pPr indent="0" lvl="0" marL="0" rtl="0" algn="l">
              <a:spcBef>
                <a:spcPts val="0"/>
              </a:spcBef>
              <a:spcAft>
                <a:spcPts val="0"/>
              </a:spcAft>
              <a:buNone/>
            </a:pPr>
            <a:r>
              <a:rPr lang="en-IN"/>
              <a:t>Testing can be performed using mock objects.</a:t>
            </a:r>
            <a:endParaRPr/>
          </a:p>
          <a:p>
            <a:pPr indent="0" lvl="0" marL="0" rtl="0" algn="l">
              <a:spcBef>
                <a:spcPts val="0"/>
              </a:spcBef>
              <a:spcAft>
                <a:spcPts val="0"/>
              </a:spcAft>
              <a:buNone/>
            </a:pPr>
            <a:r>
              <a:rPr lang="en-IN"/>
              <a:t>Loosely couple architecture.</a:t>
            </a:r>
            <a:endParaRPr/>
          </a:p>
        </p:txBody>
      </p:sp>
      <p:sp>
        <p:nvSpPr>
          <p:cNvPr id="296" name="Google Shape;296;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u="none">
              <a:solidFill>
                <a:schemeClr val="dk1"/>
              </a:solidFill>
              <a:latin typeface="Calibri"/>
              <a:ea typeface="Calibri"/>
              <a:cs typeface="Calibri"/>
              <a:sym typeface="Calibri"/>
            </a:endParaRPr>
          </a:p>
        </p:txBody>
      </p:sp>
      <p:sp>
        <p:nvSpPr>
          <p:cNvPr id="303" name="Google Shape;30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The most commonly used ApplicationContext implementations are: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IN"/>
              <a:t>FileSystemXmlApplicationContext</a:t>
            </a:r>
            <a:r>
              <a:rPr lang="en-IN"/>
              <a:t> – This container loads the beans definition from an XML file. Specify the complete path of the XML bean configuration file to the constructor.</a:t>
            </a:r>
            <a:endParaRPr/>
          </a:p>
          <a:p>
            <a:pPr indent="0" lvl="0" marL="0" rtl="0" algn="l">
              <a:spcBef>
                <a:spcPts val="0"/>
              </a:spcBef>
              <a:spcAft>
                <a:spcPts val="0"/>
              </a:spcAft>
              <a:buNone/>
            </a:pPr>
            <a:r>
              <a:rPr b="1" lang="en-IN"/>
              <a:t>ClassPathXmlApplicationContext</a:t>
            </a:r>
            <a:r>
              <a:rPr lang="en-IN"/>
              <a:t> – This container loads the beans definitions from an XML file. No need of the full path of the XML file but you need to set CLASSPATH properly because this container will look bean configuration XML file in CLASSPATH.</a:t>
            </a:r>
            <a:endParaRPr/>
          </a:p>
          <a:p>
            <a:pPr indent="0" lvl="0" marL="0" rtl="0" algn="l">
              <a:spcBef>
                <a:spcPts val="0"/>
              </a:spcBef>
              <a:spcAft>
                <a:spcPts val="0"/>
              </a:spcAft>
              <a:buNone/>
            </a:pPr>
            <a:r>
              <a:rPr b="1" lang="en-IN"/>
              <a:t>WebXmlApplicationContext</a:t>
            </a:r>
            <a:r>
              <a:rPr lang="en-IN"/>
              <a:t> – This container loads the XML file with beans definitions from within a web application.</a:t>
            </a:r>
            <a:endParaRPr/>
          </a:p>
          <a:p>
            <a:pPr indent="0" lvl="0" marL="0" rtl="0" algn="l">
              <a:spcBef>
                <a:spcPts val="0"/>
              </a:spcBef>
              <a:spcAft>
                <a:spcPts val="0"/>
              </a:spcAft>
              <a:buNone/>
            </a:pPr>
            <a:r>
              <a:t/>
            </a:r>
            <a:endParaRPr/>
          </a:p>
        </p:txBody>
      </p:sp>
      <p:sp>
        <p:nvSpPr>
          <p:cNvPr id="328" name="Google Shape;328;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In case  if we pass different types to the constructor.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For e.g. for class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package</a:t>
            </a:r>
            <a:r>
              <a:rPr lang="en-IN"/>
              <a:t> test</a:t>
            </a:r>
            <a:r>
              <a:rPr lang="en-IN" sz="1200">
                <a:solidFill>
                  <a:schemeClr val="dk1"/>
                </a:solidFill>
                <a:latin typeface="Calibri"/>
                <a:ea typeface="Calibri"/>
                <a:cs typeface="Calibri"/>
                <a:sym typeface="Calibri"/>
              </a:rPr>
              <a: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public</a:t>
            </a:r>
            <a:r>
              <a:rPr lang="en-IN"/>
              <a:t> </a:t>
            </a:r>
            <a:r>
              <a:rPr lang="en-IN" sz="1200">
                <a:solidFill>
                  <a:schemeClr val="dk1"/>
                </a:solidFill>
                <a:latin typeface="Calibri"/>
                <a:ea typeface="Calibri"/>
                <a:cs typeface="Calibri"/>
                <a:sym typeface="Calibri"/>
              </a:rPr>
              <a:t>class</a:t>
            </a:r>
            <a:r>
              <a:rPr lang="en-IN"/>
              <a:t> </a:t>
            </a:r>
            <a:r>
              <a:rPr lang="en-IN" sz="1200">
                <a:solidFill>
                  <a:schemeClr val="dk1"/>
                </a:solidFill>
                <a:latin typeface="Calibri"/>
                <a:ea typeface="Calibri"/>
                <a:cs typeface="Calibri"/>
                <a:sym typeface="Calibri"/>
              </a:rPr>
              <a:t>test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public</a:t>
            </a:r>
            <a:r>
              <a:rPr lang="en-IN"/>
              <a:t> </a:t>
            </a:r>
            <a:r>
              <a:rPr lang="en-IN" sz="1200">
                <a:solidFill>
                  <a:schemeClr val="dk1"/>
                </a:solidFill>
                <a:latin typeface="Calibri"/>
                <a:ea typeface="Calibri"/>
                <a:cs typeface="Calibri"/>
                <a:sym typeface="Calibri"/>
              </a:rPr>
              <a:t>test(int</a:t>
            </a:r>
            <a:r>
              <a:rPr lang="en-IN"/>
              <a:t> year</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String</a:t>
            </a:r>
            <a:r>
              <a:rPr lang="en-IN"/>
              <a:t> name</a:t>
            </a:r>
            <a:r>
              <a:rPr lang="en-IN" sz="1200">
                <a:solidFill>
                  <a:schemeClr val="dk1"/>
                </a:solidFill>
                <a:latin typeface="Calibri"/>
                <a:ea typeface="Calibri"/>
                <a:cs typeface="Calibri"/>
                <a:sym typeface="Calibri"/>
              </a:rPr>
              <a: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 ...</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The container can also use type matching with simple types, if you explicitly specify the type of the constructor argument using the type attribute. For e.g.</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&lt;beans&gt;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a:t>
            </a:r>
            <a:r>
              <a:rPr lang="en-IN"/>
              <a:t> </a:t>
            </a:r>
            <a:r>
              <a:rPr lang="en-IN" sz="1200">
                <a:solidFill>
                  <a:schemeClr val="dk1"/>
                </a:solidFill>
                <a:latin typeface="Calibri"/>
                <a:ea typeface="Calibri"/>
                <a:cs typeface="Calibri"/>
                <a:sym typeface="Calibri"/>
              </a:rPr>
              <a:t>id</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“testBean"</a:t>
            </a:r>
            <a:r>
              <a:rPr lang="en-IN"/>
              <a:t> </a:t>
            </a:r>
            <a:r>
              <a:rPr lang="en-IN" sz="1200">
                <a:solidFill>
                  <a:schemeClr val="dk1"/>
                </a:solidFill>
                <a:latin typeface="Calibri"/>
                <a:ea typeface="Calibri"/>
                <a:cs typeface="Calibri"/>
                <a:sym typeface="Calibri"/>
              </a:rPr>
              <a:t>class</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“test.testBean"&gt;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&lt;constructor-arg</a:t>
            </a:r>
            <a:r>
              <a:rPr lang="en-IN"/>
              <a:t> </a:t>
            </a:r>
            <a:r>
              <a:rPr lang="en-IN" sz="1200">
                <a:solidFill>
                  <a:schemeClr val="dk1"/>
                </a:solidFill>
                <a:latin typeface="Calibri"/>
                <a:ea typeface="Calibri"/>
                <a:cs typeface="Calibri"/>
                <a:sym typeface="Calibri"/>
              </a:rPr>
              <a:t>type</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"int"</a:t>
            </a:r>
            <a:r>
              <a:rPr lang="en-IN"/>
              <a:t> </a:t>
            </a:r>
            <a:r>
              <a:rPr lang="en-IN" sz="1200">
                <a:solidFill>
                  <a:schemeClr val="dk1"/>
                </a:solidFill>
                <a:latin typeface="Calibri"/>
                <a:ea typeface="Calibri"/>
                <a:cs typeface="Calibri"/>
                <a:sym typeface="Calibri"/>
              </a:rPr>
              <a:t>value</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“2017"/&gt;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&lt;constructor-arg</a:t>
            </a:r>
            <a:r>
              <a:rPr lang="en-IN"/>
              <a:t> </a:t>
            </a:r>
            <a:r>
              <a:rPr lang="en-IN" sz="1200">
                <a:solidFill>
                  <a:schemeClr val="dk1"/>
                </a:solidFill>
                <a:latin typeface="Calibri"/>
                <a:ea typeface="Calibri"/>
                <a:cs typeface="Calibri"/>
                <a:sym typeface="Calibri"/>
              </a:rPr>
              <a:t>type</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"java.lang.String"</a:t>
            </a:r>
            <a:r>
              <a:rPr lang="en-IN"/>
              <a:t> </a:t>
            </a:r>
            <a:r>
              <a:rPr lang="en-IN" sz="1200">
                <a:solidFill>
                  <a:schemeClr val="dk1"/>
                </a:solidFill>
                <a:latin typeface="Calibri"/>
                <a:ea typeface="Calibri"/>
                <a:cs typeface="Calibri"/>
                <a:sym typeface="Calibri"/>
              </a:rPr>
              <a:t>value</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“Nisha"/&gt;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&lt;/beans&gt;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Finally, the best way to pass constructor arguments, use the index attribute to specify explicitly the index of constructor arguments. Here, the index is 0 based. For example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&lt;beans&gt;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a:t>
            </a:r>
            <a:r>
              <a:rPr lang="en-IN"/>
              <a:t> </a:t>
            </a:r>
            <a:r>
              <a:rPr lang="en-IN" sz="1200">
                <a:solidFill>
                  <a:schemeClr val="dk1"/>
                </a:solidFill>
                <a:latin typeface="Calibri"/>
                <a:ea typeface="Calibri"/>
                <a:cs typeface="Calibri"/>
                <a:sym typeface="Calibri"/>
              </a:rPr>
              <a:t>id</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“testBean"</a:t>
            </a:r>
            <a:r>
              <a:rPr lang="en-IN"/>
              <a:t> </a:t>
            </a:r>
            <a:r>
              <a:rPr lang="en-IN" sz="1200">
                <a:solidFill>
                  <a:schemeClr val="dk1"/>
                </a:solidFill>
                <a:latin typeface="Calibri"/>
                <a:ea typeface="Calibri"/>
                <a:cs typeface="Calibri"/>
                <a:sym typeface="Calibri"/>
              </a:rPr>
              <a:t>class</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“test.testBean"&gt;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&lt;constructor-arg</a:t>
            </a:r>
            <a:r>
              <a:rPr lang="en-IN"/>
              <a:t> </a:t>
            </a:r>
            <a:r>
              <a:rPr lang="en-IN" sz="1200">
                <a:solidFill>
                  <a:schemeClr val="dk1"/>
                </a:solidFill>
                <a:latin typeface="Calibri"/>
                <a:ea typeface="Calibri"/>
                <a:cs typeface="Calibri"/>
                <a:sym typeface="Calibri"/>
              </a:rPr>
              <a:t>index</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"0"</a:t>
            </a:r>
            <a:r>
              <a:rPr lang="en-IN"/>
              <a:t> </a:t>
            </a:r>
            <a:r>
              <a:rPr lang="en-IN" sz="1200">
                <a:solidFill>
                  <a:schemeClr val="dk1"/>
                </a:solidFill>
                <a:latin typeface="Calibri"/>
                <a:ea typeface="Calibri"/>
                <a:cs typeface="Calibri"/>
                <a:sym typeface="Calibri"/>
              </a:rPr>
              <a:t>value</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"2017"/&gt;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&lt;constructor-arg</a:t>
            </a:r>
            <a:r>
              <a:rPr lang="en-IN"/>
              <a:t> </a:t>
            </a:r>
            <a:r>
              <a:rPr lang="en-IN" sz="1200">
                <a:solidFill>
                  <a:schemeClr val="dk1"/>
                </a:solidFill>
                <a:latin typeface="Calibri"/>
                <a:ea typeface="Calibri"/>
                <a:cs typeface="Calibri"/>
                <a:sym typeface="Calibri"/>
              </a:rPr>
              <a:t>index</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"1"</a:t>
            </a:r>
            <a:r>
              <a:rPr lang="en-IN"/>
              <a:t> </a:t>
            </a:r>
            <a:r>
              <a:rPr lang="en-IN" sz="1200">
                <a:solidFill>
                  <a:schemeClr val="dk1"/>
                </a:solidFill>
                <a:latin typeface="Calibri"/>
                <a:ea typeface="Calibri"/>
                <a:cs typeface="Calibri"/>
                <a:sym typeface="Calibri"/>
              </a:rPr>
              <a:t>value</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“Nisha"/&gt;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&lt;/beans&gt;</a:t>
            </a:r>
            <a:endParaRPr/>
          </a:p>
          <a:p>
            <a:pPr indent="0" lvl="0" marL="0" rtl="0" algn="l">
              <a:spcBef>
                <a:spcPts val="0"/>
              </a:spcBef>
              <a:spcAft>
                <a:spcPts val="0"/>
              </a:spcAft>
              <a:buNone/>
            </a:pPr>
            <a:r>
              <a:rPr b="1" i="0" lang="en-IN" sz="1200">
                <a:solidFill>
                  <a:schemeClr val="dk1"/>
                </a:solidFill>
                <a:latin typeface="Calibri"/>
                <a:ea typeface="Calibri"/>
                <a:cs typeface="Calibri"/>
                <a:sym typeface="Calibri"/>
              </a:rPr>
              <a:t>Note: </a:t>
            </a:r>
            <a:r>
              <a:rPr b="0" i="0" lang="en-IN" sz="1200">
                <a:solidFill>
                  <a:schemeClr val="dk1"/>
                </a:solidFill>
                <a:latin typeface="Calibri"/>
                <a:ea typeface="Calibri"/>
                <a:cs typeface="Calibri"/>
                <a:sym typeface="Calibri"/>
              </a:rPr>
              <a:t>In case you are passing a reference to an object, you need to use </a:t>
            </a:r>
            <a:r>
              <a:rPr b="1" i="0" lang="en-IN" sz="1200">
                <a:solidFill>
                  <a:schemeClr val="dk1"/>
                </a:solidFill>
                <a:latin typeface="Calibri"/>
                <a:ea typeface="Calibri"/>
                <a:cs typeface="Calibri"/>
                <a:sym typeface="Calibri"/>
              </a:rPr>
              <a:t>ref</a:t>
            </a:r>
            <a:r>
              <a:rPr b="0" i="0" lang="en-IN" sz="1200">
                <a:solidFill>
                  <a:schemeClr val="dk1"/>
                </a:solidFill>
                <a:latin typeface="Calibri"/>
                <a:ea typeface="Calibri"/>
                <a:cs typeface="Calibri"/>
                <a:sym typeface="Calibri"/>
              </a:rPr>
              <a:t> attribute of &lt;constructor-arg&gt; tag and if you are passing a value directly then you should use </a:t>
            </a:r>
            <a:r>
              <a:rPr b="1" i="0" lang="en-IN" sz="1200">
                <a:solidFill>
                  <a:schemeClr val="dk1"/>
                </a:solidFill>
                <a:latin typeface="Calibri"/>
                <a:ea typeface="Calibri"/>
                <a:cs typeface="Calibri"/>
                <a:sym typeface="Calibri"/>
              </a:rPr>
              <a:t>value</a:t>
            </a:r>
            <a:r>
              <a:rPr b="0" i="0" lang="en-IN" sz="1200">
                <a:solidFill>
                  <a:schemeClr val="dk1"/>
                </a:solidFill>
                <a:latin typeface="Calibri"/>
                <a:ea typeface="Calibri"/>
                <a:cs typeface="Calibri"/>
                <a:sym typeface="Calibri"/>
              </a:rPr>
              <a:t> attribute</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&lt;beans&gt;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a:t>
            </a:r>
            <a:r>
              <a:rPr lang="en-IN"/>
              <a:t> </a:t>
            </a:r>
            <a:r>
              <a:rPr lang="en-IN" sz="1200">
                <a:solidFill>
                  <a:schemeClr val="dk1"/>
                </a:solidFill>
                <a:latin typeface="Calibri"/>
                <a:ea typeface="Calibri"/>
                <a:cs typeface="Calibri"/>
                <a:sym typeface="Calibri"/>
              </a:rPr>
              <a:t>id</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“a1"</a:t>
            </a:r>
            <a:r>
              <a:rPr lang="en-IN"/>
              <a:t> </a:t>
            </a:r>
            <a:r>
              <a:rPr lang="en-IN" sz="1200">
                <a:solidFill>
                  <a:schemeClr val="dk1"/>
                </a:solidFill>
                <a:latin typeface="Calibri"/>
                <a:ea typeface="Calibri"/>
                <a:cs typeface="Calibri"/>
                <a:sym typeface="Calibri"/>
              </a:rPr>
              <a:t>class</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“test.A1"&gt;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&lt;constructor-arg</a:t>
            </a:r>
            <a:r>
              <a:rPr lang="en-IN"/>
              <a:t> </a:t>
            </a:r>
            <a:r>
              <a:rPr lang="en-IN" sz="1200">
                <a:solidFill>
                  <a:schemeClr val="dk1"/>
                </a:solidFill>
                <a:latin typeface="Calibri"/>
                <a:ea typeface="Calibri"/>
                <a:cs typeface="Calibri"/>
                <a:sym typeface="Calibri"/>
              </a:rPr>
              <a:t>ref</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"b1"/&gt;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&lt;constructor-arg</a:t>
            </a:r>
            <a:r>
              <a:rPr lang="en-IN"/>
              <a:t> </a:t>
            </a:r>
            <a:r>
              <a:rPr lang="en-IN" sz="1200">
                <a:solidFill>
                  <a:schemeClr val="dk1"/>
                </a:solidFill>
                <a:latin typeface="Calibri"/>
                <a:ea typeface="Calibri"/>
                <a:cs typeface="Calibri"/>
                <a:sym typeface="Calibri"/>
              </a:rPr>
              <a:t>ref</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“c1"/&gt;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a:t>
            </a:r>
            <a:r>
              <a:rPr lang="en-IN"/>
              <a:t> </a:t>
            </a:r>
            <a:r>
              <a:rPr lang="en-IN" sz="1200">
                <a:solidFill>
                  <a:schemeClr val="dk1"/>
                </a:solidFill>
                <a:latin typeface="Calibri"/>
                <a:ea typeface="Calibri"/>
                <a:cs typeface="Calibri"/>
                <a:sym typeface="Calibri"/>
              </a:rPr>
              <a:t>id</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"b1"</a:t>
            </a:r>
            <a:r>
              <a:rPr lang="en-IN"/>
              <a:t> </a:t>
            </a:r>
            <a:r>
              <a:rPr lang="en-IN" sz="1200">
                <a:solidFill>
                  <a:schemeClr val="dk1"/>
                </a:solidFill>
                <a:latin typeface="Calibri"/>
                <a:ea typeface="Calibri"/>
                <a:cs typeface="Calibri"/>
                <a:sym typeface="Calibri"/>
              </a:rPr>
              <a:t>class</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“test.B1"/&gt;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a:t>
            </a:r>
            <a:r>
              <a:rPr lang="en-IN"/>
              <a:t> </a:t>
            </a:r>
            <a:r>
              <a:rPr lang="en-IN" sz="1200">
                <a:solidFill>
                  <a:schemeClr val="dk1"/>
                </a:solidFill>
                <a:latin typeface="Calibri"/>
                <a:ea typeface="Calibri"/>
                <a:cs typeface="Calibri"/>
                <a:sym typeface="Calibri"/>
              </a:rPr>
              <a:t>id</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“c1"</a:t>
            </a:r>
            <a:r>
              <a:rPr lang="en-IN"/>
              <a:t> </a:t>
            </a:r>
            <a:r>
              <a:rPr lang="en-IN" sz="1200">
                <a:solidFill>
                  <a:schemeClr val="dk1"/>
                </a:solidFill>
                <a:latin typeface="Calibri"/>
                <a:ea typeface="Calibri"/>
                <a:cs typeface="Calibri"/>
                <a:sym typeface="Calibri"/>
              </a:rPr>
              <a:t>class</a:t>
            </a:r>
            <a:r>
              <a:rPr lang="en-IN"/>
              <a:t> </a:t>
            </a:r>
            <a:r>
              <a:rPr lang="en-IN" sz="1200">
                <a:solidFill>
                  <a:schemeClr val="dk1"/>
                </a:solidFill>
                <a:latin typeface="Calibri"/>
                <a:ea typeface="Calibri"/>
                <a:cs typeface="Calibri"/>
                <a:sym typeface="Calibri"/>
              </a:rPr>
              <a:t>=</a:t>
            </a:r>
            <a:r>
              <a:rPr lang="en-IN"/>
              <a:t> </a:t>
            </a:r>
            <a:r>
              <a:rPr lang="en-IN" sz="1200">
                <a:solidFill>
                  <a:schemeClr val="dk1"/>
                </a:solidFill>
                <a:latin typeface="Calibri"/>
                <a:ea typeface="Calibri"/>
                <a:cs typeface="Calibri"/>
                <a:sym typeface="Calibri"/>
              </a:rPr>
              <a:t>“test.C1"/&gt;</a:t>
            </a:r>
            <a:r>
              <a:rPr lang="en-IN"/>
              <a:t> </a:t>
            </a:r>
            <a:endParaRPr/>
          </a:p>
          <a:p>
            <a:pPr indent="0" lvl="0" marL="0" rtl="0" algn="l">
              <a:spcBef>
                <a:spcPts val="0"/>
              </a:spcBef>
              <a:spcAft>
                <a:spcPts val="0"/>
              </a:spcAft>
              <a:buNone/>
            </a:pPr>
            <a:r>
              <a:rPr lang="en-IN" sz="1200">
                <a:solidFill>
                  <a:schemeClr val="dk1"/>
                </a:solidFill>
                <a:latin typeface="Calibri"/>
                <a:ea typeface="Calibri"/>
                <a:cs typeface="Calibri"/>
                <a:sym typeface="Calibri"/>
              </a:rPr>
              <a:t>&lt;/beans&gt;</a:t>
            </a:r>
            <a:br>
              <a:rPr lang="en-IN"/>
            </a:b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54" name="Google Shape;15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0000001.jpg" id="22" name="Google Shape;22;p2"/>
          <p:cNvPicPr preferRelativeResize="0"/>
          <p:nvPr/>
        </p:nvPicPr>
        <p:blipFill rotWithShape="1">
          <a:blip r:embed="rId2">
            <a:alphaModFix/>
          </a:blip>
          <a:srcRect b="0" l="0" r="0" t="0"/>
          <a:stretch/>
        </p:blipFill>
        <p:spPr>
          <a:xfrm>
            <a:off x="0" y="0"/>
            <a:ext cx="9144000" cy="689674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90" name="Shape 90"/>
        <p:cNvGrpSpPr/>
        <p:nvPr/>
      </p:nvGrpSpPr>
      <p:grpSpPr>
        <a:xfrm>
          <a:off x="0" y="0"/>
          <a:ext cx="0" cy="0"/>
          <a:chOff x="0" y="0"/>
          <a:chExt cx="0" cy="0"/>
        </a:xfrm>
      </p:grpSpPr>
      <p:sp>
        <p:nvSpPr>
          <p:cNvPr id="91" name="Google Shape;91;p13"/>
          <p:cNvSpPr txBox="1"/>
          <p:nvPr>
            <p:ph type="title"/>
          </p:nvPr>
        </p:nvSpPr>
        <p:spPr>
          <a:xfrm>
            <a:off x="457200" y="277813"/>
            <a:ext cx="8229600" cy="11398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13"/>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97" name="Shape 97"/>
        <p:cNvGrpSpPr/>
        <p:nvPr/>
      </p:nvGrpSpPr>
      <p:grpSpPr>
        <a:xfrm>
          <a:off x="0" y="0"/>
          <a:ext cx="0" cy="0"/>
          <a:chOff x="0" y="0"/>
          <a:chExt cx="0" cy="0"/>
        </a:xfrm>
      </p:grpSpPr>
      <p:sp>
        <p:nvSpPr>
          <p:cNvPr id="98" name="Google Shape;98;p14"/>
          <p:cNvSpPr txBox="1"/>
          <p:nvPr>
            <p:ph type="title"/>
          </p:nvPr>
        </p:nvSpPr>
        <p:spPr>
          <a:xfrm>
            <a:off x="457200" y="277813"/>
            <a:ext cx="8229600" cy="11398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14"/>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4"/>
          <p:cNvSpPr txBox="1"/>
          <p:nvPr>
            <p:ph idx="3" type="body"/>
          </p:nvPr>
        </p:nvSpPr>
        <p:spPr>
          <a:xfrm>
            <a:off x="4648200" y="3938588"/>
            <a:ext cx="4038600" cy="218757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4"/>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277813"/>
            <a:ext cx="8229600" cy="11398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5"/>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5"/>
          <p:cNvSpPr txBox="1"/>
          <p:nvPr>
            <p:ph idx="3" type="body"/>
          </p:nvPr>
        </p:nvSpPr>
        <p:spPr>
          <a:xfrm>
            <a:off x="4648200" y="3938588"/>
            <a:ext cx="4038600" cy="218757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15"/>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pic>
        <p:nvPicPr>
          <p:cNvPr descr="0000002.jpg" id="24" name="Google Shape;24;p3"/>
          <p:cNvPicPr preferRelativeResize="0"/>
          <p:nvPr/>
        </p:nvPicPr>
        <p:blipFill rotWithShape="1">
          <a:blip r:embed="rId2">
            <a:alphaModFix/>
          </a:blip>
          <a:srcRect b="0" l="0" r="0" t="0"/>
          <a:stretch/>
        </p:blipFill>
        <p:spPr>
          <a:xfrm>
            <a:off x="0" y="0"/>
            <a:ext cx="9144000" cy="6896746"/>
          </a:xfrm>
          <a:prstGeom prst="rect">
            <a:avLst/>
          </a:prstGeom>
          <a:noFill/>
          <a:ln>
            <a:noFill/>
          </a:ln>
        </p:spPr>
      </p:pic>
      <p:sp>
        <p:nvSpPr>
          <p:cNvPr id="25" name="Google Shape;25;p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Char char="•"/>
              <a:defRPr b="1" sz="1600">
                <a:latin typeface="Calibri"/>
                <a:ea typeface="Calibri"/>
                <a:cs typeface="Calibri"/>
                <a:sym typeface="Calibri"/>
              </a:defRPr>
            </a:lvl1pPr>
            <a:lvl2pPr indent="-317500" lvl="1" marL="914400" algn="l">
              <a:spcBef>
                <a:spcPts val="280"/>
              </a:spcBef>
              <a:spcAft>
                <a:spcPts val="0"/>
              </a:spcAft>
              <a:buClr>
                <a:schemeClr val="dk1"/>
              </a:buClr>
              <a:buSzPts val="1400"/>
              <a:buChar char="–"/>
              <a:defRPr sz="1400">
                <a:latin typeface="Calibri"/>
                <a:ea typeface="Calibri"/>
                <a:cs typeface="Calibri"/>
                <a:sym typeface="Calibri"/>
              </a:defRPr>
            </a:lvl2pPr>
            <a:lvl3pPr indent="-304800" lvl="2" marL="1371600" algn="l">
              <a:spcBef>
                <a:spcPts val="240"/>
              </a:spcBef>
              <a:spcAft>
                <a:spcPts val="0"/>
              </a:spcAft>
              <a:buClr>
                <a:schemeClr val="dk1"/>
              </a:buClr>
              <a:buSzPts val="1200"/>
              <a:buChar char="•"/>
              <a:defRPr sz="1200">
                <a:latin typeface="Calibri"/>
                <a:ea typeface="Calibri"/>
                <a:cs typeface="Calibri"/>
                <a:sym typeface="Calibri"/>
              </a:defRPr>
            </a:lvl3pPr>
            <a:lvl4pPr indent="-298450" lvl="3" marL="1828800" algn="l">
              <a:spcBef>
                <a:spcPts val="220"/>
              </a:spcBef>
              <a:spcAft>
                <a:spcPts val="0"/>
              </a:spcAft>
              <a:buClr>
                <a:schemeClr val="dk1"/>
              </a:buClr>
              <a:buSzPts val="1100"/>
              <a:buChar char="–"/>
              <a:defRPr sz="1100">
                <a:latin typeface="Calibri"/>
                <a:ea typeface="Calibri"/>
                <a:cs typeface="Calibri"/>
                <a:sym typeface="Calibri"/>
              </a:defRPr>
            </a:lvl4pPr>
            <a:lvl5pPr indent="-298450" lvl="4" marL="2286000" algn="l">
              <a:spcBef>
                <a:spcPts val="220"/>
              </a:spcBef>
              <a:spcAft>
                <a:spcPts val="0"/>
              </a:spcAft>
              <a:buClr>
                <a:schemeClr val="dk1"/>
              </a:buClr>
              <a:buSzPts val="1100"/>
              <a:buChar char="»"/>
              <a:defRPr sz="1100">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0000006.jpg" id="35" name="Google Shape;35;p4"/>
          <p:cNvPicPr preferRelativeResize="0"/>
          <p:nvPr/>
        </p:nvPicPr>
        <p:blipFill rotWithShape="1">
          <a:blip r:embed="rId2">
            <a:alphaModFix/>
          </a:blip>
          <a:srcRect b="0" l="0" r="0" t="0"/>
          <a:stretch/>
        </p:blipFill>
        <p:spPr>
          <a:xfrm>
            <a:off x="0" y="0"/>
            <a:ext cx="9144000" cy="68967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0000005.jpg" id="49" name="Google Shape;49;p6"/>
          <p:cNvPicPr preferRelativeResize="0"/>
          <p:nvPr/>
        </p:nvPicPr>
        <p:blipFill rotWithShape="1">
          <a:blip r:embed="rId2">
            <a:alphaModFix/>
          </a:blip>
          <a:srcRect b="0" l="0" r="0" t="0"/>
          <a:stretch/>
        </p:blipFill>
        <p:spPr>
          <a:xfrm>
            <a:off x="0" y="0"/>
            <a:ext cx="9144000" cy="689674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0000004.jpg" id="63" name="Google Shape;63;p8"/>
          <p:cNvPicPr preferRelativeResize="0"/>
          <p:nvPr/>
        </p:nvPicPr>
        <p:blipFill rotWithShape="1">
          <a:blip r:embed="rId2">
            <a:alphaModFix/>
          </a:blip>
          <a:srcRect b="0" l="0" r="0" t="0"/>
          <a:stretch/>
        </p:blipFill>
        <p:spPr>
          <a:xfrm>
            <a:off x="0" y="0"/>
            <a:ext cx="9144000" cy="689674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p:nvPr>
            <p:ph idx="2" type="pic"/>
          </p:nvPr>
        </p:nvSpPr>
        <p:spPr>
          <a:xfrm>
            <a:off x="1792288" y="612775"/>
            <a:ext cx="5486400" cy="4114800"/>
          </a:xfrm>
          <a:prstGeom prst="rect">
            <a:avLst/>
          </a:prstGeom>
          <a:noFill/>
          <a:ln>
            <a:noFill/>
          </a:ln>
        </p:spPr>
      </p:sp>
      <p:sp>
        <p:nvSpPr>
          <p:cNvPr id="74" name="Google Shape;7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15" name="Google Shape;15;p1"/>
          <p:cNvPicPr preferRelativeResize="0"/>
          <p:nvPr/>
        </p:nvPicPr>
        <p:blipFill rotWithShape="1">
          <a:blip r:embed="rId1">
            <a:alphaModFix/>
          </a:blip>
          <a:srcRect b="0" l="0" r="0" t="0"/>
          <a:stretch/>
        </p:blipFill>
        <p:spPr>
          <a:xfrm>
            <a:off x="8077200" y="57150"/>
            <a:ext cx="926680" cy="7429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ctrTitle"/>
          </p:nvPr>
        </p:nvSpPr>
        <p:spPr>
          <a:xfrm>
            <a:off x="609600" y="2971800"/>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en-IN"/>
            </a:br>
            <a:br>
              <a:rPr lang="en-IN"/>
            </a:br>
            <a:r>
              <a:rPr lang="en-IN"/>
              <a:t>Injecting and IoC containers</a:t>
            </a:r>
            <a:br>
              <a:rPr lang="en-IN"/>
            </a:br>
            <a:br>
              <a:rPr lang="en-I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1981200" y="1"/>
            <a:ext cx="6934200" cy="7924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IN"/>
              <a:t>Demo: Setter Based Dependency Injection</a:t>
            </a:r>
            <a:endParaRPr/>
          </a:p>
        </p:txBody>
      </p:sp>
      <p:sp>
        <p:nvSpPr>
          <p:cNvPr id="179" name="Google Shape;179;p25"/>
          <p:cNvSpPr/>
          <p:nvPr/>
        </p:nvSpPr>
        <p:spPr>
          <a:xfrm>
            <a:off x="457200" y="1066801"/>
            <a:ext cx="8305800" cy="1173463"/>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IN" sz="1800">
                <a:solidFill>
                  <a:schemeClr val="dk1"/>
                </a:solidFill>
                <a:latin typeface="Calibri"/>
                <a:ea typeface="Calibri"/>
                <a:cs typeface="Calibri"/>
                <a:sym typeface="Calibri"/>
              </a:rPr>
              <a:t>Duration: </a:t>
            </a:r>
            <a:r>
              <a:rPr lang="en-IN" sz="1800">
                <a:solidFill>
                  <a:schemeClr val="dk1"/>
                </a:solidFill>
                <a:latin typeface="Calibri"/>
                <a:ea typeface="Calibri"/>
                <a:cs typeface="Calibri"/>
                <a:sym typeface="Calibri"/>
              </a:rPr>
              <a:t>10 min</a:t>
            </a:r>
            <a:endParaRPr/>
          </a:p>
          <a:p>
            <a:pPr indent="0" lvl="0" marL="0" marR="0" rtl="0" algn="l">
              <a:lnSpc>
                <a:spcPct val="107000"/>
              </a:lnSpc>
              <a:spcBef>
                <a:spcPts val="800"/>
              </a:spcBef>
              <a:spcAft>
                <a:spcPts val="0"/>
              </a:spcAft>
              <a:buNone/>
            </a:pPr>
            <a:r>
              <a:rPr b="1" lang="en-IN" sz="1800">
                <a:solidFill>
                  <a:schemeClr val="dk1"/>
                </a:solidFill>
                <a:latin typeface="Calibri"/>
                <a:ea typeface="Calibri"/>
                <a:cs typeface="Calibri"/>
                <a:sym typeface="Calibri"/>
              </a:rPr>
              <a:t>Step 1: Create New Java Project Name it. </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IN" sz="1800">
                <a:solidFill>
                  <a:schemeClr val="dk1"/>
                </a:solidFill>
                <a:latin typeface="Calibri"/>
                <a:ea typeface="Calibri"/>
                <a:cs typeface="Calibri"/>
                <a:sym typeface="Calibri"/>
              </a:rPr>
              <a:t>Step 2 Add the below spring jars to project classpath.</a:t>
            </a:r>
            <a:endParaRPr sz="1800">
              <a:solidFill>
                <a:schemeClr val="dk1"/>
              </a:solidFill>
              <a:latin typeface="Calibri"/>
              <a:ea typeface="Calibri"/>
              <a:cs typeface="Calibri"/>
              <a:sym typeface="Calibri"/>
            </a:endParaRPr>
          </a:p>
        </p:txBody>
      </p:sp>
      <p:pic>
        <p:nvPicPr>
          <p:cNvPr id="180" name="Google Shape;180;p25"/>
          <p:cNvPicPr preferRelativeResize="0"/>
          <p:nvPr/>
        </p:nvPicPr>
        <p:blipFill rotWithShape="1">
          <a:blip r:embed="rId3">
            <a:alphaModFix/>
          </a:blip>
          <a:srcRect b="34757" l="0" r="51762" t="1139"/>
          <a:stretch/>
        </p:blipFill>
        <p:spPr>
          <a:xfrm>
            <a:off x="838200" y="2514600"/>
            <a:ext cx="7315200" cy="4114800"/>
          </a:xfrm>
          <a:prstGeom prst="rect">
            <a:avLst/>
          </a:prstGeom>
          <a:noFill/>
          <a:ln cap="flat" cmpd="sng" w="9525">
            <a:solidFill>
              <a:schemeClr val="accent2"/>
            </a:solidFill>
            <a:prstDash val="solid"/>
            <a:round/>
            <a:headEnd len="sm" w="sm" type="none"/>
            <a:tailEnd len="sm" w="sm" type="none"/>
          </a:ln>
        </p:spPr>
      </p:pic>
      <p:sp>
        <p:nvSpPr>
          <p:cNvPr id="181" name="Google Shape;181;p25"/>
          <p:cNvSpPr/>
          <p:nvPr/>
        </p:nvSpPr>
        <p:spPr>
          <a:xfrm>
            <a:off x="1219200" y="4038600"/>
            <a:ext cx="2362200" cy="106680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nvSpPr>
        <p:spPr>
          <a:xfrm>
            <a:off x="93840" y="1102578"/>
            <a:ext cx="8897760" cy="57554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dk1"/>
                </a:solidFill>
                <a:latin typeface="Calibri"/>
                <a:ea typeface="Calibri"/>
                <a:cs typeface="Calibri"/>
                <a:sym typeface="Calibri"/>
              </a:rPr>
              <a:t>Step 3: create Student.java file in package named com.test.setterbased and write below mentioned code</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package</a:t>
            </a:r>
            <a:r>
              <a:rPr lang="en-IN" sz="1600">
                <a:solidFill>
                  <a:schemeClr val="dk1"/>
                </a:solidFill>
                <a:latin typeface="Calibri"/>
                <a:ea typeface="Calibri"/>
                <a:cs typeface="Calibri"/>
                <a:sym typeface="Calibri"/>
              </a:rPr>
              <a:t> com.test.setterbased;</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public</a:t>
            </a: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class</a:t>
            </a:r>
            <a:r>
              <a:rPr lang="en-IN" sz="1600">
                <a:solidFill>
                  <a:schemeClr val="dk1"/>
                </a:solidFill>
                <a:latin typeface="Calibri"/>
                <a:ea typeface="Calibri"/>
                <a:cs typeface="Calibri"/>
                <a:sym typeface="Calibri"/>
              </a:rPr>
              <a:t> Student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private</a:t>
            </a: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int</a:t>
            </a:r>
            <a:r>
              <a:rPr lang="en-IN" sz="1600">
                <a:solidFill>
                  <a:schemeClr val="dk1"/>
                </a:solidFill>
                <a:latin typeface="Calibri"/>
                <a:ea typeface="Calibri"/>
                <a:cs typeface="Calibri"/>
                <a:sym typeface="Calibri"/>
              </a:rPr>
              <a:t> st_id;</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private</a:t>
            </a:r>
            <a:r>
              <a:rPr lang="en-IN" sz="1600">
                <a:solidFill>
                  <a:schemeClr val="dk1"/>
                </a:solidFill>
                <a:latin typeface="Calibri"/>
                <a:ea typeface="Calibri"/>
                <a:cs typeface="Calibri"/>
                <a:sym typeface="Calibri"/>
              </a:rPr>
              <a:t> String st_name;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private</a:t>
            </a:r>
            <a:r>
              <a:rPr lang="en-IN" sz="1600">
                <a:solidFill>
                  <a:schemeClr val="dk1"/>
                </a:solidFill>
                <a:latin typeface="Calibri"/>
                <a:ea typeface="Calibri"/>
                <a:cs typeface="Calibri"/>
                <a:sym typeface="Calibri"/>
              </a:rPr>
              <a:t> String st_course;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public</a:t>
            </a: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void</a:t>
            </a:r>
            <a:r>
              <a:rPr lang="en-IN" sz="1600">
                <a:solidFill>
                  <a:schemeClr val="dk1"/>
                </a:solidFill>
                <a:latin typeface="Calibri"/>
                <a:ea typeface="Calibri"/>
                <a:cs typeface="Calibri"/>
                <a:sym typeface="Calibri"/>
              </a:rPr>
              <a:t> setSt_id(</a:t>
            </a:r>
            <a:r>
              <a:rPr b="1" lang="en-IN" sz="1600">
                <a:solidFill>
                  <a:schemeClr val="dk1"/>
                </a:solidFill>
                <a:latin typeface="Calibri"/>
                <a:ea typeface="Calibri"/>
                <a:cs typeface="Calibri"/>
                <a:sym typeface="Calibri"/>
              </a:rPr>
              <a:t>int</a:t>
            </a:r>
            <a:r>
              <a:rPr lang="en-IN" sz="1600">
                <a:solidFill>
                  <a:schemeClr val="dk1"/>
                </a:solidFill>
                <a:latin typeface="Calibri"/>
                <a:ea typeface="Calibri"/>
                <a:cs typeface="Calibri"/>
                <a:sym typeface="Calibri"/>
              </a:rPr>
              <a:t> st_id)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this</a:t>
            </a:r>
            <a:r>
              <a:rPr lang="en-IN" sz="1600">
                <a:solidFill>
                  <a:schemeClr val="dk1"/>
                </a:solidFill>
                <a:latin typeface="Calibri"/>
                <a:ea typeface="Calibri"/>
                <a:cs typeface="Calibri"/>
                <a:sym typeface="Calibri"/>
              </a:rPr>
              <a:t>.st_id = st_id;</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public</a:t>
            </a: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int</a:t>
            </a:r>
            <a:r>
              <a:rPr lang="en-IN" sz="1600">
                <a:solidFill>
                  <a:schemeClr val="dk1"/>
                </a:solidFill>
                <a:latin typeface="Calibri"/>
                <a:ea typeface="Calibri"/>
                <a:cs typeface="Calibri"/>
                <a:sym typeface="Calibri"/>
              </a:rPr>
              <a:t> getSt_id()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return</a:t>
            </a:r>
            <a:r>
              <a:rPr lang="en-IN" sz="1600">
                <a:solidFill>
                  <a:schemeClr val="dk1"/>
                </a:solidFill>
                <a:latin typeface="Calibri"/>
                <a:ea typeface="Calibri"/>
                <a:cs typeface="Calibri"/>
                <a:sym typeface="Calibri"/>
              </a:rPr>
              <a:t> st_id;</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public</a:t>
            </a: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void</a:t>
            </a:r>
            <a:r>
              <a:rPr lang="en-IN" sz="1600">
                <a:solidFill>
                  <a:schemeClr val="dk1"/>
                </a:solidFill>
                <a:latin typeface="Calibri"/>
                <a:ea typeface="Calibri"/>
                <a:cs typeface="Calibri"/>
                <a:sym typeface="Calibri"/>
              </a:rPr>
              <a:t> setSt_name(String st_name)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this</a:t>
            </a:r>
            <a:r>
              <a:rPr lang="en-IN" sz="1600">
                <a:solidFill>
                  <a:schemeClr val="dk1"/>
                </a:solidFill>
                <a:latin typeface="Calibri"/>
                <a:ea typeface="Calibri"/>
                <a:cs typeface="Calibri"/>
                <a:sym typeface="Calibri"/>
              </a:rPr>
              <a:t>.st_name = st_name;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public</a:t>
            </a:r>
            <a:r>
              <a:rPr lang="en-IN" sz="1600">
                <a:solidFill>
                  <a:schemeClr val="dk1"/>
                </a:solidFill>
                <a:latin typeface="Calibri"/>
                <a:ea typeface="Calibri"/>
                <a:cs typeface="Calibri"/>
                <a:sym typeface="Calibri"/>
              </a:rPr>
              <a:t> String getSt_name()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b="1" lang="en-IN" sz="1600">
                <a:solidFill>
                  <a:schemeClr val="dk1"/>
                </a:solidFill>
                <a:latin typeface="Calibri"/>
                <a:ea typeface="Calibri"/>
                <a:cs typeface="Calibri"/>
                <a:sym typeface="Calibri"/>
              </a:rPr>
              <a:t>return</a:t>
            </a:r>
            <a:r>
              <a:rPr lang="en-IN" sz="1600">
                <a:solidFill>
                  <a:schemeClr val="dk1"/>
                </a:solidFill>
                <a:latin typeface="Calibri"/>
                <a:ea typeface="Calibri"/>
                <a:cs typeface="Calibri"/>
                <a:sym typeface="Calibri"/>
              </a:rPr>
              <a:t> st_name;}	</a:t>
            </a:r>
            <a:endParaRPr/>
          </a:p>
        </p:txBody>
      </p:sp>
      <p:sp>
        <p:nvSpPr>
          <p:cNvPr id="188" name="Google Shape;188;p26"/>
          <p:cNvSpPr/>
          <p:nvPr/>
        </p:nvSpPr>
        <p:spPr>
          <a:xfrm>
            <a:off x="2133600" y="-152400"/>
            <a:ext cx="6858000"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lt1"/>
                </a:solidFill>
                <a:latin typeface="Calibri"/>
                <a:ea typeface="Calibri"/>
                <a:cs typeface="Calibri"/>
                <a:sym typeface="Calibri"/>
              </a:rPr>
              <a:t>Demo: Setter Based Dependency 		Injection Cont..</a:t>
            </a:r>
            <a:endParaRPr b="1" sz="32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p:nvPr/>
        </p:nvSpPr>
        <p:spPr>
          <a:xfrm>
            <a:off x="381000" y="1600200"/>
            <a:ext cx="723900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setSt_course(String st_course)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this</a:t>
            </a:r>
            <a:r>
              <a:rPr lang="en-IN" sz="1800">
                <a:solidFill>
                  <a:schemeClr val="dk1"/>
                </a:solidFill>
                <a:latin typeface="Calibri"/>
                <a:ea typeface="Calibri"/>
                <a:cs typeface="Calibri"/>
                <a:sym typeface="Calibri"/>
              </a:rPr>
              <a:t>.st_course = st_course;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String getSt_course()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return</a:t>
            </a:r>
            <a:r>
              <a:rPr lang="en-IN" sz="1800">
                <a:solidFill>
                  <a:schemeClr val="dk1"/>
                </a:solidFill>
                <a:latin typeface="Calibri"/>
                <a:ea typeface="Calibri"/>
                <a:cs typeface="Calibri"/>
                <a:sym typeface="Calibri"/>
              </a:rPr>
              <a:t> st_course;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display(){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a:t>
            </a:r>
            <a:r>
              <a:rPr b="1" i="1" lang="en-IN" sz="1800">
                <a:solidFill>
                  <a:schemeClr val="dk1"/>
                </a:solidFill>
                <a:latin typeface="Calibri"/>
                <a:ea typeface="Calibri"/>
                <a:cs typeface="Calibri"/>
                <a:sym typeface="Calibri"/>
              </a:rPr>
              <a:t>out</a:t>
            </a:r>
            <a:r>
              <a:rPr lang="en-IN" sz="1800">
                <a:solidFill>
                  <a:schemeClr val="dk1"/>
                </a:solidFill>
                <a:latin typeface="Calibri"/>
                <a:ea typeface="Calibri"/>
                <a:cs typeface="Calibri"/>
                <a:sym typeface="Calibri"/>
              </a:rPr>
              <a:t>.println(st_id+" "+st_name+" "+st_course);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194" name="Google Shape;194;p27"/>
          <p:cNvSpPr/>
          <p:nvPr/>
        </p:nvSpPr>
        <p:spPr>
          <a:xfrm>
            <a:off x="2273262" y="-152400"/>
            <a:ext cx="7175538"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lt1"/>
                </a:solidFill>
                <a:latin typeface="Calibri"/>
                <a:ea typeface="Calibri"/>
                <a:cs typeface="Calibri"/>
                <a:sym typeface="Calibri"/>
              </a:rPr>
              <a:t>Demo: Setter Based Dependency 		Injection Cont..</a:t>
            </a:r>
            <a:endParaRPr b="1" sz="32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p:nvPr/>
        </p:nvSpPr>
        <p:spPr>
          <a:xfrm>
            <a:off x="762000" y="1034151"/>
            <a:ext cx="8229600" cy="5580438"/>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IN" sz="1800">
                <a:solidFill>
                  <a:schemeClr val="dk1"/>
                </a:solidFill>
                <a:latin typeface="Calibri"/>
                <a:ea typeface="Calibri"/>
                <a:cs typeface="Calibri"/>
                <a:sym typeface="Calibri"/>
              </a:rPr>
              <a:t>Step 4: create setterbeans.xml in src folder</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2800">
                <a:solidFill>
                  <a:schemeClr val="dk1"/>
                </a:solidFill>
                <a:latin typeface="Calibri"/>
                <a:ea typeface="Calibri"/>
                <a:cs typeface="Calibri"/>
                <a:sym typeface="Calibri"/>
              </a:rPr>
              <a:t> </a:t>
            </a:r>
            <a:r>
              <a:rPr lang="en-IN" sz="1600">
                <a:solidFill>
                  <a:schemeClr val="dk1"/>
                </a:solidFill>
                <a:latin typeface="Calibri"/>
                <a:ea typeface="Calibri"/>
                <a:cs typeface="Calibri"/>
                <a:sym typeface="Calibri"/>
              </a:rPr>
              <a:t> </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xml</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version</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"1.0"</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encoding</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"UTF-8"</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beans</a:t>
            </a:r>
            <a:r>
              <a:rPr lang="en-I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xmlns</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"http://www.springframework.org/schema/beans"</a:t>
            </a:r>
            <a:r>
              <a:rPr lang="en-I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xmlns:xsi</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"http://www.w3.org/2001/XMLSchema-instance"</a:t>
            </a:r>
            <a:r>
              <a:rPr lang="en-I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xmlns:p</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"http://www.springframework.org/schema/p"</a:t>
            </a:r>
            <a:r>
              <a:rPr lang="en-I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xsi:schemaLocation</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"http://www.springframework.org/schema/beans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i="1" lang="en-IN" sz="1600">
                <a:solidFill>
                  <a:srgbClr val="2A00FF"/>
                </a:solidFill>
                <a:latin typeface="Calibri"/>
                <a:ea typeface="Calibri"/>
                <a:cs typeface="Calibri"/>
                <a:sym typeface="Calibri"/>
              </a:rPr>
              <a:t>                http://www.springframework.org/schema/beans/spring-beans-3.0.xsd"</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id</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"student"</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class</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"com.test.setterbased.Student"</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property</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name</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"st_id"</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value</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1</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value</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property</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property</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name</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"st_name"</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value</a:t>
            </a:r>
            <a:r>
              <a:rPr lang="en-IN" sz="1600">
                <a:solidFill>
                  <a:srgbClr val="008080"/>
                </a:solidFill>
                <a:latin typeface="Calibri"/>
                <a:ea typeface="Calibri"/>
                <a:cs typeface="Calibri"/>
                <a:sym typeface="Calibri"/>
              </a:rPr>
              <a:t>&gt;</a:t>
            </a:r>
            <a:r>
              <a:rPr lang="en-IN" sz="1600" u="sng">
                <a:solidFill>
                  <a:srgbClr val="000000"/>
                </a:solidFill>
                <a:latin typeface="Calibri"/>
                <a:ea typeface="Calibri"/>
                <a:cs typeface="Calibri"/>
                <a:sym typeface="Calibri"/>
              </a:rPr>
              <a:t>Tom</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value</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property</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property</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name</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"st_course"</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value</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Spring Course</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value</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property</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beans</a:t>
            </a:r>
            <a:r>
              <a:rPr lang="en-IN" sz="1600">
                <a:solidFill>
                  <a:srgbClr val="008080"/>
                </a:solidFill>
                <a:latin typeface="Calibri"/>
                <a:ea typeface="Calibri"/>
                <a:cs typeface="Calibri"/>
                <a:sym typeface="Calibri"/>
              </a:rPr>
              <a:t>&gt;</a:t>
            </a:r>
            <a:endParaRPr sz="1600">
              <a:solidFill>
                <a:schemeClr val="dk1"/>
              </a:solidFill>
              <a:latin typeface="Calibri"/>
              <a:ea typeface="Calibri"/>
              <a:cs typeface="Calibri"/>
              <a:sym typeface="Calibri"/>
            </a:endParaRPr>
          </a:p>
        </p:txBody>
      </p:sp>
      <p:sp>
        <p:nvSpPr>
          <p:cNvPr id="201" name="Google Shape;201;p28"/>
          <p:cNvSpPr/>
          <p:nvPr/>
        </p:nvSpPr>
        <p:spPr>
          <a:xfrm>
            <a:off x="2057400" y="-152400"/>
            <a:ext cx="7543800"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lt1"/>
                </a:solidFill>
                <a:latin typeface="Calibri"/>
                <a:ea typeface="Calibri"/>
                <a:cs typeface="Calibri"/>
                <a:sym typeface="Calibri"/>
              </a:rPr>
              <a:t>Demo: Setter Based Dependency 		</a:t>
            </a:r>
            <a:endParaRPr/>
          </a:p>
          <a:p>
            <a:pPr indent="0" lvl="0" marL="0" marR="0" rtl="0" algn="l">
              <a:spcBef>
                <a:spcPts val="0"/>
              </a:spcBef>
              <a:spcAft>
                <a:spcPts val="0"/>
              </a:spcAft>
              <a:buNone/>
            </a:pPr>
            <a:r>
              <a:rPr b="1" lang="en-IN" sz="3200">
                <a:solidFill>
                  <a:schemeClr val="lt1"/>
                </a:solidFill>
                <a:latin typeface="Calibri"/>
                <a:ea typeface="Calibri"/>
                <a:cs typeface="Calibri"/>
                <a:sym typeface="Calibri"/>
              </a:rPr>
              <a:t>	Injection Cont..</a:t>
            </a:r>
            <a:endParaRPr b="1" sz="32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p:nvPr/>
        </p:nvSpPr>
        <p:spPr>
          <a:xfrm>
            <a:off x="228600" y="1143000"/>
            <a:ext cx="8763000" cy="58955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7F0055"/>
                </a:solidFill>
                <a:latin typeface="Calibri"/>
                <a:ea typeface="Calibri"/>
                <a:cs typeface="Calibri"/>
                <a:sym typeface="Calibri"/>
              </a:rPr>
              <a:t>package</a:t>
            </a:r>
            <a:r>
              <a:rPr b="1" lang="en-IN" sz="1800">
                <a:solidFill>
                  <a:srgbClr val="000000"/>
                </a:solidFill>
                <a:latin typeface="Calibri"/>
                <a:ea typeface="Calibri"/>
                <a:cs typeface="Calibri"/>
                <a:sym typeface="Calibri"/>
              </a:rPr>
              <a:t> com.test.setterbased;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rgbClr val="7F0055"/>
                </a:solidFill>
                <a:latin typeface="Calibri"/>
                <a:ea typeface="Calibri"/>
                <a:cs typeface="Calibri"/>
                <a:sym typeface="Calibri"/>
              </a:rPr>
              <a:t>import</a:t>
            </a:r>
            <a:r>
              <a:rPr b="1" lang="en-IN" sz="1800">
                <a:solidFill>
                  <a:srgbClr val="000000"/>
                </a:solidFill>
                <a:latin typeface="Calibri"/>
                <a:ea typeface="Calibri"/>
                <a:cs typeface="Calibri"/>
                <a:sym typeface="Calibri"/>
              </a:rPr>
              <a:t> org.springframework.context.ApplicationContext;</a:t>
            </a:r>
            <a:endParaRPr/>
          </a:p>
          <a:p>
            <a:pPr indent="0" lvl="0" marL="0" marR="0" rtl="0" algn="l">
              <a:spcBef>
                <a:spcPts val="0"/>
              </a:spcBef>
              <a:spcAft>
                <a:spcPts val="0"/>
              </a:spcAft>
              <a:buNone/>
            </a:pPr>
            <a:r>
              <a:rPr b="1" lang="en-IN" sz="1800">
                <a:solidFill>
                  <a:srgbClr val="7F0055"/>
                </a:solidFill>
                <a:latin typeface="Calibri"/>
                <a:ea typeface="Calibri"/>
                <a:cs typeface="Calibri"/>
                <a:sym typeface="Calibri"/>
              </a:rPr>
              <a:t>import</a:t>
            </a:r>
            <a:r>
              <a:rPr b="1" lang="en-IN" sz="1800">
                <a:solidFill>
                  <a:srgbClr val="000000"/>
                </a:solidFill>
                <a:latin typeface="Calibri"/>
                <a:ea typeface="Calibri"/>
                <a:cs typeface="Calibri"/>
                <a:sym typeface="Calibri"/>
              </a:rPr>
              <a:t> org.springframework.context.support.ClassPathXmlApplicationContext;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rgbClr val="7F0055"/>
                </a:solidFill>
                <a:latin typeface="Calibri"/>
                <a:ea typeface="Calibri"/>
                <a:cs typeface="Calibri"/>
                <a:sym typeface="Calibri"/>
              </a:rPr>
              <a:t>public</a:t>
            </a:r>
            <a:r>
              <a:rPr b="1" lang="en-IN" sz="1800">
                <a:solidFill>
                  <a:srgbClr val="000000"/>
                </a:solidFill>
                <a:latin typeface="Calibri"/>
                <a:ea typeface="Calibri"/>
                <a:cs typeface="Calibri"/>
                <a:sym typeface="Calibri"/>
              </a:rPr>
              <a:t> </a:t>
            </a:r>
            <a:r>
              <a:rPr b="1" lang="en-IN" sz="1800">
                <a:solidFill>
                  <a:srgbClr val="7F0055"/>
                </a:solidFill>
                <a:latin typeface="Calibri"/>
                <a:ea typeface="Calibri"/>
                <a:cs typeface="Calibri"/>
                <a:sym typeface="Calibri"/>
              </a:rPr>
              <a:t>class</a:t>
            </a:r>
            <a:r>
              <a:rPr b="1" lang="en-IN" sz="1800">
                <a:solidFill>
                  <a:srgbClr val="000000"/>
                </a:solidFill>
                <a:latin typeface="Calibri"/>
                <a:ea typeface="Calibri"/>
                <a:cs typeface="Calibri"/>
                <a:sym typeface="Calibri"/>
              </a:rPr>
              <a:t> StudentMain {</a:t>
            </a:r>
            <a:endParaRPr/>
          </a:p>
          <a:p>
            <a:pPr indent="0" lvl="0" marL="0" marR="0" rtl="0" algn="l">
              <a:spcBef>
                <a:spcPts val="0"/>
              </a:spcBef>
              <a:spcAft>
                <a:spcPts val="0"/>
              </a:spcAft>
              <a:buNone/>
            </a:pPr>
            <a:r>
              <a:rPr b="1" lang="en-IN" sz="1800">
                <a:solidFill>
                  <a:srgbClr val="7F0055"/>
                </a:solidFill>
                <a:latin typeface="Calibri"/>
                <a:ea typeface="Calibri"/>
                <a:cs typeface="Calibri"/>
                <a:sym typeface="Calibri"/>
              </a:rPr>
              <a:t>public</a:t>
            </a:r>
            <a:r>
              <a:rPr b="1" lang="en-IN" sz="1800">
                <a:solidFill>
                  <a:srgbClr val="000000"/>
                </a:solidFill>
                <a:latin typeface="Calibri"/>
                <a:ea typeface="Calibri"/>
                <a:cs typeface="Calibri"/>
                <a:sym typeface="Calibri"/>
              </a:rPr>
              <a:t> </a:t>
            </a:r>
            <a:r>
              <a:rPr b="1" lang="en-IN" sz="1800">
                <a:solidFill>
                  <a:srgbClr val="7F0055"/>
                </a:solidFill>
                <a:latin typeface="Calibri"/>
                <a:ea typeface="Calibri"/>
                <a:cs typeface="Calibri"/>
                <a:sym typeface="Calibri"/>
              </a:rPr>
              <a:t>static</a:t>
            </a:r>
            <a:r>
              <a:rPr b="1" lang="en-IN" sz="1800">
                <a:solidFill>
                  <a:srgbClr val="000000"/>
                </a:solidFill>
                <a:latin typeface="Calibri"/>
                <a:ea typeface="Calibri"/>
                <a:cs typeface="Calibri"/>
                <a:sym typeface="Calibri"/>
              </a:rPr>
              <a:t> </a:t>
            </a:r>
            <a:r>
              <a:rPr b="1" lang="en-IN" sz="1800">
                <a:solidFill>
                  <a:srgbClr val="7F0055"/>
                </a:solidFill>
                <a:latin typeface="Calibri"/>
                <a:ea typeface="Calibri"/>
                <a:cs typeface="Calibri"/>
                <a:sym typeface="Calibri"/>
              </a:rPr>
              <a:t>void</a:t>
            </a:r>
            <a:r>
              <a:rPr b="1" lang="en-IN" sz="1800">
                <a:solidFill>
                  <a:srgbClr val="000000"/>
                </a:solidFill>
                <a:latin typeface="Calibri"/>
                <a:ea typeface="Calibri"/>
                <a:cs typeface="Calibri"/>
                <a:sym typeface="Calibri"/>
              </a:rPr>
              <a:t> main(String[] </a:t>
            </a:r>
            <a:r>
              <a:rPr b="1" lang="en-IN" sz="1800">
                <a:solidFill>
                  <a:srgbClr val="6A3E3E"/>
                </a:solidFill>
                <a:latin typeface="Calibri"/>
                <a:ea typeface="Calibri"/>
                <a:cs typeface="Calibri"/>
                <a:sym typeface="Calibri"/>
              </a:rPr>
              <a:t>args</a:t>
            </a:r>
            <a:r>
              <a:rPr b="1" lang="en-IN"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000000"/>
                </a:solidFill>
                <a:latin typeface="Calibri"/>
                <a:ea typeface="Calibri"/>
                <a:cs typeface="Calibri"/>
                <a:sym typeface="Calibri"/>
              </a:rPr>
              <a:t> ApplicationContext </a:t>
            </a:r>
            <a:r>
              <a:rPr lang="en-IN" sz="1800" u="sng">
                <a:solidFill>
                  <a:srgbClr val="6A3E3E"/>
                </a:solidFill>
                <a:latin typeface="Calibri"/>
                <a:ea typeface="Calibri"/>
                <a:cs typeface="Calibri"/>
                <a:sym typeface="Calibri"/>
              </a:rPr>
              <a:t>context</a:t>
            </a:r>
            <a:r>
              <a:rPr lang="en-IN" sz="1800" u="sng">
                <a:solidFill>
                  <a:srgbClr val="000000"/>
                </a:solidFill>
                <a:latin typeface="Calibri"/>
                <a:ea typeface="Calibri"/>
                <a:cs typeface="Calibri"/>
                <a:sym typeface="Calibri"/>
              </a:rPr>
              <a:t> = </a:t>
            </a:r>
            <a:r>
              <a:rPr b="1" lang="en-IN" sz="1800" u="sng">
                <a:solidFill>
                  <a:srgbClr val="7F0055"/>
                </a:solidFill>
                <a:latin typeface="Calibri"/>
                <a:ea typeface="Calibri"/>
                <a:cs typeface="Calibri"/>
                <a:sym typeface="Calibri"/>
              </a:rPr>
              <a:t>new</a:t>
            </a:r>
            <a:r>
              <a:rPr b="1" lang="en-IN" sz="1800" u="sng">
                <a:solidFill>
                  <a:srgbClr val="000000"/>
                </a:solidFill>
                <a:latin typeface="Calibri"/>
                <a:ea typeface="Calibri"/>
                <a:cs typeface="Calibri"/>
                <a:sym typeface="Calibri"/>
              </a:rPr>
              <a:t> ClassPathXmlApplicationContext(</a:t>
            </a:r>
            <a:r>
              <a:rPr b="1" lang="en-IN" sz="1800" u="sng">
                <a:solidFill>
                  <a:srgbClr val="2A00FF"/>
                </a:solidFill>
                <a:latin typeface="Calibri"/>
                <a:ea typeface="Calibri"/>
                <a:cs typeface="Calibri"/>
                <a:sym typeface="Calibri"/>
              </a:rPr>
              <a:t>"setterbeans.xml"</a:t>
            </a:r>
            <a:r>
              <a:rPr b="1" lang="en-IN" sz="1800" u="sng">
                <a:solidFill>
                  <a:srgbClr val="000000"/>
                </a:solidFill>
                <a:latin typeface="Calibri"/>
                <a:ea typeface="Calibri"/>
                <a:cs typeface="Calibri"/>
                <a:sym typeface="Calibri"/>
              </a:rPr>
              <a:t>);</a:t>
            </a:r>
            <a:endParaRPr/>
          </a:p>
          <a:p>
            <a:pPr indent="0" lvl="0" marL="0" marR="0" rtl="0" algn="l">
              <a:spcBef>
                <a:spcPts val="0"/>
              </a:spcBef>
              <a:spcAft>
                <a:spcPts val="0"/>
              </a:spcAft>
              <a:buNone/>
            </a:pPr>
            <a:r>
              <a:rPr lang="en-IN"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000000"/>
                </a:solidFill>
                <a:latin typeface="Calibri"/>
                <a:ea typeface="Calibri"/>
                <a:cs typeface="Calibri"/>
                <a:sym typeface="Calibri"/>
              </a:rPr>
              <a:t>      Student </a:t>
            </a:r>
            <a:r>
              <a:rPr lang="en-IN" sz="1800">
                <a:solidFill>
                  <a:srgbClr val="6A3E3E"/>
                </a:solidFill>
                <a:latin typeface="Calibri"/>
                <a:ea typeface="Calibri"/>
                <a:cs typeface="Calibri"/>
                <a:sym typeface="Calibri"/>
              </a:rPr>
              <a:t>st1</a:t>
            </a:r>
            <a:r>
              <a:rPr lang="en-IN" sz="1800">
                <a:solidFill>
                  <a:srgbClr val="000000"/>
                </a:solidFill>
                <a:latin typeface="Calibri"/>
                <a:ea typeface="Calibri"/>
                <a:cs typeface="Calibri"/>
                <a:sym typeface="Calibri"/>
              </a:rPr>
              <a:t>=(Student)</a:t>
            </a:r>
            <a:r>
              <a:rPr lang="en-IN" sz="1800">
                <a:solidFill>
                  <a:srgbClr val="6A3E3E"/>
                </a:solidFill>
                <a:latin typeface="Calibri"/>
                <a:ea typeface="Calibri"/>
                <a:cs typeface="Calibri"/>
                <a:sym typeface="Calibri"/>
              </a:rPr>
              <a:t>context</a:t>
            </a:r>
            <a:r>
              <a:rPr lang="en-IN" sz="1800">
                <a:solidFill>
                  <a:srgbClr val="000000"/>
                </a:solidFill>
                <a:latin typeface="Calibri"/>
                <a:ea typeface="Calibri"/>
                <a:cs typeface="Calibri"/>
                <a:sym typeface="Calibri"/>
              </a:rPr>
              <a:t>.getBean(</a:t>
            </a:r>
            <a:r>
              <a:rPr lang="en-IN" sz="1800">
                <a:solidFill>
                  <a:srgbClr val="2A00FF"/>
                </a:solidFill>
                <a:latin typeface="Calibri"/>
                <a:ea typeface="Calibri"/>
                <a:cs typeface="Calibri"/>
                <a:sym typeface="Calibri"/>
              </a:rPr>
              <a:t>"student"</a:t>
            </a:r>
            <a:r>
              <a:rPr lang="en-IN"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000000"/>
                </a:solidFill>
                <a:latin typeface="Calibri"/>
                <a:ea typeface="Calibri"/>
                <a:cs typeface="Calibri"/>
                <a:sym typeface="Calibri"/>
              </a:rPr>
              <a:t>      </a:t>
            </a:r>
            <a:r>
              <a:rPr lang="en-IN" sz="1800">
                <a:solidFill>
                  <a:srgbClr val="6A3E3E"/>
                </a:solidFill>
                <a:latin typeface="Calibri"/>
                <a:ea typeface="Calibri"/>
                <a:cs typeface="Calibri"/>
                <a:sym typeface="Calibri"/>
              </a:rPr>
              <a:t>st1</a:t>
            </a:r>
            <a:r>
              <a:rPr lang="en-IN" sz="1800">
                <a:solidFill>
                  <a:srgbClr val="000000"/>
                </a:solidFill>
                <a:latin typeface="Calibri"/>
                <a:ea typeface="Calibri"/>
                <a:cs typeface="Calibri"/>
                <a:sym typeface="Calibri"/>
              </a:rPr>
              <a:t>.display();  </a:t>
            </a:r>
            <a:endParaRPr/>
          </a:p>
          <a:p>
            <a:pPr indent="0" lvl="0" marL="0" marR="0" rtl="0" algn="l">
              <a:spcBef>
                <a:spcPts val="0"/>
              </a:spcBef>
              <a:spcAft>
                <a:spcPts val="0"/>
              </a:spcAft>
              <a:buNone/>
            </a:pPr>
            <a:r>
              <a:rPr lang="en-IN" sz="1800">
                <a:solidFill>
                  <a:srgbClr val="000000"/>
                </a:solidFill>
                <a:latin typeface="Calibri"/>
                <a:ea typeface="Calibri"/>
                <a:cs typeface="Calibri"/>
                <a:sym typeface="Calibri"/>
              </a:rPr>
              <a:t>}</a:t>
            </a:r>
            <a:endParaRPr/>
          </a:p>
          <a:p>
            <a:pPr indent="0" lvl="0" marL="0" marR="0" rtl="0" algn="l">
              <a:spcBef>
                <a:spcPts val="0"/>
              </a:spcBef>
              <a:spcAft>
                <a:spcPts val="0"/>
              </a:spcAft>
              <a:buNone/>
            </a:pPr>
            <a:r>
              <a:rPr lang="en-IN" sz="1800">
                <a:solidFill>
                  <a:srgbClr val="000000"/>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l">
              <a:lnSpc>
                <a:spcPct val="107000"/>
              </a:lnSpc>
              <a:spcBef>
                <a:spcPts val="0"/>
              </a:spcBef>
              <a:spcAft>
                <a:spcPts val="0"/>
              </a:spcAft>
              <a:buNone/>
            </a:pPr>
            <a:r>
              <a:rPr b="1" lang="en-IN" sz="1800">
                <a:solidFill>
                  <a:schemeClr val="dk1"/>
                </a:solidFill>
                <a:latin typeface="Calibri"/>
                <a:ea typeface="Calibri"/>
                <a:cs typeface="Calibri"/>
                <a:sym typeface="Calibri"/>
              </a:rPr>
              <a:t>Step 5: Run the mainjava file you can see the following output</a:t>
            </a:r>
            <a:endParaRPr b="1"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800">
                <a:solidFill>
                  <a:srgbClr val="008080"/>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IN" sz="1800">
                <a:solidFill>
                  <a:srgbClr val="000000"/>
                </a:solidFill>
                <a:latin typeface="Calibri"/>
                <a:ea typeface="Calibri"/>
                <a:cs typeface="Calibri"/>
                <a:sym typeface="Calibri"/>
              </a:rPr>
              <a:t>1 Tom Spring Course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9"/>
          <p:cNvSpPr/>
          <p:nvPr/>
        </p:nvSpPr>
        <p:spPr>
          <a:xfrm>
            <a:off x="2971800" y="-152400"/>
            <a:ext cx="7571303" cy="144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lt1"/>
                </a:solidFill>
                <a:latin typeface="Calibri"/>
                <a:ea typeface="Calibri"/>
                <a:cs typeface="Calibri"/>
                <a:sym typeface="Calibri"/>
              </a:rPr>
              <a:t>Demo: Setter Based Dependency 		</a:t>
            </a:r>
            <a:endParaRPr/>
          </a:p>
          <a:p>
            <a:pPr indent="0" lvl="0" marL="0" marR="0" rtl="0" algn="l">
              <a:spcBef>
                <a:spcPts val="0"/>
              </a:spcBef>
              <a:spcAft>
                <a:spcPts val="0"/>
              </a:spcAft>
              <a:buNone/>
            </a:pPr>
            <a:r>
              <a:rPr b="1" lang="en-IN" sz="3200">
                <a:solidFill>
                  <a:schemeClr val="lt1"/>
                </a:solidFill>
                <a:latin typeface="Calibri"/>
                <a:ea typeface="Calibri"/>
                <a:cs typeface="Calibri"/>
                <a:sym typeface="Calibri"/>
              </a:rPr>
              <a:t>	Injection Cont..</a:t>
            </a:r>
            <a:endParaRPr b="1" sz="32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p:nvPr/>
        </p:nvSpPr>
        <p:spPr>
          <a:xfrm>
            <a:off x="3429000" y="152400"/>
            <a:ext cx="3855543"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lt1"/>
                </a:solidFill>
                <a:latin typeface="Calibri"/>
                <a:ea typeface="Calibri"/>
                <a:cs typeface="Calibri"/>
                <a:sym typeface="Calibri"/>
              </a:rPr>
              <a:t>Injecting Inner Beans </a:t>
            </a:r>
            <a:endParaRPr b="1" sz="3200">
              <a:solidFill>
                <a:schemeClr val="lt1"/>
              </a:solidFill>
              <a:latin typeface="Calibri"/>
              <a:ea typeface="Calibri"/>
              <a:cs typeface="Calibri"/>
              <a:sym typeface="Calibri"/>
            </a:endParaRPr>
          </a:p>
        </p:txBody>
      </p:sp>
      <p:sp>
        <p:nvSpPr>
          <p:cNvPr id="214" name="Google Shape;214;p30"/>
          <p:cNvSpPr/>
          <p:nvPr/>
        </p:nvSpPr>
        <p:spPr>
          <a:xfrm>
            <a:off x="152400" y="838200"/>
            <a:ext cx="8991600" cy="61863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333333"/>
                </a:solidFill>
                <a:latin typeface="Calibri"/>
                <a:ea typeface="Calibri"/>
                <a:cs typeface="Calibri"/>
                <a:sym typeface="Calibri"/>
              </a:rPr>
              <a:t>Inner beans are the beans that are defined within the scope of another bean. </a:t>
            </a:r>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Thus, a &lt;bean/&gt; element inside the &lt;property/&gt; or &lt;constructor-arg/&gt; elements is called inner bean.</a:t>
            </a:r>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Here is an example how to inject inner beans within the scope of other beans</a:t>
            </a:r>
            <a:endParaRPr/>
          </a:p>
          <a:p>
            <a:pPr indent="0" lvl="0" marL="0" marR="0" rtl="0" algn="l">
              <a:spcBef>
                <a:spcPts val="0"/>
              </a:spcBef>
              <a:spcAft>
                <a:spcPts val="0"/>
              </a:spcAft>
              <a:buNone/>
            </a:pPr>
            <a:r>
              <a:t/>
            </a:r>
            <a:endParaRPr sz="1800">
              <a:solidFill>
                <a:srgbClr val="333333"/>
              </a:solidFill>
              <a:latin typeface="Calibri"/>
              <a:ea typeface="Calibri"/>
              <a:cs typeface="Calibri"/>
              <a:sym typeface="Calibri"/>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Follow the steps below:</a:t>
            </a:r>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Duration: 15 min</a:t>
            </a:r>
            <a:endParaRPr/>
          </a:p>
          <a:p>
            <a:pPr indent="0" lvl="0" marL="0" marR="0" rtl="0" algn="l">
              <a:spcBef>
                <a:spcPts val="0"/>
              </a:spcBef>
              <a:spcAft>
                <a:spcPts val="0"/>
              </a:spcAft>
              <a:buNone/>
            </a:pPr>
            <a:r>
              <a:t/>
            </a:r>
            <a:endParaRPr sz="1800">
              <a:solidFill>
                <a:srgbClr val="333333"/>
              </a:solidFill>
              <a:latin typeface="Calibri"/>
              <a:ea typeface="Calibri"/>
              <a:cs typeface="Calibri"/>
              <a:sym typeface="Calibri"/>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Step 1:</a:t>
            </a:r>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Create a project with a name InnerBeanInjectionExample and create a package com.test.innerbean under the src folder in the created project.</a:t>
            </a:r>
            <a:endParaRPr/>
          </a:p>
          <a:p>
            <a:pPr indent="0" lvl="0" marL="0" marR="0" rtl="0" algn="l">
              <a:spcBef>
                <a:spcPts val="0"/>
              </a:spcBef>
              <a:spcAft>
                <a:spcPts val="0"/>
              </a:spcAft>
              <a:buNone/>
            </a:pPr>
            <a:r>
              <a:t/>
            </a:r>
            <a:endParaRPr sz="1800">
              <a:solidFill>
                <a:srgbClr val="333333"/>
              </a:solidFill>
              <a:latin typeface="Calibri"/>
              <a:ea typeface="Calibri"/>
              <a:cs typeface="Calibri"/>
              <a:sym typeface="Calibri"/>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Step 2:</a:t>
            </a:r>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Add required Spring libraries using Add External JARs option as explained in the setterbased/constructor-based example.</a:t>
            </a:r>
            <a:endParaRPr/>
          </a:p>
          <a:p>
            <a:pPr indent="0" lvl="0" marL="0" marR="0" rtl="0" algn="l">
              <a:spcBef>
                <a:spcPts val="0"/>
              </a:spcBef>
              <a:spcAft>
                <a:spcPts val="0"/>
              </a:spcAft>
              <a:buNone/>
            </a:pPr>
            <a:r>
              <a:t/>
            </a:r>
            <a:endParaRPr sz="1800">
              <a:solidFill>
                <a:srgbClr val="333333"/>
              </a:solidFill>
              <a:latin typeface="Calibri"/>
              <a:ea typeface="Calibri"/>
              <a:cs typeface="Calibri"/>
              <a:sym typeface="Calibri"/>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Step3:</a:t>
            </a:r>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Create Java classes InvoiceGenerator, Product and MainInvoiceGenerator under the com.test.innerbean package.</a:t>
            </a:r>
            <a:endParaRPr/>
          </a:p>
          <a:p>
            <a:pPr indent="0" lvl="0" marL="0" marR="0" rtl="0" algn="l">
              <a:spcBef>
                <a:spcPts val="0"/>
              </a:spcBef>
              <a:spcAft>
                <a:spcPts val="0"/>
              </a:spcAft>
              <a:buNone/>
            </a:pPr>
            <a:r>
              <a:t/>
            </a:r>
            <a:endParaRPr sz="1800">
              <a:solidFill>
                <a:srgbClr val="333333"/>
              </a:solidFill>
              <a:latin typeface="Calibri"/>
              <a:ea typeface="Calibri"/>
              <a:cs typeface="Calibri"/>
              <a:sym typeface="Calibri"/>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Step 4:</a:t>
            </a:r>
            <a:endParaRPr/>
          </a:p>
          <a:p>
            <a:pPr indent="0" lvl="0" marL="0" marR="0" rtl="0" algn="l">
              <a:spcBef>
                <a:spcPts val="0"/>
              </a:spcBef>
              <a:spcAft>
                <a:spcPts val="0"/>
              </a:spcAft>
              <a:buNone/>
            </a:pPr>
            <a:r>
              <a:rPr lang="en-IN" sz="1800">
                <a:solidFill>
                  <a:srgbClr val="333333"/>
                </a:solidFill>
                <a:latin typeface="Calibri"/>
                <a:ea typeface="Calibri"/>
                <a:cs typeface="Calibri"/>
                <a:sym typeface="Calibri"/>
              </a:rPr>
              <a:t>Create Beans configuration file Innerbean.xml under the src folder.</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Injecting Inner Beans Cont..</a:t>
            </a:r>
            <a:endParaRPr/>
          </a:p>
        </p:txBody>
      </p:sp>
      <p:sp>
        <p:nvSpPr>
          <p:cNvPr id="221" name="Google Shape;221;p31"/>
          <p:cNvSpPr/>
          <p:nvPr/>
        </p:nvSpPr>
        <p:spPr>
          <a:xfrm>
            <a:off x="0" y="1600200"/>
            <a:ext cx="89154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212121"/>
                </a:solidFill>
                <a:latin typeface="Calibri"/>
                <a:ea typeface="Calibri"/>
                <a:cs typeface="Calibri"/>
                <a:sym typeface="Calibri"/>
              </a:rPr>
              <a:t>MainInvoiceGenerator.java </a:t>
            </a:r>
            <a:endParaRPr/>
          </a:p>
          <a:p>
            <a:pPr indent="0" lvl="0" marL="0" marR="0" rtl="0" algn="l">
              <a:spcBef>
                <a:spcPts val="0"/>
              </a:spcBef>
              <a:spcAft>
                <a:spcPts val="0"/>
              </a:spcAft>
              <a:buNone/>
            </a:pPr>
            <a:r>
              <a:t/>
            </a:r>
            <a:endParaRPr sz="18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package com.test.innerbean;</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import org.springframework.context.ApplicationContext;</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import org.springframework.context.support.ClassPathXmlApplicationContext;</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public class MainInvoiceGenerator {</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                public static void main(String a[]){</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        ApplicationContext context = new ClassPathXmlApplicationContext("innerbean.xml");</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        InvoiceGenerator invoice = (InvoiceGenerator) context.getBean("invoicebean");</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        invoice.generateInvoice();</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21212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Injecting Inner Beans Cont..</a:t>
            </a:r>
            <a:endParaRPr/>
          </a:p>
        </p:txBody>
      </p:sp>
      <p:sp>
        <p:nvSpPr>
          <p:cNvPr id="228" name="Google Shape;228;p32"/>
          <p:cNvSpPr/>
          <p:nvPr/>
        </p:nvSpPr>
        <p:spPr>
          <a:xfrm>
            <a:off x="228600" y="1447800"/>
            <a:ext cx="89154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	innerbean.xml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&lt;beans xmlns=</a:t>
            </a:r>
            <a:r>
              <a:rPr i="1" lang="en-IN" sz="1800">
                <a:solidFill>
                  <a:schemeClr val="dk1"/>
                </a:solidFill>
                <a:latin typeface="Calibri"/>
                <a:ea typeface="Calibri"/>
                <a:cs typeface="Calibri"/>
                <a:sym typeface="Calibri"/>
              </a:rPr>
              <a:t>"http://www.springframework.org/schema/beans"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xmlns:xsi=</a:t>
            </a:r>
            <a:r>
              <a:rPr i="1" lang="en-IN" sz="1800">
                <a:solidFill>
                  <a:schemeClr val="dk1"/>
                </a:solidFill>
                <a:latin typeface="Calibri"/>
                <a:ea typeface="Calibri"/>
                <a:cs typeface="Calibri"/>
                <a:sym typeface="Calibri"/>
              </a:rPr>
              <a:t>"http://www.w3.org/2001/XMLSchema-instance"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xsi:schemaLocation=</a:t>
            </a:r>
            <a:r>
              <a:rPr i="1" lang="en-IN" sz="1800">
                <a:solidFill>
                  <a:schemeClr val="dk1"/>
                </a:solidFill>
                <a:latin typeface="Calibri"/>
                <a:ea typeface="Calibri"/>
                <a:cs typeface="Calibri"/>
                <a:sym typeface="Calibri"/>
              </a:rPr>
              <a:t>"http://www.springframework.org/schema/beans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n-IN" sz="1800">
                <a:solidFill>
                  <a:schemeClr val="dk1"/>
                </a:solidFill>
                <a:latin typeface="Calibri"/>
                <a:ea typeface="Calibri"/>
                <a:cs typeface="Calibri"/>
                <a:sym typeface="Calibri"/>
              </a:rPr>
              <a:t>    http://www.springframework.org/schema/beans/spring-beans-3.0.xsd"</a:t>
            </a:r>
            <a:r>
              <a:rPr lang="en-IN" sz="18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&lt;bean id=</a:t>
            </a:r>
            <a:r>
              <a:rPr i="1" lang="en-IN" sz="1800">
                <a:solidFill>
                  <a:schemeClr val="dk1"/>
                </a:solidFill>
                <a:latin typeface="Calibri"/>
                <a:ea typeface="Calibri"/>
                <a:cs typeface="Calibri"/>
                <a:sym typeface="Calibri"/>
              </a:rPr>
              <a:t>"invoicebean"</a:t>
            </a:r>
            <a:r>
              <a:rPr lang="en-IN" sz="1800">
                <a:solidFill>
                  <a:schemeClr val="dk1"/>
                </a:solidFill>
                <a:latin typeface="Calibri"/>
                <a:ea typeface="Calibri"/>
                <a:cs typeface="Calibri"/>
                <a:sym typeface="Calibri"/>
              </a:rPr>
              <a:t> class=</a:t>
            </a:r>
            <a:r>
              <a:rPr i="1" lang="en-IN" sz="1800">
                <a:solidFill>
                  <a:schemeClr val="dk1"/>
                </a:solidFill>
                <a:latin typeface="Calibri"/>
                <a:ea typeface="Calibri"/>
                <a:cs typeface="Calibri"/>
                <a:sym typeface="Calibri"/>
              </a:rPr>
              <a:t>"com.test.innerbean.InvoiceGenerator"</a:t>
            </a:r>
            <a:r>
              <a:rPr lang="en-IN" sz="18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&lt;constructor-arg&gt;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&lt;bean class=</a:t>
            </a:r>
            <a:r>
              <a:rPr i="1" lang="en-IN" sz="1800">
                <a:solidFill>
                  <a:schemeClr val="dk1"/>
                </a:solidFill>
                <a:latin typeface="Calibri"/>
                <a:ea typeface="Calibri"/>
                <a:cs typeface="Calibri"/>
                <a:sym typeface="Calibri"/>
              </a:rPr>
              <a:t>"com.test.innerbean.Product"</a:t>
            </a:r>
            <a:r>
              <a:rPr lang="en-IN" sz="18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&lt;property name=</a:t>
            </a:r>
            <a:r>
              <a:rPr i="1" lang="en-IN" sz="1800">
                <a:solidFill>
                  <a:schemeClr val="dk1"/>
                </a:solidFill>
                <a:latin typeface="Calibri"/>
                <a:ea typeface="Calibri"/>
                <a:cs typeface="Calibri"/>
                <a:sym typeface="Calibri"/>
              </a:rPr>
              <a:t>"item"</a:t>
            </a:r>
            <a:r>
              <a:rPr lang="en-IN" sz="1800">
                <a:solidFill>
                  <a:schemeClr val="dk1"/>
                </a:solidFill>
                <a:latin typeface="Calibri"/>
                <a:ea typeface="Calibri"/>
                <a:cs typeface="Calibri"/>
                <a:sym typeface="Calibri"/>
              </a:rPr>
              <a:t> value=</a:t>
            </a:r>
            <a:r>
              <a:rPr i="1" lang="en-IN" sz="1800">
                <a:solidFill>
                  <a:schemeClr val="dk1"/>
                </a:solidFill>
                <a:latin typeface="Calibri"/>
                <a:ea typeface="Calibri"/>
                <a:cs typeface="Calibri"/>
                <a:sym typeface="Calibri"/>
              </a:rPr>
              <a:t>"Book"</a:t>
            </a:r>
            <a:r>
              <a:rPr lang="en-IN" sz="18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&lt;property name=</a:t>
            </a:r>
            <a:r>
              <a:rPr i="1" lang="en-IN" sz="1800">
                <a:solidFill>
                  <a:schemeClr val="dk1"/>
                </a:solidFill>
                <a:latin typeface="Calibri"/>
                <a:ea typeface="Calibri"/>
                <a:cs typeface="Calibri"/>
                <a:sym typeface="Calibri"/>
              </a:rPr>
              <a:t>"price"</a:t>
            </a:r>
            <a:r>
              <a:rPr lang="en-IN" sz="1800">
                <a:solidFill>
                  <a:schemeClr val="dk1"/>
                </a:solidFill>
                <a:latin typeface="Calibri"/>
                <a:ea typeface="Calibri"/>
                <a:cs typeface="Calibri"/>
                <a:sym typeface="Calibri"/>
              </a:rPr>
              <a:t> value=</a:t>
            </a:r>
            <a:r>
              <a:rPr i="1" lang="en-IN" sz="1800">
                <a:solidFill>
                  <a:schemeClr val="dk1"/>
                </a:solidFill>
                <a:latin typeface="Calibri"/>
                <a:ea typeface="Calibri"/>
                <a:cs typeface="Calibri"/>
                <a:sym typeface="Calibri"/>
              </a:rPr>
              <a:t>"450.60"</a:t>
            </a:r>
            <a:r>
              <a:rPr lang="en-IN" sz="18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&lt;property name=</a:t>
            </a:r>
            <a:r>
              <a:rPr i="1" lang="en-IN" sz="1800">
                <a:solidFill>
                  <a:schemeClr val="dk1"/>
                </a:solidFill>
                <a:latin typeface="Calibri"/>
                <a:ea typeface="Calibri"/>
                <a:cs typeface="Calibri"/>
                <a:sym typeface="Calibri"/>
              </a:rPr>
              <a:t>"address"</a:t>
            </a:r>
            <a:r>
              <a:rPr lang="en-IN" sz="1800">
                <a:solidFill>
                  <a:schemeClr val="dk1"/>
                </a:solidFill>
                <a:latin typeface="Calibri"/>
                <a:ea typeface="Calibri"/>
                <a:cs typeface="Calibri"/>
                <a:sym typeface="Calibri"/>
              </a:rPr>
              <a:t> value=</a:t>
            </a:r>
            <a:r>
              <a:rPr i="1" lang="en-IN" sz="1800">
                <a:solidFill>
                  <a:schemeClr val="dk1"/>
                </a:solidFill>
                <a:latin typeface="Calibri"/>
                <a:ea typeface="Calibri"/>
                <a:cs typeface="Calibri"/>
                <a:sym typeface="Calibri"/>
              </a:rPr>
              <a:t>"Pune"</a:t>
            </a:r>
            <a:r>
              <a:rPr lang="en-IN" sz="18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&lt;/constructor-arg&gt;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&lt;/beans&gt;</a:t>
            </a:r>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Injecting Inner Beans Cont..</a:t>
            </a:r>
            <a:endParaRPr/>
          </a:p>
        </p:txBody>
      </p:sp>
      <p:sp>
        <p:nvSpPr>
          <p:cNvPr id="234" name="Google Shape;234;p33"/>
          <p:cNvSpPr/>
          <p:nvPr/>
        </p:nvSpPr>
        <p:spPr>
          <a:xfrm>
            <a:off x="381000" y="1225689"/>
            <a:ext cx="8077200"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000000"/>
                </a:solidFill>
                <a:latin typeface="Courier New"/>
                <a:ea typeface="Courier New"/>
                <a:cs typeface="Courier New"/>
                <a:sym typeface="Courier New"/>
              </a:rPr>
              <a:t>InvoiceGenerator.java file</a:t>
            </a:r>
            <a:endParaRPr/>
          </a:p>
          <a:p>
            <a:pPr indent="0" lvl="0" marL="0" marR="0" rtl="0" algn="l">
              <a:spcBef>
                <a:spcPts val="0"/>
              </a:spcBef>
              <a:spcAft>
                <a:spcPts val="0"/>
              </a:spcAft>
              <a:buNone/>
            </a:pPr>
            <a:r>
              <a:t/>
            </a:r>
            <a:endParaRPr b="1" sz="1800">
              <a:solidFill>
                <a:srgbClr val="7F0055"/>
              </a:solidFill>
              <a:latin typeface="Courier New"/>
              <a:ea typeface="Courier New"/>
              <a:cs typeface="Courier New"/>
              <a:sym typeface="Courier New"/>
            </a:endParaRPr>
          </a:p>
          <a:p>
            <a:pPr indent="0" lvl="0" marL="0" marR="0" rtl="0" algn="l">
              <a:spcBef>
                <a:spcPts val="0"/>
              </a:spcBef>
              <a:spcAft>
                <a:spcPts val="0"/>
              </a:spcAft>
              <a:buNone/>
            </a:pPr>
            <a:r>
              <a:rPr b="1" lang="en-IN" sz="1800">
                <a:solidFill>
                  <a:srgbClr val="7F0055"/>
                </a:solidFill>
                <a:latin typeface="Courier New"/>
                <a:ea typeface="Courier New"/>
                <a:cs typeface="Courier New"/>
                <a:sym typeface="Courier New"/>
              </a:rPr>
              <a:t>package</a:t>
            </a:r>
            <a:r>
              <a:rPr lang="en-IN" sz="1800">
                <a:solidFill>
                  <a:srgbClr val="000000"/>
                </a:solidFill>
                <a:latin typeface="Courier New"/>
                <a:ea typeface="Courier New"/>
                <a:cs typeface="Courier New"/>
                <a:sym typeface="Courier New"/>
              </a:rPr>
              <a:t> com.test.innerbean;</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212121"/>
                </a:solidFill>
                <a:latin typeface="Courier New"/>
                <a:ea typeface="Courier New"/>
                <a:cs typeface="Courier New"/>
                <a:sym typeface="Courier New"/>
              </a:rPr>
              <a:t> </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b="1" lang="en-IN" sz="1800">
                <a:solidFill>
                  <a:srgbClr val="7F0055"/>
                </a:solidFill>
                <a:latin typeface="Courier New"/>
                <a:ea typeface="Courier New"/>
                <a:cs typeface="Courier New"/>
                <a:sym typeface="Courier New"/>
              </a:rPr>
              <a:t>public</a:t>
            </a:r>
            <a:r>
              <a:rPr lang="en-IN" sz="1800">
                <a:solidFill>
                  <a:srgbClr val="000000"/>
                </a:solidFill>
                <a:latin typeface="Courier New"/>
                <a:ea typeface="Courier New"/>
                <a:cs typeface="Courier New"/>
                <a:sym typeface="Courier New"/>
              </a:rPr>
              <a:t> </a:t>
            </a:r>
            <a:r>
              <a:rPr b="1" lang="en-IN" sz="1800">
                <a:solidFill>
                  <a:srgbClr val="7F0055"/>
                </a:solidFill>
                <a:latin typeface="Courier New"/>
                <a:ea typeface="Courier New"/>
                <a:cs typeface="Courier New"/>
                <a:sym typeface="Courier New"/>
              </a:rPr>
              <a:t>class</a:t>
            </a:r>
            <a:r>
              <a:rPr lang="en-IN" sz="1800">
                <a:solidFill>
                  <a:srgbClr val="000000"/>
                </a:solidFill>
                <a:latin typeface="Courier New"/>
                <a:ea typeface="Courier New"/>
                <a:cs typeface="Courier New"/>
                <a:sym typeface="Courier New"/>
              </a:rPr>
              <a:t> InvoiceGenerator {</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r>
              <a:rPr b="1" lang="en-IN" sz="1800">
                <a:solidFill>
                  <a:srgbClr val="7F0055"/>
                </a:solidFill>
                <a:latin typeface="Courier New"/>
                <a:ea typeface="Courier New"/>
                <a:cs typeface="Courier New"/>
                <a:sym typeface="Courier New"/>
              </a:rPr>
              <a:t>private</a:t>
            </a:r>
            <a:r>
              <a:rPr lang="en-IN" sz="1800">
                <a:solidFill>
                  <a:srgbClr val="000000"/>
                </a:solidFill>
                <a:latin typeface="Courier New"/>
                <a:ea typeface="Courier New"/>
                <a:cs typeface="Courier New"/>
                <a:sym typeface="Courier New"/>
              </a:rPr>
              <a:t> Product </a:t>
            </a:r>
            <a:r>
              <a:rPr lang="en-IN" sz="1800">
                <a:solidFill>
                  <a:srgbClr val="0000C0"/>
                </a:solidFill>
                <a:latin typeface="Courier New"/>
                <a:ea typeface="Courier New"/>
                <a:cs typeface="Courier New"/>
                <a:sym typeface="Courier New"/>
              </a:rPr>
              <a:t>prod_order</a:t>
            </a:r>
            <a:r>
              <a:rPr lang="en-IN" sz="1800">
                <a:solidFill>
                  <a:srgbClr val="000000"/>
                </a:solidFill>
                <a:latin typeface="Courier New"/>
                <a:ea typeface="Courier New"/>
                <a:cs typeface="Courier New"/>
                <a:sym typeface="Courier New"/>
              </a:rPr>
              <a:t>;</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r>
              <a:rPr b="1" lang="en-IN" sz="1800">
                <a:solidFill>
                  <a:srgbClr val="7F0055"/>
                </a:solidFill>
                <a:latin typeface="Courier New"/>
                <a:ea typeface="Courier New"/>
                <a:cs typeface="Courier New"/>
                <a:sym typeface="Courier New"/>
              </a:rPr>
              <a:t>public</a:t>
            </a:r>
            <a:r>
              <a:rPr lang="en-IN" sz="1800">
                <a:solidFill>
                  <a:srgbClr val="000000"/>
                </a:solidFill>
                <a:latin typeface="Courier New"/>
                <a:ea typeface="Courier New"/>
                <a:cs typeface="Courier New"/>
                <a:sym typeface="Courier New"/>
              </a:rPr>
              <a:t> InvoiceGenerator(Product </a:t>
            </a:r>
            <a:r>
              <a:rPr lang="en-IN" sz="1800">
                <a:solidFill>
                  <a:srgbClr val="6A3E3E"/>
                </a:solidFill>
                <a:latin typeface="Courier New"/>
                <a:ea typeface="Courier New"/>
                <a:cs typeface="Courier New"/>
                <a:sym typeface="Courier New"/>
              </a:rPr>
              <a:t>prod_order</a:t>
            </a:r>
            <a:r>
              <a:rPr lang="en-IN" sz="1800">
                <a:solidFill>
                  <a:srgbClr val="000000"/>
                </a:solidFill>
                <a:latin typeface="Courier New"/>
                <a:ea typeface="Courier New"/>
                <a:cs typeface="Courier New"/>
                <a:sym typeface="Courier New"/>
              </a:rPr>
              <a:t>)</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r>
              <a:rPr b="1" lang="en-IN" sz="1800">
                <a:solidFill>
                  <a:srgbClr val="7F0055"/>
                </a:solidFill>
                <a:latin typeface="Courier New"/>
                <a:ea typeface="Courier New"/>
                <a:cs typeface="Courier New"/>
                <a:sym typeface="Courier New"/>
              </a:rPr>
              <a:t>this</a:t>
            </a:r>
            <a:r>
              <a:rPr lang="en-IN" sz="1800">
                <a:solidFill>
                  <a:srgbClr val="000000"/>
                </a:solidFill>
                <a:latin typeface="Courier New"/>
                <a:ea typeface="Courier New"/>
                <a:cs typeface="Courier New"/>
                <a:sym typeface="Courier New"/>
              </a:rPr>
              <a:t>.</a:t>
            </a:r>
            <a:r>
              <a:rPr lang="en-IN" sz="1800">
                <a:solidFill>
                  <a:srgbClr val="0000C0"/>
                </a:solidFill>
                <a:latin typeface="Courier New"/>
                <a:ea typeface="Courier New"/>
                <a:cs typeface="Courier New"/>
                <a:sym typeface="Courier New"/>
              </a:rPr>
              <a:t>prod_order</a:t>
            </a:r>
            <a:r>
              <a:rPr lang="en-IN" sz="1800">
                <a:solidFill>
                  <a:srgbClr val="000000"/>
                </a:solidFill>
                <a:latin typeface="Courier New"/>
                <a:ea typeface="Courier New"/>
                <a:cs typeface="Courier New"/>
                <a:sym typeface="Courier New"/>
              </a:rPr>
              <a:t>=</a:t>
            </a:r>
            <a:r>
              <a:rPr lang="en-IN" sz="1800">
                <a:solidFill>
                  <a:srgbClr val="6A3E3E"/>
                </a:solidFill>
                <a:latin typeface="Courier New"/>
                <a:ea typeface="Courier New"/>
                <a:cs typeface="Courier New"/>
                <a:sym typeface="Courier New"/>
              </a:rPr>
              <a:t>prod_order</a:t>
            </a:r>
            <a:r>
              <a:rPr lang="en-IN" sz="1800">
                <a:solidFill>
                  <a:srgbClr val="000000"/>
                </a:solidFill>
                <a:latin typeface="Courier New"/>
                <a:ea typeface="Courier New"/>
                <a:cs typeface="Courier New"/>
                <a:sym typeface="Courier New"/>
              </a:rPr>
              <a:t>;</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r>
              <a:rPr b="1" lang="en-IN" sz="1800">
                <a:solidFill>
                  <a:srgbClr val="7F0055"/>
                </a:solidFill>
                <a:latin typeface="Courier New"/>
                <a:ea typeface="Courier New"/>
                <a:cs typeface="Courier New"/>
                <a:sym typeface="Courier New"/>
              </a:rPr>
              <a:t>public</a:t>
            </a:r>
            <a:r>
              <a:rPr lang="en-IN" sz="1800">
                <a:solidFill>
                  <a:srgbClr val="000000"/>
                </a:solidFill>
                <a:latin typeface="Courier New"/>
                <a:ea typeface="Courier New"/>
                <a:cs typeface="Courier New"/>
                <a:sym typeface="Courier New"/>
              </a:rPr>
              <a:t> </a:t>
            </a:r>
            <a:r>
              <a:rPr b="1" lang="en-IN" sz="1800">
                <a:solidFill>
                  <a:srgbClr val="7F0055"/>
                </a:solidFill>
                <a:latin typeface="Courier New"/>
                <a:ea typeface="Courier New"/>
                <a:cs typeface="Courier New"/>
                <a:sym typeface="Courier New"/>
              </a:rPr>
              <a:t>void</a:t>
            </a:r>
            <a:r>
              <a:rPr lang="en-IN" sz="1800">
                <a:solidFill>
                  <a:srgbClr val="000000"/>
                </a:solidFill>
                <a:latin typeface="Courier New"/>
                <a:ea typeface="Courier New"/>
                <a:cs typeface="Courier New"/>
                <a:sym typeface="Courier New"/>
              </a:rPr>
              <a:t> setProdOrder(Product </a:t>
            </a:r>
            <a:r>
              <a:rPr lang="en-IN" sz="1800">
                <a:solidFill>
                  <a:srgbClr val="6A3E3E"/>
                </a:solidFill>
                <a:latin typeface="Courier New"/>
                <a:ea typeface="Courier New"/>
                <a:cs typeface="Courier New"/>
                <a:sym typeface="Courier New"/>
              </a:rPr>
              <a:t>order</a:t>
            </a:r>
            <a:r>
              <a:rPr lang="en-IN" sz="1800">
                <a:solidFill>
                  <a:srgbClr val="000000"/>
                </a:solidFill>
                <a:latin typeface="Courier New"/>
                <a:ea typeface="Courier New"/>
                <a:cs typeface="Courier New"/>
                <a:sym typeface="Courier New"/>
              </a:rPr>
              <a:t>){</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r>
              <a:rPr b="1" lang="en-IN" sz="1800">
                <a:solidFill>
                  <a:srgbClr val="7F0055"/>
                </a:solidFill>
                <a:latin typeface="Courier New"/>
                <a:ea typeface="Courier New"/>
                <a:cs typeface="Courier New"/>
                <a:sym typeface="Courier New"/>
              </a:rPr>
              <a:t>this</a:t>
            </a:r>
            <a:r>
              <a:rPr lang="en-IN" sz="1800">
                <a:solidFill>
                  <a:srgbClr val="000000"/>
                </a:solidFill>
                <a:latin typeface="Courier New"/>
                <a:ea typeface="Courier New"/>
                <a:cs typeface="Courier New"/>
                <a:sym typeface="Courier New"/>
              </a:rPr>
              <a:t>.</a:t>
            </a:r>
            <a:r>
              <a:rPr lang="en-IN" sz="1800">
                <a:solidFill>
                  <a:srgbClr val="0000C0"/>
                </a:solidFill>
                <a:latin typeface="Courier New"/>
                <a:ea typeface="Courier New"/>
                <a:cs typeface="Courier New"/>
                <a:sym typeface="Courier New"/>
              </a:rPr>
              <a:t>prod_order</a:t>
            </a:r>
            <a:r>
              <a:rPr lang="en-IN" sz="1800">
                <a:solidFill>
                  <a:srgbClr val="000000"/>
                </a:solidFill>
                <a:latin typeface="Courier New"/>
                <a:ea typeface="Courier New"/>
                <a:cs typeface="Courier New"/>
                <a:sym typeface="Courier New"/>
              </a:rPr>
              <a:t>=</a:t>
            </a:r>
            <a:r>
              <a:rPr lang="en-IN" sz="1800">
                <a:solidFill>
                  <a:srgbClr val="6A3E3E"/>
                </a:solidFill>
                <a:latin typeface="Courier New"/>
                <a:ea typeface="Courier New"/>
                <a:cs typeface="Courier New"/>
                <a:sym typeface="Courier New"/>
              </a:rPr>
              <a:t>order</a:t>
            </a:r>
            <a:r>
              <a:rPr lang="en-IN" sz="1800">
                <a:solidFill>
                  <a:srgbClr val="000000"/>
                </a:solidFill>
                <a:latin typeface="Courier New"/>
                <a:ea typeface="Courier New"/>
                <a:cs typeface="Courier New"/>
                <a:sym typeface="Courier New"/>
              </a:rPr>
              <a:t>;</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r>
              <a:rPr b="1" lang="en-IN" sz="1800">
                <a:solidFill>
                  <a:srgbClr val="7F0055"/>
                </a:solidFill>
                <a:latin typeface="Courier New"/>
                <a:ea typeface="Courier New"/>
                <a:cs typeface="Courier New"/>
                <a:sym typeface="Courier New"/>
              </a:rPr>
              <a:t>public</a:t>
            </a:r>
            <a:r>
              <a:rPr lang="en-IN" sz="1800">
                <a:solidFill>
                  <a:srgbClr val="000000"/>
                </a:solidFill>
                <a:latin typeface="Courier New"/>
                <a:ea typeface="Courier New"/>
                <a:cs typeface="Courier New"/>
                <a:sym typeface="Courier New"/>
              </a:rPr>
              <a:t> </a:t>
            </a:r>
            <a:r>
              <a:rPr b="1" lang="en-IN" sz="1800">
                <a:solidFill>
                  <a:srgbClr val="7F0055"/>
                </a:solidFill>
                <a:latin typeface="Courier New"/>
                <a:ea typeface="Courier New"/>
                <a:cs typeface="Courier New"/>
                <a:sym typeface="Courier New"/>
              </a:rPr>
              <a:t>void</a:t>
            </a:r>
            <a:r>
              <a:rPr lang="en-IN" sz="1800">
                <a:solidFill>
                  <a:srgbClr val="000000"/>
                </a:solidFill>
                <a:latin typeface="Courier New"/>
                <a:ea typeface="Courier New"/>
                <a:cs typeface="Courier New"/>
                <a:sym typeface="Courier New"/>
              </a:rPr>
              <a:t> generateInvoice(){</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System.</a:t>
            </a:r>
            <a:r>
              <a:rPr b="1" i="1" lang="en-IN" sz="1800">
                <a:solidFill>
                  <a:srgbClr val="0000C0"/>
                </a:solidFill>
                <a:latin typeface="Courier New"/>
                <a:ea typeface="Courier New"/>
                <a:cs typeface="Courier New"/>
                <a:sym typeface="Courier New"/>
              </a:rPr>
              <a:t>out</a:t>
            </a:r>
            <a:r>
              <a:rPr lang="en-IN" sz="1800">
                <a:solidFill>
                  <a:srgbClr val="000000"/>
                </a:solidFill>
                <a:latin typeface="Courier New"/>
                <a:ea typeface="Courier New"/>
                <a:cs typeface="Courier New"/>
                <a:sym typeface="Courier New"/>
              </a:rPr>
              <a:t>.println(</a:t>
            </a:r>
            <a:r>
              <a:rPr lang="en-IN" sz="1800">
                <a:solidFill>
                  <a:srgbClr val="2A00FF"/>
                </a:solidFill>
                <a:latin typeface="Courier New"/>
                <a:ea typeface="Courier New"/>
                <a:cs typeface="Courier New"/>
                <a:sym typeface="Courier New"/>
              </a:rPr>
              <a:t>"Getting Orders details...: "</a:t>
            </a:r>
            <a:r>
              <a:rPr lang="en-IN" sz="1800">
                <a:solidFill>
                  <a:srgbClr val="000000"/>
                </a:solidFill>
                <a:latin typeface="Courier New"/>
                <a:ea typeface="Courier New"/>
                <a:cs typeface="Courier New"/>
                <a:sym typeface="Courier New"/>
              </a:rPr>
              <a:t>+</a:t>
            </a:r>
            <a:r>
              <a:rPr lang="en-IN" sz="1800">
                <a:solidFill>
                  <a:srgbClr val="0000C0"/>
                </a:solidFill>
                <a:latin typeface="Courier New"/>
                <a:ea typeface="Courier New"/>
                <a:cs typeface="Courier New"/>
                <a:sym typeface="Courier New"/>
              </a:rPr>
              <a:t>prod_order</a:t>
            </a:r>
            <a:r>
              <a:rPr lang="en-IN" sz="1800">
                <a:solidFill>
                  <a:srgbClr val="000000"/>
                </a:solidFill>
                <a:latin typeface="Courier New"/>
                <a:ea typeface="Courier New"/>
                <a:cs typeface="Courier New"/>
                <a:sym typeface="Courier New"/>
              </a:rPr>
              <a:t>.getItem());</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      }</a:t>
            </a:r>
            <a:endParaRPr sz="2400">
              <a:solidFill>
                <a:srgbClr val="21212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ourier New"/>
                <a:ea typeface="Courier New"/>
                <a:cs typeface="Courier New"/>
                <a:sym typeface="Courier New"/>
              </a:rPr>
              <a:t>}</a:t>
            </a:r>
            <a:endParaRPr b="0" i="0" sz="2400">
              <a:solidFill>
                <a:srgbClr val="21212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Injecting Inner Beans Cont..</a:t>
            </a:r>
            <a:endParaRPr/>
          </a:p>
        </p:txBody>
      </p:sp>
      <p:sp>
        <p:nvSpPr>
          <p:cNvPr id="240" name="Google Shape;240;p34"/>
          <p:cNvSpPr/>
          <p:nvPr/>
        </p:nvSpPr>
        <p:spPr>
          <a:xfrm>
            <a:off x="261257" y="1413063"/>
            <a:ext cx="40005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Product.java file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package</a:t>
            </a:r>
            <a:r>
              <a:rPr lang="en-IN" sz="1800">
                <a:solidFill>
                  <a:schemeClr val="dk1"/>
                </a:solidFill>
                <a:latin typeface="Calibri"/>
                <a:ea typeface="Calibri"/>
                <a:cs typeface="Calibri"/>
                <a:sym typeface="Calibri"/>
              </a:rPr>
              <a:t> com.test.innerbean;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Product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private</a:t>
            </a:r>
            <a:r>
              <a:rPr lang="en-IN" sz="1800">
                <a:solidFill>
                  <a:schemeClr val="dk1"/>
                </a:solidFill>
                <a:latin typeface="Calibri"/>
                <a:ea typeface="Calibri"/>
                <a:cs typeface="Calibri"/>
                <a:sym typeface="Calibri"/>
              </a:rPr>
              <a:t> String item;</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private</a:t>
            </a:r>
            <a:r>
              <a:rPr lang="en-IN" sz="1800">
                <a:solidFill>
                  <a:schemeClr val="dk1"/>
                </a:solidFill>
                <a:latin typeface="Calibri"/>
                <a:ea typeface="Calibri"/>
                <a:cs typeface="Calibri"/>
                <a:sym typeface="Calibri"/>
              </a:rPr>
              <a:t> String price;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private</a:t>
            </a:r>
            <a:r>
              <a:rPr lang="en-IN" sz="1800">
                <a:solidFill>
                  <a:schemeClr val="dk1"/>
                </a:solidFill>
                <a:latin typeface="Calibri"/>
                <a:ea typeface="Calibri"/>
                <a:cs typeface="Calibri"/>
                <a:sym typeface="Calibri"/>
              </a:rPr>
              <a:t> String address;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String getItem()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return</a:t>
            </a:r>
            <a:r>
              <a:rPr lang="en-IN" sz="1800">
                <a:solidFill>
                  <a:schemeClr val="dk1"/>
                </a:solidFill>
                <a:latin typeface="Calibri"/>
                <a:ea typeface="Calibri"/>
                <a:cs typeface="Calibri"/>
                <a:sym typeface="Calibri"/>
              </a:rPr>
              <a:t> item;</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setItem(String item)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this</a:t>
            </a:r>
            <a:r>
              <a:rPr lang="en-IN" sz="1800">
                <a:solidFill>
                  <a:schemeClr val="dk1"/>
                </a:solidFill>
                <a:latin typeface="Calibri"/>
                <a:ea typeface="Calibri"/>
                <a:cs typeface="Calibri"/>
                <a:sym typeface="Calibri"/>
              </a:rPr>
              <a:t>.item = item;</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String getPrice()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return</a:t>
            </a:r>
            <a:r>
              <a:rPr lang="en-IN" sz="1800">
                <a:solidFill>
                  <a:schemeClr val="dk1"/>
                </a:solidFill>
                <a:latin typeface="Calibri"/>
                <a:ea typeface="Calibri"/>
                <a:cs typeface="Calibri"/>
                <a:sym typeface="Calibri"/>
              </a:rPr>
              <a:t> price;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241" name="Google Shape;241;p34"/>
          <p:cNvSpPr/>
          <p:nvPr/>
        </p:nvSpPr>
        <p:spPr>
          <a:xfrm>
            <a:off x="4343400" y="1600200"/>
            <a:ext cx="457200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setPrice(String price)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this</a:t>
            </a:r>
            <a:r>
              <a:rPr lang="en-IN" sz="1800">
                <a:solidFill>
                  <a:schemeClr val="dk1"/>
                </a:solidFill>
                <a:latin typeface="Calibri"/>
                <a:ea typeface="Calibri"/>
                <a:cs typeface="Calibri"/>
                <a:sym typeface="Calibri"/>
              </a:rPr>
              <a:t>.price = price;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String getAddress()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return</a:t>
            </a:r>
            <a:r>
              <a:rPr lang="en-IN" sz="1800">
                <a:solidFill>
                  <a:schemeClr val="dk1"/>
                </a:solidFill>
                <a:latin typeface="Calibri"/>
                <a:ea typeface="Calibri"/>
                <a:cs typeface="Calibri"/>
                <a:sym typeface="Calibri"/>
              </a:rPr>
              <a:t> address;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setAddress(String address)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this</a:t>
            </a:r>
            <a:r>
              <a:rPr lang="en-IN" sz="1800">
                <a:solidFill>
                  <a:schemeClr val="dk1"/>
                </a:solidFill>
                <a:latin typeface="Calibri"/>
                <a:ea typeface="Calibri"/>
                <a:cs typeface="Calibri"/>
                <a:sym typeface="Calibri"/>
              </a:rPr>
              <a:t>.address = address;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Module Overview</a:t>
            </a:r>
            <a:endParaRPr/>
          </a:p>
        </p:txBody>
      </p:sp>
      <p:sp>
        <p:nvSpPr>
          <p:cNvPr id="123" name="Google Shape;1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IN" sz="1800"/>
              <a:t>In this Module, we will learn the following:</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Font typeface="Noto Sans Symbols"/>
              <a:buChar char="❑"/>
            </a:pPr>
            <a:r>
              <a:rPr b="0" lang="en-IN" sz="1800"/>
              <a:t>Dependency Injection-Constructor Based and setter based.</a:t>
            </a:r>
            <a:endParaRPr/>
          </a:p>
          <a:p>
            <a:pPr indent="-342900" lvl="0" marL="342900" rtl="0" algn="l">
              <a:spcBef>
                <a:spcPts val="360"/>
              </a:spcBef>
              <a:spcAft>
                <a:spcPts val="0"/>
              </a:spcAft>
              <a:buClr>
                <a:schemeClr val="dk1"/>
              </a:buClr>
              <a:buSzPts val="1800"/>
              <a:buFont typeface="Noto Sans Symbols"/>
              <a:buChar char="❑"/>
            </a:pPr>
            <a:r>
              <a:rPr b="0" lang="en-IN" sz="1800"/>
              <a:t>Injecting Inner Beans.</a:t>
            </a:r>
            <a:endParaRPr/>
          </a:p>
          <a:p>
            <a:pPr indent="-342900" lvl="0" marL="342900" rtl="0" algn="l">
              <a:spcBef>
                <a:spcPts val="360"/>
              </a:spcBef>
              <a:spcAft>
                <a:spcPts val="0"/>
              </a:spcAft>
              <a:buClr>
                <a:schemeClr val="dk1"/>
              </a:buClr>
              <a:buSzPts val="1800"/>
              <a:buFont typeface="Noto Sans Symbols"/>
              <a:buChar char="❑"/>
            </a:pPr>
            <a:r>
              <a:rPr b="0" lang="en-IN" sz="1800"/>
              <a:t>Injecting Collection.</a:t>
            </a:r>
            <a:endParaRPr/>
          </a:p>
          <a:p>
            <a:pPr indent="-342900" lvl="0" marL="342900" rtl="0" algn="l">
              <a:spcBef>
                <a:spcPts val="360"/>
              </a:spcBef>
              <a:spcAft>
                <a:spcPts val="0"/>
              </a:spcAft>
              <a:buClr>
                <a:schemeClr val="dk1"/>
              </a:buClr>
              <a:buSzPts val="1800"/>
              <a:buFont typeface="Noto Sans Symbols"/>
              <a:buChar char="❑"/>
            </a:pPr>
            <a:r>
              <a:rPr b="0" lang="en-IN" sz="1800"/>
              <a:t>IoC Containers.</a:t>
            </a:r>
            <a:endParaRPr/>
          </a:p>
          <a:p>
            <a:pPr indent="0" lvl="0" marL="0" rtl="0" algn="l">
              <a:spcBef>
                <a:spcPts val="360"/>
              </a:spcBef>
              <a:spcAft>
                <a:spcPts val="0"/>
              </a:spcAft>
              <a:buClr>
                <a:schemeClr val="dk1"/>
              </a:buClr>
              <a:buSzPts val="1800"/>
              <a:buNone/>
            </a:pPr>
            <a:r>
              <a:t/>
            </a:r>
            <a:endParaRPr b="0"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Injecting Inner Beans Cont..</a:t>
            </a:r>
            <a:endParaRPr/>
          </a:p>
        </p:txBody>
      </p:sp>
      <p:sp>
        <p:nvSpPr>
          <p:cNvPr id="248" name="Google Shape;248;p35"/>
          <p:cNvSpPr/>
          <p:nvPr/>
        </p:nvSpPr>
        <p:spPr>
          <a:xfrm>
            <a:off x="228600" y="1447800"/>
            <a:ext cx="8686800"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After running the main java file you will get the following output: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Getting Orders details...: Book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Injecting Collection</a:t>
            </a:r>
            <a:endParaRPr/>
          </a:p>
        </p:txBody>
      </p:sp>
      <p:sp>
        <p:nvSpPr>
          <p:cNvPr id="254" name="Google Shape;254;p36"/>
          <p:cNvSpPr/>
          <p:nvPr/>
        </p:nvSpPr>
        <p:spPr>
          <a:xfrm>
            <a:off x="152400" y="1676400"/>
            <a:ext cx="8610600"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We can inject collection values by constructor in spring framework. We  can  use three elements inside the constructor-arg element.</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It can be:</a:t>
            </a:r>
            <a:endParaRPr/>
          </a:p>
          <a:p>
            <a:pPr indent="-171450" lvl="0" marL="285750" marR="0" rtl="0" algn="l">
              <a:spcBef>
                <a:spcPts val="0"/>
              </a:spcBef>
              <a:spcAft>
                <a:spcPts val="0"/>
              </a:spcAft>
              <a:buClr>
                <a:schemeClr val="dk1"/>
              </a:buClr>
              <a:buSzPts val="1800"/>
              <a:buFont typeface="Noto Sans Symbols"/>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IN" sz="1800">
                <a:solidFill>
                  <a:schemeClr val="dk1"/>
                </a:solidFill>
                <a:latin typeface="Calibri"/>
                <a:ea typeface="Calibri"/>
                <a:cs typeface="Calibri"/>
                <a:sym typeface="Calibri"/>
              </a:rPr>
              <a:t>list</a:t>
            </a:r>
            <a:endParaRPr/>
          </a:p>
          <a:p>
            <a:pPr indent="-285750" lvl="0" marL="285750" marR="0" rtl="0" algn="l">
              <a:spcBef>
                <a:spcPts val="0"/>
              </a:spcBef>
              <a:spcAft>
                <a:spcPts val="0"/>
              </a:spcAft>
              <a:buClr>
                <a:schemeClr val="dk1"/>
              </a:buClr>
              <a:buSzPts val="1800"/>
              <a:buFont typeface="Noto Sans Symbols"/>
              <a:buChar char="❑"/>
            </a:pPr>
            <a:r>
              <a:rPr b="1" lang="en-IN" sz="1800">
                <a:solidFill>
                  <a:schemeClr val="dk1"/>
                </a:solidFill>
                <a:latin typeface="Calibri"/>
                <a:ea typeface="Calibri"/>
                <a:cs typeface="Calibri"/>
                <a:sym typeface="Calibri"/>
              </a:rPr>
              <a:t>set</a:t>
            </a:r>
            <a:endParaRPr/>
          </a:p>
          <a:p>
            <a:pPr indent="-285750" lvl="0" marL="285750" marR="0" rtl="0" algn="l">
              <a:spcBef>
                <a:spcPts val="0"/>
              </a:spcBef>
              <a:spcAft>
                <a:spcPts val="0"/>
              </a:spcAft>
              <a:buClr>
                <a:schemeClr val="dk1"/>
              </a:buClr>
              <a:buSzPts val="1800"/>
              <a:buFont typeface="Noto Sans Symbols"/>
              <a:buChar char="❑"/>
            </a:pPr>
            <a:r>
              <a:rPr b="1" lang="en-IN" sz="1800">
                <a:solidFill>
                  <a:schemeClr val="dk1"/>
                </a:solidFill>
                <a:latin typeface="Calibri"/>
                <a:ea typeface="Calibri"/>
                <a:cs typeface="Calibri"/>
                <a:sym typeface="Calibri"/>
              </a:rPr>
              <a:t>Map</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Each collection can have string based and non-string-based values.</a:t>
            </a:r>
            <a:br>
              <a:rPr b="1" lang="en-IN" sz="1800">
                <a:solidFill>
                  <a:schemeClr val="dk1"/>
                </a:solidFill>
                <a:latin typeface="Calibri"/>
                <a:ea typeface="Calibri"/>
                <a:cs typeface="Calibri"/>
                <a:sym typeface="Calibri"/>
              </a:rPr>
            </a:br>
            <a:endParaRPr b="1" sz="1800">
              <a:solidFill>
                <a:srgbClr val="333333"/>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333333"/>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Injecting Collection </a:t>
            </a:r>
            <a:endParaRPr/>
          </a:p>
        </p:txBody>
      </p:sp>
      <p:sp>
        <p:nvSpPr>
          <p:cNvPr id="260" name="Google Shape;260;p37"/>
          <p:cNvSpPr/>
          <p:nvPr/>
        </p:nvSpPr>
        <p:spPr>
          <a:xfrm>
            <a:off x="152400" y="1676400"/>
            <a:ext cx="8610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b="1" sz="1800">
              <a:solidFill>
                <a:srgbClr val="333333"/>
              </a:solidFill>
              <a:latin typeface="Calibri"/>
              <a:ea typeface="Calibri"/>
              <a:cs typeface="Calibri"/>
              <a:sym typeface="Calibri"/>
            </a:endParaRPr>
          </a:p>
        </p:txBody>
      </p:sp>
      <p:sp>
        <p:nvSpPr>
          <p:cNvPr id="261" name="Google Shape;261;p37"/>
          <p:cNvSpPr/>
          <p:nvPr/>
        </p:nvSpPr>
        <p:spPr>
          <a:xfrm>
            <a:off x="152400" y="1166842"/>
            <a:ext cx="8991600"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333333"/>
                </a:solidFill>
                <a:latin typeface="Calibri"/>
                <a:ea typeface="Calibri"/>
                <a:cs typeface="Calibri"/>
                <a:sym typeface="Calibri"/>
              </a:rPr>
              <a:t>Below is the steps to inject collection in Spring Follow the steps below:</a:t>
            </a:r>
            <a:endParaRPr/>
          </a:p>
          <a:p>
            <a:pPr indent="0" lvl="0" marL="0" marR="0" rtl="0" algn="l">
              <a:spcBef>
                <a:spcPts val="0"/>
              </a:spcBef>
              <a:spcAft>
                <a:spcPts val="0"/>
              </a:spcAft>
              <a:buNone/>
            </a:pPr>
            <a:r>
              <a:rPr b="1" lang="en-IN" sz="1800">
                <a:solidFill>
                  <a:srgbClr val="333333"/>
                </a:solidFill>
                <a:latin typeface="Calibri"/>
                <a:ea typeface="Calibri"/>
                <a:cs typeface="Calibri"/>
                <a:sym typeface="Calibri"/>
              </a:rPr>
              <a:t>Duration:</a:t>
            </a:r>
            <a:r>
              <a:rPr lang="en-IN" sz="1800">
                <a:solidFill>
                  <a:srgbClr val="333333"/>
                </a:solidFill>
                <a:latin typeface="Calibri"/>
                <a:ea typeface="Calibri"/>
                <a:cs typeface="Calibri"/>
                <a:sym typeface="Calibri"/>
              </a:rPr>
              <a:t> 10 min</a:t>
            </a:r>
            <a:endParaRPr/>
          </a:p>
          <a:p>
            <a:pPr indent="0" lvl="0" marL="0" marR="0" rtl="0" algn="l">
              <a:spcBef>
                <a:spcPts val="0"/>
              </a:spcBef>
              <a:spcAft>
                <a:spcPts val="0"/>
              </a:spcAft>
              <a:buNone/>
            </a:pPr>
            <a:r>
              <a:t/>
            </a:r>
            <a:endParaRPr sz="1800">
              <a:solidFill>
                <a:srgbClr val="333333"/>
              </a:solidFill>
              <a:latin typeface="Calibri"/>
              <a:ea typeface="Calibri"/>
              <a:cs typeface="Calibri"/>
              <a:sym typeface="Calibri"/>
            </a:endParaRPr>
          </a:p>
          <a:p>
            <a:pPr indent="0" lvl="0" marL="0" marR="0" rtl="0" algn="l">
              <a:spcBef>
                <a:spcPts val="0"/>
              </a:spcBef>
              <a:spcAft>
                <a:spcPts val="0"/>
              </a:spcAft>
              <a:buNone/>
            </a:pPr>
            <a:r>
              <a:rPr b="1" lang="en-IN" sz="1800">
                <a:solidFill>
                  <a:srgbClr val="333333"/>
                </a:solidFill>
                <a:latin typeface="Calibri"/>
                <a:ea typeface="Calibri"/>
                <a:cs typeface="Calibri"/>
                <a:sym typeface="Calibri"/>
              </a:rPr>
              <a:t>Step 1:</a:t>
            </a:r>
            <a:endParaRPr/>
          </a:p>
          <a:p>
            <a:pPr indent="0" lvl="0" marL="0" marR="0" rtl="0" algn="l">
              <a:spcBef>
                <a:spcPts val="0"/>
              </a:spcBef>
              <a:spcAft>
                <a:spcPts val="0"/>
              </a:spcAft>
              <a:buNone/>
            </a:pPr>
            <a:r>
              <a:rPr b="1" lang="en-IN" sz="1800">
                <a:solidFill>
                  <a:srgbClr val="333333"/>
                </a:solidFill>
                <a:latin typeface="Calibri"/>
                <a:ea typeface="Calibri"/>
                <a:cs typeface="Calibri"/>
                <a:sym typeface="Calibri"/>
              </a:rPr>
              <a:t>Create a project with a name CollectionInjectionExample and create a package com.test.collection under the src folder in the created project.</a:t>
            </a:r>
            <a:endParaRPr/>
          </a:p>
          <a:p>
            <a:pPr indent="0" lvl="0" marL="0" marR="0" rtl="0" algn="l">
              <a:spcBef>
                <a:spcPts val="0"/>
              </a:spcBef>
              <a:spcAft>
                <a:spcPts val="0"/>
              </a:spcAft>
              <a:buNone/>
            </a:pPr>
            <a:r>
              <a:t/>
            </a:r>
            <a:endParaRPr b="1" sz="1800">
              <a:solidFill>
                <a:srgbClr val="333333"/>
              </a:solidFill>
              <a:latin typeface="Calibri"/>
              <a:ea typeface="Calibri"/>
              <a:cs typeface="Calibri"/>
              <a:sym typeface="Calibri"/>
            </a:endParaRPr>
          </a:p>
          <a:p>
            <a:pPr indent="0" lvl="0" marL="0" marR="0" rtl="0" algn="l">
              <a:spcBef>
                <a:spcPts val="0"/>
              </a:spcBef>
              <a:spcAft>
                <a:spcPts val="0"/>
              </a:spcAft>
              <a:buNone/>
            </a:pPr>
            <a:r>
              <a:rPr b="1" lang="en-IN" sz="1800">
                <a:solidFill>
                  <a:srgbClr val="333333"/>
                </a:solidFill>
                <a:latin typeface="Calibri"/>
                <a:ea typeface="Calibri"/>
                <a:cs typeface="Calibri"/>
                <a:sym typeface="Calibri"/>
              </a:rPr>
              <a:t>Step 2:</a:t>
            </a:r>
            <a:endParaRPr/>
          </a:p>
          <a:p>
            <a:pPr indent="0" lvl="0" marL="0" marR="0" rtl="0" algn="l">
              <a:spcBef>
                <a:spcPts val="0"/>
              </a:spcBef>
              <a:spcAft>
                <a:spcPts val="0"/>
              </a:spcAft>
              <a:buNone/>
            </a:pPr>
            <a:r>
              <a:rPr b="1" lang="en-IN" sz="1800">
                <a:solidFill>
                  <a:srgbClr val="333333"/>
                </a:solidFill>
                <a:latin typeface="Calibri"/>
                <a:ea typeface="Calibri"/>
                <a:cs typeface="Calibri"/>
                <a:sym typeface="Calibri"/>
              </a:rPr>
              <a:t>Add required Spring libraries using Add External JARs option as explained in the setterbased/constructor-based example.</a:t>
            </a:r>
            <a:endParaRPr/>
          </a:p>
          <a:p>
            <a:pPr indent="0" lvl="0" marL="0" marR="0" rtl="0" algn="l">
              <a:spcBef>
                <a:spcPts val="0"/>
              </a:spcBef>
              <a:spcAft>
                <a:spcPts val="0"/>
              </a:spcAft>
              <a:buNone/>
            </a:pPr>
            <a:r>
              <a:t/>
            </a:r>
            <a:endParaRPr b="1" sz="1800">
              <a:solidFill>
                <a:srgbClr val="333333"/>
              </a:solidFill>
              <a:latin typeface="Calibri"/>
              <a:ea typeface="Calibri"/>
              <a:cs typeface="Calibri"/>
              <a:sym typeface="Calibri"/>
            </a:endParaRPr>
          </a:p>
          <a:p>
            <a:pPr indent="0" lvl="0" marL="0" marR="0" rtl="0" algn="l">
              <a:spcBef>
                <a:spcPts val="0"/>
              </a:spcBef>
              <a:spcAft>
                <a:spcPts val="0"/>
              </a:spcAft>
              <a:buNone/>
            </a:pPr>
            <a:r>
              <a:rPr b="1" lang="en-IN" sz="1800">
                <a:solidFill>
                  <a:srgbClr val="333333"/>
                </a:solidFill>
                <a:latin typeface="Calibri"/>
                <a:ea typeface="Calibri"/>
                <a:cs typeface="Calibri"/>
                <a:sym typeface="Calibri"/>
              </a:rPr>
              <a:t>Step3:</a:t>
            </a:r>
            <a:endParaRPr/>
          </a:p>
          <a:p>
            <a:pPr indent="0" lvl="0" marL="0" marR="0" rtl="0" algn="l">
              <a:spcBef>
                <a:spcPts val="0"/>
              </a:spcBef>
              <a:spcAft>
                <a:spcPts val="0"/>
              </a:spcAft>
              <a:buNone/>
            </a:pPr>
            <a:r>
              <a:rPr b="1" lang="en-IN" sz="1800">
                <a:solidFill>
                  <a:srgbClr val="333333"/>
                </a:solidFill>
                <a:latin typeface="Calibri"/>
                <a:ea typeface="Calibri"/>
                <a:cs typeface="Calibri"/>
                <a:sym typeface="Calibri"/>
              </a:rPr>
              <a:t>Create Java classes ProductBean,</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ProductDetailsBean</a:t>
            </a:r>
            <a:r>
              <a:rPr b="1" lang="en-IN" sz="1800">
                <a:solidFill>
                  <a:srgbClr val="333333"/>
                </a:solidFill>
                <a:latin typeface="Calibri"/>
                <a:ea typeface="Calibri"/>
                <a:cs typeface="Calibri"/>
                <a:sym typeface="Calibri"/>
              </a:rPr>
              <a:t> and CollectionMain under the com.test.collection package.</a:t>
            </a:r>
            <a:endParaRPr/>
          </a:p>
          <a:p>
            <a:pPr indent="0" lvl="0" marL="0" marR="0" rtl="0" algn="l">
              <a:spcBef>
                <a:spcPts val="0"/>
              </a:spcBef>
              <a:spcAft>
                <a:spcPts val="0"/>
              </a:spcAft>
              <a:buNone/>
            </a:pPr>
            <a:r>
              <a:t/>
            </a:r>
            <a:endParaRPr b="1" sz="1800">
              <a:solidFill>
                <a:srgbClr val="333333"/>
              </a:solidFill>
              <a:latin typeface="Calibri"/>
              <a:ea typeface="Calibri"/>
              <a:cs typeface="Calibri"/>
              <a:sym typeface="Calibri"/>
            </a:endParaRPr>
          </a:p>
          <a:p>
            <a:pPr indent="0" lvl="0" marL="0" marR="0" rtl="0" algn="l">
              <a:spcBef>
                <a:spcPts val="0"/>
              </a:spcBef>
              <a:spcAft>
                <a:spcPts val="0"/>
              </a:spcAft>
              <a:buNone/>
            </a:pPr>
            <a:r>
              <a:rPr b="1" lang="en-IN" sz="1800">
                <a:solidFill>
                  <a:srgbClr val="333333"/>
                </a:solidFill>
                <a:latin typeface="Calibri"/>
                <a:ea typeface="Calibri"/>
                <a:cs typeface="Calibri"/>
                <a:sym typeface="Calibri"/>
              </a:rPr>
              <a:t>Step 4:</a:t>
            </a:r>
            <a:endParaRPr/>
          </a:p>
          <a:p>
            <a:pPr indent="0" lvl="0" marL="0" marR="0" rtl="0" algn="l">
              <a:spcBef>
                <a:spcPts val="0"/>
              </a:spcBef>
              <a:spcAft>
                <a:spcPts val="0"/>
              </a:spcAft>
              <a:buNone/>
            </a:pPr>
            <a:r>
              <a:rPr b="1" lang="en-IN" sz="1800">
                <a:solidFill>
                  <a:srgbClr val="333333"/>
                </a:solidFill>
                <a:latin typeface="Calibri"/>
                <a:ea typeface="Calibri"/>
                <a:cs typeface="Calibri"/>
                <a:sym typeface="Calibri"/>
              </a:rPr>
              <a:t>Create Beans configuration file collectionbean.xml under the sic folder.</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Injecting Collection Cont..</a:t>
            </a:r>
            <a:endParaRPr/>
          </a:p>
        </p:txBody>
      </p:sp>
      <p:sp>
        <p:nvSpPr>
          <p:cNvPr id="267" name="Google Shape;267;p38"/>
          <p:cNvSpPr/>
          <p:nvPr/>
        </p:nvSpPr>
        <p:spPr>
          <a:xfrm>
            <a:off x="152400" y="1371600"/>
            <a:ext cx="8991600" cy="42780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dk1"/>
                </a:solidFill>
                <a:latin typeface="Calibri"/>
                <a:ea typeface="Calibri"/>
                <a:cs typeface="Calibri"/>
                <a:sym typeface="Calibri"/>
              </a:rPr>
              <a:t>CollectionMain.java file</a:t>
            </a:r>
            <a:endParaRPr/>
          </a:p>
          <a:p>
            <a:pPr indent="0" lvl="0" marL="0" marR="0" rtl="0" algn="l">
              <a:spcBef>
                <a:spcPts val="0"/>
              </a:spcBef>
              <a:spcAft>
                <a:spcPts val="0"/>
              </a:spcAft>
              <a:buNone/>
            </a:pPr>
            <a:r>
              <a:t/>
            </a:r>
            <a:endParaRPr b="1" sz="1600">
              <a:solidFill>
                <a:srgbClr val="7F0055"/>
              </a:solidFill>
              <a:latin typeface="Calibri"/>
              <a:ea typeface="Calibri"/>
              <a:cs typeface="Calibri"/>
              <a:sym typeface="Calibri"/>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package</a:t>
            </a:r>
            <a:r>
              <a:rPr lang="en-IN" sz="1600">
                <a:solidFill>
                  <a:srgbClr val="000000"/>
                </a:solidFill>
                <a:latin typeface="Calibri"/>
                <a:ea typeface="Calibri"/>
                <a:cs typeface="Calibri"/>
                <a:sym typeface="Calibri"/>
              </a:rPr>
              <a:t> com.test.collection;</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212121"/>
                </a:solidFill>
                <a:latin typeface="Calibri"/>
                <a:ea typeface="Calibri"/>
                <a:cs typeface="Calibri"/>
                <a:sym typeface="Calibri"/>
              </a:rPr>
              <a:t> </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import</a:t>
            </a:r>
            <a:r>
              <a:rPr lang="en-IN" sz="1600">
                <a:solidFill>
                  <a:srgbClr val="000000"/>
                </a:solidFill>
                <a:latin typeface="Calibri"/>
                <a:ea typeface="Calibri"/>
                <a:cs typeface="Calibri"/>
                <a:sym typeface="Calibri"/>
              </a:rPr>
              <a:t> org.springframework.context.ApplicationContext;</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import</a:t>
            </a:r>
            <a:r>
              <a:rPr lang="en-IN" sz="1600">
                <a:solidFill>
                  <a:srgbClr val="000000"/>
                </a:solidFill>
                <a:latin typeface="Calibri"/>
                <a:ea typeface="Calibri"/>
                <a:cs typeface="Calibri"/>
                <a:sym typeface="Calibri"/>
              </a:rPr>
              <a:t> org.springframework.context.support.ClassPathXmlApplicationContext;</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212121"/>
                </a:solidFill>
                <a:latin typeface="Calibri"/>
                <a:ea typeface="Calibri"/>
                <a:cs typeface="Calibri"/>
                <a:sym typeface="Calibri"/>
              </a:rPr>
              <a:t> </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class</a:t>
            </a:r>
            <a:r>
              <a:rPr lang="en-IN" sz="1600">
                <a:solidFill>
                  <a:srgbClr val="000000"/>
                </a:solidFill>
                <a:latin typeface="Calibri"/>
                <a:ea typeface="Calibri"/>
                <a:cs typeface="Calibri"/>
                <a:sym typeface="Calibri"/>
              </a:rPr>
              <a:t> CollectionMain {</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212121"/>
                </a:solidFill>
                <a:latin typeface="Calibri"/>
                <a:ea typeface="Calibri"/>
                <a:cs typeface="Calibri"/>
                <a:sym typeface="Calibri"/>
              </a:rPr>
              <a:t> </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static</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void</a:t>
            </a:r>
            <a:r>
              <a:rPr lang="en-IN" sz="1600">
                <a:solidFill>
                  <a:srgbClr val="000000"/>
                </a:solidFill>
                <a:latin typeface="Calibri"/>
                <a:ea typeface="Calibri"/>
                <a:cs typeface="Calibri"/>
                <a:sym typeface="Calibri"/>
              </a:rPr>
              <a:t> main(String[] </a:t>
            </a:r>
            <a:r>
              <a:rPr lang="en-IN" sz="1600">
                <a:solidFill>
                  <a:srgbClr val="6A3E3E"/>
                </a:solidFill>
                <a:latin typeface="Calibri"/>
                <a:ea typeface="Calibri"/>
                <a:cs typeface="Calibri"/>
                <a:sym typeface="Calibri"/>
              </a:rPr>
              <a:t>args</a:t>
            </a:r>
            <a:r>
              <a:rPr lang="en-IN" sz="1600">
                <a:solidFill>
                  <a:srgbClr val="000000"/>
                </a:solidFill>
                <a:latin typeface="Calibri"/>
                <a:ea typeface="Calibri"/>
                <a:cs typeface="Calibri"/>
                <a:sym typeface="Calibri"/>
              </a:rPr>
              <a:t>) {</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3F7F5F"/>
                </a:solidFill>
                <a:latin typeface="Calibri"/>
                <a:ea typeface="Calibri"/>
                <a:cs typeface="Calibri"/>
                <a:sym typeface="Calibri"/>
              </a:rPr>
              <a:t>// </a:t>
            </a:r>
            <a:r>
              <a:rPr b="1" lang="en-IN" sz="1600">
                <a:solidFill>
                  <a:srgbClr val="7F9FBF"/>
                </a:solidFill>
                <a:latin typeface="Calibri"/>
                <a:ea typeface="Calibri"/>
                <a:cs typeface="Calibri"/>
                <a:sym typeface="Calibri"/>
              </a:rPr>
              <a:t>TODO</a:t>
            </a:r>
            <a:r>
              <a:rPr lang="en-IN" sz="1600">
                <a:solidFill>
                  <a:srgbClr val="3F7F5F"/>
                </a:solidFill>
                <a:latin typeface="Calibri"/>
                <a:ea typeface="Calibri"/>
                <a:cs typeface="Calibri"/>
                <a:sym typeface="Calibri"/>
              </a:rPr>
              <a:t> Auto-generated method stub</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ApplicationContext </a:t>
            </a:r>
            <a:r>
              <a:rPr lang="en-IN" sz="1600" u="sng">
                <a:solidFill>
                  <a:srgbClr val="6A3E3E"/>
                </a:solidFill>
                <a:latin typeface="Calibri"/>
                <a:ea typeface="Calibri"/>
                <a:cs typeface="Calibri"/>
                <a:sym typeface="Calibri"/>
              </a:rPr>
              <a:t>context</a:t>
            </a:r>
            <a:r>
              <a:rPr lang="en-IN" sz="1600">
                <a:solidFill>
                  <a:srgbClr val="000000"/>
                </a:solidFill>
                <a:latin typeface="Calibri"/>
                <a:ea typeface="Calibri"/>
                <a:cs typeface="Calibri"/>
                <a:sym typeface="Calibri"/>
              </a:rPr>
              <a:t> = </a:t>
            </a:r>
            <a:r>
              <a:rPr b="1" lang="en-IN" sz="1600">
                <a:solidFill>
                  <a:srgbClr val="7F0055"/>
                </a:solidFill>
                <a:latin typeface="Calibri"/>
                <a:ea typeface="Calibri"/>
                <a:cs typeface="Calibri"/>
                <a:sym typeface="Calibri"/>
              </a:rPr>
              <a:t>new </a:t>
            </a:r>
            <a:r>
              <a:rPr lang="en-IN" sz="1600">
                <a:solidFill>
                  <a:srgbClr val="000000"/>
                </a:solidFill>
                <a:latin typeface="Calibri"/>
                <a:ea typeface="Calibri"/>
                <a:cs typeface="Calibri"/>
                <a:sym typeface="Calibri"/>
              </a:rPr>
              <a:t>ClassPathXmlApplicationContext(</a:t>
            </a:r>
            <a:r>
              <a:rPr lang="en-IN" sz="1600">
                <a:solidFill>
                  <a:srgbClr val="2A00FF"/>
                </a:solidFill>
                <a:latin typeface="Calibri"/>
                <a:ea typeface="Calibri"/>
                <a:cs typeface="Calibri"/>
                <a:sym typeface="Calibri"/>
              </a:rPr>
              <a:t>"collectioninjection.xml"</a:t>
            </a:r>
            <a:r>
              <a:rPr lang="en-IN" sz="1600">
                <a:solidFill>
                  <a:srgbClr val="000000"/>
                </a:solidFill>
                <a:latin typeface="Calibri"/>
                <a:ea typeface="Calibri"/>
                <a:cs typeface="Calibri"/>
                <a:sym typeface="Calibri"/>
              </a:rPr>
              <a:t>);</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ProductBean </a:t>
            </a:r>
            <a:r>
              <a:rPr lang="en-IN" sz="1600">
                <a:solidFill>
                  <a:srgbClr val="6A3E3E"/>
                </a:solidFill>
                <a:latin typeface="Calibri"/>
                <a:ea typeface="Calibri"/>
                <a:cs typeface="Calibri"/>
                <a:sym typeface="Calibri"/>
              </a:rPr>
              <a:t>prod</a:t>
            </a:r>
            <a:r>
              <a:rPr lang="en-IN" sz="1600">
                <a:solidFill>
                  <a:srgbClr val="000000"/>
                </a:solidFill>
                <a:latin typeface="Calibri"/>
                <a:ea typeface="Calibri"/>
                <a:cs typeface="Calibri"/>
                <a:sym typeface="Calibri"/>
              </a:rPr>
              <a:t> = (ProductBean) </a:t>
            </a:r>
            <a:r>
              <a:rPr lang="en-IN" sz="1600">
                <a:solidFill>
                  <a:srgbClr val="6A3E3E"/>
                </a:solidFill>
                <a:latin typeface="Calibri"/>
                <a:ea typeface="Calibri"/>
                <a:cs typeface="Calibri"/>
                <a:sym typeface="Calibri"/>
              </a:rPr>
              <a:t>context</a:t>
            </a:r>
            <a:r>
              <a:rPr lang="en-IN" sz="1600">
                <a:solidFill>
                  <a:srgbClr val="000000"/>
                </a:solidFill>
                <a:latin typeface="Calibri"/>
                <a:ea typeface="Calibri"/>
                <a:cs typeface="Calibri"/>
                <a:sym typeface="Calibri"/>
              </a:rPr>
              <a:t>.getBean(</a:t>
            </a:r>
            <a:r>
              <a:rPr lang="en-IN" sz="1600">
                <a:solidFill>
                  <a:srgbClr val="2A00FF"/>
                </a:solidFill>
                <a:latin typeface="Calibri"/>
                <a:ea typeface="Calibri"/>
                <a:cs typeface="Calibri"/>
                <a:sym typeface="Calibri"/>
              </a:rPr>
              <a:t>"productbean"</a:t>
            </a:r>
            <a:r>
              <a:rPr lang="en-IN" sz="1600">
                <a:solidFill>
                  <a:srgbClr val="000000"/>
                </a:solidFill>
                <a:latin typeface="Calibri"/>
                <a:ea typeface="Calibri"/>
                <a:cs typeface="Calibri"/>
                <a:sym typeface="Calibri"/>
              </a:rPr>
              <a:t>);</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System.</a:t>
            </a:r>
            <a:r>
              <a:rPr b="1" i="1" lang="en-IN" sz="1600">
                <a:solidFill>
                  <a:srgbClr val="0000C0"/>
                </a:solidFill>
                <a:latin typeface="Calibri"/>
                <a:ea typeface="Calibri"/>
                <a:cs typeface="Calibri"/>
                <a:sym typeface="Calibri"/>
              </a:rPr>
              <a:t>out</a:t>
            </a:r>
            <a:r>
              <a:rPr lang="en-IN" sz="1600">
                <a:solidFill>
                  <a:srgbClr val="000000"/>
                </a:solidFill>
                <a:latin typeface="Calibri"/>
                <a:ea typeface="Calibri"/>
                <a:cs typeface="Calibri"/>
                <a:sym typeface="Calibri"/>
              </a:rPr>
              <a:t>.println(</a:t>
            </a:r>
            <a:r>
              <a:rPr lang="en-IN" sz="1600">
                <a:solidFill>
                  <a:srgbClr val="6A3E3E"/>
                </a:solidFill>
                <a:latin typeface="Calibri"/>
                <a:ea typeface="Calibri"/>
                <a:cs typeface="Calibri"/>
                <a:sym typeface="Calibri"/>
              </a:rPr>
              <a:t>prod</a:t>
            </a:r>
            <a:r>
              <a:rPr lang="en-IN" sz="1600">
                <a:solidFill>
                  <a:srgbClr val="000000"/>
                </a:solidFill>
                <a:latin typeface="Calibri"/>
                <a:ea typeface="Calibri"/>
                <a:cs typeface="Calibri"/>
                <a:sym typeface="Calibri"/>
              </a:rPr>
              <a:t>);</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212121"/>
                </a:solidFill>
                <a:latin typeface="Calibri"/>
                <a:ea typeface="Calibri"/>
                <a:cs typeface="Calibri"/>
                <a:sym typeface="Calibri"/>
              </a:rPr>
              <a:t> </a:t>
            </a:r>
            <a:endParaRPr sz="20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Injecting Collection Cont..</a:t>
            </a:r>
            <a:endParaRPr/>
          </a:p>
        </p:txBody>
      </p:sp>
      <p:sp>
        <p:nvSpPr>
          <p:cNvPr id="273" name="Google Shape;273;p39"/>
          <p:cNvSpPr/>
          <p:nvPr/>
        </p:nvSpPr>
        <p:spPr>
          <a:xfrm>
            <a:off x="381000" y="1248537"/>
            <a:ext cx="4010526" cy="55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rgbClr val="7F0055"/>
                </a:solidFill>
                <a:latin typeface="Calibri"/>
                <a:ea typeface="Calibri"/>
                <a:cs typeface="Calibri"/>
                <a:sym typeface="Calibri"/>
              </a:rPr>
              <a:t>package</a:t>
            </a:r>
            <a:r>
              <a:rPr lang="en-IN" sz="1600">
                <a:solidFill>
                  <a:srgbClr val="000000"/>
                </a:solidFill>
                <a:latin typeface="Calibri"/>
                <a:ea typeface="Calibri"/>
                <a:cs typeface="Calibri"/>
                <a:sym typeface="Calibri"/>
              </a:rPr>
              <a:t> com.test.collection;</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212121"/>
                </a:solidFill>
                <a:latin typeface="Calibri"/>
                <a:ea typeface="Calibri"/>
                <a:cs typeface="Calibri"/>
                <a:sym typeface="Calibri"/>
              </a:rPr>
              <a:t> </a:t>
            </a:r>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import</a:t>
            </a:r>
            <a:r>
              <a:rPr lang="en-IN" sz="1600">
                <a:solidFill>
                  <a:srgbClr val="000000"/>
                </a:solidFill>
                <a:latin typeface="Calibri"/>
                <a:ea typeface="Calibri"/>
                <a:cs typeface="Calibri"/>
                <a:sym typeface="Calibri"/>
              </a:rPr>
              <a:t> java.util.List;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import</a:t>
            </a:r>
            <a:r>
              <a:rPr lang="en-IN" sz="1600">
                <a:solidFill>
                  <a:srgbClr val="000000"/>
                </a:solidFill>
                <a:latin typeface="Calibri"/>
                <a:ea typeface="Calibri"/>
                <a:cs typeface="Calibri"/>
                <a:sym typeface="Calibri"/>
              </a:rPr>
              <a:t> java.util.Map;</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import</a:t>
            </a:r>
            <a:r>
              <a:rPr lang="en-IN" sz="1600">
                <a:solidFill>
                  <a:srgbClr val="000000"/>
                </a:solidFill>
                <a:latin typeface="Calibri"/>
                <a:ea typeface="Calibri"/>
                <a:cs typeface="Calibri"/>
                <a:sym typeface="Calibri"/>
              </a:rPr>
              <a:t> java.util.Properties;</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import</a:t>
            </a:r>
            <a:r>
              <a:rPr lang="en-IN" sz="1600">
                <a:solidFill>
                  <a:srgbClr val="000000"/>
                </a:solidFill>
                <a:latin typeface="Calibri"/>
                <a:ea typeface="Calibri"/>
                <a:cs typeface="Calibri"/>
                <a:sym typeface="Calibri"/>
              </a:rPr>
              <a:t> java.util.Set;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212121"/>
                </a:solidFill>
                <a:latin typeface="Calibri"/>
                <a:ea typeface="Calibri"/>
                <a:cs typeface="Calibri"/>
                <a:sym typeface="Calibri"/>
              </a:rPr>
              <a:t> </a:t>
            </a:r>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class</a:t>
            </a:r>
            <a:r>
              <a:rPr lang="en-IN" sz="1600">
                <a:solidFill>
                  <a:srgbClr val="000000"/>
                </a:solidFill>
                <a:latin typeface="Calibri"/>
                <a:ea typeface="Calibri"/>
                <a:cs typeface="Calibri"/>
                <a:sym typeface="Calibri"/>
              </a:rPr>
              <a:t> ProductBean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212121"/>
                </a:solidFill>
                <a:latin typeface="Calibri"/>
                <a:ea typeface="Calibri"/>
                <a:cs typeface="Calibri"/>
                <a:sym typeface="Calibri"/>
              </a:rPr>
              <a:t> </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private</a:t>
            </a:r>
            <a:r>
              <a:rPr lang="en-IN" sz="1600">
                <a:solidFill>
                  <a:srgbClr val="000000"/>
                </a:solidFill>
                <a:latin typeface="Calibri"/>
                <a:ea typeface="Calibri"/>
                <a:cs typeface="Calibri"/>
                <a:sym typeface="Calibri"/>
              </a:rPr>
              <a:t> List&lt;Object&gt; </a:t>
            </a:r>
            <a:r>
              <a:rPr lang="en-IN" sz="1600">
                <a:solidFill>
                  <a:srgbClr val="0000C0"/>
                </a:solidFill>
                <a:latin typeface="Calibri"/>
                <a:ea typeface="Calibri"/>
                <a:cs typeface="Calibri"/>
                <a:sym typeface="Calibri"/>
              </a:rPr>
              <a:t>lists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private</a:t>
            </a:r>
            <a:r>
              <a:rPr lang="en-IN" sz="1600">
                <a:solidFill>
                  <a:srgbClr val="000000"/>
                </a:solidFill>
                <a:latin typeface="Calibri"/>
                <a:ea typeface="Calibri"/>
                <a:cs typeface="Calibri"/>
                <a:sym typeface="Calibri"/>
              </a:rPr>
              <a:t> Set&lt;Object&gt; </a:t>
            </a:r>
            <a:r>
              <a:rPr lang="en-IN" sz="1600">
                <a:solidFill>
                  <a:srgbClr val="0000C0"/>
                </a:solidFill>
                <a:latin typeface="Calibri"/>
                <a:ea typeface="Calibri"/>
                <a:cs typeface="Calibri"/>
                <a:sym typeface="Calibri"/>
              </a:rPr>
              <a:t>sets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private</a:t>
            </a:r>
            <a:r>
              <a:rPr lang="en-IN" sz="1600">
                <a:solidFill>
                  <a:srgbClr val="000000"/>
                </a:solidFill>
                <a:latin typeface="Calibri"/>
                <a:ea typeface="Calibri"/>
                <a:cs typeface="Calibri"/>
                <a:sym typeface="Calibri"/>
              </a:rPr>
              <a:t> Map&lt;Object, Object&gt; </a:t>
            </a:r>
            <a:r>
              <a:rPr lang="en-IN" sz="1600">
                <a:solidFill>
                  <a:srgbClr val="0000C0"/>
                </a:solidFill>
                <a:latin typeface="Calibri"/>
                <a:ea typeface="Calibri"/>
                <a:cs typeface="Calibri"/>
                <a:sym typeface="Calibri"/>
              </a:rPr>
              <a:t>maps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private</a:t>
            </a:r>
            <a:r>
              <a:rPr lang="en-IN" sz="1600">
                <a:solidFill>
                  <a:srgbClr val="000000"/>
                </a:solidFill>
                <a:latin typeface="Calibri"/>
                <a:ea typeface="Calibri"/>
                <a:cs typeface="Calibri"/>
                <a:sym typeface="Calibri"/>
              </a:rPr>
              <a:t> Properties </a:t>
            </a:r>
            <a:r>
              <a:rPr lang="en-IN" sz="1600">
                <a:solidFill>
                  <a:srgbClr val="0000C0"/>
                </a:solidFill>
                <a:latin typeface="Calibri"/>
                <a:ea typeface="Calibri"/>
                <a:cs typeface="Calibri"/>
                <a:sym typeface="Calibri"/>
              </a:rPr>
              <a:t>pros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List&lt;Object&gt; getLists()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return</a:t>
            </a:r>
            <a:r>
              <a:rPr lang="en-IN" sz="1600">
                <a:solidFill>
                  <a:srgbClr val="000000"/>
                </a:solidFill>
                <a:latin typeface="Calibri"/>
                <a:ea typeface="Calibri"/>
                <a:cs typeface="Calibri"/>
                <a:sym typeface="Calibri"/>
              </a:rPr>
              <a:t> </a:t>
            </a:r>
            <a:r>
              <a:rPr lang="en-IN" sz="1600">
                <a:solidFill>
                  <a:srgbClr val="0000C0"/>
                </a:solidFill>
                <a:latin typeface="Calibri"/>
                <a:ea typeface="Calibri"/>
                <a:cs typeface="Calibri"/>
                <a:sym typeface="Calibri"/>
              </a:rPr>
              <a:t>lists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void</a:t>
            </a:r>
            <a:r>
              <a:rPr lang="en-IN" sz="1600">
                <a:solidFill>
                  <a:srgbClr val="000000"/>
                </a:solidFill>
                <a:latin typeface="Calibri"/>
                <a:ea typeface="Calibri"/>
                <a:cs typeface="Calibri"/>
                <a:sym typeface="Calibri"/>
              </a:rPr>
              <a:t> setLists(List&lt;Object&gt; </a:t>
            </a:r>
            <a:r>
              <a:rPr lang="en-IN" sz="1600">
                <a:solidFill>
                  <a:srgbClr val="6A3E3E"/>
                </a:solidFill>
                <a:latin typeface="Calibri"/>
                <a:ea typeface="Calibri"/>
                <a:cs typeface="Calibri"/>
                <a:sym typeface="Calibri"/>
              </a:rPr>
              <a:t>lists</a:t>
            </a:r>
            <a:r>
              <a:rPr lang="en-IN" sz="1600">
                <a:solidFill>
                  <a:srgbClr val="000000"/>
                </a:solidFill>
                <a:latin typeface="Calibri"/>
                <a:ea typeface="Calibri"/>
                <a:cs typeface="Calibri"/>
                <a:sym typeface="Calibri"/>
              </a:rPr>
              <a:t>)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this</a:t>
            </a:r>
            <a:r>
              <a:rPr lang="en-IN" sz="1600">
                <a:solidFill>
                  <a:srgbClr val="000000"/>
                </a:solidFill>
                <a:latin typeface="Calibri"/>
                <a:ea typeface="Calibri"/>
                <a:cs typeface="Calibri"/>
                <a:sym typeface="Calibri"/>
              </a:rPr>
              <a:t>.</a:t>
            </a:r>
            <a:r>
              <a:rPr lang="en-IN" sz="1600">
                <a:solidFill>
                  <a:srgbClr val="0000C0"/>
                </a:solidFill>
                <a:latin typeface="Calibri"/>
                <a:ea typeface="Calibri"/>
                <a:cs typeface="Calibri"/>
                <a:sym typeface="Calibri"/>
              </a:rPr>
              <a:t>lists</a:t>
            </a:r>
            <a:r>
              <a:rPr lang="en-IN" sz="1600">
                <a:solidFill>
                  <a:srgbClr val="000000"/>
                </a:solidFill>
                <a:latin typeface="Calibri"/>
                <a:ea typeface="Calibri"/>
                <a:cs typeface="Calibri"/>
                <a:sym typeface="Calibri"/>
              </a:rPr>
              <a:t> = </a:t>
            </a:r>
            <a:r>
              <a:rPr lang="en-IN" sz="1600">
                <a:solidFill>
                  <a:srgbClr val="6A3E3E"/>
                </a:solidFill>
                <a:latin typeface="Calibri"/>
                <a:ea typeface="Calibri"/>
                <a:cs typeface="Calibri"/>
                <a:sym typeface="Calibri"/>
              </a:rPr>
              <a:t>lists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Set&lt;Object&gt; getSets()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return</a:t>
            </a:r>
            <a:r>
              <a:rPr lang="en-IN" sz="1600">
                <a:solidFill>
                  <a:srgbClr val="000000"/>
                </a:solidFill>
                <a:latin typeface="Calibri"/>
                <a:ea typeface="Calibri"/>
                <a:cs typeface="Calibri"/>
                <a:sym typeface="Calibri"/>
              </a:rPr>
              <a:t> </a:t>
            </a:r>
            <a:r>
              <a:rPr lang="en-IN" sz="1600">
                <a:solidFill>
                  <a:srgbClr val="0000C0"/>
                </a:solidFill>
                <a:latin typeface="Calibri"/>
                <a:ea typeface="Calibri"/>
                <a:cs typeface="Calibri"/>
                <a:sym typeface="Calibri"/>
              </a:rPr>
              <a:t>sets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p:txBody>
      </p:sp>
      <p:sp>
        <p:nvSpPr>
          <p:cNvPr id="274" name="Google Shape;274;p39"/>
          <p:cNvSpPr/>
          <p:nvPr/>
        </p:nvSpPr>
        <p:spPr>
          <a:xfrm>
            <a:off x="4572000" y="1248537"/>
            <a:ext cx="4343400" cy="55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void</a:t>
            </a:r>
            <a:r>
              <a:rPr lang="en-IN" sz="1600">
                <a:solidFill>
                  <a:srgbClr val="000000"/>
                </a:solidFill>
                <a:latin typeface="Calibri"/>
                <a:ea typeface="Calibri"/>
                <a:cs typeface="Calibri"/>
                <a:sym typeface="Calibri"/>
              </a:rPr>
              <a:t> setSets(Set&lt;Object&gt; </a:t>
            </a:r>
            <a:r>
              <a:rPr lang="en-IN" sz="1600">
                <a:solidFill>
                  <a:srgbClr val="6A3E3E"/>
                </a:solidFill>
                <a:latin typeface="Calibri"/>
                <a:ea typeface="Calibri"/>
                <a:cs typeface="Calibri"/>
                <a:sym typeface="Calibri"/>
              </a:rPr>
              <a:t>sets</a:t>
            </a:r>
            <a:r>
              <a:rPr lang="en-IN" sz="1600">
                <a:solidFill>
                  <a:srgbClr val="000000"/>
                </a:solidFill>
                <a:latin typeface="Calibri"/>
                <a:ea typeface="Calibri"/>
                <a:cs typeface="Calibri"/>
                <a:sym typeface="Calibri"/>
              </a:rPr>
              <a:t>)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this</a:t>
            </a:r>
            <a:r>
              <a:rPr lang="en-IN" sz="1600">
                <a:solidFill>
                  <a:srgbClr val="000000"/>
                </a:solidFill>
                <a:latin typeface="Calibri"/>
                <a:ea typeface="Calibri"/>
                <a:cs typeface="Calibri"/>
                <a:sym typeface="Calibri"/>
              </a:rPr>
              <a:t>.</a:t>
            </a:r>
            <a:r>
              <a:rPr lang="en-IN" sz="1600">
                <a:solidFill>
                  <a:srgbClr val="0000C0"/>
                </a:solidFill>
                <a:latin typeface="Calibri"/>
                <a:ea typeface="Calibri"/>
                <a:cs typeface="Calibri"/>
                <a:sym typeface="Calibri"/>
              </a:rPr>
              <a:t>sets</a:t>
            </a:r>
            <a:r>
              <a:rPr lang="en-IN" sz="1600">
                <a:solidFill>
                  <a:srgbClr val="000000"/>
                </a:solidFill>
                <a:latin typeface="Calibri"/>
                <a:ea typeface="Calibri"/>
                <a:cs typeface="Calibri"/>
                <a:sym typeface="Calibri"/>
              </a:rPr>
              <a:t> = </a:t>
            </a:r>
            <a:r>
              <a:rPr lang="en-IN" sz="1600">
                <a:solidFill>
                  <a:srgbClr val="6A3E3E"/>
                </a:solidFill>
                <a:latin typeface="Calibri"/>
                <a:ea typeface="Calibri"/>
                <a:cs typeface="Calibri"/>
                <a:sym typeface="Calibri"/>
              </a:rPr>
              <a:t>sets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Map&lt;Object, Object&gt; getMaps()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return</a:t>
            </a:r>
            <a:r>
              <a:rPr lang="en-IN" sz="1600">
                <a:solidFill>
                  <a:srgbClr val="000000"/>
                </a:solidFill>
                <a:latin typeface="Calibri"/>
                <a:ea typeface="Calibri"/>
                <a:cs typeface="Calibri"/>
                <a:sym typeface="Calibri"/>
              </a:rPr>
              <a:t> </a:t>
            </a:r>
            <a:r>
              <a:rPr lang="en-IN" sz="1600">
                <a:solidFill>
                  <a:srgbClr val="0000C0"/>
                </a:solidFill>
                <a:latin typeface="Calibri"/>
                <a:ea typeface="Calibri"/>
                <a:cs typeface="Calibri"/>
                <a:sym typeface="Calibri"/>
              </a:rPr>
              <a:t>maps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void</a:t>
            </a:r>
            <a:r>
              <a:rPr lang="en-IN" sz="1600">
                <a:solidFill>
                  <a:srgbClr val="000000"/>
                </a:solidFill>
                <a:latin typeface="Calibri"/>
                <a:ea typeface="Calibri"/>
                <a:cs typeface="Calibri"/>
                <a:sym typeface="Calibri"/>
              </a:rPr>
              <a:t> setMaps(Map&lt;Object, Object&gt; </a:t>
            </a:r>
            <a:r>
              <a:rPr lang="en-IN" sz="1600">
                <a:solidFill>
                  <a:srgbClr val="6A3E3E"/>
                </a:solidFill>
                <a:latin typeface="Calibri"/>
                <a:ea typeface="Calibri"/>
                <a:cs typeface="Calibri"/>
                <a:sym typeface="Calibri"/>
              </a:rPr>
              <a:t>maps</a:t>
            </a:r>
            <a:r>
              <a:rPr lang="en-IN"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this</a:t>
            </a:r>
            <a:r>
              <a:rPr lang="en-IN" sz="1600">
                <a:solidFill>
                  <a:srgbClr val="000000"/>
                </a:solidFill>
                <a:latin typeface="Calibri"/>
                <a:ea typeface="Calibri"/>
                <a:cs typeface="Calibri"/>
                <a:sym typeface="Calibri"/>
              </a:rPr>
              <a:t>.</a:t>
            </a:r>
            <a:r>
              <a:rPr lang="en-IN" sz="1600">
                <a:solidFill>
                  <a:srgbClr val="0000C0"/>
                </a:solidFill>
                <a:latin typeface="Calibri"/>
                <a:ea typeface="Calibri"/>
                <a:cs typeface="Calibri"/>
                <a:sym typeface="Calibri"/>
              </a:rPr>
              <a:t>maps</a:t>
            </a:r>
            <a:r>
              <a:rPr lang="en-IN" sz="1600">
                <a:solidFill>
                  <a:srgbClr val="000000"/>
                </a:solidFill>
                <a:latin typeface="Calibri"/>
                <a:ea typeface="Calibri"/>
                <a:cs typeface="Calibri"/>
                <a:sym typeface="Calibri"/>
              </a:rPr>
              <a:t> = </a:t>
            </a:r>
            <a:r>
              <a:rPr lang="en-IN" sz="1600">
                <a:solidFill>
                  <a:srgbClr val="6A3E3E"/>
                </a:solidFill>
                <a:latin typeface="Calibri"/>
                <a:ea typeface="Calibri"/>
                <a:cs typeface="Calibri"/>
                <a:sym typeface="Calibri"/>
              </a:rPr>
              <a:t>maps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Properties getPros()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return</a:t>
            </a:r>
            <a:r>
              <a:rPr lang="en-IN" sz="1600">
                <a:solidFill>
                  <a:srgbClr val="000000"/>
                </a:solidFill>
                <a:latin typeface="Calibri"/>
                <a:ea typeface="Calibri"/>
                <a:cs typeface="Calibri"/>
                <a:sym typeface="Calibri"/>
              </a:rPr>
              <a:t> </a:t>
            </a:r>
            <a:r>
              <a:rPr lang="en-IN" sz="1600">
                <a:solidFill>
                  <a:srgbClr val="0000C0"/>
                </a:solidFill>
                <a:latin typeface="Calibri"/>
                <a:ea typeface="Calibri"/>
                <a:cs typeface="Calibri"/>
                <a:sym typeface="Calibri"/>
              </a:rPr>
              <a:t>pros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void</a:t>
            </a:r>
            <a:r>
              <a:rPr lang="en-IN" sz="1600">
                <a:solidFill>
                  <a:srgbClr val="000000"/>
                </a:solidFill>
                <a:latin typeface="Calibri"/>
                <a:ea typeface="Calibri"/>
                <a:cs typeface="Calibri"/>
                <a:sym typeface="Calibri"/>
              </a:rPr>
              <a:t> setPros(Properties </a:t>
            </a:r>
            <a:r>
              <a:rPr lang="en-IN" sz="1600">
                <a:solidFill>
                  <a:srgbClr val="6A3E3E"/>
                </a:solidFill>
                <a:latin typeface="Calibri"/>
                <a:ea typeface="Calibri"/>
                <a:cs typeface="Calibri"/>
                <a:sym typeface="Calibri"/>
              </a:rPr>
              <a:t>pros</a:t>
            </a:r>
            <a:r>
              <a:rPr lang="en-IN" sz="1600">
                <a:solidFill>
                  <a:srgbClr val="000000"/>
                </a:solidFill>
                <a:latin typeface="Calibri"/>
                <a:ea typeface="Calibri"/>
                <a:cs typeface="Calibri"/>
                <a:sym typeface="Calibri"/>
              </a:rPr>
              <a:t>)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this</a:t>
            </a:r>
            <a:r>
              <a:rPr lang="en-IN" sz="1600">
                <a:solidFill>
                  <a:srgbClr val="000000"/>
                </a:solidFill>
                <a:latin typeface="Calibri"/>
                <a:ea typeface="Calibri"/>
                <a:cs typeface="Calibri"/>
                <a:sym typeface="Calibri"/>
              </a:rPr>
              <a:t>.</a:t>
            </a:r>
            <a:r>
              <a:rPr lang="en-IN" sz="1600">
                <a:solidFill>
                  <a:srgbClr val="0000C0"/>
                </a:solidFill>
                <a:latin typeface="Calibri"/>
                <a:ea typeface="Calibri"/>
                <a:cs typeface="Calibri"/>
                <a:sym typeface="Calibri"/>
              </a:rPr>
              <a:t>pros</a:t>
            </a:r>
            <a:r>
              <a:rPr lang="en-IN" sz="1600">
                <a:solidFill>
                  <a:srgbClr val="000000"/>
                </a:solidFill>
                <a:latin typeface="Calibri"/>
                <a:ea typeface="Calibri"/>
                <a:cs typeface="Calibri"/>
                <a:sym typeface="Calibri"/>
              </a:rPr>
              <a:t> = </a:t>
            </a:r>
            <a:r>
              <a:rPr lang="en-IN" sz="1600">
                <a:solidFill>
                  <a:srgbClr val="6A3E3E"/>
                </a:solidFill>
                <a:latin typeface="Calibri"/>
                <a:ea typeface="Calibri"/>
                <a:cs typeface="Calibri"/>
                <a:sym typeface="Calibri"/>
              </a:rPr>
              <a:t>pros</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646464"/>
                </a:solidFill>
                <a:latin typeface="Calibri"/>
                <a:ea typeface="Calibri"/>
                <a:cs typeface="Calibri"/>
                <a:sym typeface="Calibri"/>
              </a:rPr>
              <a:t>@Override</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String toString() {</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return</a:t>
            </a:r>
            <a:r>
              <a:rPr lang="en-IN" sz="1600">
                <a:solidFill>
                  <a:srgbClr val="000000"/>
                </a:solidFill>
                <a:latin typeface="Calibri"/>
                <a:ea typeface="Calibri"/>
                <a:cs typeface="Calibri"/>
                <a:sym typeface="Calibri"/>
              </a:rPr>
              <a:t> </a:t>
            </a:r>
            <a:r>
              <a:rPr lang="en-IN" sz="1600">
                <a:solidFill>
                  <a:srgbClr val="2A00FF"/>
                </a:solidFill>
                <a:latin typeface="Calibri"/>
                <a:ea typeface="Calibri"/>
                <a:cs typeface="Calibri"/>
                <a:sym typeface="Calibri"/>
              </a:rPr>
              <a:t>"Product [lists="</a:t>
            </a:r>
            <a:r>
              <a:rPr lang="en-IN" sz="1600">
                <a:solidFill>
                  <a:srgbClr val="000000"/>
                </a:solidFill>
                <a:latin typeface="Calibri"/>
                <a:ea typeface="Calibri"/>
                <a:cs typeface="Calibri"/>
                <a:sym typeface="Calibri"/>
              </a:rPr>
              <a:t> + </a:t>
            </a:r>
            <a:r>
              <a:rPr lang="en-IN" sz="1600">
                <a:solidFill>
                  <a:srgbClr val="0000C0"/>
                </a:solidFill>
                <a:latin typeface="Calibri"/>
                <a:ea typeface="Calibri"/>
                <a:cs typeface="Calibri"/>
                <a:sym typeface="Calibri"/>
              </a:rPr>
              <a:t>lists</a:t>
            </a:r>
            <a:r>
              <a:rPr lang="en-IN" sz="1600">
                <a:solidFill>
                  <a:srgbClr val="000000"/>
                </a:solidFill>
                <a:latin typeface="Calibri"/>
                <a:ea typeface="Calibri"/>
                <a:cs typeface="Calibri"/>
                <a:sym typeface="Calibri"/>
              </a:rPr>
              <a:t> + </a:t>
            </a:r>
            <a:r>
              <a:rPr lang="en-IN" sz="1600">
                <a:solidFill>
                  <a:srgbClr val="2A00FF"/>
                </a:solidFill>
                <a:latin typeface="Calibri"/>
                <a:ea typeface="Calibri"/>
                <a:cs typeface="Calibri"/>
                <a:sym typeface="Calibri"/>
              </a:rPr>
              <a:t>", sets="</a:t>
            </a:r>
            <a:r>
              <a:rPr lang="en-IN" sz="1600">
                <a:solidFill>
                  <a:srgbClr val="000000"/>
                </a:solidFill>
                <a:latin typeface="Calibri"/>
                <a:ea typeface="Calibri"/>
                <a:cs typeface="Calibri"/>
                <a:sym typeface="Calibri"/>
              </a:rPr>
              <a:t> + </a:t>
            </a:r>
            <a:r>
              <a:rPr lang="en-IN" sz="1600">
                <a:solidFill>
                  <a:srgbClr val="0000C0"/>
                </a:solidFill>
                <a:latin typeface="Calibri"/>
                <a:ea typeface="Calibri"/>
                <a:cs typeface="Calibri"/>
                <a:sym typeface="Calibri"/>
              </a:rPr>
              <a:t>sets</a:t>
            </a:r>
            <a:r>
              <a:rPr lang="en-IN" sz="1600">
                <a:solidFill>
                  <a:srgbClr val="000000"/>
                </a:solidFill>
                <a:latin typeface="Calibri"/>
                <a:ea typeface="Calibri"/>
                <a:cs typeface="Calibri"/>
                <a:sym typeface="Calibri"/>
              </a:rPr>
              <a:t> + </a:t>
            </a:r>
            <a:r>
              <a:rPr lang="en-IN" sz="1600">
                <a:solidFill>
                  <a:srgbClr val="2A00FF"/>
                </a:solidFill>
                <a:latin typeface="Calibri"/>
                <a:ea typeface="Calibri"/>
                <a:cs typeface="Calibri"/>
                <a:sym typeface="Calibri"/>
              </a:rPr>
              <a:t>", maps="</a:t>
            </a:r>
            <a:r>
              <a:rPr lang="en-IN" sz="1600">
                <a:solidFill>
                  <a:srgbClr val="000000"/>
                </a:solidFill>
                <a:latin typeface="Calibri"/>
                <a:ea typeface="Calibri"/>
                <a:cs typeface="Calibri"/>
                <a:sym typeface="Calibri"/>
              </a:rPr>
              <a:t> + </a:t>
            </a:r>
            <a:r>
              <a:rPr lang="en-IN" sz="1600">
                <a:solidFill>
                  <a:srgbClr val="0000C0"/>
                </a:solidFill>
                <a:latin typeface="Calibri"/>
                <a:ea typeface="Calibri"/>
                <a:cs typeface="Calibri"/>
                <a:sym typeface="Calibri"/>
              </a:rPr>
              <a:t>maps</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 </a:t>
            </a:r>
            <a:r>
              <a:rPr lang="en-IN" sz="1600">
                <a:solidFill>
                  <a:srgbClr val="2A00FF"/>
                </a:solidFill>
                <a:latin typeface="Calibri"/>
                <a:ea typeface="Calibri"/>
                <a:cs typeface="Calibri"/>
                <a:sym typeface="Calibri"/>
              </a:rPr>
              <a:t>", pros="</a:t>
            </a:r>
            <a:r>
              <a:rPr lang="en-IN" sz="1600">
                <a:solidFill>
                  <a:srgbClr val="000000"/>
                </a:solidFill>
                <a:latin typeface="Calibri"/>
                <a:ea typeface="Calibri"/>
                <a:cs typeface="Calibri"/>
                <a:sym typeface="Calibri"/>
              </a:rPr>
              <a:t> + </a:t>
            </a:r>
            <a:r>
              <a:rPr lang="en-IN" sz="1600">
                <a:solidFill>
                  <a:srgbClr val="0000C0"/>
                </a:solidFill>
                <a:latin typeface="Calibri"/>
                <a:ea typeface="Calibri"/>
                <a:cs typeface="Calibri"/>
                <a:sym typeface="Calibri"/>
              </a:rPr>
              <a:t>pros</a:t>
            </a:r>
            <a:r>
              <a:rPr lang="en-IN" sz="1600">
                <a:solidFill>
                  <a:srgbClr val="000000"/>
                </a:solidFill>
                <a:latin typeface="Calibri"/>
                <a:ea typeface="Calibri"/>
                <a:cs typeface="Calibri"/>
                <a:sym typeface="Calibri"/>
              </a:rPr>
              <a:t> + </a:t>
            </a:r>
            <a:r>
              <a:rPr lang="en-IN" sz="1600">
                <a:solidFill>
                  <a:srgbClr val="2A00FF"/>
                </a:solidFill>
                <a:latin typeface="Calibri"/>
                <a:ea typeface="Calibri"/>
                <a:cs typeface="Calibri"/>
                <a:sym typeface="Calibri"/>
              </a:rPr>
              <a:t>"]"</a:t>
            </a:r>
            <a:r>
              <a:rPr lang="en-IN" sz="1600">
                <a:solidFill>
                  <a:srgbClr val="000000"/>
                </a:solidFill>
                <a:latin typeface="Calibri"/>
                <a:ea typeface="Calibri"/>
                <a:cs typeface="Calibri"/>
                <a:sym typeface="Calibri"/>
              </a:rPr>
              <a:t>;</a:t>
            </a:r>
            <a:endParaRPr sz="1600">
              <a:solidFill>
                <a:srgbClr val="212121"/>
              </a:solidFill>
              <a:latin typeface="Calibri"/>
              <a:ea typeface="Calibri"/>
              <a:cs typeface="Calibri"/>
              <a:sym typeface="Calibri"/>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212121"/>
                </a:solidFill>
                <a:latin typeface="Calibri"/>
                <a:ea typeface="Calibri"/>
                <a:cs typeface="Calibri"/>
                <a:sym typeface="Calibri"/>
              </a:rPr>
              <a:t> </a:t>
            </a:r>
            <a:r>
              <a:rPr lang="en-IN" sz="1600">
                <a:solidFill>
                  <a:srgbClr val="000000"/>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Injecting Collection Cont..</a:t>
            </a:r>
            <a:endParaRPr/>
          </a:p>
        </p:txBody>
      </p:sp>
      <p:sp>
        <p:nvSpPr>
          <p:cNvPr id="280" name="Google Shape;280;p40"/>
          <p:cNvSpPr/>
          <p:nvPr/>
        </p:nvSpPr>
        <p:spPr>
          <a:xfrm>
            <a:off x="685800" y="1336119"/>
            <a:ext cx="7772400" cy="418576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&lt;beans xmlns=</a:t>
            </a:r>
            <a:r>
              <a:rPr i="1" lang="en-IN" sz="1400">
                <a:solidFill>
                  <a:schemeClr val="dk1"/>
                </a:solidFill>
                <a:latin typeface="Consolas"/>
                <a:ea typeface="Consolas"/>
                <a:cs typeface="Consolas"/>
                <a:sym typeface="Consolas"/>
              </a:rPr>
              <a:t>"http://www.springframework.org/schema/beans"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xmlns:xsi=</a:t>
            </a:r>
            <a:r>
              <a:rPr i="1" lang="en-IN" sz="1400">
                <a:solidFill>
                  <a:schemeClr val="dk1"/>
                </a:solidFill>
                <a:latin typeface="Consolas"/>
                <a:ea typeface="Consolas"/>
                <a:cs typeface="Consolas"/>
                <a:sym typeface="Consolas"/>
              </a:rPr>
              <a:t>"http://www.w3.org/2001/XMLSchema-instance"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xsi:schemaLocation=</a:t>
            </a:r>
            <a:r>
              <a:rPr i="1" lang="en-IN" sz="1400">
                <a:solidFill>
                  <a:schemeClr val="dk1"/>
                </a:solidFill>
                <a:latin typeface="Consolas"/>
                <a:ea typeface="Consolas"/>
                <a:cs typeface="Consolas"/>
                <a:sym typeface="Consolas"/>
              </a:rPr>
              <a:t>"http://www.springframework.org/schema/beans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n-IN" sz="1400">
                <a:solidFill>
                  <a:schemeClr val="dk1"/>
                </a:solidFill>
                <a:latin typeface="Consolas"/>
                <a:ea typeface="Consolas"/>
                <a:cs typeface="Consolas"/>
                <a:sym typeface="Consolas"/>
              </a:rPr>
              <a:t>    http://www.springframework.org/schema/beans/spring-beans-3.0.xsd"</a:t>
            </a:r>
            <a:r>
              <a:rPr lang="en-IN" sz="1400">
                <a:solidFill>
                  <a:schemeClr val="dk1"/>
                </a:solidFill>
                <a:latin typeface="Consolas"/>
                <a:ea typeface="Consolas"/>
                <a:cs typeface="Consolas"/>
                <a:sym typeface="Consolas"/>
              </a:rPr>
              <a:t>&gt;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&lt;bean id=</a:t>
            </a:r>
            <a:r>
              <a:rPr i="1" lang="en-IN" sz="1400">
                <a:solidFill>
                  <a:schemeClr val="dk1"/>
                </a:solidFill>
                <a:latin typeface="Consolas"/>
                <a:ea typeface="Consolas"/>
                <a:cs typeface="Consolas"/>
                <a:sym typeface="Consolas"/>
              </a:rPr>
              <a:t>"productbean"</a:t>
            </a:r>
            <a:r>
              <a:rPr lang="en-IN" sz="1400">
                <a:solidFill>
                  <a:schemeClr val="dk1"/>
                </a:solidFill>
                <a:latin typeface="Consolas"/>
                <a:ea typeface="Consolas"/>
                <a:cs typeface="Consolas"/>
                <a:sym typeface="Consolas"/>
              </a:rPr>
              <a:t>  class=</a:t>
            </a:r>
            <a:r>
              <a:rPr i="1" lang="en-IN" sz="1400">
                <a:solidFill>
                  <a:schemeClr val="dk1"/>
                </a:solidFill>
                <a:latin typeface="Consolas"/>
                <a:ea typeface="Consolas"/>
                <a:cs typeface="Consolas"/>
                <a:sym typeface="Consolas"/>
              </a:rPr>
              <a:t>"com.test.collection.ProductBean"</a:t>
            </a:r>
            <a:r>
              <a:rPr lang="en-IN" sz="1400">
                <a:solidFill>
                  <a:schemeClr val="dk1"/>
                </a:solidFill>
                <a:latin typeface="Consolas"/>
                <a:ea typeface="Consolas"/>
                <a:cs typeface="Consolas"/>
                <a:sym typeface="Consolas"/>
              </a:rPr>
              <a:t>&gt;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&lt;property name=</a:t>
            </a:r>
            <a:r>
              <a:rPr i="1" lang="en-IN" sz="1400">
                <a:solidFill>
                  <a:schemeClr val="dk1"/>
                </a:solidFill>
                <a:latin typeface="Consolas"/>
                <a:ea typeface="Consolas"/>
                <a:cs typeface="Consolas"/>
                <a:sym typeface="Consolas"/>
              </a:rPr>
              <a:t>"lists"</a:t>
            </a:r>
            <a:r>
              <a:rPr lang="en-IN" sz="1400">
                <a:solidFill>
                  <a:schemeClr val="dk1"/>
                </a:solidFill>
                <a:latin typeface="Consolas"/>
                <a:ea typeface="Consolas"/>
                <a:cs typeface="Consolas"/>
                <a:sym typeface="Consolas"/>
              </a:rPr>
              <a:t>&gt;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&lt;list&gt;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&lt;value&gt;1&lt;/value&gt;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&lt;ref bean=</a:t>
            </a:r>
            <a:r>
              <a:rPr i="1" lang="en-IN" sz="1400">
                <a:solidFill>
                  <a:schemeClr val="dk1"/>
                </a:solidFill>
                <a:latin typeface="Consolas"/>
                <a:ea typeface="Consolas"/>
                <a:cs typeface="Consolas"/>
                <a:sym typeface="Consolas"/>
              </a:rPr>
              <a:t>"productdetailbean"</a:t>
            </a:r>
            <a:r>
              <a:rPr lang="en-IN" sz="1400">
                <a:solidFill>
                  <a:schemeClr val="dk1"/>
                </a:solidFill>
                <a:latin typeface="Consolas"/>
                <a:ea typeface="Consolas"/>
                <a:cs typeface="Consolas"/>
                <a:sym typeface="Consolas"/>
              </a:rPr>
              <a:t> /&gt;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&lt;bean class=</a:t>
            </a:r>
            <a:r>
              <a:rPr i="1" lang="en-IN" sz="1400">
                <a:solidFill>
                  <a:schemeClr val="dk1"/>
                </a:solidFill>
                <a:latin typeface="Consolas"/>
                <a:ea typeface="Consolas"/>
                <a:cs typeface="Consolas"/>
                <a:sym typeface="Consolas"/>
              </a:rPr>
              <a:t>"com.test.collection.ProductDetailsBean"</a:t>
            </a:r>
            <a:r>
              <a:rPr lang="en-IN" sz="1400">
                <a:solidFill>
                  <a:schemeClr val="dk1"/>
                </a:solidFill>
                <a:latin typeface="Consolas"/>
                <a:ea typeface="Consolas"/>
                <a:cs typeface="Consolas"/>
                <a:sym typeface="Consolas"/>
              </a:rPr>
              <a:t>&gt;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&lt;property name=</a:t>
            </a:r>
            <a:r>
              <a:rPr i="1" lang="en-IN" sz="1400">
                <a:solidFill>
                  <a:schemeClr val="dk1"/>
                </a:solidFill>
                <a:latin typeface="Consolas"/>
                <a:ea typeface="Consolas"/>
                <a:cs typeface="Consolas"/>
                <a:sym typeface="Consolas"/>
              </a:rPr>
              <a:t>"pr_name"</a:t>
            </a:r>
            <a:r>
              <a:rPr lang="en-IN" sz="1400">
                <a:solidFill>
                  <a:schemeClr val="dk1"/>
                </a:solidFill>
                <a:latin typeface="Consolas"/>
                <a:ea typeface="Consolas"/>
                <a:cs typeface="Consolas"/>
                <a:sym typeface="Consolas"/>
              </a:rPr>
              <a:t> value=</a:t>
            </a:r>
            <a:r>
              <a:rPr i="1" lang="en-IN" sz="1400">
                <a:solidFill>
                  <a:schemeClr val="dk1"/>
                </a:solidFill>
                <a:latin typeface="Consolas"/>
                <a:ea typeface="Consolas"/>
                <a:cs typeface="Consolas"/>
                <a:sym typeface="Consolas"/>
              </a:rPr>
              <a:t>“ProductList"</a:t>
            </a:r>
            <a:r>
              <a:rPr lang="en-IN" sz="1400">
                <a:solidFill>
                  <a:schemeClr val="dk1"/>
                </a:solidFill>
                <a:latin typeface="Consolas"/>
                <a:ea typeface="Consolas"/>
                <a:cs typeface="Consolas"/>
                <a:sym typeface="Consolas"/>
              </a:rPr>
              <a:t> /&gt;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&lt;property name=</a:t>
            </a:r>
            <a:r>
              <a:rPr i="1" lang="en-IN" sz="1400">
                <a:solidFill>
                  <a:schemeClr val="dk1"/>
                </a:solidFill>
                <a:latin typeface="Consolas"/>
                <a:ea typeface="Consolas"/>
                <a:cs typeface="Consolas"/>
                <a:sym typeface="Consolas"/>
              </a:rPr>
              <a:t>"pr_id"</a:t>
            </a:r>
            <a:r>
              <a:rPr lang="en-IN" sz="1400">
                <a:solidFill>
                  <a:schemeClr val="dk1"/>
                </a:solidFill>
                <a:latin typeface="Consolas"/>
                <a:ea typeface="Consolas"/>
                <a:cs typeface="Consolas"/>
                <a:sym typeface="Consolas"/>
              </a:rPr>
              <a:t> value=</a:t>
            </a:r>
            <a:r>
              <a:rPr i="1" lang="en-IN" sz="1400">
                <a:solidFill>
                  <a:schemeClr val="dk1"/>
                </a:solidFill>
                <a:latin typeface="Consolas"/>
                <a:ea typeface="Consolas"/>
                <a:cs typeface="Consolas"/>
                <a:sym typeface="Consolas"/>
              </a:rPr>
              <a:t>"A11190"</a:t>
            </a:r>
            <a:r>
              <a:rPr lang="en-IN" sz="1400">
                <a:solidFill>
                  <a:schemeClr val="dk1"/>
                </a:solidFill>
                <a:latin typeface="Consolas"/>
                <a:ea typeface="Consolas"/>
                <a:cs typeface="Consolas"/>
                <a:sym typeface="Consolas"/>
              </a:rPr>
              <a:t> /&gt;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&lt;property name=</a:t>
            </a:r>
            <a:r>
              <a:rPr i="1" lang="en-IN" sz="1400">
                <a:solidFill>
                  <a:schemeClr val="dk1"/>
                </a:solidFill>
                <a:latin typeface="Consolas"/>
                <a:ea typeface="Consolas"/>
                <a:cs typeface="Consolas"/>
                <a:sym typeface="Consolas"/>
              </a:rPr>
              <a:t>"qty"</a:t>
            </a:r>
            <a:r>
              <a:rPr lang="en-IN" sz="1400">
                <a:solidFill>
                  <a:schemeClr val="dk1"/>
                </a:solidFill>
                <a:latin typeface="Consolas"/>
                <a:ea typeface="Consolas"/>
                <a:cs typeface="Consolas"/>
                <a:sym typeface="Consolas"/>
              </a:rPr>
              <a:t> value=</a:t>
            </a:r>
            <a:r>
              <a:rPr i="1" lang="en-IN" sz="1400">
                <a:solidFill>
                  <a:schemeClr val="dk1"/>
                </a:solidFill>
                <a:latin typeface="Consolas"/>
                <a:ea typeface="Consolas"/>
                <a:cs typeface="Consolas"/>
                <a:sym typeface="Consolas"/>
              </a:rPr>
              <a:t>"28"</a:t>
            </a:r>
            <a:r>
              <a:rPr lang="en-IN" sz="1400">
                <a:solidFill>
                  <a:schemeClr val="dk1"/>
                </a:solidFill>
                <a:latin typeface="Consolas"/>
                <a:ea typeface="Consolas"/>
                <a:cs typeface="Consolas"/>
                <a:sym typeface="Consolas"/>
              </a:rPr>
              <a:t> /&gt;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&lt;property name=</a:t>
            </a:r>
            <a:r>
              <a:rPr i="1" lang="en-IN" sz="1400">
                <a:solidFill>
                  <a:schemeClr val="dk1"/>
                </a:solidFill>
                <a:latin typeface="Consolas"/>
                <a:ea typeface="Consolas"/>
                <a:cs typeface="Consolas"/>
                <a:sym typeface="Consolas"/>
              </a:rPr>
              <a:t>"price"</a:t>
            </a:r>
            <a:r>
              <a:rPr lang="en-IN" sz="1400">
                <a:solidFill>
                  <a:schemeClr val="dk1"/>
                </a:solidFill>
                <a:latin typeface="Consolas"/>
                <a:ea typeface="Consolas"/>
                <a:cs typeface="Consolas"/>
                <a:sym typeface="Consolas"/>
              </a:rPr>
              <a:t> value=</a:t>
            </a:r>
            <a:r>
              <a:rPr i="1" lang="en-IN" sz="1400">
                <a:solidFill>
                  <a:schemeClr val="dk1"/>
                </a:solidFill>
                <a:latin typeface="Consolas"/>
                <a:ea typeface="Consolas"/>
                <a:cs typeface="Consolas"/>
                <a:sym typeface="Consolas"/>
              </a:rPr>
              <a:t>"280.70"</a:t>
            </a:r>
            <a:r>
              <a:rPr lang="en-IN" sz="1400">
                <a:solidFill>
                  <a:schemeClr val="dk1"/>
                </a:solidFill>
                <a:latin typeface="Consolas"/>
                <a:ea typeface="Consolas"/>
                <a:cs typeface="Consolas"/>
                <a:sym typeface="Consolas"/>
              </a:rPr>
              <a:t> /&gt;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&lt;/bean&gt;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&lt;/list&gt;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&lt;/property&gt;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sz="1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Injecting Collection Cont..</a:t>
            </a:r>
            <a:endParaRPr/>
          </a:p>
        </p:txBody>
      </p:sp>
      <p:sp>
        <p:nvSpPr>
          <p:cNvPr id="286" name="Google Shape;286;p41"/>
          <p:cNvSpPr/>
          <p:nvPr/>
        </p:nvSpPr>
        <p:spPr>
          <a:xfrm>
            <a:off x="76200" y="715963"/>
            <a:ext cx="8686800" cy="55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&lt;property name=</a:t>
            </a:r>
            <a:r>
              <a:rPr i="1" lang="en-IN" sz="1600">
                <a:solidFill>
                  <a:schemeClr val="dk1"/>
                </a:solidFill>
                <a:latin typeface="Calibri"/>
                <a:ea typeface="Calibri"/>
                <a:cs typeface="Calibri"/>
                <a:sym typeface="Calibri"/>
              </a:rPr>
              <a:t>"sets"</a:t>
            </a:r>
            <a:r>
              <a:rPr lang="en-IN" sz="16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&lt;set&gt;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&lt;set&gt;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&lt;value&gt;1&lt;/value&gt;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&lt;ref bean=</a:t>
            </a:r>
            <a:r>
              <a:rPr i="1" lang="en-IN" sz="1600">
                <a:solidFill>
                  <a:schemeClr val="dk1"/>
                </a:solidFill>
                <a:latin typeface="Calibri"/>
                <a:ea typeface="Calibri"/>
                <a:cs typeface="Calibri"/>
                <a:sym typeface="Calibri"/>
              </a:rPr>
              <a:t>"productdetailbean"</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&lt;bean class=</a:t>
            </a:r>
            <a:r>
              <a:rPr i="1" lang="en-IN" sz="1600">
                <a:solidFill>
                  <a:schemeClr val="dk1"/>
                </a:solidFill>
                <a:latin typeface="Calibri"/>
                <a:ea typeface="Calibri"/>
                <a:cs typeface="Calibri"/>
                <a:sym typeface="Calibri"/>
              </a:rPr>
              <a:t>"com.test.collection.ProductDetailsBean"</a:t>
            </a:r>
            <a:r>
              <a:rPr lang="en-IN" sz="16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"pr_name"</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“Peoductssets"</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"pr_id"</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"B2289"</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"qty"</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"28"</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"price"</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"280.70"</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&lt;/set&gt;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&lt;/set&gt;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"maps"</a:t>
            </a:r>
            <a:r>
              <a:rPr lang="en-IN" sz="16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&lt;map&gt;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&lt;entry key=</a:t>
            </a:r>
            <a:r>
              <a:rPr i="1" lang="en-IN" sz="1600">
                <a:solidFill>
                  <a:schemeClr val="dk1"/>
                </a:solidFill>
                <a:latin typeface="Calibri"/>
                <a:ea typeface="Calibri"/>
                <a:cs typeface="Calibri"/>
                <a:sym typeface="Calibri"/>
              </a:rPr>
              <a:t>"Key 1"</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"1"</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&lt;entry key=</a:t>
            </a:r>
            <a:r>
              <a:rPr i="1" lang="en-IN" sz="1600">
                <a:solidFill>
                  <a:schemeClr val="dk1"/>
                </a:solidFill>
                <a:latin typeface="Calibri"/>
                <a:ea typeface="Calibri"/>
                <a:cs typeface="Calibri"/>
                <a:sym typeface="Calibri"/>
              </a:rPr>
              <a:t>"Key 2"</a:t>
            </a:r>
            <a:r>
              <a:rPr lang="en-IN" sz="1600">
                <a:solidFill>
                  <a:schemeClr val="dk1"/>
                </a:solidFill>
                <a:latin typeface="Calibri"/>
                <a:ea typeface="Calibri"/>
                <a:cs typeface="Calibri"/>
                <a:sym typeface="Calibri"/>
              </a:rPr>
              <a:t> value-ref=</a:t>
            </a:r>
            <a:r>
              <a:rPr i="1" lang="en-IN" sz="1600">
                <a:solidFill>
                  <a:schemeClr val="dk1"/>
                </a:solidFill>
                <a:latin typeface="Calibri"/>
                <a:ea typeface="Calibri"/>
                <a:cs typeface="Calibri"/>
                <a:sym typeface="Calibri"/>
              </a:rPr>
              <a:t>"productdetailbean"</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&lt;entry key=</a:t>
            </a:r>
            <a:r>
              <a:rPr i="1" lang="en-IN" sz="1600">
                <a:solidFill>
                  <a:schemeClr val="dk1"/>
                </a:solidFill>
                <a:latin typeface="Calibri"/>
                <a:ea typeface="Calibri"/>
                <a:cs typeface="Calibri"/>
                <a:sym typeface="Calibri"/>
              </a:rPr>
              <a:t>"Key 3"</a:t>
            </a:r>
            <a:r>
              <a:rPr lang="en-IN" sz="16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Injecting Collection Cont..</a:t>
            </a:r>
            <a:endParaRPr/>
          </a:p>
        </p:txBody>
      </p:sp>
      <p:sp>
        <p:nvSpPr>
          <p:cNvPr id="292" name="Google Shape;292;p42"/>
          <p:cNvSpPr/>
          <p:nvPr/>
        </p:nvSpPr>
        <p:spPr>
          <a:xfrm>
            <a:off x="28074" y="693987"/>
            <a:ext cx="9115926" cy="64940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&lt;bean class=</a:t>
            </a:r>
            <a:r>
              <a:rPr i="1" lang="en-IN" sz="1600">
                <a:solidFill>
                  <a:schemeClr val="dk1"/>
                </a:solidFill>
                <a:latin typeface="Calibri"/>
                <a:ea typeface="Calibri"/>
                <a:cs typeface="Calibri"/>
                <a:sym typeface="Calibri"/>
              </a:rPr>
              <a:t>"com.test.collection.ProductDetailsBean"</a:t>
            </a:r>
            <a:r>
              <a:rPr lang="en-IN" sz="16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"pr_name"</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“ProductMap"</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"pr_id"</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"M555"</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"qty"</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"28"</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"price"</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"330.56"</a:t>
            </a:r>
            <a:r>
              <a:rPr lang="en-IN" sz="16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&lt;/entry&gt;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&lt;/map&gt;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&lt;/property&gt;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"pros"</a:t>
            </a:r>
            <a:r>
              <a:rPr lang="en-IN" sz="16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&lt;props&gt;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 key=</a:t>
            </a:r>
            <a:r>
              <a:rPr i="1" lang="en-IN" sz="1600">
                <a:solidFill>
                  <a:schemeClr val="dk1"/>
                </a:solidFill>
                <a:latin typeface="Calibri"/>
                <a:ea typeface="Calibri"/>
                <a:cs typeface="Calibri"/>
                <a:sym typeface="Calibri"/>
              </a:rPr>
              <a:t>“tech"</a:t>
            </a:r>
            <a:r>
              <a:rPr lang="en-IN" sz="1600">
                <a:solidFill>
                  <a:schemeClr val="dk1"/>
                </a:solidFill>
                <a:latin typeface="Calibri"/>
                <a:ea typeface="Calibri"/>
                <a:cs typeface="Calibri"/>
                <a:sym typeface="Calibri"/>
              </a:rPr>
              <a:t>&gt;technical</a:t>
            </a:r>
            <a:r>
              <a:rPr lang="en-IN" sz="1600" u="sng">
                <a:solidFill>
                  <a:schemeClr val="dk1"/>
                </a:solidFill>
                <a:latin typeface="Calibri"/>
                <a:ea typeface="Calibri"/>
                <a:cs typeface="Calibri"/>
                <a:sym typeface="Calibri"/>
              </a:rPr>
              <a:t>@domain.com</a:t>
            </a:r>
            <a:r>
              <a:rPr lang="en-IN" sz="1600">
                <a:solidFill>
                  <a:schemeClr val="dk1"/>
                </a:solidFill>
                <a:latin typeface="Calibri"/>
                <a:ea typeface="Calibri"/>
                <a:cs typeface="Calibri"/>
                <a:sym typeface="Calibri"/>
              </a:rPr>
              <a:t>&lt;/prop&gt;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 key=</a:t>
            </a:r>
            <a:r>
              <a:rPr i="1" lang="en-IN" sz="1600">
                <a:solidFill>
                  <a:schemeClr val="dk1"/>
                </a:solidFill>
                <a:latin typeface="Calibri"/>
                <a:ea typeface="Calibri"/>
                <a:cs typeface="Calibri"/>
                <a:sym typeface="Calibri"/>
              </a:rPr>
              <a:t>“logistic"</a:t>
            </a:r>
            <a:r>
              <a:rPr lang="en-IN" sz="1600">
                <a:solidFill>
                  <a:schemeClr val="dk1"/>
                </a:solidFill>
                <a:latin typeface="Calibri"/>
                <a:ea typeface="Calibri"/>
                <a:cs typeface="Calibri"/>
                <a:sym typeface="Calibri"/>
              </a:rPr>
              <a:t>&gt;logistic</a:t>
            </a:r>
            <a:r>
              <a:rPr lang="en-IN" sz="1600" u="sng">
                <a:solidFill>
                  <a:schemeClr val="dk1"/>
                </a:solidFill>
                <a:latin typeface="Calibri"/>
                <a:ea typeface="Calibri"/>
                <a:cs typeface="Calibri"/>
                <a:sym typeface="Calibri"/>
              </a:rPr>
              <a:t>@domain.com</a:t>
            </a:r>
            <a:r>
              <a:rPr lang="en-IN" sz="1600">
                <a:solidFill>
                  <a:schemeClr val="dk1"/>
                </a:solidFill>
                <a:latin typeface="Calibri"/>
                <a:ea typeface="Calibri"/>
                <a:cs typeface="Calibri"/>
                <a:sym typeface="Calibri"/>
              </a:rPr>
              <a:t>&lt;/prop&gt;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&lt;/props&gt;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&lt;/bean&gt;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&lt;bean id=</a:t>
            </a:r>
            <a:r>
              <a:rPr i="1" lang="en-IN" sz="1600">
                <a:solidFill>
                  <a:schemeClr val="dk1"/>
                </a:solidFill>
                <a:latin typeface="Calibri"/>
                <a:ea typeface="Calibri"/>
                <a:cs typeface="Calibri"/>
                <a:sym typeface="Calibri"/>
              </a:rPr>
              <a:t>"productdetailbean"</a:t>
            </a:r>
            <a:r>
              <a:rPr lang="en-IN" sz="1600">
                <a:solidFill>
                  <a:schemeClr val="dk1"/>
                </a:solidFill>
                <a:latin typeface="Calibri"/>
                <a:ea typeface="Calibri"/>
                <a:cs typeface="Calibri"/>
                <a:sym typeface="Calibri"/>
              </a:rPr>
              <a:t> class=</a:t>
            </a:r>
            <a:r>
              <a:rPr i="1" lang="en-IN" sz="1600">
                <a:solidFill>
                  <a:schemeClr val="dk1"/>
                </a:solidFill>
                <a:latin typeface="Calibri"/>
                <a:ea typeface="Calibri"/>
                <a:cs typeface="Calibri"/>
                <a:sym typeface="Calibri"/>
              </a:rPr>
              <a:t>"com.test.collection.ProductDetailsBean"</a:t>
            </a:r>
            <a:r>
              <a:rPr lang="en-IN" sz="16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"pr_name"</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"Mobile Phone"</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"pr_id"</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"A223"</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"qty"</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"5"</a:t>
            </a:r>
            <a:r>
              <a:rPr lang="en-IN" sz="1600">
                <a:solidFill>
                  <a:schemeClr val="dk1"/>
                </a:solidFill>
                <a:latin typeface="Calibri"/>
                <a:ea typeface="Calibri"/>
                <a:cs typeface="Calibri"/>
                <a:sym typeface="Calibri"/>
              </a:rPr>
              <a:t>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a:t>
            </a:r>
            <a:r>
              <a:rPr i="1" lang="en-IN" sz="1600">
                <a:solidFill>
                  <a:schemeClr val="dk1"/>
                </a:solidFill>
                <a:latin typeface="Calibri"/>
                <a:ea typeface="Calibri"/>
                <a:cs typeface="Calibri"/>
                <a:sym typeface="Calibri"/>
              </a:rPr>
              <a:t>"price"</a:t>
            </a:r>
            <a:r>
              <a:rPr lang="en-IN" sz="1600">
                <a:solidFill>
                  <a:schemeClr val="dk1"/>
                </a:solidFill>
                <a:latin typeface="Calibri"/>
                <a:ea typeface="Calibri"/>
                <a:cs typeface="Calibri"/>
                <a:sym typeface="Calibri"/>
              </a:rPr>
              <a:t> value=</a:t>
            </a:r>
            <a:r>
              <a:rPr i="1" lang="en-IN" sz="1600">
                <a:solidFill>
                  <a:schemeClr val="dk1"/>
                </a:solidFill>
                <a:latin typeface="Calibri"/>
                <a:ea typeface="Calibri"/>
                <a:cs typeface="Calibri"/>
                <a:sym typeface="Calibri"/>
              </a:rPr>
              <a:t>"45390.50"</a:t>
            </a:r>
            <a:r>
              <a:rPr lang="en-IN" sz="16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&lt;/beans&gt;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Dependency Injection</a:t>
            </a:r>
            <a:endParaRPr/>
          </a:p>
        </p:txBody>
      </p:sp>
      <p:sp>
        <p:nvSpPr>
          <p:cNvPr id="299" name="Google Shape;299;p43"/>
          <p:cNvSpPr/>
          <p:nvPr/>
        </p:nvSpPr>
        <p:spPr>
          <a:xfrm>
            <a:off x="457200" y="1447800"/>
            <a:ext cx="79248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222635"/>
                </a:solidFill>
                <a:latin typeface="Helvetica Neue"/>
                <a:ea typeface="Helvetica Neue"/>
                <a:cs typeface="Helvetica Neue"/>
                <a:sym typeface="Helvetica Neue"/>
              </a:rPr>
              <a:t>Advantages of Dependency Injection</a:t>
            </a:r>
            <a:endParaRPr/>
          </a:p>
          <a:p>
            <a:pPr indent="0" lvl="0" marL="0" marR="0" rtl="0" algn="l">
              <a:spcBef>
                <a:spcPts val="0"/>
              </a:spcBef>
              <a:spcAft>
                <a:spcPts val="0"/>
              </a:spcAft>
              <a:buNone/>
            </a:pPr>
            <a:r>
              <a:t/>
            </a:r>
            <a:endParaRPr b="1" sz="1800">
              <a:solidFill>
                <a:srgbClr val="222635"/>
              </a:solidFill>
              <a:latin typeface="Helvetica Neue"/>
              <a:ea typeface="Helvetica Neue"/>
              <a:cs typeface="Helvetica Neue"/>
              <a:sym typeface="Helvetica Neue"/>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DI advantages of high cohesion are:</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Reduced module complexity</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Increased system maintainability, because logic changes in the domain affect fewer modules.</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Increased module reusability.</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DI does not require any changes in code behaviour it can be applied to legacy code as refactoring.</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DI allows a client to remove all knowledge of a concrete implementation that needs to use. It is more reusable, more testable, more readable code.</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DI makes it possible to eliminate, or at least reduce unnecessary dependencies.</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DI allows concurrent or independent development.</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DI decreases coupling between a class and its dependency.</a:t>
            </a:r>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b="1" sz="1800">
              <a:solidFill>
                <a:srgbClr val="222635"/>
              </a:solidFill>
              <a:latin typeface="Helvetica Neue"/>
              <a:ea typeface="Helvetica Neue"/>
              <a:cs typeface="Helvetica Neue"/>
              <a:sym typeface="Helvetica Neue"/>
            </a:endParaRPr>
          </a:p>
          <a:p>
            <a:pPr indent="0" lvl="0" marL="0" marR="0" rtl="0" algn="l">
              <a:spcBef>
                <a:spcPts val="0"/>
              </a:spcBef>
              <a:spcAft>
                <a:spcPts val="0"/>
              </a:spcAft>
              <a:buNone/>
            </a:pPr>
            <a:br>
              <a:rPr lang="en-IN" sz="1800">
                <a:solidFill>
                  <a:srgbClr val="222635"/>
                </a:solidFill>
                <a:latin typeface="Cambria"/>
                <a:ea typeface="Cambria"/>
                <a:cs typeface="Cambria"/>
                <a:sym typeface="Cambria"/>
              </a:rPr>
            </a:b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Dependency Injection</a:t>
            </a:r>
            <a:endParaRPr/>
          </a:p>
        </p:txBody>
      </p:sp>
      <p:sp>
        <p:nvSpPr>
          <p:cNvPr id="306" name="Google Shape;306;p44"/>
          <p:cNvSpPr/>
          <p:nvPr/>
        </p:nvSpPr>
        <p:spPr>
          <a:xfrm>
            <a:off x="293914" y="1905000"/>
            <a:ext cx="8839200"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222635"/>
                </a:solidFill>
                <a:latin typeface="Helvetica Neue"/>
                <a:ea typeface="Helvetica Neue"/>
                <a:cs typeface="Helvetica Neue"/>
                <a:sym typeface="Helvetica Neue"/>
              </a:rPr>
              <a:t>Disadvantages of Dependency Injection</a:t>
            </a:r>
            <a:endParaRPr/>
          </a:p>
          <a:p>
            <a:pPr indent="0" lvl="0" marL="0" marR="0" rtl="0" algn="l">
              <a:spcBef>
                <a:spcPts val="0"/>
              </a:spcBef>
              <a:spcAft>
                <a:spcPts val="0"/>
              </a:spcAft>
              <a:buNone/>
            </a:pPr>
            <a:r>
              <a:t/>
            </a:r>
            <a:endParaRPr b="1" sz="1800">
              <a:solidFill>
                <a:srgbClr val="222635"/>
              </a:solidFill>
              <a:latin typeface="Helvetica Neue"/>
              <a:ea typeface="Helvetica Neue"/>
              <a:cs typeface="Helvetica Neue"/>
              <a:sym typeface="Helvetica Neue"/>
            </a:endParaRPr>
          </a:p>
          <a:p>
            <a:pPr indent="-285750" lvl="0" marL="285750" marR="0" rtl="0" algn="l">
              <a:spcBef>
                <a:spcPts val="0"/>
              </a:spcBef>
              <a:spcAft>
                <a:spcPts val="0"/>
              </a:spcAft>
              <a:buClr>
                <a:srgbClr val="222635"/>
              </a:buClr>
              <a:buSzPts val="1800"/>
              <a:buFont typeface="Noto Sans Symbols"/>
              <a:buChar char="❑"/>
            </a:pPr>
            <a:r>
              <a:rPr lang="en-IN" sz="1800">
                <a:solidFill>
                  <a:srgbClr val="222635"/>
                </a:solidFill>
                <a:latin typeface="Cambria"/>
                <a:ea typeface="Cambria"/>
                <a:cs typeface="Cambria"/>
                <a:sym typeface="Cambria"/>
              </a:rPr>
              <a:t>DI creates clients that demand configure details supplied by construction code.</a:t>
            </a:r>
            <a:endParaRPr/>
          </a:p>
          <a:p>
            <a:pPr indent="-285750" lvl="0" marL="285750" marR="0" rtl="0" algn="l">
              <a:spcBef>
                <a:spcPts val="0"/>
              </a:spcBef>
              <a:spcAft>
                <a:spcPts val="0"/>
              </a:spcAft>
              <a:buClr>
                <a:srgbClr val="222635"/>
              </a:buClr>
              <a:buSzPts val="1800"/>
              <a:buFont typeface="Noto Sans Symbols"/>
              <a:buChar char="❑"/>
            </a:pPr>
            <a:r>
              <a:rPr lang="en-IN" sz="1800">
                <a:solidFill>
                  <a:srgbClr val="222635"/>
                </a:solidFill>
                <a:latin typeface="Cambria"/>
                <a:ea typeface="Cambria"/>
                <a:cs typeface="Cambria"/>
                <a:sym typeface="Cambria"/>
              </a:rPr>
              <a:t>DI can make code difficult to trace because it separates behavior from construction; this means developers refer to more files to follow how a system performs.</a:t>
            </a:r>
            <a:endParaRPr/>
          </a:p>
          <a:p>
            <a:pPr indent="-285750" lvl="0" marL="285750" marR="0" rtl="0" algn="l">
              <a:spcBef>
                <a:spcPts val="0"/>
              </a:spcBef>
              <a:spcAft>
                <a:spcPts val="0"/>
              </a:spcAft>
              <a:buClr>
                <a:srgbClr val="222635"/>
              </a:buClr>
              <a:buSzPts val="1800"/>
              <a:buFont typeface="Noto Sans Symbols"/>
              <a:buChar char="❑"/>
            </a:pPr>
            <a:r>
              <a:rPr lang="en-IN" sz="1800">
                <a:solidFill>
                  <a:srgbClr val="222635"/>
                </a:solidFill>
                <a:latin typeface="Cambria"/>
                <a:ea typeface="Cambria"/>
                <a:cs typeface="Cambria"/>
                <a:sym typeface="Cambria"/>
              </a:rPr>
              <a:t>DI can cause an explosion of types, especially in languages that have explicit interface types like C# and Java.</a:t>
            </a:r>
            <a:endParaRPr/>
          </a:p>
          <a:p>
            <a:pPr indent="-285750" lvl="0" marL="285750" marR="0" rtl="0" algn="l">
              <a:spcBef>
                <a:spcPts val="0"/>
              </a:spcBef>
              <a:spcAft>
                <a:spcPts val="0"/>
              </a:spcAft>
              <a:buClr>
                <a:srgbClr val="222635"/>
              </a:buClr>
              <a:buSzPts val="1800"/>
              <a:buFont typeface="Noto Sans Symbols"/>
              <a:buChar char="❑"/>
            </a:pPr>
            <a:r>
              <a:rPr lang="en-IN" sz="1800">
                <a:solidFill>
                  <a:srgbClr val="222635"/>
                </a:solidFill>
                <a:latin typeface="Cambria"/>
                <a:ea typeface="Cambria"/>
                <a:cs typeface="Cambria"/>
                <a:sym typeface="Cambria"/>
              </a:rPr>
              <a:t>DI can encourage dependence on DI framework.</a:t>
            </a:r>
            <a:endParaRPr/>
          </a:p>
          <a:p>
            <a:pPr indent="-285750" lvl="0" marL="285750" marR="0" rtl="0" algn="l">
              <a:spcBef>
                <a:spcPts val="0"/>
              </a:spcBef>
              <a:spcAft>
                <a:spcPts val="0"/>
              </a:spcAft>
              <a:buClr>
                <a:srgbClr val="222635"/>
              </a:buClr>
              <a:buSzPts val="1800"/>
              <a:buFont typeface="Noto Sans Symbols"/>
              <a:buChar char="❑"/>
            </a:pPr>
            <a:r>
              <a:rPr lang="en-IN" sz="1800">
                <a:solidFill>
                  <a:srgbClr val="222635"/>
                </a:solidFill>
                <a:latin typeface="Cambria"/>
                <a:ea typeface="Cambria"/>
                <a:cs typeface="Cambria"/>
                <a:sym typeface="Cambria"/>
              </a:rPr>
              <a:t>Tight coupling :</a:t>
            </a:r>
            <a:endParaRPr/>
          </a:p>
          <a:p>
            <a:pPr indent="-285750" lvl="1" marL="742950" marR="0" rtl="0" algn="l">
              <a:spcBef>
                <a:spcPts val="0"/>
              </a:spcBef>
              <a:spcAft>
                <a:spcPts val="0"/>
              </a:spcAft>
              <a:buClr>
                <a:srgbClr val="222635"/>
              </a:buClr>
              <a:buSzPts val="1800"/>
              <a:buFont typeface="Noto Sans Symbols"/>
              <a:buChar char="❑"/>
            </a:pPr>
            <a:r>
              <a:rPr b="0" i="0" lang="en-IN" sz="1800" u="none" cap="none" strike="noStrike">
                <a:solidFill>
                  <a:srgbClr val="222635"/>
                </a:solidFill>
                <a:latin typeface="Cambria"/>
                <a:ea typeface="Cambria"/>
                <a:cs typeface="Cambria"/>
                <a:sym typeface="Cambria"/>
              </a:rPr>
              <a:t>A change in only one module usually forces a ripple effect of changes in other modules.</a:t>
            </a:r>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IN" sz="4000"/>
              <a:t>Dependency Injection</a:t>
            </a:r>
            <a:endParaRPr/>
          </a:p>
        </p:txBody>
      </p:sp>
      <p:sp>
        <p:nvSpPr>
          <p:cNvPr id="130" name="Google Shape;130;p18"/>
          <p:cNvSpPr txBox="1"/>
          <p:nvPr>
            <p:ph idx="1" type="body"/>
          </p:nvPr>
        </p:nvSpPr>
        <p:spPr>
          <a:xfrm>
            <a:off x="304800" y="914400"/>
            <a:ext cx="8610600" cy="556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lang="en-IN" sz="1800"/>
              <a:t>Dependency Injection</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IN" sz="1800"/>
              <a:t>Java components or Java Classes in an application if independent then the possibility of reusability is increases and also, we can test them independently of other classes. </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IN" sz="1800"/>
              <a:t>To decouple Java components from other Java components the dependency to a certain other class should get injected into them rather that the class itself creates or finds this object. </a:t>
            </a:r>
            <a:endParaRPr sz="1800"/>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IN" sz="1800"/>
              <a:t>If there are two different classes and we need to use dependency injection from one class to other class, it can be done via following ways</a:t>
            </a:r>
            <a:endParaRPr/>
          </a:p>
          <a:p>
            <a:pPr indent="-184150" lvl="1" marL="742950" rtl="0" algn="l">
              <a:spcBef>
                <a:spcPts val="320"/>
              </a:spcBef>
              <a:spcAft>
                <a:spcPts val="0"/>
              </a:spcAft>
              <a:buClr>
                <a:schemeClr val="dk1"/>
              </a:buClr>
              <a:buSzPts val="1600"/>
              <a:buNone/>
            </a:pPr>
            <a:r>
              <a:t/>
            </a:r>
            <a:endParaRPr sz="1600"/>
          </a:p>
          <a:p>
            <a:pPr indent="-285750" lvl="1" marL="742950" rtl="0" algn="l">
              <a:spcBef>
                <a:spcPts val="360"/>
              </a:spcBef>
              <a:spcAft>
                <a:spcPts val="0"/>
              </a:spcAft>
              <a:buClr>
                <a:schemeClr val="dk1"/>
              </a:buClr>
              <a:buSzPts val="1800"/>
              <a:buFont typeface="Noto Sans Symbols"/>
              <a:buChar char="❑"/>
            </a:pPr>
            <a:r>
              <a:rPr lang="en-IN" sz="1800"/>
              <a:t>construction injection</a:t>
            </a:r>
            <a:endParaRPr/>
          </a:p>
          <a:p>
            <a:pPr indent="-285750" lvl="1" marL="742950" rtl="0" algn="l">
              <a:spcBef>
                <a:spcPts val="360"/>
              </a:spcBef>
              <a:spcAft>
                <a:spcPts val="0"/>
              </a:spcAft>
              <a:buClr>
                <a:schemeClr val="dk1"/>
              </a:buClr>
              <a:buSzPts val="1800"/>
              <a:buFont typeface="Noto Sans Symbols"/>
              <a:buChar char="❑"/>
            </a:pPr>
            <a:r>
              <a:rPr lang="en-IN" sz="1800"/>
              <a:t>A setter  setter injection</a:t>
            </a:r>
            <a:endParaRPr sz="1600"/>
          </a:p>
          <a:p>
            <a:pPr indent="0" lvl="0" marL="0" rtl="0" algn="l">
              <a:spcBef>
                <a:spcPts val="320"/>
              </a:spcBef>
              <a:spcAft>
                <a:spcPts val="0"/>
              </a:spcAft>
              <a:buClr>
                <a:schemeClr val="dk1"/>
              </a:buClr>
              <a:buSzPts val="1600"/>
              <a:buNone/>
            </a:pPr>
            <a:br>
              <a:rPr b="0" lang="en-IN"/>
            </a:b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IoC Containers</a:t>
            </a:r>
            <a:endParaRPr/>
          </a:p>
        </p:txBody>
      </p:sp>
      <p:sp>
        <p:nvSpPr>
          <p:cNvPr id="312" name="Google Shape;312;p45"/>
          <p:cNvSpPr/>
          <p:nvPr/>
        </p:nvSpPr>
        <p:spPr>
          <a:xfrm>
            <a:off x="0" y="1143000"/>
            <a:ext cx="9144000" cy="286232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The IoC container of Spring is at the heart of the Spring Framework. </a:t>
            </a:r>
            <a:endParaRPr/>
          </a:p>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The container will create the objects, wire them together, configure them, and manage their complete life cycle from creation till destruction. </a:t>
            </a:r>
            <a:endParaRPr/>
          </a:p>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It uses dependency injection (DI) to manage the application components.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Spring provides following two distinct types of containers.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IN" sz="1800" u="none" cap="none" strike="noStrike">
                <a:solidFill>
                  <a:schemeClr val="dk1"/>
                </a:solidFill>
                <a:latin typeface="Calibri"/>
                <a:ea typeface="Calibri"/>
                <a:cs typeface="Calibri"/>
                <a:sym typeface="Calibri"/>
              </a:rPr>
              <a:t>BeanFactory container</a:t>
            </a:r>
            <a:endParaRPr/>
          </a:p>
          <a:p>
            <a:pPr indent="-285750" lvl="1" marL="742950" marR="0" rtl="0" algn="l">
              <a:spcBef>
                <a:spcPts val="0"/>
              </a:spcBef>
              <a:spcAft>
                <a:spcPts val="0"/>
              </a:spcAft>
              <a:buClr>
                <a:schemeClr val="dk1"/>
              </a:buClr>
              <a:buSzPts val="1800"/>
              <a:buFont typeface="Noto Sans Symbols"/>
              <a:buChar char="❑"/>
            </a:pPr>
            <a:r>
              <a:rPr b="0" i="0" lang="en-IN" sz="1800" u="none" cap="none" strike="noStrike">
                <a:solidFill>
                  <a:schemeClr val="dk1"/>
                </a:solidFill>
                <a:latin typeface="Calibri"/>
                <a:ea typeface="Calibri"/>
                <a:cs typeface="Calibri"/>
                <a:sym typeface="Calibri"/>
              </a:rPr>
              <a:t>ApplicationContext container</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IoC Container Cont..</a:t>
            </a:r>
            <a:endParaRPr/>
          </a:p>
        </p:txBody>
      </p:sp>
      <p:sp>
        <p:nvSpPr>
          <p:cNvPr id="318" name="Google Shape;318;p46"/>
          <p:cNvSpPr/>
          <p:nvPr/>
        </p:nvSpPr>
        <p:spPr>
          <a:xfrm>
            <a:off x="152400" y="1447800"/>
            <a:ext cx="8991600"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1. Spring BeanFactory container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It has more capability than being the interface for an advanced factory capable of maintaining a registry of different beans and their dependencies.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We can read bean definitions and access them using the bean factory. Using BeanFactory we create one and read in bean definitions in the XML format as follows:</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How to Create XmlBeanFactory</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InputStream inpstr = new FileInputStream("beans.xml");</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BeanFactory factory = new XmlBeanFactory(inpstr);</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//Get bean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HelloWorld obj = (HelloWorld) factory.getBean(“This is Spring Core");</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IoC Container Cont..</a:t>
            </a:r>
            <a:endParaRPr/>
          </a:p>
        </p:txBody>
      </p:sp>
      <p:sp>
        <p:nvSpPr>
          <p:cNvPr id="324" name="Google Shape;324;p47"/>
          <p:cNvSpPr/>
          <p:nvPr/>
        </p:nvSpPr>
        <p:spPr>
          <a:xfrm>
            <a:off x="152400" y="1447800"/>
            <a:ext cx="89916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Other ways to create bean factory are as below:</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Resource  rs= new FileSystemResource("beans.xml");</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BeanFactory factory = new XmlBeanFactory(rs);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ClassPathResource rs = new ClassPathResource("beans.xml");</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BeanFactory factory = new XmlBeanFactory(rs)</a:t>
            </a:r>
            <a:r>
              <a:rPr b="1" lang="en-IN" sz="1800">
                <a:solidFill>
                  <a:schemeClr val="dk1"/>
                </a:solidFill>
                <a:latin typeface="Calibri"/>
                <a:ea typeface="Calibri"/>
                <a:cs typeface="Calibri"/>
                <a:sym typeface="Calibri"/>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IoC Container Cont..</a:t>
            </a:r>
            <a:endParaRPr/>
          </a:p>
        </p:txBody>
      </p:sp>
      <p:sp>
        <p:nvSpPr>
          <p:cNvPr id="331" name="Google Shape;331;p48"/>
          <p:cNvSpPr/>
          <p:nvPr/>
        </p:nvSpPr>
        <p:spPr>
          <a:xfrm>
            <a:off x="266700" y="1981200"/>
            <a:ext cx="86106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000000"/>
                </a:solidFill>
                <a:latin typeface="Arial"/>
                <a:ea typeface="Arial"/>
                <a:cs typeface="Arial"/>
                <a:sym typeface="Arial"/>
              </a:rPr>
              <a:t>2. Spring ApplicationContext container</a:t>
            </a:r>
            <a:endParaRPr/>
          </a:p>
          <a:p>
            <a:pPr indent="0" lvl="1" marL="45720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Noto Sans Symbols"/>
              <a:buChar char="⮚"/>
            </a:pPr>
            <a:r>
              <a:rPr b="0" i="0" lang="en-IN" sz="1800" u="none" cap="none" strike="noStrike">
                <a:solidFill>
                  <a:schemeClr val="dk1"/>
                </a:solidFill>
                <a:latin typeface="Calibri"/>
                <a:ea typeface="Calibri"/>
                <a:cs typeface="Calibri"/>
                <a:sym typeface="Calibri"/>
              </a:rPr>
              <a:t>It includes all functionality of the BeanFactory container hence widely recommended over the BeanFactory.</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IN" sz="1800" u="none" cap="none" strike="noStrike">
                <a:solidFill>
                  <a:schemeClr val="dk1"/>
                </a:solidFill>
                <a:latin typeface="Calibri"/>
                <a:ea typeface="Calibri"/>
                <a:cs typeface="Calibri"/>
                <a:sym typeface="Calibri"/>
              </a:rPr>
              <a:t>BeanFactory can still be used for lightweight applications like mobile devices or applet based applications where data volume and speed is significant.</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IN" sz="1800" u="none" cap="none" strike="noStrike">
                <a:solidFill>
                  <a:schemeClr val="dk1"/>
                </a:solidFill>
                <a:latin typeface="Calibri"/>
                <a:ea typeface="Calibri"/>
                <a:cs typeface="Calibri"/>
                <a:sym typeface="Calibri"/>
              </a:rPr>
              <a:t>How to create ApplicationContext</a:t>
            </a:r>
            <a:endParaRPr/>
          </a:p>
          <a:p>
            <a:pPr indent="0" lvl="1" marL="45720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ApplicationContext context = new FileSystemXmlApplicationContext("beans.xml");</a:t>
            </a:r>
            <a:endParaRPr/>
          </a:p>
          <a:p>
            <a:pPr indent="0" lvl="1" marL="45720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HelloWorld obj = (HelloWorld) context.getBean("helloWorld");</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Summary</a:t>
            </a:r>
            <a:endParaRPr/>
          </a:p>
        </p:txBody>
      </p:sp>
      <p:sp>
        <p:nvSpPr>
          <p:cNvPr id="337" name="Google Shape;337;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IN"/>
              <a:t>In this Module, we have learnt the following:</a:t>
            </a:r>
            <a:endParaRPr/>
          </a:p>
          <a:p>
            <a:pPr indent="0" lvl="0" marL="0" rtl="0" algn="l">
              <a:spcBef>
                <a:spcPts val="320"/>
              </a:spcBef>
              <a:spcAft>
                <a:spcPts val="0"/>
              </a:spcAft>
              <a:buClr>
                <a:schemeClr val="dk1"/>
              </a:buClr>
              <a:buSzPts val="1600"/>
              <a:buNone/>
            </a:pPr>
            <a:r>
              <a:t/>
            </a:r>
            <a:endParaRPr/>
          </a:p>
          <a:p>
            <a:pPr indent="-342900" lvl="0" marL="342900" rtl="0" algn="l">
              <a:spcBef>
                <a:spcPts val="320"/>
              </a:spcBef>
              <a:spcAft>
                <a:spcPts val="0"/>
              </a:spcAft>
              <a:buClr>
                <a:schemeClr val="dk1"/>
              </a:buClr>
              <a:buSzPts val="1600"/>
              <a:buFont typeface="Noto Sans Symbols"/>
              <a:buChar char="✔"/>
            </a:pPr>
            <a:r>
              <a:rPr b="0" lang="en-IN"/>
              <a:t>What is Dependency Injection</a:t>
            </a:r>
            <a:endParaRPr/>
          </a:p>
          <a:p>
            <a:pPr indent="-342900" lvl="0" marL="342900" rtl="0" algn="l">
              <a:spcBef>
                <a:spcPts val="320"/>
              </a:spcBef>
              <a:spcAft>
                <a:spcPts val="0"/>
              </a:spcAft>
              <a:buClr>
                <a:schemeClr val="dk1"/>
              </a:buClr>
              <a:buSzPts val="1600"/>
              <a:buFont typeface="Noto Sans Symbols"/>
              <a:buChar char="✔"/>
            </a:pPr>
            <a:r>
              <a:rPr b="0" lang="en-IN"/>
              <a:t>Implementing Constructor Based and setter-based Dependency Injection.</a:t>
            </a:r>
            <a:endParaRPr/>
          </a:p>
          <a:p>
            <a:pPr indent="-342900" lvl="0" marL="342900" rtl="0" algn="l">
              <a:spcBef>
                <a:spcPts val="320"/>
              </a:spcBef>
              <a:spcAft>
                <a:spcPts val="0"/>
              </a:spcAft>
              <a:buClr>
                <a:schemeClr val="dk1"/>
              </a:buClr>
              <a:buSzPts val="1600"/>
              <a:buFont typeface="Noto Sans Symbols"/>
              <a:buChar char="✔"/>
            </a:pPr>
            <a:r>
              <a:rPr b="0" lang="en-IN"/>
              <a:t>Injecting Inner Beans and its implementation.</a:t>
            </a:r>
            <a:endParaRPr/>
          </a:p>
          <a:p>
            <a:pPr indent="-342900" lvl="0" marL="342900" rtl="0" algn="l">
              <a:spcBef>
                <a:spcPts val="320"/>
              </a:spcBef>
              <a:spcAft>
                <a:spcPts val="0"/>
              </a:spcAft>
              <a:buClr>
                <a:schemeClr val="dk1"/>
              </a:buClr>
              <a:buSzPts val="1600"/>
              <a:buFont typeface="Noto Sans Symbols"/>
              <a:buChar char="✔"/>
            </a:pPr>
            <a:r>
              <a:rPr b="0" lang="en-IN"/>
              <a:t>Injecting Collection and its implementation.</a:t>
            </a:r>
            <a:endParaRPr/>
          </a:p>
          <a:p>
            <a:pPr indent="-342900" lvl="0" marL="342900" rtl="0" algn="l">
              <a:spcBef>
                <a:spcPts val="320"/>
              </a:spcBef>
              <a:spcAft>
                <a:spcPts val="0"/>
              </a:spcAft>
              <a:buClr>
                <a:schemeClr val="dk1"/>
              </a:buClr>
              <a:buSzPts val="1600"/>
              <a:buFont typeface="Noto Sans Symbols"/>
              <a:buChar char="✔"/>
            </a:pPr>
            <a:r>
              <a:rPr b="0" lang="en-IN"/>
              <a:t>Advantages &amp; Disadvantages of Dependency Injection.</a:t>
            </a:r>
            <a:endParaRPr/>
          </a:p>
          <a:p>
            <a:pPr indent="-342900" lvl="0" marL="342900" rtl="0" algn="l">
              <a:spcBef>
                <a:spcPts val="320"/>
              </a:spcBef>
              <a:spcAft>
                <a:spcPts val="0"/>
              </a:spcAft>
              <a:buClr>
                <a:schemeClr val="dk1"/>
              </a:buClr>
              <a:buSzPts val="1600"/>
              <a:buFont typeface="Noto Sans Symbols"/>
              <a:buChar char="✔"/>
            </a:pPr>
            <a:r>
              <a:rPr b="0" lang="en-IN"/>
              <a:t>Injecting Collection.</a:t>
            </a:r>
            <a:endParaRPr/>
          </a:p>
          <a:p>
            <a:pPr indent="-342900" lvl="0" marL="342900" rtl="0" algn="l">
              <a:spcBef>
                <a:spcPts val="320"/>
              </a:spcBef>
              <a:spcAft>
                <a:spcPts val="0"/>
              </a:spcAft>
              <a:buClr>
                <a:schemeClr val="dk1"/>
              </a:buClr>
              <a:buSzPts val="1600"/>
              <a:buFont typeface="Noto Sans Symbols"/>
              <a:buChar char="✔"/>
            </a:pPr>
            <a:r>
              <a:rPr b="0" lang="en-IN"/>
              <a:t>What are IoC Containers.</a:t>
            </a:r>
            <a:endParaRPr/>
          </a:p>
          <a:p>
            <a:pPr indent="-285750" lvl="1" marL="742950" rtl="0" algn="l">
              <a:spcBef>
                <a:spcPts val="280"/>
              </a:spcBef>
              <a:spcAft>
                <a:spcPts val="0"/>
              </a:spcAft>
              <a:buClr>
                <a:schemeClr val="dk1"/>
              </a:buClr>
              <a:buSzPts val="1400"/>
              <a:buFont typeface="Noto Sans Symbols"/>
              <a:buChar char="✔"/>
            </a:pPr>
            <a:r>
              <a:rPr lang="en-IN"/>
              <a:t>BeanFactory container</a:t>
            </a:r>
            <a:endParaRPr/>
          </a:p>
          <a:p>
            <a:pPr indent="-285750" lvl="1" marL="742950" rtl="0" algn="l">
              <a:spcBef>
                <a:spcPts val="280"/>
              </a:spcBef>
              <a:spcAft>
                <a:spcPts val="0"/>
              </a:spcAft>
              <a:buClr>
                <a:schemeClr val="dk1"/>
              </a:buClr>
              <a:buSzPts val="1400"/>
              <a:buFont typeface="Noto Sans Symbols"/>
              <a:buChar char="✔"/>
            </a:pPr>
            <a:r>
              <a:rPr lang="en-IN"/>
              <a:t>ApplicationContext container</a:t>
            </a:r>
            <a:endParaRPr/>
          </a:p>
          <a:p>
            <a:pPr indent="-241300" lvl="0" marL="342900" rtl="0" algn="l">
              <a:spcBef>
                <a:spcPts val="320"/>
              </a:spcBef>
              <a:spcAft>
                <a:spcPts val="0"/>
              </a:spcAft>
              <a:buClr>
                <a:schemeClr val="dk1"/>
              </a:buClr>
              <a:buSzPts val="1600"/>
              <a:buFont typeface="Noto Sans Symbols"/>
              <a:buNone/>
            </a:pPr>
            <a:r>
              <a:t/>
            </a:r>
            <a:endParaRPr b="0"/>
          </a:p>
          <a:p>
            <a:pPr indent="0" lvl="0" marL="0" rtl="0" algn="l">
              <a:spcBef>
                <a:spcPts val="320"/>
              </a:spcBef>
              <a:spcAft>
                <a:spcPts val="0"/>
              </a:spcAft>
              <a:buClr>
                <a:schemeClr val="dk1"/>
              </a:buClr>
              <a:buSzPts val="16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descr="Arrow -1.png" id="343" name="Google Shape;343;p50"/>
          <p:cNvPicPr preferRelativeResize="0"/>
          <p:nvPr/>
        </p:nvPicPr>
        <p:blipFill rotWithShape="1">
          <a:blip r:embed="rId3">
            <a:alphaModFix/>
          </a:blip>
          <a:srcRect b="0" l="0" r="0" t="0"/>
          <a:stretch/>
        </p:blipFill>
        <p:spPr>
          <a:xfrm>
            <a:off x="0" y="1295400"/>
            <a:ext cx="5569744" cy="4525963"/>
          </a:xfrm>
          <a:prstGeom prst="rect">
            <a:avLst/>
          </a:prstGeom>
          <a:noFill/>
          <a:ln>
            <a:noFill/>
          </a:ln>
        </p:spPr>
      </p:pic>
      <p:sp>
        <p:nvSpPr>
          <p:cNvPr id="344" name="Google Shape;344;p50"/>
          <p:cNvSpPr txBox="1"/>
          <p:nvPr/>
        </p:nvSpPr>
        <p:spPr>
          <a:xfrm>
            <a:off x="914400" y="2590800"/>
            <a:ext cx="38862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FFFFFF"/>
              </a:buClr>
              <a:buSzPts val="4400"/>
              <a:buFont typeface="Calibri"/>
              <a:buNone/>
            </a:pPr>
            <a:r>
              <a:rPr b="0" i="0" lang="en-IN" sz="4400" u="none" cap="none" strike="noStrike">
                <a:solidFill>
                  <a:srgbClr val="FFFFFF"/>
                </a:solidFill>
                <a:latin typeface="Calibri"/>
                <a:ea typeface="Calibri"/>
                <a:cs typeface="Calibri"/>
                <a:sym typeface="Calibri"/>
              </a:rPr>
              <a:t>Thank You </a:t>
            </a:r>
            <a:endParaRPr/>
          </a:p>
        </p:txBody>
      </p:sp>
      <p:sp>
        <p:nvSpPr>
          <p:cNvPr id="345" name="Google Shape;345;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IN"/>
              <a:t>Demo: Constructor Based Dependency Injection</a:t>
            </a:r>
            <a:endParaRPr/>
          </a:p>
        </p:txBody>
      </p:sp>
      <p:sp>
        <p:nvSpPr>
          <p:cNvPr id="136" name="Google Shape;136;p19"/>
          <p:cNvSpPr/>
          <p:nvPr/>
        </p:nvSpPr>
        <p:spPr>
          <a:xfrm>
            <a:off x="304800" y="1219200"/>
            <a:ext cx="86106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1800" u="none" cap="none" strike="noStrike">
                <a:solidFill>
                  <a:schemeClr val="dk1"/>
                </a:solidFill>
                <a:latin typeface="Calibri"/>
                <a:ea typeface="Calibri"/>
                <a:cs typeface="Calibri"/>
                <a:sym typeface="Calibri"/>
              </a:rPr>
              <a:t>Duration:</a:t>
            </a:r>
            <a:r>
              <a:rPr b="0" i="0" lang="en-IN" sz="1800" u="none" cap="none" strike="noStrike">
                <a:solidFill>
                  <a:schemeClr val="dk1"/>
                </a:solidFill>
                <a:latin typeface="Calibri"/>
                <a:ea typeface="Calibri"/>
                <a:cs typeface="Calibri"/>
                <a:sym typeface="Calibri"/>
              </a:rPr>
              <a:t> 10 min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Step 1: Create New Java Project and Name it.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Step 2:  Add the following libraries to the class path of project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19"/>
          <p:cNvPicPr preferRelativeResize="0"/>
          <p:nvPr/>
        </p:nvPicPr>
        <p:blipFill rotWithShape="1">
          <a:blip r:embed="rId3">
            <a:alphaModFix/>
          </a:blip>
          <a:srcRect b="8832" l="1" r="160" t="0"/>
          <a:stretch/>
        </p:blipFill>
        <p:spPr>
          <a:xfrm>
            <a:off x="457200" y="2142530"/>
            <a:ext cx="7893585" cy="4639270"/>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IN"/>
              <a:t>Demo: Constructor Based Dependency Injection Cont..</a:t>
            </a:r>
            <a:endParaRPr/>
          </a:p>
        </p:txBody>
      </p:sp>
      <p:sp>
        <p:nvSpPr>
          <p:cNvPr id="143" name="Google Shape;143;p20"/>
          <p:cNvSpPr/>
          <p:nvPr/>
        </p:nvSpPr>
        <p:spPr>
          <a:xfrm>
            <a:off x="1333500" y="1382127"/>
            <a:ext cx="7391400" cy="344069"/>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IN" sz="1600">
                <a:solidFill>
                  <a:schemeClr val="dk1"/>
                </a:solidFill>
                <a:latin typeface="Calibri"/>
                <a:ea typeface="Calibri"/>
                <a:cs typeface="Calibri"/>
                <a:sym typeface="Calibri"/>
              </a:rPr>
              <a:t>After Adding jars your project structure should look like below</a:t>
            </a:r>
            <a:endParaRPr/>
          </a:p>
        </p:txBody>
      </p:sp>
      <p:pic>
        <p:nvPicPr>
          <p:cNvPr id="144" name="Google Shape;144;p20"/>
          <p:cNvPicPr preferRelativeResize="0"/>
          <p:nvPr/>
        </p:nvPicPr>
        <p:blipFill rotWithShape="1">
          <a:blip r:embed="rId3">
            <a:alphaModFix/>
          </a:blip>
          <a:srcRect b="46438" l="-1" r="81571" t="855"/>
          <a:stretch/>
        </p:blipFill>
        <p:spPr>
          <a:xfrm>
            <a:off x="1409700" y="2209800"/>
            <a:ext cx="5334000" cy="4419600"/>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IN"/>
              <a:t>Demo: Constructor Based Dependency Injection Cont..</a:t>
            </a:r>
            <a:endParaRPr/>
          </a:p>
        </p:txBody>
      </p:sp>
      <p:sp>
        <p:nvSpPr>
          <p:cNvPr id="150" name="Google Shape;150;p21"/>
          <p:cNvSpPr/>
          <p:nvPr/>
        </p:nvSpPr>
        <p:spPr>
          <a:xfrm>
            <a:off x="419100" y="1447800"/>
            <a:ext cx="8305800" cy="502823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IN" sz="1600">
                <a:solidFill>
                  <a:schemeClr val="dk1"/>
                </a:solidFill>
                <a:latin typeface="Calibri"/>
                <a:ea typeface="Calibri"/>
                <a:cs typeface="Calibri"/>
                <a:sym typeface="Calibri"/>
              </a:rPr>
              <a:t>Step 3: Create a new java class in package named </a:t>
            </a:r>
            <a:r>
              <a:rPr b="1" lang="en-IN" sz="1600">
                <a:solidFill>
                  <a:srgbClr val="000000"/>
                </a:solidFill>
                <a:latin typeface="Calibri"/>
                <a:ea typeface="Calibri"/>
                <a:cs typeface="Calibri"/>
                <a:sym typeface="Calibri"/>
              </a:rPr>
              <a:t>com.test.springconstructor</a:t>
            </a:r>
            <a:endParaRPr b="1"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rgbClr val="000000"/>
                </a:solidFill>
                <a:latin typeface="Calibri"/>
                <a:ea typeface="Calibri"/>
                <a:cs typeface="Calibri"/>
                <a:sym typeface="Calibri"/>
              </a:rPr>
              <a:t>Write the below code for java file</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IN" sz="1600">
                <a:solidFill>
                  <a:srgbClr val="7F0055"/>
                </a:solidFill>
                <a:latin typeface="Calibri"/>
                <a:ea typeface="Calibri"/>
                <a:cs typeface="Calibri"/>
                <a:sym typeface="Calibri"/>
              </a:rPr>
              <a:t>package</a:t>
            </a:r>
            <a:r>
              <a:rPr lang="en-IN" sz="1600">
                <a:solidFill>
                  <a:srgbClr val="000000"/>
                </a:solidFill>
                <a:latin typeface="Calibri"/>
                <a:ea typeface="Calibri"/>
                <a:cs typeface="Calibri"/>
                <a:sym typeface="Calibri"/>
              </a:rPr>
              <a:t> com.test.springconstructor;</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class</a:t>
            </a:r>
            <a:r>
              <a:rPr lang="en-IN" sz="1600">
                <a:solidFill>
                  <a:srgbClr val="000000"/>
                </a:solidFill>
                <a:latin typeface="Calibri"/>
                <a:ea typeface="Calibri"/>
                <a:cs typeface="Calibri"/>
                <a:sym typeface="Calibri"/>
              </a:rPr>
              <a:t> Ticket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private</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int</a:t>
            </a:r>
            <a:r>
              <a:rPr lang="en-IN" sz="1600">
                <a:solidFill>
                  <a:srgbClr val="000000"/>
                </a:solidFill>
                <a:latin typeface="Calibri"/>
                <a:ea typeface="Calibri"/>
                <a:cs typeface="Calibri"/>
                <a:sym typeface="Calibri"/>
              </a:rPr>
              <a:t> </a:t>
            </a:r>
            <a:r>
              <a:rPr lang="en-IN" sz="1600">
                <a:solidFill>
                  <a:srgbClr val="0000C0"/>
                </a:solidFill>
                <a:latin typeface="Calibri"/>
                <a:ea typeface="Calibri"/>
                <a:cs typeface="Calibri"/>
                <a:sym typeface="Calibri"/>
              </a:rPr>
              <a:t>id</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private</a:t>
            </a:r>
            <a:r>
              <a:rPr lang="en-IN" sz="1600">
                <a:solidFill>
                  <a:srgbClr val="000000"/>
                </a:solidFill>
                <a:latin typeface="Calibri"/>
                <a:ea typeface="Calibri"/>
                <a:cs typeface="Calibri"/>
                <a:sym typeface="Calibri"/>
              </a:rPr>
              <a:t> String </a:t>
            </a:r>
            <a:r>
              <a:rPr lang="en-IN" sz="1600">
                <a:solidFill>
                  <a:srgbClr val="0000C0"/>
                </a:solidFill>
                <a:latin typeface="Calibri"/>
                <a:ea typeface="Calibri"/>
                <a:cs typeface="Calibri"/>
                <a:sym typeface="Calibri"/>
              </a:rPr>
              <a:t>ticketdate</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Ticket() {System.</a:t>
            </a:r>
            <a:r>
              <a:rPr b="1" i="1" lang="en-IN" sz="1600">
                <a:solidFill>
                  <a:srgbClr val="0000C0"/>
                </a:solidFill>
                <a:latin typeface="Calibri"/>
                <a:ea typeface="Calibri"/>
                <a:cs typeface="Calibri"/>
                <a:sym typeface="Calibri"/>
              </a:rPr>
              <a:t>out</a:t>
            </a:r>
            <a:r>
              <a:rPr lang="en-IN" sz="1600">
                <a:solidFill>
                  <a:srgbClr val="000000"/>
                </a:solidFill>
                <a:latin typeface="Calibri"/>
                <a:ea typeface="Calibri"/>
                <a:cs typeface="Calibri"/>
                <a:sym typeface="Calibri"/>
              </a:rPr>
              <a:t>.println(</a:t>
            </a:r>
            <a:r>
              <a:rPr lang="en-IN" sz="1600">
                <a:solidFill>
                  <a:srgbClr val="2A00FF"/>
                </a:solidFill>
                <a:latin typeface="Calibri"/>
                <a:ea typeface="Calibri"/>
                <a:cs typeface="Calibri"/>
                <a:sym typeface="Calibri"/>
              </a:rPr>
              <a:t>"Ticket is "</a:t>
            </a:r>
            <a:r>
              <a:rPr lang="en-IN" sz="1600">
                <a:solidFill>
                  <a:srgbClr val="000000"/>
                </a:solidFill>
                <a:latin typeface="Calibri"/>
                <a:ea typeface="Calibri"/>
                <a:cs typeface="Calibri"/>
                <a:sym typeface="Calibri"/>
              </a:rPr>
              <a:t>+ </a:t>
            </a:r>
            <a:r>
              <a:rPr lang="en-IN" sz="1600">
                <a:solidFill>
                  <a:srgbClr val="0000C0"/>
                </a:solidFill>
                <a:latin typeface="Calibri"/>
                <a:ea typeface="Calibri"/>
                <a:cs typeface="Calibri"/>
                <a:sym typeface="Calibri"/>
              </a:rPr>
              <a:t>ticketdate</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Ticket(</a:t>
            </a:r>
            <a:r>
              <a:rPr b="1" lang="en-IN" sz="1600">
                <a:solidFill>
                  <a:srgbClr val="7F0055"/>
                </a:solidFill>
                <a:latin typeface="Calibri"/>
                <a:ea typeface="Calibri"/>
                <a:cs typeface="Calibri"/>
                <a:sym typeface="Calibri"/>
              </a:rPr>
              <a:t>int</a:t>
            </a:r>
            <a:r>
              <a:rPr lang="en-IN" sz="1600">
                <a:solidFill>
                  <a:srgbClr val="000000"/>
                </a:solidFill>
                <a:latin typeface="Calibri"/>
                <a:ea typeface="Calibri"/>
                <a:cs typeface="Calibri"/>
                <a:sym typeface="Calibri"/>
              </a:rPr>
              <a:t> </a:t>
            </a:r>
            <a:r>
              <a:rPr lang="en-IN" sz="1600">
                <a:solidFill>
                  <a:srgbClr val="6A3E3E"/>
                </a:solidFill>
                <a:latin typeface="Calibri"/>
                <a:ea typeface="Calibri"/>
                <a:cs typeface="Calibri"/>
                <a:sym typeface="Calibri"/>
              </a:rPr>
              <a:t>id</a:t>
            </a: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this</a:t>
            </a:r>
            <a:r>
              <a:rPr lang="en-IN" sz="1600">
                <a:solidFill>
                  <a:srgbClr val="000000"/>
                </a:solidFill>
                <a:latin typeface="Calibri"/>
                <a:ea typeface="Calibri"/>
                <a:cs typeface="Calibri"/>
                <a:sym typeface="Calibri"/>
              </a:rPr>
              <a:t>.</a:t>
            </a:r>
            <a:r>
              <a:rPr lang="en-IN" sz="1600">
                <a:solidFill>
                  <a:srgbClr val="0000C0"/>
                </a:solidFill>
                <a:latin typeface="Calibri"/>
                <a:ea typeface="Calibri"/>
                <a:cs typeface="Calibri"/>
                <a:sym typeface="Calibri"/>
              </a:rPr>
              <a:t>id</a:t>
            </a:r>
            <a:r>
              <a:rPr lang="en-IN" sz="1600">
                <a:solidFill>
                  <a:srgbClr val="000000"/>
                </a:solidFill>
                <a:latin typeface="Calibri"/>
                <a:ea typeface="Calibri"/>
                <a:cs typeface="Calibri"/>
                <a:sym typeface="Calibri"/>
              </a:rPr>
              <a:t> = </a:t>
            </a:r>
            <a:r>
              <a:rPr lang="en-IN" sz="1600">
                <a:solidFill>
                  <a:srgbClr val="6A3E3E"/>
                </a:solidFill>
                <a:latin typeface="Calibri"/>
                <a:ea typeface="Calibri"/>
                <a:cs typeface="Calibri"/>
                <a:sym typeface="Calibri"/>
              </a:rPr>
              <a:t>id</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Ticket(String </a:t>
            </a:r>
            <a:r>
              <a:rPr lang="en-IN" sz="1600">
                <a:solidFill>
                  <a:srgbClr val="6A3E3E"/>
                </a:solidFill>
                <a:latin typeface="Calibri"/>
                <a:ea typeface="Calibri"/>
                <a:cs typeface="Calibri"/>
                <a:sym typeface="Calibri"/>
              </a:rPr>
              <a:t>ticketdate</a:t>
            </a:r>
            <a:r>
              <a:rPr lang="en-IN" sz="1600">
                <a:solidFill>
                  <a:srgbClr val="000000"/>
                </a:solidFill>
                <a:latin typeface="Calibri"/>
                <a:ea typeface="Calibri"/>
                <a:cs typeface="Calibri"/>
                <a:sym typeface="Calibri"/>
              </a:rPr>
              <a:t>) {  </a:t>
            </a:r>
            <a:r>
              <a:rPr b="1" lang="en-IN" sz="1600">
                <a:solidFill>
                  <a:srgbClr val="7F0055"/>
                </a:solidFill>
                <a:latin typeface="Calibri"/>
                <a:ea typeface="Calibri"/>
                <a:cs typeface="Calibri"/>
                <a:sym typeface="Calibri"/>
              </a:rPr>
              <a:t>this</a:t>
            </a:r>
            <a:r>
              <a:rPr lang="en-IN" sz="1600">
                <a:solidFill>
                  <a:srgbClr val="000000"/>
                </a:solidFill>
                <a:latin typeface="Calibri"/>
                <a:ea typeface="Calibri"/>
                <a:cs typeface="Calibri"/>
                <a:sym typeface="Calibri"/>
              </a:rPr>
              <a:t>.</a:t>
            </a:r>
            <a:r>
              <a:rPr lang="en-IN" sz="1600">
                <a:solidFill>
                  <a:srgbClr val="0000C0"/>
                </a:solidFill>
                <a:latin typeface="Calibri"/>
                <a:ea typeface="Calibri"/>
                <a:cs typeface="Calibri"/>
                <a:sym typeface="Calibri"/>
              </a:rPr>
              <a:t>ticketdate</a:t>
            </a:r>
            <a:r>
              <a:rPr lang="en-IN" sz="1600">
                <a:solidFill>
                  <a:srgbClr val="000000"/>
                </a:solidFill>
                <a:latin typeface="Calibri"/>
                <a:ea typeface="Calibri"/>
                <a:cs typeface="Calibri"/>
                <a:sym typeface="Calibri"/>
              </a:rPr>
              <a:t> = </a:t>
            </a:r>
            <a:r>
              <a:rPr lang="en-IN" sz="1600">
                <a:solidFill>
                  <a:srgbClr val="6A3E3E"/>
                </a:solidFill>
                <a:latin typeface="Calibri"/>
                <a:ea typeface="Calibri"/>
                <a:cs typeface="Calibri"/>
                <a:sym typeface="Calibri"/>
              </a:rPr>
              <a:t>ticketdate</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public</a:t>
            </a:r>
            <a:r>
              <a:rPr lang="en-IN" sz="1600">
                <a:solidFill>
                  <a:srgbClr val="000000"/>
                </a:solidFill>
                <a:latin typeface="Calibri"/>
                <a:ea typeface="Calibri"/>
                <a:cs typeface="Calibri"/>
                <a:sym typeface="Calibri"/>
              </a:rPr>
              <a:t> Ticket(</a:t>
            </a:r>
            <a:r>
              <a:rPr b="1" lang="en-IN" sz="1600">
                <a:solidFill>
                  <a:srgbClr val="7F0055"/>
                </a:solidFill>
                <a:latin typeface="Calibri"/>
                <a:ea typeface="Calibri"/>
                <a:cs typeface="Calibri"/>
                <a:sym typeface="Calibri"/>
              </a:rPr>
              <a:t>int</a:t>
            </a:r>
            <a:r>
              <a:rPr lang="en-IN" sz="1600">
                <a:solidFill>
                  <a:srgbClr val="000000"/>
                </a:solidFill>
                <a:latin typeface="Calibri"/>
                <a:ea typeface="Calibri"/>
                <a:cs typeface="Calibri"/>
                <a:sym typeface="Calibri"/>
              </a:rPr>
              <a:t> </a:t>
            </a:r>
            <a:r>
              <a:rPr lang="en-IN" sz="1600">
                <a:solidFill>
                  <a:srgbClr val="6A3E3E"/>
                </a:solidFill>
                <a:latin typeface="Calibri"/>
                <a:ea typeface="Calibri"/>
                <a:cs typeface="Calibri"/>
                <a:sym typeface="Calibri"/>
              </a:rPr>
              <a:t>id</a:t>
            </a:r>
            <a:r>
              <a:rPr lang="en-IN" sz="1600">
                <a:solidFill>
                  <a:srgbClr val="000000"/>
                </a:solidFill>
                <a:latin typeface="Calibri"/>
                <a:ea typeface="Calibri"/>
                <a:cs typeface="Calibri"/>
                <a:sym typeface="Calibri"/>
              </a:rPr>
              <a:t>, String </a:t>
            </a:r>
            <a:r>
              <a:rPr lang="en-IN" sz="1600">
                <a:solidFill>
                  <a:srgbClr val="6A3E3E"/>
                </a:solidFill>
                <a:latin typeface="Calibri"/>
                <a:ea typeface="Calibri"/>
                <a:cs typeface="Calibri"/>
                <a:sym typeface="Calibri"/>
              </a:rPr>
              <a:t>ticketdate</a:t>
            </a:r>
            <a:r>
              <a:rPr lang="en-IN" sz="1600">
                <a:solidFill>
                  <a:srgbClr val="000000"/>
                </a:solidFill>
                <a:latin typeface="Calibri"/>
                <a:ea typeface="Calibri"/>
                <a:cs typeface="Calibri"/>
                <a:sym typeface="Calibri"/>
              </a:rPr>
              <a:t>) {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this</a:t>
            </a:r>
            <a:r>
              <a:rPr lang="en-IN" sz="1600">
                <a:solidFill>
                  <a:srgbClr val="000000"/>
                </a:solidFill>
                <a:latin typeface="Calibri"/>
                <a:ea typeface="Calibri"/>
                <a:cs typeface="Calibri"/>
                <a:sym typeface="Calibri"/>
              </a:rPr>
              <a:t>.</a:t>
            </a:r>
            <a:r>
              <a:rPr lang="en-IN" sz="1600">
                <a:solidFill>
                  <a:srgbClr val="0000C0"/>
                </a:solidFill>
                <a:latin typeface="Calibri"/>
                <a:ea typeface="Calibri"/>
                <a:cs typeface="Calibri"/>
                <a:sym typeface="Calibri"/>
              </a:rPr>
              <a:t>id</a:t>
            </a:r>
            <a:r>
              <a:rPr lang="en-IN" sz="1600">
                <a:solidFill>
                  <a:srgbClr val="000000"/>
                </a:solidFill>
                <a:latin typeface="Calibri"/>
                <a:ea typeface="Calibri"/>
                <a:cs typeface="Calibri"/>
                <a:sym typeface="Calibri"/>
              </a:rPr>
              <a:t> = </a:t>
            </a:r>
            <a:r>
              <a:rPr lang="en-IN" sz="1600">
                <a:solidFill>
                  <a:srgbClr val="6A3E3E"/>
                </a:solidFill>
                <a:latin typeface="Calibri"/>
                <a:ea typeface="Calibri"/>
                <a:cs typeface="Calibri"/>
                <a:sym typeface="Calibri"/>
              </a:rPr>
              <a:t>id</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this</a:t>
            </a:r>
            <a:r>
              <a:rPr lang="en-IN" sz="1600">
                <a:solidFill>
                  <a:srgbClr val="000000"/>
                </a:solidFill>
                <a:latin typeface="Calibri"/>
                <a:ea typeface="Calibri"/>
                <a:cs typeface="Calibri"/>
                <a:sym typeface="Calibri"/>
              </a:rPr>
              <a:t>.</a:t>
            </a:r>
            <a:r>
              <a:rPr lang="en-IN" sz="1600">
                <a:solidFill>
                  <a:srgbClr val="0000C0"/>
                </a:solidFill>
                <a:latin typeface="Calibri"/>
                <a:ea typeface="Calibri"/>
                <a:cs typeface="Calibri"/>
                <a:sym typeface="Calibri"/>
              </a:rPr>
              <a:t>ticketdate</a:t>
            </a:r>
            <a:r>
              <a:rPr lang="en-IN" sz="1600">
                <a:solidFill>
                  <a:srgbClr val="000000"/>
                </a:solidFill>
                <a:latin typeface="Calibri"/>
                <a:ea typeface="Calibri"/>
                <a:cs typeface="Calibri"/>
                <a:sym typeface="Calibri"/>
              </a:rPr>
              <a:t> = </a:t>
            </a:r>
            <a:r>
              <a:rPr lang="en-IN" sz="1600">
                <a:solidFill>
                  <a:srgbClr val="6A3E3E"/>
                </a:solidFill>
                <a:latin typeface="Calibri"/>
                <a:ea typeface="Calibri"/>
                <a:cs typeface="Calibri"/>
                <a:sym typeface="Calibri"/>
              </a:rPr>
              <a:t>ticketdate</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b="1" lang="en-IN" sz="1600">
                <a:solidFill>
                  <a:srgbClr val="7F0055"/>
                </a:solidFill>
                <a:latin typeface="Calibri"/>
                <a:ea typeface="Calibri"/>
                <a:cs typeface="Calibri"/>
                <a:sym typeface="Calibri"/>
              </a:rPr>
              <a:t>void</a:t>
            </a:r>
            <a:r>
              <a:rPr lang="en-IN" sz="1600">
                <a:solidFill>
                  <a:srgbClr val="000000"/>
                </a:solidFill>
                <a:latin typeface="Calibri"/>
                <a:ea typeface="Calibri"/>
                <a:cs typeface="Calibri"/>
                <a:sym typeface="Calibri"/>
              </a:rPr>
              <a:t> display(){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System.</a:t>
            </a:r>
            <a:r>
              <a:rPr b="1" i="1" lang="en-IN" sz="1600">
                <a:solidFill>
                  <a:srgbClr val="0000C0"/>
                </a:solidFill>
                <a:latin typeface="Calibri"/>
                <a:ea typeface="Calibri"/>
                <a:cs typeface="Calibri"/>
                <a:sym typeface="Calibri"/>
              </a:rPr>
              <a:t>out</a:t>
            </a:r>
            <a:r>
              <a:rPr lang="en-IN" sz="1600">
                <a:solidFill>
                  <a:srgbClr val="000000"/>
                </a:solidFill>
                <a:latin typeface="Calibri"/>
                <a:ea typeface="Calibri"/>
                <a:cs typeface="Calibri"/>
                <a:sym typeface="Calibri"/>
              </a:rPr>
              <a:t>.println(</a:t>
            </a:r>
            <a:r>
              <a:rPr lang="en-IN" sz="1600">
                <a:solidFill>
                  <a:srgbClr val="0000C0"/>
                </a:solidFill>
                <a:latin typeface="Calibri"/>
                <a:ea typeface="Calibri"/>
                <a:cs typeface="Calibri"/>
                <a:sym typeface="Calibri"/>
              </a:rPr>
              <a:t>id</a:t>
            </a:r>
            <a:r>
              <a:rPr lang="en-IN" sz="1600">
                <a:solidFill>
                  <a:srgbClr val="000000"/>
                </a:solidFill>
                <a:latin typeface="Calibri"/>
                <a:ea typeface="Calibri"/>
                <a:cs typeface="Calibri"/>
                <a:sym typeface="Calibri"/>
              </a:rPr>
              <a:t>+</a:t>
            </a:r>
            <a:r>
              <a:rPr lang="en-IN" sz="1600">
                <a:solidFill>
                  <a:srgbClr val="2A00FF"/>
                </a:solidFill>
                <a:latin typeface="Calibri"/>
                <a:ea typeface="Calibri"/>
                <a:cs typeface="Calibri"/>
                <a:sym typeface="Calibri"/>
              </a:rPr>
              <a:t>" "</a:t>
            </a:r>
            <a:r>
              <a:rPr lang="en-IN" sz="1600">
                <a:solidFill>
                  <a:srgbClr val="000000"/>
                </a:solidFill>
                <a:latin typeface="Calibri"/>
                <a:ea typeface="Calibri"/>
                <a:cs typeface="Calibri"/>
                <a:sym typeface="Calibri"/>
              </a:rPr>
              <a:t>+</a:t>
            </a:r>
            <a:r>
              <a:rPr lang="en-IN" sz="1600">
                <a:solidFill>
                  <a:srgbClr val="0000C0"/>
                </a:solidFill>
                <a:latin typeface="Calibri"/>
                <a:ea typeface="Calibri"/>
                <a:cs typeface="Calibri"/>
                <a:sym typeface="Calibri"/>
              </a:rPr>
              <a:t>ticketdate</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IN"/>
              <a:t>Demo: Constructor Based Dependency Injection Cont..</a:t>
            </a:r>
            <a:endParaRPr/>
          </a:p>
        </p:txBody>
      </p:sp>
      <p:sp>
        <p:nvSpPr>
          <p:cNvPr id="157" name="Google Shape;157;p22"/>
          <p:cNvSpPr/>
          <p:nvPr/>
        </p:nvSpPr>
        <p:spPr>
          <a:xfrm>
            <a:off x="533400" y="990601"/>
            <a:ext cx="7772400" cy="344069"/>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IN" sz="1600">
                <a:solidFill>
                  <a:schemeClr val="dk1"/>
                </a:solidFill>
                <a:latin typeface="Calibri"/>
                <a:ea typeface="Calibri"/>
                <a:cs typeface="Calibri"/>
                <a:sym typeface="Calibri"/>
              </a:rPr>
              <a:t>Step 4: Create applicationContext.xml file in src folder</a:t>
            </a:r>
            <a:endParaRPr/>
          </a:p>
        </p:txBody>
      </p:sp>
      <p:sp>
        <p:nvSpPr>
          <p:cNvPr id="158" name="Google Shape;158;p22"/>
          <p:cNvSpPr/>
          <p:nvPr/>
        </p:nvSpPr>
        <p:spPr>
          <a:xfrm>
            <a:off x="1219200" y="1523999"/>
            <a:ext cx="7239000" cy="3769173"/>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applicationContext.xml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xml</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version</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"1.0"</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encoding</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"UTF-8"</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beans</a:t>
            </a:r>
            <a:r>
              <a:rPr lang="en-I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xmlns</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"http://www.springframework.org/schema/beans"</a:t>
            </a:r>
            <a:r>
              <a:rPr lang="en-I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xmlns:xsi</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"http://www.w3.org/2001/XMLSchema-instance"</a:t>
            </a:r>
            <a:r>
              <a:rPr lang="en-I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xmlns:p</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"http://www.springframework.org/schema/p"</a:t>
            </a:r>
            <a:r>
              <a:rPr lang="en-I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xsi:schemaLocation</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"http://www.springframework.org/schema/beans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i="1" lang="en-IN" sz="1600">
                <a:solidFill>
                  <a:srgbClr val="2A00FF"/>
                </a:solidFill>
                <a:latin typeface="Calibri"/>
                <a:ea typeface="Calibri"/>
                <a:cs typeface="Calibri"/>
                <a:sym typeface="Calibri"/>
              </a:rPr>
              <a:t>                http://www.springframework.org/schema/beans/spring-beans-3.0.xsd"</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id</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"ticket"</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class</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"com.test.springconstructor.Ticket"</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constructor-arg</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index</a:t>
            </a:r>
            <a:r>
              <a:rPr lang="en-IN" sz="1600">
                <a:solidFill>
                  <a:schemeClr val="dk1"/>
                </a:solidFill>
                <a:latin typeface="Calibri"/>
                <a:ea typeface="Calibri"/>
                <a:cs typeface="Calibri"/>
                <a:sym typeface="Calibri"/>
              </a:rPr>
              <a:t> </a:t>
            </a:r>
            <a:r>
              <a:rPr lang="en-IN" sz="1600">
                <a:solidFill>
                  <a:srgbClr val="000000"/>
                </a:solidFill>
                <a:latin typeface="Calibri"/>
                <a:ea typeface="Calibri"/>
                <a:cs typeface="Calibri"/>
                <a:sym typeface="Calibri"/>
              </a:rPr>
              <a:t>=</a:t>
            </a:r>
            <a:r>
              <a:rPr lang="en-IN" sz="1600">
                <a:solidFill>
                  <a:schemeClr val="dk1"/>
                </a:solidFill>
                <a:latin typeface="Calibri"/>
                <a:ea typeface="Calibri"/>
                <a:cs typeface="Calibri"/>
                <a:sym typeface="Calibri"/>
              </a:rPr>
              <a:t> </a:t>
            </a:r>
            <a:r>
              <a:rPr i="1" lang="en-IN" sz="1600">
                <a:solidFill>
                  <a:srgbClr val="2A00FF"/>
                </a:solidFill>
                <a:latin typeface="Calibri"/>
                <a:ea typeface="Calibri"/>
                <a:cs typeface="Calibri"/>
                <a:sym typeface="Calibri"/>
              </a:rPr>
              <a:t>"0"</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value</a:t>
            </a:r>
            <a:r>
              <a:rPr lang="en-IN" sz="1600">
                <a:solidFill>
                  <a:schemeClr val="dk1"/>
                </a:solidFill>
                <a:latin typeface="Calibri"/>
                <a:ea typeface="Calibri"/>
                <a:cs typeface="Calibri"/>
                <a:sym typeface="Calibri"/>
              </a:rPr>
              <a:t> </a:t>
            </a:r>
            <a:r>
              <a:rPr lang="en-IN" sz="1600">
                <a:solidFill>
                  <a:srgbClr val="000000"/>
                </a:solidFill>
                <a:latin typeface="Calibri"/>
                <a:ea typeface="Calibri"/>
                <a:cs typeface="Calibri"/>
                <a:sym typeface="Calibri"/>
              </a:rPr>
              <a:t>=</a:t>
            </a:r>
            <a:r>
              <a:rPr lang="en-IN" sz="1600">
                <a:solidFill>
                  <a:schemeClr val="dk1"/>
                </a:solidFill>
                <a:latin typeface="Calibri"/>
                <a:ea typeface="Calibri"/>
                <a:cs typeface="Calibri"/>
                <a:sym typeface="Calibri"/>
              </a:rPr>
              <a:t> </a:t>
            </a:r>
            <a:r>
              <a:rPr i="1" lang="en-IN" sz="1600">
                <a:solidFill>
                  <a:srgbClr val="2A00FF"/>
                </a:solidFill>
                <a:latin typeface="Calibri"/>
                <a:ea typeface="Calibri"/>
                <a:cs typeface="Calibri"/>
                <a:sym typeface="Calibri"/>
              </a:rPr>
              <a:t>"101"</a:t>
            </a:r>
            <a:r>
              <a:rPr lang="en-IN" sz="1600">
                <a:solidFill>
                  <a:srgbClr val="008080"/>
                </a:solidFill>
                <a:latin typeface="Calibri"/>
                <a:ea typeface="Calibri"/>
                <a:cs typeface="Calibri"/>
                <a:sym typeface="Calibri"/>
              </a:rPr>
              <a:t>/&gt;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constructor-arg</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index</a:t>
            </a:r>
            <a:r>
              <a:rPr lang="en-IN" sz="1600">
                <a:solidFill>
                  <a:schemeClr val="dk1"/>
                </a:solidFill>
                <a:latin typeface="Calibri"/>
                <a:ea typeface="Calibri"/>
                <a:cs typeface="Calibri"/>
                <a:sym typeface="Calibri"/>
              </a:rPr>
              <a:t> </a:t>
            </a:r>
            <a:r>
              <a:rPr lang="en-IN" sz="1600">
                <a:solidFill>
                  <a:srgbClr val="000000"/>
                </a:solidFill>
                <a:latin typeface="Calibri"/>
                <a:ea typeface="Calibri"/>
                <a:cs typeface="Calibri"/>
                <a:sym typeface="Calibri"/>
              </a:rPr>
              <a:t>=</a:t>
            </a:r>
            <a:r>
              <a:rPr lang="en-IN" sz="1600">
                <a:solidFill>
                  <a:schemeClr val="dk1"/>
                </a:solidFill>
                <a:latin typeface="Calibri"/>
                <a:ea typeface="Calibri"/>
                <a:cs typeface="Calibri"/>
                <a:sym typeface="Calibri"/>
              </a:rPr>
              <a:t> </a:t>
            </a:r>
            <a:r>
              <a:rPr i="1" lang="en-IN" sz="1600">
                <a:solidFill>
                  <a:srgbClr val="2A00FF"/>
                </a:solidFill>
                <a:latin typeface="Calibri"/>
                <a:ea typeface="Calibri"/>
                <a:cs typeface="Calibri"/>
                <a:sym typeface="Calibri"/>
              </a:rPr>
              <a:t>"1"</a:t>
            </a: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value</a:t>
            </a:r>
            <a:r>
              <a:rPr lang="en-IN" sz="1600">
                <a:solidFill>
                  <a:schemeClr val="dk1"/>
                </a:solidFill>
                <a:latin typeface="Calibri"/>
                <a:ea typeface="Calibri"/>
                <a:cs typeface="Calibri"/>
                <a:sym typeface="Calibri"/>
              </a:rPr>
              <a:t> </a:t>
            </a:r>
            <a:r>
              <a:rPr lang="en-IN" sz="1600">
                <a:solidFill>
                  <a:srgbClr val="000000"/>
                </a:solidFill>
                <a:latin typeface="Calibri"/>
                <a:ea typeface="Calibri"/>
                <a:cs typeface="Calibri"/>
                <a:sym typeface="Calibri"/>
              </a:rPr>
              <a:t>=</a:t>
            </a:r>
            <a:r>
              <a:rPr lang="en-IN" sz="1600">
                <a:solidFill>
                  <a:schemeClr val="dk1"/>
                </a:solidFill>
                <a:latin typeface="Calibri"/>
                <a:ea typeface="Calibri"/>
                <a:cs typeface="Calibri"/>
                <a:sym typeface="Calibri"/>
              </a:rPr>
              <a:t> </a:t>
            </a:r>
            <a:r>
              <a:rPr i="1" lang="en-IN" sz="1600">
                <a:solidFill>
                  <a:srgbClr val="2A00FF"/>
                </a:solidFill>
                <a:latin typeface="Calibri"/>
                <a:ea typeface="Calibri"/>
                <a:cs typeface="Calibri"/>
                <a:sym typeface="Calibri"/>
              </a:rPr>
              <a:t>"24/9/2019"</a:t>
            </a:r>
            <a:r>
              <a:rPr lang="en-IN" sz="1600">
                <a:solidFill>
                  <a:srgbClr val="008080"/>
                </a:solidFill>
                <a:latin typeface="Calibri"/>
                <a:ea typeface="Calibri"/>
                <a:cs typeface="Calibri"/>
                <a:sym typeface="Calibri"/>
              </a:rPr>
              <a:t>/&gt;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a:t>
            </a:r>
            <a:r>
              <a:rPr lang="en-IN" sz="1600">
                <a:solidFill>
                  <a:srgbClr val="008080"/>
                </a:solidFill>
                <a:latin typeface="Calibri"/>
                <a:ea typeface="Calibri"/>
                <a:cs typeface="Calibri"/>
                <a:sym typeface="Calibri"/>
              </a:rPr>
              <a:t>&gt;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beans</a:t>
            </a:r>
            <a:r>
              <a:rPr lang="en-IN" sz="1600">
                <a:solidFill>
                  <a:srgbClr val="008080"/>
                </a:solidFill>
                <a:latin typeface="Calibri"/>
                <a:ea typeface="Calibri"/>
                <a:cs typeface="Calibri"/>
                <a:sym typeface="Calibri"/>
              </a:rPr>
              <a:t>&gt;</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IN"/>
              <a:t>Demo: Constructor Based Dependency Injection Cont..</a:t>
            </a:r>
            <a:endParaRPr/>
          </a:p>
        </p:txBody>
      </p:sp>
      <p:sp>
        <p:nvSpPr>
          <p:cNvPr id="165" name="Google Shape;165;p23"/>
          <p:cNvSpPr/>
          <p:nvPr/>
        </p:nvSpPr>
        <p:spPr>
          <a:xfrm>
            <a:off x="228600" y="1219201"/>
            <a:ext cx="7848600" cy="344069"/>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IN" sz="1600">
                <a:solidFill>
                  <a:schemeClr val="dk1"/>
                </a:solidFill>
                <a:latin typeface="Calibri"/>
                <a:ea typeface="Calibri"/>
                <a:cs typeface="Calibri"/>
                <a:sym typeface="Calibri"/>
              </a:rPr>
              <a:t>Step 5: Create MainApp.java to run the application</a:t>
            </a:r>
            <a:endParaRPr b="1" sz="1600">
              <a:solidFill>
                <a:schemeClr val="dk1"/>
              </a:solidFill>
              <a:latin typeface="Calibri"/>
              <a:ea typeface="Calibri"/>
              <a:cs typeface="Calibri"/>
              <a:sym typeface="Calibri"/>
            </a:endParaRPr>
          </a:p>
        </p:txBody>
      </p:sp>
      <p:sp>
        <p:nvSpPr>
          <p:cNvPr id="166" name="Google Shape;166;p23"/>
          <p:cNvSpPr/>
          <p:nvPr/>
        </p:nvSpPr>
        <p:spPr>
          <a:xfrm>
            <a:off x="228600" y="1676400"/>
            <a:ext cx="8077200" cy="4000839"/>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IN" sz="1400">
                <a:solidFill>
                  <a:srgbClr val="7F0055"/>
                </a:solidFill>
                <a:latin typeface="Calibri"/>
                <a:ea typeface="Calibri"/>
                <a:cs typeface="Calibri"/>
                <a:sym typeface="Calibri"/>
              </a:rPr>
              <a:t>package</a:t>
            </a:r>
            <a:r>
              <a:rPr lang="en-IN" sz="1400">
                <a:solidFill>
                  <a:srgbClr val="000000"/>
                </a:solidFill>
                <a:latin typeface="Calibri"/>
                <a:ea typeface="Calibri"/>
                <a:cs typeface="Calibri"/>
                <a:sym typeface="Calibri"/>
              </a:rPr>
              <a:t> com.test.springconstructor;</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lang="en-IN" sz="1400">
                <a:solidFill>
                  <a:srgbClr val="7F0055"/>
                </a:solidFill>
                <a:latin typeface="Calibri"/>
                <a:ea typeface="Calibri"/>
                <a:cs typeface="Calibri"/>
                <a:sym typeface="Calibri"/>
              </a:rPr>
              <a:t>import</a:t>
            </a:r>
            <a:r>
              <a:rPr lang="en-IN" sz="1400">
                <a:solidFill>
                  <a:srgbClr val="000000"/>
                </a:solidFill>
                <a:latin typeface="Calibri"/>
                <a:ea typeface="Calibri"/>
                <a:cs typeface="Calibri"/>
                <a:sym typeface="Calibri"/>
              </a:rPr>
              <a:t> </a:t>
            </a:r>
            <a:r>
              <a:rPr lang="en-IN" sz="1400" u="sng">
                <a:solidFill>
                  <a:srgbClr val="000000"/>
                </a:solidFill>
                <a:latin typeface="Calibri"/>
                <a:ea typeface="Calibri"/>
                <a:cs typeface="Calibri"/>
                <a:sym typeface="Calibri"/>
              </a:rPr>
              <a:t>org.springframework.beans.factory.BeanFactory</a:t>
            </a:r>
            <a:r>
              <a:rPr lang="en-IN" sz="1400">
                <a:solidFill>
                  <a:srgbClr val="000000"/>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lang="en-IN" sz="1400">
                <a:solidFill>
                  <a:srgbClr val="7F0055"/>
                </a:solidFill>
                <a:latin typeface="Calibri"/>
                <a:ea typeface="Calibri"/>
                <a:cs typeface="Calibri"/>
                <a:sym typeface="Calibri"/>
              </a:rPr>
              <a:t>import</a:t>
            </a:r>
            <a:r>
              <a:rPr lang="en-IN" sz="1400">
                <a:solidFill>
                  <a:srgbClr val="000000"/>
                </a:solidFill>
                <a:latin typeface="Calibri"/>
                <a:ea typeface="Calibri"/>
                <a:cs typeface="Calibri"/>
                <a:sym typeface="Calibri"/>
              </a:rPr>
              <a:t> </a:t>
            </a:r>
            <a:r>
              <a:rPr lang="en-IN" sz="1400" u="sng">
                <a:solidFill>
                  <a:srgbClr val="000000"/>
                </a:solidFill>
                <a:latin typeface="Calibri"/>
                <a:ea typeface="Calibri"/>
                <a:cs typeface="Calibri"/>
                <a:sym typeface="Calibri"/>
              </a:rPr>
              <a:t>org.springframework.beans.factory.xml.</a:t>
            </a:r>
            <a:r>
              <a:rPr lang="en-IN" sz="1400" u="sng" strike="sngStrike">
                <a:solidFill>
                  <a:srgbClr val="000000"/>
                </a:solidFill>
                <a:latin typeface="Calibri"/>
                <a:ea typeface="Calibri"/>
                <a:cs typeface="Calibri"/>
                <a:sym typeface="Calibri"/>
              </a:rPr>
              <a:t>XmlBeanFactory</a:t>
            </a:r>
            <a:r>
              <a:rPr lang="en-IN" sz="1400">
                <a:solidFill>
                  <a:srgbClr val="000000"/>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lang="en-IN" sz="1400">
                <a:solidFill>
                  <a:srgbClr val="7F0055"/>
                </a:solidFill>
                <a:latin typeface="Calibri"/>
                <a:ea typeface="Calibri"/>
                <a:cs typeface="Calibri"/>
                <a:sym typeface="Calibri"/>
              </a:rPr>
              <a:t>import</a:t>
            </a:r>
            <a:r>
              <a:rPr lang="en-IN" sz="1400">
                <a:solidFill>
                  <a:srgbClr val="000000"/>
                </a:solidFill>
                <a:latin typeface="Calibri"/>
                <a:ea typeface="Calibri"/>
                <a:cs typeface="Calibri"/>
                <a:sym typeface="Calibri"/>
              </a:rPr>
              <a:t> org.springframework.context.ApplicationContext;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lang="en-IN" sz="1400">
                <a:solidFill>
                  <a:srgbClr val="7F0055"/>
                </a:solidFill>
                <a:latin typeface="Calibri"/>
                <a:ea typeface="Calibri"/>
                <a:cs typeface="Calibri"/>
                <a:sym typeface="Calibri"/>
              </a:rPr>
              <a:t>import</a:t>
            </a:r>
            <a:r>
              <a:rPr lang="en-IN" sz="1400">
                <a:solidFill>
                  <a:srgbClr val="000000"/>
                </a:solidFill>
                <a:latin typeface="Calibri"/>
                <a:ea typeface="Calibri"/>
                <a:cs typeface="Calibri"/>
                <a:sym typeface="Calibri"/>
              </a:rPr>
              <a:t> org.springframework.context.support.ClassPathXmlApplicationContext;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lang="en-IN" sz="1400">
                <a:solidFill>
                  <a:srgbClr val="7F0055"/>
                </a:solidFill>
                <a:latin typeface="Calibri"/>
                <a:ea typeface="Calibri"/>
                <a:cs typeface="Calibri"/>
                <a:sym typeface="Calibri"/>
              </a:rPr>
              <a:t>import</a:t>
            </a:r>
            <a:r>
              <a:rPr lang="en-IN" sz="1400">
                <a:solidFill>
                  <a:srgbClr val="000000"/>
                </a:solidFill>
                <a:latin typeface="Calibri"/>
                <a:ea typeface="Calibri"/>
                <a:cs typeface="Calibri"/>
                <a:sym typeface="Calibri"/>
              </a:rPr>
              <a:t> </a:t>
            </a:r>
            <a:r>
              <a:rPr lang="en-IN" sz="1400" u="sng">
                <a:solidFill>
                  <a:srgbClr val="000000"/>
                </a:solidFill>
                <a:latin typeface="Calibri"/>
                <a:ea typeface="Calibri"/>
                <a:cs typeface="Calibri"/>
                <a:sym typeface="Calibri"/>
              </a:rPr>
              <a:t>org.springframework.core.io.ClassPathResource</a:t>
            </a:r>
            <a:r>
              <a:rPr lang="en-IN" sz="1400">
                <a:solidFill>
                  <a:srgbClr val="000000"/>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lang="en-IN" sz="1400">
                <a:solidFill>
                  <a:srgbClr val="7F0055"/>
                </a:solidFill>
                <a:latin typeface="Calibri"/>
                <a:ea typeface="Calibri"/>
                <a:cs typeface="Calibri"/>
                <a:sym typeface="Calibri"/>
              </a:rPr>
              <a:t>import</a:t>
            </a:r>
            <a:r>
              <a:rPr lang="en-IN" sz="1400">
                <a:solidFill>
                  <a:srgbClr val="000000"/>
                </a:solidFill>
                <a:latin typeface="Calibri"/>
                <a:ea typeface="Calibri"/>
                <a:cs typeface="Calibri"/>
                <a:sym typeface="Calibri"/>
              </a:rPr>
              <a:t> </a:t>
            </a:r>
            <a:r>
              <a:rPr lang="en-IN" sz="1400" u="sng">
                <a:solidFill>
                  <a:srgbClr val="000000"/>
                </a:solidFill>
                <a:latin typeface="Calibri"/>
                <a:ea typeface="Calibri"/>
                <a:cs typeface="Calibri"/>
                <a:sym typeface="Calibri"/>
              </a:rPr>
              <a:t>org.springframework.core.io.Resource</a:t>
            </a:r>
            <a:r>
              <a:rPr lang="en-IN" sz="1400">
                <a:solidFill>
                  <a:srgbClr val="000000"/>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lang="en-IN" sz="1400">
                <a:solidFill>
                  <a:srgbClr val="7F0055"/>
                </a:solidFill>
                <a:latin typeface="Calibri"/>
                <a:ea typeface="Calibri"/>
                <a:cs typeface="Calibri"/>
                <a:sym typeface="Calibri"/>
              </a:rPr>
              <a:t>public</a:t>
            </a:r>
            <a:r>
              <a:rPr lang="en-IN" sz="1400">
                <a:solidFill>
                  <a:srgbClr val="000000"/>
                </a:solidFill>
                <a:latin typeface="Calibri"/>
                <a:ea typeface="Calibri"/>
                <a:cs typeface="Calibri"/>
                <a:sym typeface="Calibri"/>
              </a:rPr>
              <a:t> </a:t>
            </a:r>
            <a:r>
              <a:rPr b="1" lang="en-IN" sz="1400">
                <a:solidFill>
                  <a:srgbClr val="7F0055"/>
                </a:solidFill>
                <a:latin typeface="Calibri"/>
                <a:ea typeface="Calibri"/>
                <a:cs typeface="Calibri"/>
                <a:sym typeface="Calibri"/>
              </a:rPr>
              <a:t>class</a:t>
            </a:r>
            <a:r>
              <a:rPr lang="en-IN" sz="1400">
                <a:solidFill>
                  <a:srgbClr val="000000"/>
                </a:solidFill>
                <a:latin typeface="Calibri"/>
                <a:ea typeface="Calibri"/>
                <a:cs typeface="Calibri"/>
                <a:sym typeface="Calibri"/>
              </a:rPr>
              <a:t> MainTicket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lang="en-IN" sz="1400">
                <a:solidFill>
                  <a:srgbClr val="7F0055"/>
                </a:solidFill>
                <a:latin typeface="Calibri"/>
                <a:ea typeface="Calibri"/>
                <a:cs typeface="Calibri"/>
                <a:sym typeface="Calibri"/>
              </a:rPr>
              <a:t>public</a:t>
            </a:r>
            <a:r>
              <a:rPr lang="en-IN" sz="1400">
                <a:solidFill>
                  <a:srgbClr val="000000"/>
                </a:solidFill>
                <a:latin typeface="Calibri"/>
                <a:ea typeface="Calibri"/>
                <a:cs typeface="Calibri"/>
                <a:sym typeface="Calibri"/>
              </a:rPr>
              <a:t> </a:t>
            </a:r>
            <a:r>
              <a:rPr b="1" lang="en-IN" sz="1400">
                <a:solidFill>
                  <a:srgbClr val="7F0055"/>
                </a:solidFill>
                <a:latin typeface="Calibri"/>
                <a:ea typeface="Calibri"/>
                <a:cs typeface="Calibri"/>
                <a:sym typeface="Calibri"/>
              </a:rPr>
              <a:t>static</a:t>
            </a:r>
            <a:r>
              <a:rPr lang="en-IN" sz="1400">
                <a:solidFill>
                  <a:srgbClr val="000000"/>
                </a:solidFill>
                <a:latin typeface="Calibri"/>
                <a:ea typeface="Calibri"/>
                <a:cs typeface="Calibri"/>
                <a:sym typeface="Calibri"/>
              </a:rPr>
              <a:t> </a:t>
            </a:r>
            <a:r>
              <a:rPr b="1" lang="en-IN" sz="1400">
                <a:solidFill>
                  <a:srgbClr val="7F0055"/>
                </a:solidFill>
                <a:latin typeface="Calibri"/>
                <a:ea typeface="Calibri"/>
                <a:cs typeface="Calibri"/>
                <a:sym typeface="Calibri"/>
              </a:rPr>
              <a:t>void</a:t>
            </a:r>
            <a:r>
              <a:rPr lang="en-IN" sz="1400">
                <a:solidFill>
                  <a:srgbClr val="000000"/>
                </a:solidFill>
                <a:latin typeface="Calibri"/>
                <a:ea typeface="Calibri"/>
                <a:cs typeface="Calibri"/>
                <a:sym typeface="Calibri"/>
              </a:rPr>
              <a:t> main(String[] </a:t>
            </a:r>
            <a:r>
              <a:rPr lang="en-IN" sz="1400">
                <a:solidFill>
                  <a:srgbClr val="6A3E3E"/>
                </a:solidFill>
                <a:latin typeface="Calibri"/>
                <a:ea typeface="Calibri"/>
                <a:cs typeface="Calibri"/>
                <a:sym typeface="Calibri"/>
              </a:rPr>
              <a:t>args</a:t>
            </a:r>
            <a:r>
              <a:rPr lang="en-IN" sz="1400">
                <a:solidFill>
                  <a:srgbClr val="000000"/>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400">
                <a:solidFill>
                  <a:srgbClr val="000000"/>
                </a:solidFill>
                <a:latin typeface="Calibri"/>
                <a:ea typeface="Calibri"/>
                <a:cs typeface="Calibri"/>
                <a:sym typeface="Calibri"/>
              </a:rPr>
              <a:t>ApplicationContext </a:t>
            </a:r>
            <a:r>
              <a:rPr lang="en-IN" sz="1400" u="sng">
                <a:solidFill>
                  <a:srgbClr val="6A3E3E"/>
                </a:solidFill>
                <a:latin typeface="Calibri"/>
                <a:ea typeface="Calibri"/>
                <a:cs typeface="Calibri"/>
                <a:sym typeface="Calibri"/>
              </a:rPr>
              <a:t>context</a:t>
            </a:r>
            <a:r>
              <a:rPr lang="en-IN" sz="1400">
                <a:solidFill>
                  <a:srgbClr val="000000"/>
                </a:solidFill>
                <a:latin typeface="Calibri"/>
                <a:ea typeface="Calibri"/>
                <a:cs typeface="Calibri"/>
                <a:sym typeface="Calibri"/>
              </a:rPr>
              <a:t> = </a:t>
            </a:r>
            <a:r>
              <a:rPr b="1" lang="en-IN" sz="1400">
                <a:solidFill>
                  <a:srgbClr val="7F0055"/>
                </a:solidFill>
                <a:latin typeface="Calibri"/>
                <a:ea typeface="Calibri"/>
                <a:cs typeface="Calibri"/>
                <a:sym typeface="Calibri"/>
              </a:rPr>
              <a:t>new </a:t>
            </a:r>
            <a:r>
              <a:rPr lang="en-IN" sz="1400">
                <a:solidFill>
                  <a:srgbClr val="000000"/>
                </a:solidFill>
                <a:latin typeface="Calibri"/>
                <a:ea typeface="Calibri"/>
                <a:cs typeface="Calibri"/>
                <a:sym typeface="Calibri"/>
              </a:rPr>
              <a:t> ClassPathXmlApplicationContext(</a:t>
            </a:r>
            <a:r>
              <a:rPr lang="en-IN" sz="1400">
                <a:solidFill>
                  <a:srgbClr val="2A00FF"/>
                </a:solidFill>
                <a:latin typeface="Calibri"/>
                <a:ea typeface="Calibri"/>
                <a:cs typeface="Calibri"/>
                <a:sym typeface="Calibri"/>
              </a:rPr>
              <a:t>"applicationContext.xml"</a:t>
            </a:r>
            <a:r>
              <a:rPr lang="en-IN" sz="1400">
                <a:solidFill>
                  <a:srgbClr val="000000"/>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400">
                <a:solidFill>
                  <a:srgbClr val="000000"/>
                </a:solidFill>
                <a:latin typeface="Calibri"/>
                <a:ea typeface="Calibri"/>
                <a:cs typeface="Calibri"/>
                <a:sym typeface="Calibri"/>
              </a:rPr>
              <a:t>   Ticket </a:t>
            </a:r>
            <a:r>
              <a:rPr lang="en-IN" sz="1400">
                <a:solidFill>
                  <a:srgbClr val="6A3E3E"/>
                </a:solidFill>
                <a:latin typeface="Calibri"/>
                <a:ea typeface="Calibri"/>
                <a:cs typeface="Calibri"/>
                <a:sym typeface="Calibri"/>
              </a:rPr>
              <a:t>t1</a:t>
            </a:r>
            <a:r>
              <a:rPr lang="en-IN" sz="1400">
                <a:solidFill>
                  <a:srgbClr val="000000"/>
                </a:solidFill>
                <a:latin typeface="Calibri"/>
                <a:ea typeface="Calibri"/>
                <a:cs typeface="Calibri"/>
                <a:sym typeface="Calibri"/>
              </a:rPr>
              <a:t>=(Ticket)</a:t>
            </a:r>
            <a:r>
              <a:rPr lang="en-IN" sz="1400">
                <a:solidFill>
                  <a:srgbClr val="6A3E3E"/>
                </a:solidFill>
                <a:latin typeface="Calibri"/>
                <a:ea typeface="Calibri"/>
                <a:cs typeface="Calibri"/>
                <a:sym typeface="Calibri"/>
              </a:rPr>
              <a:t>context</a:t>
            </a:r>
            <a:r>
              <a:rPr lang="en-IN" sz="1400">
                <a:solidFill>
                  <a:srgbClr val="000000"/>
                </a:solidFill>
                <a:latin typeface="Calibri"/>
                <a:ea typeface="Calibri"/>
                <a:cs typeface="Calibri"/>
                <a:sym typeface="Calibri"/>
              </a:rPr>
              <a:t>.getBean(</a:t>
            </a:r>
            <a:r>
              <a:rPr lang="en-IN" sz="1400">
                <a:solidFill>
                  <a:srgbClr val="2A00FF"/>
                </a:solidFill>
                <a:latin typeface="Calibri"/>
                <a:ea typeface="Calibri"/>
                <a:cs typeface="Calibri"/>
                <a:sym typeface="Calibri"/>
              </a:rPr>
              <a:t>"ticket"</a:t>
            </a:r>
            <a:r>
              <a:rPr lang="en-IN" sz="1400">
                <a:solidFill>
                  <a:srgbClr val="000000"/>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6A3E3E"/>
                </a:solidFill>
                <a:latin typeface="Calibri"/>
                <a:ea typeface="Calibri"/>
                <a:cs typeface="Calibri"/>
                <a:sym typeface="Calibri"/>
              </a:rPr>
              <a:t>t1</a:t>
            </a:r>
            <a:r>
              <a:rPr lang="en-IN" sz="1400">
                <a:solidFill>
                  <a:srgbClr val="000000"/>
                </a:solidFill>
                <a:latin typeface="Calibri"/>
                <a:ea typeface="Calibri"/>
                <a:cs typeface="Calibri"/>
                <a:sym typeface="Calibri"/>
              </a:rPr>
              <a:t>.display();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IN" sz="1400">
                <a:solidFill>
                  <a:schemeClr val="dk1"/>
                </a:solidFill>
                <a:latin typeface="Calibri"/>
                <a:ea typeface="Calibri"/>
                <a:cs typeface="Calibri"/>
                <a:sym typeface="Calibri"/>
              </a:rPr>
              <a:t>}</a:t>
            </a:r>
            <a:endParaRPr/>
          </a:p>
          <a:p>
            <a:pPr indent="0" lvl="0" marL="0" marR="0" rtl="0" algn="l">
              <a:lnSpc>
                <a:spcPct val="107000"/>
              </a:lnSpc>
              <a:spcBef>
                <a:spcPts val="0"/>
              </a:spcBef>
              <a:spcAft>
                <a:spcPts val="0"/>
              </a:spcAft>
              <a:buNone/>
            </a:pPr>
            <a:r>
              <a:rPr lang="en-IN" sz="1400">
                <a:solidFill>
                  <a:schemeClr val="dk1"/>
                </a:solidFill>
                <a:latin typeface="Calibri"/>
                <a:ea typeface="Calibri"/>
                <a:cs typeface="Calibri"/>
                <a:sym typeface="Calibri"/>
              </a:rPr>
              <a:t> </a:t>
            </a:r>
            <a:r>
              <a:rPr lang="en-IN" sz="1400">
                <a:solidFill>
                  <a:srgbClr val="000000"/>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67" name="Google Shape;167;p23"/>
          <p:cNvSpPr/>
          <p:nvPr/>
        </p:nvSpPr>
        <p:spPr>
          <a:xfrm>
            <a:off x="152400" y="5705608"/>
            <a:ext cx="7086600" cy="1076192"/>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IN" sz="1600">
                <a:solidFill>
                  <a:schemeClr val="dk1"/>
                </a:solidFill>
                <a:latin typeface="Calibri"/>
                <a:ea typeface="Calibri"/>
                <a:cs typeface="Calibri"/>
                <a:sym typeface="Calibri"/>
              </a:rPr>
              <a:t>Step 6: Run the project as Java Applicati</a:t>
            </a:r>
            <a:r>
              <a:rPr lang="en-IN" sz="1600">
                <a:solidFill>
                  <a:schemeClr val="dk1"/>
                </a:solidFill>
                <a:latin typeface="Calibri"/>
                <a:ea typeface="Calibri"/>
                <a:cs typeface="Calibri"/>
                <a:sym typeface="Calibri"/>
              </a:rPr>
              <a:t>on.</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We can see the following output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rgbClr val="000000"/>
                </a:solidFill>
                <a:latin typeface="Calibri"/>
                <a:ea typeface="Calibri"/>
                <a:cs typeface="Calibri"/>
                <a:sym typeface="Calibri"/>
              </a:rPr>
              <a:t>101 24/9/2019</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IN"/>
              <a:t>Demo: Constructor Based Dependency Injection Cont..</a:t>
            </a:r>
            <a:endParaRPr/>
          </a:p>
        </p:txBody>
      </p:sp>
      <p:sp>
        <p:nvSpPr>
          <p:cNvPr id="173" name="Google Shape;173;p24"/>
          <p:cNvSpPr/>
          <p:nvPr/>
        </p:nvSpPr>
        <p:spPr>
          <a:xfrm>
            <a:off x="381000" y="1151855"/>
            <a:ext cx="8382000" cy="5629811"/>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IN" sz="1600">
                <a:solidFill>
                  <a:schemeClr val="dk1"/>
                </a:solidFill>
                <a:latin typeface="Calibri"/>
                <a:ea typeface="Calibri"/>
                <a:cs typeface="Calibri"/>
                <a:sym typeface="Calibri"/>
              </a:rPr>
              <a:t>The container can also use type matching with simple types, if you explicitly specify the type of the constructor argument using the type attribute. For example −</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&lt;beans&gt;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    &lt;bean id = "ticket" class = " com.test.springconstructor.Ticket "&gt;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      &lt;constructor-arg type = "int" value = "101"/&gt;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      &lt;constructor-arg type = "java.lang.String" value = "21/3/2019"/&gt;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   &lt;/bean&gt;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 &lt;/beans&gt;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Finally, the best way to pass constructor arguments, use the index attribute to specify explicitly the index of constructor arguments. Here, the index is 0 based. For example −</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&lt;beans&gt;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       &lt;bean id = "ticket" class = " com.test.springconstructor.Ticket "&gt;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      &lt;constructor-arg index = "0" value = "101"/&gt;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      &lt;constructor-arg index = "1" value = "21/3/2019"/&gt;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   &lt;/bean&gt;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600">
                <a:solidFill>
                  <a:schemeClr val="dk1"/>
                </a:solidFill>
                <a:latin typeface="Calibri"/>
                <a:ea typeface="Calibri"/>
                <a:cs typeface="Calibri"/>
                <a:sym typeface="Calibri"/>
              </a:rPr>
              <a:t> &lt;/beans&gt;</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new">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