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6858000" cx="9144000"/>
  <p:notesSz cx="6858000" cy="9144000"/>
  <p:embeddedFontLst>
    <p:embeddedFont>
      <p:font typeface="Nunito"/>
      <p:regular r:id="rId89"/>
      <p:bold r:id="rId90"/>
      <p:italic r:id="rId91"/>
      <p:boldItalic r:id="rId92"/>
    </p:embeddedFont>
    <p:embeddedFont>
      <p:font typeface="Karla"/>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A7E7E2-D72A-431F-872E-137ED51A4610}">
  <a:tblStyle styleId="{D7A7E7E2-D72A-431F-872E-137ED51A461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8"/>
          </a:solidFill>
        </a:fill>
      </a:tcStyle>
    </a:wholeTbl>
    <a:band1H>
      <a:tcTxStyle/>
      <a:tcStyle>
        <a:fill>
          <a:solidFill>
            <a:srgbClr val="E8CFCF"/>
          </a:solidFill>
        </a:fill>
      </a:tcStyle>
    </a:band1H>
    <a:band2H>
      <a:tcTxStyle/>
    </a:band2H>
    <a:band1V>
      <a:tcTxStyle/>
      <a:tcStyle>
        <a:fill>
          <a:solidFill>
            <a:srgbClr val="E8CFCF"/>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FAEB5CF6-0A4A-4743-998B-4623779D774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Nunito-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Karla-italic.fntdata"/><Relationship Id="rId50" Type="http://schemas.openxmlformats.org/officeDocument/2006/relationships/slide" Target="slides/slide44.xml"/><Relationship Id="rId94" Type="http://schemas.openxmlformats.org/officeDocument/2006/relationships/font" Target="fonts/Karla-bold.fntdata"/><Relationship Id="rId53" Type="http://schemas.openxmlformats.org/officeDocument/2006/relationships/slide" Target="slides/slide47.xml"/><Relationship Id="rId52" Type="http://schemas.openxmlformats.org/officeDocument/2006/relationships/slide" Target="slides/slide46.xml"/><Relationship Id="rId96" Type="http://schemas.openxmlformats.org/officeDocument/2006/relationships/font" Target="fonts/Karla-boldItalic.fntdata"/><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Nunito-italic.fntdata"/><Relationship Id="rId90" Type="http://schemas.openxmlformats.org/officeDocument/2006/relationships/font" Target="fonts/Nunito-bold.fntdata"/><Relationship Id="rId93" Type="http://schemas.openxmlformats.org/officeDocument/2006/relationships/font" Target="fonts/Karla-regular.fntdata"/><Relationship Id="rId92" Type="http://schemas.openxmlformats.org/officeDocument/2006/relationships/font" Target="fonts/Nunito-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spring.io/spring/docs/3.0.x/reference/aop.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To listen to a context event, a bean should implement the </a:t>
            </a:r>
            <a:r>
              <a:rPr b="0" i="1" lang="en-IN" sz="1200">
                <a:solidFill>
                  <a:schemeClr val="dk1"/>
                </a:solidFill>
                <a:latin typeface="Calibri"/>
                <a:ea typeface="Calibri"/>
                <a:cs typeface="Calibri"/>
                <a:sym typeface="Calibri"/>
              </a:rPr>
              <a:t>ApplicationListener</a:t>
            </a:r>
            <a:r>
              <a:rPr b="0" i="0" lang="en-IN" sz="1200">
                <a:solidFill>
                  <a:schemeClr val="dk1"/>
                </a:solidFill>
                <a:latin typeface="Calibri"/>
                <a:ea typeface="Calibri"/>
                <a:cs typeface="Calibri"/>
                <a:sym typeface="Calibri"/>
              </a:rPr>
              <a:t>interface which has just one method </a:t>
            </a:r>
            <a:r>
              <a:rPr b="1" i="0" lang="en-IN" sz="1200">
                <a:solidFill>
                  <a:schemeClr val="dk1"/>
                </a:solidFill>
                <a:latin typeface="Calibri"/>
                <a:ea typeface="Calibri"/>
                <a:cs typeface="Calibri"/>
                <a:sym typeface="Calibri"/>
              </a:rPr>
              <a:t>onApplicationEvent()</a:t>
            </a:r>
            <a:r>
              <a:rPr b="0" i="0" lang="en-IN" sz="1200">
                <a:solidFill>
                  <a:schemeClr val="dk1"/>
                </a:solidFill>
                <a:latin typeface="Calibri"/>
                <a:ea typeface="Calibri"/>
                <a:cs typeface="Calibri"/>
                <a:sym typeface="Calibri"/>
              </a:rPr>
              <a:t>. </a:t>
            </a:r>
            <a:endParaRPr/>
          </a:p>
        </p:txBody>
      </p:sp>
      <p:sp>
        <p:nvSpPr>
          <p:cNvPr id="173" name="Google Shape;17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Spring's event handling is single-threaded so if an event is published, until and unless all the receivers get the message, the processes are blocked and the flow will not continue. Hence, care should be taken when designing your application if the event handling is to be used.</a:t>
            </a:r>
            <a:endParaRPr/>
          </a:p>
          <a:p>
            <a:pPr indent="0" lvl="0" marL="0" rtl="0" algn="l">
              <a:spcBef>
                <a:spcPts val="0"/>
              </a:spcBef>
              <a:spcAft>
                <a:spcPts val="0"/>
              </a:spcAft>
              <a:buNone/>
            </a:pPr>
            <a:br>
              <a:rPr lang="en-IN"/>
            </a:br>
            <a:endParaRPr/>
          </a:p>
        </p:txBody>
      </p:sp>
      <p:sp>
        <p:nvSpPr>
          <p:cNvPr id="193" name="Google Shape;19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The publisher class is open to implement the ApplicationEventPublisherAware interface which injects the event publisher on the application start-up. The simpler way to inject the publisher is with @Autowire.</a:t>
            </a:r>
            <a:endParaRPr/>
          </a:p>
          <a:p>
            <a:pPr indent="0" lvl="0" marL="0" rtl="0" algn="l">
              <a:spcBef>
                <a:spcPts val="0"/>
              </a:spcBef>
              <a:spcAft>
                <a:spcPts val="0"/>
              </a:spcAft>
              <a:buNone/>
            </a:pPr>
            <a:r>
              <a:t/>
            </a:r>
            <a:endParaRPr b="0" i="1" sz="1200">
              <a:solidFill>
                <a:schemeClr val="dk1"/>
              </a:solidFill>
              <a:latin typeface="Calibri"/>
              <a:ea typeface="Calibri"/>
              <a:cs typeface="Calibri"/>
              <a:sym typeface="Calibri"/>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To publish the event, use the publishEvent() API by injecting the ApplicationEventPublisher.</a:t>
            </a:r>
            <a:endParaRPr/>
          </a:p>
          <a:p>
            <a:pPr indent="0" lvl="0" marL="0" rtl="0" algn="l">
              <a:spcBef>
                <a:spcPts val="0"/>
              </a:spcBef>
              <a:spcAft>
                <a:spcPts val="0"/>
              </a:spcAft>
              <a:buNone/>
            </a:pPr>
            <a:br>
              <a:rPr lang="en-IN"/>
            </a:br>
            <a:endParaRPr b="0" i="0" sz="1200">
              <a:solidFill>
                <a:schemeClr val="dk1"/>
              </a:solidFill>
              <a:latin typeface="Calibri"/>
              <a:ea typeface="Calibri"/>
              <a:cs typeface="Calibri"/>
              <a:sym typeface="Calibri"/>
            </a:endParaRPr>
          </a:p>
          <a:p>
            <a:pPr indent="0" lvl="0" marL="0" rtl="0" algn="l">
              <a:spcBef>
                <a:spcPts val="0"/>
              </a:spcBef>
              <a:spcAft>
                <a:spcPts val="0"/>
              </a:spcAft>
              <a:buNone/>
            </a:pPr>
            <a:br>
              <a:rPr lang="en-IN"/>
            </a:br>
            <a:endParaRPr/>
          </a:p>
        </p:txBody>
      </p:sp>
      <p:sp>
        <p:nvSpPr>
          <p:cNvPr id="206" name="Google Shape;20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8" name="Google Shape;24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Noto Sans Symbols"/>
              <a:buChar char="❑"/>
            </a:pPr>
            <a:r>
              <a:rPr b="0" lang="en-IN" sz="1200"/>
              <a:t>.</a:t>
            </a:r>
            <a:endParaRPr/>
          </a:p>
          <a:p>
            <a:pPr indent="0" lvl="0" marL="0" rtl="0" algn="l">
              <a:spcBef>
                <a:spcPts val="0"/>
              </a:spcBef>
              <a:spcAft>
                <a:spcPts val="0"/>
              </a:spcAft>
              <a:buNone/>
            </a:pPr>
            <a:r>
              <a:t/>
            </a:r>
            <a:endParaRPr/>
          </a:p>
        </p:txBody>
      </p:sp>
      <p:sp>
        <p:nvSpPr>
          <p:cNvPr id="255" name="Google Shape;25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Refer </a:t>
            </a:r>
            <a:r>
              <a:rPr lang="en-IN" u="sng">
                <a:solidFill>
                  <a:schemeClr val="hlink"/>
                </a:solidFill>
                <a:hlinkClick r:id="rId2"/>
              </a:rPr>
              <a:t>https://docs.spring.io/spring/docs/3.0.x/reference/aop.html</a:t>
            </a:r>
            <a:endParaRPr/>
          </a:p>
        </p:txBody>
      </p:sp>
      <p:sp>
        <p:nvSpPr>
          <p:cNvPr id="263" name="Google Shape;26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Above file is equivalent to below spring configuration xml</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&lt;?xml version="1.0" encoding="UTF-8"?&lt;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&lt;beans xmlns="http://www.springframework.org/schema/beans"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xmlns:xsi="http://www.w3.org/2001/XMLSchema-instance"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xmlns:context="http://www.springframework.org/schema/context"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xsi:schemaLocation="http://www.springframework.org/schema/beans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http://www.springframework.org/schema/beans/spring-beans-3.0.xsd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http://www.springframework.org/schema/context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http://www.springframework.org/schema/context/spring-context-3.0.xsd“&gt;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&lt;context:annotation-config/&gt; </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&lt;bean id="countryObj" class=“com.annotation.model.Country“&gt;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  &lt;property name="countryName" value="India"/&gt;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&lt;/bean&gt;</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&lt;/beans&gt;</a:t>
            </a:r>
            <a:endParaRPr/>
          </a:p>
          <a:p>
            <a:pPr indent="0" lvl="0" marL="0" rtl="0" algn="l">
              <a:spcBef>
                <a:spcPts val="0"/>
              </a:spcBef>
              <a:spcAft>
                <a:spcPts val="0"/>
              </a:spcAft>
              <a:buNone/>
            </a:pPr>
            <a:br>
              <a:rPr lang="en-IN"/>
            </a:br>
            <a:endParaRPr b="0" i="0" sz="1200">
              <a:solidFill>
                <a:schemeClr val="dk1"/>
              </a:solidFill>
              <a:latin typeface="Calibri"/>
              <a:ea typeface="Calibri"/>
              <a:cs typeface="Calibri"/>
              <a:sym typeface="Calibri"/>
            </a:endParaRPr>
          </a:p>
          <a:p>
            <a:pPr indent="0" lvl="0" marL="0" rtl="0" algn="l">
              <a:spcBef>
                <a:spcPts val="0"/>
              </a:spcBef>
              <a:spcAft>
                <a:spcPts val="0"/>
              </a:spcAft>
              <a:buNone/>
            </a:pPr>
            <a:br>
              <a:rPr b="1" i="0" lang="en-IN" sz="1200">
                <a:solidFill>
                  <a:schemeClr val="dk1"/>
                </a:solidFill>
                <a:latin typeface="Calibri"/>
                <a:ea typeface="Calibri"/>
                <a:cs typeface="Calibri"/>
                <a:sym typeface="Calibri"/>
              </a:rPr>
            </a:b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Annotating a class with the </a:t>
            </a:r>
            <a:r>
              <a:rPr b="1" i="0" lang="en-IN" sz="1200">
                <a:solidFill>
                  <a:schemeClr val="dk1"/>
                </a:solidFill>
                <a:latin typeface="Calibri"/>
                <a:ea typeface="Calibri"/>
                <a:cs typeface="Calibri"/>
                <a:sym typeface="Calibri"/>
              </a:rPr>
              <a:t>@Configuration</a:t>
            </a:r>
            <a:r>
              <a:rPr b="0" i="0" lang="en-IN" sz="1200">
                <a:solidFill>
                  <a:schemeClr val="dk1"/>
                </a:solidFill>
                <a:latin typeface="Calibri"/>
                <a:ea typeface="Calibri"/>
                <a:cs typeface="Calibri"/>
                <a:sym typeface="Calibri"/>
              </a:rPr>
              <a:t> indicates that the class can be used by the Spring IoC container as a source of bean definitions. The </a:t>
            </a:r>
            <a:r>
              <a:rPr b="1" i="0" lang="en-IN" sz="1200">
                <a:solidFill>
                  <a:schemeClr val="dk1"/>
                </a:solidFill>
                <a:latin typeface="Calibri"/>
                <a:ea typeface="Calibri"/>
                <a:cs typeface="Calibri"/>
                <a:sym typeface="Calibri"/>
              </a:rPr>
              <a:t>@Bean</a:t>
            </a:r>
            <a:r>
              <a:rPr b="0" i="0" lang="en-IN" sz="1200">
                <a:solidFill>
                  <a:schemeClr val="dk1"/>
                </a:solidFill>
                <a:latin typeface="Calibri"/>
                <a:ea typeface="Calibri"/>
                <a:cs typeface="Calibri"/>
                <a:sym typeface="Calibri"/>
              </a:rPr>
              <a:t>annotation tells Spring that a method annotated with @Bean will return an object that should be registered as a bean in the Spring application context. </a:t>
            </a:r>
            <a:endParaRPr/>
          </a:p>
        </p:txBody>
      </p:sp>
      <p:sp>
        <p:nvSpPr>
          <p:cNvPr id="147" name="Google Shape;14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Reference: https://docs.spring.io/spring/docs/3.2.x/spring-framework-reference/html/mvc.html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0" name="Google Shape;580;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We set a </a:t>
            </a:r>
            <a:r>
              <a:rPr lang="en-IN"/>
              <a:t>@RequestMapping</a:t>
            </a:r>
            <a:r>
              <a:rPr b="0" i="0" lang="en-IN" sz="1200">
                <a:solidFill>
                  <a:schemeClr val="dk1"/>
                </a:solidFill>
                <a:latin typeface="Calibri"/>
                <a:ea typeface="Calibri"/>
                <a:cs typeface="Calibri"/>
                <a:sym typeface="Calibri"/>
              </a:rPr>
              <a:t> annotation at the class level the value of that annotation will be the prefix of all requests coming to that controller, HelloController1 . Both controller have the same method, with same request mapping </a:t>
            </a:r>
            <a:endParaRPr/>
          </a:p>
        </p:txBody>
      </p:sp>
      <p:sp>
        <p:nvSpPr>
          <p:cNvPr id="594" name="Google Shape;594;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We set a </a:t>
            </a:r>
            <a:r>
              <a:rPr lang="en-IN"/>
              <a:t>@RequestMapping</a:t>
            </a:r>
            <a:r>
              <a:rPr b="0" i="0" lang="en-IN" sz="1200">
                <a:solidFill>
                  <a:schemeClr val="dk1"/>
                </a:solidFill>
                <a:latin typeface="Calibri"/>
                <a:ea typeface="Calibri"/>
                <a:cs typeface="Calibri"/>
                <a:sym typeface="Calibri"/>
              </a:rPr>
              <a:t> annotation at the class level the value of that annotation will be the prefix of all requests coming to that controller, HelloController2. Both controller have the same method, with same request mapping </a:t>
            </a:r>
            <a:br>
              <a:rPr lang="en-IN"/>
            </a:br>
            <a:endParaRPr/>
          </a:p>
        </p:txBody>
      </p:sp>
      <p:sp>
        <p:nvSpPr>
          <p:cNvPr id="601" name="Google Shape;601;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Controller1 and controller 2 will call viewpage1.jsp and viewpage2.jsp respectively. </a:t>
            </a:r>
            <a:endParaRPr/>
          </a:p>
        </p:txBody>
      </p:sp>
      <p:sp>
        <p:nvSpPr>
          <p:cNvPr id="608" name="Google Shape;608;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In Spring MVC, </a:t>
            </a:r>
            <a:r>
              <a:rPr b="1" i="0" lang="en-IN" sz="1200">
                <a:solidFill>
                  <a:schemeClr val="dk1"/>
                </a:solidFill>
                <a:latin typeface="Calibri"/>
                <a:ea typeface="Calibri"/>
                <a:cs typeface="Calibri"/>
                <a:sym typeface="Calibri"/>
              </a:rPr>
              <a:t>InternalResourceViewResolver</a:t>
            </a:r>
            <a:r>
              <a:rPr b="0" i="0" lang="en-IN" sz="1200">
                <a:solidFill>
                  <a:schemeClr val="dk1"/>
                </a:solidFill>
                <a:latin typeface="Calibri"/>
                <a:ea typeface="Calibri"/>
                <a:cs typeface="Calibri"/>
                <a:sym typeface="Calibri"/>
              </a:rPr>
              <a:t> is used to resolve “internal resource view” (in simple, it’s final output, jsp or htmp page) based on a predefined URL pattern. In additional, it allow you to add some predefined prefix or suffix to the view name (prefix + view name + suffix), and generate the final view page URL.</a:t>
            </a:r>
            <a:endParaRPr/>
          </a:p>
          <a:p>
            <a:pPr indent="0" lvl="0" marL="0" rtl="0" algn="l">
              <a:spcBef>
                <a:spcPts val="0"/>
              </a:spcBef>
              <a:spcAft>
                <a:spcPts val="0"/>
              </a:spcAft>
              <a:buNone/>
            </a:pPr>
            <a:r>
              <a:rPr b="1" i="0" lang="en-IN" sz="1200">
                <a:solidFill>
                  <a:schemeClr val="dk1"/>
                </a:solidFill>
                <a:latin typeface="Calibri"/>
                <a:ea typeface="Calibri"/>
                <a:cs typeface="Calibri"/>
                <a:sym typeface="Calibri"/>
              </a:rPr>
              <a:t>What’s internal resource views?</a:t>
            </a:r>
            <a:br>
              <a:rPr b="0" i="0" lang="en-IN" sz="1200">
                <a:solidFill>
                  <a:schemeClr val="dk1"/>
                </a:solidFill>
                <a:latin typeface="Calibri"/>
                <a:ea typeface="Calibri"/>
                <a:cs typeface="Calibri"/>
                <a:sym typeface="Calibri"/>
              </a:rPr>
            </a:br>
            <a:r>
              <a:rPr b="0" i="0" lang="en-IN" sz="1200">
                <a:solidFill>
                  <a:schemeClr val="dk1"/>
                </a:solidFill>
                <a:latin typeface="Calibri"/>
                <a:ea typeface="Calibri"/>
                <a:cs typeface="Calibri"/>
                <a:sym typeface="Calibri"/>
              </a:rPr>
              <a:t>In Spring MVC or any web application, for good practice, it’s always recommended to put the entire views or JSP files under “WEB-INF” folder, to protect it from direct access via manual entered URL. Those views under “WEB-INF” folder are named as internal resource views, as it’s only accessible by the servlet or Spring’s controllers class.</a:t>
            </a:r>
            <a:endParaRPr/>
          </a:p>
          <a:p>
            <a:pPr indent="0" lvl="0" marL="0" rtl="0" algn="l">
              <a:spcBef>
                <a:spcPts val="0"/>
              </a:spcBef>
              <a:spcAft>
                <a:spcPts val="0"/>
              </a:spcAft>
              <a:buNone/>
            </a:pPr>
            <a:br>
              <a:rPr lang="en-IN"/>
            </a:br>
            <a:endParaRPr/>
          </a:p>
        </p:txBody>
      </p:sp>
      <p:sp>
        <p:nvSpPr>
          <p:cNvPr id="619" name="Google Shape;619;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In Spring MVC, its possible to have multiple controllers at a time. each controller class with should be mapped with </a:t>
            </a:r>
            <a:r>
              <a:rPr b="1" i="0" lang="en-IN" sz="1200">
                <a:solidFill>
                  <a:schemeClr val="dk1"/>
                </a:solidFill>
                <a:latin typeface="Calibri"/>
                <a:ea typeface="Calibri"/>
                <a:cs typeface="Calibri"/>
                <a:sym typeface="Calibri"/>
              </a:rPr>
              <a:t>@Controller </a:t>
            </a:r>
            <a:r>
              <a:rPr b="0" i="0" lang="en-IN" sz="1200">
                <a:solidFill>
                  <a:schemeClr val="dk1"/>
                </a:solidFill>
                <a:latin typeface="Calibri"/>
                <a:ea typeface="Calibri"/>
                <a:cs typeface="Calibri"/>
                <a:sym typeface="Calibri"/>
              </a:rPr>
              <a:t>annotation.</a:t>
            </a:r>
            <a:endParaRPr/>
          </a:p>
        </p:txBody>
      </p:sp>
      <p:sp>
        <p:nvSpPr>
          <p:cNvPr id="632" name="Google Shape;632;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Spring will resolve the view’s name “</a:t>
            </a:r>
            <a:r>
              <a:rPr b="1" i="0" lang="en-IN" sz="1200">
                <a:solidFill>
                  <a:schemeClr val="dk1"/>
                </a:solidFill>
                <a:latin typeface="Calibri"/>
                <a:ea typeface="Calibri"/>
                <a:cs typeface="Calibri"/>
                <a:sym typeface="Calibri"/>
              </a:rPr>
              <a:t>index.jsp</a:t>
            </a:r>
            <a:r>
              <a:rPr b="0" i="0" lang="en-IN" sz="1200">
                <a:solidFill>
                  <a:schemeClr val="dk1"/>
                </a:solidFill>
                <a:latin typeface="Calibri"/>
                <a:ea typeface="Calibri"/>
                <a:cs typeface="Calibri"/>
                <a:sym typeface="Calibri"/>
              </a:rPr>
              <a:t>” in the following way :</a:t>
            </a:r>
            <a:endParaRPr/>
          </a:p>
          <a:p>
            <a:pPr indent="0" lvl="0" marL="0" rtl="0" algn="l">
              <a:spcBef>
                <a:spcPts val="0"/>
              </a:spcBef>
              <a:spcAft>
                <a:spcPts val="0"/>
              </a:spcAft>
              <a:buNone/>
            </a:pPr>
            <a:r>
              <a:rPr lang="en-IN"/>
              <a:t>prefix + view name + suffix = /WEB-INF/jsp/</a:t>
            </a:r>
            <a:r>
              <a:rPr b="1" lang="en-IN"/>
              <a:t>viewpage1</a:t>
            </a:r>
            <a:r>
              <a:rPr lang="en-IN"/>
              <a:t>.jsp and /WEB-INF/jsp/</a:t>
            </a:r>
            <a:r>
              <a:rPr b="1" lang="en-IN"/>
              <a:t>viewpage2</a:t>
            </a:r>
            <a:r>
              <a:rPr lang="en-IN"/>
              <a:t>.jsp</a:t>
            </a:r>
            <a:endParaRPr/>
          </a:p>
          <a:p>
            <a:pPr indent="0" lvl="0" marL="0" rtl="0" algn="l">
              <a:spcBef>
                <a:spcPts val="0"/>
              </a:spcBef>
              <a:spcAft>
                <a:spcPts val="0"/>
              </a:spcAft>
              <a:buNone/>
            </a:pPr>
            <a:br>
              <a:rPr lang="en-IN"/>
            </a:br>
            <a:endParaRPr/>
          </a:p>
        </p:txBody>
      </p:sp>
      <p:sp>
        <p:nvSpPr>
          <p:cNvPr id="646" name="Google Shape;646;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1.jpg" id="22" name="Google Shape;22;p2"/>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3"/>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3"/>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14"/>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4"/>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277813"/>
            <a:ext cx="8229600" cy="11398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5"/>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5"/>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15"/>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0000002.jpg" id="24" name="Google Shape;24;p3"/>
          <p:cNvPicPr preferRelativeResize="0"/>
          <p:nvPr/>
        </p:nvPicPr>
        <p:blipFill rotWithShape="1">
          <a:blip r:embed="rId2">
            <a:alphaModFix/>
          </a:blip>
          <a:srcRect b="0" l="0" r="0" t="0"/>
          <a:stretch/>
        </p:blipFill>
        <p:spPr>
          <a:xfrm>
            <a:off x="0" y="0"/>
            <a:ext cx="9144000" cy="6896746"/>
          </a:xfrm>
          <a:prstGeom prst="rect">
            <a:avLst/>
          </a:prstGeom>
          <a:noFill/>
          <a:ln>
            <a:noFill/>
          </a:ln>
        </p:spPr>
      </p:pic>
      <p:sp>
        <p:nvSpPr>
          <p:cNvPr id="25" name="Google Shape;25;p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Clr>
                <a:schemeClr val="dk1"/>
              </a:buClr>
              <a:buSzPts val="1600"/>
              <a:buChar char="•"/>
              <a:defRPr b="1" sz="1600">
                <a:latin typeface="Calibri"/>
                <a:ea typeface="Calibri"/>
                <a:cs typeface="Calibri"/>
                <a:sym typeface="Calibri"/>
              </a:defRPr>
            </a:lvl1pPr>
            <a:lvl2pPr indent="-317500" lvl="1" marL="914400" algn="l">
              <a:spcBef>
                <a:spcPts val="280"/>
              </a:spcBef>
              <a:spcAft>
                <a:spcPts val="0"/>
              </a:spcAft>
              <a:buClr>
                <a:schemeClr val="dk1"/>
              </a:buClr>
              <a:buSzPts val="1400"/>
              <a:buChar char="–"/>
              <a:defRPr sz="1400">
                <a:latin typeface="Calibri"/>
                <a:ea typeface="Calibri"/>
                <a:cs typeface="Calibri"/>
                <a:sym typeface="Calibri"/>
              </a:defRPr>
            </a:lvl2pPr>
            <a:lvl3pPr indent="-304800" lvl="2" marL="1371600" algn="l">
              <a:spcBef>
                <a:spcPts val="240"/>
              </a:spcBef>
              <a:spcAft>
                <a:spcPts val="0"/>
              </a:spcAft>
              <a:buClr>
                <a:schemeClr val="dk1"/>
              </a:buClr>
              <a:buSzPts val="1200"/>
              <a:buChar char="•"/>
              <a:defRPr sz="1200">
                <a:latin typeface="Calibri"/>
                <a:ea typeface="Calibri"/>
                <a:cs typeface="Calibri"/>
                <a:sym typeface="Calibri"/>
              </a:defRPr>
            </a:lvl3pPr>
            <a:lvl4pPr indent="-298450" lvl="3" marL="1828800" algn="l">
              <a:spcBef>
                <a:spcPts val="220"/>
              </a:spcBef>
              <a:spcAft>
                <a:spcPts val="0"/>
              </a:spcAft>
              <a:buClr>
                <a:schemeClr val="dk1"/>
              </a:buClr>
              <a:buSzPts val="1100"/>
              <a:buChar char="–"/>
              <a:defRPr sz="1100">
                <a:latin typeface="Calibri"/>
                <a:ea typeface="Calibri"/>
                <a:cs typeface="Calibri"/>
                <a:sym typeface="Calibri"/>
              </a:defRPr>
            </a:lvl4pPr>
            <a:lvl5pPr indent="-298450" lvl="4" marL="2286000" algn="l">
              <a:spcBef>
                <a:spcPts val="220"/>
              </a:spcBef>
              <a:spcAft>
                <a:spcPts val="0"/>
              </a:spcAft>
              <a:buClr>
                <a:schemeClr val="dk1"/>
              </a:buClr>
              <a:buSzPts val="1100"/>
              <a:buChar char="»"/>
              <a:defRPr sz="11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6.jpg" id="35" name="Google Shape;35;p4"/>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5.jpg" id="49" name="Google Shape;49;p6"/>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0000004.jpg" id="63" name="Google Shape;63;p8"/>
          <p:cNvPicPr preferRelativeResize="0"/>
          <p:nvPr/>
        </p:nvPicPr>
        <p:blipFill rotWithShape="1">
          <a:blip r:embed="rId2">
            <a:alphaModFix/>
          </a:blip>
          <a:srcRect b="0" l="0" r="0" t="0"/>
          <a:stretch/>
        </p:blipFill>
        <p:spPr>
          <a:xfrm>
            <a:off x="0" y="0"/>
            <a:ext cx="9144000" cy="689674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1792288" y="612775"/>
            <a:ext cx="5486400" cy="4114800"/>
          </a:xfrm>
          <a:prstGeom prst="rect">
            <a:avLst/>
          </a:prstGeom>
          <a:noFill/>
          <a:ln>
            <a:noFill/>
          </a:ln>
        </p:spPr>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1"/>
          <p:cNvPicPr preferRelativeResize="0"/>
          <p:nvPr/>
        </p:nvPicPr>
        <p:blipFill rotWithShape="1">
          <a:blip r:embed="rId1">
            <a:alphaModFix/>
          </a:blip>
          <a:srcRect b="0" l="0" r="0" t="0"/>
          <a:stretch/>
        </p:blipFill>
        <p:spPr>
          <a:xfrm>
            <a:off x="8077200" y="57150"/>
            <a:ext cx="926680" cy="7429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springframework.org/schema/ao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2.png"/><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ctrTitle"/>
          </p:nvPr>
        </p:nvSpPr>
        <p:spPr>
          <a:xfrm>
            <a:off x="609600" y="29718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Programming Concept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Event Handling in Spring Cont..</a:t>
            </a:r>
            <a:endParaRPr/>
          </a:p>
        </p:txBody>
      </p:sp>
      <p:sp>
        <p:nvSpPr>
          <p:cNvPr id="176" name="Google Shape;176;p25"/>
          <p:cNvSpPr txBox="1"/>
          <p:nvPr>
            <p:ph idx="1" type="body"/>
          </p:nvPr>
        </p:nvSpPr>
        <p:spPr>
          <a:xfrm>
            <a:off x="179512" y="980728"/>
            <a:ext cx="8640960" cy="58010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Following is the content of the CStopEventHandler.java file</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b="0" lang="en-IN"/>
              <a:t>package com.test.event;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import org.springframework.context.ApplicationListener;</a:t>
            </a:r>
            <a:endParaRPr/>
          </a:p>
          <a:p>
            <a:pPr indent="0" lvl="0" marL="0" rtl="0" algn="l">
              <a:spcBef>
                <a:spcPts val="320"/>
              </a:spcBef>
              <a:spcAft>
                <a:spcPts val="0"/>
              </a:spcAft>
              <a:buClr>
                <a:schemeClr val="dk1"/>
              </a:buClr>
              <a:buSzPts val="1600"/>
              <a:buNone/>
            </a:pPr>
            <a:r>
              <a:rPr b="0" lang="en-IN"/>
              <a:t>import org.springframework.context.event.ContextStoppedEvent;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public class CStopEventHandler </a:t>
            </a:r>
            <a:endParaRPr/>
          </a:p>
          <a:p>
            <a:pPr indent="0" lvl="0" marL="0" rtl="0" algn="l">
              <a:spcBef>
                <a:spcPts val="320"/>
              </a:spcBef>
              <a:spcAft>
                <a:spcPts val="0"/>
              </a:spcAft>
              <a:buClr>
                <a:schemeClr val="dk1"/>
              </a:buClr>
              <a:buSzPts val="1600"/>
              <a:buNone/>
            </a:pPr>
            <a:r>
              <a:rPr b="0" lang="en-IN"/>
              <a:t>   implements ApplicationListener&lt;ContextStoppedEvent&gt;{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   public void onApplicationEvent(ContextStoppedEvent event) {</a:t>
            </a:r>
            <a:endParaRPr/>
          </a:p>
          <a:p>
            <a:pPr indent="0" lvl="0" marL="0" rtl="0" algn="l">
              <a:spcBef>
                <a:spcPts val="320"/>
              </a:spcBef>
              <a:spcAft>
                <a:spcPts val="0"/>
              </a:spcAft>
              <a:buClr>
                <a:schemeClr val="dk1"/>
              </a:buClr>
              <a:buSzPts val="1600"/>
              <a:buNone/>
            </a:pPr>
            <a:r>
              <a:rPr b="0" lang="en-IN"/>
              <a:t>      System.out.println("ContextStoppedEvent Received");</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a:t>
            </a:r>
            <a:endParaRPr/>
          </a:p>
          <a:p>
            <a:pPr indent="0" lvl="0" marL="0" rtl="0" algn="l">
              <a:spcBef>
                <a:spcPts val="320"/>
              </a:spcBef>
              <a:spcAft>
                <a:spcPts val="0"/>
              </a:spcAft>
              <a:buClr>
                <a:schemeClr val="dk1"/>
              </a:buClr>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Event Handling in Spring Cont..</a:t>
            </a:r>
            <a:endParaRPr/>
          </a:p>
        </p:txBody>
      </p:sp>
      <p:sp>
        <p:nvSpPr>
          <p:cNvPr id="183" name="Google Shape;18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IN"/>
              <a:t>Following is the content of the MainApp.java file</a:t>
            </a:r>
            <a:endParaRPr/>
          </a:p>
          <a:p>
            <a:pPr indent="0" lvl="0" marL="0" rtl="0" algn="l">
              <a:spcBef>
                <a:spcPts val="296"/>
              </a:spcBef>
              <a:spcAft>
                <a:spcPts val="0"/>
              </a:spcAft>
              <a:buClr>
                <a:schemeClr val="dk1"/>
              </a:buClr>
              <a:buSzPct val="100000"/>
              <a:buNone/>
            </a:pPr>
            <a:r>
              <a:rPr b="0" lang="en-IN"/>
              <a:t>package com.test.event;</a:t>
            </a:r>
            <a:endParaRPr/>
          </a:p>
          <a:p>
            <a:pPr indent="0" lvl="0" marL="0" rtl="0" algn="l">
              <a:spcBef>
                <a:spcPts val="296"/>
              </a:spcBef>
              <a:spcAft>
                <a:spcPts val="0"/>
              </a:spcAft>
              <a:buClr>
                <a:schemeClr val="dk1"/>
              </a:buClr>
              <a:buSzPct val="100000"/>
              <a:buNone/>
            </a:pPr>
            <a:r>
              <a:t/>
            </a:r>
            <a:endParaRPr/>
          </a:p>
          <a:p>
            <a:pPr indent="0" lvl="0" marL="0" rtl="0" algn="l">
              <a:spcBef>
                <a:spcPts val="296"/>
              </a:spcBef>
              <a:spcAft>
                <a:spcPts val="0"/>
              </a:spcAft>
              <a:buClr>
                <a:schemeClr val="dk1"/>
              </a:buClr>
              <a:buSzPct val="100000"/>
              <a:buNone/>
            </a:pPr>
            <a:r>
              <a:rPr b="0" lang="en-IN"/>
              <a:t>import org.springframework.context.ConfigurableApplicationContext;</a:t>
            </a:r>
            <a:endParaRPr/>
          </a:p>
          <a:p>
            <a:pPr indent="0" lvl="0" marL="0" rtl="0" algn="l">
              <a:spcBef>
                <a:spcPts val="296"/>
              </a:spcBef>
              <a:spcAft>
                <a:spcPts val="0"/>
              </a:spcAft>
              <a:buClr>
                <a:schemeClr val="dk1"/>
              </a:buClr>
              <a:buSzPct val="100000"/>
              <a:buNone/>
            </a:pPr>
            <a:r>
              <a:rPr b="0" lang="en-IN"/>
              <a:t>import org.springframework.context.support.ClassPathXmlApplicationContext;</a:t>
            </a:r>
            <a:endParaRPr/>
          </a:p>
          <a:p>
            <a:pPr indent="0" lvl="0" marL="0" rtl="0" algn="l">
              <a:spcBef>
                <a:spcPts val="296"/>
              </a:spcBef>
              <a:spcAft>
                <a:spcPts val="0"/>
              </a:spcAft>
              <a:buClr>
                <a:schemeClr val="dk1"/>
              </a:buClr>
              <a:buSzPct val="100000"/>
              <a:buNone/>
            </a:pPr>
            <a:r>
              <a:t/>
            </a:r>
            <a:endParaRPr b="0"/>
          </a:p>
          <a:p>
            <a:pPr indent="0" lvl="0" marL="0" rtl="0" algn="l">
              <a:spcBef>
                <a:spcPts val="296"/>
              </a:spcBef>
              <a:spcAft>
                <a:spcPts val="0"/>
              </a:spcAft>
              <a:buClr>
                <a:schemeClr val="dk1"/>
              </a:buClr>
              <a:buSzPct val="100000"/>
              <a:buNone/>
            </a:pPr>
            <a:r>
              <a:rPr b="0" lang="en-IN"/>
              <a:t>public class MainApp {</a:t>
            </a:r>
            <a:endParaRPr/>
          </a:p>
          <a:p>
            <a:pPr indent="0" lvl="0" marL="0" rtl="0" algn="l">
              <a:spcBef>
                <a:spcPts val="296"/>
              </a:spcBef>
              <a:spcAft>
                <a:spcPts val="0"/>
              </a:spcAft>
              <a:buClr>
                <a:schemeClr val="dk1"/>
              </a:buClr>
              <a:buSzPct val="100000"/>
              <a:buNone/>
            </a:pPr>
            <a:r>
              <a:rPr b="0" lang="en-IN"/>
              <a:t>   public static void main(String[] args) {</a:t>
            </a:r>
            <a:endParaRPr/>
          </a:p>
          <a:p>
            <a:pPr indent="0" lvl="0" marL="0" rtl="0" algn="l">
              <a:spcBef>
                <a:spcPts val="296"/>
              </a:spcBef>
              <a:spcAft>
                <a:spcPts val="0"/>
              </a:spcAft>
              <a:buClr>
                <a:schemeClr val="dk1"/>
              </a:buClr>
              <a:buSzPct val="100000"/>
              <a:buNone/>
            </a:pPr>
            <a:r>
              <a:rPr b="0" lang="en-IN"/>
              <a:t>      ConfigurableApplicationContext context = </a:t>
            </a:r>
            <a:endParaRPr/>
          </a:p>
          <a:p>
            <a:pPr indent="0" lvl="0" marL="0" rtl="0" algn="l">
              <a:spcBef>
                <a:spcPts val="296"/>
              </a:spcBef>
              <a:spcAft>
                <a:spcPts val="0"/>
              </a:spcAft>
              <a:buClr>
                <a:schemeClr val="dk1"/>
              </a:buClr>
              <a:buSzPct val="100000"/>
              <a:buNone/>
            </a:pPr>
            <a:r>
              <a:rPr b="0" lang="en-IN"/>
              <a:t>         new ClassPathXmlApplicationContext("Beans.xml");</a:t>
            </a:r>
            <a:endParaRPr/>
          </a:p>
          <a:p>
            <a:pPr indent="0" lvl="0" marL="0" rtl="0" algn="l">
              <a:spcBef>
                <a:spcPts val="296"/>
              </a:spcBef>
              <a:spcAft>
                <a:spcPts val="0"/>
              </a:spcAft>
              <a:buClr>
                <a:schemeClr val="dk1"/>
              </a:buClr>
              <a:buSzPct val="100000"/>
              <a:buNone/>
            </a:pPr>
            <a:r>
              <a:rPr b="0" lang="en-IN"/>
              <a:t>      // Let us raise a start event.</a:t>
            </a:r>
            <a:endParaRPr/>
          </a:p>
          <a:p>
            <a:pPr indent="0" lvl="0" marL="0" rtl="0" algn="l">
              <a:spcBef>
                <a:spcPts val="296"/>
              </a:spcBef>
              <a:spcAft>
                <a:spcPts val="0"/>
              </a:spcAft>
              <a:buClr>
                <a:schemeClr val="dk1"/>
              </a:buClr>
              <a:buSzPct val="100000"/>
              <a:buNone/>
            </a:pPr>
            <a:r>
              <a:rPr b="0" lang="en-IN"/>
              <a:t>      context.start();</a:t>
            </a:r>
            <a:endParaRPr/>
          </a:p>
          <a:p>
            <a:pPr indent="0" lvl="0" marL="0" rtl="0" algn="l">
              <a:spcBef>
                <a:spcPts val="296"/>
              </a:spcBef>
              <a:spcAft>
                <a:spcPts val="0"/>
              </a:spcAft>
              <a:buClr>
                <a:schemeClr val="dk1"/>
              </a:buClr>
              <a:buSzPct val="100000"/>
              <a:buNone/>
            </a:pPr>
            <a:r>
              <a:rPr b="0" lang="en-IN"/>
              <a:t>      HelloWorld obj = (HelloWorld) context.getBean("helloWorld");</a:t>
            </a:r>
            <a:endParaRPr/>
          </a:p>
          <a:p>
            <a:pPr indent="0" lvl="0" marL="0" rtl="0" algn="l">
              <a:spcBef>
                <a:spcPts val="296"/>
              </a:spcBef>
              <a:spcAft>
                <a:spcPts val="0"/>
              </a:spcAft>
              <a:buClr>
                <a:schemeClr val="dk1"/>
              </a:buClr>
              <a:buSzPct val="100000"/>
              <a:buNone/>
            </a:pPr>
            <a:r>
              <a:rPr b="0" lang="en-IN"/>
              <a:t>      obj.getMessage();</a:t>
            </a:r>
            <a:endParaRPr/>
          </a:p>
          <a:p>
            <a:pPr indent="0" lvl="0" marL="0" rtl="0" algn="l">
              <a:spcBef>
                <a:spcPts val="296"/>
              </a:spcBef>
              <a:spcAft>
                <a:spcPts val="0"/>
              </a:spcAft>
              <a:buClr>
                <a:schemeClr val="dk1"/>
              </a:buClr>
              <a:buSzPct val="100000"/>
              <a:buNone/>
            </a:pPr>
            <a:r>
              <a:rPr b="0" lang="en-IN"/>
              <a:t>      // Let us raise a stop event.</a:t>
            </a:r>
            <a:endParaRPr/>
          </a:p>
          <a:p>
            <a:pPr indent="0" lvl="0" marL="0" rtl="0" algn="l">
              <a:spcBef>
                <a:spcPts val="296"/>
              </a:spcBef>
              <a:spcAft>
                <a:spcPts val="0"/>
              </a:spcAft>
              <a:buClr>
                <a:schemeClr val="dk1"/>
              </a:buClr>
              <a:buSzPct val="100000"/>
              <a:buNone/>
            </a:pPr>
            <a:r>
              <a:rPr b="0" lang="en-IN"/>
              <a:t>      context.stop();</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Event Handling in Spring Cont..</a:t>
            </a:r>
            <a:endParaRPr/>
          </a:p>
        </p:txBody>
      </p:sp>
      <p:sp>
        <p:nvSpPr>
          <p:cNvPr id="189" name="Google Shape;189;p27"/>
          <p:cNvSpPr txBox="1"/>
          <p:nvPr>
            <p:ph idx="1" type="body"/>
          </p:nvPr>
        </p:nvSpPr>
        <p:spPr>
          <a:xfrm>
            <a:off x="395536" y="1124744"/>
            <a:ext cx="8352928" cy="53285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Following is the configuration file Beans.xml</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b="0" lang="en-IN"/>
              <a:t>&lt;?xml version = "1.0" encoding = "UTF-8"?&gt;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&lt;beans xmlns = "http://www.springframework.org/schema/beans"</a:t>
            </a:r>
            <a:endParaRPr/>
          </a:p>
          <a:p>
            <a:pPr indent="0" lvl="0" marL="0" rtl="0" algn="l">
              <a:spcBef>
                <a:spcPts val="320"/>
              </a:spcBef>
              <a:spcAft>
                <a:spcPts val="0"/>
              </a:spcAft>
              <a:buClr>
                <a:schemeClr val="dk1"/>
              </a:buClr>
              <a:buSzPts val="1600"/>
              <a:buNone/>
            </a:pPr>
            <a:r>
              <a:rPr b="0" lang="en-IN"/>
              <a:t>   xmlns:xsi = "http://www.w3.org/2001/XMLSchema-instance"</a:t>
            </a:r>
            <a:endParaRPr/>
          </a:p>
          <a:p>
            <a:pPr indent="0" lvl="0" marL="0" rtl="0" algn="l">
              <a:spcBef>
                <a:spcPts val="320"/>
              </a:spcBef>
              <a:spcAft>
                <a:spcPts val="0"/>
              </a:spcAft>
              <a:buClr>
                <a:schemeClr val="dk1"/>
              </a:buClr>
              <a:buSzPts val="1600"/>
              <a:buNone/>
            </a:pPr>
            <a:r>
              <a:rPr b="0" lang="en-IN"/>
              <a:t>   xsi:schemaLocation = "http://www.springframework.org/schema/beans</a:t>
            </a:r>
            <a:endParaRPr/>
          </a:p>
          <a:p>
            <a:pPr indent="0" lvl="0" marL="0" rtl="0" algn="l">
              <a:spcBef>
                <a:spcPts val="320"/>
              </a:spcBef>
              <a:spcAft>
                <a:spcPts val="0"/>
              </a:spcAft>
              <a:buClr>
                <a:schemeClr val="dk1"/>
              </a:buClr>
              <a:buSzPts val="1600"/>
              <a:buNone/>
            </a:pPr>
            <a:r>
              <a:rPr b="0" lang="en-IN"/>
              <a:t>   http://www.springframework.org/schema/beans/spring-beans-3.0.xsd"&gt;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   &lt;bean id = "helloWorld" class = "com.test.event.HelloWorld"&gt;</a:t>
            </a:r>
            <a:endParaRPr/>
          </a:p>
          <a:p>
            <a:pPr indent="0" lvl="0" marL="0" rtl="0" algn="l">
              <a:spcBef>
                <a:spcPts val="320"/>
              </a:spcBef>
              <a:spcAft>
                <a:spcPts val="0"/>
              </a:spcAft>
              <a:buClr>
                <a:schemeClr val="dk1"/>
              </a:buClr>
              <a:buSzPts val="1600"/>
              <a:buNone/>
            </a:pPr>
            <a:r>
              <a:rPr b="0" lang="en-IN"/>
              <a:t>      &lt;property name = "message" value = "Hello World!"/&gt;</a:t>
            </a:r>
            <a:endParaRPr/>
          </a:p>
          <a:p>
            <a:pPr indent="0" lvl="0" marL="0" rtl="0" algn="l">
              <a:spcBef>
                <a:spcPts val="320"/>
              </a:spcBef>
              <a:spcAft>
                <a:spcPts val="0"/>
              </a:spcAft>
              <a:buClr>
                <a:schemeClr val="dk1"/>
              </a:buClr>
              <a:buSzPts val="1600"/>
              <a:buNone/>
            </a:pPr>
            <a:r>
              <a:rPr b="0" lang="en-IN"/>
              <a:t>   &lt;/bean&gt;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   &lt;bean id = "cStartEventHandler" class = "com. test.event.CStartEventHandler"/&gt;</a:t>
            </a:r>
            <a:endParaRPr/>
          </a:p>
          <a:p>
            <a:pPr indent="0" lvl="0" marL="0" rtl="0" algn="l">
              <a:spcBef>
                <a:spcPts val="320"/>
              </a:spcBef>
              <a:spcAft>
                <a:spcPts val="0"/>
              </a:spcAft>
              <a:buClr>
                <a:schemeClr val="dk1"/>
              </a:buClr>
              <a:buSzPts val="1600"/>
              <a:buNone/>
            </a:pPr>
            <a:r>
              <a:rPr b="0" lang="en-IN"/>
              <a:t>   &lt;bean id = "cStopEventHandler" class = "com.test.event.CStopEventHandler"/&gt;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&lt;/beans&gt;</a:t>
            </a:r>
            <a:endParaRPr/>
          </a:p>
          <a:p>
            <a:pPr indent="0" lvl="0" marL="0" rtl="0" algn="l">
              <a:spcBef>
                <a:spcPts val="320"/>
              </a:spcBef>
              <a:spcAft>
                <a:spcPts val="0"/>
              </a:spcAft>
              <a:buClr>
                <a:schemeClr val="dk1"/>
              </a:buClr>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Event Handling in Spring Example</a:t>
            </a:r>
            <a:endParaRPr/>
          </a:p>
        </p:txBody>
      </p:sp>
      <p:sp>
        <p:nvSpPr>
          <p:cNvPr id="196" name="Google Shape;19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IN" sz="2000"/>
              <a:t>Once the source and bean configuration files is created, let us run the application. If all ok, it will print the following message −</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n-IN" sz="2000"/>
              <a:t>ContextStartedEvent Received</a:t>
            </a:r>
            <a:endParaRPr/>
          </a:p>
          <a:p>
            <a:pPr indent="0" lvl="0" marL="0" rtl="0" algn="l">
              <a:spcBef>
                <a:spcPts val="400"/>
              </a:spcBef>
              <a:spcAft>
                <a:spcPts val="0"/>
              </a:spcAft>
              <a:buClr>
                <a:schemeClr val="dk1"/>
              </a:buClr>
              <a:buSzPts val="2000"/>
              <a:buNone/>
            </a:pPr>
            <a:r>
              <a:rPr lang="en-IN" sz="2000"/>
              <a:t>Your Message : Hello World!</a:t>
            </a:r>
            <a:endParaRPr/>
          </a:p>
          <a:p>
            <a:pPr indent="0" lvl="0" marL="0" rtl="0" algn="l">
              <a:spcBef>
                <a:spcPts val="400"/>
              </a:spcBef>
              <a:spcAft>
                <a:spcPts val="0"/>
              </a:spcAft>
              <a:buClr>
                <a:schemeClr val="dk1"/>
              </a:buClr>
              <a:buSzPts val="2000"/>
              <a:buNone/>
            </a:pPr>
            <a:r>
              <a:rPr lang="en-IN" sz="2000"/>
              <a:t>ContextStoppedEvent Received</a:t>
            </a:r>
            <a:endParaRPr/>
          </a:p>
          <a:p>
            <a:pPr indent="-215900" lvl="0" marL="34290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Custom Event Example</a:t>
            </a:r>
            <a:endParaRPr/>
          </a:p>
        </p:txBody>
      </p:sp>
      <p:sp>
        <p:nvSpPr>
          <p:cNvPr id="202" name="Google Shape;202;p29"/>
          <p:cNvSpPr txBox="1"/>
          <p:nvPr>
            <p:ph idx="1" type="body"/>
          </p:nvPr>
        </p:nvSpPr>
        <p:spPr>
          <a:xfrm>
            <a:off x="348072" y="980728"/>
            <a:ext cx="8447856" cy="565705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IN" sz="1900"/>
              <a:t>Duration :10 min</a:t>
            </a:r>
            <a:endParaRPr/>
          </a:p>
          <a:p>
            <a:pPr indent="0" lvl="0" marL="0" rtl="0" algn="l">
              <a:spcBef>
                <a:spcPts val="351"/>
              </a:spcBef>
              <a:spcAft>
                <a:spcPts val="0"/>
              </a:spcAft>
              <a:buClr>
                <a:schemeClr val="dk1"/>
              </a:buClr>
              <a:buSzPct val="100000"/>
              <a:buNone/>
            </a:pPr>
            <a:r>
              <a:rPr lang="en-IN" sz="1900"/>
              <a:t>Spring allows to create and publish custom events which – by default – are synchronous. This has a few advantages for instance, the listener’s ability to participate in the publisher’s transaction context.</a:t>
            </a:r>
            <a:endParaRPr/>
          </a:p>
          <a:p>
            <a:pPr indent="0" lvl="0" marL="0" rtl="0" algn="l">
              <a:spcBef>
                <a:spcPts val="351"/>
              </a:spcBef>
              <a:spcAft>
                <a:spcPts val="0"/>
              </a:spcAft>
              <a:buClr>
                <a:schemeClr val="dk1"/>
              </a:buClr>
              <a:buSzPct val="100000"/>
              <a:buNone/>
            </a:pPr>
            <a:r>
              <a:rPr lang="en-IN" sz="1900"/>
              <a:t>Let us understand the example CustomEvent.java file as below</a:t>
            </a:r>
            <a:endParaRPr/>
          </a:p>
          <a:p>
            <a:pPr indent="0" lvl="0" marL="0" rtl="0" algn="l">
              <a:spcBef>
                <a:spcPts val="370"/>
              </a:spcBef>
              <a:spcAft>
                <a:spcPts val="0"/>
              </a:spcAft>
              <a:buClr>
                <a:schemeClr val="dk1"/>
              </a:buClr>
              <a:buSzPct val="100000"/>
              <a:buNone/>
            </a:pPr>
            <a:br>
              <a:rPr lang="en-IN" sz="2000"/>
            </a:br>
            <a:r>
              <a:rPr b="0" lang="en-IN" sz="2000"/>
              <a:t>package com.example;</a:t>
            </a:r>
            <a:endParaRPr/>
          </a:p>
          <a:p>
            <a:pPr indent="0" lvl="0" marL="0" rtl="0" algn="l">
              <a:spcBef>
                <a:spcPts val="370"/>
              </a:spcBef>
              <a:spcAft>
                <a:spcPts val="0"/>
              </a:spcAft>
              <a:buClr>
                <a:schemeClr val="dk1"/>
              </a:buClr>
              <a:buSzPct val="100000"/>
              <a:buNone/>
            </a:pPr>
            <a:r>
              <a:rPr b="0" lang="en-IN" sz="2000"/>
              <a:t>import org.springframework.context.ApplicationEvent;</a:t>
            </a:r>
            <a:endParaRPr/>
          </a:p>
          <a:p>
            <a:pPr indent="0" lvl="0" marL="0" rtl="0" algn="l">
              <a:spcBef>
                <a:spcPts val="370"/>
              </a:spcBef>
              <a:spcAft>
                <a:spcPts val="0"/>
              </a:spcAft>
              <a:buClr>
                <a:schemeClr val="dk1"/>
              </a:buClr>
              <a:buSzPct val="100000"/>
              <a:buNone/>
            </a:pPr>
            <a:r>
              <a:rPr b="0" lang="en-IN" sz="2000"/>
              <a:t>public class CustomEvent extends ApplicationEvent</a:t>
            </a:r>
            <a:endParaRPr/>
          </a:p>
          <a:p>
            <a:pPr indent="0" lvl="0" marL="0" rtl="0" algn="l">
              <a:spcBef>
                <a:spcPts val="370"/>
              </a:spcBef>
              <a:spcAft>
                <a:spcPts val="0"/>
              </a:spcAft>
              <a:buClr>
                <a:schemeClr val="dk1"/>
              </a:buClr>
              <a:buSzPct val="100000"/>
              <a:buNone/>
            </a:pPr>
            <a:r>
              <a:rPr b="0" lang="en-IN" sz="2000"/>
              <a:t>{</a:t>
            </a:r>
            <a:endParaRPr/>
          </a:p>
          <a:p>
            <a:pPr indent="0" lvl="0" marL="0" rtl="0" algn="l">
              <a:spcBef>
                <a:spcPts val="370"/>
              </a:spcBef>
              <a:spcAft>
                <a:spcPts val="0"/>
              </a:spcAft>
              <a:buClr>
                <a:schemeClr val="dk1"/>
              </a:buClr>
              <a:buSzPct val="100000"/>
              <a:buNone/>
            </a:pPr>
            <a:r>
              <a:rPr b="0" lang="en-IN" sz="2000"/>
              <a:t>public </a:t>
            </a:r>
            <a:r>
              <a:rPr lang="en-IN" sz="2000"/>
              <a:t>CustomEvent</a:t>
            </a:r>
            <a:r>
              <a:rPr b="0" lang="en-IN" sz="2000"/>
              <a:t>(Object source)</a:t>
            </a:r>
            <a:endParaRPr/>
          </a:p>
          <a:p>
            <a:pPr indent="0" lvl="0" marL="0" rtl="0" algn="l">
              <a:spcBef>
                <a:spcPts val="370"/>
              </a:spcBef>
              <a:spcAft>
                <a:spcPts val="0"/>
              </a:spcAft>
              <a:buClr>
                <a:schemeClr val="dk1"/>
              </a:buClr>
              <a:buSzPct val="100000"/>
              <a:buNone/>
            </a:pPr>
            <a:r>
              <a:rPr b="0" lang="en-IN" sz="2000"/>
              <a:t>{</a:t>
            </a:r>
            <a:endParaRPr/>
          </a:p>
          <a:p>
            <a:pPr indent="0" lvl="0" marL="0" rtl="0" algn="l">
              <a:spcBef>
                <a:spcPts val="370"/>
              </a:spcBef>
              <a:spcAft>
                <a:spcPts val="0"/>
              </a:spcAft>
              <a:buClr>
                <a:schemeClr val="dk1"/>
              </a:buClr>
              <a:buSzPct val="100000"/>
              <a:buNone/>
            </a:pPr>
            <a:r>
              <a:rPr lang="en-IN" sz="2000"/>
              <a:t>super</a:t>
            </a:r>
            <a:r>
              <a:rPr b="0" lang="en-IN" sz="2000"/>
              <a:t>(source);</a:t>
            </a:r>
            <a:endParaRPr/>
          </a:p>
          <a:p>
            <a:pPr indent="0" lvl="0" marL="0" rtl="0" algn="l">
              <a:spcBef>
                <a:spcPts val="370"/>
              </a:spcBef>
              <a:spcAft>
                <a:spcPts val="0"/>
              </a:spcAft>
              <a:buClr>
                <a:schemeClr val="dk1"/>
              </a:buClr>
              <a:buSzPct val="100000"/>
              <a:buNone/>
            </a:pPr>
            <a:r>
              <a:rPr b="0" lang="en-IN" sz="2000"/>
              <a:t>}</a:t>
            </a:r>
            <a:endParaRPr/>
          </a:p>
          <a:p>
            <a:pPr indent="0" lvl="0" marL="0" rtl="0" algn="l">
              <a:spcBef>
                <a:spcPts val="370"/>
              </a:spcBef>
              <a:spcAft>
                <a:spcPts val="0"/>
              </a:spcAft>
              <a:buClr>
                <a:schemeClr val="dk1"/>
              </a:buClr>
              <a:buSzPct val="100000"/>
              <a:buNone/>
            </a:pPr>
            <a:r>
              <a:rPr b="0" lang="en-IN" sz="2000"/>
              <a:t>public String </a:t>
            </a:r>
            <a:r>
              <a:rPr lang="en-IN" sz="2000"/>
              <a:t>toString</a:t>
            </a:r>
            <a:r>
              <a:rPr b="0" lang="en-IN" sz="2000"/>
              <a:t>()</a:t>
            </a:r>
            <a:endParaRPr/>
          </a:p>
          <a:p>
            <a:pPr indent="0" lvl="0" marL="0" rtl="0" algn="l">
              <a:spcBef>
                <a:spcPts val="370"/>
              </a:spcBef>
              <a:spcAft>
                <a:spcPts val="0"/>
              </a:spcAft>
              <a:buClr>
                <a:schemeClr val="dk1"/>
              </a:buClr>
              <a:buSzPct val="100000"/>
              <a:buNone/>
            </a:pPr>
            <a:r>
              <a:rPr b="0" lang="en-IN" sz="2000"/>
              <a:t>{</a:t>
            </a:r>
            <a:endParaRPr/>
          </a:p>
          <a:p>
            <a:pPr indent="0" lvl="0" marL="0" rtl="0" algn="l">
              <a:spcBef>
                <a:spcPts val="370"/>
              </a:spcBef>
              <a:spcAft>
                <a:spcPts val="0"/>
              </a:spcAft>
              <a:buClr>
                <a:schemeClr val="dk1"/>
              </a:buClr>
              <a:buSzPct val="100000"/>
              <a:buNone/>
            </a:pPr>
            <a:r>
              <a:rPr b="0" lang="en-IN" sz="2000"/>
              <a:t>return "My Custom Event";</a:t>
            </a:r>
            <a:endParaRPr/>
          </a:p>
          <a:p>
            <a:pPr indent="0" lvl="0" marL="0" rtl="0" algn="l">
              <a:spcBef>
                <a:spcPts val="370"/>
              </a:spcBef>
              <a:spcAft>
                <a:spcPts val="0"/>
              </a:spcAft>
              <a:buClr>
                <a:schemeClr val="dk1"/>
              </a:buClr>
              <a:buSzPct val="1000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Custom Event Example Cont..</a:t>
            </a:r>
            <a:endParaRPr/>
          </a:p>
        </p:txBody>
      </p:sp>
      <p:sp>
        <p:nvSpPr>
          <p:cNvPr id="209" name="Google Shape;209;p30"/>
          <p:cNvSpPr txBox="1"/>
          <p:nvPr>
            <p:ph idx="1" type="body"/>
          </p:nvPr>
        </p:nvSpPr>
        <p:spPr>
          <a:xfrm>
            <a:off x="0" y="980728"/>
            <a:ext cx="9036496" cy="58772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IN" sz="2000"/>
              <a:t>The CustomEventPublisher.java implementing ApplicationEventPublisherAware </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b="0" lang="en-IN"/>
              <a:t>package com.example;</a:t>
            </a:r>
            <a:endParaRPr/>
          </a:p>
          <a:p>
            <a:pPr indent="0" lvl="0" marL="0" rtl="0" algn="l">
              <a:spcBef>
                <a:spcPts val="320"/>
              </a:spcBef>
              <a:spcAft>
                <a:spcPts val="0"/>
              </a:spcAft>
              <a:buClr>
                <a:schemeClr val="dk1"/>
              </a:buClr>
              <a:buSzPts val="1600"/>
              <a:buNone/>
            </a:pPr>
            <a:r>
              <a:rPr b="0" lang="en-IN"/>
              <a:t>import org.springframework.context.ApplicationEventPublisher;</a:t>
            </a:r>
            <a:endParaRPr/>
          </a:p>
          <a:p>
            <a:pPr indent="0" lvl="0" marL="0" rtl="0" algn="l">
              <a:spcBef>
                <a:spcPts val="320"/>
              </a:spcBef>
              <a:spcAft>
                <a:spcPts val="0"/>
              </a:spcAft>
              <a:buClr>
                <a:schemeClr val="dk1"/>
              </a:buClr>
              <a:buSzPts val="1600"/>
              <a:buNone/>
            </a:pPr>
            <a:r>
              <a:rPr b="0" lang="en-IN"/>
              <a:t>import org.springframework.context.ApplicationEventPublisherAware;</a:t>
            </a:r>
            <a:endParaRPr/>
          </a:p>
          <a:p>
            <a:pPr indent="0" lvl="0" marL="0" rtl="0" algn="l">
              <a:spcBef>
                <a:spcPts val="320"/>
              </a:spcBef>
              <a:spcAft>
                <a:spcPts val="0"/>
              </a:spcAft>
              <a:buClr>
                <a:schemeClr val="dk1"/>
              </a:buClr>
              <a:buSzPts val="1600"/>
              <a:buNone/>
            </a:pPr>
            <a:r>
              <a:rPr b="0" lang="en-IN"/>
              <a:t>public class CustomEventPublisher implements ApplicationEventPublisherAware {</a:t>
            </a:r>
            <a:endParaRPr/>
          </a:p>
          <a:p>
            <a:pPr indent="0" lvl="0" marL="0" rtl="0" algn="l">
              <a:spcBef>
                <a:spcPts val="320"/>
              </a:spcBef>
              <a:spcAft>
                <a:spcPts val="0"/>
              </a:spcAft>
              <a:buClr>
                <a:schemeClr val="dk1"/>
              </a:buClr>
              <a:buSzPts val="1600"/>
              <a:buNone/>
            </a:pPr>
            <a:r>
              <a:rPr b="0" lang="en-IN"/>
              <a:t>private ApplicationEventPublisher publisher;</a:t>
            </a:r>
            <a:endParaRPr/>
          </a:p>
          <a:p>
            <a:pPr indent="0" lvl="0" marL="0" rtl="0" algn="l">
              <a:spcBef>
                <a:spcPts val="320"/>
              </a:spcBef>
              <a:spcAft>
                <a:spcPts val="0"/>
              </a:spcAft>
              <a:buClr>
                <a:schemeClr val="dk1"/>
              </a:buClr>
              <a:buSzPts val="1600"/>
              <a:buNone/>
            </a:pPr>
            <a:r>
              <a:rPr b="0" lang="en-IN"/>
              <a:t>public void setApplicationEventPublisher (ApplicationEventPublisher publisher)</a:t>
            </a:r>
            <a:endParaRPr/>
          </a:p>
          <a:p>
            <a:pPr indent="0" lvl="0" marL="0" rtl="0" algn="l">
              <a:spcBef>
                <a:spcPts val="320"/>
              </a:spcBef>
              <a:spcAft>
                <a:spcPts val="0"/>
              </a:spcAft>
              <a:buClr>
                <a:schemeClr val="dk1"/>
              </a:buClr>
              <a:buSzPts val="1600"/>
              <a:buNone/>
            </a:pPr>
            <a:r>
              <a:rPr b="0" lang="en-IN"/>
              <a:t>{</a:t>
            </a:r>
            <a:endParaRPr/>
          </a:p>
          <a:p>
            <a:pPr indent="0" lvl="0" marL="0" rtl="0" algn="l">
              <a:spcBef>
                <a:spcPts val="320"/>
              </a:spcBef>
              <a:spcAft>
                <a:spcPts val="0"/>
              </a:spcAft>
              <a:buClr>
                <a:schemeClr val="dk1"/>
              </a:buClr>
              <a:buSzPts val="1600"/>
              <a:buNone/>
            </a:pPr>
            <a:r>
              <a:rPr b="0" lang="en-IN"/>
              <a:t>this.publisher = publisher;</a:t>
            </a:r>
            <a:endParaRPr/>
          </a:p>
          <a:p>
            <a:pPr indent="0" lvl="0" marL="0" rtl="0" algn="l">
              <a:spcBef>
                <a:spcPts val="320"/>
              </a:spcBef>
              <a:spcAft>
                <a:spcPts val="0"/>
              </a:spcAft>
              <a:buClr>
                <a:schemeClr val="dk1"/>
              </a:buClr>
              <a:buSzPts val="1600"/>
              <a:buNone/>
            </a:pPr>
            <a:r>
              <a:rPr b="0" lang="en-IN"/>
              <a:t>}</a:t>
            </a:r>
            <a:endParaRPr/>
          </a:p>
          <a:p>
            <a:pPr indent="0" lvl="0" marL="0" rtl="0" algn="l">
              <a:spcBef>
                <a:spcPts val="320"/>
              </a:spcBef>
              <a:spcAft>
                <a:spcPts val="0"/>
              </a:spcAft>
              <a:buClr>
                <a:schemeClr val="dk1"/>
              </a:buClr>
              <a:buSzPts val="1600"/>
              <a:buNone/>
            </a:pPr>
            <a:r>
              <a:rPr b="0" lang="en-IN"/>
              <a:t>public void publish()</a:t>
            </a:r>
            <a:endParaRPr/>
          </a:p>
          <a:p>
            <a:pPr indent="0" lvl="0" marL="0" rtl="0" algn="l">
              <a:spcBef>
                <a:spcPts val="320"/>
              </a:spcBef>
              <a:spcAft>
                <a:spcPts val="0"/>
              </a:spcAft>
              <a:buClr>
                <a:schemeClr val="dk1"/>
              </a:buClr>
              <a:buSzPts val="1600"/>
              <a:buNone/>
            </a:pPr>
            <a:r>
              <a:rPr b="0" lang="en-IN"/>
              <a:t>{</a:t>
            </a:r>
            <a:endParaRPr/>
          </a:p>
          <a:p>
            <a:pPr indent="0" lvl="0" marL="0" rtl="0" algn="l">
              <a:spcBef>
                <a:spcPts val="320"/>
              </a:spcBef>
              <a:spcAft>
                <a:spcPts val="0"/>
              </a:spcAft>
              <a:buClr>
                <a:schemeClr val="dk1"/>
              </a:buClr>
              <a:buSzPts val="1600"/>
              <a:buNone/>
            </a:pPr>
            <a:r>
              <a:rPr b="0" lang="en-IN"/>
              <a:t>CustomEvent ce = new CustomEvent(this);</a:t>
            </a:r>
            <a:endParaRPr/>
          </a:p>
          <a:p>
            <a:pPr indent="0" lvl="0" marL="0" rtl="0" algn="l">
              <a:spcBef>
                <a:spcPts val="320"/>
              </a:spcBef>
              <a:spcAft>
                <a:spcPts val="0"/>
              </a:spcAft>
              <a:buClr>
                <a:schemeClr val="dk1"/>
              </a:buClr>
              <a:buSzPts val="1600"/>
              <a:buNone/>
            </a:pPr>
            <a:r>
              <a:rPr b="0" lang="en-IN"/>
              <a:t>publisher.publishEvent(ce);</a:t>
            </a:r>
            <a:endParaRPr/>
          </a:p>
          <a:p>
            <a:pPr indent="0" lvl="0" marL="0" rtl="0" algn="l">
              <a:spcBef>
                <a:spcPts val="320"/>
              </a:spcBef>
              <a:spcAft>
                <a:spcPts val="0"/>
              </a:spcAft>
              <a:buClr>
                <a:schemeClr val="dk1"/>
              </a:buClr>
              <a:buSzPts val="1600"/>
              <a:buNone/>
            </a:pPr>
            <a:r>
              <a:rPr b="0" lang="en-IN"/>
              <a:t>}</a:t>
            </a:r>
            <a:endParaRPr/>
          </a:p>
          <a:p>
            <a:pPr indent="0" lvl="0" marL="0" rtl="0" algn="l">
              <a:spcBef>
                <a:spcPts val="320"/>
              </a:spcBef>
              <a:spcAft>
                <a:spcPts val="0"/>
              </a:spcAft>
              <a:buClr>
                <a:schemeClr val="dk1"/>
              </a:buClr>
              <a:buSzPts val="1600"/>
              <a:buNone/>
            </a:pPr>
            <a:r>
              <a:rPr b="0" lang="en-I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Custom Event Example Cont..</a:t>
            </a:r>
            <a:endParaRPr/>
          </a:p>
        </p:txBody>
      </p:sp>
      <p:sp>
        <p:nvSpPr>
          <p:cNvPr id="216" name="Google Shape;216;p31"/>
          <p:cNvSpPr txBox="1"/>
          <p:nvPr>
            <p:ph idx="1" type="body"/>
          </p:nvPr>
        </p:nvSpPr>
        <p:spPr>
          <a:xfrm>
            <a:off x="457200" y="1196752"/>
            <a:ext cx="8229600" cy="49294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IN" sz="2000"/>
              <a:t>CustomEventHandler.java </a:t>
            </a:r>
            <a:endParaRPr/>
          </a:p>
          <a:p>
            <a:pPr indent="0" lvl="0" marL="0" rtl="0" algn="l">
              <a:spcBef>
                <a:spcPts val="400"/>
              </a:spcBef>
              <a:spcAft>
                <a:spcPts val="0"/>
              </a:spcAft>
              <a:buClr>
                <a:schemeClr val="dk1"/>
              </a:buClr>
              <a:buSzPts val="2000"/>
              <a:buNone/>
            </a:pPr>
            <a:r>
              <a:rPr b="0" lang="en-IN" sz="2000"/>
              <a:t>package com.example;</a:t>
            </a:r>
            <a:endParaRPr/>
          </a:p>
          <a:p>
            <a:pPr indent="0" lvl="0" marL="0" rtl="0" algn="l">
              <a:spcBef>
                <a:spcPts val="400"/>
              </a:spcBef>
              <a:spcAft>
                <a:spcPts val="0"/>
              </a:spcAft>
              <a:buClr>
                <a:schemeClr val="dk1"/>
              </a:buClr>
              <a:buSzPts val="2000"/>
              <a:buNone/>
            </a:pPr>
            <a:r>
              <a:rPr b="0" lang="en-IN" sz="2000"/>
              <a:t>import org.springframework.context.ApplicationListener;</a:t>
            </a:r>
            <a:endParaRPr/>
          </a:p>
          <a:p>
            <a:pPr indent="0" lvl="0" marL="0" rtl="0" algn="l">
              <a:spcBef>
                <a:spcPts val="400"/>
              </a:spcBef>
              <a:spcAft>
                <a:spcPts val="0"/>
              </a:spcAft>
              <a:buClr>
                <a:schemeClr val="dk1"/>
              </a:buClr>
              <a:buSzPts val="2000"/>
              <a:buNone/>
            </a:pPr>
            <a:r>
              <a:rPr b="0" lang="en-IN" sz="2000"/>
              <a:t>public class CustomEventHandler implements ApplicationListener&lt;CustomEvent&gt; {</a:t>
            </a:r>
            <a:endParaRPr/>
          </a:p>
          <a:p>
            <a:pPr indent="0" lvl="0" marL="0" rtl="0" algn="l">
              <a:spcBef>
                <a:spcPts val="400"/>
              </a:spcBef>
              <a:spcAft>
                <a:spcPts val="0"/>
              </a:spcAft>
              <a:buClr>
                <a:schemeClr val="dk1"/>
              </a:buClr>
              <a:buSzPts val="2000"/>
              <a:buNone/>
            </a:pPr>
            <a:r>
              <a:rPr b="0" lang="en-IN" sz="2000"/>
              <a:t>public void onApplicationEvent(CustomEvent event)</a:t>
            </a:r>
            <a:endParaRPr/>
          </a:p>
          <a:p>
            <a:pPr indent="0" lvl="0" marL="0" rtl="0" algn="l">
              <a:spcBef>
                <a:spcPts val="400"/>
              </a:spcBef>
              <a:spcAft>
                <a:spcPts val="0"/>
              </a:spcAft>
              <a:buClr>
                <a:schemeClr val="dk1"/>
              </a:buClr>
              <a:buSzPts val="2000"/>
              <a:buNone/>
            </a:pPr>
            <a:r>
              <a:rPr b="0" lang="en-IN" sz="2000"/>
              <a:t>{</a:t>
            </a:r>
            <a:endParaRPr/>
          </a:p>
          <a:p>
            <a:pPr indent="0" lvl="0" marL="0" rtl="0" algn="l">
              <a:spcBef>
                <a:spcPts val="400"/>
              </a:spcBef>
              <a:spcAft>
                <a:spcPts val="0"/>
              </a:spcAft>
              <a:buClr>
                <a:schemeClr val="dk1"/>
              </a:buClr>
              <a:buSzPts val="2000"/>
              <a:buNone/>
            </a:pPr>
            <a:r>
              <a:rPr b="0" lang="en-IN" sz="2000"/>
              <a:t>System.out.println(event.toString());</a:t>
            </a:r>
            <a:endParaRPr/>
          </a:p>
          <a:p>
            <a:pPr indent="0" lvl="0" marL="0" rtl="0" algn="l">
              <a:spcBef>
                <a:spcPts val="400"/>
              </a:spcBef>
              <a:spcAft>
                <a:spcPts val="0"/>
              </a:spcAft>
              <a:buClr>
                <a:schemeClr val="dk1"/>
              </a:buClr>
              <a:buSzPts val="2000"/>
              <a:buNone/>
            </a:pPr>
            <a:r>
              <a:rPr b="0" lang="en-IN" sz="2000"/>
              <a:t>}</a:t>
            </a:r>
            <a:endParaRPr/>
          </a:p>
          <a:p>
            <a:pPr indent="0" lvl="0" marL="0" rtl="0" algn="l">
              <a:spcBef>
                <a:spcPts val="400"/>
              </a:spcBef>
              <a:spcAft>
                <a:spcPts val="0"/>
              </a:spcAft>
              <a:buClr>
                <a:schemeClr val="dk1"/>
              </a:buClr>
              <a:buSzPts val="2000"/>
              <a:buNone/>
            </a:pPr>
            <a:r>
              <a:rPr b="0" lang="en-IN" sz="2000"/>
              <a:t>}</a:t>
            </a:r>
            <a:endParaRPr/>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Custom Event Example Cont..</a:t>
            </a:r>
            <a:endParaRPr/>
          </a:p>
        </p:txBody>
      </p:sp>
      <p:sp>
        <p:nvSpPr>
          <p:cNvPr id="222" name="Google Shape;222;p32"/>
          <p:cNvSpPr txBox="1"/>
          <p:nvPr>
            <p:ph idx="1" type="body"/>
          </p:nvPr>
        </p:nvSpPr>
        <p:spPr>
          <a:xfrm>
            <a:off x="457200" y="1166018"/>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IN" sz="2400"/>
              <a:t>config file Beans.xml</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&lt;?xml version = "1.0" encoding = "UTF-8"?&gt;</a:t>
            </a:r>
            <a:endParaRPr/>
          </a:p>
          <a:p>
            <a:pPr indent="0" lvl="0" marL="0" rtl="0" algn="l">
              <a:spcBef>
                <a:spcPts val="320"/>
              </a:spcBef>
              <a:spcAft>
                <a:spcPts val="0"/>
              </a:spcAft>
              <a:buClr>
                <a:schemeClr val="dk1"/>
              </a:buClr>
              <a:buSzPts val="1600"/>
              <a:buNone/>
            </a:pPr>
            <a:r>
              <a:rPr b="0" lang="en-IN"/>
              <a:t>&lt;beans xmlns = "http://www.springframework.org/schema/beans"</a:t>
            </a:r>
            <a:endParaRPr/>
          </a:p>
          <a:p>
            <a:pPr indent="0" lvl="0" marL="0" rtl="0" algn="l">
              <a:spcBef>
                <a:spcPts val="320"/>
              </a:spcBef>
              <a:spcAft>
                <a:spcPts val="0"/>
              </a:spcAft>
              <a:buClr>
                <a:schemeClr val="dk1"/>
              </a:buClr>
              <a:buSzPts val="1600"/>
              <a:buNone/>
            </a:pPr>
            <a:r>
              <a:rPr b="0" lang="en-IN"/>
              <a:t>xmlns:xsi = "http://www.w3.org/2001/XMLSchema-instance"</a:t>
            </a:r>
            <a:endParaRPr/>
          </a:p>
          <a:p>
            <a:pPr indent="0" lvl="0" marL="0" rtl="0" algn="l">
              <a:spcBef>
                <a:spcPts val="320"/>
              </a:spcBef>
              <a:spcAft>
                <a:spcPts val="0"/>
              </a:spcAft>
              <a:buClr>
                <a:schemeClr val="dk1"/>
              </a:buClr>
              <a:buSzPts val="1600"/>
              <a:buNone/>
            </a:pPr>
            <a:r>
              <a:rPr b="0" lang="en-IN"/>
              <a:t>xsi:schemaLocation = "http://www.springframework.org/schema/beans</a:t>
            </a:r>
            <a:endParaRPr/>
          </a:p>
          <a:p>
            <a:pPr indent="0" lvl="0" marL="0" rtl="0" algn="l">
              <a:spcBef>
                <a:spcPts val="320"/>
              </a:spcBef>
              <a:spcAft>
                <a:spcPts val="0"/>
              </a:spcAft>
              <a:buClr>
                <a:schemeClr val="dk1"/>
              </a:buClr>
              <a:buSzPts val="1600"/>
              <a:buNone/>
            </a:pPr>
            <a:r>
              <a:rPr b="0" lang="en-IN"/>
              <a:t>http://www.springframework.org/schema/beans/spring-beans-3.0.xsd"&gt;</a:t>
            </a:r>
            <a:endParaRPr/>
          </a:p>
          <a:p>
            <a:pPr indent="0" lvl="0" marL="0" rtl="0" algn="l">
              <a:spcBef>
                <a:spcPts val="320"/>
              </a:spcBef>
              <a:spcAft>
                <a:spcPts val="0"/>
              </a:spcAft>
              <a:buClr>
                <a:schemeClr val="dk1"/>
              </a:buClr>
              <a:buSzPts val="1600"/>
              <a:buNone/>
            </a:pPr>
            <a:r>
              <a:rPr b="0" lang="en-IN"/>
              <a:t>&lt;bean id = "customEventHandler" class = "com.example.CustomEventHandler"/&gt;</a:t>
            </a:r>
            <a:endParaRPr/>
          </a:p>
          <a:p>
            <a:pPr indent="0" lvl="0" marL="0" rtl="0" algn="l">
              <a:spcBef>
                <a:spcPts val="320"/>
              </a:spcBef>
              <a:spcAft>
                <a:spcPts val="0"/>
              </a:spcAft>
              <a:buClr>
                <a:schemeClr val="dk1"/>
              </a:buClr>
              <a:buSzPts val="1600"/>
              <a:buNone/>
            </a:pPr>
            <a:r>
              <a:rPr b="0" lang="en-IN"/>
              <a:t>&lt;bean id = "customEventPublisher" class = "com.example.CustomEventPublisher"/&gt;</a:t>
            </a:r>
            <a:endParaRPr/>
          </a:p>
          <a:p>
            <a:pPr indent="0" lvl="0" marL="0" rtl="0" algn="l">
              <a:spcBef>
                <a:spcPts val="320"/>
              </a:spcBef>
              <a:spcAft>
                <a:spcPts val="0"/>
              </a:spcAft>
              <a:buClr>
                <a:schemeClr val="dk1"/>
              </a:buClr>
              <a:buSzPts val="1600"/>
              <a:buNone/>
            </a:pPr>
            <a:r>
              <a:rPr b="0" lang="en-IN"/>
              <a:t>&lt;/beans&gt;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br>
              <a:rPr b="0" lang="en-IN"/>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Custom Event Example Cont..</a:t>
            </a:r>
            <a:endParaRPr/>
          </a:p>
        </p:txBody>
      </p:sp>
      <p:sp>
        <p:nvSpPr>
          <p:cNvPr id="229" name="Google Shape;229;p33"/>
          <p:cNvSpPr txBox="1"/>
          <p:nvPr>
            <p:ph idx="1" type="body"/>
          </p:nvPr>
        </p:nvSpPr>
        <p:spPr>
          <a:xfrm>
            <a:off x="0" y="836712"/>
            <a:ext cx="8915400" cy="568863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IN"/>
              <a:t>MainApp.java file</a:t>
            </a:r>
            <a:endParaRPr/>
          </a:p>
          <a:p>
            <a:pPr indent="0" lvl="0" marL="0" rtl="0" algn="l">
              <a:spcBef>
                <a:spcPts val="296"/>
              </a:spcBef>
              <a:spcAft>
                <a:spcPts val="0"/>
              </a:spcAft>
              <a:buClr>
                <a:schemeClr val="dk1"/>
              </a:buClr>
              <a:buSzPct val="100000"/>
              <a:buNone/>
            </a:pPr>
            <a:r>
              <a:t/>
            </a:r>
            <a:endParaRPr/>
          </a:p>
          <a:p>
            <a:pPr indent="0" lvl="0" marL="0" rtl="0" algn="l">
              <a:spcBef>
                <a:spcPts val="296"/>
              </a:spcBef>
              <a:spcAft>
                <a:spcPts val="0"/>
              </a:spcAft>
              <a:buClr>
                <a:schemeClr val="dk1"/>
              </a:buClr>
              <a:buSzPct val="100000"/>
              <a:buNone/>
            </a:pPr>
            <a:r>
              <a:rPr b="0" lang="en-IN"/>
              <a:t>package com.example;</a:t>
            </a:r>
            <a:endParaRPr/>
          </a:p>
          <a:p>
            <a:pPr indent="0" lvl="0" marL="0" rtl="0" algn="l">
              <a:spcBef>
                <a:spcPts val="296"/>
              </a:spcBef>
              <a:spcAft>
                <a:spcPts val="0"/>
              </a:spcAft>
              <a:buClr>
                <a:schemeClr val="dk1"/>
              </a:buClr>
              <a:buSzPct val="100000"/>
              <a:buNone/>
            </a:pPr>
            <a:r>
              <a:rPr b="0" lang="en-IN"/>
              <a:t>import org.springframework.context.ConfigurableApplicationContext;</a:t>
            </a:r>
            <a:endParaRPr/>
          </a:p>
          <a:p>
            <a:pPr indent="0" lvl="0" marL="0" rtl="0" algn="l">
              <a:spcBef>
                <a:spcPts val="296"/>
              </a:spcBef>
              <a:spcAft>
                <a:spcPts val="0"/>
              </a:spcAft>
              <a:buClr>
                <a:schemeClr val="dk1"/>
              </a:buClr>
              <a:buSzPct val="100000"/>
              <a:buNone/>
            </a:pPr>
            <a:r>
              <a:rPr b="0" lang="en-IN"/>
              <a:t>import org.springframework.context.support.ClassPathXmlApplicationContext;</a:t>
            </a:r>
            <a:endParaRPr/>
          </a:p>
          <a:p>
            <a:pPr indent="0" lvl="0" marL="0" rtl="0" algn="l">
              <a:spcBef>
                <a:spcPts val="296"/>
              </a:spcBef>
              <a:spcAft>
                <a:spcPts val="0"/>
              </a:spcAft>
              <a:buClr>
                <a:schemeClr val="dk1"/>
              </a:buClr>
              <a:buSzPct val="100000"/>
              <a:buNone/>
            </a:pPr>
            <a:r>
              <a:rPr b="0" lang="en-IN"/>
              <a:t>public class MainApp</a:t>
            </a:r>
            <a:endParaRPr b="0"/>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r>
              <a:rPr b="0" lang="en-IN"/>
              <a:t>public static void main(String[] args)</a:t>
            </a:r>
            <a:endParaRPr/>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r>
              <a:rPr b="0" lang="en-IN"/>
              <a:t>ConfigurableApplicationContext context =new ClassPathXmlApplicationContext("Beans.xml");</a:t>
            </a:r>
            <a:endParaRPr/>
          </a:p>
          <a:p>
            <a:pPr indent="0" lvl="0" marL="0" rtl="0" algn="l">
              <a:spcBef>
                <a:spcPts val="296"/>
              </a:spcBef>
              <a:spcAft>
                <a:spcPts val="0"/>
              </a:spcAft>
              <a:buClr>
                <a:schemeClr val="dk1"/>
              </a:buClr>
              <a:buSzPct val="100000"/>
              <a:buNone/>
            </a:pPr>
            <a:r>
              <a:rPr b="0" lang="en-IN"/>
              <a:t>CustomEventPublisher cvp =(CustomEventPublisher) context.getBean("customEventPublisher");</a:t>
            </a:r>
            <a:endParaRPr/>
          </a:p>
          <a:p>
            <a:pPr indent="0" lvl="0" marL="0" rtl="0" algn="l">
              <a:spcBef>
                <a:spcPts val="296"/>
              </a:spcBef>
              <a:spcAft>
                <a:spcPts val="0"/>
              </a:spcAft>
              <a:buClr>
                <a:schemeClr val="dk1"/>
              </a:buClr>
              <a:buSzPct val="100000"/>
              <a:buNone/>
            </a:pPr>
            <a:r>
              <a:rPr b="0" lang="en-IN"/>
              <a:t>cvp.publish();</a:t>
            </a:r>
            <a:endParaRPr/>
          </a:p>
          <a:p>
            <a:pPr indent="0" lvl="0" marL="0" rtl="0" algn="l">
              <a:spcBef>
                <a:spcPts val="296"/>
              </a:spcBef>
              <a:spcAft>
                <a:spcPts val="0"/>
              </a:spcAft>
              <a:buClr>
                <a:schemeClr val="dk1"/>
              </a:buClr>
              <a:buSzPct val="100000"/>
              <a:buNone/>
            </a:pPr>
            <a:r>
              <a:rPr b="0" lang="en-IN"/>
              <a:t>cvp.publish();</a:t>
            </a:r>
            <a:endParaRPr/>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r>
              <a:rPr lang="en-IN"/>
              <a:t>After executing the above code we get following output</a:t>
            </a:r>
            <a:endParaRPr/>
          </a:p>
          <a:p>
            <a:pPr indent="0" lvl="0" marL="0" rtl="0" algn="l">
              <a:spcBef>
                <a:spcPts val="296"/>
              </a:spcBef>
              <a:spcAft>
                <a:spcPts val="0"/>
              </a:spcAft>
              <a:buClr>
                <a:schemeClr val="dk1"/>
              </a:buClr>
              <a:buSzPct val="100000"/>
              <a:buNone/>
            </a:pPr>
            <a:r>
              <a:t/>
            </a:r>
            <a:endParaRPr/>
          </a:p>
          <a:p>
            <a:pPr indent="0" lvl="0" marL="0" rtl="0" algn="l">
              <a:spcBef>
                <a:spcPts val="351"/>
              </a:spcBef>
              <a:spcAft>
                <a:spcPts val="0"/>
              </a:spcAft>
              <a:buClr>
                <a:schemeClr val="dk1"/>
              </a:buClr>
              <a:buSzPct val="100000"/>
              <a:buNone/>
            </a:pPr>
            <a:r>
              <a:rPr lang="en-IN" sz="1900"/>
              <a:t>y Custom Event</a:t>
            </a:r>
            <a:br>
              <a:rPr lang="en-IN" sz="1900"/>
            </a:br>
            <a:r>
              <a:rPr lang="en-IN" sz="1900"/>
              <a:t>y Custom Event</a:t>
            </a:r>
            <a:endParaRPr/>
          </a:p>
          <a:p>
            <a:pPr indent="0" lvl="0" marL="0" rtl="0" algn="l">
              <a:spcBef>
                <a:spcPts val="296"/>
              </a:spcBef>
              <a:spcAft>
                <a:spcPts val="0"/>
              </a:spcAft>
              <a:buClr>
                <a:schemeClr val="dk1"/>
              </a:buClr>
              <a:buSzPct val="100000"/>
              <a:buNone/>
            </a:pPr>
            <a:r>
              <a:t/>
            </a:r>
            <a:endParaRPr/>
          </a:p>
          <a:p>
            <a:pPr indent="0" lvl="0" marL="0" rtl="0" algn="l">
              <a:spcBef>
                <a:spcPts val="296"/>
              </a:spcBef>
              <a:spcAft>
                <a:spcPts val="0"/>
              </a:spcAft>
              <a:buClr>
                <a:schemeClr val="dk1"/>
              </a:buClr>
              <a:buSzPct val="100000"/>
              <a:buNone/>
            </a:pPr>
            <a:br>
              <a:rPr lang="en-I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IN" sz="2800">
                <a:latin typeface="Calibri"/>
                <a:ea typeface="Calibri"/>
                <a:cs typeface="Calibri"/>
                <a:sym typeface="Calibri"/>
              </a:rPr>
              <a:t>AOP with Spring Framework</a:t>
            </a:r>
            <a:endParaRPr/>
          </a:p>
        </p:txBody>
      </p:sp>
      <p:sp>
        <p:nvSpPr>
          <p:cNvPr id="236" name="Google Shape;236;p34"/>
          <p:cNvSpPr txBox="1"/>
          <p:nvPr>
            <p:ph idx="1" type="body"/>
          </p:nvPr>
        </p:nvSpPr>
        <p:spPr>
          <a:xfrm>
            <a:off x="251520" y="1052736"/>
            <a:ext cx="8892480" cy="58052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i="1" lang="en-IN" sz="1800"/>
              <a:t>AOP(Aspect-Oriented Programming)</a:t>
            </a:r>
            <a:r>
              <a:rPr b="0" lang="en-IN" sz="1800"/>
              <a:t> complements OOP(Object-Oriented Programming) by furnishing other ways for program structure. The vital unit of modularity in OOP is the class, whereas in case of AOP the aspect is the unit of modularity. Concerns often termed as cross cutiing concerns such as transaction management are modularized by AOP that cut across multiple types and objects. </a:t>
            </a:r>
            <a:endParaRPr/>
          </a:p>
          <a:p>
            <a:pPr indent="0" lvl="0" marL="0" rtl="0" algn="l">
              <a:spcBef>
                <a:spcPts val="360"/>
              </a:spcBef>
              <a:spcAft>
                <a:spcPts val="0"/>
              </a:spcAft>
              <a:buClr>
                <a:schemeClr val="dk1"/>
              </a:buClr>
              <a:buSzPts val="1800"/>
              <a:buNone/>
            </a:pPr>
            <a:r>
              <a:t/>
            </a:r>
            <a:endParaRPr b="0" sz="1800"/>
          </a:p>
          <a:p>
            <a:pPr indent="-342900" lvl="0" marL="342900" rtl="0" algn="l">
              <a:spcBef>
                <a:spcPts val="360"/>
              </a:spcBef>
              <a:spcAft>
                <a:spcPts val="0"/>
              </a:spcAft>
              <a:buClr>
                <a:schemeClr val="dk1"/>
              </a:buClr>
              <a:buSzPts val="1800"/>
              <a:buChar char="•"/>
            </a:pPr>
            <a:r>
              <a:rPr b="0" lang="en-IN" sz="1800"/>
              <a:t>Vital components of Spring is the AOP framework. While, so AOP need not be used if not required while the Spring IoC container is independent of AOP , AOP complements Spring IoC to furnish a very capable middleware solution.</a:t>
            </a:r>
            <a:endParaRPr/>
          </a:p>
          <a:p>
            <a:pPr indent="-228600" lvl="0" marL="342900" rtl="0" algn="l">
              <a:spcBef>
                <a:spcPts val="360"/>
              </a:spcBef>
              <a:spcAft>
                <a:spcPts val="0"/>
              </a:spcAft>
              <a:buClr>
                <a:schemeClr val="dk1"/>
              </a:buClr>
              <a:buSzPts val="1800"/>
              <a:buNone/>
            </a:pPr>
            <a:r>
              <a:t/>
            </a:r>
            <a:endParaRPr b="0" sz="1800"/>
          </a:p>
          <a:p>
            <a:pPr indent="-342900" lvl="0" marL="342900" rtl="0" algn="l">
              <a:spcBef>
                <a:spcPts val="360"/>
              </a:spcBef>
              <a:spcAft>
                <a:spcPts val="0"/>
              </a:spcAft>
              <a:buClr>
                <a:schemeClr val="dk1"/>
              </a:buClr>
              <a:buSzPts val="1800"/>
              <a:buChar char="•"/>
            </a:pPr>
            <a:r>
              <a:rPr b="0" lang="en-IN" sz="1800"/>
              <a:t>AOP is used in the Spring Framework to</a:t>
            </a:r>
            <a:endParaRPr/>
          </a:p>
          <a:p>
            <a:pPr indent="-285750" lvl="1" marL="742950" rtl="0" algn="l">
              <a:spcBef>
                <a:spcPts val="360"/>
              </a:spcBef>
              <a:spcAft>
                <a:spcPts val="0"/>
              </a:spcAft>
              <a:buClr>
                <a:schemeClr val="dk1"/>
              </a:buClr>
              <a:buSzPts val="1800"/>
              <a:buFont typeface="Noto Sans Symbols"/>
              <a:buChar char="❑"/>
            </a:pPr>
            <a:r>
              <a:rPr b="0" lang="en-IN" sz="1800"/>
              <a:t>furnish declarative enterprise services, especially as a replacement for EJB declarative services. Vital service being </a:t>
            </a:r>
            <a:r>
              <a:rPr b="0" i="1" lang="en-IN" sz="1800"/>
              <a:t>declarative </a:t>
            </a:r>
            <a:r>
              <a:rPr b="0" lang="en-IN" sz="1800"/>
              <a:t>transaction management.</a:t>
            </a:r>
            <a:endParaRPr/>
          </a:p>
          <a:p>
            <a:pPr indent="-285750" lvl="1" marL="742950" rtl="0" algn="l">
              <a:spcBef>
                <a:spcPts val="360"/>
              </a:spcBef>
              <a:spcAft>
                <a:spcPts val="0"/>
              </a:spcAft>
              <a:buClr>
                <a:schemeClr val="dk1"/>
              </a:buClr>
              <a:buSzPts val="1800"/>
              <a:buFont typeface="Noto Sans Symbols"/>
              <a:buChar char="❑"/>
            </a:pPr>
            <a:r>
              <a:rPr b="0" lang="en-IN" sz="1800"/>
              <a:t>Supports users to implement custom aspects.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Module Overview</a:t>
            </a:r>
            <a:endParaRPr/>
          </a:p>
        </p:txBody>
      </p:sp>
      <p:sp>
        <p:nvSpPr>
          <p:cNvPr id="123" name="Google Shape;1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IN" sz="1800"/>
              <a:t>In this Module, we will learn the following:</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Font typeface="Noto Sans Symbols"/>
              <a:buChar char="❑"/>
            </a:pPr>
            <a:r>
              <a:rPr b="0" lang="en-IN" sz="1800"/>
              <a:t>Java Based Configuration</a:t>
            </a:r>
            <a:endParaRPr/>
          </a:p>
          <a:p>
            <a:pPr indent="-342900" lvl="0" marL="342900" rtl="0" algn="l">
              <a:spcBef>
                <a:spcPts val="360"/>
              </a:spcBef>
              <a:spcAft>
                <a:spcPts val="0"/>
              </a:spcAft>
              <a:buClr>
                <a:schemeClr val="dk1"/>
              </a:buClr>
              <a:buSzPts val="1800"/>
              <a:buFont typeface="Noto Sans Symbols"/>
              <a:buChar char="❑"/>
            </a:pPr>
            <a:r>
              <a:rPr b="0" lang="en-IN" sz="1800"/>
              <a:t>Event Handling in Spring</a:t>
            </a:r>
            <a:endParaRPr/>
          </a:p>
          <a:p>
            <a:pPr indent="-342900" lvl="0" marL="342900" rtl="0" algn="l">
              <a:spcBef>
                <a:spcPts val="360"/>
              </a:spcBef>
              <a:spcAft>
                <a:spcPts val="0"/>
              </a:spcAft>
              <a:buClr>
                <a:schemeClr val="dk1"/>
              </a:buClr>
              <a:buSzPts val="1800"/>
              <a:buFont typeface="Noto Sans Symbols"/>
              <a:buChar char="❑"/>
            </a:pPr>
            <a:r>
              <a:rPr b="0" lang="en-IN" sz="1800"/>
              <a:t>Custom Events in Spring</a:t>
            </a:r>
            <a:endParaRPr/>
          </a:p>
          <a:p>
            <a:pPr indent="-342900" lvl="0" marL="342900" rtl="0" algn="l">
              <a:spcBef>
                <a:spcPts val="360"/>
              </a:spcBef>
              <a:spcAft>
                <a:spcPts val="0"/>
              </a:spcAft>
              <a:buClr>
                <a:schemeClr val="dk1"/>
              </a:buClr>
              <a:buSzPts val="1800"/>
              <a:buFont typeface="Noto Sans Symbols"/>
              <a:buChar char="❑"/>
            </a:pPr>
            <a:r>
              <a:rPr b="0" lang="en-IN" sz="1800"/>
              <a:t>AOP with Spring Framework</a:t>
            </a:r>
            <a:endParaRPr/>
          </a:p>
          <a:p>
            <a:pPr indent="-342900" lvl="0" marL="342900" rtl="0" algn="l">
              <a:spcBef>
                <a:spcPts val="360"/>
              </a:spcBef>
              <a:spcAft>
                <a:spcPts val="0"/>
              </a:spcAft>
              <a:buClr>
                <a:schemeClr val="dk1"/>
              </a:buClr>
              <a:buSzPts val="1800"/>
              <a:buFont typeface="Noto Sans Symbols"/>
              <a:buChar char="❑"/>
            </a:pPr>
            <a:r>
              <a:rPr b="0" lang="en-IN" sz="1800"/>
              <a:t>JDBC Framework</a:t>
            </a:r>
            <a:endParaRPr/>
          </a:p>
          <a:p>
            <a:pPr indent="-342900" lvl="0" marL="342900" rtl="0" algn="l">
              <a:spcBef>
                <a:spcPts val="360"/>
              </a:spcBef>
              <a:spcAft>
                <a:spcPts val="0"/>
              </a:spcAft>
              <a:buClr>
                <a:schemeClr val="dk1"/>
              </a:buClr>
              <a:buSzPts val="1800"/>
              <a:buFont typeface="Noto Sans Symbols"/>
              <a:buChar char="❑"/>
            </a:pPr>
            <a:r>
              <a:rPr b="0" lang="en-IN" sz="1800"/>
              <a:t>Transaction Management</a:t>
            </a:r>
            <a:endParaRPr/>
          </a:p>
          <a:p>
            <a:pPr indent="-342900" lvl="0" marL="342900" rtl="0" algn="l">
              <a:spcBef>
                <a:spcPts val="360"/>
              </a:spcBef>
              <a:spcAft>
                <a:spcPts val="0"/>
              </a:spcAft>
              <a:buClr>
                <a:schemeClr val="dk1"/>
              </a:buClr>
              <a:buSzPts val="1800"/>
              <a:buFont typeface="Noto Sans Symbols"/>
              <a:buChar char="❑"/>
            </a:pPr>
            <a:r>
              <a:rPr b="0" lang="en-IN" sz="1800"/>
              <a:t>Web MVC Framework</a:t>
            </a:r>
            <a:endParaRPr/>
          </a:p>
          <a:p>
            <a:pPr indent="-342900" lvl="0" marL="342900" rtl="0" algn="l">
              <a:spcBef>
                <a:spcPts val="360"/>
              </a:spcBef>
              <a:spcAft>
                <a:spcPts val="0"/>
              </a:spcAft>
              <a:buClr>
                <a:schemeClr val="dk1"/>
              </a:buClr>
              <a:buSzPts val="1800"/>
              <a:buFont typeface="Noto Sans Symbols"/>
              <a:buChar char="❑"/>
            </a:pPr>
            <a:r>
              <a:rPr b="0" lang="en-IN" sz="1800"/>
              <a:t>Logging with Log4j</a:t>
            </a:r>
            <a:endParaRPr/>
          </a:p>
          <a:p>
            <a:pPr indent="0" lvl="0" marL="0" rtl="0" algn="l">
              <a:spcBef>
                <a:spcPts val="360"/>
              </a:spcBef>
              <a:spcAft>
                <a:spcPts val="0"/>
              </a:spcAft>
              <a:buClr>
                <a:schemeClr val="dk1"/>
              </a:buClr>
              <a:buSzPts val="1800"/>
              <a:buNone/>
            </a:pPr>
            <a:r>
              <a:t/>
            </a:r>
            <a:endParaRPr b="0"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AOP Concepts</a:t>
            </a:r>
            <a:endParaRPr/>
          </a:p>
        </p:txBody>
      </p:sp>
      <p:sp>
        <p:nvSpPr>
          <p:cNvPr id="243" name="Google Shape;243;p35"/>
          <p:cNvSpPr txBox="1"/>
          <p:nvPr>
            <p:ph idx="1" type="body"/>
          </p:nvPr>
        </p:nvSpPr>
        <p:spPr>
          <a:xfrm>
            <a:off x="107504" y="980728"/>
            <a:ext cx="9036496" cy="58010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700"/>
              <a:buNone/>
            </a:pPr>
            <a:r>
              <a:rPr lang="en-IN" sz="1700"/>
              <a:t>AOP terminology is not particularly intuitive; however, it could have turned out to be  more confusing if Spring used its own terminology.</a:t>
            </a:r>
            <a:endParaRPr/>
          </a:p>
          <a:p>
            <a:pPr indent="-234950" lvl="0" marL="342900" rtl="0" algn="l">
              <a:spcBef>
                <a:spcPts val="340"/>
              </a:spcBef>
              <a:spcAft>
                <a:spcPts val="0"/>
              </a:spcAft>
              <a:buClr>
                <a:schemeClr val="dk1"/>
              </a:buClr>
              <a:buSzPts val="1700"/>
              <a:buNone/>
            </a:pPr>
            <a:r>
              <a:t/>
            </a:r>
            <a:endParaRPr b="0" sz="1700"/>
          </a:p>
        </p:txBody>
      </p:sp>
      <p:graphicFrame>
        <p:nvGraphicFramePr>
          <p:cNvPr id="244" name="Google Shape;244;p35"/>
          <p:cNvGraphicFramePr/>
          <p:nvPr/>
        </p:nvGraphicFramePr>
        <p:xfrm>
          <a:off x="107504" y="1628800"/>
          <a:ext cx="3000000" cy="3000000"/>
        </p:xfrm>
        <a:graphic>
          <a:graphicData uri="http://schemas.openxmlformats.org/drawingml/2006/table">
            <a:tbl>
              <a:tblPr bandRow="1" firstRow="1">
                <a:noFill/>
                <a:tableStyleId>{D7A7E7E2-D72A-431F-872E-137ED51A4610}</a:tableStyleId>
              </a:tblPr>
              <a:tblGrid>
                <a:gridCol w="2003575"/>
                <a:gridCol w="6804300"/>
              </a:tblGrid>
              <a:tr h="370850">
                <a:tc>
                  <a:txBody>
                    <a:bodyPr/>
                    <a:lstStyle/>
                    <a:p>
                      <a:pPr indent="0" lvl="0" marL="0" marR="0" rtl="0" algn="l">
                        <a:spcBef>
                          <a:spcPts val="0"/>
                        </a:spcBef>
                        <a:spcAft>
                          <a:spcPts val="0"/>
                        </a:spcAft>
                        <a:buNone/>
                      </a:pPr>
                      <a:r>
                        <a:rPr lang="en-IN" sz="1600" u="none" cap="none" strike="noStrike"/>
                        <a:t>Name</a:t>
                      </a:r>
                      <a:endParaRPr/>
                    </a:p>
                  </a:txBody>
                  <a:tcPr marT="45725" marB="45725" marR="91450" marL="91450"/>
                </a:tc>
                <a:tc>
                  <a:txBody>
                    <a:bodyPr/>
                    <a:lstStyle/>
                    <a:p>
                      <a:pPr indent="0" lvl="0" marL="0" marR="0" rtl="0" algn="l">
                        <a:spcBef>
                          <a:spcPts val="0"/>
                        </a:spcBef>
                        <a:spcAft>
                          <a:spcPts val="0"/>
                        </a:spcAft>
                        <a:buNone/>
                      </a:pPr>
                      <a:r>
                        <a:rPr lang="en-IN" sz="1600"/>
                        <a:t>Description</a:t>
                      </a:r>
                      <a:endParaRPr/>
                    </a:p>
                  </a:txBody>
                  <a:tcPr marT="45725" marB="45725" marR="91450" marL="91450"/>
                </a:tc>
              </a:tr>
              <a:tr h="370850">
                <a:tc>
                  <a:txBody>
                    <a:bodyPr/>
                    <a:lstStyle/>
                    <a:p>
                      <a:pPr indent="0" lvl="0" marL="0" marR="0" rtl="0" algn="l">
                        <a:spcBef>
                          <a:spcPts val="0"/>
                        </a:spcBef>
                        <a:spcAft>
                          <a:spcPts val="0"/>
                        </a:spcAft>
                        <a:buNone/>
                      </a:pPr>
                      <a:r>
                        <a:rPr lang="en-IN" sz="1600" u="sng"/>
                        <a:t>Aspect</a:t>
                      </a:r>
                      <a:endParaRPr sz="1600" u="none"/>
                    </a:p>
                  </a:txBody>
                  <a:tcPr marT="45725" marB="45725" marR="91450" marL="91450"/>
                </a:tc>
                <a:tc>
                  <a:txBody>
                    <a:bodyPr/>
                    <a:lstStyle/>
                    <a:p>
                      <a:pPr indent="0" lvl="0" marL="0" marR="0" rtl="0" algn="l">
                        <a:spcBef>
                          <a:spcPts val="0"/>
                        </a:spcBef>
                        <a:spcAft>
                          <a:spcPts val="0"/>
                        </a:spcAft>
                        <a:buNone/>
                      </a:pPr>
                      <a:r>
                        <a:rPr b="0" lang="en-IN" sz="1600"/>
                        <a:t>It is nothing but a modularization of a concern that cuts across multiple classes like transaction management in J2EE applications. In Spring AOP, aspects regular classes /regular classes annotated with the @Aspect annotation the @AspectJ style are used to implement aspects.</a:t>
                      </a:r>
                      <a:endParaRPr/>
                    </a:p>
                  </a:txBody>
                  <a:tcPr marT="45725" marB="45725" marR="91450" marL="91450"/>
                </a:tc>
              </a:tr>
              <a:tr h="370850">
                <a:tc>
                  <a:txBody>
                    <a:bodyPr/>
                    <a:lstStyle/>
                    <a:p>
                      <a:pPr indent="0" lvl="0" marL="0" marR="0" rtl="0" algn="l">
                        <a:spcBef>
                          <a:spcPts val="0"/>
                        </a:spcBef>
                        <a:spcAft>
                          <a:spcPts val="0"/>
                        </a:spcAft>
                        <a:buNone/>
                      </a:pPr>
                      <a:r>
                        <a:rPr lang="en-IN" sz="1600" u="sng"/>
                        <a:t>Advice</a:t>
                      </a:r>
                      <a:endParaRPr sz="1600" u="none"/>
                    </a:p>
                  </a:txBody>
                  <a:tcPr marT="45725" marB="45725" marR="91450" marL="91450"/>
                </a:tc>
                <a:tc>
                  <a:txBody>
                    <a:bodyPr/>
                    <a:lstStyle/>
                    <a:p>
                      <a:pPr indent="0" lvl="0" marL="0" marR="0" rtl="0" algn="l">
                        <a:spcBef>
                          <a:spcPts val="0"/>
                        </a:spcBef>
                        <a:spcAft>
                          <a:spcPts val="0"/>
                        </a:spcAft>
                        <a:buNone/>
                      </a:pPr>
                      <a:r>
                        <a:rPr b="0" lang="en-IN" sz="1600"/>
                        <a:t>It is an action undertaken by an aspect at a particular join point. Advice are of various types like around, before and after advice. Spring and other AOP framework, model an advice as an interceptor, maintaining a chain of interceptors around the join point.</a:t>
                      </a:r>
                      <a:endParaRPr sz="1600"/>
                    </a:p>
                  </a:txBody>
                  <a:tcPr marT="45725" marB="45725" marR="91450" marL="91450"/>
                </a:tc>
              </a:tr>
              <a:tr h="370850">
                <a:tc>
                  <a:txBody>
                    <a:bodyPr/>
                    <a:lstStyle/>
                    <a:p>
                      <a:pPr indent="0" lvl="0" marL="0" marR="0" rtl="0" algn="l">
                        <a:spcBef>
                          <a:spcPts val="0"/>
                        </a:spcBef>
                        <a:spcAft>
                          <a:spcPts val="0"/>
                        </a:spcAft>
                        <a:buNone/>
                      </a:pPr>
                      <a:r>
                        <a:rPr lang="en-IN" sz="1600" u="sng"/>
                        <a:t>Pointcut</a:t>
                      </a:r>
                      <a:endParaRPr sz="1600" u="none"/>
                    </a:p>
                  </a:txBody>
                  <a:tcPr marT="45725" marB="45725" marR="91450" marL="91450"/>
                </a:tc>
                <a:tc>
                  <a:txBody>
                    <a:bodyPr/>
                    <a:lstStyle/>
                    <a:p>
                      <a:pPr indent="0" lvl="0" marL="0" marR="0" rtl="0" algn="l">
                        <a:spcBef>
                          <a:spcPts val="0"/>
                        </a:spcBef>
                        <a:spcAft>
                          <a:spcPts val="0"/>
                        </a:spcAft>
                        <a:buNone/>
                      </a:pPr>
                      <a:r>
                        <a:rPr b="0" lang="en-IN" sz="1600"/>
                        <a:t>a predicate the ones matching join points. Advice is associated to pointcut expression, runs at any join point matched by the pointcut for iantance, the execution of a method with a certain name. The concept of join points as matched by pointcut expressions is central to AOP, and Spring uses the AspectJ pointcut expression language by default.</a:t>
                      </a:r>
                      <a:endParaRPr/>
                    </a:p>
                  </a:txBody>
                  <a:tcPr marT="45725" marB="45725" marR="91450" marL="91450"/>
                </a:tc>
              </a:tr>
              <a:tr h="370850">
                <a:tc>
                  <a:txBody>
                    <a:bodyPr/>
                    <a:lstStyle/>
                    <a:p>
                      <a:pPr indent="0" lvl="0" marL="0" marR="0" rtl="0" algn="l">
                        <a:spcBef>
                          <a:spcPts val="0"/>
                        </a:spcBef>
                        <a:spcAft>
                          <a:spcPts val="0"/>
                        </a:spcAft>
                        <a:buNone/>
                      </a:pPr>
                      <a:r>
                        <a:rPr lang="en-IN" sz="1600" u="sng"/>
                        <a:t>Join point</a:t>
                      </a:r>
                      <a:endParaRPr sz="1600" u="none"/>
                    </a:p>
                  </a:txBody>
                  <a:tcPr marT="45725" marB="45725" marR="91450" marL="91450"/>
                </a:tc>
                <a:tc>
                  <a:txBody>
                    <a:bodyPr/>
                    <a:lstStyle/>
                    <a:p>
                      <a:pPr indent="0" lvl="0" marL="0" marR="0" rtl="0" algn="l">
                        <a:spcBef>
                          <a:spcPts val="0"/>
                        </a:spcBef>
                        <a:spcAft>
                          <a:spcPts val="0"/>
                        </a:spcAft>
                        <a:buNone/>
                      </a:pPr>
                      <a:r>
                        <a:rPr b="0" lang="en-IN" sz="1600"/>
                        <a:t>A stage in the program execution, like method execution or an exception handling. A join point always represents a method execution.</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1835696" y="4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AOP Concepts</a:t>
            </a:r>
            <a:endParaRPr/>
          </a:p>
        </p:txBody>
      </p:sp>
      <p:graphicFrame>
        <p:nvGraphicFramePr>
          <p:cNvPr id="251" name="Google Shape;251;p36"/>
          <p:cNvGraphicFramePr/>
          <p:nvPr/>
        </p:nvGraphicFramePr>
        <p:xfrm>
          <a:off x="539552" y="1412776"/>
          <a:ext cx="3000000" cy="3000000"/>
        </p:xfrm>
        <a:graphic>
          <a:graphicData uri="http://schemas.openxmlformats.org/drawingml/2006/table">
            <a:tbl>
              <a:tblPr bandRow="1" firstRow="1">
                <a:noFill/>
                <a:tableStyleId>{D7A7E7E2-D72A-431F-872E-137ED51A4610}</a:tableStyleId>
              </a:tblPr>
              <a:tblGrid>
                <a:gridCol w="1872200"/>
                <a:gridCol w="6358125"/>
              </a:tblGrid>
              <a:tr h="370850">
                <a:tc>
                  <a:txBody>
                    <a:bodyPr/>
                    <a:lstStyle/>
                    <a:p>
                      <a:pPr indent="0" lvl="0" marL="0" marR="0" rtl="0" algn="l">
                        <a:spcBef>
                          <a:spcPts val="0"/>
                        </a:spcBef>
                        <a:spcAft>
                          <a:spcPts val="0"/>
                        </a:spcAft>
                        <a:buNone/>
                      </a:pPr>
                      <a:r>
                        <a:rPr lang="en-IN" sz="1800"/>
                        <a:t>Name</a:t>
                      </a:r>
                      <a:endParaRPr/>
                    </a:p>
                  </a:txBody>
                  <a:tcPr marT="45725" marB="45725" marR="91450" marL="91450"/>
                </a:tc>
                <a:tc>
                  <a:txBody>
                    <a:bodyPr/>
                    <a:lstStyle/>
                    <a:p>
                      <a:pPr indent="0" lvl="0" marL="0" marR="0" rtl="0" algn="l">
                        <a:spcBef>
                          <a:spcPts val="0"/>
                        </a:spcBef>
                        <a:spcAft>
                          <a:spcPts val="0"/>
                        </a:spcAft>
                        <a:buNone/>
                      </a:pPr>
                      <a:r>
                        <a:rPr lang="en-IN" sz="1800"/>
                        <a:t>Description</a:t>
                      </a:r>
                      <a:endParaRPr/>
                    </a:p>
                  </a:txBody>
                  <a:tcPr marT="45725" marB="45725" marR="91450" marL="91450"/>
                </a:tc>
              </a:tr>
              <a:tr h="370850">
                <a:tc>
                  <a:txBody>
                    <a:bodyPr/>
                    <a:lstStyle/>
                    <a:p>
                      <a:pPr indent="0" lvl="0" marL="0" marR="0" rtl="0" algn="l">
                        <a:spcBef>
                          <a:spcPts val="0"/>
                        </a:spcBef>
                        <a:spcAft>
                          <a:spcPts val="0"/>
                        </a:spcAft>
                        <a:buNone/>
                      </a:pPr>
                      <a:r>
                        <a:rPr lang="en-IN" sz="1800" u="none"/>
                        <a:t>Introduction</a:t>
                      </a:r>
                      <a:endParaRPr/>
                    </a:p>
                  </a:txBody>
                  <a:tcPr marT="45725" marB="45725" marR="91450" marL="91450"/>
                </a:tc>
                <a:tc>
                  <a:txBody>
                    <a:bodyPr/>
                    <a:lstStyle/>
                    <a:p>
                      <a:pPr indent="0" lvl="0" marL="0" marR="0" rtl="0" algn="l">
                        <a:spcBef>
                          <a:spcPts val="0"/>
                        </a:spcBef>
                        <a:spcAft>
                          <a:spcPts val="0"/>
                        </a:spcAft>
                        <a:buNone/>
                      </a:pPr>
                      <a:r>
                        <a:rPr b="0" lang="en-IN" sz="1800"/>
                        <a:t>With Spring AOP, you can introduce new interfaces and a corresponding implementation to any advised object. Like introduction to make a bean implement an IsModified interface, to simplify caching.</a:t>
                      </a:r>
                      <a:endParaRPr/>
                    </a:p>
                  </a:txBody>
                  <a:tcPr marT="45725" marB="45725" marR="91450" marL="91450"/>
                </a:tc>
              </a:tr>
              <a:tr h="370850">
                <a:tc>
                  <a:txBody>
                    <a:bodyPr/>
                    <a:lstStyle/>
                    <a:p>
                      <a:pPr indent="0" lvl="0" marL="0" marR="0" rtl="0" algn="l">
                        <a:spcBef>
                          <a:spcPts val="0"/>
                        </a:spcBef>
                        <a:spcAft>
                          <a:spcPts val="0"/>
                        </a:spcAft>
                        <a:buNone/>
                      </a:pPr>
                      <a:r>
                        <a:rPr lang="en-IN" sz="1800" u="none"/>
                        <a:t>AOP proxy</a:t>
                      </a:r>
                      <a:endParaRPr/>
                    </a:p>
                  </a:txBody>
                  <a:tcPr marT="45725" marB="45725" marR="91450" marL="91450"/>
                </a:tc>
                <a:tc>
                  <a:txBody>
                    <a:bodyPr/>
                    <a:lstStyle/>
                    <a:p>
                      <a:pPr indent="0" lvl="0" marL="0" marR="0" rtl="0" algn="l">
                        <a:spcBef>
                          <a:spcPts val="0"/>
                        </a:spcBef>
                        <a:spcAft>
                          <a:spcPts val="0"/>
                        </a:spcAft>
                        <a:buNone/>
                      </a:pPr>
                      <a:r>
                        <a:rPr b="0" lang="en-IN" sz="1800"/>
                        <a:t>Its job is to implement the aspect contracts like advise method executions etc. It will be a JDK dynamic proxy or a CGLIB proxy</a:t>
                      </a:r>
                      <a:r>
                        <a:rPr lang="en-IN" sz="1800"/>
                        <a:t>.</a:t>
                      </a:r>
                      <a:endParaRPr/>
                    </a:p>
                  </a:txBody>
                  <a:tcPr marT="45725" marB="45725" marR="91450" marL="91450"/>
                </a:tc>
              </a:tr>
              <a:tr h="370850">
                <a:tc>
                  <a:txBody>
                    <a:bodyPr/>
                    <a:lstStyle/>
                    <a:p>
                      <a:pPr indent="0" lvl="0" marL="0" marR="0" rtl="0" algn="l">
                        <a:spcBef>
                          <a:spcPts val="0"/>
                        </a:spcBef>
                        <a:spcAft>
                          <a:spcPts val="0"/>
                        </a:spcAft>
                        <a:buNone/>
                      </a:pPr>
                      <a:r>
                        <a:rPr lang="en-IN" sz="1800" u="none"/>
                        <a:t>Weaving</a:t>
                      </a:r>
                      <a:endParaRPr/>
                    </a:p>
                  </a:txBody>
                  <a:tcPr marT="45725" marB="45725" marR="91450" marL="91450"/>
                </a:tc>
                <a:tc>
                  <a:txBody>
                    <a:bodyPr/>
                    <a:lstStyle/>
                    <a:p>
                      <a:pPr indent="0" lvl="0" marL="0" marR="0" rtl="0" algn="l">
                        <a:spcBef>
                          <a:spcPts val="0"/>
                        </a:spcBef>
                        <a:spcAft>
                          <a:spcPts val="0"/>
                        </a:spcAft>
                        <a:buNone/>
                      </a:pPr>
                      <a:r>
                        <a:rPr b="0" lang="en-IN" sz="1800"/>
                        <a:t>It helps to create an advised object by linking aspects with other application types or objects. This can be achieved at compile time using the AspectJ compiler like load time, or at runtime. In Spring weaving  is performed at runtime.</a:t>
                      </a:r>
                      <a:endParaRPr/>
                    </a:p>
                  </a:txBody>
                  <a:tcPr marT="45725" marB="45725" marR="91450" marL="91450"/>
                </a:tc>
              </a:tr>
              <a:tr h="370850">
                <a:tc>
                  <a:txBody>
                    <a:bodyPr/>
                    <a:lstStyle/>
                    <a:p>
                      <a:pPr indent="0" lvl="0" marL="0" marR="0" rtl="0" algn="l">
                        <a:spcBef>
                          <a:spcPts val="0"/>
                        </a:spcBef>
                        <a:spcAft>
                          <a:spcPts val="0"/>
                        </a:spcAft>
                        <a:buNone/>
                      </a:pPr>
                      <a:r>
                        <a:rPr lang="en-IN" sz="1800" u="none"/>
                        <a:t>Target object: </a:t>
                      </a:r>
                      <a:endParaRPr/>
                    </a:p>
                  </a:txBody>
                  <a:tcPr marT="45725" marB="45725" marR="91450" marL="91450"/>
                </a:tc>
                <a:tc>
                  <a:txBody>
                    <a:bodyPr/>
                    <a:lstStyle/>
                    <a:p>
                      <a:pPr indent="0" lvl="0" marL="0" marR="0" rtl="0" algn="l">
                        <a:spcBef>
                          <a:spcPts val="0"/>
                        </a:spcBef>
                        <a:spcAft>
                          <a:spcPts val="0"/>
                        </a:spcAft>
                        <a:buNone/>
                      </a:pPr>
                      <a:r>
                        <a:rPr b="0" lang="en-IN" sz="1800"/>
                        <a:t>Also known  to be the advised object object and  advised by one or more aspects. This object will always be a proxied object as Spring AOP. Is implemented using Runtime proxies.</a:t>
                      </a:r>
                      <a:endParaRPr/>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AOP with Spring Framework</a:t>
            </a:r>
            <a:endParaRPr/>
          </a:p>
        </p:txBody>
      </p:sp>
      <p:sp>
        <p:nvSpPr>
          <p:cNvPr id="258" name="Google Shape;258;p37"/>
          <p:cNvSpPr txBox="1"/>
          <p:nvPr>
            <p:ph idx="1" type="body"/>
          </p:nvPr>
        </p:nvSpPr>
        <p:spPr>
          <a:xfrm>
            <a:off x="107504" y="1052736"/>
            <a:ext cx="9036496" cy="580526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Types of advice:</a:t>
            </a:r>
            <a:endParaRPr/>
          </a:p>
          <a:p>
            <a:pPr indent="0" lvl="0" marL="0" rtl="0" algn="l">
              <a:spcBef>
                <a:spcPts val="320"/>
              </a:spcBef>
              <a:spcAft>
                <a:spcPts val="0"/>
              </a:spcAft>
              <a:buClr>
                <a:schemeClr val="dk1"/>
              </a:buClr>
              <a:buSzPts val="1600"/>
              <a:buNone/>
            </a:pPr>
            <a:r>
              <a:t/>
            </a:r>
            <a:endParaRPr/>
          </a:p>
          <a:p>
            <a:pPr indent="0" lvl="0" marL="0" rtl="0" algn="l">
              <a:spcBef>
                <a:spcPts val="360"/>
              </a:spcBef>
              <a:spcAft>
                <a:spcPts val="0"/>
              </a:spcAft>
              <a:buClr>
                <a:schemeClr val="dk1"/>
              </a:buClr>
              <a:buSzPts val="1800"/>
              <a:buNone/>
            </a:pPr>
            <a:br>
              <a:rPr lang="en-IN" sz="1800"/>
            </a:br>
            <a:endParaRPr sz="1800"/>
          </a:p>
        </p:txBody>
      </p:sp>
      <p:graphicFrame>
        <p:nvGraphicFramePr>
          <p:cNvPr id="259" name="Google Shape;259;p37"/>
          <p:cNvGraphicFramePr/>
          <p:nvPr/>
        </p:nvGraphicFramePr>
        <p:xfrm>
          <a:off x="539552" y="1412776"/>
          <a:ext cx="3000000" cy="3000000"/>
        </p:xfrm>
        <a:graphic>
          <a:graphicData uri="http://schemas.openxmlformats.org/drawingml/2006/table">
            <a:tbl>
              <a:tblPr bandRow="1" firstRow="1">
                <a:noFill/>
                <a:tableStyleId>{D7A7E7E2-D72A-431F-872E-137ED51A4610}</a:tableStyleId>
              </a:tblPr>
              <a:tblGrid>
                <a:gridCol w="2880325"/>
                <a:gridCol w="4968550"/>
              </a:tblGrid>
              <a:tr h="370850">
                <a:tc>
                  <a:txBody>
                    <a:bodyPr/>
                    <a:lstStyle/>
                    <a:p>
                      <a:pPr indent="0" lvl="0" marL="0" marR="0" rtl="0" algn="l">
                        <a:spcBef>
                          <a:spcPts val="0"/>
                        </a:spcBef>
                        <a:spcAft>
                          <a:spcPts val="0"/>
                        </a:spcAft>
                        <a:buNone/>
                      </a:pPr>
                      <a:r>
                        <a:rPr lang="en-IN" sz="1800"/>
                        <a:t>Name</a:t>
                      </a:r>
                      <a:endParaRPr/>
                    </a:p>
                  </a:txBody>
                  <a:tcPr marT="45725" marB="45725" marR="91450" marL="91450"/>
                </a:tc>
                <a:tc>
                  <a:txBody>
                    <a:bodyPr/>
                    <a:lstStyle/>
                    <a:p>
                      <a:pPr indent="0" lvl="0" marL="0" marR="0" rtl="0" algn="l">
                        <a:spcBef>
                          <a:spcPts val="0"/>
                        </a:spcBef>
                        <a:spcAft>
                          <a:spcPts val="0"/>
                        </a:spcAft>
                        <a:buNone/>
                      </a:pPr>
                      <a:r>
                        <a:rPr lang="en-IN" sz="1800"/>
                        <a:t>Description</a:t>
                      </a:r>
                      <a:endParaRPr/>
                    </a:p>
                  </a:txBody>
                  <a:tcPr marT="45725" marB="45725" marR="91450" marL="91450"/>
                </a:tc>
              </a:tr>
              <a:tr h="370850">
                <a:tc>
                  <a:txBody>
                    <a:bodyPr/>
                    <a:lstStyle/>
                    <a:p>
                      <a:pPr indent="0" lvl="0" marL="0" marR="0" rtl="0" algn="l">
                        <a:spcBef>
                          <a:spcPts val="0"/>
                        </a:spcBef>
                        <a:spcAft>
                          <a:spcPts val="0"/>
                        </a:spcAft>
                        <a:buNone/>
                      </a:pPr>
                      <a:r>
                        <a:rPr lang="en-IN" sz="1800"/>
                        <a:t>Before Advice</a:t>
                      </a:r>
                      <a:endParaRPr/>
                    </a:p>
                  </a:txBody>
                  <a:tcPr marT="45725" marB="45725" marR="91450" marL="91450"/>
                </a:tc>
                <a:tc>
                  <a:txBody>
                    <a:bodyPr/>
                    <a:lstStyle/>
                    <a:p>
                      <a:pPr indent="0" lvl="0" marL="0" marR="0" rtl="0" algn="l">
                        <a:spcBef>
                          <a:spcPts val="0"/>
                        </a:spcBef>
                        <a:spcAft>
                          <a:spcPts val="0"/>
                        </a:spcAft>
                        <a:buNone/>
                      </a:pPr>
                      <a:r>
                        <a:rPr lang="en-IN" sz="1800"/>
                        <a:t>This executes before a join point and has no ability in preventing execution flow proceeding to the join point.</a:t>
                      </a:r>
                      <a:endParaRPr/>
                    </a:p>
                  </a:txBody>
                  <a:tcPr marT="45725" marB="45725" marR="91450" marL="91450"/>
                </a:tc>
              </a:tr>
              <a:tr h="370850">
                <a:tc>
                  <a:txBody>
                    <a:bodyPr/>
                    <a:lstStyle/>
                    <a:p>
                      <a:pPr indent="0" lvl="0" marL="0" marR="0" rtl="0" algn="l">
                        <a:spcBef>
                          <a:spcPts val="0"/>
                        </a:spcBef>
                        <a:spcAft>
                          <a:spcPts val="0"/>
                        </a:spcAft>
                        <a:buNone/>
                      </a:pPr>
                      <a:r>
                        <a:rPr lang="en-IN" sz="1800"/>
                        <a:t>After Returning Advice</a:t>
                      </a:r>
                      <a:endParaRPr/>
                    </a:p>
                  </a:txBody>
                  <a:tcPr marT="45725" marB="45725" marR="91450" marL="91450"/>
                </a:tc>
                <a:tc>
                  <a:txBody>
                    <a:bodyPr/>
                    <a:lstStyle/>
                    <a:p>
                      <a:pPr indent="0" lvl="0" marL="0" marR="0" rtl="0" algn="l">
                        <a:spcBef>
                          <a:spcPts val="0"/>
                        </a:spcBef>
                        <a:spcAft>
                          <a:spcPts val="0"/>
                        </a:spcAft>
                        <a:buNone/>
                      </a:pPr>
                      <a:r>
                        <a:rPr lang="en-IN" sz="1800"/>
                        <a:t>This is to be executed after a join point is finished like a method returning without any exception</a:t>
                      </a:r>
                      <a:endParaRPr/>
                    </a:p>
                  </a:txBody>
                  <a:tcPr marT="45725" marB="45725" marR="91450" marL="91450"/>
                </a:tc>
              </a:tr>
              <a:tr h="370850">
                <a:tc>
                  <a:txBody>
                    <a:bodyPr/>
                    <a:lstStyle/>
                    <a:p>
                      <a:pPr indent="0" lvl="0" marL="0" marR="0" rtl="0" algn="l">
                        <a:spcBef>
                          <a:spcPts val="0"/>
                        </a:spcBef>
                        <a:spcAft>
                          <a:spcPts val="0"/>
                        </a:spcAft>
                        <a:buNone/>
                      </a:pPr>
                      <a:r>
                        <a:rPr lang="en-IN" sz="1800"/>
                        <a:t>After Throwing Advice</a:t>
                      </a:r>
                      <a:endParaRPr/>
                    </a:p>
                  </a:txBody>
                  <a:tcPr marT="45725" marB="45725" marR="91450" marL="91450"/>
                </a:tc>
                <a:tc>
                  <a:txBody>
                    <a:bodyPr/>
                    <a:lstStyle/>
                    <a:p>
                      <a:pPr indent="0" lvl="0" marL="0" marR="0" rtl="0" algn="l">
                        <a:spcBef>
                          <a:spcPts val="0"/>
                        </a:spcBef>
                        <a:spcAft>
                          <a:spcPts val="0"/>
                        </a:spcAft>
                        <a:buNone/>
                      </a:pPr>
                      <a:r>
                        <a:rPr lang="en-IN" sz="1800"/>
                        <a:t>This is to be executed if method exits by throwing an exception</a:t>
                      </a:r>
                      <a:endParaRPr sz="1800"/>
                    </a:p>
                  </a:txBody>
                  <a:tcPr marT="45725" marB="45725" marR="91450" marL="91450"/>
                </a:tc>
              </a:tr>
              <a:tr h="370850">
                <a:tc>
                  <a:txBody>
                    <a:bodyPr/>
                    <a:lstStyle/>
                    <a:p>
                      <a:pPr indent="0" lvl="0" marL="0" marR="0" rtl="0" algn="l">
                        <a:spcBef>
                          <a:spcPts val="0"/>
                        </a:spcBef>
                        <a:spcAft>
                          <a:spcPts val="0"/>
                        </a:spcAft>
                        <a:buNone/>
                      </a:pPr>
                      <a:r>
                        <a:rPr lang="en-IN" sz="1800"/>
                        <a:t>After finally advice</a:t>
                      </a:r>
                      <a:endParaRPr/>
                    </a:p>
                  </a:txBody>
                  <a:tcPr marT="45725" marB="45725" marR="91450" marL="91450"/>
                </a:tc>
                <a:tc>
                  <a:txBody>
                    <a:bodyPr/>
                    <a:lstStyle/>
                    <a:p>
                      <a:pPr indent="0" lvl="0" marL="0" marR="0" rtl="0" algn="l">
                        <a:spcBef>
                          <a:spcPts val="0"/>
                        </a:spcBef>
                        <a:spcAft>
                          <a:spcPts val="0"/>
                        </a:spcAft>
                        <a:buNone/>
                      </a:pPr>
                      <a:r>
                        <a:rPr lang="en-IN" sz="1800"/>
                        <a:t>This is to be executed irrespective of the means by which a join point exits </a:t>
                      </a:r>
                      <a:endParaRPr sz="1800"/>
                    </a:p>
                  </a:txBody>
                  <a:tcPr marT="45725" marB="45725" marR="91450" marL="91450"/>
                </a:tc>
              </a:tr>
              <a:tr h="370850">
                <a:tc>
                  <a:txBody>
                    <a:bodyPr/>
                    <a:lstStyle/>
                    <a:p>
                      <a:pPr indent="0" lvl="0" marL="0" marR="0" rtl="0" algn="l">
                        <a:spcBef>
                          <a:spcPts val="0"/>
                        </a:spcBef>
                        <a:spcAft>
                          <a:spcPts val="0"/>
                        </a:spcAft>
                        <a:buNone/>
                      </a:pPr>
                      <a:r>
                        <a:rPr lang="en-IN" sz="1800"/>
                        <a:t>Around Advice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IN" sz="1800"/>
                        <a:t>This is very powerful advice and surrounded by a join point such as a method invocation.IT has the capability to perform custom behavior before and after the method invocation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Before Advice</a:t>
            </a:r>
            <a:endParaRPr/>
          </a:p>
        </p:txBody>
      </p:sp>
      <p:sp>
        <p:nvSpPr>
          <p:cNvPr id="266" name="Google Shape;266;p38"/>
          <p:cNvSpPr txBox="1"/>
          <p:nvPr>
            <p:ph idx="1" type="body"/>
          </p:nvPr>
        </p:nvSpPr>
        <p:spPr>
          <a:xfrm>
            <a:off x="107504" y="980729"/>
            <a:ext cx="9036496" cy="2016223"/>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chemeClr val="dk1"/>
              </a:buClr>
              <a:buSzPct val="100000"/>
              <a:buNone/>
            </a:pPr>
            <a:r>
              <a:rPr lang="en-IN" sz="2000"/>
              <a:t> Create an Advice</a:t>
            </a:r>
            <a:endParaRPr/>
          </a:p>
          <a:p>
            <a:pPr indent="-342900" lvl="0" marL="342900" rtl="0" algn="l">
              <a:spcBef>
                <a:spcPts val="296"/>
              </a:spcBef>
              <a:spcAft>
                <a:spcPts val="0"/>
              </a:spcAft>
              <a:buClr>
                <a:schemeClr val="dk1"/>
              </a:buClr>
              <a:buSzPct val="100000"/>
              <a:buChar char="•"/>
            </a:pPr>
            <a:r>
              <a:rPr lang="en-IN"/>
              <a:t>In AOP the Advice is an action which is under taken before or after execution of method. Various types are “around,” “before” and “after” advice. Below we are going to create an example for each one of them.</a:t>
            </a:r>
            <a:endParaRPr/>
          </a:p>
          <a:p>
            <a:pPr indent="0" lvl="0" marL="0" rtl="0" algn="l">
              <a:spcBef>
                <a:spcPts val="296"/>
              </a:spcBef>
              <a:spcAft>
                <a:spcPts val="0"/>
              </a:spcAft>
              <a:buClr>
                <a:schemeClr val="dk1"/>
              </a:buClr>
              <a:buSzPct val="100000"/>
              <a:buNone/>
            </a:pPr>
            <a:r>
              <a:t/>
            </a:r>
            <a:endParaRPr/>
          </a:p>
          <a:p>
            <a:pPr indent="0" lvl="0" marL="0" rtl="0" algn="l">
              <a:spcBef>
                <a:spcPts val="296"/>
              </a:spcBef>
              <a:spcAft>
                <a:spcPts val="0"/>
              </a:spcAft>
              <a:buClr>
                <a:schemeClr val="dk1"/>
              </a:buClr>
              <a:buSzPct val="100000"/>
              <a:buNone/>
            </a:pPr>
            <a:r>
              <a:rPr lang="en-IN"/>
              <a:t>Duration: 10 min</a:t>
            </a:r>
            <a:endParaRPr/>
          </a:p>
          <a:p>
            <a:pPr indent="0" lvl="0" marL="0" rtl="0" algn="l">
              <a:spcBef>
                <a:spcPts val="296"/>
              </a:spcBef>
              <a:spcAft>
                <a:spcPts val="0"/>
              </a:spcAft>
              <a:buClr>
                <a:schemeClr val="dk1"/>
              </a:buClr>
              <a:buSzPct val="100000"/>
              <a:buNone/>
            </a:pPr>
            <a:r>
              <a:rPr lang="en-IN"/>
              <a:t>DemoSimpleService.java class methods will be intercepted by the advices which we will create.</a:t>
            </a:r>
            <a:endParaRPr/>
          </a:p>
          <a:p>
            <a:pPr indent="0" lvl="0" marL="0" rtl="0" algn="l">
              <a:spcBef>
                <a:spcPts val="296"/>
              </a:spcBef>
              <a:spcAft>
                <a:spcPts val="0"/>
              </a:spcAft>
              <a:buClr>
                <a:schemeClr val="dk1"/>
              </a:buClr>
              <a:buSzPct val="100000"/>
              <a:buNone/>
            </a:pPr>
            <a:r>
              <a:rPr lang="en-IN"/>
              <a:t>SimpleService.java</a:t>
            </a:r>
            <a:endParaRPr/>
          </a:p>
          <a:p>
            <a:pPr indent="-248920" lvl="0" marL="342900" rtl="0" algn="l">
              <a:spcBef>
                <a:spcPts val="296"/>
              </a:spcBef>
              <a:spcAft>
                <a:spcPts val="0"/>
              </a:spcAft>
              <a:buClr>
                <a:schemeClr val="dk1"/>
              </a:buClr>
              <a:buSzPct val="100000"/>
              <a:buNone/>
            </a:pPr>
            <a:r>
              <a:t/>
            </a:r>
            <a:endParaRPr/>
          </a:p>
          <a:p>
            <a:pPr indent="0" lvl="0" marL="0" rtl="0" algn="l">
              <a:spcBef>
                <a:spcPts val="296"/>
              </a:spcBef>
              <a:spcAft>
                <a:spcPts val="0"/>
              </a:spcAft>
              <a:buClr>
                <a:schemeClr val="dk1"/>
              </a:buClr>
              <a:buSzPct val="100000"/>
              <a:buNone/>
            </a:pPr>
            <a:r>
              <a:t/>
            </a:r>
            <a:endParaRPr/>
          </a:p>
        </p:txBody>
      </p:sp>
      <p:sp>
        <p:nvSpPr>
          <p:cNvPr id="267" name="Google Shape;267;p38"/>
          <p:cNvSpPr/>
          <p:nvPr/>
        </p:nvSpPr>
        <p:spPr>
          <a:xfrm>
            <a:off x="107504" y="2996952"/>
            <a:ext cx="45720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package com.aop.snippets.enterprise;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public class DemoSimpleService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private String sname;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private int sid;</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public String getSName()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return sname;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public void setSName(String sname)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this.sname = sname;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Before Advice Cont..</a:t>
            </a:r>
            <a:endParaRPr/>
          </a:p>
        </p:txBody>
      </p:sp>
      <p:sp>
        <p:nvSpPr>
          <p:cNvPr id="273" name="Google Shape;273;p39"/>
          <p:cNvSpPr txBox="1"/>
          <p:nvPr>
            <p:ph idx="1" type="body"/>
          </p:nvPr>
        </p:nvSpPr>
        <p:spPr>
          <a:xfrm>
            <a:off x="0" y="1196752"/>
            <a:ext cx="9144000" cy="558504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b="0" lang="en-IN"/>
              <a:t>public int getSId() {</a:t>
            </a:r>
            <a:endParaRPr/>
          </a:p>
          <a:p>
            <a:pPr indent="0" lvl="0" marL="0" rtl="0" algn="l">
              <a:spcBef>
                <a:spcPts val="296"/>
              </a:spcBef>
              <a:spcAft>
                <a:spcPts val="0"/>
              </a:spcAft>
              <a:buClr>
                <a:schemeClr val="dk1"/>
              </a:buClr>
              <a:buSzPct val="100000"/>
              <a:buNone/>
            </a:pPr>
            <a:r>
              <a:rPr b="0" lang="en-IN"/>
              <a:t>        return sid;</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public void setSId(int sid) {</a:t>
            </a:r>
            <a:endParaRPr/>
          </a:p>
          <a:p>
            <a:pPr indent="0" lvl="0" marL="0" rtl="0" algn="l">
              <a:spcBef>
                <a:spcPts val="296"/>
              </a:spcBef>
              <a:spcAft>
                <a:spcPts val="0"/>
              </a:spcAft>
              <a:buClr>
                <a:schemeClr val="dk1"/>
              </a:buClr>
              <a:buSzPct val="100000"/>
              <a:buNone/>
            </a:pPr>
            <a:r>
              <a:rPr b="0" lang="en-IN"/>
              <a:t>        this.sid = sid;</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public void printSNameId() {</a:t>
            </a:r>
            <a:endParaRPr/>
          </a:p>
          <a:p>
            <a:pPr indent="0" lvl="0" marL="0" rtl="0" algn="l">
              <a:spcBef>
                <a:spcPts val="296"/>
              </a:spcBef>
              <a:spcAft>
                <a:spcPts val="0"/>
              </a:spcAft>
              <a:buClr>
                <a:schemeClr val="dk1"/>
              </a:buClr>
              <a:buSzPct val="100000"/>
              <a:buNone/>
            </a:pPr>
            <a:r>
              <a:rPr b="0" lang="en-IN"/>
              <a:t>        System.out.println(“DemoSimpleService : Method printSNameId() : My full name is " + sname + " and my sid is " + sid);</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public void checkSName() {</a:t>
            </a:r>
            <a:endParaRPr/>
          </a:p>
          <a:p>
            <a:pPr indent="0" lvl="0" marL="0" rtl="0" algn="l">
              <a:spcBef>
                <a:spcPts val="296"/>
              </a:spcBef>
              <a:spcAft>
                <a:spcPts val="0"/>
              </a:spcAft>
              <a:buClr>
                <a:schemeClr val="dk1"/>
              </a:buClr>
              <a:buSzPct val="100000"/>
              <a:buNone/>
            </a:pPr>
            <a:r>
              <a:rPr b="0" lang="en-IN"/>
              <a:t>        if (sname.length() &lt; 20) {</a:t>
            </a:r>
            <a:endParaRPr/>
          </a:p>
          <a:p>
            <a:pPr indent="0" lvl="0" marL="0" rtl="0" algn="l">
              <a:spcBef>
                <a:spcPts val="296"/>
              </a:spcBef>
              <a:spcAft>
                <a:spcPts val="0"/>
              </a:spcAft>
              <a:buClr>
                <a:schemeClr val="dk1"/>
              </a:buClr>
              <a:buSzPct val="100000"/>
              <a:buNone/>
            </a:pPr>
            <a:r>
              <a:rPr b="0" lang="en-IN"/>
              <a:t>            throw new IllegalArgumentException();</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public void Test(String message){</a:t>
            </a:r>
            <a:endParaRPr/>
          </a:p>
          <a:p>
            <a:pPr indent="0" lvl="0" marL="0" rtl="0" algn="l">
              <a:spcBef>
                <a:spcPts val="296"/>
              </a:spcBef>
              <a:spcAft>
                <a:spcPts val="0"/>
              </a:spcAft>
              <a:buClr>
                <a:schemeClr val="dk1"/>
              </a:buClr>
              <a:buSzPct val="100000"/>
              <a:buNone/>
            </a:pPr>
            <a:r>
              <a:rPr b="0" lang="en-IN"/>
              <a:t>        System.out.println(“DemoSimpleService : Method Test() : Testing! " + message);</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Before Advice Cont..</a:t>
            </a:r>
            <a:endParaRPr/>
          </a:p>
        </p:txBody>
      </p:sp>
      <p:sp>
        <p:nvSpPr>
          <p:cNvPr id="279" name="Google Shape;279;p40"/>
          <p:cNvSpPr txBox="1"/>
          <p:nvPr>
            <p:ph idx="1" type="body"/>
          </p:nvPr>
        </p:nvSpPr>
        <p:spPr>
          <a:xfrm>
            <a:off x="0" y="1166018"/>
            <a:ext cx="9144000" cy="569198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Before Advice</a:t>
            </a:r>
            <a:endParaRPr/>
          </a:p>
          <a:p>
            <a:pPr indent="0" lvl="0" marL="0" rtl="0" algn="l">
              <a:spcBef>
                <a:spcPts val="320"/>
              </a:spcBef>
              <a:spcAft>
                <a:spcPts val="0"/>
              </a:spcAft>
              <a:buClr>
                <a:schemeClr val="dk1"/>
              </a:buClr>
              <a:buSzPts val="1600"/>
              <a:buNone/>
            </a:pPr>
            <a:r>
              <a:rPr lang="en-IN"/>
              <a:t>Before Advice executes before a method execution, but does not have the ability to prevent execution flow proceeding to the method execution (unless it throws an exception). The class that implements it is the one below:</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lang="en-IN"/>
              <a:t>DoBeforeMethod.java</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b="0" lang="en-IN"/>
              <a:t>package com.aop.snippets.enterprise.aop;</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import java.lang.reflect.Method;</a:t>
            </a:r>
            <a:endParaRPr/>
          </a:p>
          <a:p>
            <a:pPr indent="0" lvl="0" marL="0" rtl="0" algn="l">
              <a:spcBef>
                <a:spcPts val="320"/>
              </a:spcBef>
              <a:spcAft>
                <a:spcPts val="0"/>
              </a:spcAft>
              <a:buClr>
                <a:schemeClr val="dk1"/>
              </a:buClr>
              <a:buSzPts val="1600"/>
              <a:buNone/>
            </a:pPr>
            <a:r>
              <a:rPr b="0" lang="en-IN"/>
              <a:t>import org.springframework.aop.MethodBeforeAdvice;</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public class DoBeforeMethod implements MethodBeforeAdvice</a:t>
            </a:r>
            <a:endParaRPr b="0"/>
          </a:p>
          <a:p>
            <a:pPr indent="0" lvl="0" marL="0" rtl="0" algn="l">
              <a:spcBef>
                <a:spcPts val="320"/>
              </a:spcBef>
              <a:spcAft>
                <a:spcPts val="0"/>
              </a:spcAft>
              <a:buClr>
                <a:schemeClr val="dk1"/>
              </a:buClr>
              <a:buSzPts val="1600"/>
              <a:buNone/>
            </a:pPr>
            <a:r>
              <a:rPr b="0" lang="en-IN"/>
              <a:t>{</a:t>
            </a:r>
            <a:endParaRPr/>
          </a:p>
          <a:p>
            <a:pPr indent="0" lvl="0" marL="0" rtl="0" algn="l">
              <a:spcBef>
                <a:spcPts val="320"/>
              </a:spcBef>
              <a:spcAft>
                <a:spcPts val="0"/>
              </a:spcAft>
              <a:buClr>
                <a:schemeClr val="dk1"/>
              </a:buClr>
              <a:buSzPts val="1600"/>
              <a:buNone/>
            </a:pPr>
            <a:r>
              <a:rPr b="0" lang="en-IN"/>
              <a:t>    public void before(Method method, Object[] args, Object target)</a:t>
            </a:r>
            <a:endParaRPr/>
          </a:p>
          <a:p>
            <a:pPr indent="0" lvl="0" marL="0" rtl="0" algn="l">
              <a:spcBef>
                <a:spcPts val="320"/>
              </a:spcBef>
              <a:spcAft>
                <a:spcPts val="0"/>
              </a:spcAft>
              <a:buClr>
                <a:schemeClr val="dk1"/>
              </a:buClr>
              <a:buSzPts val="1600"/>
              <a:buNone/>
            </a:pPr>
            <a:r>
              <a:rPr b="0" lang="en-IN"/>
              <a:t>        throws Throwable {</a:t>
            </a:r>
            <a:endParaRPr/>
          </a:p>
          <a:p>
            <a:pPr indent="0" lvl="0" marL="0" rtl="0" algn="l">
              <a:spcBef>
                <a:spcPts val="320"/>
              </a:spcBef>
              <a:spcAft>
                <a:spcPts val="0"/>
              </a:spcAft>
              <a:buClr>
                <a:schemeClr val="dk1"/>
              </a:buClr>
              <a:buSzPts val="1600"/>
              <a:buNone/>
            </a:pPr>
            <a:r>
              <a:rPr b="0" lang="en-IN"/>
              <a:t>            System.out.println("****SPRING AOP**** DoBeforeMethod : Executing before method!");</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Before Advice Cont..</a:t>
            </a:r>
            <a:endParaRPr/>
          </a:p>
        </p:txBody>
      </p:sp>
      <p:sp>
        <p:nvSpPr>
          <p:cNvPr id="286" name="Google Shape;286;p41"/>
          <p:cNvSpPr txBox="1"/>
          <p:nvPr>
            <p:ph idx="1" type="body"/>
          </p:nvPr>
        </p:nvSpPr>
        <p:spPr>
          <a:xfrm>
            <a:off x="0" y="1056928"/>
            <a:ext cx="9144000" cy="5801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IN" sz="1800"/>
              <a:t>Spring configuration file should have the definition of the advice bean. Additionally, a proxy object must be created, of ProxyFactoryBean type. The proxy bean has a target property. Its value is a reference to the bean whose methods will be intercepted. It also has an interceptorNames property. The property value is a list of bean names that represent the advices that will be applied on this proxy /target object.</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IN" sz="1800"/>
              <a:t>applicationContext.xml file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Before Advice Cont..</a:t>
            </a:r>
            <a:endParaRPr b="0"/>
          </a:p>
        </p:txBody>
      </p:sp>
      <p:sp>
        <p:nvSpPr>
          <p:cNvPr id="292" name="Google Shape;292;p42"/>
          <p:cNvSpPr/>
          <p:nvPr/>
        </p:nvSpPr>
        <p:spPr>
          <a:xfrm>
            <a:off x="0" y="715962"/>
            <a:ext cx="9144000" cy="58785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400">
                <a:solidFill>
                  <a:schemeClr val="dk1"/>
                </a:solidFill>
                <a:latin typeface="Calibri"/>
                <a:ea typeface="Calibri"/>
                <a:cs typeface="Calibri"/>
                <a:sym typeface="Calibri"/>
              </a:rPr>
              <a:t>applicationContext.xml</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&lt;beans xmlns="http://www.springframework.org/schema/beans"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xmlns:xsi="http://www.w3.org/2001/XMLSchema-instance" xmlns:p="http://www.springframework.org/schema/p"</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xmlns:aop=</a:t>
            </a:r>
            <a:r>
              <a:rPr lang="en-IN" sz="1200" u="sng">
                <a:solidFill>
                  <a:schemeClr val="hlink"/>
                </a:solidFill>
                <a:latin typeface="Calibri"/>
                <a:ea typeface="Calibri"/>
                <a:cs typeface="Calibri"/>
                <a:sym typeface="Calibri"/>
                <a:hlinkClick r:id="rId3"/>
              </a:rPr>
              <a:t>http://www.springframework.org/schema/aop</a:t>
            </a:r>
            <a:r>
              <a:rPr lang="en-IN" sz="1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xmlns:context="http://www.springframework.org/schema/context"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xmlns:jee="http://www.springframework.org/schema/jee" xmlns:tx="http://www.springframework.org/schema/tx"</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xmlns:task="http://www.springframework.org/schema/task"</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xsi:schemaLocation="http://www.springframework.org/schema/aop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r>
              <a:rPr lang="en-IN" sz="1600">
                <a:solidFill>
                  <a:schemeClr val="dk1"/>
                </a:solidFill>
                <a:latin typeface="Calibri"/>
                <a:ea typeface="Calibri"/>
                <a:cs typeface="Calibri"/>
                <a:sym typeface="Calibri"/>
              </a:rPr>
              <a:t>&lt;bean id="simpleServiceBean" class="com.aop.snippets.enterprise.SimpleService"&gt;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name="name" value="Hello"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name="id" value="12345"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&lt;/bean&gt;     &lt;bean id="doBeforeMethodBean"</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class="com.aop.snippets.enterprise.aop.DoBeforeMethod"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&lt;bean id="simpleServiceProxy" class="org.springframework.aop.framework.ProxyFactoryBean"&gt;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name="target" ref="simpleServiceBean" /&gt;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 name="interceptorNames"&gt;</a:t>
            </a:r>
            <a:endParaRPr sz="1900"/>
          </a:p>
          <a:p>
            <a:pPr indent="0" lvl="0" marL="0" marR="0" rtl="0" algn="l">
              <a:spcBef>
                <a:spcPts val="0"/>
              </a:spcBef>
              <a:spcAft>
                <a:spcPts val="0"/>
              </a:spcAft>
              <a:buNone/>
            </a:pPr>
            <a:r>
              <a:rPr lang="en-IN" sz="16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&lt;value&gt;doBeforeMethodBean&lt;/value&gt;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&lt;/property&gt;   &lt;/bean&gt;&lt;/beans&gt;</a:t>
            </a:r>
            <a:endParaRPr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Before Advice Example Contd…</a:t>
            </a:r>
            <a:endParaRPr/>
          </a:p>
        </p:txBody>
      </p:sp>
      <p:sp>
        <p:nvSpPr>
          <p:cNvPr id="298" name="Google Shape;298;p43"/>
          <p:cNvSpPr txBox="1"/>
          <p:nvPr>
            <p:ph idx="1" type="body"/>
          </p:nvPr>
        </p:nvSpPr>
        <p:spPr>
          <a:xfrm>
            <a:off x="0" y="1052736"/>
            <a:ext cx="9144000" cy="572906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sz="2100"/>
              <a:t>App.java</a:t>
            </a:r>
            <a:endParaRPr/>
          </a:p>
          <a:p>
            <a:pPr indent="0" lvl="0" marL="0" rtl="0" algn="l">
              <a:spcBef>
                <a:spcPts val="272"/>
              </a:spcBef>
              <a:spcAft>
                <a:spcPts val="0"/>
              </a:spcAft>
              <a:buClr>
                <a:schemeClr val="dk1"/>
              </a:buClr>
              <a:buSzPct val="100000"/>
              <a:buNone/>
            </a:pPr>
            <a:r>
              <a:t/>
            </a:r>
            <a:endParaRPr/>
          </a:p>
          <a:p>
            <a:pPr indent="0" lvl="0" marL="0" rtl="0" algn="l">
              <a:spcBef>
                <a:spcPts val="272"/>
              </a:spcBef>
              <a:spcAft>
                <a:spcPts val="0"/>
              </a:spcAft>
              <a:buClr>
                <a:schemeClr val="dk1"/>
              </a:buClr>
              <a:buSzPct val="100000"/>
              <a:buNone/>
            </a:pPr>
            <a:r>
              <a:rPr b="0" lang="en-IN"/>
              <a:t>package com.aop.snippets.enterprise;</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import org.springframework.context.ConfigurableApplicationContext;</a:t>
            </a:r>
            <a:endParaRPr/>
          </a:p>
          <a:p>
            <a:pPr indent="0" lvl="0" marL="0" rtl="0" algn="l">
              <a:spcBef>
                <a:spcPts val="272"/>
              </a:spcBef>
              <a:spcAft>
                <a:spcPts val="0"/>
              </a:spcAft>
              <a:buClr>
                <a:schemeClr val="dk1"/>
              </a:buClr>
              <a:buSzPct val="100000"/>
              <a:buNone/>
            </a:pPr>
            <a:r>
              <a:rPr b="0" lang="en-IN"/>
              <a:t>import org.springframework.context.support.ClassPathXmlApplicationContext;</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public class App {</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    public static void main(String[] args) {</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            ConfigurableApplicationContext context = new ClassPathXmlApplicationContext("applicationContext.xml");</a:t>
            </a:r>
            <a:endParaRPr/>
          </a:p>
          <a:p>
            <a:pPr indent="0" lvl="0" marL="0" rtl="0" algn="l">
              <a:spcBef>
                <a:spcPts val="272"/>
              </a:spcBef>
              <a:spcAft>
                <a:spcPts val="0"/>
              </a:spcAft>
              <a:buClr>
                <a:schemeClr val="dk1"/>
              </a:buClr>
              <a:buSzPct val="100000"/>
              <a:buNone/>
            </a:pPr>
            <a:r>
              <a:rPr b="0" lang="en-IN"/>
              <a:t>            SimpleService simpleService = (SimpleService) context.getBean("simpleServiceProxy");</a:t>
            </a:r>
            <a:endParaRPr/>
          </a:p>
          <a:p>
            <a:pPr indent="0" lvl="0" marL="0" rtl="0" algn="l">
              <a:spcBef>
                <a:spcPts val="272"/>
              </a:spcBef>
              <a:spcAft>
                <a:spcPts val="0"/>
              </a:spcAft>
              <a:buClr>
                <a:schemeClr val="dk1"/>
              </a:buClr>
              <a:buSzPct val="100000"/>
              <a:buNone/>
            </a:pPr>
            <a:r>
              <a:rPr b="0" lang="en-IN"/>
              <a:t>            simpleService.printSNameId();</a:t>
            </a:r>
            <a:endParaRPr/>
          </a:p>
          <a:p>
            <a:pPr indent="0" lvl="0" marL="0" rtl="0" algn="l">
              <a:spcBef>
                <a:spcPts val="272"/>
              </a:spcBef>
              <a:spcAft>
                <a:spcPts val="0"/>
              </a:spcAft>
              <a:buClr>
                <a:schemeClr val="dk1"/>
              </a:buClr>
              <a:buSzPct val="100000"/>
              <a:buNone/>
            </a:pPr>
            <a:r>
              <a:rPr b="0" lang="en-IN"/>
              <a:t>            System.out.println("--------------");</a:t>
            </a:r>
            <a:endParaRPr/>
          </a:p>
          <a:p>
            <a:pPr indent="0" lvl="0" marL="0" rtl="0" algn="l">
              <a:spcBef>
                <a:spcPts val="272"/>
              </a:spcBef>
              <a:spcAft>
                <a:spcPts val="0"/>
              </a:spcAft>
              <a:buClr>
                <a:schemeClr val="dk1"/>
              </a:buClr>
              <a:buSzPct val="100000"/>
              <a:buNone/>
            </a:pPr>
            <a:r>
              <a:rPr b="0" lang="en-IN"/>
              <a:t>            try{</a:t>
            </a:r>
            <a:endParaRPr/>
          </a:p>
          <a:p>
            <a:pPr indent="0" lvl="0" marL="0" rtl="0" algn="l">
              <a:spcBef>
                <a:spcPts val="272"/>
              </a:spcBef>
              <a:spcAft>
                <a:spcPts val="0"/>
              </a:spcAft>
              <a:buClr>
                <a:schemeClr val="dk1"/>
              </a:buClr>
              <a:buSzPct val="100000"/>
              <a:buNone/>
            </a:pPr>
            <a:r>
              <a:rPr b="0" lang="en-IN"/>
              <a:t>                simpleService.checkName();</a:t>
            </a:r>
            <a:endParaRPr/>
          </a:p>
          <a:p>
            <a:pPr indent="0" lvl="0" marL="0" rtl="0" algn="l">
              <a:spcBef>
                <a:spcPts val="272"/>
              </a:spcBef>
              <a:spcAft>
                <a:spcPts val="0"/>
              </a:spcAft>
              <a:buClr>
                <a:schemeClr val="dk1"/>
              </a:buClr>
              <a:buSzPct val="100000"/>
              <a:buNone/>
            </a:pPr>
            <a:r>
              <a:rPr b="0" lang="en-IN"/>
              <a:t>            } catch(Exception e){</a:t>
            </a:r>
            <a:endParaRPr/>
          </a:p>
          <a:p>
            <a:pPr indent="0" lvl="0" marL="0" rtl="0" algn="l">
              <a:spcBef>
                <a:spcPts val="272"/>
              </a:spcBef>
              <a:spcAft>
                <a:spcPts val="0"/>
              </a:spcAft>
              <a:buClr>
                <a:schemeClr val="dk1"/>
              </a:buClr>
              <a:buSzPct val="100000"/>
              <a:buNone/>
            </a:pPr>
            <a:r>
              <a:rPr b="0" lang="en-IN"/>
              <a:t>                System.out.println("SimpleService: Method checkName() exception thrown..");</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            System.out.println("--------------");</a:t>
            </a:r>
            <a:endParaRPr/>
          </a:p>
          <a:p>
            <a:pPr indent="0" lvl="0" marL="0" rtl="0" algn="l">
              <a:spcBef>
                <a:spcPts val="272"/>
              </a:spcBef>
              <a:spcAft>
                <a:spcPts val="0"/>
              </a:spcAft>
              <a:buClr>
                <a:schemeClr val="dk1"/>
              </a:buClr>
              <a:buSzPct val="100000"/>
              <a:buNone/>
            </a:pPr>
            <a:r>
              <a:rPr b="0" lang="en-IN"/>
              <a:t>            simpleService.sayHello("aop");</a:t>
            </a:r>
            <a:endParaRPr/>
          </a:p>
          <a:p>
            <a:pPr indent="0" lvl="0" marL="0" rtl="0" algn="l">
              <a:spcBef>
                <a:spcPts val="272"/>
              </a:spcBef>
              <a:spcAft>
                <a:spcPts val="0"/>
              </a:spcAft>
              <a:buClr>
                <a:schemeClr val="dk1"/>
              </a:buClr>
              <a:buSzPct val="100000"/>
              <a:buNone/>
            </a:pPr>
            <a:r>
              <a:rPr b="0" lang="en-IN"/>
              <a:t>            context.close();</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Before Advice Cont..</a:t>
            </a:r>
            <a:endParaRPr/>
          </a:p>
        </p:txBody>
      </p:sp>
      <p:sp>
        <p:nvSpPr>
          <p:cNvPr id="304" name="Google Shape;304;p44"/>
          <p:cNvSpPr txBox="1"/>
          <p:nvPr>
            <p:ph idx="1" type="body"/>
          </p:nvPr>
        </p:nvSpPr>
        <p:spPr>
          <a:xfrm>
            <a:off x="107504" y="1268760"/>
            <a:ext cx="8807896" cy="54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IN" sz="1800"/>
              <a:t>The before Method, Object[] args, Object target method of the DoBeforeMethod Advice is invoked before the simpleService‘s methods execution.</a:t>
            </a:r>
            <a:endParaRPr/>
          </a:p>
          <a:p>
            <a:pPr indent="0" lvl="0" marL="0" rtl="0" algn="l">
              <a:spcBef>
                <a:spcPts val="320"/>
              </a:spcBef>
              <a:spcAft>
                <a:spcPts val="0"/>
              </a:spcAft>
              <a:buClr>
                <a:schemeClr val="dk1"/>
              </a:buClr>
              <a:buSzPts val="1600"/>
              <a:buNone/>
            </a:pPr>
            <a:r>
              <a:t/>
            </a:r>
            <a:endParaRPr/>
          </a:p>
          <a:p>
            <a:pPr indent="0" lvl="0" marL="0" rtl="0" algn="l">
              <a:spcBef>
                <a:spcPts val="360"/>
              </a:spcBef>
              <a:spcAft>
                <a:spcPts val="0"/>
              </a:spcAft>
              <a:buClr>
                <a:schemeClr val="dk1"/>
              </a:buClr>
              <a:buSzPts val="1800"/>
              <a:buNone/>
            </a:pPr>
            <a:r>
              <a:rPr lang="en-IN" sz="1800"/>
              <a:t>Output</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b="0" lang="en-IN" sz="1800"/>
              <a:t>****SPRING AOP**** DoBeforeMethod : Executing before method!</a:t>
            </a:r>
            <a:endParaRPr/>
          </a:p>
          <a:p>
            <a:pPr indent="0" lvl="0" marL="0" rtl="0" algn="l">
              <a:spcBef>
                <a:spcPts val="360"/>
              </a:spcBef>
              <a:spcAft>
                <a:spcPts val="0"/>
              </a:spcAft>
              <a:buClr>
                <a:schemeClr val="dk1"/>
              </a:buClr>
              <a:buSzPts val="1800"/>
              <a:buNone/>
            </a:pPr>
            <a:r>
              <a:rPr b="0" lang="en-IN" sz="1800"/>
              <a:t>SimpleService : Method printSNameId() : My name is Hello and my id is 12345 </a:t>
            </a:r>
            <a:endParaRPr/>
          </a:p>
          <a:p>
            <a:pPr indent="0" lvl="0" marL="0" rtl="0" algn="l">
              <a:spcBef>
                <a:spcPts val="360"/>
              </a:spcBef>
              <a:spcAft>
                <a:spcPts val="0"/>
              </a:spcAft>
              <a:buClr>
                <a:schemeClr val="dk1"/>
              </a:buClr>
              <a:buSzPts val="1800"/>
              <a:buNone/>
            </a:pPr>
            <a:r>
              <a:rPr b="0" lang="en-IN" sz="1800"/>
              <a:t>--------------</a:t>
            </a:r>
            <a:endParaRPr/>
          </a:p>
          <a:p>
            <a:pPr indent="0" lvl="0" marL="0" rtl="0" algn="l">
              <a:spcBef>
                <a:spcPts val="360"/>
              </a:spcBef>
              <a:spcAft>
                <a:spcPts val="0"/>
              </a:spcAft>
              <a:buClr>
                <a:schemeClr val="dk1"/>
              </a:buClr>
              <a:buSzPts val="1800"/>
              <a:buNone/>
            </a:pPr>
            <a:r>
              <a:rPr b="0" lang="en-IN" sz="1800"/>
              <a:t>****SPRING AOP**** DoBeforeMethod : Executing before method!</a:t>
            </a:r>
            <a:endParaRPr/>
          </a:p>
          <a:p>
            <a:pPr indent="0" lvl="0" marL="0" rtl="0" algn="l">
              <a:spcBef>
                <a:spcPts val="360"/>
              </a:spcBef>
              <a:spcAft>
                <a:spcPts val="0"/>
              </a:spcAft>
              <a:buClr>
                <a:schemeClr val="dk1"/>
              </a:buClr>
              <a:buSzPts val="1800"/>
              <a:buNone/>
            </a:pPr>
            <a:r>
              <a:rPr b="0" lang="en-IN" sz="1800"/>
              <a:t>SimpleService: Method checkName() exception thrown..</a:t>
            </a:r>
            <a:endParaRPr/>
          </a:p>
          <a:p>
            <a:pPr indent="0" lvl="0" marL="0" rtl="0" algn="l">
              <a:spcBef>
                <a:spcPts val="360"/>
              </a:spcBef>
              <a:spcAft>
                <a:spcPts val="0"/>
              </a:spcAft>
              <a:buClr>
                <a:schemeClr val="dk1"/>
              </a:buClr>
              <a:buSzPts val="1800"/>
              <a:buNone/>
            </a:pPr>
            <a:r>
              <a:rPr b="0" lang="en-IN" sz="1800"/>
              <a:t>--------------</a:t>
            </a:r>
            <a:endParaRPr/>
          </a:p>
          <a:p>
            <a:pPr indent="0" lvl="0" marL="0" rtl="0" algn="l">
              <a:spcBef>
                <a:spcPts val="360"/>
              </a:spcBef>
              <a:spcAft>
                <a:spcPts val="0"/>
              </a:spcAft>
              <a:buClr>
                <a:schemeClr val="dk1"/>
              </a:buClr>
              <a:buSzPts val="1800"/>
              <a:buNone/>
            </a:pPr>
            <a:r>
              <a:rPr b="0" lang="en-IN" sz="1800"/>
              <a:t>****SPRING AOP**** DoBeforeMethod : Executing before method!</a:t>
            </a:r>
            <a:endParaRPr/>
          </a:p>
          <a:p>
            <a:pPr indent="0" lvl="0" marL="0" rtl="0" algn="l">
              <a:spcBef>
                <a:spcPts val="360"/>
              </a:spcBef>
              <a:spcAft>
                <a:spcPts val="0"/>
              </a:spcAft>
              <a:buClr>
                <a:schemeClr val="dk1"/>
              </a:buClr>
              <a:buSzPts val="1800"/>
              <a:buNone/>
            </a:pPr>
            <a:r>
              <a:rPr b="0" lang="en-IN" sz="1800"/>
              <a:t>SimpleService : Method sayHello() : Hello! aop</a:t>
            </a:r>
            <a:endParaRPr b="0"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latin typeface="Calibri"/>
                <a:ea typeface="Calibri"/>
                <a:cs typeface="Calibri"/>
                <a:sym typeface="Calibri"/>
              </a:rPr>
              <a:t>Java Based Configuration</a:t>
            </a:r>
            <a:endParaRPr/>
          </a:p>
        </p:txBody>
      </p:sp>
      <p:sp>
        <p:nvSpPr>
          <p:cNvPr id="130" name="Google Shape;130;p18"/>
          <p:cNvSpPr txBox="1"/>
          <p:nvPr/>
        </p:nvSpPr>
        <p:spPr>
          <a:xfrm>
            <a:off x="323528" y="1196752"/>
            <a:ext cx="859187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The vital artifact in Spring's new Java-configuration support is the @Configuration-annotated class, consisting of @Bean-annotated methods that define instantiation, configuration, and initialization logic for objects that are managed by the Spring IoC container.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 class if annoted with @Configuration indicates it can be used by the Spring IoC container as a source of bean definitions.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@Configuration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public class AppConfig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IN"/>
              <a:t>Demo: After Returning Advice</a:t>
            </a:r>
            <a:endParaRPr/>
          </a:p>
        </p:txBody>
      </p:sp>
      <p:sp>
        <p:nvSpPr>
          <p:cNvPr id="310" name="Google Shape;310;p45"/>
          <p:cNvSpPr txBox="1"/>
          <p:nvPr>
            <p:ph idx="1" type="body"/>
          </p:nvPr>
        </p:nvSpPr>
        <p:spPr>
          <a:xfrm>
            <a:off x="179512" y="908720"/>
            <a:ext cx="8964488" cy="58730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Duration: 10 min</a:t>
            </a:r>
            <a:endParaRPr/>
          </a:p>
          <a:p>
            <a:pPr indent="0" lvl="0" marL="0" rtl="0" algn="l">
              <a:spcBef>
                <a:spcPts val="320"/>
              </a:spcBef>
              <a:spcAft>
                <a:spcPts val="0"/>
              </a:spcAft>
              <a:buClr>
                <a:schemeClr val="dk1"/>
              </a:buClr>
              <a:buSzPts val="1600"/>
              <a:buNone/>
            </a:pPr>
            <a:r>
              <a:rPr lang="en-IN"/>
              <a:t>After returning advice is the Advice to be executed after a method execution completes normally: for example, if a method returns without throwing an exception. The class that implements it is the one below:</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lang="en-IN"/>
              <a:t>DoAfterReturningMethod.java</a:t>
            </a:r>
            <a:endParaRPr/>
          </a:p>
          <a:p>
            <a:pPr indent="0" lvl="0" marL="0" rtl="0" algn="l">
              <a:spcBef>
                <a:spcPts val="320"/>
              </a:spcBef>
              <a:spcAft>
                <a:spcPts val="0"/>
              </a:spcAft>
              <a:buClr>
                <a:schemeClr val="dk1"/>
              </a:buClr>
              <a:buSzPts val="1600"/>
              <a:buNone/>
            </a:pPr>
            <a:r>
              <a:rPr b="0" lang="en-IN"/>
              <a:t>package com.aop.snippets.enterprise.aop;</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import java.lang.reflect.Method;</a:t>
            </a:r>
            <a:endParaRPr/>
          </a:p>
          <a:p>
            <a:pPr indent="0" lvl="0" marL="0" rtl="0" algn="l">
              <a:spcBef>
                <a:spcPts val="320"/>
              </a:spcBef>
              <a:spcAft>
                <a:spcPts val="0"/>
              </a:spcAft>
              <a:buClr>
                <a:schemeClr val="dk1"/>
              </a:buClr>
              <a:buSzPts val="1600"/>
              <a:buNone/>
            </a:pPr>
            <a:r>
              <a:rPr b="0" lang="en-IN"/>
              <a:t>import org.springframework.aop.AfterReturningAdvice;</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public class DoAfterReturningMethod implements AfterReturningAdvice {</a:t>
            </a:r>
            <a:endParaRPr/>
          </a:p>
          <a:p>
            <a:pPr indent="0" lvl="0" marL="0" rtl="0" algn="l">
              <a:spcBef>
                <a:spcPts val="320"/>
              </a:spcBef>
              <a:spcAft>
                <a:spcPts val="0"/>
              </a:spcAft>
              <a:buClr>
                <a:schemeClr val="dk1"/>
              </a:buClr>
              <a:buSzPts val="1600"/>
              <a:buNone/>
            </a:pPr>
            <a:r>
              <a:rPr b="0" lang="en-IN"/>
              <a:t>    public void afterReturning(Object returnValue, Method method,</a:t>
            </a:r>
            <a:endParaRPr/>
          </a:p>
          <a:p>
            <a:pPr indent="0" lvl="0" marL="0" rtl="0" algn="l">
              <a:spcBef>
                <a:spcPts val="320"/>
              </a:spcBef>
              <a:spcAft>
                <a:spcPts val="0"/>
              </a:spcAft>
              <a:buClr>
                <a:schemeClr val="dk1"/>
              </a:buClr>
              <a:buSzPts val="1600"/>
              <a:buNone/>
            </a:pPr>
            <a:r>
              <a:rPr b="0" lang="en-IN"/>
              <a:t>            Object[] args, Object target) throws Throwable {</a:t>
            </a:r>
            <a:endParaRPr/>
          </a:p>
          <a:p>
            <a:pPr indent="0" lvl="0" marL="0" rtl="0" algn="l">
              <a:spcBef>
                <a:spcPts val="320"/>
              </a:spcBef>
              <a:spcAft>
                <a:spcPts val="0"/>
              </a:spcAft>
              <a:buClr>
                <a:schemeClr val="dk1"/>
              </a:buClr>
              <a:buSzPts val="1600"/>
              <a:buNone/>
            </a:pPr>
            <a:r>
              <a:rPr b="0" lang="en-IN"/>
              <a:t>        System.out.println("****SPRING AOP**** DoAfterReturningMethod : Executing after method return!");</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320"/>
              </a:spcBef>
              <a:spcAft>
                <a:spcPts val="0"/>
              </a:spcAft>
              <a:buClr>
                <a:schemeClr val="dk1"/>
              </a:buClr>
              <a:buSzPts val="1600"/>
              <a:buNone/>
            </a:pPr>
            <a:r>
              <a:rPr b="0" lang="en-IN"/>
              <a:t>}</a:t>
            </a:r>
            <a:endParaRPr/>
          </a:p>
          <a:p>
            <a:pPr indent="-241300" lvl="0" marL="342900" rtl="0" algn="l">
              <a:spcBef>
                <a:spcPts val="320"/>
              </a:spcBef>
              <a:spcAft>
                <a:spcPts val="0"/>
              </a:spcAft>
              <a:buClr>
                <a:schemeClr val="dk1"/>
              </a:buClr>
              <a:buSzPts val="16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After Returning Advice Cont..</a:t>
            </a:r>
            <a:endParaRPr/>
          </a:p>
        </p:txBody>
      </p:sp>
      <p:sp>
        <p:nvSpPr>
          <p:cNvPr id="316" name="Google Shape;316;p46"/>
          <p:cNvSpPr/>
          <p:nvPr/>
        </p:nvSpPr>
        <p:spPr>
          <a:xfrm>
            <a:off x="0" y="980728"/>
            <a:ext cx="9144000" cy="5816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200">
                <a:solidFill>
                  <a:schemeClr val="dk1"/>
                </a:solidFill>
                <a:latin typeface="Calibri"/>
                <a:ea typeface="Calibri"/>
                <a:cs typeface="Calibri"/>
                <a:sym typeface="Calibri"/>
              </a:rPr>
              <a:t>We add the new bean in applicationContext.xml, following the same steps as above.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200">
                <a:solidFill>
                  <a:schemeClr val="dk1"/>
                </a:solidFill>
                <a:latin typeface="Calibri"/>
                <a:ea typeface="Calibri"/>
                <a:cs typeface="Calibri"/>
                <a:sym typeface="Calibri"/>
              </a:rPr>
              <a:t>applicationContext.xml</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&lt;beans xmlns="http://www.springframework.org/schema/beans"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xmlns:xsi="http://www.w3.org/2001/XMLSchema-instance" xmlns:p="http://www.springframework.org/schema/p"</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xmlns:aop="http://www.springframework.org/schema/aop" xmlns:context="http://www.springframework.org/schema/context"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xmlns:jee="http://www.springframework.org/schema/jee" xmlns:tx="http://www.springframework.org/schema/tx"</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xmlns:task="http://www.springframework.org/schema/task"</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xsi:schemaLocation="http://www.springframework.org/schema/aop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id="simpleServiceBean" class="com.aop.snippets.enterprise.SimpleService"&gt;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name="name" value="Hello"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name="id" value="12345"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id="doBeforeMethodBean"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class="com.aop.snippets.enterprise.aop.DoBeforeMethod"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id="doAfterReturningMethodBean"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class="com.aop.snippets.enterprise.aop.DoAfterReturningMethod"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id="simpleServiceProxy" class="org.springframework.aop.framework.ProxyFactoryBean"&gt;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name="target" ref="simpleServiceBean"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name="interceptorNames"&gt;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&lt;value&gt;doBeforeMethodBean&lt;/value&gt;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&lt;value&gt;doAfterReturningMethodBean&lt;/value&gt;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&lt;/property&gt;    &lt;/bean&gt;&lt;/beans&gt;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After Returning Advice Cont..</a:t>
            </a:r>
            <a:endParaRPr/>
          </a:p>
        </p:txBody>
      </p:sp>
      <p:sp>
        <p:nvSpPr>
          <p:cNvPr id="322" name="Google Shape;322;p47"/>
          <p:cNvSpPr txBox="1"/>
          <p:nvPr>
            <p:ph idx="1" type="body"/>
          </p:nvPr>
        </p:nvSpPr>
        <p:spPr>
          <a:xfrm>
            <a:off x="0" y="908720"/>
            <a:ext cx="9144000" cy="54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IN"/>
              <a:t>Now, after running App.java class again we can see that the afterReturning(Object returnValue, Method method, Object[] args, Object target) method of DoAfterReturningMethod advice is executed after the simpleService‘s methods’ execution. Note that since checkName() method throws an exception and does not return normally, it is not being intercepted by DoAfterReturningMethod.</a:t>
            </a:r>
            <a:endParaRPr/>
          </a:p>
          <a:p>
            <a:pPr indent="-241300" lvl="0" marL="342900" rtl="0" algn="l">
              <a:spcBef>
                <a:spcPts val="320"/>
              </a:spcBef>
              <a:spcAft>
                <a:spcPts val="0"/>
              </a:spcAft>
              <a:buClr>
                <a:schemeClr val="dk1"/>
              </a:buClr>
              <a:buSzPts val="1600"/>
              <a:buNone/>
            </a:pPr>
            <a:r>
              <a:t/>
            </a:r>
            <a:endParaRPr/>
          </a:p>
          <a:p>
            <a:pPr indent="0" lvl="1" marL="400050" rtl="0" algn="l">
              <a:spcBef>
                <a:spcPts val="360"/>
              </a:spcBef>
              <a:spcAft>
                <a:spcPts val="0"/>
              </a:spcAft>
              <a:buClr>
                <a:schemeClr val="dk1"/>
              </a:buClr>
              <a:buSzPts val="1800"/>
              <a:buNone/>
            </a:pPr>
            <a:r>
              <a:rPr lang="en-IN" sz="1800"/>
              <a:t>Output</a:t>
            </a:r>
            <a:endParaRPr/>
          </a:p>
          <a:p>
            <a:pPr indent="0" lvl="1" marL="400050" rtl="0" algn="l">
              <a:spcBef>
                <a:spcPts val="360"/>
              </a:spcBef>
              <a:spcAft>
                <a:spcPts val="0"/>
              </a:spcAft>
              <a:buClr>
                <a:schemeClr val="dk1"/>
              </a:buClr>
              <a:buSzPts val="1800"/>
              <a:buNone/>
            </a:pPr>
            <a:r>
              <a:t/>
            </a:r>
            <a:endParaRPr sz="1800"/>
          </a:p>
          <a:p>
            <a:pPr indent="0" lvl="1" marL="400050" rtl="0" algn="l">
              <a:spcBef>
                <a:spcPts val="360"/>
              </a:spcBef>
              <a:spcAft>
                <a:spcPts val="0"/>
              </a:spcAft>
              <a:buClr>
                <a:schemeClr val="dk1"/>
              </a:buClr>
              <a:buSzPts val="1800"/>
              <a:buNone/>
            </a:pPr>
            <a:r>
              <a:rPr lang="en-IN" sz="1800"/>
              <a:t>****SPRING AOP**** DoBeforeMethod : Executing before method!</a:t>
            </a:r>
            <a:endParaRPr/>
          </a:p>
          <a:p>
            <a:pPr indent="0" lvl="1" marL="400050" rtl="0" algn="l">
              <a:spcBef>
                <a:spcPts val="360"/>
              </a:spcBef>
              <a:spcAft>
                <a:spcPts val="0"/>
              </a:spcAft>
              <a:buClr>
                <a:schemeClr val="dk1"/>
              </a:buClr>
              <a:buSzPts val="1800"/>
              <a:buNone/>
            </a:pPr>
            <a:r>
              <a:rPr lang="en-IN" sz="1800"/>
              <a:t>SimpleService : Method printSNameId() : My name is Hello and my id is 12345</a:t>
            </a:r>
            <a:endParaRPr/>
          </a:p>
          <a:p>
            <a:pPr indent="0" lvl="1" marL="400050" rtl="0" algn="l">
              <a:spcBef>
                <a:spcPts val="360"/>
              </a:spcBef>
              <a:spcAft>
                <a:spcPts val="0"/>
              </a:spcAft>
              <a:buClr>
                <a:schemeClr val="dk1"/>
              </a:buClr>
              <a:buSzPts val="1800"/>
              <a:buNone/>
            </a:pPr>
            <a:r>
              <a:rPr lang="en-IN" sz="1800"/>
              <a:t>****SPRING AOP**** DoAfterReturningMethod : Executing after method return!</a:t>
            </a:r>
            <a:endParaRPr/>
          </a:p>
          <a:p>
            <a:pPr indent="0" lvl="1" marL="400050" rtl="0" algn="l">
              <a:spcBef>
                <a:spcPts val="360"/>
              </a:spcBef>
              <a:spcAft>
                <a:spcPts val="0"/>
              </a:spcAft>
              <a:buClr>
                <a:schemeClr val="dk1"/>
              </a:buClr>
              <a:buSzPts val="1800"/>
              <a:buNone/>
            </a:pPr>
            <a:r>
              <a:rPr lang="en-IN" sz="1800"/>
              <a:t>--------------</a:t>
            </a:r>
            <a:endParaRPr/>
          </a:p>
          <a:p>
            <a:pPr indent="0" lvl="1" marL="400050" rtl="0" algn="l">
              <a:spcBef>
                <a:spcPts val="360"/>
              </a:spcBef>
              <a:spcAft>
                <a:spcPts val="0"/>
              </a:spcAft>
              <a:buClr>
                <a:schemeClr val="dk1"/>
              </a:buClr>
              <a:buSzPts val="1800"/>
              <a:buNone/>
            </a:pPr>
            <a:r>
              <a:rPr lang="en-IN" sz="1800"/>
              <a:t>****SPRING AOP**** DoBeforeMethod : Executing before method!</a:t>
            </a:r>
            <a:endParaRPr/>
          </a:p>
          <a:p>
            <a:pPr indent="0" lvl="1" marL="400050" rtl="0" algn="l">
              <a:spcBef>
                <a:spcPts val="360"/>
              </a:spcBef>
              <a:spcAft>
                <a:spcPts val="0"/>
              </a:spcAft>
              <a:buClr>
                <a:schemeClr val="dk1"/>
              </a:buClr>
              <a:buSzPts val="1800"/>
              <a:buNone/>
            </a:pPr>
            <a:r>
              <a:rPr lang="en-IN" sz="1800"/>
              <a:t>SimpleService: Method checkName() exception thrown..</a:t>
            </a:r>
            <a:endParaRPr/>
          </a:p>
          <a:p>
            <a:pPr indent="0" lvl="1" marL="400050" rtl="0" algn="l">
              <a:spcBef>
                <a:spcPts val="360"/>
              </a:spcBef>
              <a:spcAft>
                <a:spcPts val="0"/>
              </a:spcAft>
              <a:buClr>
                <a:schemeClr val="dk1"/>
              </a:buClr>
              <a:buSzPts val="1800"/>
              <a:buNone/>
            </a:pPr>
            <a:r>
              <a:rPr lang="en-IN" sz="1800"/>
              <a:t>--------------</a:t>
            </a:r>
            <a:endParaRPr/>
          </a:p>
          <a:p>
            <a:pPr indent="0" lvl="1" marL="400050" rtl="0" algn="l">
              <a:spcBef>
                <a:spcPts val="360"/>
              </a:spcBef>
              <a:spcAft>
                <a:spcPts val="0"/>
              </a:spcAft>
              <a:buClr>
                <a:schemeClr val="dk1"/>
              </a:buClr>
              <a:buSzPts val="1800"/>
              <a:buNone/>
            </a:pPr>
            <a:r>
              <a:rPr lang="en-IN" sz="1800"/>
              <a:t>****SPRING AOP**** DoBeforeMethod : Executing before method!</a:t>
            </a:r>
            <a:endParaRPr/>
          </a:p>
          <a:p>
            <a:pPr indent="0" lvl="1" marL="400050" rtl="0" algn="l">
              <a:spcBef>
                <a:spcPts val="360"/>
              </a:spcBef>
              <a:spcAft>
                <a:spcPts val="0"/>
              </a:spcAft>
              <a:buClr>
                <a:schemeClr val="dk1"/>
              </a:buClr>
              <a:buSzPts val="1800"/>
              <a:buNone/>
            </a:pPr>
            <a:r>
              <a:rPr lang="en-IN" sz="1800"/>
              <a:t>SimpleService : Method sayHello() : Hello! aop</a:t>
            </a:r>
            <a:endParaRPr sz="1800"/>
          </a:p>
          <a:p>
            <a:pPr indent="0" lvl="1" marL="400050" rtl="0" algn="l">
              <a:spcBef>
                <a:spcPts val="360"/>
              </a:spcBef>
              <a:spcAft>
                <a:spcPts val="0"/>
              </a:spcAft>
              <a:buClr>
                <a:schemeClr val="dk1"/>
              </a:buClr>
              <a:buSzPts val="1800"/>
              <a:buNone/>
            </a:pPr>
            <a:r>
              <a:rPr lang="en-IN" sz="1800"/>
              <a:t>****SPRING AOP**** DoAfterReturningMethod : Executing after method return!</a:t>
            </a:r>
            <a:endParaRPr/>
          </a:p>
          <a:p>
            <a:pPr indent="-241300" lvl="0" marL="342900" rtl="0" algn="l">
              <a:spcBef>
                <a:spcPts val="320"/>
              </a:spcBef>
              <a:spcAft>
                <a:spcPts val="0"/>
              </a:spcAft>
              <a:buClr>
                <a:schemeClr val="dk1"/>
              </a:buClr>
              <a:buSzPts val="1600"/>
              <a:buNone/>
            </a:pPr>
            <a:r>
              <a:t/>
            </a:r>
            <a:endParaRPr/>
          </a:p>
          <a:p>
            <a:pPr indent="-241300" lvl="0" marL="342900" rtl="0" algn="l">
              <a:spcBef>
                <a:spcPts val="320"/>
              </a:spcBef>
              <a:spcAft>
                <a:spcPts val="0"/>
              </a:spcAft>
              <a:buClr>
                <a:schemeClr val="dk1"/>
              </a:buClr>
              <a:buSzPts val="16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IN"/>
              <a:t>Demo: After Throwing Advice</a:t>
            </a:r>
            <a:endParaRPr/>
          </a:p>
        </p:txBody>
      </p:sp>
      <p:sp>
        <p:nvSpPr>
          <p:cNvPr id="328" name="Google Shape;328;p48"/>
          <p:cNvSpPr txBox="1"/>
          <p:nvPr>
            <p:ph idx="1" type="body"/>
          </p:nvPr>
        </p:nvSpPr>
        <p:spPr>
          <a:xfrm>
            <a:off x="0" y="1052736"/>
            <a:ext cx="9144000" cy="57290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Duration: 10 min</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lang="en-IN"/>
              <a:t>After throwing Advice is the Advice to be executed if a method exits by throwing an exception. The class that implements it in the example is the one shown below:</a:t>
            </a:r>
            <a:endParaRPr/>
          </a:p>
          <a:p>
            <a:pPr indent="-241300" lvl="0" marL="342900" rtl="0" algn="l">
              <a:spcBef>
                <a:spcPts val="320"/>
              </a:spcBef>
              <a:spcAft>
                <a:spcPts val="0"/>
              </a:spcAft>
              <a:buClr>
                <a:schemeClr val="dk1"/>
              </a:buClr>
              <a:buSzPts val="1600"/>
              <a:buNone/>
            </a:pPr>
            <a:r>
              <a:t/>
            </a:r>
            <a:endParaRPr/>
          </a:p>
          <a:p>
            <a:pPr indent="0" lvl="1" marL="400050" rtl="0" algn="l">
              <a:spcBef>
                <a:spcPts val="320"/>
              </a:spcBef>
              <a:spcAft>
                <a:spcPts val="0"/>
              </a:spcAft>
              <a:buClr>
                <a:schemeClr val="dk1"/>
              </a:buClr>
              <a:buSzPts val="1600"/>
              <a:buNone/>
            </a:pPr>
            <a:r>
              <a:rPr b="1" lang="en-IN" sz="1600"/>
              <a:t>DoAfterThrowingExceptionMethod.java</a:t>
            </a:r>
            <a:endParaRPr/>
          </a:p>
          <a:p>
            <a:pPr indent="0" lvl="1" marL="400050" rtl="0" algn="l">
              <a:spcBef>
                <a:spcPts val="320"/>
              </a:spcBef>
              <a:spcAft>
                <a:spcPts val="0"/>
              </a:spcAft>
              <a:buClr>
                <a:schemeClr val="dk1"/>
              </a:buClr>
              <a:buSzPts val="1600"/>
              <a:buNone/>
            </a:pPr>
            <a:r>
              <a:t/>
            </a:r>
            <a:endParaRPr sz="1600"/>
          </a:p>
          <a:p>
            <a:pPr indent="0" lvl="1" marL="400050" rtl="0" algn="l">
              <a:spcBef>
                <a:spcPts val="320"/>
              </a:spcBef>
              <a:spcAft>
                <a:spcPts val="0"/>
              </a:spcAft>
              <a:buClr>
                <a:schemeClr val="dk1"/>
              </a:buClr>
              <a:buSzPts val="1600"/>
              <a:buNone/>
            </a:pPr>
            <a:r>
              <a:rPr lang="en-IN" sz="1600"/>
              <a:t>package com.aop.snippets.enterprise.aop;</a:t>
            </a:r>
            <a:endParaRPr/>
          </a:p>
          <a:p>
            <a:pPr indent="0" lvl="1" marL="400050" rtl="0" algn="l">
              <a:spcBef>
                <a:spcPts val="320"/>
              </a:spcBef>
              <a:spcAft>
                <a:spcPts val="0"/>
              </a:spcAft>
              <a:buClr>
                <a:schemeClr val="dk1"/>
              </a:buClr>
              <a:buSzPts val="1600"/>
              <a:buNone/>
            </a:pPr>
            <a:r>
              <a:rPr lang="en-IN" sz="1600"/>
              <a:t> </a:t>
            </a:r>
            <a:endParaRPr/>
          </a:p>
          <a:p>
            <a:pPr indent="0" lvl="1" marL="400050" rtl="0" algn="l">
              <a:spcBef>
                <a:spcPts val="320"/>
              </a:spcBef>
              <a:spcAft>
                <a:spcPts val="0"/>
              </a:spcAft>
              <a:buClr>
                <a:schemeClr val="dk1"/>
              </a:buClr>
              <a:buSzPts val="1600"/>
              <a:buNone/>
            </a:pPr>
            <a:r>
              <a:rPr lang="en-IN" sz="1600"/>
              <a:t>import org.springframework.aop.ThrowsAdvice;</a:t>
            </a:r>
            <a:endParaRPr/>
          </a:p>
          <a:p>
            <a:pPr indent="0" lvl="1" marL="400050" rtl="0" algn="l">
              <a:spcBef>
                <a:spcPts val="320"/>
              </a:spcBef>
              <a:spcAft>
                <a:spcPts val="0"/>
              </a:spcAft>
              <a:buClr>
                <a:schemeClr val="dk1"/>
              </a:buClr>
              <a:buSzPts val="1600"/>
              <a:buNone/>
            </a:pPr>
            <a:r>
              <a:rPr lang="en-IN" sz="1600"/>
              <a:t> </a:t>
            </a:r>
            <a:endParaRPr/>
          </a:p>
          <a:p>
            <a:pPr indent="0" lvl="1" marL="400050" rtl="0" algn="l">
              <a:spcBef>
                <a:spcPts val="320"/>
              </a:spcBef>
              <a:spcAft>
                <a:spcPts val="0"/>
              </a:spcAft>
              <a:buClr>
                <a:schemeClr val="dk1"/>
              </a:buClr>
              <a:buSzPts val="1600"/>
              <a:buNone/>
            </a:pPr>
            <a:r>
              <a:rPr lang="en-IN" sz="1600"/>
              <a:t>public class DoAfterThrowingExceptionMethod implements ThrowsAdvice {</a:t>
            </a:r>
            <a:endParaRPr/>
          </a:p>
          <a:p>
            <a:pPr indent="0" lvl="1" marL="400050" rtl="0" algn="l">
              <a:spcBef>
                <a:spcPts val="320"/>
              </a:spcBef>
              <a:spcAft>
                <a:spcPts val="0"/>
              </a:spcAft>
              <a:buClr>
                <a:schemeClr val="dk1"/>
              </a:buClr>
              <a:buSzPts val="1600"/>
              <a:buNone/>
            </a:pPr>
            <a:r>
              <a:rPr lang="en-IN" sz="1600"/>
              <a:t>    public void afterThrowing(IllegalArgumentException e) throws Throwable {</a:t>
            </a:r>
            <a:endParaRPr/>
          </a:p>
          <a:p>
            <a:pPr indent="0" lvl="1" marL="400050" rtl="0" algn="l">
              <a:spcBef>
                <a:spcPts val="320"/>
              </a:spcBef>
              <a:spcAft>
                <a:spcPts val="0"/>
              </a:spcAft>
              <a:buClr>
                <a:schemeClr val="dk1"/>
              </a:buClr>
              <a:buSzPts val="1600"/>
              <a:buNone/>
            </a:pPr>
            <a:r>
              <a:rPr lang="en-IN" sz="1600"/>
              <a:t>        System.out.println("****SPRING AOP**** DoAfterThrowingExceptionMethod : Executing when method throws exception!");</a:t>
            </a:r>
            <a:endParaRPr/>
          </a:p>
          <a:p>
            <a:pPr indent="0" lvl="1" marL="400050" rtl="0" algn="l">
              <a:spcBef>
                <a:spcPts val="320"/>
              </a:spcBef>
              <a:spcAft>
                <a:spcPts val="0"/>
              </a:spcAft>
              <a:buClr>
                <a:schemeClr val="dk1"/>
              </a:buClr>
              <a:buSzPts val="1600"/>
              <a:buNone/>
            </a:pPr>
            <a:r>
              <a:rPr lang="en-IN" sz="1600"/>
              <a:t>    }</a:t>
            </a:r>
            <a:endParaRPr/>
          </a:p>
          <a:p>
            <a:pPr indent="0" lvl="1" marL="400050" rtl="0" algn="l">
              <a:spcBef>
                <a:spcPts val="320"/>
              </a:spcBef>
              <a:spcAft>
                <a:spcPts val="0"/>
              </a:spcAft>
              <a:buClr>
                <a:schemeClr val="dk1"/>
              </a:buClr>
              <a:buSzPts val="1600"/>
              <a:buNone/>
            </a:pPr>
            <a:r>
              <a:rPr lang="en-IN" sz="1600"/>
              <a:t>}</a:t>
            </a:r>
            <a:endParaRPr/>
          </a:p>
          <a:p>
            <a:pPr indent="-241300" lvl="0" marL="342900" rtl="0" algn="l">
              <a:spcBef>
                <a:spcPts val="320"/>
              </a:spcBef>
              <a:spcAft>
                <a:spcPts val="0"/>
              </a:spcAft>
              <a:buClr>
                <a:schemeClr val="dk1"/>
              </a:buClr>
              <a:buSzPts val="1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After Throwing Advice Cont..</a:t>
            </a:r>
            <a:endParaRPr/>
          </a:p>
        </p:txBody>
      </p:sp>
      <p:sp>
        <p:nvSpPr>
          <p:cNvPr id="334" name="Google Shape;334;p49"/>
          <p:cNvSpPr/>
          <p:nvPr/>
        </p:nvSpPr>
        <p:spPr>
          <a:xfrm>
            <a:off x="114300" y="1124744"/>
            <a:ext cx="4673724" cy="43396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We add the new bean in applicationContext.xml.</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&lt;beans xmlns="http://www.springframework.org/schema/beans"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xmlns:xsi="http://www.w3.org/2001/XMLSchema-instance" xmlns:p="http://www.springframework.org/schema/p"</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xmlns:aop="http://www.springframework.org/schema/aop" xmlns:context="http://www.springframework.org/schema/context"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xmlns:jee="http://www.springframework.org/schema/jee" xmlns:tx="http://www.springframework.org/schema/tx"</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xmlns:task="http://www.springframework.org/schema/task"</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xsi:schemaLocation="http://www.springframework.org/schema/aop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p:txBody>
      </p:sp>
      <p:sp>
        <p:nvSpPr>
          <p:cNvPr id="335" name="Google Shape;335;p49"/>
          <p:cNvSpPr/>
          <p:nvPr/>
        </p:nvSpPr>
        <p:spPr>
          <a:xfrm>
            <a:off x="4572000" y="819479"/>
            <a:ext cx="45720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&lt;bean id="simpleServiceBean" class="com.aop.snippets.enterprise.SimpleService"&gt;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name="name" value="Hello"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name="id" value="12345"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id="doBeforeMethodBean"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class="com.aop.snippets.enterprise.aop.DoBeforeMethod"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id="doAfterReturningMethodBean"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class="com.aop.snippets.enterprise.aop.DoAfterReturningMethod"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id="doAfterThrowingExceptionMethodBean"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class="com.aop.snippets.enterprise.aop.DoAfterThrowingExceptionMethod"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id="simpleServiceProxy" class="org.springframework.aop.framework.ProxyFactoryBean"&gt;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name="target" ref="simpleServiceBean"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name="interceptorNames"&gt;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&lt;value&gt;doBeforeMethodBean&lt;/value&gt;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&lt;value&gt;doAfterReturningMethodBean&lt;/value&gt;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&lt;value&gt;doAfterThrowingExceptionMethodBean&lt;/value&gt;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&lt;/beans&gt;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After Throwing Advice Cont..</a:t>
            </a:r>
            <a:endParaRPr/>
          </a:p>
        </p:txBody>
      </p:sp>
      <p:sp>
        <p:nvSpPr>
          <p:cNvPr id="341" name="Google Shape;341;p50"/>
          <p:cNvSpPr txBox="1"/>
          <p:nvPr>
            <p:ph idx="1" type="body"/>
          </p:nvPr>
        </p:nvSpPr>
        <p:spPr>
          <a:xfrm>
            <a:off x="179512" y="1600200"/>
            <a:ext cx="8735888" cy="492514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IN"/>
              <a:t>Now, after running the example again we can see that only the checkName() method is being intercepted by the DoAfterThrowingExceptionMethod.</a:t>
            </a:r>
            <a:endParaRPr/>
          </a:p>
          <a:p>
            <a:pPr indent="-248920" lvl="0" marL="342900" rtl="0" algn="l">
              <a:spcBef>
                <a:spcPts val="296"/>
              </a:spcBef>
              <a:spcAft>
                <a:spcPts val="0"/>
              </a:spcAft>
              <a:buClr>
                <a:schemeClr val="dk1"/>
              </a:buClr>
              <a:buSzPct val="100000"/>
              <a:buNone/>
            </a:pPr>
            <a:r>
              <a:t/>
            </a:r>
            <a:endParaRPr/>
          </a:p>
          <a:p>
            <a:pPr indent="0" lvl="0" marL="0" rtl="0" algn="l">
              <a:spcBef>
                <a:spcPts val="333"/>
              </a:spcBef>
              <a:spcAft>
                <a:spcPts val="0"/>
              </a:spcAft>
              <a:buClr>
                <a:schemeClr val="dk1"/>
              </a:buClr>
              <a:buSzPct val="100000"/>
              <a:buNone/>
            </a:pPr>
            <a:r>
              <a:rPr lang="en-IN" sz="1800"/>
              <a:t>Output</a:t>
            </a:r>
            <a:endParaRPr/>
          </a:p>
          <a:p>
            <a:pPr indent="0" lvl="0" marL="0" rtl="0" algn="l">
              <a:spcBef>
                <a:spcPts val="333"/>
              </a:spcBef>
              <a:spcAft>
                <a:spcPts val="0"/>
              </a:spcAft>
              <a:buClr>
                <a:schemeClr val="dk1"/>
              </a:buClr>
              <a:buSzPct val="100000"/>
              <a:buNone/>
            </a:pPr>
            <a:r>
              <a:t/>
            </a:r>
            <a:endParaRPr sz="1800"/>
          </a:p>
          <a:p>
            <a:pPr indent="0" lvl="0" marL="0" rtl="0" algn="l">
              <a:spcBef>
                <a:spcPts val="333"/>
              </a:spcBef>
              <a:spcAft>
                <a:spcPts val="0"/>
              </a:spcAft>
              <a:buClr>
                <a:schemeClr val="dk1"/>
              </a:buClr>
              <a:buSzPct val="100000"/>
              <a:buNone/>
            </a:pPr>
            <a:r>
              <a:rPr b="0" lang="en-IN" sz="1800"/>
              <a:t>****SPRING AOP**** DoBeforeMethod : Executing before method!</a:t>
            </a:r>
            <a:endParaRPr/>
          </a:p>
          <a:p>
            <a:pPr indent="0" lvl="0" marL="0" rtl="0" algn="l">
              <a:spcBef>
                <a:spcPts val="333"/>
              </a:spcBef>
              <a:spcAft>
                <a:spcPts val="0"/>
              </a:spcAft>
              <a:buClr>
                <a:schemeClr val="dk1"/>
              </a:buClr>
              <a:buSzPct val="100000"/>
              <a:buNone/>
            </a:pPr>
            <a:r>
              <a:rPr b="0" lang="en-IN" sz="1800"/>
              <a:t>SimpleService : Method printSNameId() : My name is Hello and my id is 12345</a:t>
            </a:r>
            <a:endParaRPr/>
          </a:p>
          <a:p>
            <a:pPr indent="0" lvl="0" marL="0" rtl="0" algn="l">
              <a:spcBef>
                <a:spcPts val="333"/>
              </a:spcBef>
              <a:spcAft>
                <a:spcPts val="0"/>
              </a:spcAft>
              <a:buClr>
                <a:schemeClr val="dk1"/>
              </a:buClr>
              <a:buSzPct val="100000"/>
              <a:buNone/>
            </a:pPr>
            <a:r>
              <a:rPr b="0" lang="en-IN" sz="1800"/>
              <a:t>****SPRING AOP**** DoAfterReturningMethod : Executing after method return!</a:t>
            </a:r>
            <a:endParaRPr/>
          </a:p>
          <a:p>
            <a:pPr indent="0" lvl="0" marL="0" rtl="0" algn="l">
              <a:spcBef>
                <a:spcPts val="333"/>
              </a:spcBef>
              <a:spcAft>
                <a:spcPts val="0"/>
              </a:spcAft>
              <a:buClr>
                <a:schemeClr val="dk1"/>
              </a:buClr>
              <a:buSzPct val="100000"/>
              <a:buNone/>
            </a:pPr>
            <a:r>
              <a:rPr b="0" lang="en-IN" sz="1800"/>
              <a:t>--------------</a:t>
            </a:r>
            <a:endParaRPr/>
          </a:p>
          <a:p>
            <a:pPr indent="0" lvl="0" marL="0" rtl="0" algn="l">
              <a:spcBef>
                <a:spcPts val="333"/>
              </a:spcBef>
              <a:spcAft>
                <a:spcPts val="0"/>
              </a:spcAft>
              <a:buClr>
                <a:schemeClr val="dk1"/>
              </a:buClr>
              <a:buSzPct val="100000"/>
              <a:buNone/>
            </a:pPr>
            <a:r>
              <a:rPr b="0" lang="en-IN" sz="1800"/>
              <a:t>****SPRING AOP**** DoBeforeMethod : Executing before method!</a:t>
            </a:r>
            <a:endParaRPr/>
          </a:p>
          <a:p>
            <a:pPr indent="0" lvl="0" marL="0" rtl="0" algn="l">
              <a:spcBef>
                <a:spcPts val="333"/>
              </a:spcBef>
              <a:spcAft>
                <a:spcPts val="0"/>
              </a:spcAft>
              <a:buClr>
                <a:schemeClr val="dk1"/>
              </a:buClr>
              <a:buSzPct val="100000"/>
              <a:buNone/>
            </a:pPr>
            <a:r>
              <a:rPr b="0" lang="en-IN" sz="1800"/>
              <a:t>****SPRING AOP**** DoAfterThrowingExceptionMethod : Executing when method throws exception!</a:t>
            </a:r>
            <a:endParaRPr/>
          </a:p>
          <a:p>
            <a:pPr indent="0" lvl="0" marL="0" rtl="0" algn="l">
              <a:spcBef>
                <a:spcPts val="333"/>
              </a:spcBef>
              <a:spcAft>
                <a:spcPts val="0"/>
              </a:spcAft>
              <a:buClr>
                <a:schemeClr val="dk1"/>
              </a:buClr>
              <a:buSzPct val="100000"/>
              <a:buNone/>
            </a:pPr>
            <a:r>
              <a:rPr b="0" lang="en-IN" sz="1800"/>
              <a:t>SimpleService: Method checkName() exception thrown..</a:t>
            </a:r>
            <a:endParaRPr/>
          </a:p>
          <a:p>
            <a:pPr indent="0" lvl="0" marL="0" rtl="0" algn="l">
              <a:spcBef>
                <a:spcPts val="333"/>
              </a:spcBef>
              <a:spcAft>
                <a:spcPts val="0"/>
              </a:spcAft>
              <a:buClr>
                <a:schemeClr val="dk1"/>
              </a:buClr>
              <a:buSzPct val="100000"/>
              <a:buNone/>
            </a:pPr>
            <a:r>
              <a:rPr b="0" lang="en-IN" sz="1800"/>
              <a:t>--------------</a:t>
            </a:r>
            <a:endParaRPr/>
          </a:p>
          <a:p>
            <a:pPr indent="0" lvl="0" marL="0" rtl="0" algn="l">
              <a:spcBef>
                <a:spcPts val="333"/>
              </a:spcBef>
              <a:spcAft>
                <a:spcPts val="0"/>
              </a:spcAft>
              <a:buClr>
                <a:schemeClr val="dk1"/>
              </a:buClr>
              <a:buSzPct val="100000"/>
              <a:buNone/>
            </a:pPr>
            <a:r>
              <a:rPr b="0" lang="en-IN" sz="1800"/>
              <a:t>****SPRING AOP**** DoBeforeMethod : Executing before method!</a:t>
            </a:r>
            <a:endParaRPr/>
          </a:p>
          <a:p>
            <a:pPr indent="0" lvl="0" marL="0" rtl="0" algn="l">
              <a:spcBef>
                <a:spcPts val="333"/>
              </a:spcBef>
              <a:spcAft>
                <a:spcPts val="0"/>
              </a:spcAft>
              <a:buClr>
                <a:schemeClr val="dk1"/>
              </a:buClr>
              <a:buSzPct val="100000"/>
              <a:buNone/>
            </a:pPr>
            <a:r>
              <a:rPr b="0" lang="en-IN" sz="1800"/>
              <a:t>SimpleService : Method sayHello() : Hello! aop</a:t>
            </a:r>
            <a:endParaRPr b="0" sz="1800"/>
          </a:p>
          <a:p>
            <a:pPr indent="0" lvl="0" marL="0" rtl="0" algn="l">
              <a:spcBef>
                <a:spcPts val="333"/>
              </a:spcBef>
              <a:spcAft>
                <a:spcPts val="0"/>
              </a:spcAft>
              <a:buClr>
                <a:schemeClr val="dk1"/>
              </a:buClr>
              <a:buSzPct val="100000"/>
              <a:buNone/>
            </a:pPr>
            <a:r>
              <a:rPr b="0" lang="en-IN" sz="1800"/>
              <a:t>****SPRING AOP**** DoAfterReturningMethod : Executing after method return!</a:t>
            </a:r>
            <a:endParaRPr b="0"/>
          </a:p>
          <a:p>
            <a:pPr indent="-248920" lvl="0" marL="342900" rtl="0" algn="l">
              <a:spcBef>
                <a:spcPts val="296"/>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After Throwing Advice Cont..</a:t>
            </a:r>
            <a:endParaRPr/>
          </a:p>
        </p:txBody>
      </p:sp>
      <p:sp>
        <p:nvSpPr>
          <p:cNvPr id="347" name="Google Shape;347;p51"/>
          <p:cNvSpPr txBox="1"/>
          <p:nvPr>
            <p:ph idx="1" type="body"/>
          </p:nvPr>
        </p:nvSpPr>
        <p:spPr>
          <a:xfrm>
            <a:off x="179512" y="1124744"/>
            <a:ext cx="8735888" cy="500141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Around advice is the Advice that surrounds a join point such as a method invocation. This is the most powerful kind of advice. Around advice can perform custom behaviour before and after the method invocation. And decides whether to proceed to the join point or to shortcut the advised method execution by returning its own return value or throwing an exception. The class that implements an around Advice is shown below: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Around Advice</a:t>
            </a:r>
            <a:endParaRPr/>
          </a:p>
        </p:txBody>
      </p:sp>
      <p:sp>
        <p:nvSpPr>
          <p:cNvPr id="354" name="Google Shape;354;p52"/>
          <p:cNvSpPr/>
          <p:nvPr/>
        </p:nvSpPr>
        <p:spPr>
          <a:xfrm>
            <a:off x="107504" y="748512"/>
            <a:ext cx="8807896"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DoAroundMethod.java</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package com.aop.snippets.enterprise.aop;</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import java.util.Arrays;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import org.aopalliance.intercept.MethodInterceptor;</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import org.aopalliance.intercept.MethodInvocation;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public class DoAroundMethod implements MethodInterceptor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Object invoke(MethodInvocation methodInvocation) throws Throwable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System.out.println("****SPRING AOP**** DoAroundMethod: Method name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methodInvocation.getMethod().getName());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System.out.println("****SPRING AOP**** DoAroundMethod: Method arguments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Arrays.toString(methodInvocation.getArguments()));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same with MethodBeforeAdvice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System.out.println("****SPRING AOP**** DoAroundMethod: Before method executing!");</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try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proceed to original method call</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Object result = methodInvocation.proceed();</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same with AfterReturningAdvice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System.out.println("****SPRING AOP**** DoAroundMethod: After method executing!");</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return result;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catch (IllegalArgumentException 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same with ThrowsAdvice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System.out.println("****SPRING AOP**** DoAroundMethod: When method throws Exception!");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throw 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Around Advice Cont..</a:t>
            </a:r>
            <a:endParaRPr/>
          </a:p>
        </p:txBody>
      </p:sp>
      <p:sp>
        <p:nvSpPr>
          <p:cNvPr id="361" name="Google Shape;361;p53"/>
          <p:cNvSpPr/>
          <p:nvPr/>
        </p:nvSpPr>
        <p:spPr>
          <a:xfrm>
            <a:off x="228599" y="1412776"/>
            <a:ext cx="4055369" cy="51552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applicationContext.xml</a:t>
            </a:r>
            <a:endParaRPr/>
          </a:p>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&lt;beans xmlns="http://www.springframework.org/schema/beans"</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xmlns:xsi="http://www.w3.org/2001/XMLSchema-instance" xmlns:p="http://www.springframework.org/schema/p"</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xmlns:aop="http://www.springframework.org/schema/aop" xmlns:context="http://www.springframework.org/schema/context"</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xmlns:jee="http://www.springframework.org/schema/jee" xmlns:tx="http://www.springframework.org/schema/tx"</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xmlns:task="http://www.springframework.org/schema/task"</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xsi:schemaLocation="http://www.springframework.org/schema/aop http://www.springframework.org/schema/aop/spring-aop-3.2.xsd http://www.springframework.org/schema/beans http://www.springframework.org/schema/beans/spring-beans-3.2.xsd http://www.springframework.org/schema/context http://www.springframework.org/schema/context/spring-context-3.2.xsd http://www.springframework.org/schema/jee http://www.springframework.org/schema/jee/spring-jee-3.2.xsd http://www.springframework.org/schema/tx http://www.springframework.org/schema/tx/spring-tx-3.2.xsd http://www.springframework.org/schema/task http://www.springframework.org/schema/task/spring-task-3.2.xsd"&gt;</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&lt;bean id="simpleServiceBean" class="com.aop.snippets.enterprise.SimpleService"&gt;</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&lt;property name="name" value="Hello" /&gt;</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&lt;property name="id" value="12345" /&gt;</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050">
                <a:solidFill>
                  <a:schemeClr val="dk1"/>
                </a:solidFill>
                <a:latin typeface="Calibri"/>
                <a:ea typeface="Calibri"/>
                <a:cs typeface="Calibri"/>
                <a:sym typeface="Calibri"/>
              </a:rPr>
              <a:t>Cont..</a:t>
            </a:r>
            <a:endParaRPr/>
          </a:p>
        </p:txBody>
      </p:sp>
      <p:sp>
        <p:nvSpPr>
          <p:cNvPr id="362" name="Google Shape;362;p53"/>
          <p:cNvSpPr/>
          <p:nvPr/>
        </p:nvSpPr>
        <p:spPr>
          <a:xfrm>
            <a:off x="4283968" y="1370098"/>
            <a:ext cx="4631433"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id="doBeforeMethodBean"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class="com.aop.snippets.enterprise.aop.DoBeforeMethod"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id="doAfterReturningMethodBean"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class="com.aop.snippets.enterprise.aop.DoAfterReturningMethod"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 id="doAfterThrowingExceptionMethodBean"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class="com.aop.snippets.enterprise.aop.DoAfterThrowingExceptionMethod"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 id="doAroundMethodBean"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class="com.aop.snippets.enterprise.aop.DoAroundMethod"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 id="simpleServiceProxy" class="org.springframework.aop.framework.ProxyFactoryBean"&gt;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name="target" ref="simpleServiceBean" /&gt;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 name="interceptorNames"&gt;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&lt;value&gt;doBeforeMethodBean&lt;/value&gt;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&lt;value&gt;doAfterReturningMethodBean&lt;/value&gt;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&lt;value&gt;doAfterThrowingExceptionMethodBean&lt;/value&gt;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&lt;value&gt;doAroundMethodBean&lt;/value&gt;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&lt;/list&gt;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&lt;/property&gt;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&lt;/beans&gt;</a:t>
            </a:r>
            <a:endParaRPr/>
          </a:p>
        </p:txBody>
      </p:sp>
      <p:sp>
        <p:nvSpPr>
          <p:cNvPr id="363" name="Google Shape;363;p53"/>
          <p:cNvSpPr/>
          <p:nvPr/>
        </p:nvSpPr>
        <p:spPr>
          <a:xfrm>
            <a:off x="228599" y="1844824"/>
            <a:ext cx="4012713" cy="432048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53"/>
          <p:cNvSpPr/>
          <p:nvPr/>
        </p:nvSpPr>
        <p:spPr>
          <a:xfrm>
            <a:off x="4262640" y="1189542"/>
            <a:ext cx="4631433" cy="5447644"/>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Around Advice Cont..</a:t>
            </a:r>
            <a:endParaRPr/>
          </a:p>
        </p:txBody>
      </p:sp>
      <p:sp>
        <p:nvSpPr>
          <p:cNvPr id="370" name="Google Shape;370;p54"/>
          <p:cNvSpPr/>
          <p:nvPr/>
        </p:nvSpPr>
        <p:spPr>
          <a:xfrm>
            <a:off x="280358" y="980728"/>
            <a:ext cx="8991600"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When running the application with the DoAroundMethod advice we can see that it intercepts all methods of simpleService. Output: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DoBeforeMethod : Executing before method!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Method name : printSNameId</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Method arguments :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Before method executing!</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SimpleService : Method printSNameId() : My name is Hello and my id is 12345</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After method executing!</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DoAfterReturningMethod : Executing after method return!</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DoBeforeMethod : Executing before method!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Method name : checkName</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Method arguments :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Before method executing!</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When method throws Exception!</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DoAfterThrowingExceptionMethod : Executing when method throws exception!</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SimpleService: Method checkName() exception thrown..</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DoBeforeMethod : Executing before method!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Method name : sayHello</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Method arguments : [aop]</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Before method executing!</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SimpleService : Method sayHello() : Hello! aop</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DoAroundMethod: After method executing!</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****SPRING AOP**** DoAfterReturningMethod : Executing after method return!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IN"/>
              <a:t>Demo: Java Based Configuration</a:t>
            </a:r>
            <a:endParaRPr/>
          </a:p>
        </p:txBody>
      </p:sp>
      <p:sp>
        <p:nvSpPr>
          <p:cNvPr id="136" name="Google Shape;136;p19"/>
          <p:cNvSpPr txBox="1"/>
          <p:nvPr>
            <p:ph idx="1" type="body"/>
          </p:nvPr>
        </p:nvSpPr>
        <p:spPr>
          <a:xfrm>
            <a:off x="323528" y="1052736"/>
            <a:ext cx="8363272" cy="554461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IN"/>
              <a:t>Duration:</a:t>
            </a:r>
            <a:r>
              <a:rPr b="0" lang="en-IN"/>
              <a:t>10 min</a:t>
            </a:r>
            <a:endParaRPr/>
          </a:p>
          <a:p>
            <a:pPr indent="0" lvl="0" marL="0" rtl="0" algn="l">
              <a:spcBef>
                <a:spcPts val="296"/>
              </a:spcBef>
              <a:spcAft>
                <a:spcPts val="0"/>
              </a:spcAft>
              <a:buClr>
                <a:schemeClr val="dk1"/>
              </a:buClr>
              <a:buSzPct val="100000"/>
              <a:buNone/>
            </a:pPr>
            <a:r>
              <a:t/>
            </a:r>
            <a:endParaRPr b="0"/>
          </a:p>
          <a:p>
            <a:pPr indent="0" lvl="0" marL="0" rtl="0" algn="l">
              <a:spcBef>
                <a:spcPts val="296"/>
              </a:spcBef>
              <a:spcAft>
                <a:spcPts val="0"/>
              </a:spcAft>
              <a:buClr>
                <a:schemeClr val="dk1"/>
              </a:buClr>
              <a:buSzPct val="100000"/>
              <a:buNone/>
            </a:pPr>
            <a:r>
              <a:rPr b="0" lang="en-IN"/>
              <a:t>Create a bean class called country.java in package </a:t>
            </a:r>
            <a:r>
              <a:rPr lang="en-IN"/>
              <a:t>com.annotation.model </a:t>
            </a:r>
            <a:r>
              <a:rPr b="0" lang="en-IN"/>
              <a:t>.</a:t>
            </a:r>
            <a:endParaRPr/>
          </a:p>
          <a:p>
            <a:pPr indent="0" lvl="0" marL="0" rtl="0" algn="l">
              <a:spcBef>
                <a:spcPts val="296"/>
              </a:spcBef>
              <a:spcAft>
                <a:spcPts val="0"/>
              </a:spcAft>
              <a:buClr>
                <a:schemeClr val="dk1"/>
              </a:buClr>
              <a:buSzPct val="100000"/>
              <a:buNone/>
            </a:pPr>
            <a:r>
              <a:t/>
            </a:r>
            <a:endParaRPr b="0"/>
          </a:p>
          <a:p>
            <a:pPr indent="0" lvl="0" marL="0" rtl="0" algn="l">
              <a:spcBef>
                <a:spcPts val="296"/>
              </a:spcBef>
              <a:spcAft>
                <a:spcPts val="0"/>
              </a:spcAft>
              <a:buClr>
                <a:schemeClr val="dk1"/>
              </a:buClr>
              <a:buSzPct val="100000"/>
              <a:buNone/>
            </a:pPr>
            <a:r>
              <a:rPr b="0" lang="en-IN"/>
              <a:t>public class Country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String countryName;</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public Country(String countryName) {</a:t>
            </a:r>
            <a:endParaRPr/>
          </a:p>
          <a:p>
            <a:pPr indent="0" lvl="0" marL="0" rtl="0" algn="l">
              <a:spcBef>
                <a:spcPts val="296"/>
              </a:spcBef>
              <a:spcAft>
                <a:spcPts val="0"/>
              </a:spcAft>
              <a:buClr>
                <a:schemeClr val="dk1"/>
              </a:buClr>
              <a:buSzPct val="100000"/>
              <a:buNone/>
            </a:pPr>
            <a:r>
              <a:rPr b="0" lang="en-IN"/>
              <a:t>  this.countryName=countryName;</a:t>
            </a:r>
            <a:endParaRPr/>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r>
              <a:rPr b="0" lang="en-IN"/>
              <a:t>public String getCountryName() {</a:t>
            </a:r>
            <a:endParaRPr/>
          </a:p>
          <a:p>
            <a:pPr indent="0" lvl="0" marL="0" rtl="0" algn="l">
              <a:spcBef>
                <a:spcPts val="296"/>
              </a:spcBef>
              <a:spcAft>
                <a:spcPts val="0"/>
              </a:spcAft>
              <a:buClr>
                <a:schemeClr val="dk1"/>
              </a:buClr>
              <a:buSzPct val="100000"/>
              <a:buNone/>
            </a:pPr>
            <a:r>
              <a:rPr b="0" lang="en-IN"/>
              <a:t>        return countryName;</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public void setCountryName(String countryName) {</a:t>
            </a:r>
            <a:endParaRPr/>
          </a:p>
          <a:p>
            <a:pPr indent="0" lvl="0" marL="0" rtl="0" algn="l">
              <a:spcBef>
                <a:spcPts val="296"/>
              </a:spcBef>
              <a:spcAft>
                <a:spcPts val="0"/>
              </a:spcAft>
              <a:buClr>
                <a:schemeClr val="dk1"/>
              </a:buClr>
              <a:buSzPct val="100000"/>
              <a:buNone/>
            </a:pPr>
            <a:r>
              <a:rPr b="0" lang="en-IN"/>
              <a:t>        this.countryName = countryName;</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 </a:t>
            </a:r>
            <a:endParaRPr/>
          </a:p>
          <a:p>
            <a:pPr indent="0" lvl="0" marL="0" rtl="0" algn="l">
              <a:spcBef>
                <a:spcPts val="296"/>
              </a:spcBef>
              <a:spcAft>
                <a:spcPts val="0"/>
              </a:spcAft>
              <a:buClr>
                <a:schemeClr val="dk1"/>
              </a:buClr>
              <a:buSzPct val="100000"/>
              <a:buNone/>
            </a:pPr>
            <a:r>
              <a:rPr b="0" lang="en-IN"/>
              <a:t>}</a:t>
            </a:r>
            <a:endParaRPr/>
          </a:p>
          <a:p>
            <a:pPr indent="0" lvl="0" marL="0" rtl="0" algn="l">
              <a:spcBef>
                <a:spcPts val="296"/>
              </a:spcBef>
              <a:spcAft>
                <a:spcPts val="0"/>
              </a:spcAft>
              <a:buClr>
                <a:schemeClr val="dk1"/>
              </a:buClr>
              <a:buSzPct val="100000"/>
              <a:buNone/>
            </a:pPr>
            <a:br>
              <a:rPr lang="en-IN"/>
            </a:b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JDBC Framework </a:t>
            </a:r>
            <a:endParaRPr/>
          </a:p>
        </p:txBody>
      </p:sp>
      <p:sp>
        <p:nvSpPr>
          <p:cNvPr id="376" name="Google Shape;376;p55"/>
          <p:cNvSpPr/>
          <p:nvPr/>
        </p:nvSpPr>
        <p:spPr>
          <a:xfrm>
            <a:off x="0" y="1124744"/>
            <a:ext cx="91440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0000"/>
                </a:solidFill>
                <a:latin typeface="Calibri"/>
                <a:ea typeface="Calibri"/>
                <a:cs typeface="Calibri"/>
                <a:sym typeface="Calibri"/>
              </a:rPr>
              <a:t>Spring </a:t>
            </a:r>
            <a:r>
              <a:rPr b="1" lang="en-IN" sz="1800">
                <a:solidFill>
                  <a:srgbClr val="2F4F4F"/>
                </a:solidFill>
                <a:latin typeface="Calibri"/>
                <a:ea typeface="Calibri"/>
                <a:cs typeface="Calibri"/>
                <a:sym typeface="Calibri"/>
              </a:rPr>
              <a:t>JdbcTemplate</a:t>
            </a:r>
            <a:r>
              <a:rPr lang="en-IN" sz="1800">
                <a:solidFill>
                  <a:srgbClr val="000000"/>
                </a:solidFill>
                <a:latin typeface="Calibri"/>
                <a:ea typeface="Calibri"/>
                <a:cs typeface="Calibri"/>
                <a:sym typeface="Calibri"/>
              </a:rPr>
              <a:t> offers a robust mechanism to connect to the database and execute SQL queries using JDBC api.</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Problems of JDBC API</a:t>
            </a:r>
            <a:endParaRPr/>
          </a:p>
          <a:p>
            <a:pPr indent="-342900" lvl="0" marL="34290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The problems of JDBC API are as follows:</a:t>
            </a:r>
            <a:endParaRPr/>
          </a:p>
          <a:p>
            <a:pPr indent="-342900" lvl="0" marL="34290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We need to write a lot of code before and after executing the query, such as creating connection, statement, closing resultset, connection etc.</a:t>
            </a:r>
            <a:endParaRPr/>
          </a:p>
          <a:p>
            <a:pPr indent="-342900" lvl="0" marL="34290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exception handling code needs to be performed on the database logic.</a:t>
            </a:r>
            <a:endParaRPr/>
          </a:p>
          <a:p>
            <a:pPr indent="-342900" lvl="0" marL="34290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We need to handle transaction.</a:t>
            </a:r>
            <a:endParaRPr/>
          </a:p>
          <a:p>
            <a:pPr indent="-342900" lvl="0" marL="34290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Codes Repetition across database logic is a time consuming task.</a:t>
            </a:r>
            <a:endParaRPr/>
          </a:p>
          <a:p>
            <a:pPr indent="0" lvl="0" marL="0" marR="0" rtl="0" algn="l">
              <a:spcBef>
                <a:spcPts val="0"/>
              </a:spcBef>
              <a:spcAft>
                <a:spcPts val="0"/>
              </a:spcAft>
              <a:buNone/>
            </a:pPr>
            <a:br>
              <a:rPr b="1" lang="en-IN" sz="1800">
                <a:solidFill>
                  <a:schemeClr val="dk1"/>
                </a:solidFill>
                <a:latin typeface="Calibri"/>
                <a:ea typeface="Calibri"/>
                <a:cs typeface="Calibri"/>
                <a:sym typeface="Calibri"/>
              </a:rPr>
            </a:br>
            <a:r>
              <a:rPr b="1" lang="en-IN" sz="1800">
                <a:solidFill>
                  <a:schemeClr val="dk1"/>
                </a:solidFill>
                <a:latin typeface="Calibri"/>
                <a:ea typeface="Calibri"/>
                <a:cs typeface="Calibri"/>
                <a:sym typeface="Calibri"/>
              </a:rPr>
              <a:t>Advantage of Spring JdbcTemplate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Spring JdbcTemplate eliminates all the above mentioned problems of JDBC API. It provides you methods to write the queries directly, so it saves a lot of work and time.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JDBC Framework Cont..</a:t>
            </a:r>
            <a:endParaRPr/>
          </a:p>
        </p:txBody>
      </p:sp>
      <p:sp>
        <p:nvSpPr>
          <p:cNvPr id="382" name="Google Shape;382;p56"/>
          <p:cNvSpPr/>
          <p:nvPr/>
        </p:nvSpPr>
        <p:spPr>
          <a:xfrm>
            <a:off x="107504" y="980728"/>
            <a:ext cx="9036496" cy="56015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Spring Jdbc Approaches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rgbClr val="000000"/>
                </a:solidFill>
                <a:latin typeface="Calibri"/>
                <a:ea typeface="Calibri"/>
                <a:cs typeface="Calibri"/>
                <a:sym typeface="Calibri"/>
              </a:rPr>
              <a:t>Spring framework provides following approaches for JDBC database access:</a:t>
            </a:r>
            <a:endParaRPr/>
          </a:p>
          <a:p>
            <a:pPr indent="-285750" lvl="0" marL="285750" marR="0" rtl="0" algn="l">
              <a:spcBef>
                <a:spcPts val="0"/>
              </a:spcBef>
              <a:spcAft>
                <a:spcPts val="0"/>
              </a:spcAft>
              <a:buClr>
                <a:srgbClr val="000000"/>
              </a:buClr>
              <a:buSzPts val="1800"/>
              <a:buFont typeface="Noto Sans Symbols"/>
              <a:buChar char="❑"/>
            </a:pPr>
            <a:r>
              <a:rPr lang="en-IN" sz="1800">
                <a:solidFill>
                  <a:srgbClr val="000000"/>
                </a:solidFill>
                <a:latin typeface="Calibri"/>
                <a:ea typeface="Calibri"/>
                <a:cs typeface="Calibri"/>
                <a:sym typeface="Calibri"/>
              </a:rPr>
              <a:t>JdbcTemplate</a:t>
            </a:r>
            <a:endParaRPr sz="18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Noto Sans Symbols"/>
              <a:buChar char="❑"/>
            </a:pPr>
            <a:r>
              <a:rPr lang="en-IN" sz="1800">
                <a:solidFill>
                  <a:srgbClr val="000000"/>
                </a:solidFill>
                <a:latin typeface="Calibri"/>
                <a:ea typeface="Calibri"/>
                <a:cs typeface="Calibri"/>
                <a:sym typeface="Calibri"/>
              </a:rPr>
              <a:t>NamedParameterJdbcTemplate</a:t>
            </a:r>
            <a:endParaRPr sz="18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Noto Sans Symbols"/>
              <a:buChar char="❑"/>
            </a:pPr>
            <a:r>
              <a:rPr lang="en-IN" sz="1800">
                <a:solidFill>
                  <a:srgbClr val="000000"/>
                </a:solidFill>
                <a:latin typeface="Calibri"/>
                <a:ea typeface="Calibri"/>
                <a:cs typeface="Calibri"/>
                <a:sym typeface="Calibri"/>
              </a:rPr>
              <a:t>SimpleJdbcTemplate</a:t>
            </a:r>
            <a:endParaRPr sz="18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800"/>
              <a:buFont typeface="Noto Sans Symbols"/>
              <a:buChar char="❑"/>
            </a:pPr>
            <a:r>
              <a:rPr lang="en-IN" sz="1800">
                <a:solidFill>
                  <a:srgbClr val="000000"/>
                </a:solidFill>
                <a:latin typeface="Calibri"/>
                <a:ea typeface="Calibri"/>
                <a:cs typeface="Calibri"/>
                <a:sym typeface="Calibri"/>
              </a:rPr>
              <a:t>SimpleJdbcInsert and SimpleJdbcCall</a:t>
            </a:r>
            <a:endParaRPr sz="1800">
              <a:solidFill>
                <a:srgbClr val="000000"/>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JdbcTemplate class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It is the central class in the Spring JDBC support classes and does creation and release of resources such as creating and closing of connection object etc. So it will not lead to any problem if you forget to close the connection.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It handles the exception and provides the informative exception messages by the help of exception classes defined in the </a:t>
            </a:r>
            <a:r>
              <a:rPr b="1" lang="en-IN" sz="1800">
                <a:solidFill>
                  <a:schemeClr val="dk1"/>
                </a:solidFill>
                <a:latin typeface="Calibri"/>
                <a:ea typeface="Calibri"/>
                <a:cs typeface="Calibri"/>
                <a:sym typeface="Calibri"/>
              </a:rPr>
              <a:t>org.springframework.dao</a:t>
            </a:r>
            <a:r>
              <a:rPr lang="en-IN" sz="1800">
                <a:solidFill>
                  <a:schemeClr val="dk1"/>
                </a:solidFill>
                <a:latin typeface="Calibri"/>
                <a:ea typeface="Calibri"/>
                <a:cs typeface="Calibri"/>
                <a:sym typeface="Calibri"/>
              </a:rPr>
              <a:t> package.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We can perform all the database operations by the help of JdbcTemplate class such as insertion, updation, deletion and retrieval of the data from the database.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JDBC Framework Cont..</a:t>
            </a:r>
            <a:endParaRPr/>
          </a:p>
        </p:txBody>
      </p:sp>
      <p:sp>
        <p:nvSpPr>
          <p:cNvPr id="388" name="Google Shape;388;p57"/>
          <p:cNvSpPr/>
          <p:nvPr/>
        </p:nvSpPr>
        <p:spPr>
          <a:xfrm>
            <a:off x="251520" y="1196752"/>
            <a:ext cx="866388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000000"/>
                </a:solidFill>
                <a:latin typeface="Calibri"/>
                <a:ea typeface="Calibri"/>
                <a:cs typeface="Calibri"/>
                <a:sym typeface="Calibri"/>
              </a:rPr>
              <a:t>Let's see the methods of spring JdbcTemplate class.</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graphicFrame>
        <p:nvGraphicFramePr>
          <p:cNvPr id="389" name="Google Shape;389;p57"/>
          <p:cNvGraphicFramePr/>
          <p:nvPr/>
        </p:nvGraphicFramePr>
        <p:xfrm>
          <a:off x="251521" y="1658417"/>
          <a:ext cx="3000000" cy="3000000"/>
        </p:xfrm>
        <a:graphic>
          <a:graphicData uri="http://schemas.openxmlformats.org/drawingml/2006/table">
            <a:tbl>
              <a:tblPr>
                <a:noFill/>
                <a:tableStyleId>{FAEB5CF6-0A4A-4743-998B-4623779D7742}</a:tableStyleId>
              </a:tblPr>
              <a:tblGrid>
                <a:gridCol w="504050"/>
                <a:gridCol w="4793225"/>
                <a:gridCol w="3343675"/>
              </a:tblGrid>
              <a:tr h="372100">
                <a:tc>
                  <a:txBody>
                    <a:bodyPr/>
                    <a:lstStyle/>
                    <a:p>
                      <a:pPr indent="0" lvl="0" marL="0" marR="0" rtl="0" algn="l">
                        <a:spcBef>
                          <a:spcPts val="0"/>
                        </a:spcBef>
                        <a:spcAft>
                          <a:spcPts val="0"/>
                        </a:spcAft>
                        <a:buNone/>
                      </a:pPr>
                      <a:r>
                        <a:rPr b="1" lang="en-IN" sz="1600">
                          <a:solidFill>
                            <a:srgbClr val="000000"/>
                          </a:solidFill>
                          <a:latin typeface="times new roman"/>
                          <a:ea typeface="times new roman"/>
                          <a:cs typeface="times new roman"/>
                          <a:sym typeface="times new roman"/>
                        </a:rPr>
                        <a:t>No.</a:t>
                      </a:r>
                      <a:endParaRPr/>
                    </a:p>
                  </a:txBody>
                  <a:tcPr marT="72075" marB="72075" marR="72075" marL="720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IN" sz="1600">
                          <a:solidFill>
                            <a:srgbClr val="000000"/>
                          </a:solidFill>
                          <a:latin typeface="times new roman"/>
                          <a:ea typeface="times new roman"/>
                          <a:cs typeface="times new roman"/>
                          <a:sym typeface="times new roman"/>
                        </a:rPr>
                        <a:t>Method</a:t>
                      </a:r>
                      <a:endParaRPr/>
                    </a:p>
                  </a:txBody>
                  <a:tcPr marT="72075" marB="72075" marR="72075" marL="720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IN" sz="1600">
                          <a:solidFill>
                            <a:srgbClr val="000000"/>
                          </a:solidFill>
                          <a:latin typeface="times new roman"/>
                          <a:ea typeface="times new roman"/>
                          <a:cs typeface="times new roman"/>
                          <a:sym typeface="times new roman"/>
                        </a:rPr>
                        <a:t>Description</a:t>
                      </a:r>
                      <a:endParaRPr/>
                    </a:p>
                  </a:txBody>
                  <a:tcPr marT="72075" marB="72075" marR="72075" marL="720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6925">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1)</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public int update(String query)</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is used to insert, update and delete records.</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6225">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2)</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public int update(String query,Object... args)</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is used to insert, update and delete records using PreparedStatement using given arguments.</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5275">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3)</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public void execute(String query)</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is used to execute DDL query.</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18550">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4)</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public T execute(String sql, PreparedStatementCallback action)</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executes the query by using PreparedStatement callback.</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6925">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5)</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public T query(String sql, ResultSetExtractorrse)</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is used to fetch records using ResultSetExtractor.</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6925">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6)</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public List query(String sql, RowMapper rse)</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IN" sz="1400">
                          <a:solidFill>
                            <a:srgbClr val="000000"/>
                          </a:solidFill>
                          <a:latin typeface="verdana"/>
                          <a:ea typeface="verdana"/>
                          <a:cs typeface="verdana"/>
                          <a:sym typeface="verdana"/>
                        </a:rPr>
                        <a:t>is used to fetch records using RowMapper.</a:t>
                      </a:r>
                      <a:endParaRPr/>
                    </a:p>
                  </a:txBody>
                  <a:tcPr marT="48050" marB="48050" marR="48050" marL="480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latin typeface="Calibri"/>
                <a:ea typeface="Calibri"/>
                <a:cs typeface="Calibri"/>
                <a:sym typeface="Calibri"/>
              </a:rPr>
              <a:t>Demo: Spring JDBC Template</a:t>
            </a:r>
            <a:endParaRPr/>
          </a:p>
        </p:txBody>
      </p:sp>
      <p:sp>
        <p:nvSpPr>
          <p:cNvPr id="396" name="Google Shape;396;p58"/>
          <p:cNvSpPr/>
          <p:nvPr/>
        </p:nvSpPr>
        <p:spPr>
          <a:xfrm>
            <a:off x="172879" y="1052736"/>
            <a:ext cx="8735888"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Duration: 25 min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Let us follow Spring JDBC framework with JdbcTemplate class and make CRUD operations on the below Employee table.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CREATE TABLE Employee(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SID   INT NOT NULL AUTO_INCREMENT,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EMPNAME VARCHAR(20) NOT NULL,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PINCODE  INT NOT NULL,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PRIMARY KEY (EID)</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After creating table in mysql  Add Spring JDBC specific latest libraries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mysql-connector-java.jar,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org.springframework.jdbc.jar and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org.springframework.transaction.jar </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Along with this jar we need to add basic spring libraries i.e.</a:t>
            </a:r>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Spring core, spring context, spring aop, common loggings, spring context-support which we used in before in all examples.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02" name="Google Shape;402;p59"/>
          <p:cNvSpPr/>
          <p:nvPr/>
        </p:nvSpPr>
        <p:spPr>
          <a:xfrm>
            <a:off x="107504" y="980728"/>
            <a:ext cx="9036496" cy="3477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		Steps to create Spring JDBC Example</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Create DAO interface EmployeeDAO and list down all the required methods. EmployeeJDBCTemplate</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Also other required classes Employee, EmployeeMapper, EmployeeJDBCTemplate and MainApp under the package.</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Employee table should be present in the TEST database MySQL server should be working fine with database read/write access.</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Under the src folder create Beans configuration file Beans.xml and create content of java files</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Run the application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08" name="Google Shape;408;p60"/>
          <p:cNvSpPr/>
          <p:nvPr/>
        </p:nvSpPr>
        <p:spPr>
          <a:xfrm>
            <a:off x="251520" y="980728"/>
            <a:ext cx="866388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Below is Data Access Object interface file EmployeeDAO.java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package com.test.springjdbc;</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import java.util.List;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import javax.sql.DataSource;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public interface EmployeeDAO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void setDataSource(DataSource ds);</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void create(String ename, Integer pincode);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Employee getEmployee(Integer eid);</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List&lt;Employee&gt; listEmployees();</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void delete(Integer eid);</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public void update(Integer eid, Integer pincode);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15" name="Google Shape;415;p61"/>
          <p:cNvSpPr/>
          <p:nvPr/>
        </p:nvSpPr>
        <p:spPr>
          <a:xfrm>
            <a:off x="247570" y="916592"/>
            <a:ext cx="89154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Employee.java file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package com.test.springjdbc;</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public class Employee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private Integer pincode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private String empname;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private Integer eid;</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void setPincode(Integer pincode)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this.pincode = pincode;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Integer getPincode()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pincode;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void setEmpname(String empname)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this.empname = empname;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String getEmpname()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empname;</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void setEid(Integer eid)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this.eid = eid;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public Integer getEid()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return eid;</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21" name="Google Shape;421;p62"/>
          <p:cNvSpPr/>
          <p:nvPr/>
        </p:nvSpPr>
        <p:spPr>
          <a:xfrm>
            <a:off x="107504" y="1052736"/>
            <a:ext cx="8807896"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EmployeeMapper.java file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package com.test.springjdbc;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import java.sql.ResultSet;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import java.sql.SQLException;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import org.springframework.jdbc.core.RowMapper;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public class EmployeeMapper implements RowMapper&lt;Employee&gt;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public Employee mapRow(ResultSet rs, int rowNum) throws SQLException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Employee emp = new Employee();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emp.setEid(rs.getInt(“eid"));</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emp.setEmpname(rs.getString(“empname"));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emp.setPincode(rs.getInt(“pincode"));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return emp;</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28" name="Google Shape;428;p63"/>
          <p:cNvSpPr/>
          <p:nvPr/>
        </p:nvSpPr>
        <p:spPr>
          <a:xfrm>
            <a:off x="0" y="1124745"/>
            <a:ext cx="4572000" cy="52937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300">
                <a:solidFill>
                  <a:schemeClr val="dk1"/>
                </a:solidFill>
                <a:latin typeface="Calibri"/>
                <a:ea typeface="Calibri"/>
                <a:cs typeface="Calibri"/>
                <a:sym typeface="Calibri"/>
              </a:rPr>
              <a:t>Following is the implementation class file EmployeeJDBCTemplate.java for the defined DAO interface EmployeeDAO.</a:t>
            </a:r>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package com.test.springjdbc;</a:t>
            </a:r>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import java.util.List;</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import javax.sql.DataSource;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import org.springframework.jdbc.core.JdbcTemplate;</a:t>
            </a:r>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public class EmployeeJDBCTemplate implements EmployeeDAO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private DataSource dataSource;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private JdbcTemplate jdbcTemplateObject;</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public void setDataSource(DataSource dataSource)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this.dataSource = dataSource;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this.jdbcTemplateObject = new JdbcTemplate(dataSource);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public void create(String empname, Integer pincode)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String SQL = "insert into Employee (empname, pincode) values (?,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jdbcTemplateObject.update( SQL, empname, pincode);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System.out.println("Created Data with Name = " + empname + " Pincode = " + pincode);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return;   }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Cont..</a:t>
            </a:r>
            <a:endParaRPr/>
          </a:p>
        </p:txBody>
      </p:sp>
      <p:sp>
        <p:nvSpPr>
          <p:cNvPr id="429" name="Google Shape;429;p63"/>
          <p:cNvSpPr/>
          <p:nvPr/>
        </p:nvSpPr>
        <p:spPr>
          <a:xfrm>
            <a:off x="4572000" y="980728"/>
            <a:ext cx="4572000" cy="52937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300">
                <a:solidFill>
                  <a:schemeClr val="dk1"/>
                </a:solidFill>
                <a:latin typeface="Calibri"/>
                <a:ea typeface="Calibri"/>
                <a:cs typeface="Calibri"/>
                <a:sym typeface="Calibri"/>
              </a:rPr>
              <a:t>public Employee getEmployee(Integer eid)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String SQL = "select * from Employee where eid =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Employee emp = jdbcTemplateObject.queryForObject(SQL,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new Object[]{eid}, new EmployeeMapper());</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return emp;</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public List&lt;Employee&gt; listEmployees()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String SQL = "select * from Employee";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List &lt;Employee&gt; employees = jdbcTemplateObject.query(SQL, new EmployeeMapper());</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return employees;</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public void delete(Integer eid)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String SQL = "delete from Employee where eid =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jdbcTemplateObject.update(SQL, eid);</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System.out.println("Deleted Data with ID = " + eid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return;</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public void update(Integer eid, Integer pincode){</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String SQL = "update Employee set pincode = ? where eid =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jdbcTemplateObject.update(SQL, pincode, eid);</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System.out.println("Updated Data with ID = " + eid );</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return;</a:t>
            </a:r>
            <a:endParaRPr/>
          </a:p>
          <a:p>
            <a:pPr indent="0" lvl="0" marL="0" marR="0" rtl="0" algn="l">
              <a:spcBef>
                <a:spcPts val="0"/>
              </a:spcBef>
              <a:spcAft>
                <a:spcPts val="0"/>
              </a:spcAft>
              <a:buNone/>
            </a:pPr>
            <a:r>
              <a:rPr lang="en-IN" sz="1300">
                <a:solidFill>
                  <a:schemeClr val="dk1"/>
                </a:solidFill>
                <a:latin typeface="Calibri"/>
                <a:ea typeface="Calibri"/>
                <a:cs typeface="Calibri"/>
                <a:sym typeface="Calibri"/>
              </a:rPr>
              <a:t>   }}</a:t>
            </a:r>
            <a:endParaRPr/>
          </a:p>
        </p:txBody>
      </p:sp>
      <p:sp>
        <p:nvSpPr>
          <p:cNvPr id="430" name="Google Shape;430;p63"/>
          <p:cNvSpPr/>
          <p:nvPr/>
        </p:nvSpPr>
        <p:spPr>
          <a:xfrm>
            <a:off x="0" y="1988840"/>
            <a:ext cx="4572000" cy="479296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63"/>
          <p:cNvSpPr/>
          <p:nvPr/>
        </p:nvSpPr>
        <p:spPr>
          <a:xfrm>
            <a:off x="4644008" y="943916"/>
            <a:ext cx="4423792" cy="5730677"/>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37" name="Google Shape;437;p64"/>
          <p:cNvSpPr/>
          <p:nvPr/>
        </p:nvSpPr>
        <p:spPr>
          <a:xfrm>
            <a:off x="168052" y="1012954"/>
            <a:ext cx="8807896"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&lt;?xml version = "1.0" encoding = "UTF-8"?&gt;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&lt;beans xmlns = "http://www.springframework.org/schema/beans"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xmlns:xsi = "http://www.w3.org/2001/XMLSchema-instance"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xsi:schemaLocation = "http://www.springframework.org/schema/beans</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http://www.springframework.org/schema/beans/spring-beans-3.0.xsd "&gt;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 Initialization for data source --&gt;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&lt;bean id="dataSource"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class = "org.springframework.jdbc.datasource.DriverManagerDataSource"&gt;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&lt;property name = "driverClassName" value = "com.mysql.jdbc.Driver"/&gt;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&lt;property name = "url" value = "jdbc:mysql://localhost:3306/TEST"/&gt;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&lt;property name = "username" value = "root"/&gt;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&lt;property name = "password" value = “root"/&gt;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 Definition for EmployeeJDBCTemplate bean --&gt;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&lt;bean id = “employeeJDBCTemplate"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class = "com.test.springjdbc.EmployeeJDBCTemplate"&gt;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&lt;property name = "dataSource" ref = "dataSource" /&gt;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&lt;/beans&gt;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Java Based Configuration Cont..</a:t>
            </a:r>
            <a:endParaRPr/>
          </a:p>
        </p:txBody>
      </p:sp>
      <p:sp>
        <p:nvSpPr>
          <p:cNvPr id="143" name="Google Shape;14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IN"/>
              <a:t>Create application configuration class </a:t>
            </a:r>
            <a:r>
              <a:rPr b="0" lang="en-IN"/>
              <a:t>ApplicationConfiguration.java with @Configuration and @Bean annotation .</a:t>
            </a:r>
            <a:endParaRPr/>
          </a:p>
          <a:p>
            <a:pPr indent="0" lvl="0" marL="0" rtl="0" algn="l">
              <a:spcBef>
                <a:spcPts val="272"/>
              </a:spcBef>
              <a:spcAft>
                <a:spcPts val="0"/>
              </a:spcAft>
              <a:buClr>
                <a:schemeClr val="dk1"/>
              </a:buClr>
              <a:buSzPct val="100000"/>
              <a:buNone/>
            </a:pPr>
            <a:r>
              <a:t/>
            </a:r>
            <a:endParaRPr b="0"/>
          </a:p>
          <a:p>
            <a:pPr indent="0" lvl="0" marL="0" rtl="0" algn="l">
              <a:spcBef>
                <a:spcPts val="272"/>
              </a:spcBef>
              <a:spcAft>
                <a:spcPts val="0"/>
              </a:spcAft>
              <a:buClr>
                <a:schemeClr val="dk1"/>
              </a:buClr>
              <a:buSzPct val="100000"/>
              <a:buNone/>
            </a:pPr>
            <a:r>
              <a:rPr b="0" lang="en-IN"/>
              <a:t>package </a:t>
            </a:r>
            <a:r>
              <a:rPr lang="en-IN"/>
              <a:t>com.annotaion.config</a:t>
            </a:r>
            <a:r>
              <a:rPr b="0" lang="en-IN"/>
              <a:t>;</a:t>
            </a:r>
            <a:endParaRPr/>
          </a:p>
          <a:p>
            <a:pPr indent="0" lvl="0" marL="0" rtl="0" algn="l">
              <a:spcBef>
                <a:spcPts val="272"/>
              </a:spcBef>
              <a:spcAft>
                <a:spcPts val="0"/>
              </a:spcAft>
              <a:buClr>
                <a:schemeClr val="dk1"/>
              </a:buClr>
              <a:buSzPct val="100000"/>
              <a:buNone/>
            </a:pPr>
            <a:r>
              <a:rPr b="0" lang="en-IN"/>
              <a:t>import </a:t>
            </a:r>
            <a:r>
              <a:rPr lang="en-IN"/>
              <a:t>com.annotaion</a:t>
            </a:r>
            <a:r>
              <a:rPr b="0" lang="en-IN"/>
              <a:t>.model.Country;</a:t>
            </a:r>
            <a:endParaRPr/>
          </a:p>
          <a:p>
            <a:pPr indent="0" lvl="0" marL="0" rtl="0" algn="l">
              <a:spcBef>
                <a:spcPts val="272"/>
              </a:spcBef>
              <a:spcAft>
                <a:spcPts val="0"/>
              </a:spcAft>
              <a:buClr>
                <a:schemeClr val="dk1"/>
              </a:buClr>
              <a:buSzPct val="100000"/>
              <a:buNone/>
            </a:pPr>
            <a:r>
              <a:rPr b="0" lang="en-IN"/>
              <a:t>import org.springframework.context.annotation.Bean;</a:t>
            </a:r>
            <a:endParaRPr/>
          </a:p>
          <a:p>
            <a:pPr indent="0" lvl="0" marL="0" rtl="0" algn="l">
              <a:spcBef>
                <a:spcPts val="272"/>
              </a:spcBef>
              <a:spcAft>
                <a:spcPts val="0"/>
              </a:spcAft>
              <a:buClr>
                <a:schemeClr val="dk1"/>
              </a:buClr>
              <a:buSzPct val="100000"/>
              <a:buNone/>
            </a:pPr>
            <a:r>
              <a:rPr b="0" lang="en-IN"/>
              <a:t>import org.springframework.context.annotation.Configuration;</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@Configuration</a:t>
            </a:r>
            <a:endParaRPr/>
          </a:p>
          <a:p>
            <a:pPr indent="0" lvl="0" marL="0" rtl="0" algn="l">
              <a:spcBef>
                <a:spcPts val="272"/>
              </a:spcBef>
              <a:spcAft>
                <a:spcPts val="0"/>
              </a:spcAft>
              <a:buClr>
                <a:schemeClr val="dk1"/>
              </a:buClr>
              <a:buSzPct val="100000"/>
              <a:buNone/>
            </a:pPr>
            <a:r>
              <a:rPr b="0" lang="en-IN"/>
              <a:t>public class ApplicationConfiguration {</a:t>
            </a:r>
            <a:endParaRPr/>
          </a:p>
          <a:p>
            <a:pPr indent="0" lvl="0" marL="0" rtl="0" algn="l">
              <a:spcBef>
                <a:spcPts val="272"/>
              </a:spcBef>
              <a:spcAft>
                <a:spcPts val="0"/>
              </a:spcAft>
              <a:buClr>
                <a:schemeClr val="dk1"/>
              </a:buClr>
              <a:buSzPct val="100000"/>
              <a:buNone/>
            </a:pPr>
            <a:r>
              <a:rPr b="0" lang="en-IN"/>
              <a:t> </a:t>
            </a:r>
            <a:endParaRPr/>
          </a:p>
          <a:p>
            <a:pPr indent="0" lvl="0" marL="0" rtl="0" algn="l">
              <a:spcBef>
                <a:spcPts val="272"/>
              </a:spcBef>
              <a:spcAft>
                <a:spcPts val="0"/>
              </a:spcAft>
              <a:buClr>
                <a:schemeClr val="dk1"/>
              </a:buClr>
              <a:buSzPct val="100000"/>
              <a:buNone/>
            </a:pPr>
            <a:r>
              <a:rPr b="0" lang="en-IN"/>
              <a:t>@Bean(name="countryOb")</a:t>
            </a:r>
            <a:endParaRPr/>
          </a:p>
          <a:p>
            <a:pPr indent="0" lvl="0" marL="0" rtl="0" algn="l">
              <a:spcBef>
                <a:spcPts val="272"/>
              </a:spcBef>
              <a:spcAft>
                <a:spcPts val="0"/>
              </a:spcAft>
              <a:buClr>
                <a:schemeClr val="dk1"/>
              </a:buClr>
              <a:buSzPct val="100000"/>
              <a:buNone/>
            </a:pPr>
            <a:r>
              <a:rPr b="0" lang="en-IN"/>
              <a:t>public Country getCountry()</a:t>
            </a:r>
            <a:endParaRPr/>
          </a:p>
          <a:p>
            <a:pPr indent="0" lvl="0" marL="0" rtl="0" algn="l">
              <a:spcBef>
                <a:spcPts val="272"/>
              </a:spcBef>
              <a:spcAft>
                <a:spcPts val="0"/>
              </a:spcAft>
              <a:buClr>
                <a:schemeClr val="dk1"/>
              </a:buClr>
              <a:buSzPct val="100000"/>
              <a:buNone/>
            </a:pPr>
            <a:r>
              <a:rPr b="0" lang="en-IN"/>
              <a:t>{</a:t>
            </a:r>
            <a:endParaRPr/>
          </a:p>
          <a:p>
            <a:pPr indent="0" lvl="0" marL="0" rtl="0" algn="l">
              <a:spcBef>
                <a:spcPts val="272"/>
              </a:spcBef>
              <a:spcAft>
                <a:spcPts val="0"/>
              </a:spcAft>
              <a:buClr>
                <a:schemeClr val="dk1"/>
              </a:buClr>
              <a:buSzPct val="100000"/>
              <a:buNone/>
            </a:pPr>
            <a:r>
              <a:rPr b="0" lang="en-IN"/>
              <a:t>  return new Country("India");</a:t>
            </a:r>
            <a:endParaRPr/>
          </a:p>
          <a:p>
            <a:pPr indent="0" lvl="0" marL="0" rtl="0" algn="l">
              <a:spcBef>
                <a:spcPts val="272"/>
              </a:spcBef>
              <a:spcAft>
                <a:spcPts val="0"/>
              </a:spcAft>
              <a:buClr>
                <a:schemeClr val="dk1"/>
              </a:buClr>
              <a:buSzPct val="100000"/>
              <a:buNone/>
            </a:pPr>
            <a:r>
              <a:rPr b="0" lang="en-IN"/>
              <a:t>}</a:t>
            </a:r>
            <a:endParaRPr/>
          </a:p>
          <a:p>
            <a:pPr indent="0" lvl="0" marL="0" rtl="0" algn="l">
              <a:spcBef>
                <a:spcPts val="272"/>
              </a:spcBef>
              <a:spcAft>
                <a:spcPts val="0"/>
              </a:spcAft>
              <a:buClr>
                <a:schemeClr val="dk1"/>
              </a:buClr>
              <a:buSzPct val="100000"/>
              <a:buNone/>
            </a:pPr>
            <a:r>
              <a:rPr b="0" lang="en-IN"/>
              <a:t>}</a:t>
            </a:r>
            <a:endParaRPr/>
          </a:p>
          <a:p>
            <a:pPr indent="-342900" lvl="0" marL="342900" rtl="0" algn="l">
              <a:spcBef>
                <a:spcPts val="272"/>
              </a:spcBef>
              <a:spcAft>
                <a:spcPts val="0"/>
              </a:spcAft>
              <a:buClr>
                <a:schemeClr val="dk1"/>
              </a:buClr>
              <a:buSzPct val="100000"/>
              <a:buChar char="•"/>
            </a:pPr>
            <a:br>
              <a:rPr lang="en-IN"/>
            </a:br>
            <a:endParaRPr b="0"/>
          </a:p>
          <a:p>
            <a:pPr indent="0" lvl="0" marL="0" rtl="0" algn="l">
              <a:spcBef>
                <a:spcPts val="272"/>
              </a:spcBef>
              <a:spcAft>
                <a:spcPts val="0"/>
              </a:spcAft>
              <a:buClr>
                <a:schemeClr val="dk1"/>
              </a:buClr>
              <a:buSzPct val="100000"/>
              <a:buNone/>
            </a:pPr>
            <a:br>
              <a:rPr lang="en-IN"/>
            </a:b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43" name="Google Shape;443;p65"/>
          <p:cNvSpPr/>
          <p:nvPr/>
        </p:nvSpPr>
        <p:spPr>
          <a:xfrm>
            <a:off x="107504" y="750275"/>
            <a:ext cx="8807896" cy="60016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MainApp.java file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package com.test.springjdbc;</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java.util.List;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org.springframework.context.ApplicationContext;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org.springframework.context.support.ClassPathXmlApplicationContext;</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import com.test.springjdbc.EmployeeJDBCTemplate;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public class MainApp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ApplicationContext context = new ClassPathXmlApplicationContext("Beans.xml");</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EmployeeJDBCTemplate employeeJDBCTemplate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(EmployeeJDBCTemplate)context.getBean(“employeeJDBCTemplate");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System.out.println("Data Creation"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employeeJDBCTemplate.create(“Tom", 4113);</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employeeJDBCTemplate.create(“Sunny",3321 );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employeeJDBCTemplate.create(“Nyka", 1744);</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System.out.println("Listing Multiple Data”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List&lt;Employee&gt; employees = employeeJDBCTemplate.listEmployees();</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for (Employee record : employees)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System.out.print("ID : " + record.getSid()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 Name : " + record.getEmpname()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 Pincode : " + record.getPincode());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System.out.println("Updating Data with ID = 2"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employeeJDBCTemplate.update(2, 3456);</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System.out.println("Listing Data with ID = 2 "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Employee employee = employeeJDBCTemplate.getEmployee(2);</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System.out.print("ID : " + emp.getEid()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 Name : " + emp.getName() );</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System.out.println(", Pincode : " + emp.getPincode());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JDBC Template Cont..</a:t>
            </a:r>
            <a:endParaRPr/>
          </a:p>
        </p:txBody>
      </p:sp>
      <p:sp>
        <p:nvSpPr>
          <p:cNvPr id="449" name="Google Shape;449;p66"/>
          <p:cNvSpPr/>
          <p:nvPr/>
        </p:nvSpPr>
        <p:spPr>
          <a:xfrm>
            <a:off x="179512" y="1268760"/>
            <a:ext cx="8735888" cy="43088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Once creating the source and bean configuration files is done, let us run the application. If all is fine with your application, it will print the following message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------Records Creation--------</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Created Record Name = Tom Pincode = 4113</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Created Record Name = Sunny Pincode = 3321</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Created Record Name = Nyka Pincode = 1744</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------Listing Multiple Records--------</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ID : 1, Name : Tom, Pincode : 4113</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ID : 2, Name : Sunny, Pincode : 3321</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ID : 3, Name : Nyka, Pincode : 1744</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----Updating Record with ID = 2 -----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Updated Record with ID = 2</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----Listing Record with ID = 2 -----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ID : 2, Name : Sudhir, Pincode : 3322</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You can extend this demo and try delete operation as well.</a:t>
            </a:r>
            <a:endParaRPr sz="16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Transaction Management</a:t>
            </a:r>
            <a:endParaRPr/>
          </a:p>
        </p:txBody>
      </p:sp>
      <p:sp>
        <p:nvSpPr>
          <p:cNvPr id="455" name="Google Shape;455;p67"/>
          <p:cNvSpPr/>
          <p:nvPr/>
        </p:nvSpPr>
        <p:spPr>
          <a:xfrm>
            <a:off x="0" y="1124744"/>
            <a:ext cx="9036496"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333333"/>
                </a:solidFill>
                <a:latin typeface="Nunito"/>
                <a:ea typeface="Nunito"/>
                <a:cs typeface="Nunito"/>
                <a:sym typeface="Nunito"/>
              </a:rPr>
              <a:t>What is Transaction Management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Sequence of action that will be performed to complete database operation and its management is known as Transaction Management. All these action in combination will be treated as ONE action only. So that DB doesn’t fall in inconsistent mode ever. For more details you can search for ACID property of relation DB.</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r>
              <a:rPr b="1" lang="en-IN" sz="1800">
                <a:solidFill>
                  <a:schemeClr val="dk1"/>
                </a:solidFill>
                <a:latin typeface="Calibri"/>
                <a:ea typeface="Calibri"/>
                <a:cs typeface="Calibri"/>
                <a:sym typeface="Calibri"/>
              </a:rPr>
              <a:t>Type of Transaction Management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 J2EE, Transaction Management can be divided in two types.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Global Transaction</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Local Transaction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Transaction Management Cont..</a:t>
            </a:r>
            <a:endParaRPr/>
          </a:p>
        </p:txBody>
      </p:sp>
      <p:sp>
        <p:nvSpPr>
          <p:cNvPr id="461" name="Google Shape;461;p68"/>
          <p:cNvSpPr/>
          <p:nvPr/>
        </p:nvSpPr>
        <p:spPr>
          <a:xfrm>
            <a:off x="101016" y="1052736"/>
            <a:ext cx="901824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Global Transaction</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Using this we can work with multiple transaction resources like RDBMS or Message Queue (Pros)</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Managed by Application Server (WebSphere, Weblogic) using JTA (Cons)</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JNDI is required to use JTA</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Code can not be reused as JTA is available at server level(Cons)</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Example of Global Transaction : EJB CMT</a:t>
            </a:r>
            <a:endParaRPr b="1" sz="1800">
              <a:solidFill>
                <a:srgbClr val="333333"/>
              </a:solidFill>
              <a:latin typeface="Nunito"/>
              <a:ea typeface="Nunito"/>
              <a:cs typeface="Nunito"/>
              <a:sym typeface="Nunito"/>
            </a:endParaRPr>
          </a:p>
          <a:p>
            <a:pPr indent="0" lvl="0" marL="0" marR="0" rtl="0" algn="l">
              <a:spcBef>
                <a:spcPts val="0"/>
              </a:spcBef>
              <a:spcAft>
                <a:spcPts val="0"/>
              </a:spcAft>
              <a:buNone/>
            </a:pPr>
            <a:r>
              <a:t/>
            </a:r>
            <a:endParaRPr b="1" sz="1800">
              <a:solidFill>
                <a:srgbClr val="333333"/>
              </a:solidFill>
              <a:latin typeface="Nunito"/>
              <a:ea typeface="Nunito"/>
              <a:cs typeface="Nunito"/>
              <a:sym typeface="Nunito"/>
            </a:endParaRPr>
          </a:p>
          <a:p>
            <a:pPr indent="0" lvl="0" marL="0" marR="0" rtl="0" algn="l">
              <a:spcBef>
                <a:spcPts val="0"/>
              </a:spcBef>
              <a:spcAft>
                <a:spcPts val="0"/>
              </a:spcAft>
              <a:buNone/>
            </a:pPr>
            <a:r>
              <a:rPr b="1" lang="en-IN" sz="1800">
                <a:solidFill>
                  <a:srgbClr val="333333"/>
                </a:solidFill>
                <a:latin typeface="Nunito"/>
                <a:ea typeface="Nunito"/>
                <a:cs typeface="Nunito"/>
                <a:sym typeface="Nunito"/>
              </a:rPr>
              <a:t>Local Transaction</a:t>
            </a:r>
            <a:endParaRPr/>
          </a:p>
          <a:p>
            <a:pPr indent="0" lvl="0" marL="0" marR="0" rtl="0" algn="l">
              <a:spcBef>
                <a:spcPts val="0"/>
              </a:spcBef>
              <a:spcAft>
                <a:spcPts val="0"/>
              </a:spcAft>
              <a:buNone/>
            </a:pPr>
            <a:r>
              <a:t/>
            </a:r>
            <a:endParaRPr b="1" sz="1800">
              <a:solidFill>
                <a:srgbClr val="333333"/>
              </a:solidFill>
              <a:latin typeface="Nunito"/>
              <a:ea typeface="Nunito"/>
              <a:cs typeface="Nunito"/>
              <a:sym typeface="Nunito"/>
            </a:endParaRPr>
          </a:p>
          <a:p>
            <a:pPr indent="-285750" lvl="0" marL="285750" marR="0" rtl="0" algn="l">
              <a:spcBef>
                <a:spcPts val="0"/>
              </a:spcBef>
              <a:spcAft>
                <a:spcPts val="0"/>
              </a:spcAft>
              <a:buClr>
                <a:srgbClr val="333333"/>
              </a:buClr>
              <a:buSzPts val="1800"/>
              <a:buFont typeface="Noto Sans Symbols"/>
              <a:buChar char="❑"/>
            </a:pPr>
            <a:r>
              <a:rPr lang="en-IN" sz="1800">
                <a:solidFill>
                  <a:srgbClr val="333333"/>
                </a:solidFill>
                <a:latin typeface="Karla"/>
                <a:ea typeface="Karla"/>
                <a:cs typeface="Karla"/>
                <a:sym typeface="Karla"/>
              </a:rPr>
              <a:t>Use to work with specific resource(transaction associated with JDBC)</a:t>
            </a:r>
            <a:endParaRPr/>
          </a:p>
          <a:p>
            <a:pPr indent="-285750" lvl="0" marL="285750" marR="0" rtl="0" algn="l">
              <a:spcBef>
                <a:spcPts val="0"/>
              </a:spcBef>
              <a:spcAft>
                <a:spcPts val="0"/>
              </a:spcAft>
              <a:buClr>
                <a:srgbClr val="333333"/>
              </a:buClr>
              <a:buSzPts val="1800"/>
              <a:buFont typeface="Noto Sans Symbols"/>
              <a:buChar char="❑"/>
            </a:pPr>
            <a:r>
              <a:rPr lang="en-IN" sz="1800">
                <a:solidFill>
                  <a:srgbClr val="333333"/>
                </a:solidFill>
                <a:latin typeface="Karla"/>
                <a:ea typeface="Karla"/>
                <a:cs typeface="Karla"/>
                <a:sym typeface="Karla"/>
              </a:rPr>
              <a:t>Can not work across multiple transaction resource opposite to Global transaction (cons)</a:t>
            </a:r>
            <a:endParaRPr/>
          </a:p>
          <a:p>
            <a:pPr indent="-285750" lvl="0" marL="285750" marR="0" rtl="0" algn="l">
              <a:spcBef>
                <a:spcPts val="0"/>
              </a:spcBef>
              <a:spcAft>
                <a:spcPts val="0"/>
              </a:spcAft>
              <a:buClr>
                <a:srgbClr val="333333"/>
              </a:buClr>
              <a:buSzPts val="1800"/>
              <a:buFont typeface="Noto Sans Symbols"/>
              <a:buChar char="❑"/>
            </a:pPr>
            <a:r>
              <a:rPr lang="en-IN" sz="1800">
                <a:solidFill>
                  <a:srgbClr val="333333"/>
                </a:solidFill>
                <a:latin typeface="Karla"/>
                <a:ea typeface="Karla"/>
                <a:cs typeface="Karla"/>
                <a:sym typeface="Karla"/>
              </a:rPr>
              <a:t>it is best suited for normal app as many web application uses only single resources.</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Nunito"/>
              <a:buNone/>
            </a:pPr>
            <a:r>
              <a:rPr lang="en-IN">
                <a:latin typeface="Nunito"/>
                <a:ea typeface="Nunito"/>
                <a:cs typeface="Nunito"/>
                <a:sym typeface="Nunito"/>
              </a:rPr>
              <a:t>Transaction Management Cont..</a:t>
            </a:r>
            <a:endParaRPr/>
          </a:p>
        </p:txBody>
      </p:sp>
      <p:sp>
        <p:nvSpPr>
          <p:cNvPr id="467" name="Google Shape;467;p69"/>
          <p:cNvSpPr/>
          <p:nvPr/>
        </p:nvSpPr>
        <p:spPr>
          <a:xfrm>
            <a:off x="179512" y="1196752"/>
            <a:ext cx="8087816"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333333"/>
                </a:solidFill>
                <a:latin typeface="Nunito"/>
                <a:ea typeface="Nunito"/>
                <a:cs typeface="Nunito"/>
                <a:sym typeface="Nunito"/>
              </a:rPr>
              <a:t>Spring Framework Transaction Management</a:t>
            </a:r>
            <a:endParaRPr/>
          </a:p>
          <a:p>
            <a:pPr indent="0" lvl="0" marL="0" marR="0" rtl="0" algn="just">
              <a:spcBef>
                <a:spcPts val="0"/>
              </a:spcBef>
              <a:spcAft>
                <a:spcPts val="0"/>
              </a:spcAft>
              <a:buNone/>
            </a:pPr>
            <a:r>
              <a:t/>
            </a:r>
            <a:endParaRPr sz="1800">
              <a:solidFill>
                <a:srgbClr val="333333"/>
              </a:solidFill>
              <a:latin typeface="Karla"/>
              <a:ea typeface="Karla"/>
              <a:cs typeface="Karla"/>
              <a:sym typeface="Karla"/>
            </a:endParaRPr>
          </a:p>
          <a:p>
            <a:pPr indent="0" lvl="0" marL="0" marR="0" rtl="0" algn="just">
              <a:spcBef>
                <a:spcPts val="0"/>
              </a:spcBef>
              <a:spcAft>
                <a:spcPts val="0"/>
              </a:spcAft>
              <a:buNone/>
            </a:pPr>
            <a:r>
              <a:rPr lang="en-IN" sz="1800">
                <a:solidFill>
                  <a:srgbClr val="333333"/>
                </a:solidFill>
                <a:latin typeface="Karla"/>
                <a:ea typeface="Karla"/>
                <a:cs typeface="Karla"/>
                <a:sym typeface="Karla"/>
              </a:rPr>
              <a:t>Spring transaction management helps to overcome the issues of both transactions. Any environment can use Consistent programming model approach. Multiple environment can reuse the same code for different transactions management </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Nunito"/>
              <a:buNone/>
            </a:pPr>
            <a:r>
              <a:rPr lang="en-IN">
                <a:latin typeface="Nunito"/>
                <a:ea typeface="Nunito"/>
                <a:cs typeface="Nunito"/>
                <a:sym typeface="Nunito"/>
              </a:rPr>
              <a:t>Transaction Management Cont..</a:t>
            </a:r>
            <a:endParaRPr/>
          </a:p>
        </p:txBody>
      </p:sp>
      <p:sp>
        <p:nvSpPr>
          <p:cNvPr id="473" name="Google Shape;473;p70"/>
          <p:cNvSpPr/>
          <p:nvPr/>
        </p:nvSpPr>
        <p:spPr>
          <a:xfrm>
            <a:off x="323528" y="1628800"/>
            <a:ext cx="8735888" cy="36933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1800">
                <a:solidFill>
                  <a:srgbClr val="333333"/>
                </a:solidFill>
                <a:latin typeface="Nunito"/>
                <a:ea typeface="Nunito"/>
                <a:cs typeface="Nunito"/>
                <a:sym typeface="Nunito"/>
              </a:rPr>
              <a:t>Different Approach for transaction management</a:t>
            </a:r>
            <a:endParaRPr/>
          </a:p>
          <a:p>
            <a:pPr indent="0" lvl="0" marL="0" marR="0" rtl="0" algn="l">
              <a:spcBef>
                <a:spcPts val="0"/>
              </a:spcBef>
              <a:spcAft>
                <a:spcPts val="0"/>
              </a:spcAft>
              <a:buNone/>
            </a:pPr>
            <a:r>
              <a:rPr lang="en-IN" sz="1800">
                <a:solidFill>
                  <a:srgbClr val="535353"/>
                </a:solidFill>
                <a:latin typeface="Karla"/>
                <a:ea typeface="Karla"/>
                <a:cs typeface="Karla"/>
                <a:sym typeface="Karla"/>
              </a:rPr>
              <a:t>Spring supports two different approach for transaction management.</a:t>
            </a:r>
            <a:endParaRPr/>
          </a:p>
          <a:p>
            <a:pPr indent="0" lvl="0" marL="0" marR="0" rtl="0" algn="l">
              <a:spcBef>
                <a:spcPts val="0"/>
              </a:spcBef>
              <a:spcAft>
                <a:spcPts val="0"/>
              </a:spcAft>
              <a:buNone/>
            </a:pPr>
            <a:r>
              <a:t/>
            </a:r>
            <a:endParaRPr sz="1800">
              <a:solidFill>
                <a:srgbClr val="535353"/>
              </a:solidFill>
              <a:latin typeface="Karla"/>
              <a:ea typeface="Karla"/>
              <a:cs typeface="Karla"/>
              <a:sym typeface="Karla"/>
            </a:endParaRPr>
          </a:p>
          <a:p>
            <a:pPr indent="-285750" lvl="0" marL="285750" marR="0" rtl="0" algn="l">
              <a:spcBef>
                <a:spcPts val="0"/>
              </a:spcBef>
              <a:spcAft>
                <a:spcPts val="0"/>
              </a:spcAft>
              <a:buClr>
                <a:srgbClr val="333333"/>
              </a:buClr>
              <a:buSzPts val="1800"/>
              <a:buFont typeface="Noto Sans Symbols"/>
              <a:buChar char="❑"/>
            </a:pPr>
            <a:r>
              <a:rPr b="1" lang="en-IN" sz="1800">
                <a:solidFill>
                  <a:srgbClr val="333333"/>
                </a:solidFill>
                <a:latin typeface="Nunito"/>
                <a:ea typeface="Nunito"/>
                <a:cs typeface="Nunito"/>
                <a:sym typeface="Nunito"/>
              </a:rPr>
              <a:t>Programmatic Transaction Management</a:t>
            </a:r>
            <a:endParaRPr/>
          </a:p>
          <a:p>
            <a:pPr indent="0" lvl="0" marL="0" marR="0" rtl="0" algn="l">
              <a:spcBef>
                <a:spcPts val="0"/>
              </a:spcBef>
              <a:spcAft>
                <a:spcPts val="0"/>
              </a:spcAft>
              <a:buNone/>
            </a:pPr>
            <a:r>
              <a:rPr lang="en-IN" sz="1800">
                <a:solidFill>
                  <a:srgbClr val="535353"/>
                </a:solidFill>
                <a:latin typeface="Karla"/>
                <a:ea typeface="Karla"/>
                <a:cs typeface="Karla"/>
                <a:sym typeface="Karla"/>
              </a:rPr>
              <a:t>Transaction management code for Spring API dependency will be written here. Although it is not good for maintenance but can be used for development.</a:t>
            </a:r>
            <a:endParaRPr/>
          </a:p>
          <a:p>
            <a:pPr indent="0" lvl="0" marL="0" marR="0" rtl="0" algn="l">
              <a:spcBef>
                <a:spcPts val="0"/>
              </a:spcBef>
              <a:spcAft>
                <a:spcPts val="0"/>
              </a:spcAft>
              <a:buNone/>
            </a:pPr>
            <a:r>
              <a:t/>
            </a:r>
            <a:endParaRPr sz="1800">
              <a:solidFill>
                <a:srgbClr val="535353"/>
              </a:solidFill>
              <a:latin typeface="Karla"/>
              <a:ea typeface="Karla"/>
              <a:cs typeface="Karla"/>
              <a:sym typeface="Karla"/>
            </a:endParaRPr>
          </a:p>
          <a:p>
            <a:pPr indent="-285750" lvl="0" marL="285750" marR="0" rtl="0" algn="l">
              <a:spcBef>
                <a:spcPts val="0"/>
              </a:spcBef>
              <a:spcAft>
                <a:spcPts val="0"/>
              </a:spcAft>
              <a:buClr>
                <a:srgbClr val="333333"/>
              </a:buClr>
              <a:buSzPts val="1800"/>
              <a:buFont typeface="Noto Sans Symbols"/>
              <a:buChar char="❑"/>
            </a:pPr>
            <a:r>
              <a:rPr b="1" lang="en-IN" sz="1800">
                <a:solidFill>
                  <a:srgbClr val="333333"/>
                </a:solidFill>
                <a:latin typeface="Nunito"/>
                <a:ea typeface="Nunito"/>
                <a:cs typeface="Nunito"/>
                <a:sym typeface="Nunito"/>
              </a:rPr>
              <a:t>Declarative Transaction Management</a:t>
            </a:r>
            <a:endParaRPr/>
          </a:p>
          <a:p>
            <a:pPr indent="0" lvl="0" marL="0" marR="0" rtl="0" algn="l">
              <a:spcBef>
                <a:spcPts val="0"/>
              </a:spcBef>
              <a:spcAft>
                <a:spcPts val="0"/>
              </a:spcAft>
              <a:buNone/>
            </a:pPr>
            <a:r>
              <a:rPr lang="en-IN" sz="1800">
                <a:solidFill>
                  <a:srgbClr val="535353"/>
                </a:solidFill>
                <a:latin typeface="Karla"/>
                <a:ea typeface="Karla"/>
                <a:cs typeface="Karla"/>
                <a:sym typeface="Karla"/>
              </a:rPr>
              <a:t>XML or annotation can be used for transaction management. Alhough it is not so flexible but preferable over programmatic approach as no code is needed for transaction management.</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Transaction Management Cont..</a:t>
            </a:r>
            <a:endParaRPr/>
          </a:p>
        </p:txBody>
      </p:sp>
      <p:sp>
        <p:nvSpPr>
          <p:cNvPr id="479" name="Google Shape;479;p71"/>
          <p:cNvSpPr/>
          <p:nvPr/>
        </p:nvSpPr>
        <p:spPr>
          <a:xfrm>
            <a:off x="179512" y="1196752"/>
            <a:ext cx="8942567" cy="4278094"/>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1" i="0" lang="en-IN" sz="2000" u="none" cap="none" strike="noStrike">
                <a:solidFill>
                  <a:schemeClr val="dk1"/>
                </a:solidFill>
                <a:latin typeface="Calibri"/>
                <a:ea typeface="Calibri"/>
                <a:cs typeface="Calibri"/>
                <a:sym typeface="Calibri"/>
              </a:rPr>
              <a:t>Spring transaction management abstraction</a:t>
            </a:r>
            <a:endParaRPr/>
          </a:p>
          <a:p>
            <a:pPr indent="0" lvl="1" marL="4572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To understand transaction mangement you should understand abstraction defined in Spring using PlatformTransactionManager Interface.</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public interface PlatformTransactionManager {</a:t>
            </a:r>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  TransactionStatus getTransaction(TransactionDefinition definition)</a:t>
            </a:r>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    throws TransactionException;</a:t>
            </a:r>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  void commit(TransactionStatus status) throws TransactionException;</a:t>
            </a:r>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  void rollback(TransactionStatus status) throws TransactionException;</a:t>
            </a:r>
            <a:endParaRPr/>
          </a:p>
          <a:p>
            <a:pPr indent="0" lvl="1" marL="457200" marR="0" rtl="0" algn="l">
              <a:spcBef>
                <a:spcPts val="0"/>
              </a:spcBef>
              <a:spcAft>
                <a:spcPts val="0"/>
              </a:spcAft>
              <a:buNone/>
            </a:pPr>
            <a:r>
              <a:rPr b="1" i="0" lang="en-IN"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Notice in PlatformTransactionManager Interface all methods throw TransactionException. This Exception itself is UncheckedException so developer has choice if he wishes to handle these exceptions.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Transaction Management Cont..</a:t>
            </a:r>
            <a:endParaRPr/>
          </a:p>
        </p:txBody>
      </p:sp>
      <p:sp>
        <p:nvSpPr>
          <p:cNvPr id="485" name="Google Shape;485;p72"/>
          <p:cNvSpPr/>
          <p:nvPr/>
        </p:nvSpPr>
        <p:spPr>
          <a:xfrm>
            <a:off x="75023" y="1118078"/>
            <a:ext cx="8856984"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TransactionDefinition</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TransactionDefinition is an Interface which specifies below 4 points.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Isolation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Propagation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Timeout</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Read-Only status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Isolation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Transaction Management Cont..</a:t>
            </a:r>
            <a:endParaRPr/>
          </a:p>
        </p:txBody>
      </p:sp>
      <p:sp>
        <p:nvSpPr>
          <p:cNvPr id="491" name="Google Shape;491;p73"/>
          <p:cNvSpPr/>
          <p:nvPr/>
        </p:nvSpPr>
        <p:spPr>
          <a:xfrm>
            <a:off x="107504" y="1052736"/>
            <a:ext cx="8712968"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Below is the list of Isolation level and their details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92" name="Google Shape;492;p73"/>
          <p:cNvGraphicFramePr/>
          <p:nvPr/>
        </p:nvGraphicFramePr>
        <p:xfrm>
          <a:off x="539552" y="1397000"/>
          <a:ext cx="3000000" cy="3000000"/>
        </p:xfrm>
        <a:graphic>
          <a:graphicData uri="http://schemas.openxmlformats.org/drawingml/2006/table">
            <a:tbl>
              <a:tblPr bandRow="1" firstRow="1">
                <a:noFill/>
                <a:tableStyleId>{D7A7E7E2-D72A-431F-872E-137ED51A4610}</a:tableStyleId>
              </a:tblPr>
              <a:tblGrid>
                <a:gridCol w="3888425"/>
                <a:gridCol w="3888425"/>
              </a:tblGrid>
              <a:tr h="370850">
                <a:tc>
                  <a:txBody>
                    <a:bodyPr/>
                    <a:lstStyle/>
                    <a:p>
                      <a:pPr indent="0" lvl="0" marL="0" marR="0" rtl="0" algn="l">
                        <a:spcBef>
                          <a:spcPts val="0"/>
                        </a:spcBef>
                        <a:spcAft>
                          <a:spcPts val="0"/>
                        </a:spcAft>
                        <a:buNone/>
                      </a:pPr>
                      <a:r>
                        <a:rPr lang="en-IN" sz="1600"/>
                        <a:t>Name</a:t>
                      </a:r>
                      <a:endParaRPr/>
                    </a:p>
                  </a:txBody>
                  <a:tcPr marT="45725" marB="45725" marR="91450" marL="91450"/>
                </a:tc>
                <a:tc>
                  <a:txBody>
                    <a:bodyPr/>
                    <a:lstStyle/>
                    <a:p>
                      <a:pPr indent="0" lvl="0" marL="0" marR="0" rtl="0" algn="l">
                        <a:spcBef>
                          <a:spcPts val="0"/>
                        </a:spcBef>
                        <a:spcAft>
                          <a:spcPts val="0"/>
                        </a:spcAft>
                        <a:buNone/>
                      </a:pPr>
                      <a:r>
                        <a:rPr lang="en-IN" sz="1600"/>
                        <a:t>Description</a:t>
                      </a:r>
                      <a:endParaRPr/>
                    </a:p>
                  </a:txBody>
                  <a:tcPr marT="45725" marB="45725" marR="91450" marL="91450"/>
                </a:tc>
              </a:tr>
              <a:tr h="370850">
                <a:tc>
                  <a:txBody>
                    <a:bodyPr/>
                    <a:lstStyle/>
                    <a:p>
                      <a:pPr indent="0" lvl="0" marL="0" marR="0" rtl="0" algn="l">
                        <a:spcBef>
                          <a:spcPts val="0"/>
                        </a:spcBef>
                        <a:spcAft>
                          <a:spcPts val="0"/>
                        </a:spcAft>
                        <a:buNone/>
                      </a:pPr>
                      <a:r>
                        <a:rPr lang="en-IN" sz="1600"/>
                        <a:t>DEFAULT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IN" sz="1600"/>
                        <a:t>Default isolation level. It uses the isolation of underlying datasource.</a:t>
                      </a:r>
                      <a:endParaRPr/>
                    </a:p>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lang="en-IN" sz="1600"/>
                        <a:t>READ_COMMITTED</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IN" sz="1600"/>
                        <a:t>Dirty reads NOT supported; Non-repeatable reads and Phantom reads can occur.</a:t>
                      </a:r>
                      <a:endParaRPr/>
                    </a:p>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lang="en-IN" sz="1600"/>
                        <a:t>READ_UNCOMMITTED</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IN" sz="1600"/>
                        <a:t>Dirty reads / Non-repeatable reads / Phantom reads all can occur.</a:t>
                      </a:r>
                      <a:endParaRPr/>
                    </a:p>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lang="en-IN" sz="1600"/>
                        <a:t>REPEATABLE_READ</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IN" sz="1600"/>
                        <a:t>Dirty reads and non-repeatable reads are prevented; phantom reads can occur.</a:t>
                      </a:r>
                      <a:endParaRPr/>
                    </a:p>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600"/>
                        <a:buFont typeface="Calibri"/>
                        <a:buNone/>
                      </a:pPr>
                      <a:r>
                        <a:rPr lang="en-IN" sz="1600"/>
                        <a:t>SERIALIZABLE</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IN" sz="1600"/>
                        <a:t>Dirty reads, non-repeatable reads and phantom reads are prevented.</a:t>
                      </a:r>
                      <a:endParaRPr/>
                    </a:p>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Transaction Management Cont..</a:t>
            </a:r>
            <a:endParaRPr/>
          </a:p>
        </p:txBody>
      </p:sp>
      <p:sp>
        <p:nvSpPr>
          <p:cNvPr id="498" name="Google Shape;498;p74"/>
          <p:cNvSpPr/>
          <p:nvPr/>
        </p:nvSpPr>
        <p:spPr>
          <a:xfrm>
            <a:off x="312068" y="1102578"/>
            <a:ext cx="8519864" cy="3323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				Propagation</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graphicFrame>
        <p:nvGraphicFramePr>
          <p:cNvPr id="499" name="Google Shape;499;p74"/>
          <p:cNvGraphicFramePr/>
          <p:nvPr/>
        </p:nvGraphicFramePr>
        <p:xfrm>
          <a:off x="1259632" y="1628800"/>
          <a:ext cx="3000000" cy="3000000"/>
        </p:xfrm>
        <a:graphic>
          <a:graphicData uri="http://schemas.openxmlformats.org/drawingml/2006/table">
            <a:tbl>
              <a:tblPr bandRow="1" firstRow="1">
                <a:noFill/>
                <a:tableStyleId>{D7A7E7E2-D72A-431F-872E-137ED51A4610}</a:tableStyleId>
              </a:tblPr>
              <a:tblGrid>
                <a:gridCol w="2353150"/>
                <a:gridCol w="4439250"/>
              </a:tblGrid>
              <a:tr h="370850">
                <a:tc>
                  <a:txBody>
                    <a:bodyPr/>
                    <a:lstStyle/>
                    <a:p>
                      <a:pPr indent="0" lvl="0" marL="0" marR="0" rtl="0" algn="l">
                        <a:spcBef>
                          <a:spcPts val="0"/>
                        </a:spcBef>
                        <a:spcAft>
                          <a:spcPts val="0"/>
                        </a:spcAft>
                        <a:buNone/>
                      </a:pPr>
                      <a:r>
                        <a:rPr lang="en-IN" sz="1000"/>
                        <a:t>Name</a:t>
                      </a:r>
                      <a:endParaRPr/>
                    </a:p>
                  </a:txBody>
                  <a:tcPr marT="45725" marB="45725" marR="91450" marL="91450"/>
                </a:tc>
                <a:tc>
                  <a:txBody>
                    <a:bodyPr/>
                    <a:lstStyle/>
                    <a:p>
                      <a:pPr indent="0" lvl="0" marL="0" marR="0" rtl="0" algn="l">
                        <a:spcBef>
                          <a:spcPts val="0"/>
                        </a:spcBef>
                        <a:spcAft>
                          <a:spcPts val="0"/>
                        </a:spcAft>
                        <a:buNone/>
                      </a:pPr>
                      <a:r>
                        <a:rPr lang="en-IN" sz="1000"/>
                        <a:t>Description</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000"/>
                        <a:buFont typeface="Calibri"/>
                        <a:buNone/>
                      </a:pPr>
                      <a:r>
                        <a:rPr lang="en-IN" sz="1000"/>
                        <a:t>MANDATORY</a:t>
                      </a:r>
                      <a:endParaRPr/>
                    </a:p>
                    <a:p>
                      <a:pPr indent="0" lvl="0" marL="0" marR="0" rtl="0" algn="l">
                        <a:spcBef>
                          <a:spcPts val="0"/>
                        </a:spcBef>
                        <a:spcAft>
                          <a:spcPts val="0"/>
                        </a:spcAft>
                        <a:buNone/>
                      </a:pPr>
                      <a:r>
                        <a:t/>
                      </a:r>
                      <a:endParaRPr sz="1000"/>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Support a current transaction</a:t>
                      </a:r>
                      <a:endParaRPr/>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spcBef>
                          <a:spcPts val="0"/>
                        </a:spcBef>
                        <a:spcAft>
                          <a:spcPts val="0"/>
                        </a:spcAft>
                        <a:buNone/>
                      </a:pPr>
                      <a:r>
                        <a:rPr lang="en-IN" sz="1000"/>
                        <a:t>NESTED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Execute within a nested transaction if a current transaction exists</a:t>
                      </a:r>
                      <a:endParaRPr/>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spcBef>
                          <a:spcPts val="0"/>
                        </a:spcBef>
                        <a:spcAft>
                          <a:spcPts val="0"/>
                        </a:spcAft>
                        <a:buNone/>
                      </a:pPr>
                      <a:r>
                        <a:rPr lang="en-IN" sz="1000"/>
                        <a:t>NEVER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Execute non-transactionally</a:t>
                      </a:r>
                      <a:endParaRPr sz="1000"/>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000"/>
                        <a:buFont typeface="Calibri"/>
                        <a:buNone/>
                      </a:pPr>
                      <a:r>
                        <a:rPr lang="en-IN" sz="1000"/>
                        <a:t>NOT_SUPPORTED</a:t>
                      </a:r>
                      <a:endParaRPr/>
                    </a:p>
                    <a:p>
                      <a:pPr indent="0" lvl="0" marL="0" marR="0" rtl="0" algn="l">
                        <a:spcBef>
                          <a:spcPts val="0"/>
                        </a:spcBef>
                        <a:spcAft>
                          <a:spcPts val="0"/>
                        </a:spcAft>
                        <a:buNone/>
                      </a:pPr>
                      <a:r>
                        <a:t/>
                      </a:r>
                      <a:endParaRPr sz="1000"/>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Execute non-transactionally</a:t>
                      </a:r>
                      <a:endParaRPr sz="1000"/>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spcBef>
                          <a:spcPts val="0"/>
                        </a:spcBef>
                        <a:spcAft>
                          <a:spcPts val="0"/>
                        </a:spcAft>
                        <a:buNone/>
                      </a:pPr>
                      <a:r>
                        <a:rPr lang="en-IN" sz="1000"/>
                        <a:t>REQUIRED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Support a current transaction</a:t>
                      </a:r>
                      <a:endParaRPr/>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000"/>
                        <a:buFont typeface="Calibri"/>
                        <a:buNone/>
                      </a:pPr>
                      <a:r>
                        <a:rPr lang="en-IN" sz="1000"/>
                        <a:t>REQUIRES_NEW</a:t>
                      </a:r>
                      <a:endParaRPr/>
                    </a:p>
                    <a:p>
                      <a:pPr indent="0" lvl="0" marL="0" marR="0" rtl="0" algn="l">
                        <a:spcBef>
                          <a:spcPts val="0"/>
                        </a:spcBef>
                        <a:spcAft>
                          <a:spcPts val="0"/>
                        </a:spcAft>
                        <a:buNone/>
                      </a:pPr>
                      <a:r>
                        <a:t/>
                      </a:r>
                      <a:endParaRPr sz="1000"/>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New transaction gets created, suspending the current transaction if one exists.</a:t>
                      </a:r>
                      <a:endParaRPr/>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spcBef>
                          <a:spcPts val="0"/>
                        </a:spcBef>
                        <a:spcAft>
                          <a:spcPts val="0"/>
                        </a:spcAft>
                        <a:buNone/>
                      </a:pPr>
                      <a:r>
                        <a:rPr lang="en-IN" sz="1000"/>
                        <a:t>SUPPORTS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Current transaction gets support &amp; execute non-transaction if none exists.</a:t>
                      </a:r>
                      <a:endParaRPr/>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spcBef>
                          <a:spcPts val="0"/>
                        </a:spcBef>
                        <a:spcAft>
                          <a:spcPts val="0"/>
                        </a:spcAft>
                        <a:buNone/>
                      </a:pPr>
                      <a:r>
                        <a:rPr lang="en-IN" sz="1000">
                          <a:solidFill>
                            <a:schemeClr val="dk1"/>
                          </a:solidFill>
                          <a:latin typeface="Calibri"/>
                          <a:ea typeface="Calibri"/>
                          <a:cs typeface="Calibri"/>
                          <a:sym typeface="Calibri"/>
                        </a:rPr>
                        <a:t>Timeout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This setting is used to define how long this transaction may run before timing out (candidate for rolled back by the underlying transaction infrastructure).</a:t>
                      </a:r>
                      <a:endParaRPr/>
                    </a:p>
                    <a:p>
                      <a:pPr indent="0" lvl="0" marL="0" marR="0" rtl="0" algn="l">
                        <a:spcBef>
                          <a:spcPts val="0"/>
                        </a:spcBef>
                        <a:spcAft>
                          <a:spcPts val="0"/>
                        </a:spcAft>
                        <a:buNone/>
                      </a:pPr>
                      <a:r>
                        <a:t/>
                      </a:r>
                      <a:endParaRPr sz="10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000"/>
                        <a:buFont typeface="Calibri"/>
                        <a:buNone/>
                      </a:pPr>
                      <a:r>
                        <a:rPr lang="en-IN" sz="1000">
                          <a:solidFill>
                            <a:schemeClr val="dk1"/>
                          </a:solidFill>
                          <a:latin typeface="Calibri"/>
                          <a:ea typeface="Calibri"/>
                          <a:cs typeface="Calibri"/>
                          <a:sym typeface="Calibri"/>
                        </a:rPr>
                        <a:t>Read-Only Status</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000"/>
                        <a:buFont typeface="Calibri"/>
                        <a:buNone/>
                      </a:pPr>
                      <a:r>
                        <a:rPr lang="en-IN" sz="1000"/>
                        <a:t>This setting is used to specify the a read-only transaction. As read only transactions does not modify any data. Hence it is optimized in some case.</a:t>
                      </a:r>
                      <a:endParaRPr/>
                    </a:p>
                    <a:p>
                      <a:pPr indent="0" lvl="0" marL="0" marR="0" rtl="0" algn="l">
                        <a:spcBef>
                          <a:spcPts val="0"/>
                        </a:spcBef>
                        <a:spcAft>
                          <a:spcPts val="0"/>
                        </a:spcAft>
                        <a:buNone/>
                      </a:pPr>
                      <a:r>
                        <a:t/>
                      </a:r>
                      <a:endParaRPr sz="10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Java Based Configuration Cont..</a:t>
            </a:r>
            <a:endParaRPr/>
          </a:p>
        </p:txBody>
      </p:sp>
      <p:sp>
        <p:nvSpPr>
          <p:cNvPr id="150" name="Google Shape;150;p21"/>
          <p:cNvSpPr txBox="1"/>
          <p:nvPr>
            <p:ph idx="1" type="body"/>
          </p:nvPr>
        </p:nvSpPr>
        <p:spPr>
          <a:xfrm>
            <a:off x="0" y="980728"/>
            <a:ext cx="9144000" cy="58772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b="0" lang="en-IN"/>
              <a:t>Create class called SpringJavaConfigMain.java</a:t>
            </a:r>
            <a:endParaRPr/>
          </a:p>
          <a:p>
            <a:pPr indent="0" lvl="0" marL="0" rtl="0" algn="l">
              <a:spcBef>
                <a:spcPts val="320"/>
              </a:spcBef>
              <a:spcAft>
                <a:spcPts val="0"/>
              </a:spcAft>
              <a:buClr>
                <a:schemeClr val="dk1"/>
              </a:buClr>
              <a:buSzPts val="1600"/>
              <a:buNone/>
            </a:pPr>
            <a:r>
              <a:rPr b="0" lang="en-IN"/>
              <a:t>Package com.annotation.main;</a:t>
            </a:r>
            <a:endParaRPr/>
          </a:p>
          <a:p>
            <a:pPr indent="0" lvl="0" marL="0" rtl="0" algn="l">
              <a:spcBef>
                <a:spcPts val="320"/>
              </a:spcBef>
              <a:spcAft>
                <a:spcPts val="0"/>
              </a:spcAft>
              <a:buClr>
                <a:schemeClr val="dk1"/>
              </a:buClr>
              <a:buSzPts val="1600"/>
              <a:buNone/>
            </a:pPr>
            <a:r>
              <a:rPr b="0" lang="en-IN"/>
              <a:t>import org.springframework.context.ApplicationContext;</a:t>
            </a:r>
            <a:endParaRPr/>
          </a:p>
          <a:p>
            <a:pPr indent="0" lvl="0" marL="0" rtl="0" algn="l">
              <a:spcBef>
                <a:spcPts val="320"/>
              </a:spcBef>
              <a:spcAft>
                <a:spcPts val="0"/>
              </a:spcAft>
              <a:buClr>
                <a:schemeClr val="dk1"/>
              </a:buClr>
              <a:buSzPts val="1600"/>
              <a:buNone/>
            </a:pPr>
            <a:r>
              <a:rPr b="0" lang="en-IN"/>
              <a:t>import org.springframework.context.annotation.AnnotationConfigApplicationContext;</a:t>
            </a:r>
            <a:endParaRPr/>
          </a:p>
          <a:p>
            <a:pPr indent="0" lvl="0" marL="0" rtl="0" algn="l">
              <a:spcBef>
                <a:spcPts val="320"/>
              </a:spcBef>
              <a:spcAft>
                <a:spcPts val="0"/>
              </a:spcAft>
              <a:buClr>
                <a:schemeClr val="dk1"/>
              </a:buClr>
              <a:buSzPts val="1600"/>
              <a:buNone/>
            </a:pPr>
            <a:r>
              <a:rPr b="0" lang="en-IN"/>
              <a:t>import com.annotation.config.ApplicationConfiguration;</a:t>
            </a:r>
            <a:endParaRPr/>
          </a:p>
          <a:p>
            <a:pPr indent="0" lvl="0" marL="0" rtl="0" algn="l">
              <a:spcBef>
                <a:spcPts val="320"/>
              </a:spcBef>
              <a:spcAft>
                <a:spcPts val="0"/>
              </a:spcAft>
              <a:buClr>
                <a:schemeClr val="dk1"/>
              </a:buClr>
              <a:buSzPts val="1600"/>
              <a:buNone/>
            </a:pPr>
            <a:r>
              <a:rPr b="0" lang="en-IN"/>
              <a:t>import com.annotation.model.Country;;</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 public class SpringJavaConfigMain {</a:t>
            </a:r>
            <a:endParaRPr/>
          </a:p>
          <a:p>
            <a:pPr indent="0" lvl="0" marL="0" rtl="0" algn="l">
              <a:spcBef>
                <a:spcPts val="320"/>
              </a:spcBef>
              <a:spcAft>
                <a:spcPts val="0"/>
              </a:spcAft>
              <a:buClr>
                <a:schemeClr val="dk1"/>
              </a:buClr>
              <a:buSzPts val="1600"/>
              <a:buNone/>
            </a:pPr>
            <a:r>
              <a:rPr b="0" lang="en-IN"/>
              <a:t> public static void main(String[] args) {</a:t>
            </a:r>
            <a:endParaRPr/>
          </a:p>
          <a:p>
            <a:pPr indent="0" lvl="0" marL="0" rtl="0" algn="l">
              <a:spcBef>
                <a:spcPts val="320"/>
              </a:spcBef>
              <a:spcAft>
                <a:spcPts val="0"/>
              </a:spcAft>
              <a:buClr>
                <a:schemeClr val="dk1"/>
              </a:buClr>
              <a:buSzPts val="1600"/>
              <a:buNone/>
            </a:pPr>
            <a:r>
              <a:rPr b="0" lang="en-IN"/>
              <a:t>  @SuppressWarnings("resource")</a:t>
            </a:r>
            <a:endParaRPr/>
          </a:p>
          <a:p>
            <a:pPr indent="0" lvl="0" marL="0" rtl="0" algn="l">
              <a:spcBef>
                <a:spcPts val="320"/>
              </a:spcBef>
              <a:spcAft>
                <a:spcPts val="0"/>
              </a:spcAft>
              <a:buClr>
                <a:schemeClr val="dk1"/>
              </a:buClr>
              <a:buSzPts val="1600"/>
              <a:buNone/>
            </a:pPr>
            <a:r>
              <a:rPr b="0" lang="en-IN"/>
              <a:t>  ApplicationContext appContext = new AnnotationConfigApplicationContext(ApplicationConfiguration.class);</a:t>
            </a:r>
            <a:endParaRPr/>
          </a:p>
          <a:p>
            <a:pPr indent="0" lvl="0" marL="0" rtl="0" algn="l">
              <a:spcBef>
                <a:spcPts val="320"/>
              </a:spcBef>
              <a:spcAft>
                <a:spcPts val="0"/>
              </a:spcAft>
              <a:buClr>
                <a:schemeClr val="dk1"/>
              </a:buClr>
              <a:buSzPts val="1600"/>
              <a:buNone/>
            </a:pPr>
            <a:r>
              <a:rPr b="0" lang="en-IN"/>
              <a:t>  Country countryObj = (Country) appContext.getBean("countryObj");</a:t>
            </a:r>
            <a:endParaRPr/>
          </a:p>
          <a:p>
            <a:pPr indent="0" lvl="0" marL="0" rtl="0" algn="l">
              <a:spcBef>
                <a:spcPts val="320"/>
              </a:spcBef>
              <a:spcAft>
                <a:spcPts val="0"/>
              </a:spcAft>
              <a:buClr>
                <a:schemeClr val="dk1"/>
              </a:buClr>
              <a:buSzPts val="1600"/>
              <a:buNone/>
            </a:pPr>
            <a:r>
              <a:rPr b="0" lang="en-IN"/>
              <a:t>  String countryName=countryObj.getCountryName();</a:t>
            </a:r>
            <a:endParaRPr/>
          </a:p>
          <a:p>
            <a:pPr indent="0" lvl="0" marL="0" rtl="0" algn="l">
              <a:spcBef>
                <a:spcPts val="320"/>
              </a:spcBef>
              <a:spcAft>
                <a:spcPts val="0"/>
              </a:spcAft>
              <a:buClr>
                <a:schemeClr val="dk1"/>
              </a:buClr>
              <a:buSzPts val="1600"/>
              <a:buNone/>
            </a:pPr>
            <a:r>
              <a:rPr b="0" lang="en-IN"/>
              <a:t>    System.out.println("Country name: "+ countryName);</a:t>
            </a:r>
            <a:endParaRPr/>
          </a:p>
          <a:p>
            <a:pPr indent="0" lvl="0" marL="0" rtl="0" algn="l">
              <a:spcBef>
                <a:spcPts val="320"/>
              </a:spcBef>
              <a:spcAft>
                <a:spcPts val="0"/>
              </a:spcAft>
              <a:buClr>
                <a:schemeClr val="dk1"/>
              </a:buClr>
              <a:buSzPts val="1600"/>
              <a:buNone/>
            </a:pPr>
            <a:r>
              <a:rPr b="0" lang="en-IN"/>
              <a:t>}} </a:t>
            </a:r>
            <a:endParaRPr/>
          </a:p>
          <a:p>
            <a:pPr indent="0" lvl="0" marL="0" rtl="0" algn="l">
              <a:spcBef>
                <a:spcPts val="400"/>
              </a:spcBef>
              <a:spcAft>
                <a:spcPts val="0"/>
              </a:spcAft>
              <a:buClr>
                <a:schemeClr val="dk1"/>
              </a:buClr>
              <a:buSzPts val="2000"/>
              <a:buNone/>
            </a:pPr>
            <a:r>
              <a:rPr lang="en-IN" sz="2000"/>
              <a:t>When we run above code we will get the output:</a:t>
            </a:r>
            <a:endParaRPr/>
          </a:p>
          <a:p>
            <a:pPr indent="0" lvl="0" marL="0" rtl="0" algn="l">
              <a:spcBef>
                <a:spcPts val="320"/>
              </a:spcBef>
              <a:spcAft>
                <a:spcPts val="0"/>
              </a:spcAft>
              <a:buClr>
                <a:schemeClr val="dk1"/>
              </a:buClr>
              <a:buSzPts val="1600"/>
              <a:buNone/>
            </a:pPr>
            <a:r>
              <a:t/>
            </a:r>
            <a:endParaRPr b="0"/>
          </a:p>
          <a:p>
            <a:pPr indent="0" lvl="0" marL="0" rtl="0" algn="l">
              <a:spcBef>
                <a:spcPts val="320"/>
              </a:spcBef>
              <a:spcAft>
                <a:spcPts val="0"/>
              </a:spcAft>
              <a:buClr>
                <a:schemeClr val="dk1"/>
              </a:buClr>
              <a:buSzPts val="1600"/>
              <a:buNone/>
            </a:pPr>
            <a:r>
              <a:rPr b="0" lang="en-IN"/>
              <a:t>Country name: India</a:t>
            </a:r>
            <a:endParaRPr/>
          </a:p>
          <a:p>
            <a:pPr indent="0" lvl="0" marL="0" rtl="0" algn="l">
              <a:spcBef>
                <a:spcPts val="320"/>
              </a:spcBef>
              <a:spcAft>
                <a:spcPts val="0"/>
              </a:spcAft>
              <a:buClr>
                <a:schemeClr val="dk1"/>
              </a:buClr>
              <a:buSzPts val="1600"/>
              <a:buNone/>
            </a:pPr>
            <a:br>
              <a:rPr lang="en-IN"/>
            </a:br>
            <a:br>
              <a:rPr lang="en-IN"/>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Spring Web MVC Framework</a:t>
            </a:r>
            <a:endParaRPr/>
          </a:p>
        </p:txBody>
      </p:sp>
      <p:sp>
        <p:nvSpPr>
          <p:cNvPr id="506" name="Google Shape;506;p75"/>
          <p:cNvSpPr/>
          <p:nvPr/>
        </p:nvSpPr>
        <p:spPr>
          <a:xfrm>
            <a:off x="0" y="908721"/>
            <a:ext cx="9144000"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1800">
                <a:solidFill>
                  <a:schemeClr val="dk1"/>
                </a:solidFill>
                <a:latin typeface="Calibri"/>
                <a:ea typeface="Calibri"/>
                <a:cs typeface="Calibri"/>
                <a:sym typeface="Calibri"/>
              </a:rPr>
              <a:t>Introduction to Spring Web MVC framework</a:t>
            </a:r>
            <a:endParaRPr/>
          </a:p>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The Spring Web MVC framework is architectured around a </a:t>
            </a:r>
            <a:r>
              <a:rPr b="1" lang="en-IN" sz="1800">
                <a:solidFill>
                  <a:schemeClr val="dk1"/>
                </a:solidFill>
                <a:latin typeface="Calibri"/>
                <a:ea typeface="Calibri"/>
                <a:cs typeface="Calibri"/>
                <a:sym typeface="Calibri"/>
              </a:rPr>
              <a:t>DispatcherServlet.</a:t>
            </a:r>
            <a:r>
              <a:rPr lang="en-IN" sz="1800">
                <a:solidFill>
                  <a:schemeClr val="dk1"/>
                </a:solidFill>
                <a:latin typeface="Calibri"/>
                <a:ea typeface="Calibri"/>
                <a:cs typeface="Calibri"/>
                <a:sym typeface="Calibri"/>
              </a:rPr>
              <a:t> The vital role is to dispatch the requests to handlers. It supports configurable handler mappings, view resolution, locale and theme resolution as well as support for uploading files. The base for default handler is on the </a:t>
            </a:r>
            <a:r>
              <a:rPr b="1" lang="en-IN" sz="1800">
                <a:solidFill>
                  <a:schemeClr val="dk1"/>
                </a:solidFill>
                <a:latin typeface="Calibri"/>
                <a:ea typeface="Calibri"/>
                <a:cs typeface="Calibri"/>
                <a:sym typeface="Calibri"/>
              </a:rPr>
              <a:t>@Controller</a:t>
            </a:r>
            <a:r>
              <a:rPr lang="en-IN" sz="1800">
                <a:solidFill>
                  <a:schemeClr val="dk1"/>
                </a:solidFill>
                <a:latin typeface="Calibri"/>
                <a:ea typeface="Calibri"/>
                <a:cs typeface="Calibri"/>
                <a:sym typeface="Calibri"/>
              </a:rPr>
              <a:t> and </a:t>
            </a:r>
            <a:r>
              <a:rPr b="1" lang="en-IN" sz="1800">
                <a:solidFill>
                  <a:schemeClr val="dk1"/>
                </a:solidFill>
                <a:latin typeface="Calibri"/>
                <a:ea typeface="Calibri"/>
                <a:cs typeface="Calibri"/>
                <a:sym typeface="Calibri"/>
              </a:rPr>
              <a:t>@RequestMapping</a:t>
            </a:r>
            <a:r>
              <a:rPr lang="en-IN" sz="1800">
                <a:solidFill>
                  <a:schemeClr val="dk1"/>
                </a:solidFill>
                <a:latin typeface="Calibri"/>
                <a:ea typeface="Calibri"/>
                <a:cs typeface="Calibri"/>
                <a:sym typeface="Calibri"/>
              </a:rPr>
              <a:t> annotations and handles methods flexibly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@Controller</a:t>
            </a:r>
            <a:r>
              <a:rPr lang="en-IN" sz="1800">
                <a:solidFill>
                  <a:schemeClr val="dk1"/>
                </a:solidFill>
                <a:latin typeface="Calibri"/>
                <a:ea typeface="Calibri"/>
                <a:cs typeface="Calibri"/>
                <a:sym typeface="Calibri"/>
              </a:rPr>
              <a:t> mechanism under Spring 3.0 allows you to create RESTful Web sites and applications, through the </a:t>
            </a:r>
            <a:r>
              <a:rPr b="1" lang="en-IN" sz="1800">
                <a:solidFill>
                  <a:schemeClr val="dk1"/>
                </a:solidFill>
                <a:latin typeface="Calibri"/>
                <a:ea typeface="Calibri"/>
                <a:cs typeface="Calibri"/>
                <a:sym typeface="Calibri"/>
              </a:rPr>
              <a:t>@PathVariable</a:t>
            </a:r>
            <a:r>
              <a:rPr lang="en-IN" sz="1800">
                <a:solidFill>
                  <a:schemeClr val="dk1"/>
                </a:solidFill>
                <a:latin typeface="Calibri"/>
                <a:ea typeface="Calibri"/>
                <a:cs typeface="Calibri"/>
                <a:sym typeface="Calibri"/>
              </a:rPr>
              <a:t> annotation and other features.</a:t>
            </a:r>
            <a:endParaRPr/>
          </a:p>
        </p:txBody>
      </p:sp>
      <p:grpSp>
        <p:nvGrpSpPr>
          <p:cNvPr id="507" name="Google Shape;507;p75"/>
          <p:cNvGrpSpPr/>
          <p:nvPr/>
        </p:nvGrpSpPr>
        <p:grpSpPr>
          <a:xfrm>
            <a:off x="1475656" y="4005064"/>
            <a:ext cx="5400600" cy="2232248"/>
            <a:chOff x="1475656" y="4221088"/>
            <a:chExt cx="5400600" cy="2232248"/>
          </a:xfrm>
        </p:grpSpPr>
        <p:sp>
          <p:nvSpPr>
            <p:cNvPr id="508" name="Google Shape;508;p75"/>
            <p:cNvSpPr/>
            <p:nvPr/>
          </p:nvSpPr>
          <p:spPr>
            <a:xfrm>
              <a:off x="1475656" y="4221088"/>
              <a:ext cx="5400600" cy="936104"/>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2400">
                  <a:solidFill>
                    <a:schemeClr val="lt1"/>
                  </a:solidFill>
                  <a:latin typeface="Calibri"/>
                  <a:ea typeface="Calibri"/>
                  <a:cs typeface="Calibri"/>
                  <a:sym typeface="Calibri"/>
                </a:rPr>
                <a:t>Web Browser</a:t>
              </a:r>
              <a:endParaRPr/>
            </a:p>
          </p:txBody>
        </p:sp>
        <p:sp>
          <p:nvSpPr>
            <p:cNvPr id="509" name="Google Shape;509;p75"/>
            <p:cNvSpPr/>
            <p:nvPr/>
          </p:nvSpPr>
          <p:spPr>
            <a:xfrm>
              <a:off x="1475656" y="5691477"/>
              <a:ext cx="1368152" cy="761859"/>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Front</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Controller</a:t>
              </a:r>
              <a:endParaRPr/>
            </a:p>
          </p:txBody>
        </p:sp>
        <p:sp>
          <p:nvSpPr>
            <p:cNvPr id="510" name="Google Shape;510;p75"/>
            <p:cNvSpPr/>
            <p:nvPr/>
          </p:nvSpPr>
          <p:spPr>
            <a:xfrm>
              <a:off x="3442483" y="5691477"/>
              <a:ext cx="1368152" cy="761859"/>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Controller</a:t>
              </a:r>
              <a:endParaRPr/>
            </a:p>
          </p:txBody>
        </p:sp>
        <p:sp>
          <p:nvSpPr>
            <p:cNvPr id="511" name="Google Shape;511;p75"/>
            <p:cNvSpPr/>
            <p:nvPr/>
          </p:nvSpPr>
          <p:spPr>
            <a:xfrm>
              <a:off x="5393248" y="5691477"/>
              <a:ext cx="1368152" cy="761859"/>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View</a:t>
              </a:r>
              <a:endParaRPr/>
            </a:p>
          </p:txBody>
        </p:sp>
        <p:sp>
          <p:nvSpPr>
            <p:cNvPr id="512" name="Google Shape;512;p75"/>
            <p:cNvSpPr/>
            <p:nvPr/>
          </p:nvSpPr>
          <p:spPr>
            <a:xfrm>
              <a:off x="2944976" y="6072406"/>
              <a:ext cx="402888" cy="164906"/>
            </a:xfrm>
            <a:prstGeom prst="rightArrow">
              <a:avLst>
                <a:gd fmla="val 50000" name="adj1"/>
                <a:gd fmla="val 50000" name="adj2"/>
              </a:avLst>
            </a:prstGeom>
            <a:gradFill>
              <a:gsLst>
                <a:gs pos="0">
                  <a:schemeClr val="dk1"/>
                </a:gs>
                <a:gs pos="80000">
                  <a:schemeClr val="dk1"/>
                </a:gs>
                <a:gs pos="100000">
                  <a:schemeClr val="dk1"/>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75"/>
            <p:cNvSpPr txBox="1"/>
            <p:nvPr/>
          </p:nvSpPr>
          <p:spPr>
            <a:xfrm>
              <a:off x="2796737" y="5777585"/>
              <a:ext cx="69281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500">
                  <a:solidFill>
                    <a:schemeClr val="dk1"/>
                  </a:solidFill>
                  <a:latin typeface="Calibri"/>
                  <a:ea typeface="Calibri"/>
                  <a:cs typeface="Calibri"/>
                  <a:sym typeface="Calibri"/>
                </a:rPr>
                <a:t>Model</a:t>
              </a:r>
              <a:endParaRPr/>
            </a:p>
          </p:txBody>
        </p:sp>
        <p:sp>
          <p:nvSpPr>
            <p:cNvPr id="514" name="Google Shape;514;p75"/>
            <p:cNvSpPr txBox="1"/>
            <p:nvPr/>
          </p:nvSpPr>
          <p:spPr>
            <a:xfrm>
              <a:off x="4755533" y="5749241"/>
              <a:ext cx="69281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500">
                  <a:solidFill>
                    <a:schemeClr val="dk1"/>
                  </a:solidFill>
                  <a:latin typeface="Calibri"/>
                  <a:ea typeface="Calibri"/>
                  <a:cs typeface="Calibri"/>
                  <a:sym typeface="Calibri"/>
                </a:rPr>
                <a:t>Model</a:t>
              </a:r>
              <a:endParaRPr/>
            </a:p>
          </p:txBody>
        </p:sp>
        <p:sp>
          <p:nvSpPr>
            <p:cNvPr id="515" name="Google Shape;515;p75"/>
            <p:cNvSpPr/>
            <p:nvPr/>
          </p:nvSpPr>
          <p:spPr>
            <a:xfrm>
              <a:off x="1981200" y="5229200"/>
              <a:ext cx="286544" cy="360040"/>
            </a:xfrm>
            <a:prstGeom prst="downArrow">
              <a:avLst>
                <a:gd fmla="val 50000" name="adj1"/>
                <a:gd fmla="val 50000" name="adj2"/>
              </a:avLst>
            </a:prstGeom>
            <a:gradFill>
              <a:gsLst>
                <a:gs pos="0">
                  <a:schemeClr val="dk1"/>
                </a:gs>
                <a:gs pos="80000">
                  <a:schemeClr val="dk1"/>
                </a:gs>
                <a:gs pos="100000">
                  <a:schemeClr val="dk1"/>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75"/>
            <p:cNvSpPr/>
            <p:nvPr/>
          </p:nvSpPr>
          <p:spPr>
            <a:xfrm>
              <a:off x="5940152" y="5229200"/>
              <a:ext cx="286544" cy="360040"/>
            </a:xfrm>
            <a:prstGeom prst="upArrow">
              <a:avLst>
                <a:gd fmla="val 50000" name="adj1"/>
                <a:gd fmla="val 50000" name="adj2"/>
              </a:avLst>
            </a:prstGeom>
            <a:gradFill>
              <a:gsLst>
                <a:gs pos="0">
                  <a:schemeClr val="dk1"/>
                </a:gs>
                <a:gs pos="80000">
                  <a:schemeClr val="dk1"/>
                </a:gs>
                <a:gs pos="100000">
                  <a:schemeClr val="dk1"/>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75"/>
            <p:cNvSpPr/>
            <p:nvPr/>
          </p:nvSpPr>
          <p:spPr>
            <a:xfrm>
              <a:off x="4892222" y="6018297"/>
              <a:ext cx="402888" cy="164906"/>
            </a:xfrm>
            <a:prstGeom prst="rightArrow">
              <a:avLst>
                <a:gd fmla="val 50000" name="adj1"/>
                <a:gd fmla="val 50000" name="adj2"/>
              </a:avLst>
            </a:prstGeom>
            <a:gradFill>
              <a:gsLst>
                <a:gs pos="0">
                  <a:schemeClr val="dk1"/>
                </a:gs>
                <a:gs pos="80000">
                  <a:schemeClr val="dk1"/>
                </a:gs>
                <a:gs pos="100000">
                  <a:schemeClr val="dk1"/>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Spring Web MVC Framework Cont..</a:t>
            </a:r>
            <a:endParaRPr/>
          </a:p>
        </p:txBody>
      </p:sp>
      <p:sp>
        <p:nvSpPr>
          <p:cNvPr id="524" name="Google Shape;524;p76"/>
          <p:cNvSpPr/>
          <p:nvPr/>
        </p:nvSpPr>
        <p:spPr>
          <a:xfrm>
            <a:off x="107504" y="980728"/>
            <a:ext cx="903649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dk1"/>
                </a:solidFill>
                <a:latin typeface="Calibri"/>
                <a:ea typeface="Calibri"/>
                <a:cs typeface="Calibri"/>
                <a:sym typeface="Calibri"/>
              </a:rPr>
              <a:t>DispatcherServlet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Spring's web MVC framework is request-driven. The central Servlet dispatches requests to controllers It is completely integrated with the Spring IoC container and hence developers can use every other feature of Spring. </a:t>
            </a:r>
            <a:endParaRPr/>
          </a:p>
        </p:txBody>
      </p:sp>
      <p:cxnSp>
        <p:nvCxnSpPr>
          <p:cNvPr id="525" name="Google Shape;525;p76"/>
          <p:cNvCxnSpPr>
            <a:stCxn id="526" idx="3"/>
          </p:cNvCxnSpPr>
          <p:nvPr/>
        </p:nvCxnSpPr>
        <p:spPr>
          <a:xfrm>
            <a:off x="6239612" y="3442317"/>
            <a:ext cx="1251900" cy="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nvGrpSpPr>
          <p:cNvPr id="527" name="Google Shape;527;p76"/>
          <p:cNvGrpSpPr/>
          <p:nvPr/>
        </p:nvGrpSpPr>
        <p:grpSpPr>
          <a:xfrm>
            <a:off x="741231" y="1827528"/>
            <a:ext cx="8162677" cy="4617659"/>
            <a:chOff x="585787" y="1843373"/>
            <a:chExt cx="8162677" cy="4617659"/>
          </a:xfrm>
        </p:grpSpPr>
        <p:sp>
          <p:nvSpPr>
            <p:cNvPr id="528" name="Google Shape;528;p76"/>
            <p:cNvSpPr/>
            <p:nvPr/>
          </p:nvSpPr>
          <p:spPr>
            <a:xfrm>
              <a:off x="1007604" y="6091700"/>
              <a:ext cx="712879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 Request processing workflow of the Spring Web MVC DispatcherServlet </a:t>
              </a:r>
              <a:endParaRPr/>
            </a:p>
          </p:txBody>
        </p:sp>
        <p:sp>
          <p:nvSpPr>
            <p:cNvPr id="529" name="Google Shape;529;p76"/>
            <p:cNvSpPr/>
            <p:nvPr/>
          </p:nvSpPr>
          <p:spPr>
            <a:xfrm>
              <a:off x="1801830" y="2981024"/>
              <a:ext cx="1817454" cy="895951"/>
            </a:xfrm>
            <a:prstGeom prst="rect">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Dispatcher</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Servlet</a:t>
              </a:r>
              <a:endParaRPr/>
            </a:p>
          </p:txBody>
        </p:sp>
        <p:sp>
          <p:nvSpPr>
            <p:cNvPr id="530" name="Google Shape;530;p76"/>
            <p:cNvSpPr/>
            <p:nvPr/>
          </p:nvSpPr>
          <p:spPr>
            <a:xfrm>
              <a:off x="5619160" y="1843373"/>
              <a:ext cx="1368152" cy="648072"/>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Handler</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Mapping</a:t>
              </a:r>
              <a:endParaRPr/>
            </a:p>
          </p:txBody>
        </p:sp>
        <p:sp>
          <p:nvSpPr>
            <p:cNvPr id="531" name="Google Shape;531;p76"/>
            <p:cNvSpPr/>
            <p:nvPr/>
          </p:nvSpPr>
          <p:spPr>
            <a:xfrm>
              <a:off x="7336203" y="2934307"/>
              <a:ext cx="1368152" cy="648072"/>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Controller</a:t>
              </a:r>
              <a:endParaRPr/>
            </a:p>
          </p:txBody>
        </p:sp>
        <p:sp>
          <p:nvSpPr>
            <p:cNvPr id="532" name="Google Shape;532;p76"/>
            <p:cNvSpPr/>
            <p:nvPr/>
          </p:nvSpPr>
          <p:spPr>
            <a:xfrm>
              <a:off x="7380312" y="4081638"/>
              <a:ext cx="1368152" cy="648072"/>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View</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Resolver</a:t>
              </a:r>
              <a:endParaRPr/>
            </a:p>
          </p:txBody>
        </p:sp>
        <p:sp>
          <p:nvSpPr>
            <p:cNvPr id="533" name="Google Shape;533;p76"/>
            <p:cNvSpPr/>
            <p:nvPr/>
          </p:nvSpPr>
          <p:spPr>
            <a:xfrm>
              <a:off x="5745868" y="5229200"/>
              <a:ext cx="1368152" cy="648072"/>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View</a:t>
              </a:r>
              <a:endParaRPr/>
            </a:p>
          </p:txBody>
        </p:sp>
        <p:sp>
          <p:nvSpPr>
            <p:cNvPr id="526" name="Google Shape;526;p76"/>
            <p:cNvSpPr/>
            <p:nvPr/>
          </p:nvSpPr>
          <p:spPr>
            <a:xfrm>
              <a:off x="4427984" y="3169423"/>
              <a:ext cx="1656184" cy="577477"/>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ModelAndView</a:t>
              </a:r>
              <a:endParaRPr sz="1800">
                <a:solidFill>
                  <a:schemeClr val="dk1"/>
                </a:solidFill>
                <a:latin typeface="Calibri"/>
                <a:ea typeface="Calibri"/>
                <a:cs typeface="Calibri"/>
                <a:sym typeface="Calibri"/>
              </a:endParaRPr>
            </a:p>
          </p:txBody>
        </p:sp>
        <p:cxnSp>
          <p:nvCxnSpPr>
            <p:cNvPr id="534" name="Google Shape;534;p76"/>
            <p:cNvCxnSpPr/>
            <p:nvPr/>
          </p:nvCxnSpPr>
          <p:spPr>
            <a:xfrm flipH="1" rot="10800000">
              <a:off x="3627530" y="2165709"/>
              <a:ext cx="1865535" cy="129245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535" name="Google Shape;535;p76"/>
            <p:cNvCxnSpPr/>
            <p:nvPr/>
          </p:nvCxnSpPr>
          <p:spPr>
            <a:xfrm>
              <a:off x="3619284" y="3746900"/>
              <a:ext cx="1999876" cy="1711414"/>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536" name="Google Shape;536;p76"/>
            <p:cNvCxnSpPr/>
            <p:nvPr/>
          </p:nvCxnSpPr>
          <p:spPr>
            <a:xfrm>
              <a:off x="3627530" y="3632343"/>
              <a:ext cx="3608766" cy="82953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537" name="Google Shape;537;p76"/>
            <p:cNvCxnSpPr>
              <a:stCxn id="526" idx="1"/>
            </p:cNvCxnSpPr>
            <p:nvPr/>
          </p:nvCxnSpPr>
          <p:spPr>
            <a:xfrm rot="10800000">
              <a:off x="3888284" y="3458162"/>
              <a:ext cx="539700" cy="0"/>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538" name="Google Shape;538;p76"/>
            <p:cNvCxnSpPr/>
            <p:nvPr/>
          </p:nvCxnSpPr>
          <p:spPr>
            <a:xfrm>
              <a:off x="649702" y="3428999"/>
              <a:ext cx="1118262" cy="1"/>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539" name="Google Shape;539;p76"/>
            <p:cNvSpPr txBox="1"/>
            <p:nvPr/>
          </p:nvSpPr>
          <p:spPr>
            <a:xfrm>
              <a:off x="585787" y="3126723"/>
              <a:ext cx="9442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Request</a:t>
              </a:r>
              <a:endParaRPr/>
            </a:p>
          </p:txBody>
        </p:sp>
        <p:sp>
          <p:nvSpPr>
            <p:cNvPr id="540" name="Google Shape;540;p76"/>
            <p:cNvSpPr/>
            <p:nvPr/>
          </p:nvSpPr>
          <p:spPr>
            <a:xfrm>
              <a:off x="1221320" y="2713994"/>
              <a:ext cx="480603" cy="458744"/>
            </a:xfrm>
            <a:prstGeom prst="ellipse">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1</a:t>
              </a:r>
              <a:endParaRPr/>
            </a:p>
          </p:txBody>
        </p:sp>
        <p:sp>
          <p:nvSpPr>
            <p:cNvPr id="541" name="Google Shape;541;p76"/>
            <p:cNvSpPr/>
            <p:nvPr/>
          </p:nvSpPr>
          <p:spPr>
            <a:xfrm>
              <a:off x="4076886" y="2269129"/>
              <a:ext cx="480603" cy="458744"/>
            </a:xfrm>
            <a:prstGeom prst="ellipse">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2</a:t>
              </a:r>
              <a:endParaRPr/>
            </a:p>
          </p:txBody>
        </p:sp>
        <p:sp>
          <p:nvSpPr>
            <p:cNvPr id="542" name="Google Shape;542;p76"/>
            <p:cNvSpPr/>
            <p:nvPr/>
          </p:nvSpPr>
          <p:spPr>
            <a:xfrm>
              <a:off x="6562554" y="2550811"/>
              <a:ext cx="480603" cy="458744"/>
            </a:xfrm>
            <a:prstGeom prst="ellipse">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3</a:t>
              </a:r>
              <a:endParaRPr/>
            </a:p>
          </p:txBody>
        </p:sp>
        <p:cxnSp>
          <p:nvCxnSpPr>
            <p:cNvPr id="543" name="Google Shape;543;p76"/>
            <p:cNvCxnSpPr/>
            <p:nvPr/>
          </p:nvCxnSpPr>
          <p:spPr>
            <a:xfrm flipH="1" rot="10800000">
              <a:off x="3627530" y="3024662"/>
              <a:ext cx="3608766" cy="35503"/>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544" name="Google Shape;544;p76"/>
            <p:cNvSpPr/>
            <p:nvPr/>
          </p:nvSpPr>
          <p:spPr>
            <a:xfrm>
              <a:off x="5954922" y="3536387"/>
              <a:ext cx="480603" cy="458744"/>
            </a:xfrm>
            <a:prstGeom prst="ellipse">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4</a:t>
              </a:r>
              <a:endParaRPr/>
            </a:p>
          </p:txBody>
        </p:sp>
        <p:sp>
          <p:nvSpPr>
            <p:cNvPr id="545" name="Google Shape;545;p76"/>
            <p:cNvSpPr/>
            <p:nvPr/>
          </p:nvSpPr>
          <p:spPr>
            <a:xfrm>
              <a:off x="5947124" y="4474116"/>
              <a:ext cx="480603" cy="458744"/>
            </a:xfrm>
            <a:prstGeom prst="ellipse">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5</a:t>
              </a:r>
              <a:endParaRPr/>
            </a:p>
          </p:txBody>
        </p:sp>
        <p:sp>
          <p:nvSpPr>
            <p:cNvPr id="546" name="Google Shape;546;p76"/>
            <p:cNvSpPr/>
            <p:nvPr/>
          </p:nvSpPr>
          <p:spPr>
            <a:xfrm>
              <a:off x="4790677" y="5240387"/>
              <a:ext cx="480603" cy="458744"/>
            </a:xfrm>
            <a:prstGeom prst="ellipse">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6</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Spring Web MVC</a:t>
            </a:r>
            <a:endParaRPr/>
          </a:p>
        </p:txBody>
      </p:sp>
      <p:sp>
        <p:nvSpPr>
          <p:cNvPr id="553" name="Google Shape;553;p77"/>
          <p:cNvSpPr/>
          <p:nvPr/>
        </p:nvSpPr>
        <p:spPr>
          <a:xfrm>
            <a:off x="107504" y="980729"/>
            <a:ext cx="9036496"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Lets understand the request processing workflow in Spring Web MVC</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chemeClr val="dk1"/>
                </a:solidFill>
                <a:latin typeface="Calibri"/>
                <a:ea typeface="Calibri"/>
                <a:cs typeface="Calibri"/>
                <a:sym typeface="Calibri"/>
              </a:rPr>
              <a:t>The DispatcherServlet is an actual Servlet nherited from the HttpServlet base class and declared in the web.xml of the web application. The requests should be mapped for the DispatcherServlet to handle, through a URL mapping in the same web.xml file. </a:t>
            </a:r>
            <a:endParaRPr/>
          </a:p>
        </p:txBody>
      </p:sp>
      <p:pic>
        <p:nvPicPr>
          <p:cNvPr id="554" name="Google Shape;554;p77"/>
          <p:cNvPicPr preferRelativeResize="0"/>
          <p:nvPr/>
        </p:nvPicPr>
        <p:blipFill rotWithShape="1">
          <a:blip r:embed="rId3">
            <a:alphaModFix/>
          </a:blip>
          <a:srcRect b="0" l="0" r="0" t="0"/>
          <a:stretch/>
        </p:blipFill>
        <p:spPr>
          <a:xfrm>
            <a:off x="-5204391" y="1728787"/>
            <a:ext cx="5114925" cy="3400425"/>
          </a:xfrm>
          <a:prstGeom prst="rect">
            <a:avLst/>
          </a:prstGeom>
          <a:noFill/>
          <a:ln>
            <a:noFill/>
          </a:ln>
        </p:spPr>
      </p:pic>
      <p:sp>
        <p:nvSpPr>
          <p:cNvPr id="555" name="Google Shape;555;p77"/>
          <p:cNvSpPr/>
          <p:nvPr/>
        </p:nvSpPr>
        <p:spPr>
          <a:xfrm>
            <a:off x="3671900" y="4404819"/>
            <a:ext cx="648072" cy="288032"/>
          </a:xfrm>
          <a:prstGeom prst="roundRect">
            <a:avLst>
              <a:gd fmla="val 16667" name="adj"/>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lt1"/>
                </a:solidFill>
                <a:latin typeface="Calibri"/>
                <a:ea typeface="Calibri"/>
                <a:cs typeface="Calibri"/>
                <a:sym typeface="Calibri"/>
              </a:rPr>
              <a:t>model</a:t>
            </a:r>
            <a:endParaRPr/>
          </a:p>
        </p:txBody>
      </p:sp>
      <p:grpSp>
        <p:nvGrpSpPr>
          <p:cNvPr id="556" name="Google Shape;556;p77"/>
          <p:cNvGrpSpPr/>
          <p:nvPr/>
        </p:nvGrpSpPr>
        <p:grpSpPr>
          <a:xfrm>
            <a:off x="971600" y="2548074"/>
            <a:ext cx="6417240" cy="3363634"/>
            <a:chOff x="1472390" y="2708920"/>
            <a:chExt cx="6417240" cy="3363634"/>
          </a:xfrm>
        </p:grpSpPr>
        <p:sp>
          <p:nvSpPr>
            <p:cNvPr id="557" name="Google Shape;557;p77"/>
            <p:cNvSpPr/>
            <p:nvPr/>
          </p:nvSpPr>
          <p:spPr>
            <a:xfrm>
              <a:off x="2771799" y="2708920"/>
              <a:ext cx="5117831" cy="336363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77"/>
            <p:cNvSpPr/>
            <p:nvPr/>
          </p:nvSpPr>
          <p:spPr>
            <a:xfrm>
              <a:off x="3203848" y="3429000"/>
              <a:ext cx="1440160" cy="648072"/>
            </a:xfrm>
            <a:prstGeom prst="roundRect">
              <a:avLst>
                <a:gd fmla="val 16667" name="adj"/>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Front </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controller</a:t>
              </a:r>
              <a:endParaRPr/>
            </a:p>
          </p:txBody>
        </p:sp>
        <p:sp>
          <p:nvSpPr>
            <p:cNvPr id="559" name="Google Shape;559;p77"/>
            <p:cNvSpPr/>
            <p:nvPr/>
          </p:nvSpPr>
          <p:spPr>
            <a:xfrm>
              <a:off x="3275856" y="5020598"/>
              <a:ext cx="1296144" cy="720080"/>
            </a:xfrm>
            <a:prstGeom prst="flowChartDocumen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View template</a:t>
              </a:r>
              <a:endParaRPr/>
            </a:p>
          </p:txBody>
        </p:sp>
        <p:sp>
          <p:nvSpPr>
            <p:cNvPr id="560" name="Google Shape;560;p77"/>
            <p:cNvSpPr/>
            <p:nvPr/>
          </p:nvSpPr>
          <p:spPr>
            <a:xfrm>
              <a:off x="3419872" y="4224799"/>
              <a:ext cx="144016" cy="648072"/>
            </a:xfrm>
            <a:prstGeom prst="up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77"/>
            <p:cNvSpPr/>
            <p:nvPr/>
          </p:nvSpPr>
          <p:spPr>
            <a:xfrm>
              <a:off x="3923928" y="4224799"/>
              <a:ext cx="144016" cy="720080"/>
            </a:xfrm>
            <a:prstGeom prst="down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77"/>
            <p:cNvSpPr/>
            <p:nvPr/>
          </p:nvSpPr>
          <p:spPr>
            <a:xfrm>
              <a:off x="4644008" y="3284984"/>
              <a:ext cx="1368152" cy="144016"/>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77"/>
            <p:cNvSpPr/>
            <p:nvPr/>
          </p:nvSpPr>
          <p:spPr>
            <a:xfrm>
              <a:off x="1655676" y="3428999"/>
              <a:ext cx="1368152" cy="144016"/>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 name="Google Shape;564;p77"/>
            <p:cNvSpPr/>
            <p:nvPr/>
          </p:nvSpPr>
          <p:spPr>
            <a:xfrm>
              <a:off x="1691680" y="3816332"/>
              <a:ext cx="1332148" cy="188732"/>
            </a:xfrm>
            <a:prstGeom prst="lef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5" name="Google Shape;565;p77"/>
            <p:cNvSpPr/>
            <p:nvPr/>
          </p:nvSpPr>
          <p:spPr>
            <a:xfrm>
              <a:off x="4739788" y="3679557"/>
              <a:ext cx="1332148" cy="188732"/>
            </a:xfrm>
            <a:prstGeom prst="lef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 name="Google Shape;566;p77"/>
            <p:cNvSpPr/>
            <p:nvPr/>
          </p:nvSpPr>
          <p:spPr>
            <a:xfrm>
              <a:off x="5076055" y="3624973"/>
              <a:ext cx="648072" cy="297900"/>
            </a:xfrm>
            <a:prstGeom prst="roundRect">
              <a:avLst>
                <a:gd fmla="val 16667" name="adj"/>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lt1"/>
                  </a:solidFill>
                  <a:latin typeface="Calibri"/>
                  <a:ea typeface="Calibri"/>
                  <a:cs typeface="Calibri"/>
                  <a:sym typeface="Calibri"/>
                </a:rPr>
                <a:t>model</a:t>
              </a:r>
              <a:endParaRPr/>
            </a:p>
          </p:txBody>
        </p:sp>
        <p:sp>
          <p:nvSpPr>
            <p:cNvPr id="567" name="Google Shape;567;p77"/>
            <p:cNvSpPr/>
            <p:nvPr/>
          </p:nvSpPr>
          <p:spPr>
            <a:xfrm>
              <a:off x="6120174" y="3284984"/>
              <a:ext cx="1332146" cy="637889"/>
            </a:xfrm>
            <a:prstGeom prst="ellipse">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lt1"/>
                  </a:solidFill>
                  <a:latin typeface="Calibri"/>
                  <a:ea typeface="Calibri"/>
                  <a:cs typeface="Calibri"/>
                  <a:sym typeface="Calibri"/>
                </a:rPr>
                <a:t>Controller</a:t>
              </a:r>
              <a:endParaRPr/>
            </a:p>
          </p:txBody>
        </p:sp>
        <p:sp>
          <p:nvSpPr>
            <p:cNvPr id="568" name="Google Shape;568;p77"/>
            <p:cNvSpPr txBox="1"/>
            <p:nvPr/>
          </p:nvSpPr>
          <p:spPr>
            <a:xfrm>
              <a:off x="4987579" y="2782800"/>
              <a:ext cx="7365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Delegate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request</a:t>
              </a:r>
              <a:endParaRPr/>
            </a:p>
          </p:txBody>
        </p:sp>
        <p:sp>
          <p:nvSpPr>
            <p:cNvPr id="569" name="Google Shape;569;p77"/>
            <p:cNvSpPr txBox="1"/>
            <p:nvPr/>
          </p:nvSpPr>
          <p:spPr>
            <a:xfrm>
              <a:off x="6707314" y="2761213"/>
              <a:ext cx="660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Handle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request</a:t>
              </a:r>
              <a:endParaRPr/>
            </a:p>
          </p:txBody>
        </p:sp>
        <p:sp>
          <p:nvSpPr>
            <p:cNvPr id="570" name="Google Shape;570;p77"/>
            <p:cNvSpPr txBox="1"/>
            <p:nvPr/>
          </p:nvSpPr>
          <p:spPr>
            <a:xfrm>
              <a:off x="7037882" y="3868289"/>
              <a:ext cx="5931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Create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model</a:t>
              </a:r>
              <a:endParaRPr/>
            </a:p>
          </p:txBody>
        </p:sp>
        <p:sp>
          <p:nvSpPr>
            <p:cNvPr id="571" name="Google Shape;571;p77"/>
            <p:cNvSpPr txBox="1"/>
            <p:nvPr/>
          </p:nvSpPr>
          <p:spPr>
            <a:xfrm>
              <a:off x="4956982" y="4005064"/>
              <a:ext cx="9536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Delegate</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rendering of</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response</a:t>
              </a:r>
              <a:endParaRPr/>
            </a:p>
          </p:txBody>
        </p:sp>
        <p:sp>
          <p:nvSpPr>
            <p:cNvPr id="572" name="Google Shape;572;p77"/>
            <p:cNvSpPr txBox="1"/>
            <p:nvPr/>
          </p:nvSpPr>
          <p:spPr>
            <a:xfrm>
              <a:off x="4380918" y="4494735"/>
              <a:ext cx="7532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Render</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response</a:t>
              </a:r>
              <a:endParaRPr/>
            </a:p>
          </p:txBody>
        </p:sp>
        <p:sp>
          <p:nvSpPr>
            <p:cNvPr id="573" name="Google Shape;573;p77"/>
            <p:cNvSpPr txBox="1"/>
            <p:nvPr/>
          </p:nvSpPr>
          <p:spPr>
            <a:xfrm>
              <a:off x="2746203" y="4420562"/>
              <a:ext cx="6283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Return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control</a:t>
              </a:r>
              <a:endParaRPr/>
            </a:p>
          </p:txBody>
        </p:sp>
        <p:sp>
          <p:nvSpPr>
            <p:cNvPr id="574" name="Google Shape;574;p77"/>
            <p:cNvSpPr txBox="1"/>
            <p:nvPr/>
          </p:nvSpPr>
          <p:spPr>
            <a:xfrm>
              <a:off x="1797100" y="4033070"/>
              <a:ext cx="7532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Return</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response</a:t>
              </a:r>
              <a:endParaRPr/>
            </a:p>
          </p:txBody>
        </p:sp>
        <p:sp>
          <p:nvSpPr>
            <p:cNvPr id="575" name="Google Shape;575;p77"/>
            <p:cNvSpPr txBox="1"/>
            <p:nvPr/>
          </p:nvSpPr>
          <p:spPr>
            <a:xfrm>
              <a:off x="1472390" y="2968450"/>
              <a:ext cx="76046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Incoming</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request</a:t>
              </a:r>
              <a:endParaRPr/>
            </a:p>
          </p:txBody>
        </p:sp>
        <p:sp>
          <p:nvSpPr>
            <p:cNvPr id="576" name="Google Shape;576;p77"/>
            <p:cNvSpPr txBox="1"/>
            <p:nvPr/>
          </p:nvSpPr>
          <p:spPr>
            <a:xfrm>
              <a:off x="4625752" y="5660432"/>
              <a:ext cx="208156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chemeClr val="dk1"/>
                  </a:solidFill>
                  <a:latin typeface="Calibri"/>
                  <a:ea typeface="Calibri"/>
                  <a:cs typeface="Calibri"/>
                  <a:sym typeface="Calibri"/>
                </a:rPr>
                <a:t>Servlet Engine e.g. Tomcat</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Spring Web MVC Cont..</a:t>
            </a:r>
            <a:endParaRPr/>
          </a:p>
        </p:txBody>
      </p:sp>
      <p:sp>
        <p:nvSpPr>
          <p:cNvPr id="583" name="Google Shape;583;p78"/>
          <p:cNvSpPr/>
          <p:nvPr/>
        </p:nvSpPr>
        <p:spPr>
          <a:xfrm>
            <a:off x="251520" y="908720"/>
            <a:ext cx="8544408"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Let examine DispatcherServlet declaration and mapping:</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&lt;web-app&gt;</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&lt;servlet-name&gt;example&lt;/servlet-name&gt;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&lt;servlet-class&gt;org.springframework.web.servlet.DispatcherServlet&lt;/servlet-class&gt;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&lt;load-on-startup&gt;1&lt;/load-on-startup&gt;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&lt;/servlet&gt;</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&lt;servlet-mapping&gt;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&lt;servlet-name&gt;example&lt;/servlet-name&gt;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&lt;url-pattern&gt;/example/*&lt;/url-pattern&gt;</a:t>
            </a:r>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    &lt;/servlet-mapping&gt;</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600">
                <a:solidFill>
                  <a:schemeClr val="dk1"/>
                </a:solidFill>
                <a:latin typeface="Calibri"/>
                <a:ea typeface="Calibri"/>
                <a:cs typeface="Calibri"/>
                <a:sym typeface="Calibri"/>
              </a:rPr>
              <a:t>&lt;/web-app&gt;</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Here, all requests starting with /example will be handled by the DispatcherServlet instance named example. In a Servlet 3.0+ environment, Servlet container can be configured programmatically.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a:t>
            </a:r>
            <a:endParaRPr/>
          </a:p>
        </p:txBody>
      </p:sp>
      <p:sp>
        <p:nvSpPr>
          <p:cNvPr id="589" name="Google Shape;589;p79"/>
          <p:cNvSpPr txBox="1"/>
          <p:nvPr/>
        </p:nvSpPr>
        <p:spPr>
          <a:xfrm>
            <a:off x="251520" y="1052736"/>
            <a:ext cx="446449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Duration: 15 min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Spring Web MVC example project structure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0" name="Google Shape;590;p79"/>
          <p:cNvPicPr preferRelativeResize="0"/>
          <p:nvPr/>
        </p:nvPicPr>
        <p:blipFill rotWithShape="1">
          <a:blip r:embed="rId3">
            <a:alphaModFix/>
          </a:blip>
          <a:srcRect b="10781" l="0" r="64961" t="-424"/>
          <a:stretch/>
        </p:blipFill>
        <p:spPr>
          <a:xfrm>
            <a:off x="4572000" y="1241082"/>
            <a:ext cx="4176464" cy="5540718"/>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597" name="Google Shape;597;p80"/>
          <p:cNvSpPr/>
          <p:nvPr/>
        </p:nvSpPr>
        <p:spPr>
          <a:xfrm>
            <a:off x="179512" y="1028343"/>
            <a:ext cx="7776864"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7F0055"/>
                </a:solidFill>
                <a:latin typeface="Consolas"/>
                <a:ea typeface="Consolas"/>
                <a:cs typeface="Consolas"/>
                <a:sym typeface="Consolas"/>
              </a:rPr>
              <a:t>package</a:t>
            </a:r>
            <a:r>
              <a:rPr b="1" lang="en-IN" sz="1800">
                <a:solidFill>
                  <a:srgbClr val="000000"/>
                </a:solidFill>
                <a:latin typeface="Consolas"/>
                <a:ea typeface="Consolas"/>
                <a:cs typeface="Consolas"/>
                <a:sym typeface="Consolas"/>
              </a:rPr>
              <a:t> com.springmvc.controller;</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1800">
                <a:solidFill>
                  <a:srgbClr val="7F0055"/>
                </a:solidFill>
                <a:latin typeface="Consolas"/>
                <a:ea typeface="Consolas"/>
                <a:cs typeface="Consolas"/>
                <a:sym typeface="Consolas"/>
              </a:rPr>
              <a:t>import</a:t>
            </a:r>
            <a:r>
              <a:rPr b="1" lang="en-IN" sz="1800">
                <a:solidFill>
                  <a:srgbClr val="000000"/>
                </a:solidFill>
                <a:latin typeface="Consolas"/>
                <a:ea typeface="Consolas"/>
                <a:cs typeface="Consolas"/>
                <a:sym typeface="Consolas"/>
              </a:rPr>
              <a:t> org.springframework.stereotype.Controller;</a:t>
            </a:r>
            <a:endParaRPr/>
          </a:p>
          <a:p>
            <a:pPr indent="0" lvl="0" marL="0" marR="0" rtl="0" algn="l">
              <a:spcBef>
                <a:spcPts val="0"/>
              </a:spcBef>
              <a:spcAft>
                <a:spcPts val="0"/>
              </a:spcAft>
              <a:buNone/>
            </a:pPr>
            <a:r>
              <a:rPr b="1" lang="en-IN" sz="1800">
                <a:solidFill>
                  <a:srgbClr val="7F0055"/>
                </a:solidFill>
                <a:latin typeface="Consolas"/>
                <a:ea typeface="Consolas"/>
                <a:cs typeface="Consolas"/>
                <a:sym typeface="Consolas"/>
              </a:rPr>
              <a:t>import</a:t>
            </a:r>
            <a:r>
              <a:rPr b="1" lang="en-IN" sz="1800">
                <a:solidFill>
                  <a:srgbClr val="000000"/>
                </a:solidFill>
                <a:latin typeface="Consolas"/>
                <a:ea typeface="Consolas"/>
                <a:cs typeface="Consolas"/>
                <a:sym typeface="Consolas"/>
              </a:rPr>
              <a:t> org.springframework.web.bind.annotation.RequestMapping;</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rgbClr val="646464"/>
                </a:solidFill>
                <a:latin typeface="Consolas"/>
                <a:ea typeface="Consolas"/>
                <a:cs typeface="Consolas"/>
                <a:sym typeface="Consolas"/>
              </a:rPr>
              <a:t>@Controller</a:t>
            </a: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1" lang="en-IN" sz="1800">
                <a:solidFill>
                  <a:srgbClr val="7F0055"/>
                </a:solidFill>
                <a:latin typeface="Consolas"/>
                <a:ea typeface="Consolas"/>
                <a:cs typeface="Consolas"/>
                <a:sym typeface="Consolas"/>
              </a:rPr>
              <a:t>public</a:t>
            </a:r>
            <a:r>
              <a:rPr b="1" lang="en-IN" sz="1800">
                <a:solidFill>
                  <a:srgbClr val="000000"/>
                </a:solidFill>
                <a:latin typeface="Consolas"/>
                <a:ea typeface="Consolas"/>
                <a:cs typeface="Consolas"/>
                <a:sym typeface="Consolas"/>
              </a:rPr>
              <a:t> </a:t>
            </a:r>
            <a:r>
              <a:rPr b="1" lang="en-IN" sz="1800">
                <a:solidFill>
                  <a:srgbClr val="7F0055"/>
                </a:solidFill>
                <a:latin typeface="Consolas"/>
                <a:ea typeface="Consolas"/>
                <a:cs typeface="Consolas"/>
                <a:sym typeface="Consolas"/>
              </a:rPr>
              <a:t>class</a:t>
            </a:r>
            <a:r>
              <a:rPr b="1" lang="en-IN" sz="1800">
                <a:solidFill>
                  <a:srgbClr val="000000"/>
                </a:solidFill>
                <a:latin typeface="Consolas"/>
                <a:ea typeface="Consolas"/>
                <a:cs typeface="Consolas"/>
                <a:sym typeface="Consolas"/>
              </a:rPr>
              <a:t> HelloController1 {  </a:t>
            </a:r>
            <a:endParaRPr/>
          </a:p>
          <a:p>
            <a:pPr indent="0" lvl="0" marL="0" marR="0" rtl="0" algn="l">
              <a:spcBef>
                <a:spcPts val="0"/>
              </a:spcBef>
              <a:spcAft>
                <a:spcPts val="0"/>
              </a:spcAft>
              <a:buNone/>
            </a:pPr>
            <a:r>
              <a:rPr lang="en-IN" sz="1800">
                <a:solidFill>
                  <a:srgbClr val="646464"/>
                </a:solidFill>
                <a:latin typeface="Consolas"/>
                <a:ea typeface="Consolas"/>
                <a:cs typeface="Consolas"/>
                <a:sym typeface="Consolas"/>
              </a:rPr>
              <a:t>@RequestMapping</a:t>
            </a:r>
            <a:r>
              <a:rPr lang="en-IN" sz="1800">
                <a:solidFill>
                  <a:srgbClr val="000000"/>
                </a:solidFill>
                <a:latin typeface="Consolas"/>
                <a:ea typeface="Consolas"/>
                <a:cs typeface="Consolas"/>
                <a:sym typeface="Consolas"/>
              </a:rPr>
              <a:t>(</a:t>
            </a:r>
            <a:r>
              <a:rPr lang="en-IN" sz="1800">
                <a:solidFill>
                  <a:srgbClr val="2A00FF"/>
                </a:solidFill>
                <a:latin typeface="Consolas"/>
                <a:ea typeface="Consolas"/>
                <a:cs typeface="Consolas"/>
                <a:sym typeface="Consolas"/>
              </a:rPr>
              <a:t>"/hello1"</a:t>
            </a: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r>
              <a:rPr b="1" lang="en-IN" sz="1800">
                <a:solidFill>
                  <a:srgbClr val="7F0055"/>
                </a:solidFill>
                <a:latin typeface="Consolas"/>
                <a:ea typeface="Consolas"/>
                <a:cs typeface="Consolas"/>
                <a:sym typeface="Consolas"/>
              </a:rPr>
              <a:t>public</a:t>
            </a:r>
            <a:r>
              <a:rPr b="1" lang="en-IN" sz="1800">
                <a:solidFill>
                  <a:srgbClr val="000000"/>
                </a:solidFill>
                <a:latin typeface="Consolas"/>
                <a:ea typeface="Consolas"/>
                <a:cs typeface="Consolas"/>
                <a:sym typeface="Consolas"/>
              </a:rPr>
              <a:t> String display()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r>
              <a:rPr b="1" lang="en-IN" sz="1800">
                <a:solidFill>
                  <a:srgbClr val="7F0055"/>
                </a:solidFill>
                <a:latin typeface="Consolas"/>
                <a:ea typeface="Consolas"/>
                <a:cs typeface="Consolas"/>
                <a:sym typeface="Consolas"/>
              </a:rPr>
              <a:t>return</a:t>
            </a:r>
            <a:r>
              <a:rPr b="1" lang="en-IN" sz="1800">
                <a:solidFill>
                  <a:srgbClr val="000000"/>
                </a:solidFill>
                <a:latin typeface="Consolas"/>
                <a:ea typeface="Consolas"/>
                <a:cs typeface="Consolas"/>
                <a:sym typeface="Consolas"/>
              </a:rPr>
              <a:t> </a:t>
            </a:r>
            <a:r>
              <a:rPr b="1" lang="en-IN" sz="1800">
                <a:solidFill>
                  <a:srgbClr val="2A00FF"/>
                </a:solidFill>
                <a:latin typeface="Consolas"/>
                <a:ea typeface="Consolas"/>
                <a:cs typeface="Consolas"/>
                <a:sym typeface="Consolas"/>
              </a:rPr>
              <a:t>"viewpage1"</a:t>
            </a:r>
            <a:r>
              <a:rPr b="1"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04" name="Google Shape;604;p81"/>
          <p:cNvSpPr/>
          <p:nvPr/>
        </p:nvSpPr>
        <p:spPr>
          <a:xfrm>
            <a:off x="395536" y="1700808"/>
            <a:ext cx="7848872"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rgbClr val="7F0055"/>
                </a:solidFill>
                <a:latin typeface="Consolas"/>
                <a:ea typeface="Consolas"/>
                <a:cs typeface="Consolas"/>
                <a:sym typeface="Consolas"/>
              </a:rPr>
              <a:t>package</a:t>
            </a:r>
            <a:r>
              <a:rPr b="1" lang="en-IN" sz="1800">
                <a:solidFill>
                  <a:srgbClr val="000000"/>
                </a:solidFill>
                <a:latin typeface="Consolas"/>
                <a:ea typeface="Consolas"/>
                <a:cs typeface="Consolas"/>
                <a:sym typeface="Consolas"/>
              </a:rPr>
              <a:t> com.springmvc.controller;</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1800">
                <a:solidFill>
                  <a:srgbClr val="7F0055"/>
                </a:solidFill>
                <a:latin typeface="Consolas"/>
                <a:ea typeface="Consolas"/>
                <a:cs typeface="Consolas"/>
                <a:sym typeface="Consolas"/>
              </a:rPr>
              <a:t>import</a:t>
            </a:r>
            <a:r>
              <a:rPr b="1" lang="en-IN" sz="1800">
                <a:solidFill>
                  <a:srgbClr val="000000"/>
                </a:solidFill>
                <a:latin typeface="Consolas"/>
                <a:ea typeface="Consolas"/>
                <a:cs typeface="Consolas"/>
                <a:sym typeface="Consolas"/>
              </a:rPr>
              <a:t> org.springframework.stereotype.Controller;</a:t>
            </a:r>
            <a:endParaRPr/>
          </a:p>
          <a:p>
            <a:pPr indent="0" lvl="0" marL="0" marR="0" rtl="0" algn="l">
              <a:spcBef>
                <a:spcPts val="0"/>
              </a:spcBef>
              <a:spcAft>
                <a:spcPts val="0"/>
              </a:spcAft>
              <a:buNone/>
            </a:pPr>
            <a:r>
              <a:rPr b="1" lang="en-IN" sz="1800">
                <a:solidFill>
                  <a:srgbClr val="7F0055"/>
                </a:solidFill>
                <a:latin typeface="Consolas"/>
                <a:ea typeface="Consolas"/>
                <a:cs typeface="Consolas"/>
                <a:sym typeface="Consolas"/>
              </a:rPr>
              <a:t>import</a:t>
            </a:r>
            <a:r>
              <a:rPr b="1" lang="en-IN" sz="1800">
                <a:solidFill>
                  <a:srgbClr val="000000"/>
                </a:solidFill>
                <a:latin typeface="Consolas"/>
                <a:ea typeface="Consolas"/>
                <a:cs typeface="Consolas"/>
                <a:sym typeface="Consolas"/>
              </a:rPr>
              <a:t> org.springframework.web.bind.annotation.RequestMapping;</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rgbClr val="646464"/>
                </a:solidFill>
                <a:latin typeface="Consolas"/>
                <a:ea typeface="Consolas"/>
                <a:cs typeface="Consolas"/>
                <a:sym typeface="Consolas"/>
              </a:rPr>
              <a:t>@Controller</a:t>
            </a: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1" lang="en-IN" sz="1800">
                <a:solidFill>
                  <a:srgbClr val="7F0055"/>
                </a:solidFill>
                <a:latin typeface="Consolas"/>
                <a:ea typeface="Consolas"/>
                <a:cs typeface="Consolas"/>
                <a:sym typeface="Consolas"/>
              </a:rPr>
              <a:t>public</a:t>
            </a:r>
            <a:r>
              <a:rPr b="1" lang="en-IN" sz="1800">
                <a:solidFill>
                  <a:srgbClr val="000000"/>
                </a:solidFill>
                <a:latin typeface="Consolas"/>
                <a:ea typeface="Consolas"/>
                <a:cs typeface="Consolas"/>
                <a:sym typeface="Consolas"/>
              </a:rPr>
              <a:t> </a:t>
            </a:r>
            <a:r>
              <a:rPr b="1" lang="en-IN" sz="1800">
                <a:solidFill>
                  <a:srgbClr val="7F0055"/>
                </a:solidFill>
                <a:latin typeface="Consolas"/>
                <a:ea typeface="Consolas"/>
                <a:cs typeface="Consolas"/>
                <a:sym typeface="Consolas"/>
              </a:rPr>
              <a:t>class</a:t>
            </a:r>
            <a:r>
              <a:rPr b="1" lang="en-IN" sz="1800">
                <a:solidFill>
                  <a:srgbClr val="000000"/>
                </a:solidFill>
                <a:latin typeface="Consolas"/>
                <a:ea typeface="Consolas"/>
                <a:cs typeface="Consolas"/>
                <a:sym typeface="Consolas"/>
              </a:rPr>
              <a:t> HelloController2 {  </a:t>
            </a:r>
            <a:endParaRPr/>
          </a:p>
          <a:p>
            <a:pPr indent="0" lvl="0" marL="0" marR="0" rtl="0" algn="l">
              <a:spcBef>
                <a:spcPts val="0"/>
              </a:spcBef>
              <a:spcAft>
                <a:spcPts val="0"/>
              </a:spcAft>
              <a:buNone/>
            </a:pPr>
            <a:r>
              <a:rPr lang="en-IN" sz="1800">
                <a:solidFill>
                  <a:srgbClr val="646464"/>
                </a:solidFill>
                <a:latin typeface="Consolas"/>
                <a:ea typeface="Consolas"/>
                <a:cs typeface="Consolas"/>
                <a:sym typeface="Consolas"/>
              </a:rPr>
              <a:t>@RequestMapping</a:t>
            </a:r>
            <a:r>
              <a:rPr lang="en-IN" sz="1800">
                <a:solidFill>
                  <a:srgbClr val="000000"/>
                </a:solidFill>
                <a:latin typeface="Consolas"/>
                <a:ea typeface="Consolas"/>
                <a:cs typeface="Consolas"/>
                <a:sym typeface="Consolas"/>
              </a:rPr>
              <a:t>(</a:t>
            </a:r>
            <a:r>
              <a:rPr lang="en-IN" sz="1800">
                <a:solidFill>
                  <a:srgbClr val="2A00FF"/>
                </a:solidFill>
                <a:latin typeface="Consolas"/>
                <a:ea typeface="Consolas"/>
                <a:cs typeface="Consolas"/>
                <a:sym typeface="Consolas"/>
              </a:rPr>
              <a:t>"/hello2"</a:t>
            </a: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r>
              <a:rPr b="1" lang="en-IN" sz="1800">
                <a:solidFill>
                  <a:srgbClr val="7F0055"/>
                </a:solidFill>
                <a:latin typeface="Consolas"/>
                <a:ea typeface="Consolas"/>
                <a:cs typeface="Consolas"/>
                <a:sym typeface="Consolas"/>
              </a:rPr>
              <a:t>public</a:t>
            </a:r>
            <a:r>
              <a:rPr b="1" lang="en-IN" sz="1800">
                <a:solidFill>
                  <a:srgbClr val="000000"/>
                </a:solidFill>
                <a:latin typeface="Consolas"/>
                <a:ea typeface="Consolas"/>
                <a:cs typeface="Consolas"/>
                <a:sym typeface="Consolas"/>
              </a:rPr>
              <a:t> String display()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r>
              <a:rPr b="1" lang="en-IN" sz="1800">
                <a:solidFill>
                  <a:srgbClr val="7F0055"/>
                </a:solidFill>
                <a:latin typeface="Consolas"/>
                <a:ea typeface="Consolas"/>
                <a:cs typeface="Consolas"/>
                <a:sym typeface="Consolas"/>
              </a:rPr>
              <a:t>return</a:t>
            </a:r>
            <a:r>
              <a:rPr b="1" lang="en-IN" sz="1800">
                <a:solidFill>
                  <a:srgbClr val="000000"/>
                </a:solidFill>
                <a:latin typeface="Consolas"/>
                <a:ea typeface="Consolas"/>
                <a:cs typeface="Consolas"/>
                <a:sym typeface="Consolas"/>
              </a:rPr>
              <a:t> </a:t>
            </a:r>
            <a:r>
              <a:rPr b="1" lang="en-IN" sz="1800">
                <a:solidFill>
                  <a:srgbClr val="2A00FF"/>
                </a:solidFill>
                <a:latin typeface="Consolas"/>
                <a:ea typeface="Consolas"/>
                <a:cs typeface="Consolas"/>
                <a:sym typeface="Consolas"/>
              </a:rPr>
              <a:t>"viewpage2"</a:t>
            </a:r>
            <a:r>
              <a:rPr b="1"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11" name="Google Shape;611;p82"/>
          <p:cNvSpPr/>
          <p:nvPr/>
        </p:nvSpPr>
        <p:spPr>
          <a:xfrm>
            <a:off x="251520" y="1569511"/>
            <a:ext cx="432048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BF5F3F"/>
                </a:solidFill>
                <a:latin typeface="Consolas"/>
                <a:ea typeface="Consolas"/>
                <a:cs typeface="Consolas"/>
                <a:sym typeface="Consolas"/>
              </a:rPr>
              <a:t>Viewpage1.jsp</a:t>
            </a:r>
            <a:endParaRPr/>
          </a:p>
          <a:p>
            <a:pPr indent="0" lvl="0" marL="0" marR="0" rtl="0" algn="l">
              <a:spcBef>
                <a:spcPts val="0"/>
              </a:spcBef>
              <a:spcAft>
                <a:spcPts val="0"/>
              </a:spcAft>
              <a:buNone/>
            </a:pPr>
            <a:r>
              <a:t/>
            </a:r>
            <a:endParaRPr sz="1800">
              <a:solidFill>
                <a:srgbClr val="BF5F3F"/>
              </a:solidFill>
              <a:latin typeface="Consolas"/>
              <a:ea typeface="Consolas"/>
              <a:cs typeface="Consolas"/>
              <a:sym typeface="Consolas"/>
            </a:endParaRPr>
          </a:p>
          <a:p>
            <a:pPr indent="0" lvl="0" marL="0" marR="0" rtl="0" algn="l">
              <a:spcBef>
                <a:spcPts val="0"/>
              </a:spcBef>
              <a:spcAft>
                <a:spcPts val="0"/>
              </a:spcAft>
              <a:buNone/>
            </a:pPr>
            <a:r>
              <a:rPr lang="en-IN" sz="1800">
                <a:solidFill>
                  <a:srgbClr val="BF5F3F"/>
                </a:solidFill>
                <a:latin typeface="Consolas"/>
                <a:ea typeface="Consolas"/>
                <a:cs typeface="Consolas"/>
                <a:sym typeface="Consolas"/>
              </a:rPr>
              <a:t>&lt;%@ </a:t>
            </a:r>
            <a:r>
              <a:rPr lang="en-IN" sz="1800">
                <a:solidFill>
                  <a:srgbClr val="3F7F7F"/>
                </a:solidFill>
                <a:latin typeface="Consolas"/>
                <a:ea typeface="Consolas"/>
                <a:cs typeface="Consolas"/>
                <a:sym typeface="Consolas"/>
              </a:rPr>
              <a:t>page </a:t>
            </a:r>
            <a:r>
              <a:rPr lang="en-IN" sz="1800">
                <a:solidFill>
                  <a:srgbClr val="7F007F"/>
                </a:solidFill>
                <a:latin typeface="Consolas"/>
                <a:ea typeface="Consolas"/>
                <a:cs typeface="Consolas"/>
                <a:sym typeface="Consolas"/>
              </a:rPr>
              <a:t>language</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"java" </a:t>
            </a:r>
            <a:r>
              <a:rPr i="1" lang="en-IN" sz="1800">
                <a:solidFill>
                  <a:srgbClr val="7F007F"/>
                </a:solidFill>
                <a:latin typeface="Consolas"/>
                <a:ea typeface="Consolas"/>
                <a:cs typeface="Consolas"/>
                <a:sym typeface="Consolas"/>
              </a:rPr>
              <a:t>contentType</a:t>
            </a:r>
            <a:r>
              <a:rPr i="1"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"text/html; charset=ISO-8859-1"</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r>
              <a:rPr lang="en-IN" sz="1800">
                <a:solidFill>
                  <a:srgbClr val="7F007F"/>
                </a:solidFill>
                <a:latin typeface="Consolas"/>
                <a:ea typeface="Consolas"/>
                <a:cs typeface="Consolas"/>
                <a:sym typeface="Consolas"/>
              </a:rPr>
              <a:t>pageEncoding</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"ISO-8859-1"</a:t>
            </a:r>
            <a:r>
              <a:rPr i="1" lang="en-IN" sz="1800">
                <a:solidFill>
                  <a:srgbClr val="BF5F3F"/>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DOCTYPE </a:t>
            </a:r>
            <a:r>
              <a:rPr lang="en-IN" sz="1800">
                <a:solidFill>
                  <a:srgbClr val="008080"/>
                </a:solidFill>
                <a:latin typeface="Consolas"/>
                <a:ea typeface="Consolas"/>
                <a:cs typeface="Consolas"/>
                <a:sym typeface="Consolas"/>
              </a:rPr>
              <a:t>html&gt;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html</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head</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meta </a:t>
            </a:r>
            <a:r>
              <a:rPr lang="en-IN" sz="1800">
                <a:solidFill>
                  <a:srgbClr val="7F007F"/>
                </a:solidFill>
                <a:latin typeface="Consolas"/>
                <a:ea typeface="Consolas"/>
                <a:cs typeface="Consolas"/>
                <a:sym typeface="Consolas"/>
              </a:rPr>
              <a:t>charset</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"ISO-8859-1"</a:t>
            </a:r>
            <a:r>
              <a:rPr i="1"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title</a:t>
            </a:r>
            <a:r>
              <a:rPr lang="en-IN" sz="1800">
                <a:solidFill>
                  <a:srgbClr val="008080"/>
                </a:solidFill>
                <a:latin typeface="Consolas"/>
                <a:ea typeface="Consolas"/>
                <a:cs typeface="Consolas"/>
                <a:sym typeface="Consolas"/>
              </a:rPr>
              <a:t>&gt;</a:t>
            </a:r>
            <a:r>
              <a:rPr lang="en-IN" sz="1800">
                <a:solidFill>
                  <a:srgbClr val="000000"/>
                </a:solidFill>
                <a:latin typeface="Consolas"/>
                <a:ea typeface="Consolas"/>
                <a:cs typeface="Consolas"/>
                <a:sym typeface="Consolas"/>
              </a:rPr>
              <a:t>Insert title here</a:t>
            </a: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title</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head</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body</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p</a:t>
            </a:r>
            <a:r>
              <a:rPr lang="en-IN" sz="1800">
                <a:solidFill>
                  <a:srgbClr val="008080"/>
                </a:solidFill>
                <a:latin typeface="Consolas"/>
                <a:ea typeface="Consolas"/>
                <a:cs typeface="Consolas"/>
                <a:sym typeface="Consolas"/>
              </a:rPr>
              <a:t>&gt;</a:t>
            </a:r>
            <a:r>
              <a:rPr lang="en-IN" sz="1800">
                <a:solidFill>
                  <a:srgbClr val="000000"/>
                </a:solidFill>
                <a:latin typeface="Consolas"/>
                <a:ea typeface="Consolas"/>
                <a:cs typeface="Consolas"/>
                <a:sym typeface="Consolas"/>
              </a:rPr>
              <a:t>Controller1 Page</a:t>
            </a: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p</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body</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html</a:t>
            </a:r>
            <a:r>
              <a:rPr lang="en-IN" sz="1800">
                <a:solidFill>
                  <a:srgbClr val="008080"/>
                </a:solidFill>
                <a:latin typeface="Consolas"/>
                <a:ea typeface="Consolas"/>
                <a:cs typeface="Consolas"/>
                <a:sym typeface="Consolas"/>
              </a:rPr>
              <a:t>&gt;</a:t>
            </a:r>
            <a:endParaRPr sz="1800">
              <a:solidFill>
                <a:schemeClr val="dk1"/>
              </a:solidFill>
              <a:latin typeface="Calibri"/>
              <a:ea typeface="Calibri"/>
              <a:cs typeface="Calibri"/>
              <a:sym typeface="Calibri"/>
            </a:endParaRPr>
          </a:p>
        </p:txBody>
      </p:sp>
      <p:sp>
        <p:nvSpPr>
          <p:cNvPr id="612" name="Google Shape;612;p82"/>
          <p:cNvSpPr/>
          <p:nvPr/>
        </p:nvSpPr>
        <p:spPr>
          <a:xfrm>
            <a:off x="4572000" y="1443841"/>
            <a:ext cx="45720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BF5F3F"/>
                </a:solidFill>
                <a:latin typeface="Consolas"/>
                <a:ea typeface="Consolas"/>
                <a:cs typeface="Consolas"/>
                <a:sym typeface="Consolas"/>
              </a:rPr>
              <a:t>Viewpage2.jsp</a:t>
            </a:r>
            <a:endParaRPr/>
          </a:p>
          <a:p>
            <a:pPr indent="0" lvl="0" marL="0" marR="0" rtl="0" algn="l">
              <a:spcBef>
                <a:spcPts val="0"/>
              </a:spcBef>
              <a:spcAft>
                <a:spcPts val="0"/>
              </a:spcAft>
              <a:buNone/>
            </a:pPr>
            <a:r>
              <a:t/>
            </a:r>
            <a:endParaRPr sz="1800">
              <a:solidFill>
                <a:srgbClr val="BF5F3F"/>
              </a:solidFill>
              <a:latin typeface="Consolas"/>
              <a:ea typeface="Consolas"/>
              <a:cs typeface="Consolas"/>
              <a:sym typeface="Consolas"/>
            </a:endParaRPr>
          </a:p>
          <a:p>
            <a:pPr indent="0" lvl="0" marL="0" marR="0" rtl="0" algn="l">
              <a:spcBef>
                <a:spcPts val="0"/>
              </a:spcBef>
              <a:spcAft>
                <a:spcPts val="0"/>
              </a:spcAft>
              <a:buNone/>
            </a:pPr>
            <a:r>
              <a:rPr lang="en-IN" sz="1800">
                <a:solidFill>
                  <a:srgbClr val="BF5F3F"/>
                </a:solidFill>
                <a:latin typeface="Consolas"/>
                <a:ea typeface="Consolas"/>
                <a:cs typeface="Consolas"/>
                <a:sym typeface="Consolas"/>
              </a:rPr>
              <a:t>&lt;%@ </a:t>
            </a:r>
            <a:r>
              <a:rPr lang="en-IN" sz="1800">
                <a:solidFill>
                  <a:srgbClr val="3F7F7F"/>
                </a:solidFill>
                <a:latin typeface="Consolas"/>
                <a:ea typeface="Consolas"/>
                <a:cs typeface="Consolas"/>
                <a:sym typeface="Consolas"/>
              </a:rPr>
              <a:t>page </a:t>
            </a:r>
            <a:r>
              <a:rPr lang="en-IN" sz="1800">
                <a:solidFill>
                  <a:srgbClr val="7F007F"/>
                </a:solidFill>
                <a:latin typeface="Consolas"/>
                <a:ea typeface="Consolas"/>
                <a:cs typeface="Consolas"/>
                <a:sym typeface="Consolas"/>
              </a:rPr>
              <a:t>language</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"java" </a:t>
            </a:r>
            <a:r>
              <a:rPr i="1" lang="en-IN" sz="1800">
                <a:solidFill>
                  <a:srgbClr val="7F007F"/>
                </a:solidFill>
                <a:latin typeface="Consolas"/>
                <a:ea typeface="Consolas"/>
                <a:cs typeface="Consolas"/>
                <a:sym typeface="Consolas"/>
              </a:rPr>
              <a:t>contentType</a:t>
            </a:r>
            <a:r>
              <a:rPr i="1"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"text/html; charset=ISO-8859-1"</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r>
              <a:rPr lang="en-IN" sz="1800">
                <a:solidFill>
                  <a:srgbClr val="7F007F"/>
                </a:solidFill>
                <a:latin typeface="Consolas"/>
                <a:ea typeface="Consolas"/>
                <a:cs typeface="Consolas"/>
                <a:sym typeface="Consolas"/>
              </a:rPr>
              <a:t>pageEncoding</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"ISO-8859-1"</a:t>
            </a:r>
            <a:r>
              <a:rPr i="1" lang="en-IN" sz="1800">
                <a:solidFill>
                  <a:srgbClr val="BF5F3F"/>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DOCTYPE </a:t>
            </a:r>
            <a:r>
              <a:rPr lang="en-IN" sz="1800">
                <a:solidFill>
                  <a:srgbClr val="008080"/>
                </a:solidFill>
                <a:latin typeface="Consolas"/>
                <a:ea typeface="Consolas"/>
                <a:cs typeface="Consolas"/>
                <a:sym typeface="Consolas"/>
              </a:rPr>
              <a:t>html&gt;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html</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head</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meta </a:t>
            </a:r>
            <a:r>
              <a:rPr lang="en-IN" sz="1800">
                <a:solidFill>
                  <a:srgbClr val="7F007F"/>
                </a:solidFill>
                <a:latin typeface="Consolas"/>
                <a:ea typeface="Consolas"/>
                <a:cs typeface="Consolas"/>
                <a:sym typeface="Consolas"/>
              </a:rPr>
              <a:t>charset</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"ISO-8859-1"</a:t>
            </a:r>
            <a:r>
              <a:rPr i="1"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title</a:t>
            </a:r>
            <a:r>
              <a:rPr lang="en-IN" sz="1800">
                <a:solidFill>
                  <a:srgbClr val="008080"/>
                </a:solidFill>
                <a:latin typeface="Consolas"/>
                <a:ea typeface="Consolas"/>
                <a:cs typeface="Consolas"/>
                <a:sym typeface="Consolas"/>
              </a:rPr>
              <a:t>&gt;</a:t>
            </a:r>
            <a:r>
              <a:rPr lang="en-IN" sz="1800">
                <a:solidFill>
                  <a:srgbClr val="000000"/>
                </a:solidFill>
                <a:latin typeface="Consolas"/>
                <a:ea typeface="Consolas"/>
                <a:cs typeface="Consolas"/>
                <a:sym typeface="Consolas"/>
              </a:rPr>
              <a:t>Insert title here</a:t>
            </a: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title</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head</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body</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p</a:t>
            </a:r>
            <a:r>
              <a:rPr lang="en-IN" sz="1800">
                <a:solidFill>
                  <a:srgbClr val="008080"/>
                </a:solidFill>
                <a:latin typeface="Consolas"/>
                <a:ea typeface="Consolas"/>
                <a:cs typeface="Consolas"/>
                <a:sym typeface="Consolas"/>
              </a:rPr>
              <a:t>&gt;</a:t>
            </a:r>
            <a:r>
              <a:rPr lang="en-IN" sz="1800">
                <a:solidFill>
                  <a:srgbClr val="000000"/>
                </a:solidFill>
                <a:latin typeface="Consolas"/>
                <a:ea typeface="Consolas"/>
                <a:cs typeface="Consolas"/>
                <a:sym typeface="Consolas"/>
              </a:rPr>
              <a:t>Controller2 Page</a:t>
            </a: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p</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body</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html</a:t>
            </a:r>
            <a:r>
              <a:rPr lang="en-IN" sz="1800">
                <a:solidFill>
                  <a:srgbClr val="008080"/>
                </a:solidFill>
                <a:latin typeface="Consolas"/>
                <a:ea typeface="Consolas"/>
                <a:cs typeface="Consolas"/>
                <a:sym typeface="Consolas"/>
              </a:rPr>
              <a:t>&gt;</a:t>
            </a:r>
            <a:endParaRPr sz="1800">
              <a:solidFill>
                <a:schemeClr val="dk1"/>
              </a:solidFill>
              <a:latin typeface="Calibri"/>
              <a:ea typeface="Calibri"/>
              <a:cs typeface="Calibri"/>
              <a:sym typeface="Calibri"/>
            </a:endParaRPr>
          </a:p>
        </p:txBody>
      </p:sp>
      <p:sp>
        <p:nvSpPr>
          <p:cNvPr id="613" name="Google Shape;613;p82"/>
          <p:cNvSpPr txBox="1"/>
          <p:nvPr/>
        </p:nvSpPr>
        <p:spPr>
          <a:xfrm>
            <a:off x="1691680" y="1028471"/>
            <a:ext cx="62646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Make jsp folder under web-app folder and keep two jsp file in it</a:t>
            </a:r>
            <a:endParaRPr/>
          </a:p>
        </p:txBody>
      </p:sp>
      <p:sp>
        <p:nvSpPr>
          <p:cNvPr id="614" name="Google Shape;614;p82"/>
          <p:cNvSpPr/>
          <p:nvPr/>
        </p:nvSpPr>
        <p:spPr>
          <a:xfrm>
            <a:off x="251520" y="1397803"/>
            <a:ext cx="4176464" cy="4911517"/>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82"/>
          <p:cNvSpPr/>
          <p:nvPr/>
        </p:nvSpPr>
        <p:spPr>
          <a:xfrm>
            <a:off x="4572000" y="1375909"/>
            <a:ext cx="4176464" cy="4911517"/>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22" name="Google Shape;622;p83"/>
          <p:cNvSpPr/>
          <p:nvPr/>
        </p:nvSpPr>
        <p:spPr>
          <a:xfrm>
            <a:off x="107504" y="836712"/>
            <a:ext cx="8807896" cy="575542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1600">
                <a:solidFill>
                  <a:schemeClr val="dk1"/>
                </a:solidFill>
                <a:latin typeface="Calibri"/>
                <a:ea typeface="Calibri"/>
                <a:cs typeface="Calibri"/>
                <a:sym typeface="Calibri"/>
              </a:rPr>
              <a:t>Spring-servlet.xml</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xml </a:t>
            </a:r>
            <a:r>
              <a:rPr lang="en-IN" sz="1600">
                <a:solidFill>
                  <a:srgbClr val="7F007F"/>
                </a:solidFill>
                <a:latin typeface="Calibri"/>
                <a:ea typeface="Calibri"/>
                <a:cs typeface="Calibri"/>
                <a:sym typeface="Calibri"/>
              </a:rPr>
              <a:t>version</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"1.0" </a:t>
            </a:r>
            <a:r>
              <a:rPr i="1" lang="en-IN" sz="1600">
                <a:solidFill>
                  <a:srgbClr val="7F007F"/>
                </a:solidFill>
                <a:latin typeface="Calibri"/>
                <a:ea typeface="Calibri"/>
                <a:cs typeface="Calibri"/>
                <a:sym typeface="Calibri"/>
              </a:rPr>
              <a:t>encoding</a:t>
            </a:r>
            <a:r>
              <a:rPr i="1"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"UTF-8"</a:t>
            </a:r>
            <a:r>
              <a:rPr i="1" lang="en-IN" sz="1600">
                <a:solidFill>
                  <a:srgbClr val="008080"/>
                </a:solidFill>
                <a:latin typeface="Calibri"/>
                <a:ea typeface="Calibri"/>
                <a:cs typeface="Calibri"/>
                <a:sym typeface="Calibri"/>
              </a:rPr>
              <a:t>?&gt;</a:t>
            </a:r>
            <a:r>
              <a:rPr i="1"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beans </a:t>
            </a:r>
            <a:r>
              <a:rPr lang="en-IN" sz="1600">
                <a:solidFill>
                  <a:srgbClr val="7F007F"/>
                </a:solidFill>
                <a:latin typeface="Calibri"/>
                <a:ea typeface="Calibri"/>
                <a:cs typeface="Calibri"/>
                <a:sym typeface="Calibri"/>
              </a:rPr>
              <a:t>xmlns</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"http://www.springframework.org/schema/beans"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xmlns:xsi</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"http://www.w3.org/2001/XMLSchema-instance"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xmlns:context</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"http://www.springframework.org/schema/context"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xmlns:mvc</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"http://www.springframework.org/schema/mvc"  </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a:t>
            </a:r>
            <a:r>
              <a:rPr lang="en-IN" sz="1600">
                <a:solidFill>
                  <a:srgbClr val="7F007F"/>
                </a:solidFill>
                <a:latin typeface="Calibri"/>
                <a:ea typeface="Calibri"/>
                <a:cs typeface="Calibri"/>
                <a:sym typeface="Calibri"/>
              </a:rPr>
              <a:t>xsi:schemaLocation</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  </a:t>
            </a:r>
            <a:endParaRPr/>
          </a:p>
          <a:p>
            <a:pPr indent="0" lvl="0" marL="0" marR="0" rtl="0" algn="l">
              <a:spcBef>
                <a:spcPts val="0"/>
              </a:spcBef>
              <a:spcAft>
                <a:spcPts val="0"/>
              </a:spcAft>
              <a:buNone/>
            </a:pPr>
            <a:r>
              <a:rPr i="1" lang="en-IN" sz="1600">
                <a:solidFill>
                  <a:srgbClr val="2A00FF"/>
                </a:solidFill>
                <a:latin typeface="Calibri"/>
                <a:ea typeface="Calibri"/>
                <a:cs typeface="Calibri"/>
                <a:sym typeface="Calibri"/>
              </a:rPr>
              <a:t>        http://www.springframework.org/schema/beans  </a:t>
            </a:r>
            <a:endParaRPr/>
          </a:p>
          <a:p>
            <a:pPr indent="0" lvl="0" marL="0" marR="0" rtl="0" algn="l">
              <a:spcBef>
                <a:spcPts val="0"/>
              </a:spcBef>
              <a:spcAft>
                <a:spcPts val="0"/>
              </a:spcAft>
              <a:buNone/>
            </a:pPr>
            <a:r>
              <a:rPr i="1" lang="en-IN" sz="1600">
                <a:solidFill>
                  <a:srgbClr val="2A00FF"/>
                </a:solidFill>
                <a:latin typeface="Calibri"/>
                <a:ea typeface="Calibri"/>
                <a:cs typeface="Calibri"/>
                <a:sym typeface="Calibri"/>
              </a:rPr>
              <a:t>        http://www.springframework.org/schema/beans/spring-beans.xsd  </a:t>
            </a:r>
            <a:endParaRPr/>
          </a:p>
          <a:p>
            <a:pPr indent="0" lvl="0" marL="0" marR="0" rtl="0" algn="l">
              <a:spcBef>
                <a:spcPts val="0"/>
              </a:spcBef>
              <a:spcAft>
                <a:spcPts val="0"/>
              </a:spcAft>
              <a:buNone/>
            </a:pPr>
            <a:r>
              <a:rPr i="1" lang="en-IN" sz="1600">
                <a:solidFill>
                  <a:srgbClr val="2A00FF"/>
                </a:solidFill>
                <a:latin typeface="Calibri"/>
                <a:ea typeface="Calibri"/>
                <a:cs typeface="Calibri"/>
                <a:sym typeface="Calibri"/>
              </a:rPr>
              <a:t>        http://www.springframework.org/schema/context  </a:t>
            </a:r>
            <a:endParaRPr/>
          </a:p>
          <a:p>
            <a:pPr indent="0" lvl="0" marL="0" marR="0" rtl="0" algn="l">
              <a:spcBef>
                <a:spcPts val="0"/>
              </a:spcBef>
              <a:spcAft>
                <a:spcPts val="0"/>
              </a:spcAft>
              <a:buNone/>
            </a:pPr>
            <a:r>
              <a:rPr i="1" lang="en-IN" sz="1600">
                <a:solidFill>
                  <a:srgbClr val="2A00FF"/>
                </a:solidFill>
                <a:latin typeface="Calibri"/>
                <a:ea typeface="Calibri"/>
                <a:cs typeface="Calibri"/>
                <a:sym typeface="Calibri"/>
              </a:rPr>
              <a:t>        http://www.springframework.org/schema/context/spring-context.xsd  </a:t>
            </a:r>
            <a:endParaRPr/>
          </a:p>
          <a:p>
            <a:pPr indent="0" lvl="0" marL="0" marR="0" rtl="0" algn="l">
              <a:spcBef>
                <a:spcPts val="0"/>
              </a:spcBef>
              <a:spcAft>
                <a:spcPts val="0"/>
              </a:spcAft>
              <a:buNone/>
            </a:pPr>
            <a:r>
              <a:rPr i="1" lang="en-IN" sz="1600">
                <a:solidFill>
                  <a:srgbClr val="2A00FF"/>
                </a:solidFill>
                <a:latin typeface="Calibri"/>
                <a:ea typeface="Calibri"/>
                <a:cs typeface="Calibri"/>
                <a:sym typeface="Calibri"/>
              </a:rPr>
              <a:t>        http://www.springframework.org/schema/mvc  </a:t>
            </a:r>
            <a:endParaRPr/>
          </a:p>
          <a:p>
            <a:pPr indent="0" lvl="0" marL="0" marR="0" rtl="0" algn="l">
              <a:spcBef>
                <a:spcPts val="0"/>
              </a:spcBef>
              <a:spcAft>
                <a:spcPts val="0"/>
              </a:spcAft>
              <a:buNone/>
            </a:pPr>
            <a:r>
              <a:rPr i="1" lang="en-IN" sz="1600">
                <a:solidFill>
                  <a:srgbClr val="2A00FF"/>
                </a:solidFill>
                <a:latin typeface="Calibri"/>
                <a:ea typeface="Calibri"/>
                <a:cs typeface="Calibri"/>
                <a:sym typeface="Calibri"/>
              </a:rPr>
              <a:t>        http://www.springframework.org/schema/mvc/spring-mvc.xsd"</a:t>
            </a:r>
            <a:r>
              <a:rPr i="1" lang="en-IN" sz="1600">
                <a:solidFill>
                  <a:srgbClr val="008080"/>
                </a:solidFill>
                <a:latin typeface="Calibri"/>
                <a:ea typeface="Calibri"/>
                <a:cs typeface="Calibri"/>
                <a:sym typeface="Calibri"/>
              </a:rPr>
              <a:t>&gt;</a:t>
            </a:r>
            <a:r>
              <a:rPr i="1"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3F5FBF"/>
                </a:solidFill>
                <a:latin typeface="Calibri"/>
                <a:ea typeface="Calibri"/>
                <a:cs typeface="Calibri"/>
                <a:sym typeface="Calibri"/>
              </a:rPr>
              <a:t>&lt;!-- Provide support for component scanning --&gt;</a:t>
            </a:r>
            <a:r>
              <a:rPr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context:component-scan </a:t>
            </a:r>
            <a:r>
              <a:rPr lang="en-IN" sz="1600">
                <a:solidFill>
                  <a:srgbClr val="7F007F"/>
                </a:solidFill>
                <a:latin typeface="Calibri"/>
                <a:ea typeface="Calibri"/>
                <a:cs typeface="Calibri"/>
                <a:sym typeface="Calibri"/>
              </a:rPr>
              <a:t>base-package</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"com.springmvc" </a:t>
            </a:r>
            <a:r>
              <a:rPr i="1" lang="en-IN" sz="1600">
                <a:solidFill>
                  <a:srgbClr val="008080"/>
                </a:solidFill>
                <a:latin typeface="Calibri"/>
                <a:ea typeface="Calibri"/>
                <a:cs typeface="Calibri"/>
                <a:sym typeface="Calibri"/>
              </a:rPr>
              <a:t>/&gt;</a:t>
            </a:r>
            <a:r>
              <a:rPr i="1"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3F5FBF"/>
                </a:solidFill>
                <a:latin typeface="Calibri"/>
                <a:ea typeface="Calibri"/>
                <a:cs typeface="Calibri"/>
                <a:sym typeface="Calibri"/>
              </a:rPr>
              <a:t>&lt;!--Provide support for conversion, formatting and validation --&gt;</a:t>
            </a:r>
            <a:r>
              <a:rPr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mvc:annotation-driven</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 </a:t>
            </a:r>
            <a:r>
              <a:rPr lang="en-IN" sz="1600">
                <a:solidFill>
                  <a:srgbClr val="7F007F"/>
                </a:solidFill>
                <a:latin typeface="Calibri"/>
                <a:ea typeface="Calibri"/>
                <a:cs typeface="Calibri"/>
                <a:sym typeface="Calibri"/>
              </a:rPr>
              <a:t>id</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"viewResolver" </a:t>
            </a:r>
            <a:r>
              <a:rPr i="1" lang="en-IN" sz="1600">
                <a:solidFill>
                  <a:srgbClr val="7F007F"/>
                </a:solidFill>
                <a:latin typeface="Calibri"/>
                <a:ea typeface="Calibri"/>
                <a:cs typeface="Calibri"/>
                <a:sym typeface="Calibri"/>
              </a:rPr>
              <a:t>class</a:t>
            </a:r>
            <a:r>
              <a:rPr i="1"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"org.springframework.web.servlet.view.InternalResourceViewResolver"</a:t>
            </a:r>
            <a:r>
              <a:rPr i="1" lang="en-IN" sz="1600">
                <a:solidFill>
                  <a:srgbClr val="008080"/>
                </a:solidFill>
                <a:latin typeface="Calibri"/>
                <a:ea typeface="Calibri"/>
                <a:cs typeface="Calibri"/>
                <a:sym typeface="Calibri"/>
              </a:rPr>
              <a:t>&gt;</a:t>
            </a:r>
            <a:r>
              <a:rPr i="1"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 </a:t>
            </a:r>
            <a:r>
              <a:rPr lang="en-IN" sz="1600">
                <a:solidFill>
                  <a:srgbClr val="7F007F"/>
                </a:solidFill>
                <a:latin typeface="Calibri"/>
                <a:ea typeface="Calibri"/>
                <a:cs typeface="Calibri"/>
                <a:sym typeface="Calibri"/>
              </a:rPr>
              <a:t>name</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"prefix" </a:t>
            </a:r>
            <a:r>
              <a:rPr i="1" lang="en-IN" sz="1600">
                <a:solidFill>
                  <a:srgbClr val="7F007F"/>
                </a:solidFill>
                <a:latin typeface="Calibri"/>
                <a:ea typeface="Calibri"/>
                <a:cs typeface="Calibri"/>
                <a:sym typeface="Calibri"/>
              </a:rPr>
              <a:t>value</a:t>
            </a:r>
            <a:r>
              <a:rPr i="1"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"/WEB-INF/jsp/"</a:t>
            </a:r>
            <a:r>
              <a:rPr i="1" lang="en-IN" sz="1600">
                <a:solidFill>
                  <a:srgbClr val="008080"/>
                </a:solidFill>
                <a:latin typeface="Calibri"/>
                <a:ea typeface="Calibri"/>
                <a:cs typeface="Calibri"/>
                <a:sym typeface="Calibri"/>
              </a:rPr>
              <a:t>&gt;&lt;/</a:t>
            </a:r>
            <a:r>
              <a:rPr i="1" lang="en-IN" sz="1600">
                <a:solidFill>
                  <a:srgbClr val="3F7F7F"/>
                </a:solidFill>
                <a:latin typeface="Calibri"/>
                <a:ea typeface="Calibri"/>
                <a:cs typeface="Calibri"/>
                <a:sym typeface="Calibri"/>
              </a:rPr>
              <a:t>property</a:t>
            </a:r>
            <a:r>
              <a:rPr i="1" lang="en-IN" sz="1600">
                <a:solidFill>
                  <a:srgbClr val="008080"/>
                </a:solidFill>
                <a:latin typeface="Calibri"/>
                <a:ea typeface="Calibri"/>
                <a:cs typeface="Calibri"/>
                <a:sym typeface="Calibri"/>
              </a:rPr>
              <a:t>&gt;</a:t>
            </a:r>
            <a:r>
              <a:rPr i="1"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property </a:t>
            </a:r>
            <a:r>
              <a:rPr lang="en-IN" sz="1600">
                <a:solidFill>
                  <a:srgbClr val="7F007F"/>
                </a:solidFill>
                <a:latin typeface="Calibri"/>
                <a:ea typeface="Calibri"/>
                <a:cs typeface="Calibri"/>
                <a:sym typeface="Calibri"/>
              </a:rPr>
              <a:t>name</a:t>
            </a:r>
            <a:r>
              <a:rPr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"suffix" </a:t>
            </a:r>
            <a:r>
              <a:rPr i="1" lang="en-IN" sz="1600">
                <a:solidFill>
                  <a:srgbClr val="7F007F"/>
                </a:solidFill>
                <a:latin typeface="Calibri"/>
                <a:ea typeface="Calibri"/>
                <a:cs typeface="Calibri"/>
                <a:sym typeface="Calibri"/>
              </a:rPr>
              <a:t>value</a:t>
            </a:r>
            <a:r>
              <a:rPr i="1" lang="en-IN" sz="1600">
                <a:solidFill>
                  <a:srgbClr val="000000"/>
                </a:solidFill>
                <a:latin typeface="Calibri"/>
                <a:ea typeface="Calibri"/>
                <a:cs typeface="Calibri"/>
                <a:sym typeface="Calibri"/>
              </a:rPr>
              <a:t>=</a:t>
            </a:r>
            <a:r>
              <a:rPr i="1" lang="en-IN" sz="1600">
                <a:solidFill>
                  <a:srgbClr val="2A00FF"/>
                </a:solidFill>
                <a:latin typeface="Calibri"/>
                <a:ea typeface="Calibri"/>
                <a:cs typeface="Calibri"/>
                <a:sym typeface="Calibri"/>
              </a:rPr>
              <a:t>".jsp"</a:t>
            </a:r>
            <a:r>
              <a:rPr i="1" lang="en-IN" sz="1600">
                <a:solidFill>
                  <a:srgbClr val="008080"/>
                </a:solidFill>
                <a:latin typeface="Calibri"/>
                <a:ea typeface="Calibri"/>
                <a:cs typeface="Calibri"/>
                <a:sym typeface="Calibri"/>
              </a:rPr>
              <a:t>&gt;&lt;/</a:t>
            </a:r>
            <a:r>
              <a:rPr i="1" lang="en-IN" sz="1600">
                <a:solidFill>
                  <a:srgbClr val="3F7F7F"/>
                </a:solidFill>
                <a:latin typeface="Calibri"/>
                <a:ea typeface="Calibri"/>
                <a:cs typeface="Calibri"/>
                <a:sym typeface="Calibri"/>
              </a:rPr>
              <a:t>property</a:t>
            </a:r>
            <a:r>
              <a:rPr i="1" lang="en-IN" sz="1600">
                <a:solidFill>
                  <a:srgbClr val="008080"/>
                </a:solidFill>
                <a:latin typeface="Calibri"/>
                <a:ea typeface="Calibri"/>
                <a:cs typeface="Calibri"/>
                <a:sym typeface="Calibri"/>
              </a:rPr>
              <a:t>&gt;</a:t>
            </a:r>
            <a:r>
              <a:rPr i="1" lang="en-IN"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r>
              <a:rPr lang="en-IN" sz="1600">
                <a:solidFill>
                  <a:srgbClr val="008080"/>
                </a:solidFill>
                <a:latin typeface="Calibri"/>
                <a:ea typeface="Calibri"/>
                <a:cs typeface="Calibri"/>
                <a:sym typeface="Calibri"/>
              </a:rPr>
              <a:t>&lt;/</a:t>
            </a:r>
            <a:r>
              <a:rPr lang="en-IN" sz="1600">
                <a:solidFill>
                  <a:srgbClr val="3F7F7F"/>
                </a:solidFill>
                <a:latin typeface="Calibri"/>
                <a:ea typeface="Calibri"/>
                <a:cs typeface="Calibri"/>
                <a:sym typeface="Calibri"/>
              </a:rPr>
              <a:t>beans</a:t>
            </a:r>
            <a:r>
              <a:rPr lang="en-IN" sz="1600">
                <a:solidFill>
                  <a:srgbClr val="008080"/>
                </a:solidFill>
                <a:latin typeface="Calibri"/>
                <a:ea typeface="Calibri"/>
                <a:cs typeface="Calibri"/>
                <a:sym typeface="Calibri"/>
              </a:rPr>
              <a:t>&gt;</a:t>
            </a:r>
            <a:r>
              <a:rPr lang="en-IN" sz="1600">
                <a:solidFill>
                  <a:srgbClr val="000000"/>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28" name="Google Shape;628;p84"/>
          <p:cNvSpPr/>
          <p:nvPr/>
        </p:nvSpPr>
        <p:spPr>
          <a:xfrm>
            <a:off x="0" y="908720"/>
            <a:ext cx="8884920" cy="566308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000">
                <a:solidFill>
                  <a:schemeClr val="dk1"/>
                </a:solidFill>
                <a:latin typeface="Calibri"/>
                <a:ea typeface="Calibri"/>
                <a:cs typeface="Calibri"/>
                <a:sym typeface="Calibri"/>
              </a:rPr>
              <a:t>Web.xml</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xml </a:t>
            </a:r>
            <a:r>
              <a:rPr lang="en-IN" sz="1400">
                <a:solidFill>
                  <a:srgbClr val="7F007F"/>
                </a:solidFill>
                <a:latin typeface="Calibri"/>
                <a:ea typeface="Calibri"/>
                <a:cs typeface="Calibri"/>
                <a:sym typeface="Calibri"/>
              </a:rPr>
              <a:t>version</a:t>
            </a:r>
            <a:r>
              <a:rPr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"1.0" </a:t>
            </a:r>
            <a:r>
              <a:rPr i="1" lang="en-IN" sz="1400">
                <a:solidFill>
                  <a:srgbClr val="7F007F"/>
                </a:solidFill>
                <a:latin typeface="Calibri"/>
                <a:ea typeface="Calibri"/>
                <a:cs typeface="Calibri"/>
                <a:sym typeface="Calibri"/>
              </a:rPr>
              <a:t>encoding</a:t>
            </a:r>
            <a:r>
              <a:rPr i="1"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"UTF-8"</a:t>
            </a:r>
            <a:r>
              <a:rPr i="1"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web-app </a:t>
            </a:r>
            <a:r>
              <a:rPr lang="en-IN" sz="1400">
                <a:solidFill>
                  <a:srgbClr val="7F007F"/>
                </a:solidFill>
                <a:latin typeface="Calibri"/>
                <a:ea typeface="Calibri"/>
                <a:cs typeface="Calibri"/>
                <a:sym typeface="Calibri"/>
              </a:rPr>
              <a:t>xmlns:xsi</a:t>
            </a:r>
            <a:r>
              <a:rPr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"http://www.w3.org/2001/XMLSchema-instance" </a:t>
            </a:r>
            <a:r>
              <a:rPr i="1" lang="en-IN" sz="1400">
                <a:solidFill>
                  <a:srgbClr val="7F007F"/>
                </a:solidFill>
                <a:latin typeface="Calibri"/>
                <a:ea typeface="Calibri"/>
                <a:cs typeface="Calibri"/>
                <a:sym typeface="Calibri"/>
              </a:rPr>
              <a:t>xmlns</a:t>
            </a:r>
            <a:r>
              <a:rPr i="1"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"http://xmlns.jcp.org/xml/ns/javaee" </a:t>
            </a:r>
            <a:r>
              <a:rPr i="1" lang="en-IN" sz="1400">
                <a:solidFill>
                  <a:srgbClr val="7F007F"/>
                </a:solidFill>
                <a:latin typeface="Calibri"/>
                <a:ea typeface="Calibri"/>
                <a:cs typeface="Calibri"/>
                <a:sym typeface="Calibri"/>
              </a:rPr>
              <a:t>xsi:schemaLocation</a:t>
            </a:r>
            <a:r>
              <a:rPr i="1"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"http://xmlns.jcp.org/xml/ns/javaee http://xmlns.jcp.org/xml/ns/javaee/web-app_3_1.xsd" </a:t>
            </a:r>
            <a:r>
              <a:rPr i="1" lang="en-IN" sz="1400">
                <a:solidFill>
                  <a:srgbClr val="7F007F"/>
                </a:solidFill>
                <a:latin typeface="Calibri"/>
                <a:ea typeface="Calibri"/>
                <a:cs typeface="Calibri"/>
                <a:sym typeface="Calibri"/>
              </a:rPr>
              <a:t>id</a:t>
            </a:r>
            <a:r>
              <a:rPr i="1"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"WebApp_ID" </a:t>
            </a:r>
            <a:r>
              <a:rPr i="1" lang="en-IN" sz="1400">
                <a:solidFill>
                  <a:srgbClr val="7F007F"/>
                </a:solidFill>
                <a:latin typeface="Calibri"/>
                <a:ea typeface="Calibri"/>
                <a:cs typeface="Calibri"/>
                <a:sym typeface="Calibri"/>
              </a:rPr>
              <a:t>version</a:t>
            </a:r>
            <a:r>
              <a:rPr i="1" lang="en-IN" sz="1400">
                <a:solidFill>
                  <a:srgbClr val="000000"/>
                </a:solidFill>
                <a:latin typeface="Calibri"/>
                <a:ea typeface="Calibri"/>
                <a:cs typeface="Calibri"/>
                <a:sym typeface="Calibri"/>
              </a:rPr>
              <a:t>=</a:t>
            </a:r>
            <a:r>
              <a:rPr i="1" lang="en-IN" sz="1400">
                <a:solidFill>
                  <a:srgbClr val="2A00FF"/>
                </a:solidFill>
                <a:latin typeface="Calibri"/>
                <a:ea typeface="Calibri"/>
                <a:cs typeface="Calibri"/>
                <a:sym typeface="Calibri"/>
              </a:rPr>
              <a:t>"3.1"</a:t>
            </a:r>
            <a:r>
              <a:rPr i="1"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display-name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SpringWebProject</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display-name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welcome-file-list</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index.html</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index.htm</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index.jsp</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default.html</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default.htm</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default.jsp</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welcome-file-list</a:t>
            </a:r>
            <a:r>
              <a:rPr lang="en-IN" sz="1400">
                <a:solidFill>
                  <a:srgbClr val="008080"/>
                </a:solidFill>
                <a:latin typeface="Calibri"/>
                <a:ea typeface="Calibri"/>
                <a:cs typeface="Calibri"/>
                <a:sym typeface="Calibri"/>
              </a:rPr>
              <a:t>&gt;</a:t>
            </a:r>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servlet-name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spring</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servlet-name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servlet-class</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org.springframework.web.servlet.DispatcherServlet</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servlet-class</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load-on-startup</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1</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load-on-startup</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servlet-mapping</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servlet-name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spring</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servlet-name</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0000"/>
                </a:solidFill>
                <a:latin typeface="Calibri"/>
                <a:ea typeface="Calibri"/>
                <a:cs typeface="Calibri"/>
                <a:sym typeface="Calibri"/>
              </a:rPr>
              <a:t>    </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url-pattern</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a:t>
            </a: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url-pattern</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servlet-mapping</a:t>
            </a:r>
            <a:r>
              <a:rPr lang="en-IN" sz="1400">
                <a:solidFill>
                  <a:srgbClr val="008080"/>
                </a:solidFill>
                <a:latin typeface="Calibri"/>
                <a:ea typeface="Calibri"/>
                <a:cs typeface="Calibri"/>
                <a:sym typeface="Calibri"/>
              </a:rPr>
              <a:t>&gt;</a:t>
            </a:r>
            <a:r>
              <a:rPr lang="en-IN" sz="1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IN" sz="1400">
                <a:solidFill>
                  <a:srgbClr val="008080"/>
                </a:solidFill>
                <a:latin typeface="Calibri"/>
                <a:ea typeface="Calibri"/>
                <a:cs typeface="Calibri"/>
                <a:sym typeface="Calibri"/>
              </a:rPr>
              <a:t>&lt;/</a:t>
            </a:r>
            <a:r>
              <a:rPr lang="en-IN" sz="1400">
                <a:solidFill>
                  <a:srgbClr val="3F7F7F"/>
                </a:solidFill>
                <a:latin typeface="Calibri"/>
                <a:ea typeface="Calibri"/>
                <a:cs typeface="Calibri"/>
                <a:sym typeface="Calibri"/>
              </a:rPr>
              <a:t>web-app</a:t>
            </a:r>
            <a:r>
              <a:rPr lang="en-IN" sz="1400">
                <a:solidFill>
                  <a:srgbClr val="008080"/>
                </a:solidFill>
                <a:latin typeface="Calibri"/>
                <a:ea typeface="Calibri"/>
                <a:cs typeface="Calibri"/>
                <a:sym typeface="Calibri"/>
              </a:rPr>
              <a:t>&gt;</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Event Handling in Spring</a:t>
            </a:r>
            <a:endParaRPr/>
          </a:p>
        </p:txBody>
      </p:sp>
      <p:sp>
        <p:nvSpPr>
          <p:cNvPr id="157" name="Google Shape;157;p22"/>
          <p:cNvSpPr/>
          <p:nvPr/>
        </p:nvSpPr>
        <p:spPr>
          <a:xfrm>
            <a:off x="0" y="1166843"/>
            <a:ext cx="91440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222635"/>
                </a:solidFill>
                <a:latin typeface="Calibri"/>
                <a:ea typeface="Calibri"/>
                <a:cs typeface="Calibri"/>
                <a:sym typeface="Calibri"/>
              </a:rPr>
              <a:t>Spring Framework, since it’s inception, included an eventing mechanism which can be used for application-wide eventing. This event mechanism was developed to be used internally by Spring Framework for eventing, such as notification of context being refreshed, etc, but it can be used for application specific custom events as well. </a:t>
            </a:r>
            <a:endParaRPr/>
          </a:p>
          <a:p>
            <a:pPr indent="0" lvl="0" marL="0" marR="0" rtl="0" algn="l">
              <a:spcBef>
                <a:spcPts val="0"/>
              </a:spcBef>
              <a:spcAft>
                <a:spcPts val="0"/>
              </a:spcAft>
              <a:buNone/>
            </a:pPr>
            <a:r>
              <a:t/>
            </a:r>
            <a:endParaRPr sz="1800">
              <a:solidFill>
                <a:srgbClr val="222635"/>
              </a:solidFill>
              <a:latin typeface="Calibri"/>
              <a:ea typeface="Calibri"/>
              <a:cs typeface="Calibri"/>
              <a:sym typeface="Calibri"/>
            </a:endParaRPr>
          </a:p>
          <a:p>
            <a:pPr indent="0" lvl="0" marL="0" marR="0" rtl="0" algn="l">
              <a:spcBef>
                <a:spcPts val="0"/>
              </a:spcBef>
              <a:spcAft>
                <a:spcPts val="0"/>
              </a:spcAft>
              <a:buNone/>
            </a:pPr>
            <a:r>
              <a:rPr lang="en-IN" sz="1800">
                <a:solidFill>
                  <a:srgbClr val="222635"/>
                </a:solidFill>
                <a:latin typeface="Calibri"/>
                <a:ea typeface="Calibri"/>
                <a:cs typeface="Calibri"/>
                <a:sym typeface="Calibri"/>
              </a:rPr>
              <a:t>This API is based on  an interface named org.springframework.context.ApplicationListener, which has definition of a method called onApplicationEvent. </a:t>
            </a:r>
            <a:endParaRPr/>
          </a:p>
          <a:p>
            <a:pPr indent="0" lvl="0" marL="0" marR="0" rtl="0" algn="l">
              <a:spcBef>
                <a:spcPts val="0"/>
              </a:spcBef>
              <a:spcAft>
                <a:spcPts val="0"/>
              </a:spcAft>
              <a:buNone/>
            </a:pPr>
            <a:r>
              <a:t/>
            </a:r>
            <a:endParaRPr sz="1800">
              <a:solidFill>
                <a:srgbClr val="222635"/>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Event handling in the ApplicationContext is provided through the ApplicationEvent class and ApplicationListener interface. Hence, if a bean implements the ApplicationListener, then every time an ApplicationEvent gets published to the ApplicationContext, that bean is notified.</a:t>
            </a:r>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rgbClr val="222635"/>
              </a:solidFill>
              <a:latin typeface="Calibri"/>
              <a:ea typeface="Calibri"/>
              <a:cs typeface="Calibri"/>
              <a:sym typeface="Calibri"/>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35" name="Google Shape;635;p85"/>
          <p:cNvSpPr/>
          <p:nvPr/>
        </p:nvSpPr>
        <p:spPr>
          <a:xfrm>
            <a:off x="179512" y="1166842"/>
            <a:ext cx="7488832"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BF5F3F"/>
                </a:solidFill>
                <a:latin typeface="Consolas"/>
                <a:ea typeface="Consolas"/>
                <a:cs typeface="Consolas"/>
                <a:sym typeface="Consolas"/>
              </a:rPr>
              <a:t>index.jsp</a:t>
            </a:r>
            <a:endParaRPr sz="1800">
              <a:solidFill>
                <a:srgbClr val="BF5F3F"/>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BF5F3F"/>
              </a:solidFill>
              <a:latin typeface="Consolas"/>
              <a:ea typeface="Consolas"/>
              <a:cs typeface="Consolas"/>
              <a:sym typeface="Consolas"/>
            </a:endParaRPr>
          </a:p>
          <a:p>
            <a:pPr indent="0" lvl="0" marL="0" marR="0" rtl="0" algn="l">
              <a:spcBef>
                <a:spcPts val="0"/>
              </a:spcBef>
              <a:spcAft>
                <a:spcPts val="0"/>
              </a:spcAft>
              <a:buNone/>
            </a:pPr>
            <a:r>
              <a:rPr lang="en-IN" sz="1800">
                <a:solidFill>
                  <a:srgbClr val="BF5F3F"/>
                </a:solidFill>
                <a:latin typeface="Consolas"/>
                <a:ea typeface="Consolas"/>
                <a:cs typeface="Consolas"/>
                <a:sym typeface="Consolas"/>
              </a:rPr>
              <a:t>&lt;%@ </a:t>
            </a:r>
            <a:r>
              <a:rPr lang="en-IN" sz="1800">
                <a:solidFill>
                  <a:srgbClr val="3F7F7F"/>
                </a:solidFill>
                <a:latin typeface="Consolas"/>
                <a:ea typeface="Consolas"/>
                <a:cs typeface="Consolas"/>
                <a:sym typeface="Consolas"/>
              </a:rPr>
              <a:t>page </a:t>
            </a:r>
            <a:r>
              <a:rPr lang="en-IN" sz="1800">
                <a:solidFill>
                  <a:srgbClr val="7F007F"/>
                </a:solidFill>
                <a:latin typeface="Consolas"/>
                <a:ea typeface="Consolas"/>
                <a:cs typeface="Consolas"/>
                <a:sym typeface="Consolas"/>
              </a:rPr>
              <a:t>language</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"java" </a:t>
            </a:r>
            <a:r>
              <a:rPr i="1" lang="en-IN" sz="1800">
                <a:solidFill>
                  <a:srgbClr val="7F007F"/>
                </a:solidFill>
                <a:latin typeface="Consolas"/>
                <a:ea typeface="Consolas"/>
                <a:cs typeface="Consolas"/>
                <a:sym typeface="Consolas"/>
              </a:rPr>
              <a:t>contentType</a:t>
            </a:r>
            <a:r>
              <a:rPr i="1"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"text/html; charset=ISO-8859-1"</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r>
              <a:rPr lang="en-IN" sz="1800">
                <a:solidFill>
                  <a:srgbClr val="7F007F"/>
                </a:solidFill>
                <a:latin typeface="Consolas"/>
                <a:ea typeface="Consolas"/>
                <a:cs typeface="Consolas"/>
                <a:sym typeface="Consolas"/>
              </a:rPr>
              <a:t>pageEncoding</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"ISO-8859-1"</a:t>
            </a:r>
            <a:r>
              <a:rPr i="1" lang="en-IN" sz="1800">
                <a:solidFill>
                  <a:srgbClr val="BF5F3F"/>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DOCTYPE </a:t>
            </a:r>
            <a:r>
              <a:rPr lang="en-IN" sz="1800">
                <a:solidFill>
                  <a:srgbClr val="008080"/>
                </a:solidFill>
                <a:latin typeface="Consolas"/>
                <a:ea typeface="Consolas"/>
                <a:cs typeface="Consolas"/>
                <a:sym typeface="Consolas"/>
              </a:rPr>
              <a:t>html&gt;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html</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head</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meta </a:t>
            </a:r>
            <a:r>
              <a:rPr lang="en-IN" sz="1800">
                <a:solidFill>
                  <a:srgbClr val="7F007F"/>
                </a:solidFill>
                <a:latin typeface="Consolas"/>
                <a:ea typeface="Consolas"/>
                <a:cs typeface="Consolas"/>
                <a:sym typeface="Consolas"/>
              </a:rPr>
              <a:t>charset</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"ISO-8859-1"</a:t>
            </a:r>
            <a:r>
              <a:rPr i="1"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title</a:t>
            </a:r>
            <a:r>
              <a:rPr lang="en-IN" sz="1800">
                <a:solidFill>
                  <a:srgbClr val="008080"/>
                </a:solidFill>
                <a:latin typeface="Consolas"/>
                <a:ea typeface="Consolas"/>
                <a:cs typeface="Consolas"/>
                <a:sym typeface="Consolas"/>
              </a:rPr>
              <a:t>&gt;</a:t>
            </a:r>
            <a:r>
              <a:rPr lang="en-IN" sz="1800">
                <a:solidFill>
                  <a:srgbClr val="000000"/>
                </a:solidFill>
                <a:latin typeface="Consolas"/>
                <a:ea typeface="Consolas"/>
                <a:cs typeface="Consolas"/>
                <a:sym typeface="Consolas"/>
              </a:rPr>
              <a:t>Insert title here</a:t>
            </a: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title</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head</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body</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hello controller</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a </a:t>
            </a:r>
            <a:r>
              <a:rPr lang="en-IN" sz="1800">
                <a:solidFill>
                  <a:srgbClr val="7F007F"/>
                </a:solidFill>
                <a:latin typeface="Consolas"/>
                <a:ea typeface="Consolas"/>
                <a:cs typeface="Consolas"/>
                <a:sym typeface="Consolas"/>
              </a:rPr>
              <a:t>href</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"hello1"</a:t>
            </a:r>
            <a:r>
              <a:rPr i="1" lang="en-IN" sz="1800">
                <a:solidFill>
                  <a:srgbClr val="008080"/>
                </a:solidFill>
                <a:latin typeface="Consolas"/>
                <a:ea typeface="Consolas"/>
                <a:cs typeface="Consolas"/>
                <a:sym typeface="Consolas"/>
              </a:rPr>
              <a:t>&gt;</a:t>
            </a:r>
            <a:r>
              <a:rPr i="1" lang="en-IN" sz="1800">
                <a:solidFill>
                  <a:srgbClr val="000000"/>
                </a:solidFill>
                <a:latin typeface="Consolas"/>
                <a:ea typeface="Consolas"/>
                <a:cs typeface="Consolas"/>
                <a:sym typeface="Consolas"/>
              </a:rPr>
              <a:t>Spring MVC</a:t>
            </a:r>
            <a:r>
              <a:rPr i="1" lang="en-IN" sz="1800">
                <a:solidFill>
                  <a:srgbClr val="008080"/>
                </a:solidFill>
                <a:latin typeface="Consolas"/>
                <a:ea typeface="Consolas"/>
                <a:cs typeface="Consolas"/>
                <a:sym typeface="Consolas"/>
              </a:rPr>
              <a:t>&lt;/</a:t>
            </a:r>
            <a:r>
              <a:rPr i="1" lang="en-IN" sz="1800">
                <a:solidFill>
                  <a:srgbClr val="3F7F7F"/>
                </a:solidFill>
                <a:latin typeface="Consolas"/>
                <a:ea typeface="Consolas"/>
                <a:cs typeface="Consolas"/>
                <a:sym typeface="Consolas"/>
              </a:rPr>
              <a:t>a</a:t>
            </a:r>
            <a:r>
              <a:rPr i="1" lang="en-IN" sz="1800">
                <a:solidFill>
                  <a:srgbClr val="008080"/>
                </a:solidFill>
                <a:latin typeface="Consolas"/>
                <a:ea typeface="Consolas"/>
                <a:cs typeface="Consolas"/>
                <a:sym typeface="Consolas"/>
              </a:rPr>
              <a:t>&gt;</a:t>
            </a:r>
            <a:r>
              <a:rPr i="1" lang="en-IN"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a </a:t>
            </a:r>
            <a:r>
              <a:rPr lang="en-IN" sz="1800">
                <a:solidFill>
                  <a:srgbClr val="7F007F"/>
                </a:solidFill>
                <a:latin typeface="Consolas"/>
                <a:ea typeface="Consolas"/>
                <a:cs typeface="Consolas"/>
                <a:sym typeface="Consolas"/>
              </a:rPr>
              <a:t>href</a:t>
            </a:r>
            <a:r>
              <a:rPr lang="en-IN" sz="1800">
                <a:solidFill>
                  <a:srgbClr val="000000"/>
                </a:solidFill>
                <a:latin typeface="Consolas"/>
                <a:ea typeface="Consolas"/>
                <a:cs typeface="Consolas"/>
                <a:sym typeface="Consolas"/>
              </a:rPr>
              <a:t>=</a:t>
            </a:r>
            <a:r>
              <a:rPr i="1" lang="en-IN" sz="1800">
                <a:solidFill>
                  <a:srgbClr val="2A00FF"/>
                </a:solidFill>
                <a:latin typeface="Consolas"/>
                <a:ea typeface="Consolas"/>
                <a:cs typeface="Consolas"/>
                <a:sym typeface="Consolas"/>
              </a:rPr>
              <a:t>"hello2"</a:t>
            </a:r>
            <a:r>
              <a:rPr i="1" lang="en-IN" sz="1800">
                <a:solidFill>
                  <a:srgbClr val="008080"/>
                </a:solidFill>
                <a:latin typeface="Consolas"/>
                <a:ea typeface="Consolas"/>
                <a:cs typeface="Consolas"/>
                <a:sym typeface="Consolas"/>
              </a:rPr>
              <a:t>&gt;</a:t>
            </a:r>
            <a:r>
              <a:rPr i="1" lang="en-IN" sz="1800">
                <a:solidFill>
                  <a:srgbClr val="000000"/>
                </a:solidFill>
                <a:latin typeface="Consolas"/>
                <a:ea typeface="Consolas"/>
                <a:cs typeface="Consolas"/>
                <a:sym typeface="Consolas"/>
              </a:rPr>
              <a:t>Spring Core</a:t>
            </a:r>
            <a:r>
              <a:rPr i="1" lang="en-IN" sz="1800">
                <a:solidFill>
                  <a:srgbClr val="008080"/>
                </a:solidFill>
                <a:latin typeface="Consolas"/>
                <a:ea typeface="Consolas"/>
                <a:cs typeface="Consolas"/>
                <a:sym typeface="Consolas"/>
              </a:rPr>
              <a:t>&lt;/</a:t>
            </a:r>
            <a:r>
              <a:rPr i="1" lang="en-IN" sz="1800">
                <a:solidFill>
                  <a:srgbClr val="3F7F7F"/>
                </a:solidFill>
                <a:latin typeface="Consolas"/>
                <a:ea typeface="Consolas"/>
                <a:cs typeface="Consolas"/>
                <a:sym typeface="Consolas"/>
              </a:rPr>
              <a:t>a</a:t>
            </a:r>
            <a:r>
              <a:rPr i="1" lang="en-IN" sz="1800">
                <a:solidFill>
                  <a:srgbClr val="008080"/>
                </a:solidFill>
                <a:latin typeface="Consolas"/>
                <a:ea typeface="Consolas"/>
                <a:cs typeface="Consolas"/>
                <a:sym typeface="Consolas"/>
              </a:rPr>
              <a:t>&gt;</a:t>
            </a:r>
            <a:r>
              <a:rPr i="1"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body</a:t>
            </a:r>
            <a:r>
              <a:rPr lang="en-IN" sz="1800">
                <a:solidFill>
                  <a:srgbClr val="008080"/>
                </a:solidFill>
                <a:latin typeface="Consolas"/>
                <a:ea typeface="Consolas"/>
                <a:cs typeface="Consolas"/>
                <a:sym typeface="Consolas"/>
              </a:rPr>
              <a:t>&gt;</a:t>
            </a:r>
            <a:endParaRPr/>
          </a:p>
          <a:p>
            <a:pPr indent="0" lvl="0" marL="0" marR="0" rtl="0" algn="l">
              <a:spcBef>
                <a:spcPts val="0"/>
              </a:spcBef>
              <a:spcAft>
                <a:spcPts val="0"/>
              </a:spcAft>
              <a:buNone/>
            </a:pPr>
            <a:r>
              <a:rPr lang="en-IN" sz="1800">
                <a:solidFill>
                  <a:srgbClr val="008080"/>
                </a:solidFill>
                <a:latin typeface="Consolas"/>
                <a:ea typeface="Consolas"/>
                <a:cs typeface="Consolas"/>
                <a:sym typeface="Consolas"/>
              </a:rPr>
              <a:t>&lt;/</a:t>
            </a:r>
            <a:r>
              <a:rPr lang="en-IN" sz="1800">
                <a:solidFill>
                  <a:srgbClr val="3F7F7F"/>
                </a:solidFill>
                <a:latin typeface="Consolas"/>
                <a:ea typeface="Consolas"/>
                <a:cs typeface="Consolas"/>
                <a:sym typeface="Consolas"/>
              </a:rPr>
              <a:t>html</a:t>
            </a:r>
            <a:r>
              <a:rPr lang="en-IN" sz="1800">
                <a:solidFill>
                  <a:srgbClr val="008080"/>
                </a:solidFill>
                <a:latin typeface="Consolas"/>
                <a:ea typeface="Consolas"/>
                <a:cs typeface="Consolas"/>
                <a:sym typeface="Consolas"/>
              </a:rPr>
              <a:t>&gt;</a:t>
            </a:r>
            <a:endParaRPr sz="1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41" name="Google Shape;641;p86"/>
          <p:cNvSpPr txBox="1"/>
          <p:nvPr/>
        </p:nvSpPr>
        <p:spPr>
          <a:xfrm>
            <a:off x="395536" y="1412776"/>
            <a:ext cx="7488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After running the project on tomcat server we will see index.jsp  </a:t>
            </a:r>
            <a:endParaRPr/>
          </a:p>
        </p:txBody>
      </p:sp>
      <p:pic>
        <p:nvPicPr>
          <p:cNvPr id="642" name="Google Shape;642;p86"/>
          <p:cNvPicPr preferRelativeResize="0"/>
          <p:nvPr/>
        </p:nvPicPr>
        <p:blipFill rotWithShape="1">
          <a:blip r:embed="rId3">
            <a:alphaModFix/>
          </a:blip>
          <a:srcRect b="28990" l="0" r="20863" t="0"/>
          <a:stretch/>
        </p:blipFill>
        <p:spPr>
          <a:xfrm>
            <a:off x="521804" y="1916832"/>
            <a:ext cx="7236296" cy="3650615"/>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7"/>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Spring Web MVC Cont..</a:t>
            </a:r>
            <a:endParaRPr/>
          </a:p>
        </p:txBody>
      </p:sp>
      <p:sp>
        <p:nvSpPr>
          <p:cNvPr id="649" name="Google Shape;649;p87"/>
          <p:cNvSpPr txBox="1"/>
          <p:nvPr/>
        </p:nvSpPr>
        <p:spPr>
          <a:xfrm>
            <a:off x="323528" y="1268760"/>
            <a:ext cx="8208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If we click on spring mvc and spring core link it will display two pages like.</a:t>
            </a:r>
            <a:endParaRPr/>
          </a:p>
        </p:txBody>
      </p:sp>
      <p:pic>
        <p:nvPicPr>
          <p:cNvPr id="650" name="Google Shape;650;p87"/>
          <p:cNvPicPr preferRelativeResize="0"/>
          <p:nvPr/>
        </p:nvPicPr>
        <p:blipFill rotWithShape="1">
          <a:blip r:embed="rId3">
            <a:alphaModFix/>
          </a:blip>
          <a:srcRect b="30390" l="0" r="50000" t="5179"/>
          <a:stretch/>
        </p:blipFill>
        <p:spPr>
          <a:xfrm>
            <a:off x="323528" y="1880768"/>
            <a:ext cx="4392505" cy="3182327"/>
          </a:xfrm>
          <a:prstGeom prst="rect">
            <a:avLst/>
          </a:prstGeom>
          <a:noFill/>
          <a:ln cap="flat" cmpd="sng" w="9525">
            <a:solidFill>
              <a:schemeClr val="accent2"/>
            </a:solidFill>
            <a:prstDash val="solid"/>
            <a:round/>
            <a:headEnd len="sm" w="sm" type="none"/>
            <a:tailEnd len="sm" w="sm" type="none"/>
          </a:ln>
        </p:spPr>
      </p:pic>
      <p:pic>
        <p:nvPicPr>
          <p:cNvPr id="651" name="Google Shape;651;p87"/>
          <p:cNvPicPr preferRelativeResize="0"/>
          <p:nvPr/>
        </p:nvPicPr>
        <p:blipFill rotWithShape="1">
          <a:blip r:embed="rId4">
            <a:alphaModFix/>
          </a:blip>
          <a:srcRect b="28990" l="0" r="53150" t="-424"/>
          <a:stretch/>
        </p:blipFill>
        <p:spPr>
          <a:xfrm>
            <a:off x="4860032" y="1880768"/>
            <a:ext cx="3851903" cy="3492448"/>
          </a:xfrm>
          <a:prstGeom prst="rect">
            <a:avLst/>
          </a:prstGeom>
          <a:noFill/>
          <a:ln cap="flat" cmpd="sng" w="9525">
            <a:solidFill>
              <a:schemeClr val="accent2"/>
            </a:solidFill>
            <a:prstDash val="solid"/>
            <a:round/>
            <a:headEnd len="sm" w="sm" type="none"/>
            <a:tailEnd len="sm" w="sm" type="none"/>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8"/>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Logging with Log4j</a:t>
            </a:r>
            <a:endParaRPr/>
          </a:p>
        </p:txBody>
      </p:sp>
      <p:sp>
        <p:nvSpPr>
          <p:cNvPr id="657" name="Google Shape;657;p88"/>
          <p:cNvSpPr/>
          <p:nvPr/>
        </p:nvSpPr>
        <p:spPr>
          <a:xfrm>
            <a:off x="251520" y="1340768"/>
            <a:ext cx="866388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212529"/>
                </a:solidFill>
                <a:latin typeface="Arial"/>
                <a:ea typeface="Arial"/>
                <a:cs typeface="Arial"/>
                <a:sym typeface="Arial"/>
              </a:rPr>
              <a:t>By default, Spring (spring-core) is using the JCL for logging which uses a runtime discovery algorithm to finds out for other logging frameworks on the project classpath.</a:t>
            </a:r>
            <a:endParaRPr/>
          </a:p>
          <a:p>
            <a:pPr indent="0" lvl="0" marL="0" marR="0" rtl="0" algn="l">
              <a:spcBef>
                <a:spcPts val="0"/>
              </a:spcBef>
              <a:spcAft>
                <a:spcPts val="0"/>
              </a:spcAft>
              <a:buNone/>
            </a:pPr>
            <a:r>
              <a:t/>
            </a:r>
            <a:endParaRPr sz="1800">
              <a:solidFill>
                <a:srgbClr val="212529"/>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Logging is a Vital dependency for Spring for the below reasons: </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 it is the only compulsory external dependency, </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 User can see some output from the tools. </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 Many other tools gets integrated by Spring who also prefers Logging dependency. </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 The application developer can get an unified logging configured in a central place for the whole application, including all external components. </a:t>
            </a:r>
            <a:br>
              <a:rPr lang="en-IN" sz="1800">
                <a:solidFill>
                  <a:schemeClr val="dk1"/>
                </a:solidFill>
                <a:latin typeface="Calibri"/>
                <a:ea typeface="Calibri"/>
                <a:cs typeface="Calibri"/>
                <a:sym typeface="Calibri"/>
              </a:rPr>
            </a:br>
            <a:endParaRPr sz="1800">
              <a:solidFill>
                <a:srgbClr val="212529"/>
              </a:solidFill>
              <a:latin typeface="Arial"/>
              <a:ea typeface="Arial"/>
              <a:cs typeface="Arial"/>
              <a:sym typeface="Arial"/>
            </a:endParaRPr>
          </a:p>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9"/>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Logging with Log4j Cont..</a:t>
            </a:r>
            <a:endParaRPr/>
          </a:p>
        </p:txBody>
      </p:sp>
      <p:sp>
        <p:nvSpPr>
          <p:cNvPr id="663" name="Google Shape;663;p89"/>
          <p:cNvSpPr/>
          <p:nvPr/>
        </p:nvSpPr>
        <p:spPr>
          <a:xfrm>
            <a:off x="114300" y="1124744"/>
            <a:ext cx="8915400"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There are basically two ways to switch off commons-logging: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Exclude the dependency from the spring-core module (as it is the only module that explicitly depends on commons-logging)</a:t>
            </a:r>
            <a:endParaRPr/>
          </a:p>
          <a:p>
            <a:pPr indent="-285750" lvl="1" marL="7429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Calibri"/>
                <a:ea typeface="Calibri"/>
                <a:cs typeface="Calibri"/>
                <a:sym typeface="Calibri"/>
              </a:rPr>
              <a:t>Depend on a special commons-logging dependency that replaces the library with an empty jar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0"/>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IN" sz="2800"/>
              <a:t>Demo: Logging with Log4j</a:t>
            </a:r>
            <a:endParaRPr/>
          </a:p>
        </p:txBody>
      </p:sp>
      <p:sp>
        <p:nvSpPr>
          <p:cNvPr id="669" name="Google Shape;669;p90"/>
          <p:cNvSpPr/>
          <p:nvPr/>
        </p:nvSpPr>
        <p:spPr>
          <a:xfrm>
            <a:off x="239688" y="1124744"/>
            <a:ext cx="89154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Duration:15 min</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Create a project with a name LoggingSpring and create a package com.demo.log4j under the src folder in the created project.</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All Spring libraries should be added using Add External JARs option</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Additionally add log4j library log4j-x.y.z.jar your project.</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Create Java classes LogMessage and MainApp under the com.demo.log4j package.</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Under src folder create Beans configuration file Beans.xml and log4J configuration file log4j.properties.</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Finally, create the content of all the Java files and Bean Configuration file.</a:t>
            </a:r>
            <a:endParaRPr/>
          </a:p>
          <a:p>
            <a:pPr indent="-342900" lvl="0" marL="342900" marR="0" rtl="0" algn="l">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Run the application.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1"/>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IN" sz="2800"/>
              <a:t>Demo: Logging with Log4j Cont..</a:t>
            </a:r>
            <a:endParaRPr/>
          </a:p>
        </p:txBody>
      </p:sp>
      <p:sp>
        <p:nvSpPr>
          <p:cNvPr id="675" name="Google Shape;675;p91"/>
          <p:cNvSpPr/>
          <p:nvPr/>
        </p:nvSpPr>
        <p:spPr>
          <a:xfrm>
            <a:off x="239688" y="1124744"/>
            <a:ext cx="8915400"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Here is the content of LogMessage.java file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package com.demo.log4j;</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public class LogMessage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private String comment;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public void setComment(String comment){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this.comment  = comment;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public void getComment()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System.out.println("Your Comment : " + comment);</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2"/>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IN" sz="2800"/>
              <a:t>Demo: Logging with Log4j Cont..</a:t>
            </a:r>
            <a:endParaRPr/>
          </a:p>
        </p:txBody>
      </p:sp>
      <p:sp>
        <p:nvSpPr>
          <p:cNvPr id="681" name="Google Shape;681;p92"/>
          <p:cNvSpPr/>
          <p:nvPr/>
        </p:nvSpPr>
        <p:spPr>
          <a:xfrm>
            <a:off x="228600" y="980728"/>
            <a:ext cx="89154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MainApp.java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package com.test.log4j;</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import org.springframework.context.ApplicationContext;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import org.springframework.context.support.ClassPathXmlApplicationContext;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import org.apache.log4j.Logger;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public class MainApp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static Logger log = Logger.getLogger(MainApp.class.getName());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ApplicationContext ct = new ClassPathXmlApplicationContext("Beans.xml");</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log.info(“Creating LogMessage Obj");</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LogMessage obj = (LogMessage) context.getBean(“Logging in progress");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obj.getComment();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log.info(“Exiting the program");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IN" sz="2800"/>
              <a:t>Demo: Logging with Log4j Cont..</a:t>
            </a:r>
            <a:endParaRPr/>
          </a:p>
        </p:txBody>
      </p:sp>
      <p:sp>
        <p:nvSpPr>
          <p:cNvPr id="687" name="Google Shape;687;p93"/>
          <p:cNvSpPr/>
          <p:nvPr/>
        </p:nvSpPr>
        <p:spPr>
          <a:xfrm>
            <a:off x="228600" y="980728"/>
            <a:ext cx="89154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Generate debug and error message.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Beans.xml </a:t>
            </a:r>
            <a:r>
              <a:rPr lang="en-IN" sz="1800">
                <a:solidFill>
                  <a:schemeClr val="dk1"/>
                </a:solidFill>
                <a:latin typeface="Calibri"/>
                <a:ea typeface="Calibri"/>
                <a:cs typeface="Calibri"/>
                <a:sym typeface="Calibri"/>
              </a:rPr>
              <a:t>file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&lt;?xml version = "1.0" encoding = "UTF-8"?&gt;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&lt;beans xmlns = "http://www.springframework.org/schema/beans"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xmlns:xsi = "http://www.w3.org/2001/XMLSchema-instance"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xsi:schemaLocation = "http://www.springframework.org/schema/beans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http://www.springframework.org/schema/beans/spring-beans-3.0.xsd"&gt;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&lt;bean id = “LogMessage" class = " com.test.log4j.LogMessage"&gt;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&lt;property name = “comment" value = “This is Logging with log4j!"/&gt;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&lt;/bean&gt;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&lt;/beans&gt;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IN" sz="2800"/>
              <a:t>Demo: Logging with Log4j Cont..</a:t>
            </a:r>
            <a:endParaRPr/>
          </a:p>
        </p:txBody>
      </p:sp>
      <p:sp>
        <p:nvSpPr>
          <p:cNvPr id="693" name="Google Shape;693;p94"/>
          <p:cNvSpPr/>
          <p:nvPr/>
        </p:nvSpPr>
        <p:spPr>
          <a:xfrm>
            <a:off x="228600" y="980728"/>
            <a:ext cx="8915400" cy="59400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600">
                <a:solidFill>
                  <a:schemeClr val="dk1"/>
                </a:solidFill>
                <a:latin typeface="Calibri"/>
                <a:ea typeface="Calibri"/>
                <a:cs typeface="Calibri"/>
                <a:sym typeface="Calibri"/>
              </a:rPr>
              <a:t>Following is the content of log4j.properties which defines the standard rules required for Log4J to produce log messages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Define the root logger with appender file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log4j.rootLogger = DEBUG, FILE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Define the file appender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log4j.appender.FILE=org.apache.log4j.FileAppender</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Set the name of the file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log4j.appender.FILE.File=C:\\log.out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Set the immediate flush to true (default)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log4j.appender.FILE.ImmediateFlush=true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Set the threshold to debug mode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log4j.appender.FILE.Threshold=debug</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Set the append to false, overwrite</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log4j.appender.FILE.Append=false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 Define the layout for file appender</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log4j.appender.FILE.layout=org.apache.log4j.PatternLayout</a:t>
            </a:r>
            <a:endParaRPr/>
          </a:p>
          <a:p>
            <a:pPr indent="0" lvl="0" marL="0" marR="0" rtl="0" algn="l">
              <a:spcBef>
                <a:spcPts val="0"/>
              </a:spcBef>
              <a:spcAft>
                <a:spcPts val="0"/>
              </a:spcAft>
              <a:buNone/>
            </a:pPr>
            <a:r>
              <a:rPr lang="en-IN" sz="1600">
                <a:solidFill>
                  <a:schemeClr val="dk1"/>
                </a:solidFill>
                <a:latin typeface="Calibri"/>
                <a:ea typeface="Calibri"/>
                <a:cs typeface="Calibri"/>
                <a:sym typeface="Calibri"/>
              </a:rPr>
              <a:t>log4j.appender.FILE.layout.conversionPattern=%m%n</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IN"/>
              <a:t>Demo: Event Handling in Spring</a:t>
            </a:r>
            <a:endParaRPr/>
          </a:p>
        </p:txBody>
      </p:sp>
      <p:sp>
        <p:nvSpPr>
          <p:cNvPr id="163" name="Google Shape;163;p23"/>
          <p:cNvSpPr txBox="1"/>
          <p:nvPr>
            <p:ph idx="1" type="body"/>
          </p:nvPr>
        </p:nvSpPr>
        <p:spPr>
          <a:xfrm>
            <a:off x="323528" y="1166018"/>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IN"/>
              <a:t>Duration:10 min</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lang="en-IN"/>
              <a:t>Package com.test.event;</a:t>
            </a:r>
            <a:endParaRPr/>
          </a:p>
          <a:p>
            <a:pPr indent="0" lvl="0" marL="0" rtl="0" algn="l">
              <a:spcBef>
                <a:spcPts val="320"/>
              </a:spcBef>
              <a:spcAft>
                <a:spcPts val="0"/>
              </a:spcAft>
              <a:buClr>
                <a:schemeClr val="dk1"/>
              </a:buClr>
              <a:buSzPts val="1600"/>
              <a:buNone/>
            </a:pPr>
            <a:r>
              <a:rPr lang="en-IN"/>
              <a:t>public class HelloWorld {</a:t>
            </a:r>
            <a:endParaRPr/>
          </a:p>
          <a:p>
            <a:pPr indent="0" lvl="0" marL="0" rtl="0" algn="l">
              <a:spcBef>
                <a:spcPts val="320"/>
              </a:spcBef>
              <a:spcAft>
                <a:spcPts val="0"/>
              </a:spcAft>
              <a:buClr>
                <a:schemeClr val="dk1"/>
              </a:buClr>
              <a:buSzPts val="1600"/>
              <a:buNone/>
            </a:pPr>
            <a:r>
              <a:rPr lang="en-IN"/>
              <a:t>   private String message;</a:t>
            </a:r>
            <a:endParaRPr/>
          </a:p>
          <a:p>
            <a:pPr indent="0" lvl="0" marL="0" rtl="0" algn="l">
              <a:spcBef>
                <a:spcPts val="320"/>
              </a:spcBef>
              <a:spcAft>
                <a:spcPts val="0"/>
              </a:spcAft>
              <a:buClr>
                <a:schemeClr val="dk1"/>
              </a:buClr>
              <a:buSzPts val="1600"/>
              <a:buNone/>
            </a:pPr>
            <a:r>
              <a:t/>
            </a:r>
            <a:endParaRPr/>
          </a:p>
          <a:p>
            <a:pPr indent="0" lvl="0" marL="0" rtl="0" algn="l">
              <a:spcBef>
                <a:spcPts val="320"/>
              </a:spcBef>
              <a:spcAft>
                <a:spcPts val="0"/>
              </a:spcAft>
              <a:buClr>
                <a:schemeClr val="dk1"/>
              </a:buClr>
              <a:buSzPts val="1600"/>
              <a:buNone/>
            </a:pPr>
            <a:r>
              <a:rPr lang="en-IN"/>
              <a:t>   public void setMessage(String message){</a:t>
            </a:r>
            <a:endParaRPr/>
          </a:p>
          <a:p>
            <a:pPr indent="0" lvl="0" marL="0" rtl="0" algn="l">
              <a:spcBef>
                <a:spcPts val="320"/>
              </a:spcBef>
              <a:spcAft>
                <a:spcPts val="0"/>
              </a:spcAft>
              <a:buClr>
                <a:schemeClr val="dk1"/>
              </a:buClr>
              <a:buSzPts val="1600"/>
              <a:buNone/>
            </a:pPr>
            <a:r>
              <a:rPr lang="en-IN"/>
              <a:t>      this.message  = message;</a:t>
            </a:r>
            <a:endParaRPr/>
          </a:p>
          <a:p>
            <a:pPr indent="0" lvl="0" marL="0" rtl="0" algn="l">
              <a:spcBef>
                <a:spcPts val="320"/>
              </a:spcBef>
              <a:spcAft>
                <a:spcPts val="0"/>
              </a:spcAft>
              <a:buClr>
                <a:schemeClr val="dk1"/>
              </a:buClr>
              <a:buSzPts val="1600"/>
              <a:buNone/>
            </a:pPr>
            <a:r>
              <a:rPr lang="en-IN"/>
              <a:t>   }</a:t>
            </a:r>
            <a:endParaRPr/>
          </a:p>
          <a:p>
            <a:pPr indent="0" lvl="0" marL="0" rtl="0" algn="l">
              <a:spcBef>
                <a:spcPts val="320"/>
              </a:spcBef>
              <a:spcAft>
                <a:spcPts val="0"/>
              </a:spcAft>
              <a:buClr>
                <a:schemeClr val="dk1"/>
              </a:buClr>
              <a:buSzPts val="1600"/>
              <a:buNone/>
            </a:pPr>
            <a:r>
              <a:rPr lang="en-IN"/>
              <a:t>   public void getMessage(){</a:t>
            </a:r>
            <a:endParaRPr/>
          </a:p>
          <a:p>
            <a:pPr indent="0" lvl="0" marL="0" rtl="0" algn="l">
              <a:spcBef>
                <a:spcPts val="320"/>
              </a:spcBef>
              <a:spcAft>
                <a:spcPts val="0"/>
              </a:spcAft>
              <a:buClr>
                <a:schemeClr val="dk1"/>
              </a:buClr>
              <a:buSzPts val="1600"/>
              <a:buNone/>
            </a:pPr>
            <a:r>
              <a:rPr lang="en-IN"/>
              <a:t>      System.out.println("Your Message : " + message);</a:t>
            </a:r>
            <a:endParaRPr/>
          </a:p>
          <a:p>
            <a:pPr indent="0" lvl="0" marL="0" rtl="0" algn="l">
              <a:spcBef>
                <a:spcPts val="320"/>
              </a:spcBef>
              <a:spcAft>
                <a:spcPts val="0"/>
              </a:spcAft>
              <a:buClr>
                <a:schemeClr val="dk1"/>
              </a:buClr>
              <a:buSzPts val="1600"/>
              <a:buNone/>
            </a:pPr>
            <a:r>
              <a:rPr lang="en-IN"/>
              <a:t>   }</a:t>
            </a:r>
            <a:endParaRPr/>
          </a:p>
          <a:p>
            <a:pPr indent="0" lvl="0" marL="0" rtl="0" algn="l">
              <a:spcBef>
                <a:spcPts val="320"/>
              </a:spcBef>
              <a:spcAft>
                <a:spcPts val="0"/>
              </a:spcAft>
              <a:buClr>
                <a:schemeClr val="dk1"/>
              </a:buClr>
              <a:buSzPts val="1600"/>
              <a:buNone/>
            </a:pPr>
            <a:r>
              <a:rPr lang="en-IN"/>
              <a:t>}</a:t>
            </a:r>
            <a:endParaRPr/>
          </a:p>
          <a:p>
            <a:pPr indent="-241300" lvl="0" marL="342900" rtl="0" algn="l">
              <a:spcBef>
                <a:spcPts val="320"/>
              </a:spcBef>
              <a:spcAft>
                <a:spcPts val="0"/>
              </a:spcAft>
              <a:buClr>
                <a:schemeClr val="dk1"/>
              </a:buClr>
              <a:buSzPts val="16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5"/>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2800"/>
              <a:buFont typeface="Calibri"/>
              <a:buNone/>
            </a:pPr>
            <a:r>
              <a:rPr lang="en-IN" sz="2800"/>
              <a:t>Demo: Logging with Log4j Cont..</a:t>
            </a:r>
            <a:endParaRPr/>
          </a:p>
        </p:txBody>
      </p:sp>
      <p:sp>
        <p:nvSpPr>
          <p:cNvPr id="699" name="Google Shape;699;p95"/>
          <p:cNvSpPr/>
          <p:nvPr/>
        </p:nvSpPr>
        <p:spPr>
          <a:xfrm>
            <a:off x="228600" y="980728"/>
            <a:ext cx="8915400" cy="4462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let us run the application. If everything is fine with your application, this will print the following message in Eclipse console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Your Message : This is Logging with log4j!</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If you check your C:\\ drive, then you should find your log file log.out with various log messages, like something as follows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&lt;!-- initialization log messages --&gt;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Going to create LogMessage Obj</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Returning cached instance of singleton bean ‘LogMessage'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Exiting the program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IN"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6"/>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Summary</a:t>
            </a:r>
            <a:endParaRPr/>
          </a:p>
        </p:txBody>
      </p:sp>
      <p:sp>
        <p:nvSpPr>
          <p:cNvPr id="705" name="Google Shape;705;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IN" sz="1800"/>
              <a:t>In this Module, we have learnt the following:</a:t>
            </a:r>
            <a:endParaRPr/>
          </a:p>
          <a:p>
            <a:pPr indent="-342900" lvl="0" marL="342900" rtl="0" algn="l">
              <a:spcBef>
                <a:spcPts val="360"/>
              </a:spcBef>
              <a:spcAft>
                <a:spcPts val="0"/>
              </a:spcAft>
              <a:buClr>
                <a:schemeClr val="dk1"/>
              </a:buClr>
              <a:buSzPts val="1800"/>
              <a:buFont typeface="Noto Sans Symbols"/>
              <a:buChar char="✔"/>
            </a:pPr>
            <a:r>
              <a:rPr b="0" lang="en-IN" sz="1800"/>
              <a:t>Java Based Configuration</a:t>
            </a:r>
            <a:endParaRPr/>
          </a:p>
          <a:p>
            <a:pPr indent="-342900" lvl="0" marL="342900" rtl="0" algn="l">
              <a:spcBef>
                <a:spcPts val="360"/>
              </a:spcBef>
              <a:spcAft>
                <a:spcPts val="0"/>
              </a:spcAft>
              <a:buClr>
                <a:schemeClr val="dk1"/>
              </a:buClr>
              <a:buSzPts val="1800"/>
              <a:buFont typeface="Noto Sans Symbols"/>
              <a:buChar char="✔"/>
            </a:pPr>
            <a:r>
              <a:rPr b="0" lang="en-IN" sz="1800"/>
              <a:t>Event Handling in Spring</a:t>
            </a:r>
            <a:endParaRPr/>
          </a:p>
          <a:p>
            <a:pPr indent="-342900" lvl="0" marL="342900" rtl="0" algn="l">
              <a:spcBef>
                <a:spcPts val="360"/>
              </a:spcBef>
              <a:spcAft>
                <a:spcPts val="0"/>
              </a:spcAft>
              <a:buClr>
                <a:schemeClr val="dk1"/>
              </a:buClr>
              <a:buSzPts val="1800"/>
              <a:buFont typeface="Noto Sans Symbols"/>
              <a:buChar char="✔"/>
            </a:pPr>
            <a:r>
              <a:rPr b="0" lang="en-IN" sz="1800"/>
              <a:t>Custom Events in Spring</a:t>
            </a:r>
            <a:endParaRPr/>
          </a:p>
          <a:p>
            <a:pPr indent="-342900" lvl="0" marL="342900" rtl="0" algn="l">
              <a:spcBef>
                <a:spcPts val="360"/>
              </a:spcBef>
              <a:spcAft>
                <a:spcPts val="0"/>
              </a:spcAft>
              <a:buClr>
                <a:schemeClr val="dk1"/>
              </a:buClr>
              <a:buSzPts val="1800"/>
              <a:buFont typeface="Noto Sans Symbols"/>
              <a:buChar char="✔"/>
            </a:pPr>
            <a:r>
              <a:rPr b="0" lang="en-IN" sz="1800"/>
              <a:t>AOP with Spring Framework</a:t>
            </a:r>
            <a:endParaRPr/>
          </a:p>
          <a:p>
            <a:pPr indent="-342900" lvl="0" marL="342900" rtl="0" algn="l">
              <a:spcBef>
                <a:spcPts val="360"/>
              </a:spcBef>
              <a:spcAft>
                <a:spcPts val="0"/>
              </a:spcAft>
              <a:buClr>
                <a:schemeClr val="dk1"/>
              </a:buClr>
              <a:buSzPts val="1800"/>
              <a:buFont typeface="Noto Sans Symbols"/>
              <a:buChar char="✔"/>
            </a:pPr>
            <a:r>
              <a:rPr b="0" lang="en-IN" sz="1800"/>
              <a:t>JDBC Framework</a:t>
            </a:r>
            <a:endParaRPr/>
          </a:p>
          <a:p>
            <a:pPr indent="-342900" lvl="0" marL="342900" rtl="0" algn="l">
              <a:spcBef>
                <a:spcPts val="360"/>
              </a:spcBef>
              <a:spcAft>
                <a:spcPts val="0"/>
              </a:spcAft>
              <a:buClr>
                <a:schemeClr val="dk1"/>
              </a:buClr>
              <a:buSzPts val="1800"/>
              <a:buFont typeface="Noto Sans Symbols"/>
              <a:buChar char="✔"/>
            </a:pPr>
            <a:r>
              <a:rPr b="0" lang="en-IN" sz="1800"/>
              <a:t>Transaction Management</a:t>
            </a:r>
            <a:endParaRPr/>
          </a:p>
          <a:p>
            <a:pPr indent="-342900" lvl="0" marL="342900" rtl="0" algn="l">
              <a:spcBef>
                <a:spcPts val="360"/>
              </a:spcBef>
              <a:spcAft>
                <a:spcPts val="0"/>
              </a:spcAft>
              <a:buClr>
                <a:schemeClr val="dk1"/>
              </a:buClr>
              <a:buSzPts val="1800"/>
              <a:buFont typeface="Noto Sans Symbols"/>
              <a:buChar char="✔"/>
            </a:pPr>
            <a:r>
              <a:rPr b="0" lang="en-IN" sz="1800"/>
              <a:t>Web MVC Framework</a:t>
            </a:r>
            <a:endParaRPr/>
          </a:p>
          <a:p>
            <a:pPr indent="-342900" lvl="0" marL="342900" rtl="0" algn="l">
              <a:spcBef>
                <a:spcPts val="360"/>
              </a:spcBef>
              <a:spcAft>
                <a:spcPts val="0"/>
              </a:spcAft>
              <a:buClr>
                <a:schemeClr val="dk1"/>
              </a:buClr>
              <a:buSzPts val="1800"/>
              <a:buFont typeface="Noto Sans Symbols"/>
              <a:buChar char="✔"/>
            </a:pPr>
            <a:r>
              <a:rPr b="0" lang="en-IN" sz="1800"/>
              <a:t>Logging with Log4j</a:t>
            </a:r>
            <a:endParaRPr/>
          </a:p>
          <a:p>
            <a:pPr indent="0" lvl="0" marL="0" rtl="0" algn="l">
              <a:spcBef>
                <a:spcPts val="320"/>
              </a:spcBef>
              <a:spcAft>
                <a:spcPts val="0"/>
              </a:spcAft>
              <a:buClr>
                <a:schemeClr val="dk1"/>
              </a:buClr>
              <a:buSzPts val="16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pic>
        <p:nvPicPr>
          <p:cNvPr descr="Arrow -1.png" id="711" name="Google Shape;711;p97"/>
          <p:cNvPicPr preferRelativeResize="0"/>
          <p:nvPr/>
        </p:nvPicPr>
        <p:blipFill rotWithShape="1">
          <a:blip r:embed="rId3">
            <a:alphaModFix/>
          </a:blip>
          <a:srcRect b="0" l="0" r="0" t="0"/>
          <a:stretch/>
        </p:blipFill>
        <p:spPr>
          <a:xfrm>
            <a:off x="0" y="1295400"/>
            <a:ext cx="5569744" cy="4525963"/>
          </a:xfrm>
          <a:prstGeom prst="rect">
            <a:avLst/>
          </a:prstGeom>
          <a:noFill/>
          <a:ln>
            <a:noFill/>
          </a:ln>
        </p:spPr>
      </p:pic>
      <p:sp>
        <p:nvSpPr>
          <p:cNvPr id="712" name="Google Shape;712;p97"/>
          <p:cNvSpPr txBox="1"/>
          <p:nvPr/>
        </p:nvSpPr>
        <p:spPr>
          <a:xfrm>
            <a:off x="914400" y="2590800"/>
            <a:ext cx="38862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4400"/>
              <a:buFont typeface="Calibri"/>
              <a:buNone/>
            </a:pPr>
            <a:r>
              <a:rPr b="0" i="0" lang="en-IN" sz="4400" u="none" cap="none" strike="noStrike">
                <a:solidFill>
                  <a:srgbClr val="FFFFFF"/>
                </a:solidFill>
                <a:latin typeface="Calibri"/>
                <a:ea typeface="Calibri"/>
                <a:cs typeface="Calibri"/>
                <a:sym typeface="Calibri"/>
              </a:rPr>
              <a:t>Thank You </a:t>
            </a:r>
            <a:endParaRPr/>
          </a:p>
        </p:txBody>
      </p:sp>
      <p:sp>
        <p:nvSpPr>
          <p:cNvPr id="713" name="Google Shape;713;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981200" y="76200"/>
            <a:ext cx="69342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alibri"/>
              <a:buNone/>
            </a:pPr>
            <a:r>
              <a:rPr lang="en-IN"/>
              <a:t>Demo: Event Handling in Spring Cont..</a:t>
            </a:r>
            <a:endParaRPr/>
          </a:p>
        </p:txBody>
      </p:sp>
      <p:sp>
        <p:nvSpPr>
          <p:cNvPr id="169" name="Google Shape;169;p24"/>
          <p:cNvSpPr txBox="1"/>
          <p:nvPr>
            <p:ph idx="1" type="body"/>
          </p:nvPr>
        </p:nvSpPr>
        <p:spPr>
          <a:xfrm>
            <a:off x="457200" y="1166018"/>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800"/>
              <a:buNone/>
            </a:pPr>
            <a:r>
              <a:rPr lang="en-IN" sz="1800"/>
              <a:t>Following is the content of the CStartEventHandler.java file</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b="0" lang="en-IN" sz="1800"/>
              <a:t>package com.test.event;</a:t>
            </a:r>
            <a:endParaRPr/>
          </a:p>
          <a:p>
            <a:pPr indent="0" lvl="0" marL="0" rtl="0" algn="l">
              <a:spcBef>
                <a:spcPts val="360"/>
              </a:spcBef>
              <a:spcAft>
                <a:spcPts val="0"/>
              </a:spcAft>
              <a:buClr>
                <a:schemeClr val="dk1"/>
              </a:buClr>
              <a:buSzPts val="1800"/>
              <a:buNone/>
            </a:pPr>
            <a:r>
              <a:t/>
            </a:r>
            <a:endParaRPr b="0" sz="1800"/>
          </a:p>
          <a:p>
            <a:pPr indent="0" lvl="0" marL="0" rtl="0" algn="l">
              <a:spcBef>
                <a:spcPts val="360"/>
              </a:spcBef>
              <a:spcAft>
                <a:spcPts val="0"/>
              </a:spcAft>
              <a:buClr>
                <a:schemeClr val="dk1"/>
              </a:buClr>
              <a:buSzPts val="1800"/>
              <a:buNone/>
            </a:pPr>
            <a:r>
              <a:rPr b="0" lang="en-IN" sz="1800"/>
              <a:t>import org.springframework.context.ApplicationListener;</a:t>
            </a:r>
            <a:endParaRPr/>
          </a:p>
          <a:p>
            <a:pPr indent="0" lvl="0" marL="0" rtl="0" algn="l">
              <a:spcBef>
                <a:spcPts val="360"/>
              </a:spcBef>
              <a:spcAft>
                <a:spcPts val="0"/>
              </a:spcAft>
              <a:buClr>
                <a:schemeClr val="dk1"/>
              </a:buClr>
              <a:buSzPts val="1800"/>
              <a:buNone/>
            </a:pPr>
            <a:r>
              <a:rPr b="0" lang="en-IN" sz="1800"/>
              <a:t>import org.springframework.context.event.ContextStartedEvent;</a:t>
            </a:r>
            <a:endParaRPr/>
          </a:p>
          <a:p>
            <a:pPr indent="0" lvl="0" marL="0" rtl="0" algn="l">
              <a:spcBef>
                <a:spcPts val="360"/>
              </a:spcBef>
              <a:spcAft>
                <a:spcPts val="0"/>
              </a:spcAft>
              <a:buClr>
                <a:schemeClr val="dk1"/>
              </a:buClr>
              <a:buSzPts val="1800"/>
              <a:buNone/>
            </a:pPr>
            <a:r>
              <a:t/>
            </a:r>
            <a:endParaRPr b="0" sz="1800"/>
          </a:p>
          <a:p>
            <a:pPr indent="0" lvl="0" marL="0" rtl="0" algn="l">
              <a:spcBef>
                <a:spcPts val="360"/>
              </a:spcBef>
              <a:spcAft>
                <a:spcPts val="0"/>
              </a:spcAft>
              <a:buClr>
                <a:schemeClr val="dk1"/>
              </a:buClr>
              <a:buSzPts val="1800"/>
              <a:buNone/>
            </a:pPr>
            <a:r>
              <a:rPr b="0" lang="en-IN" sz="1800"/>
              <a:t>public class CStartEventHandler </a:t>
            </a:r>
            <a:endParaRPr/>
          </a:p>
          <a:p>
            <a:pPr indent="0" lvl="0" marL="0" rtl="0" algn="l">
              <a:spcBef>
                <a:spcPts val="360"/>
              </a:spcBef>
              <a:spcAft>
                <a:spcPts val="0"/>
              </a:spcAft>
              <a:buClr>
                <a:schemeClr val="dk1"/>
              </a:buClr>
              <a:buSzPts val="1800"/>
              <a:buNone/>
            </a:pPr>
            <a:r>
              <a:rPr b="0" lang="en-IN" sz="1800"/>
              <a:t>   implements ApplicationListener&lt;ContextStartedEvent&gt;{</a:t>
            </a:r>
            <a:endParaRPr/>
          </a:p>
          <a:p>
            <a:pPr indent="0" lvl="0" marL="0" rtl="0" algn="l">
              <a:spcBef>
                <a:spcPts val="360"/>
              </a:spcBef>
              <a:spcAft>
                <a:spcPts val="0"/>
              </a:spcAft>
              <a:buClr>
                <a:schemeClr val="dk1"/>
              </a:buClr>
              <a:buSzPts val="1800"/>
              <a:buNone/>
            </a:pPr>
            <a:r>
              <a:t/>
            </a:r>
            <a:endParaRPr b="0" sz="1800"/>
          </a:p>
          <a:p>
            <a:pPr indent="0" lvl="0" marL="0" rtl="0" algn="l">
              <a:spcBef>
                <a:spcPts val="360"/>
              </a:spcBef>
              <a:spcAft>
                <a:spcPts val="0"/>
              </a:spcAft>
              <a:buClr>
                <a:schemeClr val="dk1"/>
              </a:buClr>
              <a:buSzPts val="1800"/>
              <a:buNone/>
            </a:pPr>
            <a:r>
              <a:rPr b="0" lang="en-IN" sz="1800"/>
              <a:t>   public void onApplicationEvent(ContextStartedEvent event) {</a:t>
            </a:r>
            <a:endParaRPr/>
          </a:p>
          <a:p>
            <a:pPr indent="0" lvl="0" marL="0" rtl="0" algn="l">
              <a:spcBef>
                <a:spcPts val="360"/>
              </a:spcBef>
              <a:spcAft>
                <a:spcPts val="0"/>
              </a:spcAft>
              <a:buClr>
                <a:schemeClr val="dk1"/>
              </a:buClr>
              <a:buSzPts val="1800"/>
              <a:buNone/>
            </a:pPr>
            <a:r>
              <a:rPr b="0" lang="en-IN" sz="1800"/>
              <a:t>      System.out.println("ContextStartedEvent Received");</a:t>
            </a:r>
            <a:endParaRPr/>
          </a:p>
          <a:p>
            <a:pPr indent="0" lvl="0" marL="0" rtl="0" algn="l">
              <a:spcBef>
                <a:spcPts val="360"/>
              </a:spcBef>
              <a:spcAft>
                <a:spcPts val="0"/>
              </a:spcAft>
              <a:buClr>
                <a:schemeClr val="dk1"/>
              </a:buClr>
              <a:buSzPts val="1800"/>
              <a:buNone/>
            </a:pPr>
            <a:r>
              <a:rPr b="0" lang="en-IN" sz="1800"/>
              <a:t>   }</a:t>
            </a:r>
            <a:endParaRPr/>
          </a:p>
          <a:p>
            <a:pPr indent="0" lvl="0" marL="0" rtl="0" algn="l">
              <a:spcBef>
                <a:spcPts val="360"/>
              </a:spcBef>
              <a:spcAft>
                <a:spcPts val="0"/>
              </a:spcAft>
              <a:buClr>
                <a:schemeClr val="dk1"/>
              </a:buClr>
              <a:buSzPts val="1800"/>
              <a:buNone/>
            </a:pPr>
            <a:r>
              <a:rPr b="0" lang="en-IN" sz="1800"/>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new">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