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088a5106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088a5106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88a5106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88a5106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88a51067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88a51067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88a51067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88a51067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88a51067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88a51067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88a51067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88a51067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88a51067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88a51067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solidFill>
            <a:schemeClr val="lt1"/>
          </a:solidFill>
          <a:ln cap="flat" cmpd="sng" w="9525">
            <a:solidFill>
              <a:srgbClr val="FFFFFF"/>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lnSpc>
                <a:spcPct val="107000"/>
              </a:lnSpc>
              <a:spcBef>
                <a:spcPts val="0"/>
              </a:spcBef>
              <a:spcAft>
                <a:spcPts val="0"/>
              </a:spcAft>
              <a:buClr>
                <a:schemeClr val="dk1"/>
              </a:buClr>
              <a:buSzPts val="990"/>
              <a:buFont typeface="Play"/>
              <a:buNone/>
            </a:pPr>
            <a:r>
              <a:rPr b="1" lang="en-GB" sz="3200">
                <a:solidFill>
                  <a:srgbClr val="9900FF"/>
                </a:solidFill>
                <a:latin typeface="Lato"/>
                <a:ea typeface="Lato"/>
                <a:cs typeface="Lato"/>
                <a:sym typeface="Lato"/>
              </a:rPr>
              <a:t>Building RESTful APIs with Quarkus</a:t>
            </a:r>
            <a:endParaRPr b="1" sz="2400">
              <a:solidFill>
                <a:srgbClr val="9900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120">
                <a:solidFill>
                  <a:srgbClr val="9900FF"/>
                </a:solidFill>
                <a:latin typeface="Lato"/>
                <a:ea typeface="Lato"/>
                <a:cs typeface="Lato"/>
                <a:sym typeface="Lato"/>
              </a:rPr>
              <a:t>Agenda</a:t>
            </a:r>
            <a:endParaRPr sz="3120">
              <a:solidFill>
                <a:srgbClr val="9900FF"/>
              </a:solidFill>
              <a:latin typeface="Lato"/>
              <a:ea typeface="Lato"/>
              <a:cs typeface="Lato"/>
              <a:sym typeface="Lato"/>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342900" rtl="0" algn="l">
              <a:lnSpc>
                <a:spcPct val="107000"/>
              </a:lnSpc>
              <a:spcBef>
                <a:spcPts val="0"/>
              </a:spcBef>
              <a:spcAft>
                <a:spcPts val="0"/>
              </a:spcAft>
              <a:buClr>
                <a:srgbClr val="9900FF"/>
              </a:buClr>
              <a:buSzPts val="1800"/>
              <a:buFont typeface="Lato"/>
              <a:buChar char="∙"/>
            </a:pPr>
            <a:r>
              <a:rPr lang="en-GB">
                <a:solidFill>
                  <a:srgbClr val="9900FF"/>
                </a:solidFill>
                <a:latin typeface="Lato"/>
                <a:ea typeface="Lato"/>
                <a:cs typeface="Lato"/>
                <a:sym typeface="Lato"/>
              </a:rPr>
              <a:t>Dependency Injection and CDI in Quarkus</a:t>
            </a:r>
            <a:endParaRPr>
              <a:solidFill>
                <a:srgbClr val="9900FF"/>
              </a:solidFill>
              <a:latin typeface="Lato"/>
              <a:ea typeface="Lato"/>
              <a:cs typeface="Lato"/>
              <a:sym typeface="Lato"/>
            </a:endParaRPr>
          </a:p>
          <a:p>
            <a:pPr indent="-381000" lvl="0" marL="342900" rtl="0" algn="l">
              <a:lnSpc>
                <a:spcPct val="107000"/>
              </a:lnSpc>
              <a:spcBef>
                <a:spcPts val="0"/>
              </a:spcBef>
              <a:spcAft>
                <a:spcPts val="0"/>
              </a:spcAft>
              <a:buClr>
                <a:srgbClr val="9900FF"/>
              </a:buClr>
              <a:buSzPts val="1800"/>
              <a:buFont typeface="Lato"/>
              <a:buChar char="∙"/>
            </a:pPr>
            <a:r>
              <a:rPr lang="en-GB">
                <a:solidFill>
                  <a:srgbClr val="9900FF"/>
                </a:solidFill>
                <a:latin typeface="Lato"/>
                <a:ea typeface="Lato"/>
                <a:cs typeface="Lato"/>
                <a:sym typeface="Lato"/>
              </a:rPr>
              <a:t>Dependency injection concepts and CDI (Contexts and Dependency Injection) in Quarkus</a:t>
            </a:r>
            <a:endParaRPr>
              <a:solidFill>
                <a:srgbClr val="9900FF"/>
              </a:solidFill>
              <a:latin typeface="Lato"/>
              <a:ea typeface="Lato"/>
              <a:cs typeface="Lato"/>
              <a:sym typeface="Lato"/>
            </a:endParaRPr>
          </a:p>
          <a:p>
            <a:pPr indent="-381000" lvl="0" marL="342900" rtl="0" algn="l">
              <a:lnSpc>
                <a:spcPct val="107000"/>
              </a:lnSpc>
              <a:spcBef>
                <a:spcPts val="0"/>
              </a:spcBef>
              <a:spcAft>
                <a:spcPts val="0"/>
              </a:spcAft>
              <a:buClr>
                <a:srgbClr val="9900FF"/>
              </a:buClr>
              <a:buSzPts val="1800"/>
              <a:buFont typeface="Lato"/>
              <a:buChar char="∙"/>
            </a:pPr>
            <a:r>
              <a:rPr lang="en-GB">
                <a:solidFill>
                  <a:srgbClr val="9900FF"/>
                </a:solidFill>
                <a:latin typeface="Lato"/>
                <a:ea typeface="Lato"/>
                <a:cs typeface="Lato"/>
                <a:sym typeface="Lato"/>
              </a:rPr>
              <a:t>Injecting services and resources into your application</a:t>
            </a:r>
            <a:endParaRPr>
              <a:solidFill>
                <a:srgbClr val="9900FF"/>
              </a:solidFill>
              <a:latin typeface="Lato"/>
              <a:ea typeface="Lato"/>
              <a:cs typeface="Lato"/>
              <a:sym typeface="Lato"/>
            </a:endParaRPr>
          </a:p>
          <a:p>
            <a:pPr indent="-381000" lvl="0" marL="342900" rtl="0" algn="l">
              <a:lnSpc>
                <a:spcPct val="107000"/>
              </a:lnSpc>
              <a:spcBef>
                <a:spcPts val="0"/>
              </a:spcBef>
              <a:spcAft>
                <a:spcPts val="0"/>
              </a:spcAft>
              <a:buClr>
                <a:srgbClr val="9900FF"/>
              </a:buClr>
              <a:buSzPts val="1800"/>
              <a:buFont typeface="Lato"/>
              <a:buChar char="∙"/>
            </a:pPr>
            <a:r>
              <a:rPr lang="en-GB">
                <a:solidFill>
                  <a:srgbClr val="9900FF"/>
                </a:solidFill>
                <a:latin typeface="Lato"/>
                <a:ea typeface="Lato"/>
                <a:cs typeface="Lato"/>
                <a:sym typeface="Lato"/>
              </a:rPr>
              <a:t>Hands-on exercises</a:t>
            </a:r>
            <a:endParaRPr sz="2400">
              <a:solidFill>
                <a:srgbClr val="9900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21907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07000"/>
              </a:lnSpc>
              <a:spcBef>
                <a:spcPts val="0"/>
              </a:spcBef>
              <a:spcAft>
                <a:spcPts val="0"/>
              </a:spcAft>
              <a:buNone/>
            </a:pPr>
            <a:r>
              <a:rPr b="1" lang="en-GB" sz="2244">
                <a:solidFill>
                  <a:srgbClr val="9900FF"/>
                </a:solidFill>
                <a:latin typeface="Lato"/>
                <a:ea typeface="Lato"/>
                <a:cs typeface="Lato"/>
                <a:sym typeface="Lato"/>
              </a:rPr>
              <a:t>Dependency Injection and CDI in Quarkus</a:t>
            </a:r>
            <a:endParaRPr b="1" sz="3244"/>
          </a:p>
        </p:txBody>
      </p:sp>
      <p:sp>
        <p:nvSpPr>
          <p:cNvPr id="66" name="Google Shape;66;p15"/>
          <p:cNvSpPr txBox="1"/>
          <p:nvPr>
            <p:ph idx="1" type="body"/>
          </p:nvPr>
        </p:nvSpPr>
        <p:spPr>
          <a:xfrm>
            <a:off x="64625" y="727175"/>
            <a:ext cx="8886000" cy="44163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Dependency Injection (DI)</a:t>
            </a:r>
            <a:r>
              <a:rPr lang="en-GB" sz="1200">
                <a:solidFill>
                  <a:srgbClr val="9900FF"/>
                </a:solidFill>
                <a:latin typeface="Lato"/>
                <a:ea typeface="Lato"/>
                <a:cs typeface="Lato"/>
                <a:sym typeface="Lato"/>
              </a:rPr>
              <a:t> is a design pattern where an object (the dependency) is injected into another object (the client) to achieve inversion of control. In Quarkus, DI is implemented using the </a:t>
            </a:r>
            <a:r>
              <a:rPr b="1" lang="en-GB" sz="1200">
                <a:solidFill>
                  <a:srgbClr val="9900FF"/>
                </a:solidFill>
                <a:latin typeface="Lato"/>
                <a:ea typeface="Lato"/>
                <a:cs typeface="Lato"/>
                <a:sym typeface="Lato"/>
              </a:rPr>
              <a:t>Contexts and Dependency Injection (CDI)</a:t>
            </a:r>
            <a:r>
              <a:rPr lang="en-GB" sz="1200">
                <a:solidFill>
                  <a:srgbClr val="9900FF"/>
                </a:solidFill>
                <a:latin typeface="Lato"/>
                <a:ea typeface="Lato"/>
                <a:cs typeface="Lato"/>
                <a:sym typeface="Lato"/>
              </a:rPr>
              <a:t> specification. CDI is a core part of Java EE (Jakarta EE) and is fully supported in Quarkus, though Quarkus optimizes CDI for fast startup and low memory usage.</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Key Concepts in CDI</a:t>
            </a:r>
            <a:endParaRPr b="1" sz="1200">
              <a:solidFill>
                <a:srgbClr val="9900FF"/>
              </a:solidFill>
              <a:latin typeface="Lato"/>
              <a:ea typeface="Lato"/>
              <a:cs typeface="Lato"/>
              <a:sym typeface="Lato"/>
            </a:endParaRPr>
          </a:p>
          <a:p>
            <a:pPr indent="-304800" lvl="0" marL="457200" rtl="0" algn="l">
              <a:lnSpc>
                <a:spcPct val="95000"/>
              </a:lnSpc>
              <a:spcBef>
                <a:spcPts val="1200"/>
              </a:spcBef>
              <a:spcAft>
                <a:spcPts val="0"/>
              </a:spcAft>
              <a:buClr>
                <a:srgbClr val="9900FF"/>
              </a:buClr>
              <a:buSzPts val="1200"/>
              <a:buAutoNum type="arabicPeriod"/>
            </a:pPr>
            <a:r>
              <a:rPr b="1" lang="en-GB" sz="1200">
                <a:solidFill>
                  <a:srgbClr val="9900FF"/>
                </a:solidFill>
                <a:latin typeface="Lato"/>
                <a:ea typeface="Lato"/>
                <a:cs typeface="Lato"/>
                <a:sym typeface="Lato"/>
              </a:rPr>
              <a:t>Beans</a:t>
            </a:r>
            <a:r>
              <a:rPr lang="en-GB" sz="1200">
                <a:solidFill>
                  <a:srgbClr val="9900FF"/>
                </a:solidFill>
                <a:latin typeface="Lato"/>
                <a:ea typeface="Lato"/>
                <a:cs typeface="Lato"/>
                <a:sym typeface="Lato"/>
              </a:rPr>
              <a:t>: CDI revolves around beans, which are components that can be injected and managed by the CDI container. Beans in CDI can be of various types like managed beans, EJBs, or producer methods.</a:t>
            </a:r>
            <a:endParaRPr sz="1200">
              <a:solidFill>
                <a:srgbClr val="9900FF"/>
              </a:solidFill>
              <a:latin typeface="Lato"/>
              <a:ea typeface="Lato"/>
              <a:cs typeface="Lato"/>
              <a:sym typeface="Lato"/>
            </a:endParaRPr>
          </a:p>
          <a:p>
            <a:pPr indent="-304800" lvl="0" marL="457200" rtl="0" algn="l">
              <a:lnSpc>
                <a:spcPct val="95000"/>
              </a:lnSpc>
              <a:spcBef>
                <a:spcPts val="0"/>
              </a:spcBef>
              <a:spcAft>
                <a:spcPts val="0"/>
              </a:spcAft>
              <a:buClr>
                <a:srgbClr val="9900FF"/>
              </a:buClr>
              <a:buSzPts val="1200"/>
              <a:buAutoNum type="arabicPeriod"/>
            </a:pPr>
            <a:r>
              <a:rPr b="1" lang="en-GB" sz="1200">
                <a:solidFill>
                  <a:srgbClr val="9900FF"/>
                </a:solidFill>
                <a:latin typeface="Lato"/>
                <a:ea typeface="Lato"/>
                <a:cs typeface="Lato"/>
                <a:sym typeface="Lato"/>
              </a:rPr>
              <a:t>Injection</a:t>
            </a:r>
            <a:r>
              <a:rPr lang="en-GB" sz="1200">
                <a:solidFill>
                  <a:srgbClr val="9900FF"/>
                </a:solidFill>
                <a:latin typeface="Lato"/>
                <a:ea typeface="Lato"/>
                <a:cs typeface="Lato"/>
                <a:sym typeface="Lato"/>
              </a:rPr>
              <a:t>: Beans can be injected into other components using the @Inject annotation. For example:</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lang="en-GB" sz="1200">
                <a:solidFill>
                  <a:srgbClr val="FF0000"/>
                </a:solidFill>
                <a:latin typeface="Lato"/>
                <a:ea typeface="Lato"/>
                <a:cs typeface="Lato"/>
                <a:sym typeface="Lato"/>
              </a:rPr>
              <a:t>@Inject</a:t>
            </a:r>
            <a:endParaRPr sz="1200">
              <a:solidFill>
                <a:srgbClr val="FF0000"/>
              </a:solidFill>
              <a:latin typeface="Lato"/>
              <a:ea typeface="Lato"/>
              <a:cs typeface="Lato"/>
              <a:sym typeface="Lato"/>
            </a:endParaRPr>
          </a:p>
          <a:p>
            <a:pPr indent="0" lvl="0" marL="0" rtl="0" algn="l">
              <a:lnSpc>
                <a:spcPct val="95000"/>
              </a:lnSpc>
              <a:spcBef>
                <a:spcPts val="1200"/>
              </a:spcBef>
              <a:spcAft>
                <a:spcPts val="0"/>
              </a:spcAft>
              <a:buNone/>
            </a:pPr>
            <a:r>
              <a:rPr lang="en-GB" sz="1200">
                <a:solidFill>
                  <a:srgbClr val="FF0000"/>
                </a:solidFill>
                <a:latin typeface="Lato"/>
                <a:ea typeface="Lato"/>
                <a:cs typeface="Lato"/>
                <a:sym typeface="Lato"/>
              </a:rPr>
              <a:t>MyService myService;</a:t>
            </a:r>
            <a:endParaRPr sz="1200">
              <a:solidFill>
                <a:srgbClr val="FF0000"/>
              </a:solidFill>
              <a:latin typeface="Lato"/>
              <a:ea typeface="Lato"/>
              <a:cs typeface="Lato"/>
              <a:sym typeface="Lato"/>
            </a:endParaRPr>
          </a:p>
          <a:p>
            <a:pPr indent="0" lvl="0" marL="0" rtl="0" algn="l">
              <a:spcBef>
                <a:spcPts val="1200"/>
              </a:spcBef>
              <a:spcAft>
                <a:spcPts val="0"/>
              </a:spcAft>
              <a:buNone/>
            </a:pPr>
            <a:r>
              <a:rPr b="1" lang="en-GB" sz="1200">
                <a:solidFill>
                  <a:srgbClr val="9900FF"/>
                </a:solidFill>
                <a:latin typeface="Lato"/>
                <a:ea typeface="Lato"/>
                <a:cs typeface="Lato"/>
                <a:sym typeface="Lato"/>
              </a:rPr>
              <a:t>3.	Qualifiers</a:t>
            </a:r>
            <a:r>
              <a:rPr lang="en-GB" sz="1200">
                <a:solidFill>
                  <a:srgbClr val="9900FF"/>
                </a:solidFill>
                <a:latin typeface="Lato"/>
                <a:ea typeface="Lato"/>
                <a:cs typeface="Lato"/>
                <a:sym typeface="Lato"/>
              </a:rPr>
              <a:t>: When multiple beans of the same type exist, CDI needs a way to distinguish between them. Qualifiers are used to mark beans uniquely. For example:</a:t>
            </a:r>
            <a:endParaRPr sz="1200">
              <a:solidFill>
                <a:srgbClr val="9900FF"/>
              </a:solidFill>
              <a:latin typeface="Lato"/>
              <a:ea typeface="Lato"/>
              <a:cs typeface="Lato"/>
              <a:sym typeface="Lato"/>
            </a:endParaRPr>
          </a:p>
          <a:p>
            <a:pPr indent="0" lvl="0" marL="0" rtl="0" algn="l">
              <a:spcBef>
                <a:spcPts val="1200"/>
              </a:spcBef>
              <a:spcAft>
                <a:spcPts val="0"/>
              </a:spcAft>
              <a:buNone/>
            </a:pPr>
            <a:r>
              <a:rPr lang="en-GB" sz="1200">
                <a:solidFill>
                  <a:srgbClr val="FF0000"/>
                </a:solidFill>
                <a:latin typeface="Lato"/>
                <a:ea typeface="Lato"/>
                <a:cs typeface="Lato"/>
                <a:sym typeface="Lato"/>
              </a:rPr>
              <a:t>@Inject</a:t>
            </a:r>
            <a:endParaRPr sz="1200">
              <a:solidFill>
                <a:srgbClr val="FF0000"/>
              </a:solidFill>
              <a:latin typeface="Lato"/>
              <a:ea typeface="Lato"/>
              <a:cs typeface="Lato"/>
              <a:sym typeface="Lato"/>
            </a:endParaRPr>
          </a:p>
          <a:p>
            <a:pPr indent="0" lvl="0" marL="0" rtl="0" algn="l">
              <a:spcBef>
                <a:spcPts val="1200"/>
              </a:spcBef>
              <a:spcAft>
                <a:spcPts val="0"/>
              </a:spcAft>
              <a:buNone/>
            </a:pPr>
            <a:r>
              <a:rPr lang="en-GB" sz="1200">
                <a:solidFill>
                  <a:srgbClr val="FF0000"/>
                </a:solidFill>
                <a:latin typeface="Lato"/>
                <a:ea typeface="Lato"/>
                <a:cs typeface="Lato"/>
                <a:sym typeface="Lato"/>
              </a:rPr>
              <a:t>@MyCustomQualifier</a:t>
            </a:r>
            <a:endParaRPr sz="1200">
              <a:solidFill>
                <a:srgbClr val="FF0000"/>
              </a:solidFill>
              <a:latin typeface="Lato"/>
              <a:ea typeface="Lato"/>
              <a:cs typeface="Lato"/>
              <a:sym typeface="Lato"/>
            </a:endParaRPr>
          </a:p>
          <a:p>
            <a:pPr indent="0" lvl="0" marL="0" rtl="0" algn="l">
              <a:spcBef>
                <a:spcPts val="1200"/>
              </a:spcBef>
              <a:spcAft>
                <a:spcPts val="1200"/>
              </a:spcAft>
              <a:buNone/>
            </a:pPr>
            <a:r>
              <a:rPr lang="en-GB" sz="1200">
                <a:solidFill>
                  <a:srgbClr val="FF0000"/>
                </a:solidFill>
                <a:latin typeface="Lato"/>
                <a:ea typeface="Lato"/>
                <a:cs typeface="Lato"/>
                <a:sym typeface="Lato"/>
              </a:rPr>
              <a:t>MyService myService;</a:t>
            </a:r>
            <a:endParaRPr sz="1200">
              <a:solidFill>
                <a:srgbClr val="FF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19075"/>
            <a:ext cx="8520600" cy="572700"/>
          </a:xfrm>
          <a:prstGeom prst="rect">
            <a:avLst/>
          </a:prstGeom>
        </p:spPr>
        <p:txBody>
          <a:bodyPr anchorCtr="0" anchor="t" bIns="91425" lIns="91425" spcFirstLastPara="1" rIns="91425" wrap="square" tIns="91425">
            <a:normAutofit/>
          </a:bodyPr>
          <a:lstStyle/>
          <a:p>
            <a:pPr indent="0" lvl="0" marL="0" rtl="0" algn="ctr">
              <a:lnSpc>
                <a:spcPct val="107000"/>
              </a:lnSpc>
              <a:spcBef>
                <a:spcPts val="0"/>
              </a:spcBef>
              <a:spcAft>
                <a:spcPts val="0"/>
              </a:spcAft>
              <a:buNone/>
            </a:pPr>
            <a:r>
              <a:rPr b="1" lang="en-GB" sz="2244">
                <a:solidFill>
                  <a:srgbClr val="9900FF"/>
                </a:solidFill>
                <a:latin typeface="Lato"/>
                <a:ea typeface="Lato"/>
                <a:cs typeface="Lato"/>
                <a:sym typeface="Lato"/>
              </a:rPr>
              <a:t>Dependency Injection and CDI in Quarkus</a:t>
            </a:r>
            <a:endParaRPr b="1" sz="3244"/>
          </a:p>
        </p:txBody>
      </p:sp>
      <p:sp>
        <p:nvSpPr>
          <p:cNvPr id="72" name="Google Shape;72;p16"/>
          <p:cNvSpPr txBox="1"/>
          <p:nvPr>
            <p:ph idx="1" type="body"/>
          </p:nvPr>
        </p:nvSpPr>
        <p:spPr>
          <a:xfrm>
            <a:off x="64625" y="727175"/>
            <a:ext cx="8886000" cy="4416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100">
                <a:solidFill>
                  <a:srgbClr val="9900FF"/>
                </a:solidFill>
                <a:latin typeface="Lato"/>
                <a:ea typeface="Lato"/>
                <a:cs typeface="Lato"/>
                <a:sym typeface="Lato"/>
              </a:rPr>
              <a:t>4.	Scopes</a:t>
            </a:r>
            <a:r>
              <a:rPr lang="en-GB" sz="1100">
                <a:solidFill>
                  <a:srgbClr val="9900FF"/>
                </a:solidFill>
                <a:latin typeface="Lato"/>
                <a:ea typeface="Lato"/>
                <a:cs typeface="Lato"/>
                <a:sym typeface="Lato"/>
              </a:rPr>
              <a:t>: CDI defines several scopes, such as:</a:t>
            </a:r>
            <a:endParaRPr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lang="en-GB" sz="1100">
                <a:solidFill>
                  <a:srgbClr val="9900FF"/>
                </a:solidFill>
                <a:latin typeface="Lato"/>
                <a:ea typeface="Lato"/>
                <a:cs typeface="Lato"/>
                <a:sym typeface="Lato"/>
              </a:rPr>
              <a:t>@ApplicationScoped: Bean instance is shared across the entire application.</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lang="en-GB" sz="1100">
                <a:solidFill>
                  <a:srgbClr val="9900FF"/>
                </a:solidFill>
                <a:latin typeface="Lato"/>
                <a:ea typeface="Lato"/>
                <a:cs typeface="Lato"/>
                <a:sym typeface="Lato"/>
              </a:rPr>
              <a:t>@RequestScoped: Bean instance exists for a single HTTP request.</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lang="en-GB" sz="1100">
                <a:solidFill>
                  <a:srgbClr val="9900FF"/>
                </a:solidFill>
                <a:latin typeface="Lato"/>
                <a:ea typeface="Lato"/>
                <a:cs typeface="Lato"/>
                <a:sym typeface="Lato"/>
              </a:rPr>
              <a:t>@SessionScoped: Bean instance exists for an HTTP session.</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lang="en-GB" sz="1100">
                <a:solidFill>
                  <a:srgbClr val="9900FF"/>
                </a:solidFill>
                <a:latin typeface="Lato"/>
                <a:ea typeface="Lato"/>
                <a:cs typeface="Lato"/>
                <a:sym typeface="Lato"/>
              </a:rPr>
              <a:t>@Dependent: The bean lifecycle depends on the client it's injected into.</a:t>
            </a:r>
            <a:endParaRPr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5.	Producer Methods</a:t>
            </a:r>
            <a:r>
              <a:rPr lang="en-GB" sz="1100">
                <a:solidFill>
                  <a:srgbClr val="9900FF"/>
                </a:solidFill>
                <a:latin typeface="Lato"/>
                <a:ea typeface="Lato"/>
                <a:cs typeface="Lato"/>
                <a:sym typeface="Lato"/>
              </a:rPr>
              <a:t>: Sometimes, beans need complex construction logic. Producer methods, annotated with @Produces, can be used to produce bean instances in a flexible manner.</a:t>
            </a:r>
            <a:endParaRPr sz="1100">
              <a:solidFill>
                <a:srgbClr val="9900FF"/>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@Produces</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public MyService produceMyService() {</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    return new MyServiceImpl();</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a:t>
            </a:r>
            <a:endParaRPr sz="1100">
              <a:solidFill>
                <a:srgbClr val="FF0000"/>
              </a:solidFill>
              <a:latin typeface="Lato"/>
              <a:ea typeface="Lato"/>
              <a:cs typeface="Lato"/>
              <a:sym typeface="Lato"/>
            </a:endParaRPr>
          </a:p>
          <a:p>
            <a:pPr indent="0" lvl="0" marL="0" rtl="0" algn="l">
              <a:spcBef>
                <a:spcPts val="0"/>
              </a:spcBef>
              <a:spcAft>
                <a:spcPts val="0"/>
              </a:spcAft>
              <a:buNone/>
            </a:pPr>
            <a:r>
              <a:rPr b="1" lang="en-GB" sz="1100">
                <a:solidFill>
                  <a:srgbClr val="9900FF"/>
                </a:solidFill>
                <a:latin typeface="Lato"/>
                <a:ea typeface="Lato"/>
                <a:cs typeface="Lato"/>
                <a:sym typeface="Lato"/>
              </a:rPr>
              <a:t>6.	Interceptors and Decorators</a:t>
            </a:r>
            <a:r>
              <a:rPr lang="en-GB" sz="1100">
                <a:solidFill>
                  <a:srgbClr val="9900FF"/>
                </a:solidFill>
                <a:latin typeface="Lato"/>
                <a:ea typeface="Lato"/>
                <a:cs typeface="Lato"/>
                <a:sym typeface="Lato"/>
              </a:rPr>
              <a:t>: CDI allows adding behavior to beans without modifying them directly. Interceptors (using @Interceptor) and decorators (using @Decorator) provide cross-cutting concerns such as logging, transactions, or security.</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b="1" sz="1200">
              <a:solidFill>
                <a:srgbClr val="9900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219075"/>
            <a:ext cx="8520600" cy="572700"/>
          </a:xfrm>
          <a:prstGeom prst="rect">
            <a:avLst/>
          </a:prstGeom>
        </p:spPr>
        <p:txBody>
          <a:bodyPr anchorCtr="0" anchor="t" bIns="91425" lIns="91425" spcFirstLastPara="1" rIns="91425" wrap="square" tIns="91425">
            <a:normAutofit/>
          </a:bodyPr>
          <a:lstStyle/>
          <a:p>
            <a:pPr indent="0" lvl="0" marL="0" rtl="0" algn="ctr">
              <a:lnSpc>
                <a:spcPct val="107000"/>
              </a:lnSpc>
              <a:spcBef>
                <a:spcPts val="0"/>
              </a:spcBef>
              <a:spcAft>
                <a:spcPts val="0"/>
              </a:spcAft>
              <a:buNone/>
            </a:pPr>
            <a:r>
              <a:rPr b="1" lang="en-GB" sz="2244">
                <a:solidFill>
                  <a:srgbClr val="9900FF"/>
                </a:solidFill>
                <a:latin typeface="Lato"/>
                <a:ea typeface="Lato"/>
                <a:cs typeface="Lato"/>
                <a:sym typeface="Lato"/>
              </a:rPr>
              <a:t>Dependency Injection and CDI in Quarkus</a:t>
            </a:r>
            <a:endParaRPr b="1" sz="3244"/>
          </a:p>
        </p:txBody>
      </p:sp>
      <p:sp>
        <p:nvSpPr>
          <p:cNvPr id="78" name="Google Shape;78;p17"/>
          <p:cNvSpPr txBox="1"/>
          <p:nvPr>
            <p:ph idx="1" type="body"/>
          </p:nvPr>
        </p:nvSpPr>
        <p:spPr>
          <a:xfrm>
            <a:off x="64625" y="727175"/>
            <a:ext cx="8886000" cy="44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100">
                <a:solidFill>
                  <a:srgbClr val="9900FF"/>
                </a:solidFill>
                <a:latin typeface="Lato"/>
                <a:ea typeface="Lato"/>
                <a:cs typeface="Lato"/>
                <a:sym typeface="Lato"/>
              </a:rPr>
              <a:t>7.	Event System</a:t>
            </a:r>
            <a:r>
              <a:rPr lang="en-GB" sz="1100">
                <a:solidFill>
                  <a:srgbClr val="9900FF"/>
                </a:solidFill>
                <a:latin typeface="Lato"/>
                <a:ea typeface="Lato"/>
                <a:cs typeface="Lato"/>
                <a:sym typeface="Lato"/>
              </a:rPr>
              <a:t>: CDI includes a powerful event system for decoupling components. Producers can fire events, and consumers can listen to these events.</a:t>
            </a:r>
            <a:endParaRPr sz="1100">
              <a:solidFill>
                <a:srgbClr val="9900FF"/>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GB" sz="1100">
                <a:solidFill>
                  <a:srgbClr val="FF0000"/>
                </a:solidFill>
                <a:latin typeface="Lato"/>
                <a:ea typeface="Lato"/>
                <a:cs typeface="Lato"/>
                <a:sym typeface="Lato"/>
              </a:rPr>
              <a:t>@Inject</a:t>
            </a:r>
            <a:endParaRPr sz="1100">
              <a:solidFill>
                <a:srgbClr val="FF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GB" sz="1100">
                <a:solidFill>
                  <a:srgbClr val="FF0000"/>
                </a:solidFill>
                <a:latin typeface="Lato"/>
                <a:ea typeface="Lato"/>
                <a:cs typeface="Lato"/>
                <a:sym typeface="Lato"/>
              </a:rPr>
              <a:t>Event&lt;MyEvent&gt; event;</a:t>
            </a:r>
            <a:endParaRPr sz="1100">
              <a:solidFill>
                <a:srgbClr val="FF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solidFill>
                <a:srgbClr val="FF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GB" sz="1100">
                <a:solidFill>
                  <a:srgbClr val="FF0000"/>
                </a:solidFill>
                <a:latin typeface="Lato"/>
                <a:ea typeface="Lato"/>
                <a:cs typeface="Lato"/>
                <a:sym typeface="Lato"/>
              </a:rPr>
              <a:t>event.fire(new MyEvent());</a:t>
            </a:r>
            <a:endParaRPr sz="1100">
              <a:solidFill>
                <a:srgbClr val="FF0000"/>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8.	Alternatives</a:t>
            </a:r>
            <a:r>
              <a:rPr lang="en-GB" sz="1100">
                <a:solidFill>
                  <a:srgbClr val="9900FF"/>
                </a:solidFill>
                <a:latin typeface="Lato"/>
                <a:ea typeface="Lato"/>
                <a:cs typeface="Lato"/>
                <a:sym typeface="Lato"/>
              </a:rPr>
              <a:t>: CDI supports alternatives, which are beans that can be swapped for other beans during deployment. You can declare them using @Alternative and prioritize their usage in beans.xml.</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b="1" sz="1100">
              <a:solidFill>
                <a:srgbClr val="9900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219075"/>
            <a:ext cx="8520600" cy="572700"/>
          </a:xfrm>
          <a:prstGeom prst="rect">
            <a:avLst/>
          </a:prstGeom>
        </p:spPr>
        <p:txBody>
          <a:bodyPr anchorCtr="0" anchor="t" bIns="91425" lIns="91425" spcFirstLastPara="1" rIns="91425" wrap="square" tIns="91425">
            <a:normAutofit/>
          </a:bodyPr>
          <a:lstStyle/>
          <a:p>
            <a:pPr indent="0" lvl="0" marL="0" rtl="0" algn="ctr">
              <a:lnSpc>
                <a:spcPct val="107000"/>
              </a:lnSpc>
              <a:spcBef>
                <a:spcPts val="0"/>
              </a:spcBef>
              <a:spcAft>
                <a:spcPts val="0"/>
              </a:spcAft>
              <a:buNone/>
            </a:pPr>
            <a:r>
              <a:rPr b="1" lang="en-GB" sz="2244">
                <a:solidFill>
                  <a:srgbClr val="9900FF"/>
                </a:solidFill>
                <a:latin typeface="Lato"/>
                <a:ea typeface="Lato"/>
                <a:cs typeface="Lato"/>
                <a:sym typeface="Lato"/>
              </a:rPr>
              <a:t>CDI in Quarkus</a:t>
            </a:r>
            <a:endParaRPr b="1" sz="3244"/>
          </a:p>
        </p:txBody>
      </p:sp>
      <p:sp>
        <p:nvSpPr>
          <p:cNvPr id="84" name="Google Shape;84;p18"/>
          <p:cNvSpPr txBox="1"/>
          <p:nvPr>
            <p:ph idx="1" type="body"/>
          </p:nvPr>
        </p:nvSpPr>
        <p:spPr>
          <a:xfrm>
            <a:off x="64625" y="727175"/>
            <a:ext cx="5358600" cy="4416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100">
                <a:solidFill>
                  <a:srgbClr val="9900FF"/>
                </a:solidFill>
                <a:latin typeface="Lato"/>
                <a:ea typeface="Lato"/>
                <a:cs typeface="Lato"/>
                <a:sym typeface="Lato"/>
              </a:rPr>
              <a:t>Quarkus fully supports CDI but optimizes it for </a:t>
            </a:r>
            <a:r>
              <a:rPr b="1" lang="en-GB" sz="1100">
                <a:solidFill>
                  <a:srgbClr val="9900FF"/>
                </a:solidFill>
                <a:latin typeface="Lato"/>
                <a:ea typeface="Lato"/>
                <a:cs typeface="Lato"/>
                <a:sym typeface="Lato"/>
              </a:rPr>
              <a:t>native image compilation</a:t>
            </a:r>
            <a:r>
              <a:rPr lang="en-GB" sz="1100">
                <a:solidFill>
                  <a:srgbClr val="9900FF"/>
                </a:solidFill>
                <a:latin typeface="Lato"/>
                <a:ea typeface="Lato"/>
                <a:cs typeface="Lato"/>
                <a:sym typeface="Lato"/>
              </a:rPr>
              <a:t> and </a:t>
            </a:r>
            <a:r>
              <a:rPr b="1" lang="en-GB" sz="1100">
                <a:solidFill>
                  <a:srgbClr val="9900FF"/>
                </a:solidFill>
                <a:latin typeface="Lato"/>
                <a:ea typeface="Lato"/>
                <a:cs typeface="Lato"/>
                <a:sym typeface="Lato"/>
              </a:rPr>
              <a:t>small memory footprint</a:t>
            </a:r>
            <a:r>
              <a:rPr lang="en-GB" sz="1100">
                <a:solidFill>
                  <a:srgbClr val="9900FF"/>
                </a:solidFill>
                <a:latin typeface="Lato"/>
                <a:ea typeface="Lato"/>
                <a:cs typeface="Lato"/>
                <a:sym typeface="Lato"/>
              </a:rPr>
              <a:t>. Here's how CDI works within the Quarkus ecosystem:</a:t>
            </a:r>
            <a:endParaRPr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AutoNum type="arabicPeriod"/>
            </a:pPr>
            <a:r>
              <a:rPr b="1" lang="en-GB" sz="1100">
                <a:solidFill>
                  <a:srgbClr val="9900FF"/>
                </a:solidFill>
                <a:latin typeface="Lato"/>
                <a:ea typeface="Lato"/>
                <a:cs typeface="Lato"/>
                <a:sym typeface="Lato"/>
              </a:rPr>
              <a:t>Build-time Optimization</a:t>
            </a:r>
            <a:r>
              <a:rPr lang="en-GB" sz="1100">
                <a:solidFill>
                  <a:srgbClr val="9900FF"/>
                </a:solidFill>
                <a:latin typeface="Lato"/>
                <a:ea typeface="Lato"/>
                <a:cs typeface="Lato"/>
                <a:sym typeface="Lato"/>
              </a:rPr>
              <a:t>: Quarkus resolves most of the CDI setup at build time, reducing runtime overhead. This is in contrast to traditional Java EE/CDI servers, where everything is resolved at runtime.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Fast Startup</a:t>
            </a:r>
            <a:r>
              <a:rPr lang="en-GB" sz="1100">
                <a:solidFill>
                  <a:srgbClr val="9900FF"/>
                </a:solidFill>
                <a:latin typeface="Lato"/>
                <a:ea typeface="Lato"/>
                <a:cs typeface="Lato"/>
                <a:sym typeface="Lato"/>
              </a:rPr>
              <a:t>: CDI initialization and dependency injection are tailored in Quarkus to ensure fast startup times, which is crucial for cloud-native applications (like in Kubernetes environments or with serverless architectures).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Integration with Other Frameworks</a:t>
            </a:r>
            <a:r>
              <a:rPr lang="en-GB" sz="1100">
                <a:solidFill>
                  <a:srgbClr val="9900FF"/>
                </a:solidFill>
                <a:latin typeface="Lato"/>
                <a:ea typeface="Lato"/>
                <a:cs typeface="Lato"/>
                <a:sym typeface="Lato"/>
              </a:rPr>
              <a:t>: Quarkus integrates CDI seamlessly with other libraries like RESTEasy (for building REST APIs), Hibernate ORM (for persistence), and Vert.x (for reactive applications).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Arc in Quarkus</a:t>
            </a:r>
            <a:r>
              <a:rPr lang="en-GB" sz="1100">
                <a:solidFill>
                  <a:srgbClr val="9900FF"/>
                </a:solidFill>
                <a:latin typeface="Lato"/>
                <a:ea typeface="Lato"/>
                <a:cs typeface="Lato"/>
                <a:sym typeface="Lato"/>
              </a:rPr>
              <a:t>: Quarkus uses </a:t>
            </a:r>
            <a:r>
              <a:rPr b="1" lang="en-GB" sz="1100">
                <a:solidFill>
                  <a:srgbClr val="9900FF"/>
                </a:solidFill>
                <a:latin typeface="Lato"/>
                <a:ea typeface="Lato"/>
                <a:cs typeface="Lato"/>
                <a:sym typeface="Lato"/>
              </a:rPr>
              <a:t>Arc</a:t>
            </a:r>
            <a:r>
              <a:rPr lang="en-GB" sz="1100">
                <a:solidFill>
                  <a:srgbClr val="9900FF"/>
                </a:solidFill>
                <a:latin typeface="Lato"/>
                <a:ea typeface="Lato"/>
                <a:cs typeface="Lato"/>
                <a:sym typeface="Lato"/>
              </a:rPr>
              <a:t>, a CDI implementation optimized for Quarkus. Arc simplifies certain CDI aspects and enhances the developer experience while maintaining compatibility with the CDI specification.</a:t>
            </a:r>
            <a:endParaRPr sz="1100">
              <a:solidFill>
                <a:srgbClr val="9900FF"/>
              </a:solidFill>
              <a:latin typeface="Lato"/>
              <a:ea typeface="Lato"/>
              <a:cs typeface="Lato"/>
              <a:sym typeface="Lato"/>
            </a:endParaRPr>
          </a:p>
          <a:p>
            <a:pPr indent="0" lvl="0" marL="0" rtl="0" algn="l">
              <a:spcBef>
                <a:spcPts val="1200"/>
              </a:spcBef>
              <a:spcAft>
                <a:spcPts val="1200"/>
              </a:spcAft>
              <a:buNone/>
            </a:pPr>
            <a:r>
              <a:rPr lang="en-GB" sz="1100">
                <a:solidFill>
                  <a:srgbClr val="9900FF"/>
                </a:solidFill>
                <a:latin typeface="Lato"/>
                <a:ea typeface="Lato"/>
                <a:cs typeface="Lato"/>
                <a:sym typeface="Lato"/>
              </a:rPr>
              <a:t>In this example: GreetingService is a bean that is injected into GreetingResource.  @ApplicationScoped ensures that only one instance of GreetingService is created and used throughout the application.</a:t>
            </a:r>
            <a:endParaRPr b="1" sz="1100">
              <a:solidFill>
                <a:srgbClr val="9900FF"/>
              </a:solidFill>
              <a:latin typeface="Lato"/>
              <a:ea typeface="Lato"/>
              <a:cs typeface="Lato"/>
              <a:sym typeface="Lato"/>
            </a:endParaRPr>
          </a:p>
        </p:txBody>
      </p:sp>
      <p:sp>
        <p:nvSpPr>
          <p:cNvPr id="85" name="Google Shape;85;p18"/>
          <p:cNvSpPr txBox="1"/>
          <p:nvPr/>
        </p:nvSpPr>
        <p:spPr>
          <a:xfrm>
            <a:off x="5423325" y="727175"/>
            <a:ext cx="3497100" cy="4248300"/>
          </a:xfrm>
          <a:prstGeom prst="rect">
            <a:avLst/>
          </a:prstGeom>
          <a:noFill/>
          <a:ln cap="flat" cmpd="sng" w="9525">
            <a:solidFill>
              <a:srgbClr val="00FF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FF0000"/>
                </a:solidFill>
                <a:latin typeface="Lato"/>
                <a:ea typeface="Lato"/>
                <a:cs typeface="Lato"/>
                <a:sym typeface="Lato"/>
              </a:rPr>
              <a:t>// Service </a:t>
            </a:r>
            <a:r>
              <a:rPr lang="en-GB" sz="1100">
                <a:solidFill>
                  <a:srgbClr val="9900FF"/>
                </a:solidFill>
              </a:rPr>
              <a:t>ensures that only one instance of </a:t>
            </a:r>
            <a:endParaRPr sz="1100">
              <a:solidFill>
                <a:srgbClr val="9900FF"/>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@ApplicationScoped</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public class GreetingService {</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    </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    public String greet(String name) {</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        return "Hello, " + name;</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    }</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a:t>
            </a:r>
            <a:endParaRPr sz="1100">
              <a:solidFill>
                <a:srgbClr val="FF0000"/>
              </a:solidFill>
              <a:latin typeface="Lato"/>
              <a:ea typeface="Lato"/>
              <a:cs typeface="Lato"/>
              <a:sym typeface="Lato"/>
            </a:endParaRPr>
          </a:p>
          <a:p>
            <a:pPr indent="0" lvl="0" marL="0" rtl="0" algn="l">
              <a:spcBef>
                <a:spcPts val="0"/>
              </a:spcBef>
              <a:spcAft>
                <a:spcPts val="0"/>
              </a:spcAft>
              <a:buNone/>
            </a:pPr>
            <a:r>
              <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 Resource (REST endpoint)</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@Path("/hello")</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public class GreetingResource {</a:t>
            </a:r>
            <a:endParaRPr sz="1100">
              <a:solidFill>
                <a:srgbClr val="FF0000"/>
              </a:solidFill>
              <a:latin typeface="Lato"/>
              <a:ea typeface="Lato"/>
              <a:cs typeface="Lato"/>
              <a:sym typeface="Lato"/>
            </a:endParaRPr>
          </a:p>
          <a:p>
            <a:pPr indent="0" lvl="0" marL="0" rtl="0" algn="l">
              <a:spcBef>
                <a:spcPts val="0"/>
              </a:spcBef>
              <a:spcAft>
                <a:spcPts val="0"/>
              </a:spcAft>
              <a:buNone/>
            </a:pPr>
            <a:r>
              <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    @Inject  //</a:t>
            </a:r>
            <a:r>
              <a:rPr lang="en-GB" sz="1100">
                <a:solidFill>
                  <a:srgbClr val="9900FF"/>
                </a:solidFill>
              </a:rPr>
              <a:t>is a bean that is injected into </a:t>
            </a:r>
            <a:endParaRPr sz="1100">
              <a:solidFill>
                <a:srgbClr val="9900FF"/>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    GreetingService greetingService;</a:t>
            </a:r>
            <a:endParaRPr sz="1100">
              <a:solidFill>
                <a:srgbClr val="FF0000"/>
              </a:solidFill>
              <a:latin typeface="Lato"/>
              <a:ea typeface="Lato"/>
              <a:cs typeface="Lato"/>
              <a:sym typeface="Lato"/>
            </a:endParaRPr>
          </a:p>
          <a:p>
            <a:pPr indent="0" lvl="0" marL="0" rtl="0" algn="l">
              <a:spcBef>
                <a:spcPts val="0"/>
              </a:spcBef>
              <a:spcAft>
                <a:spcPts val="0"/>
              </a:spcAft>
              <a:buNone/>
            </a:pPr>
            <a:r>
              <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    @GET</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    @Produces(MediaType.TEXT_PLAIN)</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    public String hello(@QueryParam("name") String name) {</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        return greetingService.greet(name);</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    }</a:t>
            </a:r>
            <a:endParaRPr sz="1100">
              <a:solidFill>
                <a:srgbClr val="FF0000"/>
              </a:solidFill>
              <a:latin typeface="Lato"/>
              <a:ea typeface="Lato"/>
              <a:cs typeface="Lato"/>
              <a:sym typeface="Lato"/>
            </a:endParaRPr>
          </a:p>
          <a:p>
            <a:pPr indent="0" lvl="0" marL="0" rtl="0" algn="l">
              <a:spcBef>
                <a:spcPts val="0"/>
              </a:spcBef>
              <a:spcAft>
                <a:spcPts val="0"/>
              </a:spcAft>
              <a:buNone/>
            </a:pPr>
            <a:r>
              <a:rPr lang="en-GB" sz="1100">
                <a:solidFill>
                  <a:srgbClr val="FF0000"/>
                </a:solidFill>
                <a:latin typeface="Lato"/>
                <a:ea typeface="Lato"/>
                <a:cs typeface="Lato"/>
                <a:sym typeface="Lato"/>
              </a:rPr>
              <a:t>}</a:t>
            </a:r>
            <a:endParaRPr sz="1100">
              <a:solidFill>
                <a:srgbClr val="FF0000"/>
              </a:solidFill>
              <a:latin typeface="Lato"/>
              <a:ea typeface="Lato"/>
              <a:cs typeface="Lato"/>
              <a:sym typeface="Lato"/>
            </a:endParaRPr>
          </a:p>
          <a:p>
            <a:pPr indent="0" lvl="0" marL="0" rtl="0" algn="l">
              <a:spcBef>
                <a:spcPts val="0"/>
              </a:spcBef>
              <a:spcAft>
                <a:spcPts val="0"/>
              </a:spcAft>
              <a:buNone/>
            </a:pPr>
            <a:r>
              <a:t/>
            </a:r>
            <a:endParaRPr sz="1100">
              <a:solidFill>
                <a:srgbClr val="FF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400"/>
              </a:spcAft>
              <a:buNone/>
            </a:pPr>
            <a:r>
              <a:rPr b="1" lang="en-GB" sz="2600">
                <a:solidFill>
                  <a:srgbClr val="9900FF"/>
                </a:solidFill>
                <a:latin typeface="Lato"/>
                <a:ea typeface="Lato"/>
                <a:cs typeface="Lato"/>
                <a:sym typeface="Lato"/>
              </a:rPr>
              <a:t>CDI Extensions in Quarkus</a:t>
            </a:r>
            <a:endParaRPr sz="4100">
              <a:solidFill>
                <a:srgbClr val="9900FF"/>
              </a:solidFill>
              <a:latin typeface="Lato"/>
              <a:ea typeface="Lato"/>
              <a:cs typeface="Lato"/>
              <a:sym typeface="Lato"/>
            </a:endParaRPr>
          </a:p>
        </p:txBody>
      </p:sp>
      <p:sp>
        <p:nvSpPr>
          <p:cNvPr id="91" name="Google Shape;91;p19"/>
          <p:cNvSpPr txBox="1"/>
          <p:nvPr>
            <p:ph idx="1" type="body"/>
          </p:nvPr>
        </p:nvSpPr>
        <p:spPr>
          <a:xfrm>
            <a:off x="86125" y="1152475"/>
            <a:ext cx="8746200" cy="3990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852"/>
              <a:buFont typeface="Arial"/>
              <a:buNone/>
            </a:pPr>
            <a:r>
              <a:rPr lang="en-GB" sz="1200">
                <a:solidFill>
                  <a:srgbClr val="9900FF"/>
                </a:solidFill>
                <a:latin typeface="Lato"/>
                <a:ea typeface="Lato"/>
                <a:cs typeface="Lato"/>
                <a:sym typeface="Lato"/>
              </a:rPr>
              <a:t>Quarkus allows you to extend CDI functionality by creating </a:t>
            </a:r>
            <a:r>
              <a:rPr b="1" lang="en-GB" sz="1200">
                <a:solidFill>
                  <a:srgbClr val="9900FF"/>
                </a:solidFill>
                <a:latin typeface="Lato"/>
                <a:ea typeface="Lato"/>
                <a:cs typeface="Lato"/>
                <a:sym typeface="Lato"/>
              </a:rPr>
              <a:t>CDI Extensions</a:t>
            </a:r>
            <a:r>
              <a:rPr lang="en-GB" sz="1200">
                <a:solidFill>
                  <a:srgbClr val="9900FF"/>
                </a:solidFill>
                <a:latin typeface="Lato"/>
                <a:ea typeface="Lato"/>
                <a:cs typeface="Lato"/>
                <a:sym typeface="Lato"/>
              </a:rPr>
              <a:t>. Extensions let you hook into the CDI lifecycle, allowing you to programmatically add or alter beans.</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SzPts val="852"/>
              <a:buNone/>
            </a:pPr>
            <a:r>
              <a:rPr b="1" lang="en-GB" sz="1200">
                <a:solidFill>
                  <a:srgbClr val="9900FF"/>
                </a:solidFill>
                <a:latin typeface="Lato"/>
                <a:ea typeface="Lato"/>
                <a:cs typeface="Lato"/>
                <a:sym typeface="Lato"/>
              </a:rPr>
              <a:t>Example of a CDI Extension:</a:t>
            </a:r>
            <a:endParaRPr b="1" sz="1200">
              <a:solidFill>
                <a:srgbClr val="9900FF"/>
              </a:solidFill>
              <a:latin typeface="Lato"/>
              <a:ea typeface="Lato"/>
              <a:cs typeface="Lato"/>
              <a:sym typeface="Lato"/>
            </a:endParaRPr>
          </a:p>
          <a:p>
            <a:pPr indent="0" lvl="0" marL="0" rtl="0" algn="l">
              <a:lnSpc>
                <a:spcPct val="95000"/>
              </a:lnSpc>
              <a:spcBef>
                <a:spcPts val="1200"/>
              </a:spcBef>
              <a:spcAft>
                <a:spcPts val="0"/>
              </a:spcAft>
              <a:buSzPts val="852"/>
              <a:buNone/>
            </a:pPr>
            <a:r>
              <a:t/>
            </a:r>
            <a:endParaRPr b="1" sz="12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852"/>
              <a:buFont typeface="Arial"/>
              <a:buNone/>
            </a:pPr>
            <a:r>
              <a:rPr lang="en-GB" sz="1200">
                <a:solidFill>
                  <a:srgbClr val="FF0000"/>
                </a:solidFill>
                <a:latin typeface="Lato"/>
                <a:ea typeface="Lato"/>
                <a:cs typeface="Lato"/>
                <a:sym typeface="Lato"/>
              </a:rPr>
              <a:t>public class MyExtension implements Extension {</a:t>
            </a:r>
            <a:endParaRPr sz="1200">
              <a:solidFill>
                <a:srgbClr val="FF0000"/>
              </a:solidFill>
              <a:latin typeface="Lato"/>
              <a:ea typeface="Lato"/>
              <a:cs typeface="Lato"/>
              <a:sym typeface="Lato"/>
            </a:endParaRPr>
          </a:p>
          <a:p>
            <a:pPr indent="0" lvl="0" marL="0" rtl="0" algn="l">
              <a:lnSpc>
                <a:spcPct val="95000"/>
              </a:lnSpc>
              <a:spcBef>
                <a:spcPts val="200"/>
              </a:spcBef>
              <a:spcAft>
                <a:spcPts val="0"/>
              </a:spcAft>
              <a:buClr>
                <a:schemeClr val="dk1"/>
              </a:buClr>
              <a:buSzPts val="852"/>
              <a:buFont typeface="Arial"/>
              <a:buNone/>
            </a:pPr>
            <a:r>
              <a:rPr lang="en-GB" sz="1200">
                <a:solidFill>
                  <a:srgbClr val="FF0000"/>
                </a:solidFill>
                <a:latin typeface="Lato"/>
                <a:ea typeface="Lato"/>
                <a:cs typeface="Lato"/>
                <a:sym typeface="Lato"/>
              </a:rPr>
              <a:t>    </a:t>
            </a:r>
            <a:endParaRPr sz="1200">
              <a:solidFill>
                <a:srgbClr val="FF0000"/>
              </a:solidFill>
              <a:latin typeface="Lato"/>
              <a:ea typeface="Lato"/>
              <a:cs typeface="Lato"/>
              <a:sym typeface="Lato"/>
            </a:endParaRPr>
          </a:p>
          <a:p>
            <a:pPr indent="0" lvl="0" marL="0" rtl="0" algn="l">
              <a:lnSpc>
                <a:spcPct val="95000"/>
              </a:lnSpc>
              <a:spcBef>
                <a:spcPts val="1200"/>
              </a:spcBef>
              <a:spcAft>
                <a:spcPts val="0"/>
              </a:spcAft>
              <a:buClr>
                <a:schemeClr val="dk1"/>
              </a:buClr>
              <a:buSzPts val="852"/>
              <a:buFont typeface="Arial"/>
              <a:buNone/>
            </a:pPr>
            <a:r>
              <a:rPr lang="en-GB" sz="1200">
                <a:solidFill>
                  <a:srgbClr val="FF0000"/>
                </a:solidFill>
                <a:latin typeface="Lato"/>
                <a:ea typeface="Lato"/>
                <a:cs typeface="Lato"/>
                <a:sym typeface="Lato"/>
              </a:rPr>
              <a:t>    void afterBeanDiscovery(@Observes AfterBeanDiscovery abd, BeanManager bm) {</a:t>
            </a:r>
            <a:endParaRPr sz="1200">
              <a:solidFill>
                <a:srgbClr val="FF0000"/>
              </a:solidFill>
              <a:latin typeface="Lato"/>
              <a:ea typeface="Lato"/>
              <a:cs typeface="Lato"/>
              <a:sym typeface="Lato"/>
            </a:endParaRPr>
          </a:p>
          <a:p>
            <a:pPr indent="0" lvl="0" marL="0" rtl="0" algn="l">
              <a:lnSpc>
                <a:spcPct val="95000"/>
              </a:lnSpc>
              <a:spcBef>
                <a:spcPts val="1200"/>
              </a:spcBef>
              <a:spcAft>
                <a:spcPts val="0"/>
              </a:spcAft>
              <a:buClr>
                <a:schemeClr val="dk1"/>
              </a:buClr>
              <a:buSzPts val="852"/>
              <a:buFont typeface="Arial"/>
              <a:buNone/>
            </a:pPr>
            <a:r>
              <a:rPr lang="en-GB" sz="1200">
                <a:solidFill>
                  <a:srgbClr val="FF0000"/>
                </a:solidFill>
                <a:latin typeface="Lato"/>
                <a:ea typeface="Lato"/>
                <a:cs typeface="Lato"/>
                <a:sym typeface="Lato"/>
              </a:rPr>
              <a:t>        // Programmatically add a bean</a:t>
            </a:r>
            <a:endParaRPr sz="1200">
              <a:solidFill>
                <a:srgbClr val="FF0000"/>
              </a:solidFill>
              <a:latin typeface="Lato"/>
              <a:ea typeface="Lato"/>
              <a:cs typeface="Lato"/>
              <a:sym typeface="Lato"/>
            </a:endParaRPr>
          </a:p>
          <a:p>
            <a:pPr indent="0" lvl="0" marL="0" rtl="0" algn="l">
              <a:lnSpc>
                <a:spcPct val="95000"/>
              </a:lnSpc>
              <a:spcBef>
                <a:spcPts val="1200"/>
              </a:spcBef>
              <a:spcAft>
                <a:spcPts val="0"/>
              </a:spcAft>
              <a:buClr>
                <a:schemeClr val="dk1"/>
              </a:buClr>
              <a:buSzPts val="852"/>
              <a:buFont typeface="Arial"/>
              <a:buNone/>
            </a:pPr>
            <a:r>
              <a:rPr lang="en-GB" sz="1200">
                <a:solidFill>
                  <a:srgbClr val="FF0000"/>
                </a:solidFill>
                <a:latin typeface="Lato"/>
                <a:ea typeface="Lato"/>
                <a:cs typeface="Lato"/>
                <a:sym typeface="Lato"/>
              </a:rPr>
              <a:t>        abd.addBean(new MyCustomBean());</a:t>
            </a:r>
            <a:endParaRPr sz="1200">
              <a:solidFill>
                <a:srgbClr val="FF0000"/>
              </a:solidFill>
              <a:latin typeface="Lato"/>
              <a:ea typeface="Lato"/>
              <a:cs typeface="Lato"/>
              <a:sym typeface="Lato"/>
            </a:endParaRPr>
          </a:p>
          <a:p>
            <a:pPr indent="0" lvl="0" marL="0" rtl="0" algn="l">
              <a:lnSpc>
                <a:spcPct val="95000"/>
              </a:lnSpc>
              <a:spcBef>
                <a:spcPts val="1200"/>
              </a:spcBef>
              <a:spcAft>
                <a:spcPts val="0"/>
              </a:spcAft>
              <a:buClr>
                <a:schemeClr val="dk1"/>
              </a:buClr>
              <a:buSzPts val="852"/>
              <a:buFont typeface="Arial"/>
              <a:buNone/>
            </a:pPr>
            <a:r>
              <a:rPr lang="en-GB" sz="1200">
                <a:solidFill>
                  <a:srgbClr val="FF0000"/>
                </a:solidFill>
                <a:latin typeface="Lato"/>
                <a:ea typeface="Lato"/>
                <a:cs typeface="Lato"/>
                <a:sym typeface="Lato"/>
              </a:rPr>
              <a:t>    }</a:t>
            </a:r>
            <a:endParaRPr sz="1200">
              <a:solidFill>
                <a:srgbClr val="FF0000"/>
              </a:solidFill>
              <a:latin typeface="Lato"/>
              <a:ea typeface="Lato"/>
              <a:cs typeface="Lato"/>
              <a:sym typeface="Lato"/>
            </a:endParaRPr>
          </a:p>
          <a:p>
            <a:pPr indent="0" lvl="0" marL="0" rtl="0" algn="l">
              <a:lnSpc>
                <a:spcPct val="95000"/>
              </a:lnSpc>
              <a:spcBef>
                <a:spcPts val="1200"/>
              </a:spcBef>
              <a:spcAft>
                <a:spcPts val="0"/>
              </a:spcAft>
              <a:buSzPts val="852"/>
              <a:buNone/>
            </a:pPr>
            <a:r>
              <a:rPr lang="en-GB" sz="1200">
                <a:solidFill>
                  <a:srgbClr val="FF0000"/>
                </a:solidFill>
                <a:latin typeface="Lato"/>
                <a:ea typeface="Lato"/>
                <a:cs typeface="Lato"/>
                <a:sym typeface="Lato"/>
              </a:rPr>
              <a:t>}</a:t>
            </a:r>
            <a:endParaRPr sz="1200">
              <a:solidFill>
                <a:srgbClr val="FF0000"/>
              </a:solidFill>
              <a:latin typeface="Lato"/>
              <a:ea typeface="Lato"/>
              <a:cs typeface="Lato"/>
              <a:sym typeface="Lato"/>
            </a:endParaRPr>
          </a:p>
          <a:p>
            <a:pPr indent="0" lvl="0" marL="0" rtl="0" algn="l">
              <a:lnSpc>
                <a:spcPct val="95000"/>
              </a:lnSpc>
              <a:spcBef>
                <a:spcPts val="1200"/>
              </a:spcBef>
              <a:spcAft>
                <a:spcPts val="1200"/>
              </a:spcAft>
              <a:buSzPts val="852"/>
              <a:buNone/>
            </a:pPr>
            <a:r>
              <a:rPr lang="en-GB" sz="1200">
                <a:solidFill>
                  <a:srgbClr val="9900FF"/>
                </a:solidFill>
                <a:latin typeface="Lato"/>
                <a:ea typeface="Lato"/>
                <a:cs typeface="Lato"/>
                <a:sym typeface="Lato"/>
              </a:rPr>
              <a:t>CDI extensions give developers flexibility to customize how CDI works in their applications.</a:t>
            </a:r>
            <a:endParaRPr sz="1200">
              <a:solidFill>
                <a:srgbClr val="9900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