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IN" sz="1200">
                <a:solidFill>
                  <a:schemeClr val="dk1"/>
                </a:solidFill>
                <a:latin typeface="Calibri"/>
                <a:ea typeface="Calibri"/>
                <a:cs typeface="Calibri"/>
                <a:sym typeface="Calibri"/>
              </a:rPr>
              <a:t>Any class that implements the Comparable interface works out of the box with Sorted Sets and Sorted Maps.</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br>
              <a:rPr lang="en-IN"/>
            </a:br>
            <a:endParaRPr/>
          </a:p>
        </p:txBody>
      </p:sp>
      <p:sp>
        <p:nvSpPr>
          <p:cNvPr id="232" name="Google Shape;23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cs.usfca.edu/~galles/visualization/RedBlack.html" TargetMode="External"/><Relationship Id="rId4" Type="http://schemas.openxmlformats.org/officeDocument/2006/relationships/hyperlink" Target="https://www.cs.auckland.ac.nz/software/AlgAnim/red_black.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TreeSet</a:t>
            </a:r>
            <a:endParaRPr/>
          </a:p>
        </p:txBody>
      </p:sp>
      <p:sp>
        <p:nvSpPr>
          <p:cNvPr id="89" name="Google Shape;89;p13"/>
          <p:cNvSpPr txBox="1"/>
          <p:nvPr>
            <p:ph idx="1" type="body"/>
          </p:nvPr>
        </p:nvSpPr>
        <p:spPr>
          <a:xfrm>
            <a:off x="573156" y="1690688"/>
            <a:ext cx="43434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Java TreeSet class is part of Java’s collections framework. It implements the NavigableSet interface, which in turn extends the SortedSet interface.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The TreeSet class internally uses a TreeMap to store elements. The elements in a TreeSet are sorted according to their natural ordering. You may also provide a custom Comparator to the TreeSet at the time of creation to let it sort the elements based on the supplied comparator.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pic>
        <p:nvPicPr>
          <p:cNvPr descr="Java TreeSet in Collection Hierarchy" id="90" name="Google Shape;90;p13"/>
          <p:cNvPicPr preferRelativeResize="0"/>
          <p:nvPr/>
        </p:nvPicPr>
        <p:blipFill rotWithShape="1">
          <a:blip r:embed="rId3">
            <a:alphaModFix/>
          </a:blip>
          <a:srcRect b="0" l="0" r="0" t="0"/>
          <a:stretch/>
        </p:blipFill>
        <p:spPr>
          <a:xfrm>
            <a:off x="5839585" y="1219200"/>
            <a:ext cx="4815164" cy="52782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Which data structure you will prefer  in your code : HashSet and TreeSet ?</a:t>
            </a:r>
            <a:endParaRPr/>
          </a:p>
        </p:txBody>
      </p:sp>
      <p:sp>
        <p:nvSpPr>
          <p:cNvPr id="146" name="Google Shape;14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en-IN"/>
              <a:t>TreeSet contains the elements in the sorted order while HashSet is faster. Thus , deciding which one to choose depends upon the conditions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If you want to maintain the order of the elements then TreeSet should be used because the result is alphabetically sorted.</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If you do not want to sort the elements and  avoid duplicate elements . Your task involves mainly insert and retrieve operations then prefer HashSet.While iterating HashSet there is no ordering of elements while TreeSet iterates in the natural order.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What happens if the TreeSet is concurrently modified while iterating the elements ?</a:t>
            </a:r>
            <a:endParaRPr/>
          </a:p>
        </p:txBody>
      </p:sp>
      <p:sp>
        <p:nvSpPr>
          <p:cNvPr id="152" name="Google Shape;15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The iterator's returned by the TreeSet class iterator method are fail-fast.  fail-fast means if the set is modified at any time after the iterator is created , in any way except the iterator's own remove method  , the iterator will throw a ConcurrentModificationException. Thus , in the face of concurrent modification , the iterator fails quickly and cleanly . You can find it here  difference between fail-fast and fail-safe iterator in java with example.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TreeSetExample</a:t>
            </a:r>
            <a:endParaRPr/>
          </a:p>
        </p:txBody>
      </p:sp>
      <p:sp>
        <p:nvSpPr>
          <p:cNvPr id="158" name="Google Shape;158;p24"/>
          <p:cNvSpPr txBox="1"/>
          <p:nvPr>
            <p:ph idx="1" type="body"/>
          </p:nvPr>
        </p:nvSpPr>
        <p:spPr>
          <a:xfrm>
            <a:off x="838200" y="1825625"/>
            <a:ext cx="4674704"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import java.util.TreeSet;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public class TreeSetExample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public static void main(String[] args) {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TreeSet&lt;String&gt; treesetobj = new TreeSet&lt;String&gt;();</a:t>
            </a:r>
            <a:endParaRPr/>
          </a:p>
          <a:p>
            <a:pPr indent="0" lvl="0" marL="0" rtl="0" algn="l">
              <a:lnSpc>
                <a:spcPct val="90000"/>
              </a:lnSpc>
              <a:spcBef>
                <a:spcPts val="1000"/>
              </a:spcBef>
              <a:spcAft>
                <a:spcPts val="0"/>
              </a:spcAft>
              <a:buClr>
                <a:schemeClr val="dk1"/>
              </a:buClr>
              <a:buSzPct val="100000"/>
              <a:buNone/>
            </a:pPr>
            <a:r>
              <a:rPr lang="en-IN"/>
              <a:t>        treesetobj.add(“Book1");</a:t>
            </a:r>
            <a:endParaRPr/>
          </a:p>
          <a:p>
            <a:pPr indent="0" lvl="0" marL="0" rtl="0" algn="l">
              <a:lnSpc>
                <a:spcPct val="90000"/>
              </a:lnSpc>
              <a:spcBef>
                <a:spcPts val="1000"/>
              </a:spcBef>
              <a:spcAft>
                <a:spcPts val="0"/>
              </a:spcAft>
              <a:buClr>
                <a:schemeClr val="dk1"/>
              </a:buClr>
              <a:buSzPct val="100000"/>
              <a:buNone/>
            </a:pPr>
            <a:r>
              <a:rPr lang="en-IN"/>
              <a:t>        treesetobj.add(“Book2");</a:t>
            </a:r>
            <a:endParaRPr/>
          </a:p>
          <a:p>
            <a:pPr indent="0" lvl="0" marL="0" rtl="0" algn="l">
              <a:lnSpc>
                <a:spcPct val="90000"/>
              </a:lnSpc>
              <a:spcBef>
                <a:spcPts val="1000"/>
              </a:spcBef>
              <a:spcAft>
                <a:spcPts val="0"/>
              </a:spcAft>
              <a:buClr>
                <a:schemeClr val="dk1"/>
              </a:buClr>
              <a:buSzPct val="100000"/>
              <a:buNone/>
            </a:pPr>
            <a:r>
              <a:rPr lang="en-IN"/>
              <a:t>        System.out.println("TreeSet object output :"+ treesetobj);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159" name="Google Shape;159;p24"/>
          <p:cNvSpPr/>
          <p:nvPr/>
        </p:nvSpPr>
        <p:spPr>
          <a:xfrm>
            <a:off x="5512904" y="2427220"/>
            <a:ext cx="6427304" cy="135421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333333"/>
              </a:buClr>
              <a:buSzPts val="2800"/>
              <a:buFont typeface="Arial"/>
              <a:buNone/>
            </a:pPr>
            <a:r>
              <a:rPr b="0" i="0" lang="en-IN" sz="2800" u="none" cap="none" strike="noStrike">
                <a:solidFill>
                  <a:srgbClr val="333333"/>
                </a:solidFill>
                <a:latin typeface="Arial"/>
                <a:ea typeface="Arial"/>
                <a:cs typeface="Arial"/>
                <a:sym typeface="Arial"/>
              </a:rPr>
              <a:t>TreeSet object output :[Book1,Book2]</a:t>
            </a:r>
            <a:br>
              <a:rPr b="0" i="0" lang="en-IN" sz="4000" u="none" cap="none" strike="noStrike">
                <a:solidFill>
                  <a:schemeClr val="dk1"/>
                </a:solidFill>
                <a:latin typeface="Calibri"/>
                <a:ea typeface="Calibri"/>
                <a:cs typeface="Calibri"/>
                <a:sym typeface="Calibri"/>
              </a:rPr>
            </a:br>
            <a:endParaRPr b="0" i="0" sz="6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Linked Hashmap</a:t>
            </a:r>
            <a:endParaRPr/>
          </a:p>
        </p:txBody>
      </p:sp>
      <p:sp>
        <p:nvSpPr>
          <p:cNvPr id="165" name="Google Shape;165;p25"/>
          <p:cNvSpPr txBox="1"/>
          <p:nvPr>
            <p:ph idx="1" type="body"/>
          </p:nvPr>
        </p:nvSpPr>
        <p:spPr>
          <a:xfrm>
            <a:off x="838200" y="1825625"/>
            <a:ext cx="4745182"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Java LinkedHashMap is a hash table and doubly linked List based implementation of Java’s Map interface. It extends the HashMap class which is another very commonly used implementation of the Map interface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Java LinkedHashMap in Collection Hierarchy" id="166" name="Google Shape;166;p25"/>
          <p:cNvPicPr preferRelativeResize="0"/>
          <p:nvPr/>
        </p:nvPicPr>
        <p:blipFill rotWithShape="1">
          <a:blip r:embed="rId3">
            <a:alphaModFix/>
          </a:blip>
          <a:srcRect b="0" l="0" r="0" t="0"/>
          <a:stretch/>
        </p:blipFill>
        <p:spPr>
          <a:xfrm>
            <a:off x="7364557" y="1690688"/>
            <a:ext cx="2915515" cy="420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HashMap</a:t>
            </a:r>
            <a:endParaRPr/>
          </a:p>
        </p:txBody>
      </p:sp>
      <p:sp>
        <p:nvSpPr>
          <p:cNvPr id="172" name="Google Shape;172;p26"/>
          <p:cNvSpPr/>
          <p:nvPr/>
        </p:nvSpPr>
        <p:spPr>
          <a:xfrm>
            <a:off x="838200" y="1599228"/>
            <a:ext cx="10349345"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The HashMap class doesn’t guarantee any specific iteration order of the elements. It doesn’t keep track of the order in which the elements are inserted, and produces the elements in a random order every time you iterate over it.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If you want a predictable iteration order of the elements in a Map, then you can use a LinkedHashMap.</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The iteration order in a LinkedHashMap is normally the order in which the elements are inserted. However, it also provides a special constructor using which you can change the iteration order from the least-recently accessed element to the most-recently accessed element and vice versa. This kind of iteration order can be useful in building LRU caches. In any case, the iteration order is predictable.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Important points to note about LinkedHashMap in Java -</a:t>
            </a:r>
            <a:endParaRPr/>
          </a:p>
        </p:txBody>
      </p:sp>
      <p:sp>
        <p:nvSpPr>
          <p:cNvPr id="178" name="Google Shape;17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A LinkedHashMap cannot contain duplicate keys.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LinkedHashMap can have null values and the null key.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Unlike HashMap, the iteration order of the elements in a LinkedHashMap is predictable.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Just like HashMap, LinkedHashMap is not thread-safe. You must explicitly synchronize concurrent access to a LinkedHashMap in a multi-threaded environment.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Creating and Initializing a LinkedHashMap</a:t>
            </a:r>
            <a:endParaRPr/>
          </a:p>
        </p:txBody>
      </p:sp>
      <p:sp>
        <p:nvSpPr>
          <p:cNvPr id="184" name="Google Shape;184;p28"/>
          <p:cNvSpPr/>
          <p:nvPr/>
        </p:nvSpPr>
        <p:spPr>
          <a:xfrm>
            <a:off x="665018" y="1430400"/>
            <a:ext cx="10169236" cy="54168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import java.util.LinkedHashMap;</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public class CreateLinkedHashMapExample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 Creating a LinkedHashMap</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LinkedHashMap&lt;String, Integer&gt; wordNumberMapping = new LinkedHashMap&lt;&gt;();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 Adding new key-value pairs to the LinkedHashMap</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wordNumberMapping.put("one", 1);</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wordNumberMapping.put("two", 2);</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wordNumberMapping.put("three", 3);</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wordNumberMapping.put("four", 4);</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 Add a new key-value pair only if the key does not exist in the LinkedHashMap, or is mapped to `null`</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wordNumberMapping.putIfAbsent("five", 5);</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System.out.println(wordNumberMapping);</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{one=1, two=2, three=3, four=4, five=5}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Accessing the entries of a LinkedHashMap</a:t>
            </a:r>
            <a:endParaRPr/>
          </a:p>
        </p:txBody>
      </p:sp>
      <p:sp>
        <p:nvSpPr>
          <p:cNvPr id="190" name="Google Shape;190;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This example shows how to</a:t>
            </a:r>
            <a:endParaRPr/>
          </a:p>
          <a:p>
            <a:pPr indent="-228600" lvl="0" marL="228600" rtl="0" algn="l">
              <a:lnSpc>
                <a:spcPct val="90000"/>
              </a:lnSpc>
              <a:spcBef>
                <a:spcPts val="1000"/>
              </a:spcBef>
              <a:spcAft>
                <a:spcPts val="0"/>
              </a:spcAft>
              <a:buClr>
                <a:schemeClr val="dk1"/>
              </a:buClr>
              <a:buSzPts val="2800"/>
              <a:buChar char="•"/>
            </a:pPr>
            <a:r>
              <a:rPr lang="en-IN"/>
              <a:t>Check if a key exists in a LinkedHashMap.</a:t>
            </a:r>
            <a:endParaRPr/>
          </a:p>
          <a:p>
            <a:pPr indent="-228600" lvl="0" marL="228600" rtl="0" algn="l">
              <a:lnSpc>
                <a:spcPct val="90000"/>
              </a:lnSpc>
              <a:spcBef>
                <a:spcPts val="1000"/>
              </a:spcBef>
              <a:spcAft>
                <a:spcPts val="0"/>
              </a:spcAft>
              <a:buClr>
                <a:schemeClr val="dk1"/>
              </a:buClr>
              <a:buSzPts val="2800"/>
              <a:buChar char="•"/>
            </a:pPr>
            <a:r>
              <a:rPr lang="en-IN"/>
              <a:t>Check if a value exists in the LinkedHashMap.</a:t>
            </a:r>
            <a:endParaRPr/>
          </a:p>
          <a:p>
            <a:pPr indent="-228600" lvl="0" marL="228600" rtl="0" algn="l">
              <a:lnSpc>
                <a:spcPct val="90000"/>
              </a:lnSpc>
              <a:spcBef>
                <a:spcPts val="1000"/>
              </a:spcBef>
              <a:spcAft>
                <a:spcPts val="0"/>
              </a:spcAft>
              <a:buClr>
                <a:schemeClr val="dk1"/>
              </a:buClr>
              <a:buSzPts val="2800"/>
              <a:buChar char="•"/>
            </a:pPr>
            <a:r>
              <a:rPr lang="en-IN"/>
              <a:t>Modify the value associated with a given key in the LinkedHashMap.</a:t>
            </a:r>
            <a:br>
              <a:rPr lang="en-IN"/>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Example</a:t>
            </a:r>
            <a:endParaRPr/>
          </a:p>
        </p:txBody>
      </p:sp>
      <p:sp>
        <p:nvSpPr>
          <p:cNvPr id="196" name="Google Shape;196;p30"/>
          <p:cNvSpPr/>
          <p:nvPr/>
        </p:nvSpPr>
        <p:spPr>
          <a:xfrm>
            <a:off x="0" y="1060522"/>
            <a:ext cx="6096000" cy="60016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java.util.LinkedHashMap;</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public class AccessEntriesFromLinkedHashMapExample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LinkedHashMap&lt;Integer, String&gt; customerIdNameMapping = new LinkedHashMap&lt;&gt;();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customerIdNameMapping.put(1001, "Jack");</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customerIdNameMapping.put(1002, "David");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customerIdNameMapping.put(1003, "Steve");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customerIdNameMapping.put(1004, "Alice");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customerIdNameMapping.put(1005, "Marie");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System.out.println("customerIdNameMapping : " + customerIdNameMapping);</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Check if a key exists in the LinkedHashMap</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Integer id = 1005;</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if(customerIdNameMapping.containsKey(id))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System.out.println("Found the customer with id " + id + " : " + customerIdNameMapping.get(id));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else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System.out.println("Customer with id " + id + " does not exist");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Check if a value exists in the LinkedHashMap</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String name = "David";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if(customerIdNameMapping.containsValue(name))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System.out.println("A customer named " + name + " exist in the map");</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else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System.out.println("No customer found with name " + name + " in the map");</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p:txBody>
      </p:sp>
      <p:sp>
        <p:nvSpPr>
          <p:cNvPr id="197" name="Google Shape;197;p30"/>
          <p:cNvSpPr/>
          <p:nvPr/>
        </p:nvSpPr>
        <p:spPr>
          <a:xfrm>
            <a:off x="5999018" y="1443841"/>
            <a:ext cx="6096000" cy="36625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 // Change the value associated with an existing key</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id = 1004;</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customerIdNameMapping.put(id, "Bob");</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System.out.println("Changed the name of customer with id " + id + ", New mapping : " + customerIdNameMapping);</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customerIdNameMapping : {1001=Jack, 1002=David, 1003=Steve, 1004=Alice, 1005=Marie}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Found the customer with id 1005 : Marie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A customer named David exist in the map</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Changed the name of customer with id 1004, New mapping : {1001=Jack, 1002=David, 1003=Steve, 1004=B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Comparable Interface</a:t>
            </a:r>
            <a:endParaRPr/>
          </a:p>
        </p:txBody>
      </p:sp>
      <p:sp>
        <p:nvSpPr>
          <p:cNvPr id="203" name="Google Shape;203;p31"/>
          <p:cNvSpPr txBox="1"/>
          <p:nvPr>
            <p:ph idx="1" type="body"/>
          </p:nvPr>
        </p:nvSpPr>
        <p:spPr>
          <a:xfrm>
            <a:off x="652670" y="1514199"/>
            <a:ext cx="10515600" cy="534380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We often need to compare two values in our Java programs. Comparing primitive values like int, char, float is very easy and can be done with comparison operators like &lt;, &gt;, == etc.</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But comparing objects is a little different. For example, how would you compare two Employees? how would you compare two Students?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You need to explicitly define how the objects of user defined classes should be compared. For this purpose, Java provides two interfaces called Comparable and Comparator.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Once you define how the objects should be compared using any of these interfaces, you’ll be able to sort them using various library functions like Collections.sort or Arrays.sort.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Simple TreeSet</a:t>
            </a:r>
            <a:endParaRPr/>
          </a:p>
        </p:txBody>
      </p:sp>
      <p:sp>
        <p:nvSpPr>
          <p:cNvPr id="96" name="Google Shape;96;p14"/>
          <p:cNvSpPr txBox="1"/>
          <p:nvPr>
            <p:ph idx="1" type="body"/>
          </p:nvPr>
        </p:nvSpPr>
        <p:spPr>
          <a:xfrm>
            <a:off x="1010478" y="1905138"/>
            <a:ext cx="399884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following example shows how to create a TreeSet and add new elements to it. The TreeSet will be sorted based on the natural ordering of the elements -</a:t>
            </a:r>
            <a:endParaRPr/>
          </a:p>
          <a:p>
            <a:pPr indent="-228600" lvl="0" marL="228600" rtl="0" algn="l">
              <a:lnSpc>
                <a:spcPct val="90000"/>
              </a:lnSpc>
              <a:spcBef>
                <a:spcPts val="1000"/>
              </a:spcBef>
              <a:spcAft>
                <a:spcPts val="0"/>
              </a:spcAft>
              <a:buClr>
                <a:schemeClr val="dk1"/>
              </a:buClr>
              <a:buSzPts val="2800"/>
              <a:buChar char="•"/>
            </a:pPr>
            <a:br>
              <a:rPr lang="en-IN"/>
            </a:br>
            <a:endParaRPr/>
          </a:p>
        </p:txBody>
      </p:sp>
      <p:sp>
        <p:nvSpPr>
          <p:cNvPr id="97" name="Google Shape;97;p14"/>
          <p:cNvSpPr/>
          <p:nvPr/>
        </p:nvSpPr>
        <p:spPr>
          <a:xfrm>
            <a:off x="5552661" y="1356984"/>
            <a:ext cx="6096000" cy="54476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chemeClr val="dk1"/>
                </a:solidFill>
                <a:latin typeface="Calibri"/>
                <a:ea typeface="Calibri"/>
                <a:cs typeface="Calibri"/>
                <a:sym typeface="Calibri"/>
              </a:rPr>
              <a:t>import java.util.SortedSet;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java.util.TreeSet;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public class CreateTreeSetExample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Creating a TreeSet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SortedSet&lt;String&gt; fruits = new TreeSet&lt;&gt;();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Adding new elements to a TreeSet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fruits.add("Banana");</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fruits.add("Apple");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fruits.add("Pineapple");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fruits.add("Orange");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System.out.println("Fruits Set : " + fruits);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Duplicate elements are ignored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fruits.add("Apple");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System.out.println("After adding duplicate element \"Apple\" : " + fruits);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This will be allowed because it's in lowercase.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fruits.add("banana");</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System.out.println("After adding \"banana\" : " + fruits);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Fruits Set : [Apple, Banana, Orange, Pineapple]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After adding duplicate element "Apple" : [Apple, Banana, Orange, Pineapple]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After adding "banana" : [Apple, Banana, Orange, Pineapple, banana]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Java Comparable interface intuition</a:t>
            </a:r>
            <a:endParaRPr/>
          </a:p>
        </p:txBody>
      </p:sp>
      <p:sp>
        <p:nvSpPr>
          <p:cNvPr id="209" name="Google Shape;209;p32"/>
          <p:cNvSpPr txBox="1"/>
          <p:nvPr>
            <p:ph idx="1" type="body"/>
          </p:nvPr>
        </p:nvSpPr>
        <p:spPr>
          <a:xfrm>
            <a:off x="371061" y="1690688"/>
            <a:ext cx="11502887" cy="516731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By default, a user defined class is not comparable. That is, its objects can’t be compared. To make an object comparable, the class must implement the Comparable interface.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The Comparable interface has a single method called compareTo() that you need to implement in order to define how an object compares with the supplied object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public interface Comparable&lt;T&gt; {</a:t>
            </a:r>
            <a:endParaRPr/>
          </a:p>
          <a:p>
            <a:pPr indent="0" lvl="0" marL="0" rtl="0" algn="l">
              <a:lnSpc>
                <a:spcPct val="90000"/>
              </a:lnSpc>
              <a:spcBef>
                <a:spcPts val="1000"/>
              </a:spcBef>
              <a:spcAft>
                <a:spcPts val="0"/>
              </a:spcAft>
              <a:buClr>
                <a:schemeClr val="dk1"/>
              </a:buClr>
              <a:buSzPct val="100000"/>
              <a:buNone/>
            </a:pPr>
            <a:r>
              <a:rPr lang="en-IN"/>
              <a:t>     public int compareTo(T o);</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When you define the compareTo() method in your classes, you need to make sure that the return value of this method is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negative, if this object is less than the supplied object.</a:t>
            </a:r>
            <a:endParaRPr/>
          </a:p>
          <a:p>
            <a:pPr indent="-228600" lvl="0" marL="228600" rtl="0" algn="l">
              <a:lnSpc>
                <a:spcPct val="90000"/>
              </a:lnSpc>
              <a:spcBef>
                <a:spcPts val="1000"/>
              </a:spcBef>
              <a:spcAft>
                <a:spcPts val="0"/>
              </a:spcAft>
              <a:buClr>
                <a:schemeClr val="dk1"/>
              </a:buClr>
              <a:buSzPct val="100000"/>
              <a:buChar char="•"/>
            </a:pPr>
            <a:r>
              <a:rPr lang="en-IN"/>
              <a:t>zero, if this object is equal to the supplied object.</a:t>
            </a:r>
            <a:endParaRPr/>
          </a:p>
          <a:p>
            <a:pPr indent="-228600" lvl="0" marL="228600" rtl="0" algn="l">
              <a:lnSpc>
                <a:spcPct val="90000"/>
              </a:lnSpc>
              <a:spcBef>
                <a:spcPts val="1000"/>
              </a:spcBef>
              <a:spcAft>
                <a:spcPts val="0"/>
              </a:spcAft>
              <a:buClr>
                <a:schemeClr val="dk1"/>
              </a:buClr>
              <a:buSzPct val="100000"/>
              <a:buChar char="•"/>
            </a:pPr>
            <a:r>
              <a:rPr lang="en-IN"/>
              <a:t>positive, if this object is greater than the supplied object.</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Comparable Interface</a:t>
            </a:r>
            <a:endParaRPr/>
          </a:p>
        </p:txBody>
      </p:sp>
      <p:sp>
        <p:nvSpPr>
          <p:cNvPr id="215" name="Google Shape;21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Many predefined Java classes like String, Date, LocalDate, LocalDateTime etc implement the Comparable interface to define the ordering of their instances.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Example</a:t>
            </a:r>
            <a:endParaRPr/>
          </a:p>
        </p:txBody>
      </p:sp>
      <p:sp>
        <p:nvSpPr>
          <p:cNvPr id="221" name="Google Shape;221;p34"/>
          <p:cNvSpPr/>
          <p:nvPr/>
        </p:nvSpPr>
        <p:spPr>
          <a:xfrm>
            <a:off x="278298" y="1281176"/>
            <a:ext cx="372386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java.time.LocalDate;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java.util.Objects;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class Employee implements Comparable&lt;Employee&gt;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private int id;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private String name;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private double salary;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private LocalDate joiningDate;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Employee(int id, String name, double salary, LocalDate joiningDate)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this.id = id;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this.name = name;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this.salary = salary;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this.joiningDate = joiningDate;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int getId()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return id;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void setId(int id)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this.id = id;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p:txBody>
      </p:sp>
      <p:sp>
        <p:nvSpPr>
          <p:cNvPr id="222" name="Google Shape;222;p34"/>
          <p:cNvSpPr/>
          <p:nvPr/>
        </p:nvSpPr>
        <p:spPr>
          <a:xfrm>
            <a:off x="3710608" y="1690688"/>
            <a:ext cx="4479235"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 public String getName()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void setName(String name)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this.name = 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double getSalary()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salary;</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void setSalary(double salary)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this.salary = salary;</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LocalDate getJoiningDate()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joiningDate;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void setJoiningDate(LocalDate joiningDate)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this.joiningDate = joiningDate;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 name="Google Shape;223;p34"/>
          <p:cNvSpPr/>
          <p:nvPr/>
        </p:nvSpPr>
        <p:spPr>
          <a:xfrm>
            <a:off x="8189844" y="258901"/>
            <a:ext cx="3843130" cy="65556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@Override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int compareTo(Employee anotherEmployee)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this.getId() - anotherEmployee.getId();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Two employees are equal if their IDs are equal</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boolean equals(Object o)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if (this == o) return true;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if (o == null || getClass() != o.getClass()) return false;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 employee = (Employee) o;</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id == employee.id;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int hashCode()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Objects.hash(id);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String toString()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"Employee{"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"id=" + id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name='" + name + '\''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salary=" + salary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joiningDate=" + joiningDate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In the above example, we’re comparing two employees by their IDs.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We’re just returning this.getId() - anotherEmployee.getId() from the compareTo() function, which will be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negative if the ID of this employee is less then the ID of the supplied employee,</a:t>
            </a:r>
            <a:endParaRPr/>
          </a:p>
          <a:p>
            <a:pPr indent="0" lvl="0" marL="0" rtl="0" algn="l">
              <a:lnSpc>
                <a:spcPct val="90000"/>
              </a:lnSpc>
              <a:spcBef>
                <a:spcPts val="1000"/>
              </a:spcBef>
              <a:spcAft>
                <a:spcPts val="0"/>
              </a:spcAft>
              <a:buClr>
                <a:schemeClr val="dk1"/>
              </a:buClr>
              <a:buSzPct val="100000"/>
              <a:buNone/>
            </a:pPr>
            <a:r>
              <a:rPr lang="en-IN"/>
              <a:t>zero if the ID of this employee is equal to the ID of the supplied employee, and</a:t>
            </a:r>
            <a:endParaRPr/>
          </a:p>
          <a:p>
            <a:pPr indent="0" lvl="0" marL="0" rtl="0" algn="l">
              <a:lnSpc>
                <a:spcPct val="90000"/>
              </a:lnSpc>
              <a:spcBef>
                <a:spcPts val="1000"/>
              </a:spcBef>
              <a:spcAft>
                <a:spcPts val="0"/>
              </a:spcAft>
              <a:buClr>
                <a:schemeClr val="dk1"/>
              </a:buClr>
              <a:buSzPct val="100000"/>
              <a:buNone/>
            </a:pPr>
            <a:r>
              <a:rPr lang="en-IN"/>
              <a:t>positive if the ID of this employee is greater than the ID of the supplied employee.</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Comparable Interface example</a:t>
            </a:r>
            <a:endParaRPr/>
          </a:p>
        </p:txBody>
      </p:sp>
      <p:sp>
        <p:nvSpPr>
          <p:cNvPr id="235" name="Google Shape;235;p36"/>
          <p:cNvSpPr/>
          <p:nvPr/>
        </p:nvSpPr>
        <p:spPr>
          <a:xfrm>
            <a:off x="331304" y="1346901"/>
            <a:ext cx="5764696" cy="3323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java.time.LocalDate;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java.util.ArrayList;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java.util.Collections;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java.util.Comparator;</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java.util.List;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public class ComparableExample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List&lt;Employee&gt; employees = new ArrayList&lt;&gt;();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employees.add(new Employee(1010, "Rajeev", 100000.00, LocalDate.of(2010, 7, 10)));</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employees.add(new Employee(1004, "Chris", 95000.50, LocalDate.of(2017, 3, 19)));</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employees.add(new Employee(1015, "David", 134000.00, LocalDate.of(2017, 9, 28)));</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System.out.println("Employees (Before Sorting) : " + employees);</a:t>
            </a:r>
            <a:endParaRPr/>
          </a:p>
        </p:txBody>
      </p:sp>
      <p:sp>
        <p:nvSpPr>
          <p:cNvPr id="236" name="Google Shape;236;p36"/>
          <p:cNvSpPr/>
          <p:nvPr/>
        </p:nvSpPr>
        <p:spPr>
          <a:xfrm>
            <a:off x="6003235" y="1540781"/>
            <a:ext cx="60960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This will use the `compareTo()` method of the `Employee` class to compare two employees and sort them.</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Collections.sort(employees);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System.out.println("\nEmployees (After Sorting) : " + employees);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t>
            </a:r>
            <a:endParaRPr/>
          </a:p>
        </p:txBody>
      </p:sp>
      <p:sp>
        <p:nvSpPr>
          <p:cNvPr id="237" name="Google Shape;237;p36"/>
          <p:cNvSpPr/>
          <p:nvPr/>
        </p:nvSpPr>
        <p:spPr>
          <a:xfrm>
            <a:off x="185530" y="4969565"/>
            <a:ext cx="1191370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Employees (Before Sorting) : [Employee{id=1010, name='Rajeev', salary=100000.0, joiningDate=2010-07-10}, Employee{id=1004, name='Chris', salary=95000.5, joiningDate=2017-03-19}, Employee{id=1015, name='David', salary=134000.0, joiningDate=2017-09-28}]</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Employees (After Sorting) : [Employee{id=1004, name='Chris', salary=95000.5, joiningDate=2017-03-19}, Employee{id=1010, name='Rajeev', salary=100000.0, joiningDate=2010-07-10}, Employee{id=1015, name='David', salary=134000.0, joiningDate=2017-09-28}]</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Java Comparator interface Example</a:t>
            </a:r>
            <a:endParaRPr/>
          </a:p>
        </p:txBody>
      </p:sp>
      <p:sp>
        <p:nvSpPr>
          <p:cNvPr id="243" name="Google Shape;243;p37"/>
          <p:cNvSpPr/>
          <p:nvPr/>
        </p:nvSpPr>
        <p:spPr>
          <a:xfrm>
            <a:off x="225083" y="1392784"/>
            <a:ext cx="5870917" cy="49376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java.time.LocalDate;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java.util.ArrayList;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java.util.Collections;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java.util.Comparator;</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import java.util.List;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public class ComparatorExample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List&lt;Employee&gt; employees = new ArrayList&lt;&gt;();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employees.add(new Employee(1010, "Rajeev", 100000.00, LocalDate.of(2010, 7, 10)));</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employees.add(new Employee(1004, "Chris", 95000.50, LocalDate.of(2017, 3, 19)));</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employees.add(new Employee(1015, "David", 134000.00, LocalDate.of(2017, 9, 28)));</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employees.add(new Employee(1009, "Steve", 100000.00, LocalDate.of(2016, 5, 18)));</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System.out.println("Employees : " + employees);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p:txBody>
      </p:sp>
      <p:sp>
        <p:nvSpPr>
          <p:cNvPr id="244" name="Google Shape;244;p37"/>
          <p:cNvSpPr/>
          <p:nvPr/>
        </p:nvSpPr>
        <p:spPr>
          <a:xfrm>
            <a:off x="5676900" y="1222872"/>
            <a:ext cx="6096000" cy="50475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 Sort employees by 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Comparator&lt;Employee&gt; employeeNameComparator = new Comparator&lt;Employee&gt;()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int compare(Employee e1, Employee e2)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e1.getName().compareTo(e2.getName());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The above Comparator can also be written using lambda expression like so =&gt;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employeeNameComparator = (e1, e2) -&gt; e1.getName().compareTo(e2.getName());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Which can be shortened even further using Java 8 Comparator default method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employeeNameComparator = Comparator.comparing(Employee::getName)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Collections.sort(employees, employeeNameComparator);</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System.out.println("\nEmployees (Sorted by Name) : " + employees);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contd…..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p:nvPr/>
        </p:nvSpPr>
        <p:spPr>
          <a:xfrm>
            <a:off x="248530" y="213526"/>
            <a:ext cx="6096000"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 // Sort employees by Salary</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Comparator&lt;Employee&gt; employeeSalaryComparator = new Comparator&lt;Employee&gt;()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int compare(Employee e1, Employee e2)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if(e1.getSalary() &lt; e2.getSalary())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-1;</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else if (e1.getSalary() &gt; e2.getSalary())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1;</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else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0;</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p:txBody>
      </p:sp>
      <p:sp>
        <p:nvSpPr>
          <p:cNvPr id="250" name="Google Shape;250;p38"/>
          <p:cNvSpPr/>
          <p:nvPr/>
        </p:nvSpPr>
        <p:spPr>
          <a:xfrm>
            <a:off x="140677" y="3320487"/>
            <a:ext cx="12051323" cy="3323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400">
                <a:solidFill>
                  <a:schemeClr val="dk1"/>
                </a:solidFill>
                <a:latin typeface="Calibri"/>
                <a:ea typeface="Calibri"/>
                <a:cs typeface="Calibri"/>
                <a:sym typeface="Calibri"/>
              </a:rPr>
              <a:t>Employees : [Employee{id=1010, name='Rajeev', salary=100000.0, joiningDate=2010-07-10}, Employee{id=1004, name='Chris', salary=95000.5, joiningDate=2017-03-19}, Employee{id=1015, name='David', salary=134000.0, joiningDate=2017-09-28}, Employee{id=1009, name='Steve', salary=100000.0, joiningDate=2016-05-18}]</a:t>
            </a:r>
            <a:endParaRPr/>
          </a:p>
          <a:p>
            <a:pPr indent="0" lvl="0" marL="0" marR="0" rtl="0" algn="l">
              <a:spcBef>
                <a:spcPts val="0"/>
              </a:spcBef>
              <a:spcAft>
                <a:spcPts val="0"/>
              </a:spcAft>
              <a:buNone/>
            </a:pPr>
            <a:r>
              <a:rPr b="1" lang="en-IN" sz="1400">
                <a:solidFill>
                  <a:schemeClr val="dk1"/>
                </a:solidFill>
                <a:latin typeface="Calibri"/>
                <a:ea typeface="Calibri"/>
                <a:cs typeface="Calibri"/>
                <a:sym typeface="Calibri"/>
              </a:rPr>
              <a:t>Employees (Sorted by Name) : [Employee{id=1004, name='Chris', salary=95000.5, joiningDate=2017-03-19}, Employee{id=1015, name='David', salary=134000.0, joiningDate=2017-09-28}, Employee{id=1010, name='Rajeev', salary=100000.0, joiningDate=2010-07-10}, Employee{id=1009, name='Steve', salary=100000.0, joiningDate=2016-05-18}]</a:t>
            </a:r>
            <a:endParaRPr/>
          </a:p>
          <a:p>
            <a:pPr indent="0" lvl="0" marL="0" marR="0" rtl="0" algn="l">
              <a:spcBef>
                <a:spcPts val="0"/>
              </a:spcBef>
              <a:spcAft>
                <a:spcPts val="0"/>
              </a:spcAft>
              <a:buNone/>
            </a:pPr>
            <a:r>
              <a:rPr b="1" lang="en-IN" sz="1400">
                <a:solidFill>
                  <a:schemeClr val="dk1"/>
                </a:solidFill>
                <a:latin typeface="Calibri"/>
                <a:ea typeface="Calibri"/>
                <a:cs typeface="Calibri"/>
                <a:sym typeface="Calibri"/>
              </a:rPr>
              <a:t>Employees (Sorted by Salary) : [Employee{id=1004, name='Chris', salary=95000.5, joiningDate=2017-03-19}, Employee{id=1010, name='Rajeev', salary=100000.0, joiningDate=2010-07-10}, Employee{id=1009, name='Steve', salary=100000.0, joiningDate=2016-05-18}, Employee{id=1015, name='David', salary=134000.0, joiningDate=2017-09-28}]</a:t>
            </a:r>
            <a:endParaRPr/>
          </a:p>
          <a:p>
            <a:pPr indent="0" lvl="0" marL="0" marR="0" rtl="0" algn="l">
              <a:spcBef>
                <a:spcPts val="0"/>
              </a:spcBef>
              <a:spcAft>
                <a:spcPts val="0"/>
              </a:spcAft>
              <a:buNone/>
            </a:pPr>
            <a:r>
              <a:rPr b="1" lang="en-IN" sz="1400">
                <a:solidFill>
                  <a:schemeClr val="dk1"/>
                </a:solidFill>
                <a:latin typeface="Calibri"/>
                <a:ea typeface="Calibri"/>
                <a:cs typeface="Calibri"/>
                <a:sym typeface="Calibri"/>
              </a:rPr>
              <a:t>Employees (Sorted by JoiningDate) : [Employee{id=1010, name='Rajeev', salary=100000.0, joiningDate=2010-07-10}, Employee{id=1009, name='Steve', salary=100000.0, joiningDate=2016-05-18}, Employee{id=1004, name='Chris', salary=95000.5, joiningDate=2017-03-19}, Employee{id=1015, name='David', salary=134000.0, joiningDate=2017-09-28}]</a:t>
            </a:r>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
        <p:nvSpPr>
          <p:cNvPr id="251" name="Google Shape;251;p38"/>
          <p:cNvSpPr/>
          <p:nvPr/>
        </p:nvSpPr>
        <p:spPr>
          <a:xfrm>
            <a:off x="5847470" y="213526"/>
            <a:ext cx="6096000"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Collections.sort(employees, employeeSalaryComparator);</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System.out.println("\nEmployees (Sorted by Salary) : " + employees);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Sort employees by JoiningDate</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Comparator&lt;Employee&gt; employeeJoiningDateComparator = new Comparator&lt;Employee&gt;()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int compare(Employee e1, Employee e2)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e1.getJoiningDate().compareTo(e2.getJoiningDate());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Collections.sort(employees, employeeJoiningDateComparator);</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System.out.println("\nEmployees (Sorted by JoiningDate) : " + employees);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Java 8 Comparator default methods</a:t>
            </a:r>
            <a:endParaRPr/>
          </a:p>
        </p:txBody>
      </p:sp>
      <p:sp>
        <p:nvSpPr>
          <p:cNvPr id="257" name="Google Shape;25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The Comparator interface contains various default factory methods for creating Comparator instances.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All the Comparators that we created in the previous section can be made more concise by using these factory methods.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Here is the same Comparator example that we saw in the previous section using Java 8 Comparator default methods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Java 8 Comparator default methods</a:t>
            </a:r>
            <a:endParaRPr/>
          </a:p>
        </p:txBody>
      </p:sp>
      <p:sp>
        <p:nvSpPr>
          <p:cNvPr id="263" name="Google Shape;263;p40"/>
          <p:cNvSpPr/>
          <p:nvPr/>
        </p:nvSpPr>
        <p:spPr>
          <a:xfrm>
            <a:off x="135988" y="1285826"/>
            <a:ext cx="60960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java.time.LocalDate;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java.util.ArrayList;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java.util.Collections;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java.util.Comparator;</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java.util.List;</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public class ComparatorExample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List&lt;Employee&gt; employees = new ArrayList&lt;&gt;();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employees.add(new Employee(1010, "Rajeev", 100000.00, LocalDate.of(2010, 7, 10)));</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employees.add(new Employee(1004, "Chris", 95000.50, LocalDate.of(2017, 3, 19)));</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employees.add(new Employee(1015, "David", 134000.00, LocalDate.of(2017, 9, 28)));</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employees.add(new Employee(1009, "Steve", 100000.00, LocalDate.of(2016, 5, 18)));</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System.out.println("Employees : " + employees);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Sort employees by Name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Collections.sort(employees, Comparator.comparing(Employee::getName));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System.out.println("\nEmployees (Sorted by Name) : " + employees);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Sort employees by Salary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Collections.sort(employees, Comparator.comparingDouble(Employee::getSalary));</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System.out.println("\nEmployees (Sorted by Salary) : " + employees);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Sort employees by JoiningDate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Collections.sort(employees, Comparator.comparing(Employee::getJoiningDate));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System.out.println("\nEmployees (Sorted by JoiningDate) : " + employees);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p:txBody>
      </p:sp>
      <p:sp>
        <p:nvSpPr>
          <p:cNvPr id="264" name="Google Shape;264;p40"/>
          <p:cNvSpPr/>
          <p:nvPr/>
        </p:nvSpPr>
        <p:spPr>
          <a:xfrm>
            <a:off x="5964702" y="1601856"/>
            <a:ext cx="6227298"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Sort employees by Name in descending order</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Collections.sort(employees, Comparator.comparing(Employee::getName).reversed());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System.out.println("\nEmployees (Sorted by Name in descending order) : " + employees);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Chaining multiple Comparators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 Sort by Salary. If Salary is same then sort by 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Collections.sort(employees, Comparator.comparingDouble(Employee::getSalary).thenComparing(Employee::getName));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System.out.println("\nEmployees (Sorted by Salary and Name) : " + employees);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 Output</a:t>
            </a:r>
            <a:endParaRPr/>
          </a:p>
        </p:txBody>
      </p:sp>
      <p:sp>
        <p:nvSpPr>
          <p:cNvPr id="270" name="Google Shape;270;p41"/>
          <p:cNvSpPr txBox="1"/>
          <p:nvPr>
            <p:ph idx="1" type="body"/>
          </p:nvPr>
        </p:nvSpPr>
        <p:spPr>
          <a:xfrm>
            <a:off x="478302" y="1825625"/>
            <a:ext cx="11507372" cy="454704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Employees : [Employee{id=1010, name='Rajeev', salary=100000.0, joiningDate=2010-07-10}, Employee{id=1004, name='Chris', salary=95000.5, joiningDate=2017-03-19}, Employee{id=1015, name='David', salary=134000.0, joiningDate=2017-09-28}, Employee{id=1009, name='Steve', salary=100000.0, joiningDate=2016-05-18}]</a:t>
            </a:r>
            <a:endParaRPr/>
          </a:p>
          <a:p>
            <a:pPr indent="0" lvl="0" marL="0" rtl="0" algn="l">
              <a:lnSpc>
                <a:spcPct val="90000"/>
              </a:lnSpc>
              <a:spcBef>
                <a:spcPts val="1000"/>
              </a:spcBef>
              <a:spcAft>
                <a:spcPts val="0"/>
              </a:spcAft>
              <a:buClr>
                <a:schemeClr val="dk1"/>
              </a:buClr>
              <a:buSzPct val="100000"/>
              <a:buNone/>
            </a:pPr>
            <a:r>
              <a:rPr lang="en-IN"/>
              <a:t>Employees (Sorted by Name) : [Employee{id=1004, name='Chris', salary=95000.5, joiningDate=2017-03-19}, Employee{id=1015, name='David', salary=134000.0, joiningDate=2017-09-28}, Employee{id=1010, name='Rajeev', salary=100000.0, joiningDate=2010-07-10}, Employee{id=1009, name='Steve', salary=100000.0, joiningDate=2016-05-18}]</a:t>
            </a:r>
            <a:endParaRPr/>
          </a:p>
          <a:p>
            <a:pPr indent="0" lvl="0" marL="0" rtl="0" algn="l">
              <a:lnSpc>
                <a:spcPct val="90000"/>
              </a:lnSpc>
              <a:spcBef>
                <a:spcPts val="1000"/>
              </a:spcBef>
              <a:spcAft>
                <a:spcPts val="0"/>
              </a:spcAft>
              <a:buClr>
                <a:schemeClr val="dk1"/>
              </a:buClr>
              <a:buSzPct val="100000"/>
              <a:buNone/>
            </a:pPr>
            <a:r>
              <a:rPr lang="en-IN"/>
              <a:t>Employees (Sorted by Salary) : [Employee{id=1004, name='Chris', salary=95000.5, joiningDate=2017-03-19}, Employee{id=1010, name='Rajeev', salary=100000.0, joiningDate=2010-07-10}, Employee{id=1009, name='Steve', salary=100000.0, joiningDate=2016-05-18}, Employee{id=1015, name='David', salary=134000.0, joiningDate=2017-09-28}]</a:t>
            </a:r>
            <a:endParaRPr/>
          </a:p>
          <a:p>
            <a:pPr indent="0" lvl="0" marL="0" rtl="0" algn="l">
              <a:lnSpc>
                <a:spcPct val="90000"/>
              </a:lnSpc>
              <a:spcBef>
                <a:spcPts val="1000"/>
              </a:spcBef>
              <a:spcAft>
                <a:spcPts val="0"/>
              </a:spcAft>
              <a:buClr>
                <a:schemeClr val="dk1"/>
              </a:buClr>
              <a:buSzPct val="100000"/>
              <a:buNone/>
            </a:pPr>
            <a:r>
              <a:rPr lang="en-IN"/>
              <a:t>Employees (Sorted by JoiningDate) : [Employee{id=1010, name='Rajeev', salary=100000.0, joiningDate=2010-07-10}, Employee{id=1009, name='Steve', salary=100000.0, joiningDate=2016-05-18}, Employee{id=1004, name='Chris', salary=95000.5, joiningDate=2017-03-19}, Employee{id=1015, name='David', salary=134000.0, joiningDate=2017-09-28}]</a:t>
            </a:r>
            <a:endParaRPr/>
          </a:p>
          <a:p>
            <a:pPr indent="0" lvl="0" marL="0" rtl="0" algn="l">
              <a:lnSpc>
                <a:spcPct val="90000"/>
              </a:lnSpc>
              <a:spcBef>
                <a:spcPts val="1000"/>
              </a:spcBef>
              <a:spcAft>
                <a:spcPts val="0"/>
              </a:spcAft>
              <a:buClr>
                <a:schemeClr val="dk1"/>
              </a:buClr>
              <a:buSzPct val="100000"/>
              <a:buNone/>
            </a:pPr>
            <a:r>
              <a:rPr lang="en-IN"/>
              <a:t>Employees (Sorted by Name in descending order) : [Employee{id=1009, name='Steve', salary=100000.0, joiningDate=2016-05-18}, Employee{id=1010, name='Rajeev', salary=100000.0, joiningDate=2010-07-10}, Employee{id=1015, name='David', salary=134000.0, joiningDate=2017-09-28}, Employee{id=1004, name='Chris', salary=95000.5, joiningDate=2017-03-19}]</a:t>
            </a:r>
            <a:endParaRPr/>
          </a:p>
          <a:p>
            <a:pPr indent="0" lvl="0" marL="0" rtl="0" algn="l">
              <a:lnSpc>
                <a:spcPct val="90000"/>
              </a:lnSpc>
              <a:spcBef>
                <a:spcPts val="1000"/>
              </a:spcBef>
              <a:spcAft>
                <a:spcPts val="0"/>
              </a:spcAft>
              <a:buClr>
                <a:schemeClr val="dk1"/>
              </a:buClr>
              <a:buSzPct val="100000"/>
              <a:buNone/>
            </a:pPr>
            <a:r>
              <a:rPr lang="en-IN"/>
              <a:t>Employees (Sorted by Salary and Name) : [Employee{id=1004, name='Chris', salary=95000.5, joiningDate=2017-03-19}, Employee{id=1010, name='Rajeev', salary=100000.0, joiningDate=2010-07-10}, Employee{id=1009, name='Steve', salary=100000.0, joiningDate=2016-05-18}, Employee{id=1015, name='David', salary=134000.0, joiningDate=2017-09-28}]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Tree Set with a custom Comparator (Descending order)</a:t>
            </a:r>
            <a:endParaRPr/>
          </a:p>
        </p:txBody>
      </p:sp>
      <p:sp>
        <p:nvSpPr>
          <p:cNvPr id="103" name="Google Shape;103;p15"/>
          <p:cNvSpPr txBox="1"/>
          <p:nvPr>
            <p:ph idx="1" type="body"/>
          </p:nvPr>
        </p:nvSpPr>
        <p:spPr>
          <a:xfrm>
            <a:off x="185530" y="1690688"/>
            <a:ext cx="4890054" cy="496190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None/>
            </a:pPr>
            <a:r>
              <a:rPr lang="en-IN" sz="1100"/>
              <a:t>The example below demonstrates how to create a TreeSet with a custom comparator that sorts the elements in descending order -</a:t>
            </a:r>
            <a:endParaRPr/>
          </a:p>
          <a:p>
            <a:pPr indent="0" lvl="0" marL="0" rtl="0" algn="l">
              <a:lnSpc>
                <a:spcPct val="90000"/>
              </a:lnSpc>
              <a:spcBef>
                <a:spcPts val="1000"/>
              </a:spcBef>
              <a:spcAft>
                <a:spcPts val="0"/>
              </a:spcAft>
              <a:buClr>
                <a:schemeClr val="dk1"/>
              </a:buClr>
              <a:buSzPts val="1100"/>
              <a:buNone/>
            </a:pPr>
            <a:r>
              <a:t/>
            </a:r>
            <a:endParaRPr sz="1100"/>
          </a:p>
          <a:p>
            <a:pPr indent="0" lvl="0" marL="0" rtl="0" algn="l">
              <a:lnSpc>
                <a:spcPct val="90000"/>
              </a:lnSpc>
              <a:spcBef>
                <a:spcPts val="1000"/>
              </a:spcBef>
              <a:spcAft>
                <a:spcPts val="0"/>
              </a:spcAft>
              <a:buClr>
                <a:schemeClr val="dk1"/>
              </a:buClr>
              <a:buSzPts val="1100"/>
              <a:buNone/>
            </a:pPr>
            <a:r>
              <a:rPr lang="en-IN" sz="1100"/>
              <a:t>import java.util.Comparator;</a:t>
            </a:r>
            <a:endParaRPr/>
          </a:p>
          <a:p>
            <a:pPr indent="0" lvl="0" marL="0" rtl="0" algn="l">
              <a:lnSpc>
                <a:spcPct val="90000"/>
              </a:lnSpc>
              <a:spcBef>
                <a:spcPts val="1000"/>
              </a:spcBef>
              <a:spcAft>
                <a:spcPts val="0"/>
              </a:spcAft>
              <a:buClr>
                <a:schemeClr val="dk1"/>
              </a:buClr>
              <a:buSzPts val="1100"/>
              <a:buNone/>
            </a:pPr>
            <a:r>
              <a:rPr lang="en-IN" sz="1100"/>
              <a:t>import java.util.SortedSet;</a:t>
            </a:r>
            <a:endParaRPr/>
          </a:p>
          <a:p>
            <a:pPr indent="0" lvl="0" marL="0" rtl="0" algn="l">
              <a:lnSpc>
                <a:spcPct val="90000"/>
              </a:lnSpc>
              <a:spcBef>
                <a:spcPts val="1000"/>
              </a:spcBef>
              <a:spcAft>
                <a:spcPts val="0"/>
              </a:spcAft>
              <a:buClr>
                <a:schemeClr val="dk1"/>
              </a:buClr>
              <a:buSzPts val="1100"/>
              <a:buNone/>
            </a:pPr>
            <a:r>
              <a:rPr lang="en-IN" sz="1100"/>
              <a:t>import java.util.TreeSet;</a:t>
            </a:r>
            <a:endParaRPr/>
          </a:p>
          <a:p>
            <a:pPr indent="0" lvl="0" marL="0" rtl="0" algn="l">
              <a:lnSpc>
                <a:spcPct val="90000"/>
              </a:lnSpc>
              <a:spcBef>
                <a:spcPts val="1000"/>
              </a:spcBef>
              <a:spcAft>
                <a:spcPts val="0"/>
              </a:spcAft>
              <a:buClr>
                <a:schemeClr val="dk1"/>
              </a:buClr>
              <a:buSzPts val="1100"/>
              <a:buNone/>
            </a:pPr>
            <a:r>
              <a:t/>
            </a:r>
            <a:endParaRPr sz="1100"/>
          </a:p>
          <a:p>
            <a:pPr indent="0" lvl="0" marL="0" rtl="0" algn="l">
              <a:lnSpc>
                <a:spcPct val="90000"/>
              </a:lnSpc>
              <a:spcBef>
                <a:spcPts val="1000"/>
              </a:spcBef>
              <a:spcAft>
                <a:spcPts val="0"/>
              </a:spcAft>
              <a:buClr>
                <a:schemeClr val="dk1"/>
              </a:buClr>
              <a:buSzPts val="1100"/>
              <a:buNone/>
            </a:pPr>
            <a:r>
              <a:rPr lang="en-IN" sz="1100"/>
              <a:t>public class TreeSetDescendingOrderExample {</a:t>
            </a:r>
            <a:endParaRPr/>
          </a:p>
          <a:p>
            <a:pPr indent="0" lvl="0" marL="0" rtl="0" algn="l">
              <a:lnSpc>
                <a:spcPct val="90000"/>
              </a:lnSpc>
              <a:spcBef>
                <a:spcPts val="1000"/>
              </a:spcBef>
              <a:spcAft>
                <a:spcPts val="0"/>
              </a:spcAft>
              <a:buClr>
                <a:schemeClr val="dk1"/>
              </a:buClr>
              <a:buSzPts val="1100"/>
              <a:buNone/>
            </a:pPr>
            <a:r>
              <a:rPr lang="en-IN" sz="1100"/>
              <a:t>    public static void main(String[] args) {</a:t>
            </a:r>
            <a:endParaRPr/>
          </a:p>
          <a:p>
            <a:pPr indent="0" lvl="0" marL="0" rtl="0" algn="l">
              <a:lnSpc>
                <a:spcPct val="90000"/>
              </a:lnSpc>
              <a:spcBef>
                <a:spcPts val="1000"/>
              </a:spcBef>
              <a:spcAft>
                <a:spcPts val="0"/>
              </a:spcAft>
              <a:buClr>
                <a:schemeClr val="dk1"/>
              </a:buClr>
              <a:buSzPts val="1100"/>
              <a:buNone/>
            </a:pPr>
            <a:r>
              <a:rPr lang="en-IN" sz="1100"/>
              <a:t>        // Creating a TreeSet with a custom Comparator (Descending  Order)</a:t>
            </a:r>
            <a:endParaRPr/>
          </a:p>
          <a:p>
            <a:pPr indent="0" lvl="0" marL="0" rtl="0" algn="l">
              <a:lnSpc>
                <a:spcPct val="90000"/>
              </a:lnSpc>
              <a:spcBef>
                <a:spcPts val="1000"/>
              </a:spcBef>
              <a:spcAft>
                <a:spcPts val="0"/>
              </a:spcAft>
              <a:buClr>
                <a:schemeClr val="dk1"/>
              </a:buClr>
              <a:buSzPts val="1100"/>
              <a:buNone/>
            </a:pPr>
            <a:r>
              <a:rPr lang="en-IN" sz="1100"/>
              <a:t>        SortedSet&lt;String&gt; fruits = new TreeSet&lt;&gt;(Comparator.reverseOrder());</a:t>
            </a:r>
            <a:endParaRPr/>
          </a:p>
          <a:p>
            <a:pPr indent="0" lvl="0" marL="0" rtl="0" algn="l">
              <a:lnSpc>
                <a:spcPct val="90000"/>
              </a:lnSpc>
              <a:spcBef>
                <a:spcPts val="1000"/>
              </a:spcBef>
              <a:spcAft>
                <a:spcPts val="0"/>
              </a:spcAft>
              <a:buClr>
                <a:schemeClr val="dk1"/>
              </a:buClr>
              <a:buSzPts val="1100"/>
              <a:buNone/>
            </a:pPr>
            <a:r>
              <a:rPr lang="en-IN" sz="1100"/>
              <a:t>   /*</a:t>
            </a:r>
            <a:endParaRPr/>
          </a:p>
          <a:p>
            <a:pPr indent="0" lvl="0" marL="0" rtl="0" algn="l">
              <a:lnSpc>
                <a:spcPct val="90000"/>
              </a:lnSpc>
              <a:spcBef>
                <a:spcPts val="1000"/>
              </a:spcBef>
              <a:spcAft>
                <a:spcPts val="0"/>
              </a:spcAft>
              <a:buClr>
                <a:schemeClr val="dk1"/>
              </a:buClr>
              <a:buSzPts val="1100"/>
              <a:buNone/>
            </a:pPr>
            <a:r>
              <a:rPr lang="en-IN" sz="1100"/>
              <a:t>The above TreeSet with the custom Comparator is the concise form of the following:</a:t>
            </a:r>
            <a:endParaRPr/>
          </a:p>
          <a:p>
            <a:pPr indent="0" lvl="0" marL="0" rtl="0" algn="l">
              <a:lnSpc>
                <a:spcPct val="90000"/>
              </a:lnSpc>
              <a:spcBef>
                <a:spcPts val="1000"/>
              </a:spcBef>
              <a:spcAft>
                <a:spcPts val="0"/>
              </a:spcAft>
              <a:buClr>
                <a:schemeClr val="dk1"/>
              </a:buClr>
              <a:buSzPts val="1100"/>
              <a:buNone/>
            </a:pPr>
            <a:r>
              <a:rPr lang="en-IN" sz="1100"/>
              <a:t>            SortedSet&lt;String&gt; fruits = new TreeSet&lt;&gt;(new Comparator&lt;String&gt;() {</a:t>
            </a:r>
            <a:endParaRPr/>
          </a:p>
          <a:p>
            <a:pPr indent="0" lvl="0" marL="0" rtl="0" algn="l">
              <a:lnSpc>
                <a:spcPct val="90000"/>
              </a:lnSpc>
              <a:spcBef>
                <a:spcPts val="1000"/>
              </a:spcBef>
              <a:spcAft>
                <a:spcPts val="0"/>
              </a:spcAft>
              <a:buClr>
                <a:schemeClr val="dk1"/>
              </a:buClr>
              <a:buSzPts val="1100"/>
              <a:buNone/>
            </a:pPr>
            <a:r>
              <a:rPr lang="en-IN" sz="1100"/>
              <a:t>                @Override</a:t>
            </a:r>
            <a:endParaRPr/>
          </a:p>
          <a:p>
            <a:pPr indent="0" lvl="0" marL="0" rtl="0" algn="l">
              <a:lnSpc>
                <a:spcPct val="90000"/>
              </a:lnSpc>
              <a:spcBef>
                <a:spcPts val="1000"/>
              </a:spcBef>
              <a:spcAft>
                <a:spcPts val="0"/>
              </a:spcAft>
              <a:buClr>
                <a:schemeClr val="dk1"/>
              </a:buClr>
              <a:buSzPts val="1100"/>
              <a:buNone/>
            </a:pPr>
            <a:r>
              <a:rPr lang="en-IN" sz="1100"/>
              <a:t>                public int compare(String s1, String s2) {</a:t>
            </a:r>
            <a:endParaRPr/>
          </a:p>
          <a:p>
            <a:pPr indent="0" lvl="0" marL="0" rtl="0" algn="l">
              <a:lnSpc>
                <a:spcPct val="90000"/>
              </a:lnSpc>
              <a:spcBef>
                <a:spcPts val="1000"/>
              </a:spcBef>
              <a:spcAft>
                <a:spcPts val="0"/>
              </a:spcAft>
              <a:buClr>
                <a:schemeClr val="dk1"/>
              </a:buClr>
              <a:buSzPts val="1100"/>
              <a:buNone/>
            </a:pPr>
            <a:r>
              <a:rPr lang="en-IN" sz="1100"/>
              <a:t>                    return s2.compareTo(s1);</a:t>
            </a:r>
            <a:endParaRPr/>
          </a:p>
          <a:p>
            <a:pPr indent="0" lvl="0" marL="0" rtl="0" algn="l">
              <a:lnSpc>
                <a:spcPct val="90000"/>
              </a:lnSpc>
              <a:spcBef>
                <a:spcPts val="1000"/>
              </a:spcBef>
              <a:spcAft>
                <a:spcPts val="0"/>
              </a:spcAft>
              <a:buClr>
                <a:schemeClr val="dk1"/>
              </a:buClr>
              <a:buSzPts val="1100"/>
              <a:buNone/>
            </a:pPr>
            <a:r>
              <a:rPr lang="en-IN" sz="1100"/>
              <a:t>                }            });        */</a:t>
            </a:r>
            <a:endParaRPr/>
          </a:p>
          <a:p>
            <a:pPr indent="0" lvl="0" marL="0" rtl="0" algn="l">
              <a:lnSpc>
                <a:spcPct val="90000"/>
              </a:lnSpc>
              <a:spcBef>
                <a:spcPts val="1000"/>
              </a:spcBef>
              <a:spcAft>
                <a:spcPts val="0"/>
              </a:spcAft>
              <a:buClr>
                <a:schemeClr val="dk1"/>
              </a:buClr>
              <a:buSzPts val="1100"/>
              <a:buNone/>
            </a:pPr>
            <a:r>
              <a:t/>
            </a:r>
            <a:endParaRPr sz="1100"/>
          </a:p>
          <a:p>
            <a:pPr indent="0" lvl="0" marL="0" rtl="0" algn="l">
              <a:lnSpc>
                <a:spcPct val="90000"/>
              </a:lnSpc>
              <a:spcBef>
                <a:spcPts val="1000"/>
              </a:spcBef>
              <a:spcAft>
                <a:spcPts val="0"/>
              </a:spcAft>
              <a:buClr>
                <a:schemeClr val="dk1"/>
              </a:buClr>
              <a:buSzPts val="1100"/>
              <a:buNone/>
            </a:pPr>
            <a:r>
              <a:rPr lang="en-IN" sz="1100"/>
              <a:t>      </a:t>
            </a:r>
            <a:endParaRPr/>
          </a:p>
        </p:txBody>
      </p:sp>
      <p:sp>
        <p:nvSpPr>
          <p:cNvPr id="104" name="Google Shape;104;p15"/>
          <p:cNvSpPr/>
          <p:nvPr/>
        </p:nvSpPr>
        <p:spPr>
          <a:xfrm>
            <a:off x="5499652" y="1825625"/>
            <a:ext cx="60960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 Adding new elements to a TreeSet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fruits.add("Banana");</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fruits.add("Apple");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fruits.add("Pineapple");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fruits.add("Orange");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System.out.println("Fruits Set : " + fruits);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Output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Fruits Set : [Pineapple, Orange, Banana, Apple]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Extra reference content </a:t>
            </a:r>
            <a:endParaRPr/>
          </a:p>
        </p:txBody>
      </p:sp>
      <p:sp>
        <p:nvSpPr>
          <p:cNvPr id="276" name="Google Shape;276;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Red black tree </a:t>
            </a:r>
            <a:endParaRPr/>
          </a:p>
          <a:p>
            <a:pPr indent="0" lvl="0" marL="0" rtl="0" algn="ctr">
              <a:lnSpc>
                <a:spcPct val="90000"/>
              </a:lnSpc>
              <a:spcBef>
                <a:spcPts val="1000"/>
              </a:spcBef>
              <a:spcAft>
                <a:spcPts val="0"/>
              </a:spcAft>
              <a:buClr>
                <a:schemeClr val="dk1"/>
              </a:buClr>
              <a:buSzPts val="2400"/>
              <a:buNone/>
            </a:pPr>
            <a:r>
              <a:rPr lang="en-IN"/>
              <a:t>Next  slides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Red-Black Trees</a:t>
            </a:r>
            <a:endParaRPr/>
          </a:p>
        </p:txBody>
      </p:sp>
      <p:sp>
        <p:nvSpPr>
          <p:cNvPr id="282" name="Google Shape;282;p43"/>
          <p:cNvSpPr txBox="1"/>
          <p:nvPr>
            <p:ph idx="1" type="body"/>
          </p:nvPr>
        </p:nvSpPr>
        <p:spPr>
          <a:xfrm>
            <a:off x="239151" y="1364566"/>
            <a:ext cx="11114649" cy="512830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 A red-black tree is a binary search tree with one extra attribute for each node: the colour, which is either red or black. We also need to keep track of the parent of each node, so that a red-black tree's node structure would be: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struct t_red_black_node {</a:t>
            </a:r>
            <a:endParaRPr/>
          </a:p>
          <a:p>
            <a:pPr indent="0" lvl="0" marL="0" rtl="0" algn="l">
              <a:lnSpc>
                <a:spcPct val="90000"/>
              </a:lnSpc>
              <a:spcBef>
                <a:spcPts val="1000"/>
              </a:spcBef>
              <a:spcAft>
                <a:spcPts val="0"/>
              </a:spcAft>
              <a:buClr>
                <a:schemeClr val="dk1"/>
              </a:buClr>
              <a:buSzPct val="100000"/>
              <a:buNone/>
            </a:pPr>
            <a:r>
              <a:rPr lang="en-IN"/>
              <a:t>    enum { red, black } colour;</a:t>
            </a:r>
            <a:endParaRPr/>
          </a:p>
          <a:p>
            <a:pPr indent="0" lvl="0" marL="0" rtl="0" algn="l">
              <a:lnSpc>
                <a:spcPct val="90000"/>
              </a:lnSpc>
              <a:spcBef>
                <a:spcPts val="1000"/>
              </a:spcBef>
              <a:spcAft>
                <a:spcPts val="0"/>
              </a:spcAft>
              <a:buClr>
                <a:schemeClr val="dk1"/>
              </a:buClr>
              <a:buSzPct val="100000"/>
              <a:buNone/>
            </a:pPr>
            <a:r>
              <a:rPr lang="en-IN"/>
              <a:t>    void *item;</a:t>
            </a:r>
            <a:endParaRPr/>
          </a:p>
          <a:p>
            <a:pPr indent="0" lvl="0" marL="0" rtl="0" algn="l">
              <a:lnSpc>
                <a:spcPct val="90000"/>
              </a:lnSpc>
              <a:spcBef>
                <a:spcPts val="1000"/>
              </a:spcBef>
              <a:spcAft>
                <a:spcPts val="0"/>
              </a:spcAft>
              <a:buClr>
                <a:schemeClr val="dk1"/>
              </a:buClr>
              <a:buSzPct val="100000"/>
              <a:buNone/>
            </a:pPr>
            <a:r>
              <a:rPr lang="en-IN"/>
              <a:t>    struct t_red_black_node *left,</a:t>
            </a:r>
            <a:endParaRPr/>
          </a:p>
          <a:p>
            <a:pPr indent="0" lvl="0" marL="0" rtl="0" algn="l">
              <a:lnSpc>
                <a:spcPct val="90000"/>
              </a:lnSpc>
              <a:spcBef>
                <a:spcPts val="1000"/>
              </a:spcBef>
              <a:spcAft>
                <a:spcPts val="0"/>
              </a:spcAft>
              <a:buClr>
                <a:schemeClr val="dk1"/>
              </a:buClr>
              <a:buSzPct val="100000"/>
              <a:buNone/>
            </a:pPr>
            <a:r>
              <a:rPr lang="en-IN"/>
              <a:t>                     *right,</a:t>
            </a:r>
            <a:endParaRPr/>
          </a:p>
          <a:p>
            <a:pPr indent="0" lvl="0" marL="0" rtl="0" algn="l">
              <a:lnSpc>
                <a:spcPct val="90000"/>
              </a:lnSpc>
              <a:spcBef>
                <a:spcPts val="1000"/>
              </a:spcBef>
              <a:spcAft>
                <a:spcPts val="0"/>
              </a:spcAft>
              <a:buClr>
                <a:schemeClr val="dk1"/>
              </a:buClr>
              <a:buSzPct val="100000"/>
              <a:buNone/>
            </a:pPr>
            <a:r>
              <a:rPr lang="en-IN"/>
              <a:t>                     *parent;</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the NULL nodes which terminate the tree are considered to be the leaves and are coloured black. For ref.</a:t>
            </a:r>
            <a:endParaRPr/>
          </a:p>
          <a:p>
            <a:pPr indent="0" lvl="0" marL="0" rtl="0" algn="l">
              <a:lnSpc>
                <a:spcPct val="90000"/>
              </a:lnSpc>
              <a:spcBef>
                <a:spcPts val="1000"/>
              </a:spcBef>
              <a:spcAft>
                <a:spcPts val="0"/>
              </a:spcAft>
              <a:buClr>
                <a:schemeClr val="dk1"/>
              </a:buClr>
              <a:buSzPct val="100000"/>
              <a:buNone/>
            </a:pPr>
            <a:r>
              <a:rPr lang="en-IN" u="sng">
                <a:solidFill>
                  <a:schemeClr val="hlink"/>
                </a:solidFill>
                <a:hlinkClick r:id="rId3"/>
              </a:rPr>
              <a:t>https://www.cs.usfca.edu/~galles/visualization/RedBlack.html</a:t>
            </a:r>
            <a:endParaRPr/>
          </a:p>
          <a:p>
            <a:pPr indent="0" lvl="0" marL="0" rtl="0" algn="l">
              <a:lnSpc>
                <a:spcPct val="90000"/>
              </a:lnSpc>
              <a:spcBef>
                <a:spcPts val="1000"/>
              </a:spcBef>
              <a:spcAft>
                <a:spcPts val="0"/>
              </a:spcAft>
              <a:buClr>
                <a:schemeClr val="dk1"/>
              </a:buClr>
              <a:buSzPct val="100000"/>
              <a:buNone/>
            </a:pPr>
            <a:r>
              <a:rPr lang="en-IN" u="sng">
                <a:solidFill>
                  <a:schemeClr val="hlink"/>
                </a:solidFill>
                <a:hlinkClick r:id="rId4"/>
              </a:rPr>
              <a:t>https://www.cs.auckland.ac.nz/software/AlgAnim/red_black.html</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p:nvPr/>
        </p:nvSpPr>
        <p:spPr>
          <a:xfrm>
            <a:off x="555811" y="736537"/>
            <a:ext cx="643666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Red-Black Tree | Set 1 (Introduction)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Red-Black Tree is a self-balancing Binary Search Tree (BST) where every node follows following rules.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RedBlackTree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1) Every node has a color either red or black.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2) Root of tree is always black.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3) There are no two adjacent red nodes (A red node cannot have a red parent or red child).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4) Every path from a node (including root) to any of its descendant NULL node has the same number of black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8" name="Google Shape;288;p44"/>
          <p:cNvPicPr preferRelativeResize="0"/>
          <p:nvPr/>
        </p:nvPicPr>
        <p:blipFill rotWithShape="1">
          <a:blip r:embed="rId3">
            <a:alphaModFix/>
          </a:blip>
          <a:srcRect b="0" l="0" r="0" t="0"/>
          <a:stretch/>
        </p:blipFill>
        <p:spPr>
          <a:xfrm>
            <a:off x="7275719" y="1735368"/>
            <a:ext cx="4059291" cy="209634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Definition of a red-black tree</a:t>
            </a:r>
            <a:endParaRPr/>
          </a:p>
        </p:txBody>
      </p:sp>
      <p:sp>
        <p:nvSpPr>
          <p:cNvPr id="294" name="Google Shape;294;p45"/>
          <p:cNvSpPr txBox="1"/>
          <p:nvPr>
            <p:ph idx="1" type="body"/>
          </p:nvPr>
        </p:nvSpPr>
        <p:spPr>
          <a:xfrm>
            <a:off x="533401" y="1825625"/>
            <a:ext cx="605293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A red-black tree is a binary search tree which has the following red-black properties: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Every node is either red or black.</a:t>
            </a:r>
            <a:endParaRPr/>
          </a:p>
          <a:p>
            <a:pPr indent="0" lvl="0" marL="0" rtl="0" algn="l">
              <a:lnSpc>
                <a:spcPct val="90000"/>
              </a:lnSpc>
              <a:spcBef>
                <a:spcPts val="1000"/>
              </a:spcBef>
              <a:spcAft>
                <a:spcPts val="0"/>
              </a:spcAft>
              <a:buClr>
                <a:schemeClr val="dk1"/>
              </a:buClr>
              <a:buSzPct val="100000"/>
              <a:buNone/>
            </a:pPr>
            <a:r>
              <a:rPr lang="en-IN"/>
              <a:t>    Every leaf (NULL) is black.</a:t>
            </a:r>
            <a:endParaRPr/>
          </a:p>
          <a:p>
            <a:pPr indent="0" lvl="0" marL="0" rtl="0" algn="l">
              <a:lnSpc>
                <a:spcPct val="90000"/>
              </a:lnSpc>
              <a:spcBef>
                <a:spcPts val="1000"/>
              </a:spcBef>
              <a:spcAft>
                <a:spcPts val="0"/>
              </a:spcAft>
              <a:buClr>
                <a:schemeClr val="dk1"/>
              </a:buClr>
              <a:buSzPct val="100000"/>
              <a:buNone/>
            </a:pPr>
            <a:r>
              <a:rPr lang="en-IN"/>
              <a:t>    If a node is red, then both its children are black.</a:t>
            </a:r>
            <a:endParaRPr/>
          </a:p>
          <a:p>
            <a:pPr indent="0" lvl="0" marL="0" rtl="0" algn="l">
              <a:lnSpc>
                <a:spcPct val="90000"/>
              </a:lnSpc>
              <a:spcBef>
                <a:spcPts val="1000"/>
              </a:spcBef>
              <a:spcAft>
                <a:spcPts val="0"/>
              </a:spcAft>
              <a:buClr>
                <a:schemeClr val="dk1"/>
              </a:buClr>
              <a:buSzPct val="100000"/>
              <a:buNone/>
            </a:pPr>
            <a:r>
              <a:rPr lang="en-IN"/>
              <a:t>    Every simple path from a node to a descendant leaf contains the same number of black nodes. </a:t>
            </a:r>
            <a:endParaRPr/>
          </a:p>
        </p:txBody>
      </p:sp>
      <p:pic>
        <p:nvPicPr>
          <p:cNvPr id="295" name="Google Shape;295;p45"/>
          <p:cNvPicPr preferRelativeResize="0"/>
          <p:nvPr/>
        </p:nvPicPr>
        <p:blipFill rotWithShape="1">
          <a:blip r:embed="rId3">
            <a:alphaModFix/>
          </a:blip>
          <a:srcRect b="0" l="0" r="0" t="0"/>
          <a:stretch/>
        </p:blipFill>
        <p:spPr>
          <a:xfrm>
            <a:off x="7096332" y="1825625"/>
            <a:ext cx="3724275" cy="2038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Comparison with AVL Tree</a:t>
            </a:r>
            <a:endParaRPr/>
          </a:p>
        </p:txBody>
      </p:sp>
      <p:sp>
        <p:nvSpPr>
          <p:cNvPr id="301" name="Google Shape;30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The AVL trees are more balanced compared to Red-Black Trees, but they may cause more rotations during insertion and deletion. So if your application involves many frequent insertions and deletions, then Red Black trees should be preferred. And if the insertions and deletions are less frequent and search is a more frequent operation, then AVL tree should be preferred over Red-Black Tree.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How Treeset Works</a:t>
            </a:r>
            <a:endParaRPr/>
          </a:p>
        </p:txBody>
      </p:sp>
      <p:sp>
        <p:nvSpPr>
          <p:cNvPr id="110" name="Google Shape;110;p16"/>
          <p:cNvSpPr txBox="1"/>
          <p:nvPr>
            <p:ph idx="1" type="body"/>
          </p:nvPr>
        </p:nvSpPr>
        <p:spPr>
          <a:xfrm>
            <a:off x="304799" y="1690688"/>
            <a:ext cx="11622157" cy="4486275"/>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Hence , whenever you are adding element to the TreeSet object , it works just like HashSet , The only difference is that instead of HashMap here we have TreeMap object in the constructor.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As we know in TreeMap each key is unique as it internally uses HashMap . So what we do in the TreeSet is that we pass the argument in the add(Elemene E) that is E as a key in the TreeSet . Now we need to associate some value to the key , so what Java apis developer did is to pass the Dummy  value that is ( new Object () ) which is referred by Object reference PRESENT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So , actually when you are adding a line in TreeSet like  treeset.add(3)   what java does internally is that it will put that element E here 3 as a key in the TreeMap(created during TreeSet object creation) and some dummy value that is Object's object is passed as a value to the key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Now if you see the code of the TreeMap put(Key k,Value V) method , you will find something like this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public V put(K key, V value) {</a:t>
            </a:r>
            <a:endParaRPr/>
          </a:p>
          <a:p>
            <a:pPr indent="0" lvl="0" marL="0" rtl="0" algn="l">
              <a:lnSpc>
                <a:spcPct val="90000"/>
              </a:lnSpc>
              <a:spcBef>
                <a:spcPts val="1000"/>
              </a:spcBef>
              <a:spcAft>
                <a:spcPts val="0"/>
              </a:spcAft>
              <a:buClr>
                <a:schemeClr val="dk1"/>
              </a:buClr>
              <a:buSzPct val="100000"/>
              <a:buNone/>
            </a:pPr>
            <a:r>
              <a:rPr lang="en-IN"/>
              <a:t>//Some code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29886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Points to remember about Treeset</a:t>
            </a:r>
            <a:endParaRPr/>
          </a:p>
        </p:txBody>
      </p:sp>
      <p:sp>
        <p:nvSpPr>
          <p:cNvPr id="116" name="Google Shape;116;p17"/>
          <p:cNvSpPr/>
          <p:nvPr/>
        </p:nvSpPr>
        <p:spPr>
          <a:xfrm>
            <a:off x="1046922" y="1386011"/>
            <a:ext cx="10402956"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 main point to notice in above code is that put (key,value) will return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1.  null , if key is unique and added to the map</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2.  Old Value of the key , if key is duplicate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So , in TreeSet add() method ,  we check the return value of map.put(key,value) method with null value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public boolean add(E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return map.put(e, PRESENT)==null;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So , if map.put(key,value) returns null ,then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map.put(e, PRESENT)==null      will return true and element is added to the TreeSet.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So , if map.put(key,value) returns old value of the key ,then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map.put(e, PRESENT)==null      will return false and element is  not added to the TreeSet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lang="en-IN" sz="3600"/>
              <a:t>How to find the index of  any element in the TreeSet ?</a:t>
            </a:r>
            <a:br>
              <a:rPr lang="en-IN" sz="3600"/>
            </a:br>
            <a:endParaRPr sz="3600"/>
          </a:p>
        </p:txBody>
      </p:sp>
      <p:sp>
        <p:nvSpPr>
          <p:cNvPr id="122" name="Google Shape;122;p18"/>
          <p:cNvSpPr/>
          <p:nvPr/>
        </p:nvSpPr>
        <p:spPr>
          <a:xfrm>
            <a:off x="1020418" y="1338330"/>
            <a:ext cx="9369287"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There are many ways to find out the index of element in the TreeSet. Below is the one liner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set.headSet(element).size()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Note  :  headSet(element) method returns the sub TreeSet(portion of TreeSet) whose values  are less than input element. Then we are calling size() method on the sub TreeSet , which returns the index of the element as sub TreeSet is already sorted.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Why and when we use TreeSet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We prefer TreeSet in order  to maintain the unique elements  in the sorted order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What is the runtime performance of the add() method of the TreeSet and HashSet , where n represents the number of elements?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Performance of Treeset</a:t>
            </a:r>
            <a:endParaRPr b="1"/>
          </a:p>
        </p:txBody>
      </p:sp>
      <p:sp>
        <p:nvSpPr>
          <p:cNvPr id="128" name="Google Shape;128;p19"/>
          <p:cNvSpPr txBox="1"/>
          <p:nvPr>
            <p:ph idx="1" type="body"/>
          </p:nvPr>
        </p:nvSpPr>
        <p:spPr>
          <a:xfrm>
            <a:off x="596348" y="1825625"/>
            <a:ext cx="10757452" cy="46672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According to TreeSet Oracle doc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TreeSet implementation provides guaranteed log(n) time cost for the basic operations (add, remove and contains ) method.</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According to HashSet Oracle doc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HashSet provides constant time performance O(1) for basic operations  (add, remove and contains) method assuming the hash  function disperses the elements properly among the buckets.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One-liner :                TreeSet : O(log(n))  HashSet : O(1)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What is natural ordering in TreeSet ?</a:t>
            </a:r>
            <a:endParaRPr/>
          </a:p>
        </p:txBody>
      </p:sp>
      <p:sp>
        <p:nvSpPr>
          <p:cNvPr id="134" name="Google Shape;13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"Natural" ordering is the ordering implied by the implementation of Comparable interface by the objects in the TreeSet . Essentially RBTree must be able to tell which object is smaller than other object , and there are two  ways to supply that logic to the RB Tree implementation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1. We need to implement the Comparable interface in the class(es) used as objects in TreeSet.</a:t>
            </a:r>
            <a:endParaRPr/>
          </a:p>
          <a:p>
            <a:pPr indent="0" lvl="0" marL="0" rtl="0" algn="l">
              <a:lnSpc>
                <a:spcPct val="90000"/>
              </a:lnSpc>
              <a:spcBef>
                <a:spcPts val="1000"/>
              </a:spcBef>
              <a:spcAft>
                <a:spcPts val="0"/>
              </a:spcAft>
              <a:buClr>
                <a:schemeClr val="dk1"/>
              </a:buClr>
              <a:buSzPct val="100000"/>
              <a:buNone/>
            </a:pPr>
            <a:r>
              <a:rPr lang="en-IN"/>
              <a:t>2. Supply an implementation of the Comparator would do comparing outside the class itself.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Why do we need TreeSet when we already had SortedSet ?</a:t>
            </a:r>
            <a:endParaRPr/>
          </a:p>
        </p:txBody>
      </p:sp>
      <p:sp>
        <p:nvSpPr>
          <p:cNvPr id="140" name="Google Shape;14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sortedSet is an interface while TreeSet is the class implementing it. As we know, in java, we can not create the objects of the interface. The class implementing the interface must fulfill the contract of interface, i.e , concrete class must implement all the methods present in the interface. TreeSet is such an implementation.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