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125.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89.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390.xml"/>
  <Override ContentType="application/vnd.openxmlformats-officedocument.presentationml.notesSlide+xml" PartName="/ppt/notesSlides/notesSlide19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141.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374.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53.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34.xml"/>
  <Override ContentType="application/vnd.openxmlformats-officedocument.presentationml.notesSlide+xml" PartName="/ppt/notesSlides/notesSlide349.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68.xml"/>
  <Override ContentType="application/vnd.openxmlformats-officedocument.presentationml.notesSlide+xml" PartName="/ppt/notesSlides/notesSlide302.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388.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246.xml"/>
  <Override ContentType="application/vnd.openxmlformats-officedocument.presentationml.notesSlide+xml" PartName="/ppt/notesSlides/notesSlide56.xml"/>
  <Override ContentType="application/vnd.openxmlformats-officedocument.presentationml.notesSlide+xml" PartName="/ppt/notesSlides/notesSlide195.xml"/>
  <Override ContentType="application/vnd.openxmlformats-officedocument.presentationml.notesSlide+xml" PartName="/ppt/notesSlides/notesSlide373.xml"/>
  <Override ContentType="application/vnd.openxmlformats-officedocument.presentationml.notesSlide+xml" PartName="/ppt/notesSlides/notesSlide118.xml"/>
  <Override ContentType="application/vnd.openxmlformats-officedocument.presentationml.notesSlide+xml" PartName="/ppt/notesSlides/notesSlide140.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341.xml"/>
  <Override ContentType="application/vnd.openxmlformats-officedocument.presentationml.notesSlide+xml" PartName="/ppt/notesSlides/notesSlide367.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190.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267.xml"/>
  <Override ContentType="application/vnd.openxmlformats-officedocument.presentationml.notesSlide+xml" PartName="/ppt/notesSlides/notesSlide49.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88.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72.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166.xml"/>
  <Override ContentType="application/vnd.openxmlformats-officedocument.presentationml.notesSlide+xml" PartName="/ppt/notesSlides/notesSlide220.xml"/>
  <Override ContentType="application/vnd.openxmlformats-officedocument.presentationml.notesSlide+xml" PartName="/ppt/notesSlides/notesSlide178.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8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287.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272.xml"/>
  <Override ContentType="application/vnd.openxmlformats-officedocument.presentationml.notesSlide+xml" PartName="/ppt/notesSlides/notesSlide379.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371.xml"/>
  <Override ContentType="application/vnd.openxmlformats-officedocument.presentationml.notesSlide+xml" PartName="/ppt/notesSlides/notesSlide215.xml"/>
  <Override ContentType="application/vnd.openxmlformats-officedocument.presentationml.notesSlide+xml" PartName="/ppt/notesSlides/notesSlide258.xml"/>
  <Override ContentType="application/vnd.openxmlformats-officedocument.presentationml.notesSlide+xml" PartName="/ppt/notesSlides/notesSlide292.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386.xml"/>
  <Override ContentType="application/vnd.openxmlformats-officedocument.presentationml.notesSlide+xml" PartName="/ppt/notesSlides/notesSlide122.xml"/>
  <Override ContentType="application/vnd.openxmlformats-officedocument.presentationml.notesSlide+xml" PartName="/ppt/notesSlides/notesSlide264.xml"/>
  <Override ContentType="application/vnd.openxmlformats-officedocument.presentationml.notesSlide+xml" PartName="/ppt/notesSlides/notesSlide170.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359.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200.xml"/>
  <Override ContentType="application/vnd.openxmlformats-officedocument.presentationml.notesSlide+xml" PartName="/ppt/notesSlides/notesSlide350.xml"/>
  <Override ContentType="application/vnd.openxmlformats-officedocument.presentationml.notesSlide+xml" PartName="/ppt/notesSlides/notesSlide209.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15.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59.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76.xml"/>
  <Override ContentType="application/vnd.openxmlformats-officedocument.presentationml.notesSlide+xml" PartName="/ppt/notesSlides/notesSlide346.xml"/>
  <Override ContentType="application/vnd.openxmlformats-officedocument.presentationml.notesSlide+xml" PartName="/ppt/notesSlides/notesSlide369.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202.xml"/>
  <Override ContentType="application/vnd.openxmlformats-officedocument.presentationml.notesSlide+xml" PartName="/ppt/notesSlides/notesSlide13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53.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77.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385.xml"/>
  <Override ContentType="application/vnd.openxmlformats-officedocument.presentationml.notesSlide+xml" PartName="/ppt/notesSlides/notesSlide144.xml"/>
  <Override ContentType="application/vnd.openxmlformats-officedocument.presentationml.notesSlide+xml" PartName="/ppt/notesSlides/notesSlide114.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323.xml"/>
  <Override ContentType="application/vnd.openxmlformats-officedocument.presentationml.notesSlide+xml" PartName="/ppt/notesSlides/notesSlide370.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256.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152.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67.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251.xml"/>
  <Override ContentType="application/vnd.openxmlformats-officedocument.presentationml.notesSlide+xml" PartName="/ppt/notesSlides/notesSlide295.xml"/>
  <Override ContentType="application/vnd.openxmlformats-officedocument.presentationml.notesSlide+xml" PartName="/ppt/notesSlides/notesSlide384.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218.xml"/>
  <Override ContentType="application/vnd.openxmlformats-officedocument.presentationml.notesSlide+xml" PartName="/ppt/notesSlides/notesSlide130.xml"/>
  <Override ContentType="application/vnd.openxmlformats-officedocument.presentationml.notesSlide+xml" PartName="/ppt/notesSlides/notesSlide307.xml"/>
  <Override ContentType="application/vnd.openxmlformats-officedocument.presentationml.notesSlide+xml" PartName="/ppt/notesSlides/notesSlide378.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145.xml"/>
  <Override ContentType="application/vnd.openxmlformats-officedocument.presentationml.notesSlide+xml" PartName="/ppt/notesSlides/notesSlide83.xml"/>
  <Override ContentType="application/vnd.openxmlformats-officedocument.presentationml.notesSlide+xml" PartName="/ppt/notesSlides/notesSlide66.xml"/>
  <Override ContentType="application/vnd.openxmlformats-officedocument.presentationml.notesSlide+xml" PartName="/ppt/notesSlides/notesSlide3.xml"/>
  <Override ContentType="application/vnd.openxmlformats-officedocument.presentationml.notesSlide+xml" PartName="/ppt/notesSlides/notesSlide240.xml"/>
  <Override ContentType="application/vnd.openxmlformats-officedocument.presentationml.notesSlide+xml" PartName="/ppt/notesSlides/notesSlide283.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380.xml"/>
  <Override ContentType="application/vnd.openxmlformats-officedocument.presentationml.notesSlide+xml" PartName="/ppt/notesSlides/notesSlide328.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26.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227.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375.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325.xml"/>
  <Override ContentType="application/vnd.openxmlformats-officedocument.presentationml.notesSlide+xml" PartName="/ppt/notesSlides/notesSlide368.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04.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383.xml"/>
  <Override ContentType="application/vnd.openxmlformats-officedocument.presentationml.notesSlide+xml" PartName="/ppt/notesSlides/notesSlide282.xml"/>
  <Override ContentType="application/vnd.openxmlformats-officedocument.presentationml.notesSlide+xml" PartName="/ppt/notesSlides/notesSlide248.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381.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276.xml"/>
  <Override ContentType="application/vnd.openxmlformats-officedocument.presentationml.notesSlide+xml" PartName="/ppt/notesSlides/notesSlide233.xml"/>
  <Override ContentType="application/vnd.openxmlformats-officedocument.presentationml.notesSlide+xml" PartName="/ppt/notesSlides/notesSlide327.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97.xml"/>
  <Override ContentType="application/vnd.openxmlformats-officedocument.presentationml.notesSlide+xml" PartName="/ppt/notesSlides/notesSlide154.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376.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297.xml"/>
  <Override ContentType="application/vnd.openxmlformats-officedocument.presentationml.notesSlide+xml" PartName="/ppt/notesSlides/notesSlide382.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132.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350.xml"/>
  <Override ContentType="application/vnd.openxmlformats-officedocument.presentationml.slide+xml" PartName="/ppt/slides/slide35.xml"/>
  <Override ContentType="application/vnd.openxmlformats-officedocument.presentationml.slide+xml" PartName="/ppt/slides/slide334.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342.xml"/>
  <Override ContentType="application/vnd.openxmlformats-officedocument.presentationml.slide+xml" PartName="/ppt/slides/slide156.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66.xml"/>
  <Override ContentType="application/vnd.openxmlformats-officedocument.presentationml.slide+xml" PartName="/ppt/slides/slide229.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214.xml"/>
  <Override ContentType="application/vnd.openxmlformats-officedocument.presentationml.slide+xml" PartName="/ppt/slides/slide206.xml"/>
  <Override ContentType="application/vnd.openxmlformats-officedocument.presentationml.slide+xml" PartName="/ppt/slides/slide381.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4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74.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310.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70.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47.xml"/>
  <Override ContentType="application/vnd.openxmlformats-officedocument.presentationml.slide+xml" PartName="/ppt/slides/slide236.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49.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365.xml"/>
  <Override ContentType="application/vnd.openxmlformats-officedocument.presentationml.slide+xml" PartName="/ppt/slides/slide28.xml"/>
  <Override ContentType="application/vnd.openxmlformats-officedocument.presentationml.slide+xml" PartName="/ppt/slides/slide382.xml"/>
  <Override ContentType="application/vnd.openxmlformats-officedocument.presentationml.slide+xml" PartName="/ppt/slides/slide200.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174.xml"/>
  <Override ContentType="application/vnd.openxmlformats-officedocument.presentationml.slide+xml" PartName="/ppt/slides/slide360.xml"/>
  <Override ContentType="application/vnd.openxmlformats-officedocument.presentationml.slide+xml" PartName="/ppt/slides/slide219.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344.xml"/>
  <Override ContentType="application/vnd.openxmlformats-officedocument.presentationml.slide+xml" PartName="/ppt/slides/slide38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75.xml"/>
  <Override ContentType="application/vnd.openxmlformats-officedocument.presentationml.slide+xml" PartName="/ppt/slides/slide332.xml"/>
  <Override ContentType="application/vnd.openxmlformats-officedocument.presentationml.slide+xml" PartName="/ppt/slides/slide251.xml"/>
  <Override ContentType="application/vnd.openxmlformats-officedocument.presentationml.slide+xml" PartName="/ppt/slides/slide301.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347.xml"/>
  <Override ContentType="application/vnd.openxmlformats-officedocument.presentationml.slide+xml" PartName="/ppt/slides/slide372.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72.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3.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317.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368.xml"/>
  <Override ContentType="application/vnd.openxmlformats-officedocument.presentationml.slide+xml" PartName="/ppt/slides/slide331.xml"/>
  <Override ContentType="application/vnd.openxmlformats-officedocument.presentationml.slide+xml" PartName="/ppt/slides/slide280.xml"/>
  <Override ContentType="application/vnd.openxmlformats-officedocument.presentationml.slide+xml" PartName="/ppt/slides/slide374.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388.xml"/>
  <Override ContentType="application/vnd.openxmlformats-officedocument.presentationml.slide+xml" PartName="/ppt/slides/slide124.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380.xml"/>
  <Override ContentType="application/vnd.openxmlformats-officedocument.presentationml.slide+xml" PartName="/ppt/slides/slide151.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30.xml"/>
  <Override ContentType="application/vnd.openxmlformats-officedocument.presentationml.slide+xml" PartName="/ppt/slides/slide267.xml"/>
  <Override ContentType="application/vnd.openxmlformats-officedocument.presentationml.slide+xml" PartName="/ppt/slides/slide373.xml"/>
  <Override ContentType="application/vnd.openxmlformats-officedocument.presentationml.slide+xml" PartName="/ppt/slides/slide389.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385.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5.xml"/>
  <Override ContentType="application/vnd.openxmlformats-officedocument.presentationml.slide+xml" PartName="/ppt/slides/slide369.xml"/>
  <Override ContentType="application/vnd.openxmlformats-officedocument.presentationml.slide+xml" PartName="/ppt/slides/slide377.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233.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168.xml"/>
  <Override ContentType="application/vnd.openxmlformats-officedocument.presentationml.slide+xml" PartName="/ppt/slides/slide152.xml"/>
  <Override ContentType="application/vnd.openxmlformats-officedocument.presentationml.slide+xml" PartName="/ppt/slides/slide257.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44.xml"/>
  <Override ContentType="application/vnd.openxmlformats-officedocument.presentationml.slide+xml" PartName="/ppt/slides/slide31.xml"/>
  <Override ContentType="application/vnd.openxmlformats-officedocument.presentationml.slide+xml" PartName="/ppt/slides/slide176.xml"/>
  <Override ContentType="application/vnd.openxmlformats-officedocument.presentationml.slide+xml" PartName="/ppt/slides/slide225.xml"/>
  <Override ContentType="application/vnd.openxmlformats-officedocument.presentationml.slide+xml" PartName="/ppt/slides/slide370.xml"/>
  <Override ContentType="application/vnd.openxmlformats-officedocument.presentationml.slide+xml" PartName="/ppt/slides/slide353.xml"/>
  <Override ContentType="application/vnd.openxmlformats-officedocument.presentationml.slide+xml" PartName="/ppt/slides/slide201.xml"/>
  <Override ContentType="application/vnd.openxmlformats-officedocument.presentationml.slide+xml" PartName="/ppt/slides/slide287.xml"/>
  <Override ContentType="application/vnd.openxmlformats-officedocument.presentationml.slide+xml" PartName="/ppt/slides/slide376.xml"/>
  <Override ContentType="application/vnd.openxmlformats-officedocument.presentationml.slide+xml" PartName="/ppt/slides/slide95.xml"/>
  <Override ContentType="application/vnd.openxmlformats-officedocument.presentationml.slide+xml" PartName="/ppt/slides/slide386.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297.xml"/>
  <Override ContentType="application/vnd.openxmlformats-officedocument.presentationml.slide+xml" PartName="/ppt/slides/slide122.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361.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282.xml"/>
  <Override ContentType="application/vnd.openxmlformats-officedocument.presentationml.slide+xml" PartName="/ppt/slides/slide216.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371.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43.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322.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43.xml"/>
  <Override ContentType="application/vnd.openxmlformats-officedocument.presentationml.slide+xml" PartName="/ppt/slides/slide158.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25.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107.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328.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185.xml"/>
  <Override ContentType="application/vnd.openxmlformats-officedocument.presentationml.slide+xml" PartName="/ppt/slides/slide14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37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298.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383.xml"/>
  <Override ContentType="application/vnd.openxmlformats-officedocument.presentationml.slide+xml" PartName="/ppt/slides/slide208.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384.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307.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13.xml"/>
  <Override ContentType="application/vnd.openxmlformats-officedocument.presentationml.slide+xml" PartName="/ppt/slides/slide149.xml"/>
  <Override ContentType="application/vnd.openxmlformats-officedocument.presentationml.slide+xml" PartName="/ppt/slides/slide106.xml"/>
  <Override ContentType="application/vnd.openxmlformats-officedocument.presentationml.slide+xml" PartName="/ppt/slides/slide234.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390.xml"/>
  <Override ContentType="application/vnd.openxmlformats-officedocument.presentationml.slide+xml" PartName="/ppt/slides/slide81.xml"/>
  <Override ContentType="application/vnd.openxmlformats-officedocument.presentationml.slide+xml" PartName="/ppt/slides/slide329.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290.xml"/>
  <Override ContentType="application/vnd.openxmlformats-officedocument.presentationml.slide+xml" PartName="/ppt/slides/slide378.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 id="576" r:id="rId328"/>
    <p:sldId id="577" r:id="rId329"/>
    <p:sldId id="578" r:id="rId330"/>
    <p:sldId id="579" r:id="rId331"/>
    <p:sldId id="580" r:id="rId332"/>
    <p:sldId id="581" r:id="rId333"/>
    <p:sldId id="582" r:id="rId334"/>
    <p:sldId id="583" r:id="rId335"/>
    <p:sldId id="584" r:id="rId336"/>
    <p:sldId id="585" r:id="rId337"/>
    <p:sldId id="586" r:id="rId338"/>
    <p:sldId id="587" r:id="rId339"/>
    <p:sldId id="588" r:id="rId340"/>
    <p:sldId id="589" r:id="rId341"/>
    <p:sldId id="590" r:id="rId342"/>
    <p:sldId id="591" r:id="rId343"/>
    <p:sldId id="592" r:id="rId344"/>
    <p:sldId id="593" r:id="rId345"/>
    <p:sldId id="594" r:id="rId346"/>
    <p:sldId id="595" r:id="rId347"/>
    <p:sldId id="596" r:id="rId348"/>
    <p:sldId id="597" r:id="rId349"/>
    <p:sldId id="598" r:id="rId350"/>
    <p:sldId id="599" r:id="rId351"/>
    <p:sldId id="600" r:id="rId352"/>
    <p:sldId id="601" r:id="rId353"/>
    <p:sldId id="602" r:id="rId354"/>
    <p:sldId id="603" r:id="rId355"/>
    <p:sldId id="604" r:id="rId356"/>
    <p:sldId id="605" r:id="rId357"/>
    <p:sldId id="606" r:id="rId358"/>
    <p:sldId id="607" r:id="rId359"/>
    <p:sldId id="608" r:id="rId360"/>
    <p:sldId id="609" r:id="rId361"/>
    <p:sldId id="610" r:id="rId362"/>
    <p:sldId id="611" r:id="rId363"/>
    <p:sldId id="612" r:id="rId364"/>
    <p:sldId id="613" r:id="rId365"/>
    <p:sldId id="614" r:id="rId366"/>
    <p:sldId id="615" r:id="rId367"/>
    <p:sldId id="616" r:id="rId368"/>
    <p:sldId id="617" r:id="rId369"/>
    <p:sldId id="618" r:id="rId370"/>
    <p:sldId id="619" r:id="rId371"/>
    <p:sldId id="620" r:id="rId372"/>
    <p:sldId id="621" r:id="rId373"/>
    <p:sldId id="622" r:id="rId374"/>
    <p:sldId id="623" r:id="rId375"/>
    <p:sldId id="624" r:id="rId376"/>
    <p:sldId id="625" r:id="rId377"/>
    <p:sldId id="626" r:id="rId378"/>
    <p:sldId id="627" r:id="rId379"/>
    <p:sldId id="628" r:id="rId380"/>
    <p:sldId id="629" r:id="rId381"/>
    <p:sldId id="630" r:id="rId382"/>
    <p:sldId id="631" r:id="rId383"/>
    <p:sldId id="632" r:id="rId384"/>
    <p:sldId id="633" r:id="rId385"/>
    <p:sldId id="634" r:id="rId386"/>
    <p:sldId id="635" r:id="rId387"/>
    <p:sldId id="636" r:id="rId388"/>
    <p:sldId id="637" r:id="rId389"/>
    <p:sldId id="638" r:id="rId390"/>
    <p:sldId id="639" r:id="rId391"/>
    <p:sldId id="640" r:id="rId392"/>
    <p:sldId id="641" r:id="rId393"/>
    <p:sldId id="642" r:id="rId394"/>
    <p:sldId id="643" r:id="rId395"/>
    <p:sldId id="644" r:id="rId396"/>
    <p:sldId id="645" r:id="rId397"/>
  </p:sldIdLst>
  <p:sldSz cy="6858000" cx="9144000"/>
  <p:notesSz cx="7016750" cy="9309100"/>
  <p:embeddedFontLst>
    <p:embeddedFont>
      <p:font typeface="Arimo"/>
      <p:regular r:id="rId398"/>
      <p:bold r:id="rId399"/>
      <p:italic r:id="rId400"/>
      <p:boldItalic r:id="rId401"/>
    </p:embeddedFont>
    <p:embeddedFont>
      <p:font typeface="Arial Narrow"/>
      <p:regular r:id="rId402"/>
      <p:bold r:id="rId403"/>
      <p:italic r:id="rId404"/>
      <p:boldItalic r:id="rId405"/>
    </p:embeddedFont>
    <p:embeddedFont>
      <p:font typeface="Tahoma"/>
      <p:regular r:id="rId406"/>
      <p:bold r:id="rId407"/>
    </p:embeddedFont>
    <p:embeddedFont>
      <p:font typeface="Noto Sans Symbols"/>
      <p:regular r:id="rId408"/>
      <p:bold r:id="rId4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7AA65C-6D5E-454D-B578-4FA0BD4C8D49}">
  <a:tblStyle styleId="{DD7AA65C-6D5E-454D-B578-4FA0BD4C8D4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90" Type="http://schemas.openxmlformats.org/officeDocument/2006/relationships/slide" Target="slides/slide183.xml"/><Relationship Id="rId194" Type="http://schemas.openxmlformats.org/officeDocument/2006/relationships/slide" Target="slides/slide187.xml"/><Relationship Id="rId193" Type="http://schemas.openxmlformats.org/officeDocument/2006/relationships/slide" Target="slides/slide186.xml"/><Relationship Id="rId192" Type="http://schemas.openxmlformats.org/officeDocument/2006/relationships/slide" Target="slides/slide185.xml"/><Relationship Id="rId191" Type="http://schemas.openxmlformats.org/officeDocument/2006/relationships/slide" Target="slides/slide184.xml"/><Relationship Id="rId187" Type="http://schemas.openxmlformats.org/officeDocument/2006/relationships/slide" Target="slides/slide180.xml"/><Relationship Id="rId186" Type="http://schemas.openxmlformats.org/officeDocument/2006/relationships/slide" Target="slides/slide179.xml"/><Relationship Id="rId185" Type="http://schemas.openxmlformats.org/officeDocument/2006/relationships/slide" Target="slides/slide178.xml"/><Relationship Id="rId184" Type="http://schemas.openxmlformats.org/officeDocument/2006/relationships/slide" Target="slides/slide177.xml"/><Relationship Id="rId189" Type="http://schemas.openxmlformats.org/officeDocument/2006/relationships/slide" Target="slides/slide182.xml"/><Relationship Id="rId188" Type="http://schemas.openxmlformats.org/officeDocument/2006/relationships/slide" Target="slides/slide181.xml"/><Relationship Id="rId183" Type="http://schemas.openxmlformats.org/officeDocument/2006/relationships/slide" Target="slides/slide176.xml"/><Relationship Id="rId182" Type="http://schemas.openxmlformats.org/officeDocument/2006/relationships/slide" Target="slides/slide175.xml"/><Relationship Id="rId181" Type="http://schemas.openxmlformats.org/officeDocument/2006/relationships/slide" Target="slides/slide174.xml"/><Relationship Id="rId180" Type="http://schemas.openxmlformats.org/officeDocument/2006/relationships/slide" Target="slides/slide173.xml"/><Relationship Id="rId176" Type="http://schemas.openxmlformats.org/officeDocument/2006/relationships/slide" Target="slides/slide169.xml"/><Relationship Id="rId297" Type="http://schemas.openxmlformats.org/officeDocument/2006/relationships/slide" Target="slides/slide290.xml"/><Relationship Id="rId175" Type="http://schemas.openxmlformats.org/officeDocument/2006/relationships/slide" Target="slides/slide168.xml"/><Relationship Id="rId296" Type="http://schemas.openxmlformats.org/officeDocument/2006/relationships/slide" Target="slides/slide289.xml"/><Relationship Id="rId174" Type="http://schemas.openxmlformats.org/officeDocument/2006/relationships/slide" Target="slides/slide167.xml"/><Relationship Id="rId295" Type="http://schemas.openxmlformats.org/officeDocument/2006/relationships/slide" Target="slides/slide288.xml"/><Relationship Id="rId173" Type="http://schemas.openxmlformats.org/officeDocument/2006/relationships/slide" Target="slides/slide166.xml"/><Relationship Id="rId294" Type="http://schemas.openxmlformats.org/officeDocument/2006/relationships/slide" Target="slides/slide287.xml"/><Relationship Id="rId179" Type="http://schemas.openxmlformats.org/officeDocument/2006/relationships/slide" Target="slides/slide172.xml"/><Relationship Id="rId178" Type="http://schemas.openxmlformats.org/officeDocument/2006/relationships/slide" Target="slides/slide171.xml"/><Relationship Id="rId299" Type="http://schemas.openxmlformats.org/officeDocument/2006/relationships/slide" Target="slides/slide292.xml"/><Relationship Id="rId177" Type="http://schemas.openxmlformats.org/officeDocument/2006/relationships/slide" Target="slides/slide170.xml"/><Relationship Id="rId298" Type="http://schemas.openxmlformats.org/officeDocument/2006/relationships/slide" Target="slides/slide291.xml"/><Relationship Id="rId198" Type="http://schemas.openxmlformats.org/officeDocument/2006/relationships/slide" Target="slides/slide191.xml"/><Relationship Id="rId197" Type="http://schemas.openxmlformats.org/officeDocument/2006/relationships/slide" Target="slides/slide190.xml"/><Relationship Id="rId196" Type="http://schemas.openxmlformats.org/officeDocument/2006/relationships/slide" Target="slides/slide189.xml"/><Relationship Id="rId195" Type="http://schemas.openxmlformats.org/officeDocument/2006/relationships/slide" Target="slides/slide188.xml"/><Relationship Id="rId199" Type="http://schemas.openxmlformats.org/officeDocument/2006/relationships/slide" Target="slides/slide192.xml"/><Relationship Id="rId150" Type="http://schemas.openxmlformats.org/officeDocument/2006/relationships/slide" Target="slides/slide143.xml"/><Relationship Id="rId271" Type="http://schemas.openxmlformats.org/officeDocument/2006/relationships/slide" Target="slides/slide264.xml"/><Relationship Id="rId392" Type="http://schemas.openxmlformats.org/officeDocument/2006/relationships/slide" Target="slides/slide385.xml"/><Relationship Id="rId270" Type="http://schemas.openxmlformats.org/officeDocument/2006/relationships/slide" Target="slides/slide263.xml"/><Relationship Id="rId391" Type="http://schemas.openxmlformats.org/officeDocument/2006/relationships/slide" Target="slides/slide384.xml"/><Relationship Id="rId390" Type="http://schemas.openxmlformats.org/officeDocument/2006/relationships/slide" Target="slides/slide38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2.xml"/><Relationship Id="rId4" Type="http://schemas.openxmlformats.org/officeDocument/2006/relationships/tableStyles" Target="tableStyles.xml"/><Relationship Id="rId148" Type="http://schemas.openxmlformats.org/officeDocument/2006/relationships/slide" Target="slides/slide141.xml"/><Relationship Id="rId269" Type="http://schemas.openxmlformats.org/officeDocument/2006/relationships/slide" Target="slides/slide262.xml"/><Relationship Id="rId9" Type="http://schemas.openxmlformats.org/officeDocument/2006/relationships/slide" Target="slides/slide2.xml"/><Relationship Id="rId143" Type="http://schemas.openxmlformats.org/officeDocument/2006/relationships/slide" Target="slides/slide136.xml"/><Relationship Id="rId264" Type="http://schemas.openxmlformats.org/officeDocument/2006/relationships/slide" Target="slides/slide257.xml"/><Relationship Id="rId385" Type="http://schemas.openxmlformats.org/officeDocument/2006/relationships/slide" Target="slides/slide378.xml"/><Relationship Id="rId142" Type="http://schemas.openxmlformats.org/officeDocument/2006/relationships/slide" Target="slides/slide135.xml"/><Relationship Id="rId263" Type="http://schemas.openxmlformats.org/officeDocument/2006/relationships/slide" Target="slides/slide256.xml"/><Relationship Id="rId384" Type="http://schemas.openxmlformats.org/officeDocument/2006/relationships/slide" Target="slides/slide377.xml"/><Relationship Id="rId141" Type="http://schemas.openxmlformats.org/officeDocument/2006/relationships/slide" Target="slides/slide134.xml"/><Relationship Id="rId262" Type="http://schemas.openxmlformats.org/officeDocument/2006/relationships/slide" Target="slides/slide255.xml"/><Relationship Id="rId383" Type="http://schemas.openxmlformats.org/officeDocument/2006/relationships/slide" Target="slides/slide376.xml"/><Relationship Id="rId140" Type="http://schemas.openxmlformats.org/officeDocument/2006/relationships/slide" Target="slides/slide133.xml"/><Relationship Id="rId261" Type="http://schemas.openxmlformats.org/officeDocument/2006/relationships/slide" Target="slides/slide254.xml"/><Relationship Id="rId382" Type="http://schemas.openxmlformats.org/officeDocument/2006/relationships/slide" Target="slides/slide375.xml"/><Relationship Id="rId5" Type="http://schemas.openxmlformats.org/officeDocument/2006/relationships/slideMaster" Target="slideMasters/slideMaster1.xml"/><Relationship Id="rId147" Type="http://schemas.openxmlformats.org/officeDocument/2006/relationships/slide" Target="slides/slide140.xml"/><Relationship Id="rId268" Type="http://schemas.openxmlformats.org/officeDocument/2006/relationships/slide" Target="slides/slide261.xml"/><Relationship Id="rId389" Type="http://schemas.openxmlformats.org/officeDocument/2006/relationships/slide" Target="slides/slide382.xml"/><Relationship Id="rId6" Type="http://schemas.openxmlformats.org/officeDocument/2006/relationships/slideMaster" Target="slideMasters/slideMaster2.xml"/><Relationship Id="rId146" Type="http://schemas.openxmlformats.org/officeDocument/2006/relationships/slide" Target="slides/slide139.xml"/><Relationship Id="rId267" Type="http://schemas.openxmlformats.org/officeDocument/2006/relationships/slide" Target="slides/slide260.xml"/><Relationship Id="rId388" Type="http://schemas.openxmlformats.org/officeDocument/2006/relationships/slide" Target="slides/slide381.xml"/><Relationship Id="rId7" Type="http://schemas.openxmlformats.org/officeDocument/2006/relationships/notesMaster" Target="notesMasters/notesMaster1.xml"/><Relationship Id="rId145" Type="http://schemas.openxmlformats.org/officeDocument/2006/relationships/slide" Target="slides/slide138.xml"/><Relationship Id="rId266" Type="http://schemas.openxmlformats.org/officeDocument/2006/relationships/slide" Target="slides/slide259.xml"/><Relationship Id="rId387" Type="http://schemas.openxmlformats.org/officeDocument/2006/relationships/slide" Target="slides/slide380.xml"/><Relationship Id="rId8" Type="http://schemas.openxmlformats.org/officeDocument/2006/relationships/slide" Target="slides/slide1.xml"/><Relationship Id="rId144" Type="http://schemas.openxmlformats.org/officeDocument/2006/relationships/slide" Target="slides/slide137.xml"/><Relationship Id="rId265" Type="http://schemas.openxmlformats.org/officeDocument/2006/relationships/slide" Target="slides/slide258.xml"/><Relationship Id="rId386" Type="http://schemas.openxmlformats.org/officeDocument/2006/relationships/slide" Target="slides/slide379.xml"/><Relationship Id="rId260" Type="http://schemas.openxmlformats.org/officeDocument/2006/relationships/slide" Target="slides/slide253.xml"/><Relationship Id="rId381" Type="http://schemas.openxmlformats.org/officeDocument/2006/relationships/slide" Target="slides/slide374.xml"/><Relationship Id="rId380" Type="http://schemas.openxmlformats.org/officeDocument/2006/relationships/slide" Target="slides/slide373.xml"/><Relationship Id="rId139" Type="http://schemas.openxmlformats.org/officeDocument/2006/relationships/slide" Target="slides/slide132.xml"/><Relationship Id="rId138" Type="http://schemas.openxmlformats.org/officeDocument/2006/relationships/slide" Target="slides/slide131.xml"/><Relationship Id="rId259" Type="http://schemas.openxmlformats.org/officeDocument/2006/relationships/slide" Target="slides/slide252.xml"/><Relationship Id="rId137" Type="http://schemas.openxmlformats.org/officeDocument/2006/relationships/slide" Target="slides/slide130.xml"/><Relationship Id="rId258" Type="http://schemas.openxmlformats.org/officeDocument/2006/relationships/slide" Target="slides/slide251.xml"/><Relationship Id="rId379" Type="http://schemas.openxmlformats.org/officeDocument/2006/relationships/slide" Target="slides/slide372.xml"/><Relationship Id="rId132" Type="http://schemas.openxmlformats.org/officeDocument/2006/relationships/slide" Target="slides/slide125.xml"/><Relationship Id="rId253" Type="http://schemas.openxmlformats.org/officeDocument/2006/relationships/slide" Target="slides/slide246.xml"/><Relationship Id="rId374" Type="http://schemas.openxmlformats.org/officeDocument/2006/relationships/slide" Target="slides/slide367.xml"/><Relationship Id="rId131" Type="http://schemas.openxmlformats.org/officeDocument/2006/relationships/slide" Target="slides/slide124.xml"/><Relationship Id="rId252" Type="http://schemas.openxmlformats.org/officeDocument/2006/relationships/slide" Target="slides/slide245.xml"/><Relationship Id="rId373" Type="http://schemas.openxmlformats.org/officeDocument/2006/relationships/slide" Target="slides/slide366.xml"/><Relationship Id="rId130" Type="http://schemas.openxmlformats.org/officeDocument/2006/relationships/slide" Target="slides/slide123.xml"/><Relationship Id="rId251" Type="http://schemas.openxmlformats.org/officeDocument/2006/relationships/slide" Target="slides/slide244.xml"/><Relationship Id="rId372" Type="http://schemas.openxmlformats.org/officeDocument/2006/relationships/slide" Target="slides/slide365.xml"/><Relationship Id="rId250" Type="http://schemas.openxmlformats.org/officeDocument/2006/relationships/slide" Target="slides/slide243.xml"/><Relationship Id="rId371" Type="http://schemas.openxmlformats.org/officeDocument/2006/relationships/slide" Target="slides/slide364.xml"/><Relationship Id="rId136" Type="http://schemas.openxmlformats.org/officeDocument/2006/relationships/slide" Target="slides/slide129.xml"/><Relationship Id="rId257" Type="http://schemas.openxmlformats.org/officeDocument/2006/relationships/slide" Target="slides/slide250.xml"/><Relationship Id="rId378" Type="http://schemas.openxmlformats.org/officeDocument/2006/relationships/slide" Target="slides/slide371.xml"/><Relationship Id="rId135" Type="http://schemas.openxmlformats.org/officeDocument/2006/relationships/slide" Target="slides/slide128.xml"/><Relationship Id="rId256" Type="http://schemas.openxmlformats.org/officeDocument/2006/relationships/slide" Target="slides/slide249.xml"/><Relationship Id="rId377" Type="http://schemas.openxmlformats.org/officeDocument/2006/relationships/slide" Target="slides/slide370.xml"/><Relationship Id="rId134" Type="http://schemas.openxmlformats.org/officeDocument/2006/relationships/slide" Target="slides/slide127.xml"/><Relationship Id="rId255" Type="http://schemas.openxmlformats.org/officeDocument/2006/relationships/slide" Target="slides/slide248.xml"/><Relationship Id="rId376" Type="http://schemas.openxmlformats.org/officeDocument/2006/relationships/slide" Target="slides/slide369.xml"/><Relationship Id="rId133" Type="http://schemas.openxmlformats.org/officeDocument/2006/relationships/slide" Target="slides/slide126.xml"/><Relationship Id="rId254" Type="http://schemas.openxmlformats.org/officeDocument/2006/relationships/slide" Target="slides/slide247.xml"/><Relationship Id="rId375" Type="http://schemas.openxmlformats.org/officeDocument/2006/relationships/slide" Target="slides/slide368.xml"/><Relationship Id="rId172" Type="http://schemas.openxmlformats.org/officeDocument/2006/relationships/slide" Target="slides/slide165.xml"/><Relationship Id="rId293" Type="http://schemas.openxmlformats.org/officeDocument/2006/relationships/slide" Target="slides/slide286.xml"/><Relationship Id="rId171" Type="http://schemas.openxmlformats.org/officeDocument/2006/relationships/slide" Target="slides/slide164.xml"/><Relationship Id="rId292" Type="http://schemas.openxmlformats.org/officeDocument/2006/relationships/slide" Target="slides/slide285.xml"/><Relationship Id="rId170" Type="http://schemas.openxmlformats.org/officeDocument/2006/relationships/slide" Target="slides/slide163.xml"/><Relationship Id="rId291" Type="http://schemas.openxmlformats.org/officeDocument/2006/relationships/slide" Target="slides/slide284.xml"/><Relationship Id="rId290" Type="http://schemas.openxmlformats.org/officeDocument/2006/relationships/slide" Target="slides/slide283.xml"/><Relationship Id="rId165" Type="http://schemas.openxmlformats.org/officeDocument/2006/relationships/slide" Target="slides/slide158.xml"/><Relationship Id="rId286" Type="http://schemas.openxmlformats.org/officeDocument/2006/relationships/slide" Target="slides/slide279.xml"/><Relationship Id="rId164" Type="http://schemas.openxmlformats.org/officeDocument/2006/relationships/slide" Target="slides/slide157.xml"/><Relationship Id="rId285" Type="http://schemas.openxmlformats.org/officeDocument/2006/relationships/slide" Target="slides/slide278.xml"/><Relationship Id="rId163" Type="http://schemas.openxmlformats.org/officeDocument/2006/relationships/slide" Target="slides/slide156.xml"/><Relationship Id="rId284" Type="http://schemas.openxmlformats.org/officeDocument/2006/relationships/slide" Target="slides/slide277.xml"/><Relationship Id="rId162" Type="http://schemas.openxmlformats.org/officeDocument/2006/relationships/slide" Target="slides/slide155.xml"/><Relationship Id="rId283" Type="http://schemas.openxmlformats.org/officeDocument/2006/relationships/slide" Target="slides/slide276.xml"/><Relationship Id="rId169" Type="http://schemas.openxmlformats.org/officeDocument/2006/relationships/slide" Target="slides/slide162.xml"/><Relationship Id="rId168" Type="http://schemas.openxmlformats.org/officeDocument/2006/relationships/slide" Target="slides/slide161.xml"/><Relationship Id="rId289" Type="http://schemas.openxmlformats.org/officeDocument/2006/relationships/slide" Target="slides/slide282.xml"/><Relationship Id="rId167" Type="http://schemas.openxmlformats.org/officeDocument/2006/relationships/slide" Target="slides/slide160.xml"/><Relationship Id="rId288" Type="http://schemas.openxmlformats.org/officeDocument/2006/relationships/slide" Target="slides/slide281.xml"/><Relationship Id="rId166" Type="http://schemas.openxmlformats.org/officeDocument/2006/relationships/slide" Target="slides/slide159.xml"/><Relationship Id="rId287" Type="http://schemas.openxmlformats.org/officeDocument/2006/relationships/slide" Target="slides/slide280.xml"/><Relationship Id="rId161" Type="http://schemas.openxmlformats.org/officeDocument/2006/relationships/slide" Target="slides/slide154.xml"/><Relationship Id="rId282" Type="http://schemas.openxmlformats.org/officeDocument/2006/relationships/slide" Target="slides/slide275.xml"/><Relationship Id="rId160" Type="http://schemas.openxmlformats.org/officeDocument/2006/relationships/slide" Target="slides/slide153.xml"/><Relationship Id="rId281" Type="http://schemas.openxmlformats.org/officeDocument/2006/relationships/slide" Target="slides/slide274.xml"/><Relationship Id="rId280" Type="http://schemas.openxmlformats.org/officeDocument/2006/relationships/slide" Target="slides/slide273.xml"/><Relationship Id="rId159" Type="http://schemas.openxmlformats.org/officeDocument/2006/relationships/slide" Target="slides/slide152.xml"/><Relationship Id="rId154" Type="http://schemas.openxmlformats.org/officeDocument/2006/relationships/slide" Target="slides/slide147.xml"/><Relationship Id="rId275" Type="http://schemas.openxmlformats.org/officeDocument/2006/relationships/slide" Target="slides/slide268.xml"/><Relationship Id="rId396" Type="http://schemas.openxmlformats.org/officeDocument/2006/relationships/slide" Target="slides/slide389.xml"/><Relationship Id="rId153" Type="http://schemas.openxmlformats.org/officeDocument/2006/relationships/slide" Target="slides/slide146.xml"/><Relationship Id="rId274" Type="http://schemas.openxmlformats.org/officeDocument/2006/relationships/slide" Target="slides/slide267.xml"/><Relationship Id="rId395" Type="http://schemas.openxmlformats.org/officeDocument/2006/relationships/slide" Target="slides/slide388.xml"/><Relationship Id="rId152" Type="http://schemas.openxmlformats.org/officeDocument/2006/relationships/slide" Target="slides/slide145.xml"/><Relationship Id="rId273" Type="http://schemas.openxmlformats.org/officeDocument/2006/relationships/slide" Target="slides/slide266.xml"/><Relationship Id="rId394" Type="http://schemas.openxmlformats.org/officeDocument/2006/relationships/slide" Target="slides/slide387.xml"/><Relationship Id="rId151" Type="http://schemas.openxmlformats.org/officeDocument/2006/relationships/slide" Target="slides/slide144.xml"/><Relationship Id="rId272" Type="http://schemas.openxmlformats.org/officeDocument/2006/relationships/slide" Target="slides/slide265.xml"/><Relationship Id="rId393" Type="http://schemas.openxmlformats.org/officeDocument/2006/relationships/slide" Target="slides/slide386.xml"/><Relationship Id="rId158" Type="http://schemas.openxmlformats.org/officeDocument/2006/relationships/slide" Target="slides/slide151.xml"/><Relationship Id="rId279" Type="http://schemas.openxmlformats.org/officeDocument/2006/relationships/slide" Target="slides/slide272.xml"/><Relationship Id="rId157" Type="http://schemas.openxmlformats.org/officeDocument/2006/relationships/slide" Target="slides/slide150.xml"/><Relationship Id="rId278" Type="http://schemas.openxmlformats.org/officeDocument/2006/relationships/slide" Target="slides/slide271.xml"/><Relationship Id="rId399" Type="http://schemas.openxmlformats.org/officeDocument/2006/relationships/font" Target="fonts/Arimo-bold.fntdata"/><Relationship Id="rId156" Type="http://schemas.openxmlformats.org/officeDocument/2006/relationships/slide" Target="slides/slide149.xml"/><Relationship Id="rId277" Type="http://schemas.openxmlformats.org/officeDocument/2006/relationships/slide" Target="slides/slide270.xml"/><Relationship Id="rId398" Type="http://schemas.openxmlformats.org/officeDocument/2006/relationships/font" Target="fonts/Arimo-regular.fntdata"/><Relationship Id="rId155" Type="http://schemas.openxmlformats.org/officeDocument/2006/relationships/slide" Target="slides/slide148.xml"/><Relationship Id="rId276" Type="http://schemas.openxmlformats.org/officeDocument/2006/relationships/slide" Target="slides/slide269.xml"/><Relationship Id="rId397" Type="http://schemas.openxmlformats.org/officeDocument/2006/relationships/slide" Target="slides/slide390.xml"/><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409" Type="http://schemas.openxmlformats.org/officeDocument/2006/relationships/font" Target="fonts/NotoSansSymbols-bold.fntdata"/><Relationship Id="rId404" Type="http://schemas.openxmlformats.org/officeDocument/2006/relationships/font" Target="fonts/ArialNarrow-italic.fntdata"/><Relationship Id="rId403" Type="http://schemas.openxmlformats.org/officeDocument/2006/relationships/font" Target="fonts/ArialNarrow-bold.fntdata"/><Relationship Id="rId402" Type="http://schemas.openxmlformats.org/officeDocument/2006/relationships/font" Target="fonts/ArialNarrow-regular.fntdata"/><Relationship Id="rId401" Type="http://schemas.openxmlformats.org/officeDocument/2006/relationships/font" Target="fonts/Arimo-boldItalic.fntdata"/><Relationship Id="rId408" Type="http://schemas.openxmlformats.org/officeDocument/2006/relationships/font" Target="fonts/NotoSansSymbols-regular.fntdata"/><Relationship Id="rId407" Type="http://schemas.openxmlformats.org/officeDocument/2006/relationships/font" Target="fonts/Tahoma-bold.fntdata"/><Relationship Id="rId406" Type="http://schemas.openxmlformats.org/officeDocument/2006/relationships/font" Target="fonts/Tahoma-regular.fntdata"/><Relationship Id="rId405" Type="http://schemas.openxmlformats.org/officeDocument/2006/relationships/font" Target="fonts/ArialNarrow-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400" Type="http://schemas.openxmlformats.org/officeDocument/2006/relationships/font" Target="fonts/Arimo-italic.fntdata"/><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 Id="rId107" Type="http://schemas.openxmlformats.org/officeDocument/2006/relationships/slide" Target="slides/slide100.xml"/><Relationship Id="rId228" Type="http://schemas.openxmlformats.org/officeDocument/2006/relationships/slide" Target="slides/slide221.xml"/><Relationship Id="rId349" Type="http://schemas.openxmlformats.org/officeDocument/2006/relationships/slide" Target="slides/slide342.xml"/><Relationship Id="rId106" Type="http://schemas.openxmlformats.org/officeDocument/2006/relationships/slide" Target="slides/slide99.xml"/><Relationship Id="rId227" Type="http://schemas.openxmlformats.org/officeDocument/2006/relationships/slide" Target="slides/slide220.xml"/><Relationship Id="rId348" Type="http://schemas.openxmlformats.org/officeDocument/2006/relationships/slide" Target="slides/slide341.xml"/><Relationship Id="rId105" Type="http://schemas.openxmlformats.org/officeDocument/2006/relationships/slide" Target="slides/slide98.xml"/><Relationship Id="rId226" Type="http://schemas.openxmlformats.org/officeDocument/2006/relationships/slide" Target="slides/slide219.xml"/><Relationship Id="rId347" Type="http://schemas.openxmlformats.org/officeDocument/2006/relationships/slide" Target="slides/slide340.xml"/><Relationship Id="rId104" Type="http://schemas.openxmlformats.org/officeDocument/2006/relationships/slide" Target="slides/slide97.xml"/><Relationship Id="rId225" Type="http://schemas.openxmlformats.org/officeDocument/2006/relationships/slide" Target="slides/slide218.xml"/><Relationship Id="rId346" Type="http://schemas.openxmlformats.org/officeDocument/2006/relationships/slide" Target="slides/slide339.xml"/><Relationship Id="rId109" Type="http://schemas.openxmlformats.org/officeDocument/2006/relationships/slide" Target="slides/slide102.xml"/><Relationship Id="rId108" Type="http://schemas.openxmlformats.org/officeDocument/2006/relationships/slide" Target="slides/slide101.xml"/><Relationship Id="rId229" Type="http://schemas.openxmlformats.org/officeDocument/2006/relationships/slide" Target="slides/slide222.xml"/><Relationship Id="rId220" Type="http://schemas.openxmlformats.org/officeDocument/2006/relationships/slide" Target="slides/slide213.xml"/><Relationship Id="rId341" Type="http://schemas.openxmlformats.org/officeDocument/2006/relationships/slide" Target="slides/slide334.xml"/><Relationship Id="rId340" Type="http://schemas.openxmlformats.org/officeDocument/2006/relationships/slide" Target="slides/slide333.xml"/><Relationship Id="rId103" Type="http://schemas.openxmlformats.org/officeDocument/2006/relationships/slide" Target="slides/slide96.xml"/><Relationship Id="rId224" Type="http://schemas.openxmlformats.org/officeDocument/2006/relationships/slide" Target="slides/slide217.xml"/><Relationship Id="rId345" Type="http://schemas.openxmlformats.org/officeDocument/2006/relationships/slide" Target="slides/slide338.xml"/><Relationship Id="rId102" Type="http://schemas.openxmlformats.org/officeDocument/2006/relationships/slide" Target="slides/slide95.xml"/><Relationship Id="rId223" Type="http://schemas.openxmlformats.org/officeDocument/2006/relationships/slide" Target="slides/slide216.xml"/><Relationship Id="rId344" Type="http://schemas.openxmlformats.org/officeDocument/2006/relationships/slide" Target="slides/slide337.xml"/><Relationship Id="rId101" Type="http://schemas.openxmlformats.org/officeDocument/2006/relationships/slide" Target="slides/slide94.xml"/><Relationship Id="rId222" Type="http://schemas.openxmlformats.org/officeDocument/2006/relationships/slide" Target="slides/slide215.xml"/><Relationship Id="rId343" Type="http://schemas.openxmlformats.org/officeDocument/2006/relationships/slide" Target="slides/slide336.xml"/><Relationship Id="rId100" Type="http://schemas.openxmlformats.org/officeDocument/2006/relationships/slide" Target="slides/slide93.xml"/><Relationship Id="rId221" Type="http://schemas.openxmlformats.org/officeDocument/2006/relationships/slide" Target="slides/slide214.xml"/><Relationship Id="rId342" Type="http://schemas.openxmlformats.org/officeDocument/2006/relationships/slide" Target="slides/slide335.xml"/><Relationship Id="rId217" Type="http://schemas.openxmlformats.org/officeDocument/2006/relationships/slide" Target="slides/slide210.xml"/><Relationship Id="rId338" Type="http://schemas.openxmlformats.org/officeDocument/2006/relationships/slide" Target="slides/slide331.xml"/><Relationship Id="rId216" Type="http://schemas.openxmlformats.org/officeDocument/2006/relationships/slide" Target="slides/slide209.xml"/><Relationship Id="rId337" Type="http://schemas.openxmlformats.org/officeDocument/2006/relationships/slide" Target="slides/slide330.xml"/><Relationship Id="rId215" Type="http://schemas.openxmlformats.org/officeDocument/2006/relationships/slide" Target="slides/slide208.xml"/><Relationship Id="rId336" Type="http://schemas.openxmlformats.org/officeDocument/2006/relationships/slide" Target="slides/slide329.xml"/><Relationship Id="rId214" Type="http://schemas.openxmlformats.org/officeDocument/2006/relationships/slide" Target="slides/slide207.xml"/><Relationship Id="rId335" Type="http://schemas.openxmlformats.org/officeDocument/2006/relationships/slide" Target="slides/slide328.xml"/><Relationship Id="rId219" Type="http://schemas.openxmlformats.org/officeDocument/2006/relationships/slide" Target="slides/slide212.xml"/><Relationship Id="rId218" Type="http://schemas.openxmlformats.org/officeDocument/2006/relationships/slide" Target="slides/slide211.xml"/><Relationship Id="rId339" Type="http://schemas.openxmlformats.org/officeDocument/2006/relationships/slide" Target="slides/slide332.xml"/><Relationship Id="rId330" Type="http://schemas.openxmlformats.org/officeDocument/2006/relationships/slide" Target="slides/slide323.xml"/><Relationship Id="rId213" Type="http://schemas.openxmlformats.org/officeDocument/2006/relationships/slide" Target="slides/slide206.xml"/><Relationship Id="rId334" Type="http://schemas.openxmlformats.org/officeDocument/2006/relationships/slide" Target="slides/slide327.xml"/><Relationship Id="rId212" Type="http://schemas.openxmlformats.org/officeDocument/2006/relationships/slide" Target="slides/slide205.xml"/><Relationship Id="rId333" Type="http://schemas.openxmlformats.org/officeDocument/2006/relationships/slide" Target="slides/slide326.xml"/><Relationship Id="rId211" Type="http://schemas.openxmlformats.org/officeDocument/2006/relationships/slide" Target="slides/slide204.xml"/><Relationship Id="rId332" Type="http://schemas.openxmlformats.org/officeDocument/2006/relationships/slide" Target="slides/slide325.xml"/><Relationship Id="rId210" Type="http://schemas.openxmlformats.org/officeDocument/2006/relationships/slide" Target="slides/slide203.xml"/><Relationship Id="rId331" Type="http://schemas.openxmlformats.org/officeDocument/2006/relationships/slide" Target="slides/slide324.xml"/><Relationship Id="rId370" Type="http://schemas.openxmlformats.org/officeDocument/2006/relationships/slide" Target="slides/slide363.xml"/><Relationship Id="rId129" Type="http://schemas.openxmlformats.org/officeDocument/2006/relationships/slide" Target="slides/slide122.xml"/><Relationship Id="rId128" Type="http://schemas.openxmlformats.org/officeDocument/2006/relationships/slide" Target="slides/slide121.xml"/><Relationship Id="rId249" Type="http://schemas.openxmlformats.org/officeDocument/2006/relationships/slide" Target="slides/slide242.xml"/><Relationship Id="rId127" Type="http://schemas.openxmlformats.org/officeDocument/2006/relationships/slide" Target="slides/slide120.xml"/><Relationship Id="rId248" Type="http://schemas.openxmlformats.org/officeDocument/2006/relationships/slide" Target="slides/slide241.xml"/><Relationship Id="rId369" Type="http://schemas.openxmlformats.org/officeDocument/2006/relationships/slide" Target="slides/slide362.xml"/><Relationship Id="rId126" Type="http://schemas.openxmlformats.org/officeDocument/2006/relationships/slide" Target="slides/slide119.xml"/><Relationship Id="rId247" Type="http://schemas.openxmlformats.org/officeDocument/2006/relationships/slide" Target="slides/slide240.xml"/><Relationship Id="rId368" Type="http://schemas.openxmlformats.org/officeDocument/2006/relationships/slide" Target="slides/slide361.xml"/><Relationship Id="rId121" Type="http://schemas.openxmlformats.org/officeDocument/2006/relationships/slide" Target="slides/slide114.xml"/><Relationship Id="rId242" Type="http://schemas.openxmlformats.org/officeDocument/2006/relationships/slide" Target="slides/slide235.xml"/><Relationship Id="rId363" Type="http://schemas.openxmlformats.org/officeDocument/2006/relationships/slide" Target="slides/slide356.xml"/><Relationship Id="rId120" Type="http://schemas.openxmlformats.org/officeDocument/2006/relationships/slide" Target="slides/slide113.xml"/><Relationship Id="rId241" Type="http://schemas.openxmlformats.org/officeDocument/2006/relationships/slide" Target="slides/slide234.xml"/><Relationship Id="rId362" Type="http://schemas.openxmlformats.org/officeDocument/2006/relationships/slide" Target="slides/slide355.xml"/><Relationship Id="rId240" Type="http://schemas.openxmlformats.org/officeDocument/2006/relationships/slide" Target="slides/slide233.xml"/><Relationship Id="rId361" Type="http://schemas.openxmlformats.org/officeDocument/2006/relationships/slide" Target="slides/slide354.xml"/><Relationship Id="rId360" Type="http://schemas.openxmlformats.org/officeDocument/2006/relationships/slide" Target="slides/slide353.xml"/><Relationship Id="rId125" Type="http://schemas.openxmlformats.org/officeDocument/2006/relationships/slide" Target="slides/slide118.xml"/><Relationship Id="rId246" Type="http://schemas.openxmlformats.org/officeDocument/2006/relationships/slide" Target="slides/slide239.xml"/><Relationship Id="rId367" Type="http://schemas.openxmlformats.org/officeDocument/2006/relationships/slide" Target="slides/slide360.xml"/><Relationship Id="rId124" Type="http://schemas.openxmlformats.org/officeDocument/2006/relationships/slide" Target="slides/slide117.xml"/><Relationship Id="rId245" Type="http://schemas.openxmlformats.org/officeDocument/2006/relationships/slide" Target="slides/slide238.xml"/><Relationship Id="rId366" Type="http://schemas.openxmlformats.org/officeDocument/2006/relationships/slide" Target="slides/slide359.xml"/><Relationship Id="rId123" Type="http://schemas.openxmlformats.org/officeDocument/2006/relationships/slide" Target="slides/slide116.xml"/><Relationship Id="rId244" Type="http://schemas.openxmlformats.org/officeDocument/2006/relationships/slide" Target="slides/slide237.xml"/><Relationship Id="rId365" Type="http://schemas.openxmlformats.org/officeDocument/2006/relationships/slide" Target="slides/slide358.xml"/><Relationship Id="rId122" Type="http://schemas.openxmlformats.org/officeDocument/2006/relationships/slide" Target="slides/slide115.xml"/><Relationship Id="rId243" Type="http://schemas.openxmlformats.org/officeDocument/2006/relationships/slide" Target="slides/slide236.xml"/><Relationship Id="rId364" Type="http://schemas.openxmlformats.org/officeDocument/2006/relationships/slide" Target="slides/slide357.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99" Type="http://schemas.openxmlformats.org/officeDocument/2006/relationships/slide" Target="slides/slide92.xml"/><Relationship Id="rId98" Type="http://schemas.openxmlformats.org/officeDocument/2006/relationships/slide" Target="slides/slide91.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239" Type="http://schemas.openxmlformats.org/officeDocument/2006/relationships/slide" Target="slides/slide232.xml"/><Relationship Id="rId117" Type="http://schemas.openxmlformats.org/officeDocument/2006/relationships/slide" Target="slides/slide110.xml"/><Relationship Id="rId238" Type="http://schemas.openxmlformats.org/officeDocument/2006/relationships/slide" Target="slides/slide231.xml"/><Relationship Id="rId359" Type="http://schemas.openxmlformats.org/officeDocument/2006/relationships/slide" Target="slides/slide352.xml"/><Relationship Id="rId116" Type="http://schemas.openxmlformats.org/officeDocument/2006/relationships/slide" Target="slides/slide109.xml"/><Relationship Id="rId237" Type="http://schemas.openxmlformats.org/officeDocument/2006/relationships/slide" Target="slides/slide230.xml"/><Relationship Id="rId358" Type="http://schemas.openxmlformats.org/officeDocument/2006/relationships/slide" Target="slides/slide351.xml"/><Relationship Id="rId115" Type="http://schemas.openxmlformats.org/officeDocument/2006/relationships/slide" Target="slides/slide108.xml"/><Relationship Id="rId236" Type="http://schemas.openxmlformats.org/officeDocument/2006/relationships/slide" Target="slides/slide229.xml"/><Relationship Id="rId357" Type="http://schemas.openxmlformats.org/officeDocument/2006/relationships/slide" Target="slides/slide350.xml"/><Relationship Id="rId119" Type="http://schemas.openxmlformats.org/officeDocument/2006/relationships/slide" Target="slides/slide112.xml"/><Relationship Id="rId110" Type="http://schemas.openxmlformats.org/officeDocument/2006/relationships/slide" Target="slides/slide103.xml"/><Relationship Id="rId231" Type="http://schemas.openxmlformats.org/officeDocument/2006/relationships/slide" Target="slides/slide224.xml"/><Relationship Id="rId352" Type="http://schemas.openxmlformats.org/officeDocument/2006/relationships/slide" Target="slides/slide345.xml"/><Relationship Id="rId230" Type="http://schemas.openxmlformats.org/officeDocument/2006/relationships/slide" Target="slides/slide223.xml"/><Relationship Id="rId351" Type="http://schemas.openxmlformats.org/officeDocument/2006/relationships/slide" Target="slides/slide344.xml"/><Relationship Id="rId350" Type="http://schemas.openxmlformats.org/officeDocument/2006/relationships/slide" Target="slides/slide343.xml"/><Relationship Id="rId114" Type="http://schemas.openxmlformats.org/officeDocument/2006/relationships/slide" Target="slides/slide107.xml"/><Relationship Id="rId235" Type="http://schemas.openxmlformats.org/officeDocument/2006/relationships/slide" Target="slides/slide228.xml"/><Relationship Id="rId356" Type="http://schemas.openxmlformats.org/officeDocument/2006/relationships/slide" Target="slides/slide349.xml"/><Relationship Id="rId113" Type="http://schemas.openxmlformats.org/officeDocument/2006/relationships/slide" Target="slides/slide106.xml"/><Relationship Id="rId234" Type="http://schemas.openxmlformats.org/officeDocument/2006/relationships/slide" Target="slides/slide227.xml"/><Relationship Id="rId355" Type="http://schemas.openxmlformats.org/officeDocument/2006/relationships/slide" Target="slides/slide348.xml"/><Relationship Id="rId112" Type="http://schemas.openxmlformats.org/officeDocument/2006/relationships/slide" Target="slides/slide105.xml"/><Relationship Id="rId233" Type="http://schemas.openxmlformats.org/officeDocument/2006/relationships/slide" Target="slides/slide226.xml"/><Relationship Id="rId354" Type="http://schemas.openxmlformats.org/officeDocument/2006/relationships/slide" Target="slides/slide347.xml"/><Relationship Id="rId111" Type="http://schemas.openxmlformats.org/officeDocument/2006/relationships/slide" Target="slides/slide104.xml"/><Relationship Id="rId232" Type="http://schemas.openxmlformats.org/officeDocument/2006/relationships/slide" Target="slides/slide225.xml"/><Relationship Id="rId353" Type="http://schemas.openxmlformats.org/officeDocument/2006/relationships/slide" Target="slides/slide346.xml"/><Relationship Id="rId305" Type="http://schemas.openxmlformats.org/officeDocument/2006/relationships/slide" Target="slides/slide298.xml"/><Relationship Id="rId304" Type="http://schemas.openxmlformats.org/officeDocument/2006/relationships/slide" Target="slides/slide297.xml"/><Relationship Id="rId303" Type="http://schemas.openxmlformats.org/officeDocument/2006/relationships/slide" Target="slides/slide296.xml"/><Relationship Id="rId302" Type="http://schemas.openxmlformats.org/officeDocument/2006/relationships/slide" Target="slides/slide295.xml"/><Relationship Id="rId309" Type="http://schemas.openxmlformats.org/officeDocument/2006/relationships/slide" Target="slides/slide302.xml"/><Relationship Id="rId308" Type="http://schemas.openxmlformats.org/officeDocument/2006/relationships/slide" Target="slides/slide301.xml"/><Relationship Id="rId307" Type="http://schemas.openxmlformats.org/officeDocument/2006/relationships/slide" Target="slides/slide300.xml"/><Relationship Id="rId306" Type="http://schemas.openxmlformats.org/officeDocument/2006/relationships/slide" Target="slides/slide299.xml"/><Relationship Id="rId301" Type="http://schemas.openxmlformats.org/officeDocument/2006/relationships/slide" Target="slides/slide294.xml"/><Relationship Id="rId300" Type="http://schemas.openxmlformats.org/officeDocument/2006/relationships/slide" Target="slides/slide293.xml"/><Relationship Id="rId206" Type="http://schemas.openxmlformats.org/officeDocument/2006/relationships/slide" Target="slides/slide199.xml"/><Relationship Id="rId327" Type="http://schemas.openxmlformats.org/officeDocument/2006/relationships/slide" Target="slides/slide320.xml"/><Relationship Id="rId205" Type="http://schemas.openxmlformats.org/officeDocument/2006/relationships/slide" Target="slides/slide198.xml"/><Relationship Id="rId326" Type="http://schemas.openxmlformats.org/officeDocument/2006/relationships/slide" Target="slides/slide319.xml"/><Relationship Id="rId204" Type="http://schemas.openxmlformats.org/officeDocument/2006/relationships/slide" Target="slides/slide197.xml"/><Relationship Id="rId325" Type="http://schemas.openxmlformats.org/officeDocument/2006/relationships/slide" Target="slides/slide318.xml"/><Relationship Id="rId203" Type="http://schemas.openxmlformats.org/officeDocument/2006/relationships/slide" Target="slides/slide196.xml"/><Relationship Id="rId324" Type="http://schemas.openxmlformats.org/officeDocument/2006/relationships/slide" Target="slides/slide317.xml"/><Relationship Id="rId209" Type="http://schemas.openxmlformats.org/officeDocument/2006/relationships/slide" Target="slides/slide202.xml"/><Relationship Id="rId208" Type="http://schemas.openxmlformats.org/officeDocument/2006/relationships/slide" Target="slides/slide201.xml"/><Relationship Id="rId329" Type="http://schemas.openxmlformats.org/officeDocument/2006/relationships/slide" Target="slides/slide322.xml"/><Relationship Id="rId207" Type="http://schemas.openxmlformats.org/officeDocument/2006/relationships/slide" Target="slides/slide200.xml"/><Relationship Id="rId328" Type="http://schemas.openxmlformats.org/officeDocument/2006/relationships/slide" Target="slides/slide321.xml"/><Relationship Id="rId202" Type="http://schemas.openxmlformats.org/officeDocument/2006/relationships/slide" Target="slides/slide195.xml"/><Relationship Id="rId323" Type="http://schemas.openxmlformats.org/officeDocument/2006/relationships/slide" Target="slides/slide316.xml"/><Relationship Id="rId201" Type="http://schemas.openxmlformats.org/officeDocument/2006/relationships/slide" Target="slides/slide194.xml"/><Relationship Id="rId322" Type="http://schemas.openxmlformats.org/officeDocument/2006/relationships/slide" Target="slides/slide315.xml"/><Relationship Id="rId200" Type="http://schemas.openxmlformats.org/officeDocument/2006/relationships/slide" Target="slides/slide193.xml"/><Relationship Id="rId321" Type="http://schemas.openxmlformats.org/officeDocument/2006/relationships/slide" Target="slides/slide314.xml"/><Relationship Id="rId320" Type="http://schemas.openxmlformats.org/officeDocument/2006/relationships/slide" Target="slides/slide313.xml"/><Relationship Id="rId316" Type="http://schemas.openxmlformats.org/officeDocument/2006/relationships/slide" Target="slides/slide309.xml"/><Relationship Id="rId315" Type="http://schemas.openxmlformats.org/officeDocument/2006/relationships/slide" Target="slides/slide308.xml"/><Relationship Id="rId314" Type="http://schemas.openxmlformats.org/officeDocument/2006/relationships/slide" Target="slides/slide307.xml"/><Relationship Id="rId313" Type="http://schemas.openxmlformats.org/officeDocument/2006/relationships/slide" Target="slides/slide306.xml"/><Relationship Id="rId319" Type="http://schemas.openxmlformats.org/officeDocument/2006/relationships/slide" Target="slides/slide312.xml"/><Relationship Id="rId318" Type="http://schemas.openxmlformats.org/officeDocument/2006/relationships/slide" Target="slides/slide311.xml"/><Relationship Id="rId317" Type="http://schemas.openxmlformats.org/officeDocument/2006/relationships/slide" Target="slides/slide310.xml"/><Relationship Id="rId312" Type="http://schemas.openxmlformats.org/officeDocument/2006/relationships/slide" Target="slides/slide305.xml"/><Relationship Id="rId311" Type="http://schemas.openxmlformats.org/officeDocument/2006/relationships/slide" Target="slides/slide304.xml"/><Relationship Id="rId310" Type="http://schemas.openxmlformats.org/officeDocument/2006/relationships/slide" Target="slides/slide30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016750" cy="9310687"/>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 name="Google Shape;4;n"/>
          <p:cNvSpPr/>
          <p:nvPr/>
        </p:nvSpPr>
        <p:spPr>
          <a:xfrm>
            <a:off x="0" y="0"/>
            <a:ext cx="7016750" cy="9310687"/>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 name="Google Shape;5;n"/>
          <p:cNvSpPr/>
          <p:nvPr/>
        </p:nvSpPr>
        <p:spPr>
          <a:xfrm>
            <a:off x="0" y="0"/>
            <a:ext cx="7016750" cy="9310687"/>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 name="Google Shape;6;n"/>
          <p:cNvSpPr/>
          <p:nvPr/>
        </p:nvSpPr>
        <p:spPr>
          <a:xfrm>
            <a:off x="0" y="0"/>
            <a:ext cx="7016750" cy="9310687"/>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7" name="Google Shape;7;n"/>
          <p:cNvSpPr txBox="1"/>
          <p:nvPr/>
        </p:nvSpPr>
        <p:spPr>
          <a:xfrm>
            <a:off x="0" y="0"/>
            <a:ext cx="3035300" cy="465137"/>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 name="Google Shape;8;n"/>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 name="Google Shape;9;n"/>
          <p:cNvSpPr txBox="1"/>
          <p:nvPr>
            <p:ph idx="1" type="body"/>
          </p:nvPr>
        </p:nvSpPr>
        <p:spPr>
          <a:xfrm>
            <a:off x="701675" y="4421187"/>
            <a:ext cx="5607050" cy="4186237"/>
          </a:xfrm>
          <a:prstGeom prst="rect">
            <a:avLst/>
          </a:prstGeom>
          <a:noFill/>
          <a:ln>
            <a:noFill/>
          </a:ln>
        </p:spPr>
        <p:txBody>
          <a:bodyPr anchorCtr="0" anchor="t" bIns="46800" lIns="93225" spcFirstLastPara="1" rIns="93225"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n"/>
          <p:cNvSpPr txBox="1"/>
          <p:nvPr/>
        </p:nvSpPr>
        <p:spPr>
          <a:xfrm>
            <a:off x="688975" y="8609012"/>
            <a:ext cx="3035300" cy="4603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 name="Google Shape;11;n"/>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etbeans.org/features/index.html" TargetMode="External"/><Relationship Id="rId3" Type="http://schemas.openxmlformats.org/officeDocument/2006/relationships/hyperlink" Target="http://www.netbeans.org/features/platform/index.html" TargetMode="Externa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about:blank" TargetMode="Externa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 name="Google Shape;100;p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1" name="Google Shape;101;p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 name="Google Shape;102;p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3" name="Google Shape;103;p1: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 name="Google Shape;105;p1:notes"/>
          <p:cNvSpPr txBox="1"/>
          <p:nvPr/>
        </p:nvSpPr>
        <p:spPr>
          <a:xfrm>
            <a:off x="5794375" y="8693150"/>
            <a:ext cx="685800" cy="381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04" name="Google Shape;204;p1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 name="Google Shape;205;p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6" name="Google Shape;206;p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 name="Google Shape;207;p1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8" name="Google Shape;208;p1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An application written in Java will run on all of the major platforms. A  programmer no longer has to re-compile a program to create platform specific executable files to run on a different operating systems.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Java developer writes the code only once. Rather than being compiled into a executable code, which is different for each operating system and computer architecture, Java code is compiled (Java compilers are platform dependent) into byte code. Java assures us the byte code program will be executed on every platform provided availability of platform specific Java Virtual Machine.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Java Virtual Machine is what gives Java its cross-platform capabilities.  This byte codes go to the Java Virtual Machine, which execute them directly or translates them into the language that is understood by the specific Operating Systems</a:t>
            </a:r>
            <a:r>
              <a:rPr lang="en-US"/>
              <a:t>.</a:t>
            </a:r>
            <a:endParaRPr/>
          </a:p>
        </p:txBody>
      </p:sp>
      <p:sp>
        <p:nvSpPr>
          <p:cNvPr id="209" name="Google Shape;209;p1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10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273" name="Google Shape;1273;p10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4" name="Google Shape;1274;p10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5" name="Google Shape;1275;p10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6" name="Google Shape;1276;p10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277" name="Google Shape;1277;p10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Module04\inheritance\methodoverriding\OverridingTest.java)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Only accessible, non-static and non-final methods can be overridden. The extended class can change access of the super class's method but only if it provides more access.  The subclass should not go against contract of super class but may provide expanded contract.  So, if super class method is declared with ‘protected’, subclass overridden method should either be declared as protected or public but not private or default.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Contract  of a class: The contract defines what services, and the implementation defines how these services are provided by the class.</a:t>
            </a:r>
            <a:endParaRPr/>
          </a:p>
        </p:txBody>
      </p:sp>
      <p:sp>
        <p:nvSpPr>
          <p:cNvPr id="1278" name="Google Shape;1278;p10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10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84" name="Google Shape;1284;p10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85" name="Google Shape;1285;p10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6" name="Google Shape;1286;p101: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102: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292" name="Google Shape;1292;p10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0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298" name="Google Shape;1298;p10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99" name="Google Shape;1299;p10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00" name="Google Shape;1300;p10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01" name="Google Shape;1301;p10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02" name="Google Shape;1302;p103:notes"/>
          <p:cNvSpPr txBox="1"/>
          <p:nvPr>
            <p:ph idx="1" type="body"/>
          </p:nvPr>
        </p:nvSpPr>
        <p:spPr>
          <a:xfrm>
            <a:off x="701675" y="4319587"/>
            <a:ext cx="5608637" cy="458311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Font typeface="Arial Narrow"/>
              <a:buNone/>
            </a:pPr>
            <a:r>
              <a:rPr lang="en-US" sz="1000">
                <a:latin typeface="Arial Narrow"/>
                <a:ea typeface="Arial Narrow"/>
                <a:cs typeface="Arial Narrow"/>
                <a:sym typeface="Arial Narrow"/>
              </a:rPr>
              <a:t>(</a:t>
            </a:r>
            <a:r>
              <a:rPr lang="en-US" sz="1000"/>
              <a:t>Source code:Module04\polymorphism\methods\PolymorphismTest.java;)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Whenever a superclass object is expected, a subclass reference can be supplied in its place. This feature is known as </a:t>
            </a:r>
            <a:r>
              <a:rPr i="1" lang="en-US" sz="1000"/>
              <a:t>polymorphism</a:t>
            </a:r>
            <a:r>
              <a:rPr lang="en-US" sz="1000"/>
              <a: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example, if SavingsAccount and CurrentAccount classes inherit from the BankAccount class, wherever a BankAccount class object is expected, either a SavingsAccount or a CurrentAccount object can be supplied in its place.  Observe, the ba[0], a bank account type of reference is referring to Saving Account object. So, the statement which invokes print() on the reference defers compile time binding for run time and thus at run time this call is bound to print() method belonging to the object (Here it is Saving Account) being referred by bank account reference.  Similarly, for ba[1], at run time the print() method is invoked not from BankAccount but from CurrentAccount.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Polymorphism gives benefit of dynamic change in behaviour.  In above example, at run time it decides when to call print() method of SavingsAccount or of CurrentAccount.  Through polymorphism only following type of methods can be invoked…</a:t>
            </a:r>
            <a:endParaRPr/>
          </a:p>
          <a:p>
            <a:pPr indent="0" lvl="4" marL="0" rtl="0" algn="just">
              <a:spcBef>
                <a:spcPts val="400"/>
              </a:spcBef>
              <a:spcAft>
                <a:spcPts val="0"/>
              </a:spcAft>
              <a:buNone/>
            </a:pPr>
            <a:r>
              <a:rPr lang="en-US" sz="1000"/>
              <a:t>Methods belonging to super class but not in subclass</a:t>
            </a:r>
            <a:endParaRPr/>
          </a:p>
          <a:p>
            <a:pPr indent="0" lvl="4" marL="0" rtl="0" algn="just">
              <a:spcBef>
                <a:spcPts val="400"/>
              </a:spcBef>
              <a:spcAft>
                <a:spcPts val="0"/>
              </a:spcAft>
              <a:buNone/>
            </a:pPr>
            <a:r>
              <a:rPr lang="en-US" sz="1000"/>
              <a:t>Methods overridden in subclass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methods which are not written in super class but only in subclass can not be invoked through polymorphism.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Java, in order to block invocation of super class method and allow invocation of overridden sub class method polymorphically, we need not have to declare any special specifier for super class method (Like ‘virtual’ in another language), so virtuality is Default in Java.</a:t>
            </a:r>
            <a:endParaRPr/>
          </a:p>
        </p:txBody>
      </p:sp>
      <p:sp>
        <p:nvSpPr>
          <p:cNvPr id="1303" name="Google Shape;1303;p10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0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09" name="Google Shape;1309;p10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10" name="Google Shape;1310;p10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11" name="Google Shape;1311;p10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12" name="Google Shape;1312;p10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13" name="Google Shape;1313;p10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As the output of this program shows, when you invoke a method on an object, the actual class of the object governs which implementation is used.</a:t>
            </a:r>
            <a:endParaRPr/>
          </a:p>
          <a:p>
            <a:pPr indent="0" lvl="0" marL="0" rtl="0" algn="l">
              <a:spcBef>
                <a:spcPts val="0"/>
              </a:spcBef>
              <a:spcAft>
                <a:spcPts val="0"/>
              </a:spcAft>
              <a:buNone/>
            </a:pPr>
            <a:r>
              <a:t/>
            </a:r>
            <a:endParaRPr sz="1000"/>
          </a:p>
        </p:txBody>
      </p:sp>
      <p:sp>
        <p:nvSpPr>
          <p:cNvPr id="1314" name="Google Shape;1314;p10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10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0" name="Google Shape;1320;p10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1" name="Google Shape;1321;p10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22" name="Google Shape;1322;p10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 Code :Module04/BankList.java)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10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28" name="Google Shape;1328;p10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9" name="Google Shape;1329;p10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30" name="Google Shape;1330;p10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31" name="Google Shape;1331;p10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32" name="Google Shape;1332;p10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code:Module04\polymorphism\fields\HidingFieldsTest.java;)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Fields of a super class cannot be overridden by a subclass; they can only be </a:t>
            </a:r>
            <a:r>
              <a:rPr i="1" lang="en-US" sz="1000"/>
              <a:t>hidden</a:t>
            </a:r>
            <a:r>
              <a:rPr lang="en-US" sz="1000"/>
              <a:t>. If you declare a field with the same name in the subclass, the field of the super class still exists, but it cannot be directly accessed; you must use super to access it.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When you access a field, the declared type of the reference, and not the actual class of the object, is used. </a:t>
            </a:r>
            <a:endParaRPr/>
          </a:p>
          <a:p>
            <a:pPr indent="0" lvl="0" marL="0" rtl="0" algn="l">
              <a:spcBef>
                <a:spcPts val="0"/>
              </a:spcBef>
              <a:spcAft>
                <a:spcPts val="0"/>
              </a:spcAft>
              <a:buNone/>
            </a:pPr>
            <a:r>
              <a:t/>
            </a:r>
            <a:endParaRPr sz="1000"/>
          </a:p>
        </p:txBody>
      </p:sp>
      <p:sp>
        <p:nvSpPr>
          <p:cNvPr id="1333" name="Google Shape;1333;p10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0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39" name="Google Shape;1339;p10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0" name="Google Shape;1340;p10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1" name="Google Shape;1341;p10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2" name="Google Shape;1342;p10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43" name="Google Shape;1343;p10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Module04\HidingFields\HidingFieldsTest.java)</a:t>
            </a:r>
            <a:endParaRPr/>
          </a:p>
          <a:p>
            <a:pPr indent="0" lvl="0" marL="0" rtl="0" algn="l">
              <a:spcBef>
                <a:spcPts val="0"/>
              </a:spcBef>
              <a:spcAft>
                <a:spcPts val="0"/>
              </a:spcAft>
              <a:buNone/>
            </a:pPr>
            <a:r>
              <a:t/>
            </a:r>
            <a:endParaRPr sz="1000"/>
          </a:p>
        </p:txBody>
      </p:sp>
      <p:sp>
        <p:nvSpPr>
          <p:cNvPr id="1344" name="Google Shape;1344;p10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10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50" name="Google Shape;1350;p10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1" name="Google Shape;1351;p10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2" name="Google Shape;1352;p10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3" name="Google Shape;1353;p10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54" name="Google Shape;1354;p108:notes"/>
          <p:cNvSpPr txBox="1"/>
          <p:nvPr>
            <p:ph idx="1" type="body"/>
          </p:nvPr>
        </p:nvSpPr>
        <p:spPr>
          <a:xfrm>
            <a:off x="701675" y="4421187"/>
            <a:ext cx="5608637" cy="4281487"/>
          </a:xfrm>
          <a:prstGeom prst="rect">
            <a:avLst/>
          </a:prstGeom>
          <a:noFill/>
          <a:ln>
            <a:noFill/>
          </a:ln>
        </p:spPr>
        <p:txBody>
          <a:bodyPr anchorCtr="0" anchor="t" bIns="46800" lIns="90000" spcFirstLastPara="1" rIns="90000" wrap="square" tIns="46800">
            <a:noAutofit/>
          </a:bodyPr>
          <a:lstStyle/>
          <a:p>
            <a:pPr indent="0" lvl="0" marL="0" rtl="0" algn="just">
              <a:spcBef>
                <a:spcPts val="0"/>
              </a:spcBef>
              <a:spcAft>
                <a:spcPts val="0"/>
              </a:spcAft>
              <a:buSzPts val="1000"/>
              <a:buNone/>
            </a:pPr>
            <a:r>
              <a:rPr lang="en-US" sz="1000"/>
              <a:t>It seems that through polymorphism the methods of super class are blocked but that is not the case about instance fields.  The difference lies in time of binding.  Methods are bound late while fields are bound at compile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fields of the super class if needs to be blocked, again polymorphism and get() methods are at our help.  Following steps we let us block super class fields…</a:t>
            </a:r>
            <a:endParaRPr/>
          </a:p>
          <a:p>
            <a:pPr indent="0" lvl="1" marL="738187" rtl="0" algn="just">
              <a:spcBef>
                <a:spcPts val="400"/>
              </a:spcBef>
              <a:spcAft>
                <a:spcPts val="0"/>
              </a:spcAft>
              <a:buSzPts val="1000"/>
              <a:buNone/>
            </a:pPr>
            <a:r>
              <a:rPr lang="en-US" sz="1000"/>
              <a:t>	1. The super class fields are to be declared ‘private’.</a:t>
            </a:r>
            <a:endParaRPr/>
          </a:p>
          <a:p>
            <a:pPr indent="0" lvl="1" marL="738187" rtl="0" algn="just">
              <a:spcBef>
                <a:spcPts val="400"/>
              </a:spcBef>
              <a:spcAft>
                <a:spcPts val="0"/>
              </a:spcAft>
              <a:buSzPts val="1000"/>
              <a:buNone/>
            </a:pPr>
            <a:r>
              <a:rPr lang="en-US" sz="1000"/>
              <a:t>	2. Provide get() method for a field in the super class.</a:t>
            </a:r>
            <a:endParaRPr/>
          </a:p>
          <a:p>
            <a:pPr indent="0" lvl="1" marL="738187" rtl="0" algn="just">
              <a:spcBef>
                <a:spcPts val="400"/>
              </a:spcBef>
              <a:spcAft>
                <a:spcPts val="0"/>
              </a:spcAft>
              <a:buSzPts val="1000"/>
              <a:buNone/>
            </a:pPr>
            <a:r>
              <a:rPr lang="en-US" sz="1000"/>
              <a:t>	3. Override get() method in the sub class.</a:t>
            </a:r>
            <a:endParaRPr/>
          </a:p>
          <a:p>
            <a:pPr indent="0" lvl="1" marL="738187" rtl="0" algn="just">
              <a:spcBef>
                <a:spcPts val="400"/>
              </a:spcBef>
              <a:spcAft>
                <a:spcPts val="0"/>
              </a:spcAft>
              <a:buSzPts val="1000"/>
              <a:buNone/>
            </a:pPr>
            <a:r>
              <a:rPr lang="en-US" sz="1000"/>
              <a:t>	4. Invoke get method through polymorphism.</a:t>
            </a:r>
            <a:endParaRPr/>
          </a:p>
          <a:p>
            <a:pPr indent="0" lvl="1" marL="738187" rtl="0" algn="just">
              <a:spcBef>
                <a:spcPts val="400"/>
              </a:spcBef>
              <a:spcAft>
                <a:spcPts val="0"/>
              </a:spcAft>
              <a:buSzPts val="1000"/>
              <a:buNone/>
            </a:pPr>
            <a:r>
              <a:t/>
            </a:r>
            <a:endParaRPr sz="1000"/>
          </a:p>
          <a:p>
            <a:pPr indent="0" lvl="1" marL="738187" rtl="0" algn="just">
              <a:spcBef>
                <a:spcPts val="400"/>
              </a:spcBef>
              <a:spcAft>
                <a:spcPts val="0"/>
              </a:spcAft>
              <a:buSzPts val="1000"/>
              <a:buNone/>
            </a:pPr>
            <a:r>
              <a:rPr lang="en-US" sz="1000"/>
              <a:t>Now, through polymorphism, the desired field from the super class is completely blocked.</a:t>
            </a:r>
            <a:endParaRPr/>
          </a:p>
          <a:p>
            <a:pPr indent="0" lvl="1" marL="738187" rtl="0" algn="just">
              <a:spcBef>
                <a:spcPts val="400"/>
              </a:spcBef>
              <a:spcAft>
                <a:spcPts val="0"/>
              </a:spcAft>
              <a:buSzPts val="1000"/>
              <a:buNone/>
            </a:pPr>
            <a:r>
              <a:t/>
            </a:r>
            <a:endParaRPr sz="1000"/>
          </a:p>
          <a:p>
            <a:pPr indent="0" lvl="1" marL="738187" rtl="0" algn="just">
              <a:spcBef>
                <a:spcPts val="400"/>
              </a:spcBef>
              <a:spcAft>
                <a:spcPts val="0"/>
              </a:spcAft>
              <a:buSzPts val="1000"/>
              <a:buNone/>
            </a:pPr>
            <a:r>
              <a:rPr lang="en-US" sz="1000"/>
              <a:t>Still, the super class fields are accessible if it is invoked on super class object.  This access can be</a:t>
            </a:r>
            <a:endParaRPr/>
          </a:p>
          <a:p>
            <a:pPr indent="0" lvl="1" marL="738187" rtl="0" algn="just">
              <a:spcBef>
                <a:spcPts val="400"/>
              </a:spcBef>
              <a:spcAft>
                <a:spcPts val="0"/>
              </a:spcAft>
              <a:buSzPts val="1000"/>
              <a:buNone/>
            </a:pPr>
            <a:r>
              <a:rPr lang="en-US" sz="1000"/>
              <a:t>prevented if we can prevent instantiation of super class.  How to prevent instantiation of Super class?</a:t>
            </a:r>
            <a:endParaRPr/>
          </a:p>
        </p:txBody>
      </p:sp>
      <p:sp>
        <p:nvSpPr>
          <p:cNvPr id="1355" name="Google Shape;1355;p10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p109: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361" name="Google Shape;1361;p10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30" name="Google Shape;230;p1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1" name="Google Shape;231;p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2" name="Google Shape;232;p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 name="Google Shape;233;p1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34" name="Google Shape;234;p1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Eclipse is one of the well-known editor among Java program editors. It has many features such as, automatically getting the instance contents in pop-up. Getting the inherited methods declaration automatically in your deriving class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One of the eclipse version is 3.3.</a:t>
            </a:r>
            <a:endParaRPr/>
          </a:p>
          <a:p>
            <a:pPr indent="0" lvl="0" marL="0" rtl="0" algn="l">
              <a:spcBef>
                <a:spcPts val="0"/>
              </a:spcBef>
              <a:spcAft>
                <a:spcPts val="0"/>
              </a:spcAft>
              <a:buNone/>
            </a:pPr>
            <a:r>
              <a:t/>
            </a:r>
            <a:endParaRPr sz="1000"/>
          </a:p>
        </p:txBody>
      </p:sp>
      <p:sp>
        <p:nvSpPr>
          <p:cNvPr id="235" name="Google Shape;235;p1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11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67" name="Google Shape;1367;p11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8" name="Google Shape;1368;p1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9" name="Google Shape;1369;p1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70" name="Google Shape;1370;p11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71" name="Google Shape;1371;p110:notes"/>
          <p:cNvSpPr txBox="1"/>
          <p:nvPr>
            <p:ph idx="1" type="body"/>
          </p:nvPr>
        </p:nvSpPr>
        <p:spPr>
          <a:xfrm>
            <a:off x="701675" y="4281487"/>
            <a:ext cx="5608637" cy="4503737"/>
          </a:xfrm>
          <a:prstGeom prst="rect">
            <a:avLst/>
          </a:prstGeom>
          <a:noFill/>
          <a:ln>
            <a:noFill/>
          </a:ln>
        </p:spPr>
        <p:txBody>
          <a:bodyPr anchorCtr="0" anchor="t" bIns="46800" lIns="93225" spcFirstLastPara="1" rIns="93225" wrap="square" tIns="46800">
            <a:noAutofit/>
          </a:bodyPr>
          <a:lstStyle/>
          <a:p>
            <a:pPr indent="0" lvl="0" marL="228600" rtl="0" algn="just">
              <a:lnSpc>
                <a:spcPct val="90000"/>
              </a:lnSpc>
              <a:spcBef>
                <a:spcPts val="0"/>
              </a:spcBef>
              <a:spcAft>
                <a:spcPts val="0"/>
              </a:spcAft>
              <a:buSzPts val="1000"/>
              <a:buNone/>
            </a:pPr>
            <a:r>
              <a:rPr lang="en-US" sz="1000"/>
              <a:t>The ‘final’ keyword behaves differently when used with classes, fields, or methods.</a:t>
            </a:r>
            <a:endParaRPr/>
          </a:p>
          <a:p>
            <a:pPr indent="0" lvl="0" marL="228600" rtl="0" algn="just">
              <a:lnSpc>
                <a:spcPct val="90000"/>
              </a:lnSpc>
              <a:spcBef>
                <a:spcPts val="400"/>
              </a:spcBef>
              <a:spcAft>
                <a:spcPts val="0"/>
              </a:spcAft>
              <a:buSzPts val="1000"/>
              <a:buNone/>
            </a:pPr>
            <a:r>
              <a:rPr lang="en-US" sz="1000"/>
              <a:t>1. When used with classes :  Ex : final class BankAccount{}</a:t>
            </a:r>
            <a:endParaRPr/>
          </a:p>
          <a:p>
            <a:pPr indent="0" lvl="0" marL="228600" rtl="0" algn="just">
              <a:lnSpc>
                <a:spcPct val="90000"/>
              </a:lnSpc>
              <a:spcBef>
                <a:spcPts val="400"/>
              </a:spcBef>
              <a:spcAft>
                <a:spcPts val="0"/>
              </a:spcAft>
              <a:buSzPts val="1000"/>
              <a:buNone/>
            </a:pPr>
            <a:r>
              <a:rPr lang="en-US" sz="1000"/>
              <a:t>	An entire class when declared final, cannot be extended by any other class. All the methods of a final class are implicitly final. This means that declaring a class as final class prevents inheritance.</a:t>
            </a:r>
            <a:endParaRPr/>
          </a:p>
          <a:p>
            <a:pPr indent="0" lvl="0" marL="228600" rtl="0" algn="just">
              <a:lnSpc>
                <a:spcPct val="90000"/>
              </a:lnSpc>
              <a:spcBef>
                <a:spcPts val="400"/>
              </a:spcBef>
              <a:spcAft>
                <a:spcPts val="0"/>
              </a:spcAft>
              <a:buSzPts val="1000"/>
              <a:buNone/>
            </a:pPr>
            <a:r>
              <a:rPr lang="en-US" sz="1000"/>
              <a:t>2. When used with methods : Ex : final void display(){}</a:t>
            </a:r>
            <a:endParaRPr/>
          </a:p>
          <a:p>
            <a:pPr indent="0" lvl="0" marL="228600" rtl="0" algn="just">
              <a:lnSpc>
                <a:spcPct val="90000"/>
              </a:lnSpc>
              <a:spcBef>
                <a:spcPts val="400"/>
              </a:spcBef>
              <a:spcAft>
                <a:spcPts val="0"/>
              </a:spcAft>
              <a:buSzPts val="1000"/>
              <a:buNone/>
            </a:pPr>
            <a:r>
              <a:rPr lang="en-US" sz="1000"/>
              <a:t>	You can prevent subclasses from overriding the implementation of a method of a super class, by making it final. For example, you may want to ensure that no matter which class overrides the Linked List class, its count method must not be overridden, so that you can guarantee that the method will always return the correct count. This can be done by prefixing the word final before the method's return value. </a:t>
            </a:r>
            <a:endParaRPr/>
          </a:p>
          <a:p>
            <a:pPr indent="0" lvl="0" marL="228600" rtl="0" algn="just">
              <a:lnSpc>
                <a:spcPct val="90000"/>
              </a:lnSpc>
              <a:spcBef>
                <a:spcPts val="400"/>
              </a:spcBef>
              <a:spcAft>
                <a:spcPts val="0"/>
              </a:spcAft>
              <a:buSzPts val="1000"/>
              <a:buNone/>
            </a:pPr>
            <a:r>
              <a:rPr lang="en-US" sz="1000"/>
              <a:t>3. When used with fields : Ex : final int PI = 3.14f; </a:t>
            </a:r>
            <a:endParaRPr/>
          </a:p>
          <a:p>
            <a:pPr indent="0" lvl="0" marL="228600" rtl="0" algn="just">
              <a:lnSpc>
                <a:spcPct val="90000"/>
              </a:lnSpc>
              <a:spcBef>
                <a:spcPts val="400"/>
              </a:spcBef>
              <a:spcAft>
                <a:spcPts val="0"/>
              </a:spcAft>
              <a:buSzPts val="1000"/>
              <a:buNone/>
            </a:pPr>
            <a:r>
              <a:rPr lang="en-US" sz="1000"/>
              <a:t>	 A field when marked as final, becomes a constant. This means that the value of this field cannot be changed later on in the program.</a:t>
            </a:r>
            <a:endParaRPr/>
          </a:p>
          <a:p>
            <a:pPr indent="0" lvl="0" marL="228600" rtl="0" algn="just">
              <a:lnSpc>
                <a:spcPct val="90000"/>
              </a:lnSpc>
              <a:spcBef>
                <a:spcPts val="400"/>
              </a:spcBef>
              <a:spcAft>
                <a:spcPts val="0"/>
              </a:spcAft>
              <a:buSzPts val="1000"/>
              <a:buNone/>
            </a:pPr>
            <a:r>
              <a:rPr lang="en-US" sz="1000"/>
              <a:t> If a class is final, you know that nobody can extend it, and therefore, nobody can violate its contract.</a:t>
            </a:r>
            <a:endParaRPr/>
          </a:p>
          <a:p>
            <a:pPr indent="0" lvl="0" marL="228600" rtl="0" algn="just">
              <a:lnSpc>
                <a:spcPct val="90000"/>
              </a:lnSpc>
              <a:spcBef>
                <a:spcPts val="400"/>
              </a:spcBef>
              <a:spcAft>
                <a:spcPts val="0"/>
              </a:spcAft>
              <a:buSzPts val="1000"/>
              <a:buNone/>
            </a:pPr>
            <a:r>
              <a:rPr lang="en-US" sz="1000"/>
              <a:t> Similarly, if a method is final, you can rely on its implementation details.</a:t>
            </a:r>
            <a:endParaRPr/>
          </a:p>
          <a:p>
            <a:pPr indent="0" lvl="0" marL="228600" rtl="0" algn="just">
              <a:lnSpc>
                <a:spcPct val="90000"/>
              </a:lnSpc>
              <a:spcBef>
                <a:spcPts val="400"/>
              </a:spcBef>
              <a:spcAft>
                <a:spcPts val="0"/>
              </a:spcAft>
              <a:buSzPts val="1000"/>
              <a:buNone/>
            </a:pPr>
            <a:r>
              <a:rPr lang="en-US" sz="1000"/>
              <a:t>However, making a class or a method final is also a serious restriction on the use of that class. If you</a:t>
            </a:r>
            <a:endParaRPr/>
          </a:p>
          <a:p>
            <a:pPr indent="0" lvl="0" marL="228600" rtl="0" algn="just">
              <a:lnSpc>
                <a:spcPct val="90000"/>
              </a:lnSpc>
              <a:spcBef>
                <a:spcPts val="400"/>
              </a:spcBef>
              <a:spcAft>
                <a:spcPts val="0"/>
              </a:spcAft>
              <a:buSzPts val="1000"/>
              <a:buNone/>
            </a:pPr>
            <a:r>
              <a:rPr lang="en-US" sz="1000"/>
              <a:t>make a method final, you should really intend that its behaviour be completely fixed. Making a class final,</a:t>
            </a:r>
            <a:endParaRPr/>
          </a:p>
          <a:p>
            <a:pPr indent="0" lvl="0" marL="228600" rtl="0" algn="just">
              <a:lnSpc>
                <a:spcPct val="90000"/>
              </a:lnSpc>
              <a:spcBef>
                <a:spcPts val="400"/>
              </a:spcBef>
              <a:spcAft>
                <a:spcPts val="0"/>
              </a:spcAft>
              <a:buSzPts val="1000"/>
              <a:buNone/>
            </a:pPr>
            <a:r>
              <a:rPr lang="en-US" sz="1000"/>
              <a:t>limits its augmentation who may want to use it as a basis to add functionality to their code.</a:t>
            </a:r>
            <a:endParaRPr/>
          </a:p>
          <a:p>
            <a:pPr indent="0" lvl="0" marL="228600" rtl="0" algn="just">
              <a:lnSpc>
                <a:spcPct val="90000"/>
              </a:lnSpc>
              <a:spcBef>
                <a:spcPts val="400"/>
              </a:spcBef>
              <a:spcAft>
                <a:spcPts val="0"/>
              </a:spcAft>
              <a:buSzPts val="1000"/>
              <a:buNone/>
            </a:pPr>
            <a:r>
              <a:rPr lang="en-US" sz="1000"/>
              <a:t>There is one more ramification of declaring method as ‘final’.  As final methods are never overridden, compiler, at compile time may think of…</a:t>
            </a:r>
            <a:endParaRPr/>
          </a:p>
          <a:p>
            <a:pPr indent="-63500" lvl="0" marL="228600" rtl="0" algn="just">
              <a:lnSpc>
                <a:spcPct val="90000"/>
              </a:lnSpc>
              <a:spcBef>
                <a:spcPts val="400"/>
              </a:spcBef>
              <a:spcAft>
                <a:spcPts val="0"/>
              </a:spcAft>
              <a:buSzPts val="1000"/>
              <a:buFont typeface="Times New Roman"/>
              <a:buAutoNum type="arabicPeriod"/>
            </a:pPr>
            <a:r>
              <a:rPr lang="en-US" sz="1000"/>
              <a:t>Macro substituting method at the place of method call.</a:t>
            </a:r>
            <a:endParaRPr/>
          </a:p>
          <a:p>
            <a:pPr indent="-63500" lvl="0" marL="228600" rtl="0" algn="just">
              <a:lnSpc>
                <a:spcPct val="90000"/>
              </a:lnSpc>
              <a:spcBef>
                <a:spcPts val="400"/>
              </a:spcBef>
              <a:spcAft>
                <a:spcPts val="0"/>
              </a:spcAft>
              <a:buSzPts val="1000"/>
              <a:buFont typeface="Times New Roman"/>
              <a:buAutoNum type="arabicPeriod"/>
            </a:pPr>
            <a:r>
              <a:rPr lang="en-US" sz="1000"/>
              <a:t>But if macro substitution is not possible (Its compiler’s jurisdiction), compiler will think of early binding the method call.</a:t>
            </a:r>
            <a:endParaRPr/>
          </a:p>
          <a:p>
            <a:pPr indent="0" lvl="0" marL="228600" rtl="0" algn="just">
              <a:lnSpc>
                <a:spcPct val="90000"/>
              </a:lnSpc>
              <a:spcBef>
                <a:spcPts val="400"/>
              </a:spcBef>
              <a:spcAft>
                <a:spcPts val="0"/>
              </a:spcAft>
              <a:buSzPts val="1000"/>
              <a:buNone/>
            </a:pPr>
            <a:r>
              <a:rPr lang="en-US" sz="1000"/>
              <a:t>In both these cases, the performance is the major advantage.  So, there is a trade off between performance gain against augmentation or modifications in the project in future.  Second concern is more serious so one has to use ‘final’ for method or class carefully.</a:t>
            </a:r>
            <a:endParaRPr/>
          </a:p>
        </p:txBody>
      </p:sp>
      <p:sp>
        <p:nvSpPr>
          <p:cNvPr id="1372" name="Google Shape;1372;p11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11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78" name="Google Shape;1378;p11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79" name="Google Shape;1379;p1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0" name="Google Shape;1380;p1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1" name="Google Shape;1381;p11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82" name="Google Shape;1382;p111: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383" name="Google Shape;1383;p11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112: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389" name="Google Shape;1389;p11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13: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395" name="Google Shape;1395;p11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114: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401" name="Google Shape;1401;p11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11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07" name="Google Shape;1407;p11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08" name="Google Shape;1408;p1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09" name="Google Shape;1409;p1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10" name="Google Shape;1410;p11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11" name="Google Shape;1411;p11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An extremely useful feature of Object Oriented Programming is the concept of Abstract class.</a:t>
            </a:r>
            <a:endParaRPr/>
          </a:p>
          <a:p>
            <a:pPr indent="0" lvl="0" marL="0" rtl="0" algn="just">
              <a:spcBef>
                <a:spcPts val="400"/>
              </a:spcBef>
              <a:spcAft>
                <a:spcPts val="0"/>
              </a:spcAft>
              <a:buSzPts val="1000"/>
              <a:buNone/>
            </a:pPr>
            <a:r>
              <a:rPr lang="en-US" sz="1000"/>
              <a:t>Using abstract class, we can declare classes that define only part of the implementation leaving sub classes to provide specific implementation to some or all of the methods.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common behaviours of subclasses can be declared in abstract super class while behaviour which makes sense only in subclass/s and not in generalized super class (Abstract class) should be declared abstract in super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What if super class does not have stand and valid reason to get instantiated?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You can mark a class as abstract, which means that the class cannot be instantiated. This way you can create a class that cannot have objects, but serves as a basis for extension by other subclasses.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example, you may not want any object of the </a:t>
            </a:r>
            <a:r>
              <a:rPr lang="en-US" sz="1000">
                <a:latin typeface="Arimo"/>
                <a:ea typeface="Arimo"/>
                <a:cs typeface="Arimo"/>
                <a:sym typeface="Arimo"/>
              </a:rPr>
              <a:t>BankAccount </a:t>
            </a:r>
            <a:r>
              <a:rPr lang="en-US" sz="1000"/>
              <a:t>class to be created. The use of this class would be only to extend it to SavingsAccount, CurrentAccount and LoanAccount 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a base class which carries a field with old value while same field in derived class carries recent value, then as we need to block field from base class which is possible through polymorphism but what if by mistake a field is invoked on object of base class?  The abstract base class is a solution.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opposite of abstract is concrete; a concrete class can be instantiated. For example, SavingsAccount, CurrentAccount and LoanAccount would be concrete classes, extending the </a:t>
            </a:r>
            <a:r>
              <a:rPr lang="en-US" sz="1000">
                <a:latin typeface="Arimo"/>
                <a:ea typeface="Arimo"/>
                <a:cs typeface="Arimo"/>
                <a:sym typeface="Arimo"/>
              </a:rPr>
              <a:t>BankAccount </a:t>
            </a:r>
            <a:r>
              <a:rPr lang="en-US" sz="1000"/>
              <a:t>class.</a:t>
            </a:r>
            <a:endParaRPr/>
          </a:p>
        </p:txBody>
      </p:sp>
      <p:sp>
        <p:nvSpPr>
          <p:cNvPr id="1412" name="Google Shape;1412;p11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1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18" name="Google Shape;1418;p11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19" name="Google Shape;1419;p1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0" name="Google Shape;1420;p1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1" name="Google Shape;1421;p11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22" name="Google Shape;1422;p11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Module05\abstractclasses\BankAccount.java)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Implementation of method calculateInterest() for BankAccount does not make sense.  While it make sense for SavingsAccount and CurrentAccount although implementations will be different.  So, this method can be declared as abstract in BankAccount. It means that the super class does have incomplete method so ideally one must not be allowed to instantiate incomplete super class, so, compiler makes mandatory for super class to be abstract and also a concrete subclass to have an implementation for 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example, you may want each subclass of the BankAccount class to decide its own implementation of a calculateInterest() method. And yet, you may want to specify the protocol of calling that method in the BankAccount class itself, to make it binding on all its subclasses.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benefit of declaring calculateInterest() abstractly in BankAccount class is to achieve its invocation through polymorphism.  It also makes sure that each sub class of BankAccount will have this behaviour.</a:t>
            </a:r>
            <a:endParaRPr/>
          </a:p>
        </p:txBody>
      </p:sp>
      <p:sp>
        <p:nvSpPr>
          <p:cNvPr id="1423" name="Google Shape;1423;p11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11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29" name="Google Shape;1429;p11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0" name="Google Shape;1430;p1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1" name="Google Shape;1431;p1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2" name="Google Shape;1432;p11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33" name="Google Shape;1433;p11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Module05\abstractclasses\SavingsAccount.java)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SavingAccount class extending the abstract class BankAccount must honour the contract declared in it. If the SavingAccount class does not honour the contract (implementation of the abstract method calculateInterest() ), then we have to declare the class SavingAccount also abstract as compiler expects.</a:t>
            </a:r>
            <a:endParaRPr/>
          </a:p>
          <a:p>
            <a:pPr indent="0" lvl="0" marL="0" rtl="0" algn="l">
              <a:spcBef>
                <a:spcPts val="0"/>
              </a:spcBef>
              <a:spcAft>
                <a:spcPts val="0"/>
              </a:spcAft>
              <a:buNone/>
            </a:pPr>
            <a:r>
              <a:t/>
            </a:r>
            <a:endParaRPr sz="1000"/>
          </a:p>
        </p:txBody>
      </p:sp>
      <p:sp>
        <p:nvSpPr>
          <p:cNvPr id="1434" name="Google Shape;1434;p11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1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40" name="Google Shape;1440;p11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41" name="Google Shape;1441;p1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42" name="Google Shape;1442;p1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43" name="Google Shape;1443;p11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44" name="Google Shape;1444;p11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Module05\abstractclasses\LoanAccount.java)</a:t>
            </a:r>
            <a:endParaRPr/>
          </a:p>
          <a:p>
            <a:pPr indent="0" lvl="0" marL="0" rtl="0" algn="l">
              <a:spcBef>
                <a:spcPts val="0"/>
              </a:spcBef>
              <a:spcAft>
                <a:spcPts val="0"/>
              </a:spcAft>
              <a:buNone/>
            </a:pPr>
            <a:r>
              <a:t/>
            </a:r>
            <a:endParaRPr sz="1000"/>
          </a:p>
        </p:txBody>
      </p:sp>
      <p:sp>
        <p:nvSpPr>
          <p:cNvPr id="1445" name="Google Shape;1445;p11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p11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51" name="Google Shape;1451;p11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52" name="Google Shape;1452;p1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53" name="Google Shape;1453;p1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54" name="Google Shape;1454;p11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55" name="Google Shape;1455;p11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Module05\abstractclasses\CurrentAccount.java)</a:t>
            </a:r>
            <a:endParaRPr/>
          </a:p>
          <a:p>
            <a:pPr indent="0" lvl="0" marL="0" rtl="0" algn="l">
              <a:spcBef>
                <a:spcPts val="0"/>
              </a:spcBef>
              <a:spcAft>
                <a:spcPts val="0"/>
              </a:spcAft>
              <a:buNone/>
            </a:pPr>
            <a:r>
              <a:t/>
            </a:r>
            <a:endParaRPr sz="1000"/>
          </a:p>
        </p:txBody>
      </p:sp>
      <p:sp>
        <p:nvSpPr>
          <p:cNvPr id="1456" name="Google Shape;1456;p11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41" name="Google Shape;241;p1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 name="Google Shape;242;p1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 name="Google Shape;243;p1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4" name="Google Shape;244;p1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45" name="Google Shape;245;p12:notes"/>
          <p:cNvSpPr txBox="1"/>
          <p:nvPr>
            <p:ph idx="1" type="body"/>
          </p:nvPr>
        </p:nvSpPr>
        <p:spPr>
          <a:xfrm>
            <a:off x="701675" y="4421187"/>
            <a:ext cx="5608637" cy="4281487"/>
          </a:xfrm>
          <a:prstGeom prst="rect">
            <a:avLst/>
          </a:prstGeom>
          <a:noFill/>
          <a:ln>
            <a:noFill/>
          </a:ln>
        </p:spPr>
        <p:txBody>
          <a:bodyPr anchorCtr="0" anchor="t" bIns="46800" lIns="90000" spcFirstLastPara="1" rIns="90000" wrap="square" tIns="46800">
            <a:noAutofit/>
          </a:bodyPr>
          <a:lstStyle/>
          <a:p>
            <a:pPr indent="0" lvl="0" marL="0" rtl="0" algn="just">
              <a:spcBef>
                <a:spcPts val="0"/>
              </a:spcBef>
              <a:spcAft>
                <a:spcPts val="0"/>
              </a:spcAft>
              <a:buSzPts val="1000"/>
              <a:buNone/>
            </a:pPr>
            <a:r>
              <a:rPr lang="en-US" sz="1000"/>
              <a:t>The NetBeans IDE is a modular, standards-based, Integrated Development Environment (IDE) written in the Java programming language. The NetBeans project consists of an </a:t>
            </a:r>
            <a:r>
              <a:rPr lang="en-US" sz="1000" u="sng">
                <a:solidFill>
                  <a:srgbClr val="000000"/>
                </a:solidFill>
                <a:hlinkClick r:id="rId2">
                  <a:extLst>
                    <a:ext uri="{A12FA001-AC4F-418D-AE19-62706E023703}">
                      <ahyp:hlinkClr val="tx"/>
                    </a:ext>
                  </a:extLst>
                </a:hlinkClick>
              </a:rPr>
              <a:t>open source IDE</a:t>
            </a:r>
            <a:r>
              <a:rPr lang="en-US" sz="1000"/>
              <a:t> and an </a:t>
            </a:r>
            <a:r>
              <a:rPr lang="en-US" sz="1000" u="sng">
                <a:solidFill>
                  <a:srgbClr val="000000"/>
                </a:solidFill>
                <a:hlinkClick r:id="rId3">
                  <a:extLst>
                    <a:ext uri="{A12FA001-AC4F-418D-AE19-62706E023703}">
                      <ahyp:hlinkClr val="tx"/>
                    </a:ext>
                  </a:extLst>
                </a:hlinkClick>
              </a:rPr>
              <a:t>application platform</a:t>
            </a:r>
            <a:r>
              <a:rPr lang="en-US" sz="1000"/>
              <a:t>, which can be used as a generic framework to build any kind of application. NetBeans allows you to bundle up related jar files together as a class library and apply them to any other projects.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One of the NetBeans version is 6.0.1 </a:t>
            </a:r>
            <a:endParaRPr/>
          </a:p>
          <a:p>
            <a:pPr indent="0" lvl="0" marL="0" rtl="0" algn="just">
              <a:spcBef>
                <a:spcPts val="400"/>
              </a:spcBef>
              <a:spcAft>
                <a:spcPts val="0"/>
              </a:spcAft>
              <a:buSzPts val="1000"/>
              <a:buNone/>
            </a:pPr>
            <a:r>
              <a:t/>
            </a:r>
            <a:endParaRPr i="1" sz="1000"/>
          </a:p>
          <a:p>
            <a:pPr indent="0" lvl="0" marL="0" rtl="0" algn="just">
              <a:spcBef>
                <a:spcPts val="400"/>
              </a:spcBef>
              <a:spcAft>
                <a:spcPts val="0"/>
              </a:spcAft>
              <a:buSzPts val="1000"/>
              <a:buNone/>
            </a:pPr>
            <a:r>
              <a:rPr lang="en-US" sz="1000"/>
              <a:t>NetBeans short description :  NetBeans is a free-ware, now-a-days while downloading JDK, NetBeans is also downloaded as its part.</a:t>
            </a:r>
            <a:endParaRPr/>
          </a:p>
          <a:p>
            <a:pPr indent="0" lvl="0" marL="0" rtl="0" algn="l">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46" name="Google Shape;246;p1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2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62" name="Google Shape;1462;p12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63" name="Google Shape;1463;p1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64" name="Google Shape;1464;p1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65" name="Google Shape;1465;p12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66" name="Google Shape;1466;p12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Module05\abstractclasses\AbstractTest.java)</a:t>
            </a:r>
            <a:endParaRPr/>
          </a:p>
          <a:p>
            <a:pPr indent="0" lvl="0" marL="0" rtl="0" algn="just">
              <a:spcBef>
                <a:spcPts val="400"/>
              </a:spcBef>
              <a:spcAft>
                <a:spcPts val="0"/>
              </a:spcAft>
              <a:buSzPts val="1000"/>
              <a:buNone/>
            </a:pPr>
            <a:r>
              <a:rPr lang="en-US" sz="1000"/>
              <a:t>	In this program, we are creating the instances of the SavingAccount , CurrentAccount and LoanAccount class. The showInterest() method taking BankAccount as a parameter. Note that BankAccount is an abstract class which cannot be instantiated. But an object reference of type BankAccount can hold its deriving class instance.</a:t>
            </a:r>
            <a:endParaRPr/>
          </a:p>
        </p:txBody>
      </p:sp>
      <p:sp>
        <p:nvSpPr>
          <p:cNvPr id="1467" name="Google Shape;1467;p12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121: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473" name="Google Shape;1473;p12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12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79" name="Google Shape;1479;p12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0" name="Google Shape;1480;p1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1" name="Google Shape;1481;p1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2" name="Google Shape;1482;p12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83" name="Google Shape;1483;p12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lnSpc>
                <a:spcPct val="90000"/>
              </a:lnSpc>
              <a:spcBef>
                <a:spcPts val="0"/>
              </a:spcBef>
              <a:spcAft>
                <a:spcPts val="0"/>
              </a:spcAft>
              <a:buSzPts val="1000"/>
              <a:buNone/>
            </a:pPr>
            <a:r>
              <a:rPr lang="en-US" sz="1000"/>
              <a:t>(Source code: Module05\interfaces\Graphic.java)</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US" sz="1000"/>
              <a:t>An </a:t>
            </a:r>
            <a:r>
              <a:rPr i="1" lang="en-US" sz="1000"/>
              <a:t>interface</a:t>
            </a:r>
            <a:r>
              <a:rPr lang="en-US" sz="1000"/>
              <a:t> is a way to declare a type consisting only of abstract methods and related constants, enabling any implementation to be written for those methods. An interface provides a protocol binding to the classes that implement it.</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US" sz="1000"/>
              <a:t>An interface can never be instantiated. </a:t>
            </a:r>
            <a:endParaRPr/>
          </a:p>
          <a:p>
            <a:pPr indent="0" lvl="0" marL="228600" rtl="0" algn="just">
              <a:lnSpc>
                <a:spcPct val="90000"/>
              </a:lnSpc>
              <a:spcBef>
                <a:spcPts val="400"/>
              </a:spcBef>
              <a:spcAft>
                <a:spcPts val="0"/>
              </a:spcAft>
              <a:buSzPts val="1000"/>
              <a:buNone/>
            </a:pPr>
            <a:r>
              <a:rPr lang="en-US" sz="1000"/>
              <a:t>	An interface contains : </a:t>
            </a:r>
            <a:endParaRPr/>
          </a:p>
          <a:p>
            <a:pPr indent="-63500" lvl="3" marL="0" rtl="0" algn="just">
              <a:lnSpc>
                <a:spcPct val="90000"/>
              </a:lnSpc>
              <a:spcBef>
                <a:spcPts val="400"/>
              </a:spcBef>
              <a:spcAft>
                <a:spcPts val="0"/>
              </a:spcAft>
              <a:buSzPts val="1000"/>
              <a:buFont typeface="Times New Roman"/>
              <a:buAutoNum type="arabicPeriod"/>
            </a:pPr>
            <a:r>
              <a:rPr lang="en-US" sz="1000"/>
              <a:t> Variables : which are by default always “  public static final ”. </a:t>
            </a:r>
            <a:endParaRPr/>
          </a:p>
          <a:p>
            <a:pPr indent="-63500" lvl="3" marL="0" rtl="0" algn="just">
              <a:lnSpc>
                <a:spcPct val="90000"/>
              </a:lnSpc>
              <a:spcBef>
                <a:spcPts val="400"/>
              </a:spcBef>
              <a:spcAft>
                <a:spcPts val="0"/>
              </a:spcAft>
              <a:buSzPts val="1000"/>
              <a:buFont typeface="Times New Roman"/>
              <a:buAutoNum type="arabicPeriod"/>
            </a:pPr>
            <a:r>
              <a:rPr lang="en-US" sz="1000"/>
              <a:t> Methods  :  which are by default always “ public abstract ”.</a:t>
            </a:r>
            <a:endParaRPr/>
          </a:p>
          <a:p>
            <a:pPr indent="0" lvl="3" marL="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US" sz="1000"/>
              <a:t>Every member of an interface is always public whether explicitly specified or not. </a:t>
            </a:r>
            <a:endParaRPr/>
          </a:p>
          <a:p>
            <a:pPr indent="0" lvl="0" marL="228600" rtl="0" algn="just">
              <a:lnSpc>
                <a:spcPct val="90000"/>
              </a:lnSpc>
              <a:spcBef>
                <a:spcPts val="400"/>
              </a:spcBef>
              <a:spcAft>
                <a:spcPts val="0"/>
              </a:spcAft>
              <a:buSzPts val="1000"/>
              <a:buNone/>
            </a:pPr>
            <a:r>
              <a:rPr lang="en-US" sz="1000"/>
              <a:t>The  variables declared are always static and final, and the methods declared are always abstract though</a:t>
            </a:r>
            <a:endParaRPr/>
          </a:p>
          <a:p>
            <a:pPr indent="0" lvl="0" marL="228600" rtl="0" algn="just">
              <a:lnSpc>
                <a:spcPct val="90000"/>
              </a:lnSpc>
              <a:spcBef>
                <a:spcPts val="400"/>
              </a:spcBef>
              <a:spcAft>
                <a:spcPts val="0"/>
              </a:spcAft>
              <a:buSzPts val="1000"/>
              <a:buNone/>
            </a:pPr>
            <a:r>
              <a:rPr lang="en-US" sz="1000"/>
              <a:t>explicitly not  specified.</a:t>
            </a:r>
            <a:endParaRPr/>
          </a:p>
          <a:p>
            <a:pPr indent="0" lvl="0" marL="228600" rtl="0" algn="just">
              <a:lnSpc>
                <a:spcPct val="90000"/>
              </a:lnSpc>
              <a:spcBef>
                <a:spcPts val="400"/>
              </a:spcBef>
              <a:spcAft>
                <a:spcPts val="0"/>
              </a:spcAft>
              <a:buSzPts val="1000"/>
              <a:buNone/>
            </a:pPr>
            <a:r>
              <a:rPr lang="en-US" sz="1000"/>
              <a:t>On compilation, interfaces are converted into ‘.class’ file.</a:t>
            </a:r>
            <a:endParaRPr/>
          </a:p>
        </p:txBody>
      </p:sp>
      <p:sp>
        <p:nvSpPr>
          <p:cNvPr id="1484" name="Google Shape;1484;p12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12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90" name="Google Shape;1490;p12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91" name="Google Shape;1491;p1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92" name="Google Shape;1492;p1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93" name="Google Shape;1493;p12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94" name="Google Shape;1494;p12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Module05\interfaces\Circle.java)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class can implement one or more interfaces by using keyword ‘implements’.  An interface is an expression of pure design (Contract) where as a class is a mix of design and implementation.  A class when implements an interface has to follow the contract an interface is defining.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above example, the class Circle is implementing interface Graphic.  It is mandatory for class writer to implement methods area() and periphery() provided the class is concrete.  Although, class writer is free to implement these method in any way he chooses.  Unlike a class, certainly interface can have many more possible implementations.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495" name="Google Shape;1495;p12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12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01" name="Google Shape;1501;p12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02" name="Google Shape;1502;p1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03" name="Google Shape;1503;p1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04" name="Google Shape;1504;p12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05" name="Google Shape;1505;p12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Module05\interfaces\Rectangle.java)</a:t>
            </a:r>
            <a:endParaRPr/>
          </a:p>
          <a:p>
            <a:pPr indent="0" lvl="0" marL="0" rtl="0" algn="l">
              <a:spcBef>
                <a:spcPts val="0"/>
              </a:spcBef>
              <a:spcAft>
                <a:spcPts val="0"/>
              </a:spcAft>
              <a:buNone/>
            </a:pPr>
            <a:r>
              <a:t/>
            </a:r>
            <a:endParaRPr sz="1000"/>
          </a:p>
        </p:txBody>
      </p:sp>
      <p:sp>
        <p:nvSpPr>
          <p:cNvPr id="1506" name="Google Shape;1506;p12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p12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12" name="Google Shape;1512;p12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3" name="Google Shape;1513;p1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4" name="Google Shape;1514;p1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5" name="Google Shape;1515;p12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16" name="Google Shape;1516;p12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Module05\interfaces\GraphicTest.java)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class implementing an interface must implement all its methods, or, if the class does not implement all its methods, then it should be declared as abstract.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Interface methods cannot be static, because static methods are never abstract, and an interface can have only abstract methods.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class can implement multiple interfaces to expand their type and use.  This design allows the typing flexibility of multiple inheritance while avoiding the pitfalls of multiple implementation inheritance at the cost of some extra work of providing an implementation for all interface methods.</a:t>
            </a:r>
            <a:endParaRPr/>
          </a:p>
        </p:txBody>
      </p:sp>
      <p:sp>
        <p:nvSpPr>
          <p:cNvPr id="1517" name="Google Shape;1517;p12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126: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523" name="Google Shape;1523;p12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p127: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529" name="Google Shape;1529;p12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12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35" name="Google Shape;1535;p12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36" name="Google Shape;1536;p1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37" name="Google Shape;1537;p1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38" name="Google Shape;1538;p12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39" name="Google Shape;1539;p12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An interface can extend one or more interfaces by using the extends keyword. However an interface can not implement another interface and class can not extend an interface.  To the interface side, one can see a graph of multiple interfaces.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In a given class, the class that is extended and interfaces that are implemented are collectively called as super type.</a:t>
            </a:r>
            <a:endParaRPr/>
          </a:p>
          <a:p>
            <a:pPr indent="0" lvl="0" marL="0" rtl="0" algn="just">
              <a:lnSpc>
                <a:spcPct val="80000"/>
              </a:lnSpc>
              <a:spcBef>
                <a:spcPts val="400"/>
              </a:spcBef>
              <a:spcAft>
                <a:spcPts val="0"/>
              </a:spcAft>
              <a:buSzPts val="1000"/>
              <a:buNone/>
            </a:pPr>
            <a:r>
              <a:rPr lang="en-US" sz="1000"/>
              <a:t> </a:t>
            </a:r>
            <a:endParaRPr/>
          </a:p>
          <a:p>
            <a:pPr indent="0" lvl="0" marL="0" rtl="0" algn="just">
              <a:lnSpc>
                <a:spcPct val="80000"/>
              </a:lnSpc>
              <a:spcBef>
                <a:spcPts val="400"/>
              </a:spcBef>
              <a:spcAft>
                <a:spcPts val="0"/>
              </a:spcAft>
              <a:buSzPts val="1000"/>
              <a:buNone/>
            </a:pPr>
            <a:r>
              <a:rPr lang="en-US" sz="1000"/>
              <a:t>If a class implements two interfaces, there is a possibility of the two interfaces having methods with the same name. </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If the methods in the two interfaces have different numbers or types or parameters, then the class will need to have two overloaded functions with the same name but different signatures.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If the methods in the two interfaces have the same signature, then the implementing class will have only method with that signature. If the two methods differ only in their non-polymorphically compatible return type, you cannot implement both interfaces.  However, return type of one method is a super class of return type of another method, such methods while implementing must have only one implementation with return type of sub class.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If the two methods differ only in the type of exception they throw, you must have one implementation that satisfies both throws clauses.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If two interfaces have constants of the same name, you need to qualify the name of a constant by specifying its interface name. For example, if interfaces A and B both have a constant called XYZ, then you need to specify A.XYZ or B.XYZ, as XYZ alone would be ambiguous.</a:t>
            </a:r>
            <a:endParaRPr/>
          </a:p>
        </p:txBody>
      </p:sp>
      <p:sp>
        <p:nvSpPr>
          <p:cNvPr id="1540" name="Google Shape;1540;p12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12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46" name="Google Shape;1546;p12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47" name="Google Shape;1547;p12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48" name="Google Shape;1548;p12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49" name="Google Shape;1549;p12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50" name="Google Shape;1550;p129: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551" name="Google Shape;1551;p12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52" name="Google Shape;252;p1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 name="Google Shape;253;p1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4" name="Google Shape;254;p1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5" name="Google Shape;255;p1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56" name="Google Shape;256;p1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The Bytecode</a:t>
            </a:r>
            <a:r>
              <a:rPr lang="en-US" sz="1000"/>
              <a:t> : A machine language like, language of instructions for JVM. It is platform independent and similar in structure to machine language instruction.</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US" sz="1000"/>
              <a:t>The Class file</a:t>
            </a:r>
            <a:r>
              <a:rPr lang="en-US" sz="1000"/>
              <a:t> : The highly structured collection of the Bytecode.  The file is the result of the Java compiler and play as an input to the interpreter like JVM.</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US" sz="1000"/>
              <a:t>JVM (Java Virtual Machine)</a:t>
            </a:r>
            <a:r>
              <a:rPr lang="en-US" sz="1000"/>
              <a:t> : JVM is an abstract, stack based computational engine which interprets byte code and get executed from underlying platform. Being an interpreter, it is slow in process but certainly tiny in size. Every platform have there own JVM which is capable of converting the bytecode into the executable code understood by the specific Operating System. i.e. JVM is platform dependent. </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US" sz="1000"/>
              <a:t>JIT (Just In Time)</a:t>
            </a:r>
            <a:r>
              <a:rPr lang="en-US" sz="1000"/>
              <a:t> : It avoids repeated translation of code which are embedded in loop to make execution process fast. It performs translation of such code once and keep it in memory for future use.</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US" sz="1000"/>
              <a:t>JRE (Java Runtime Environment)</a:t>
            </a:r>
            <a:r>
              <a:rPr lang="en-US" sz="1000"/>
              <a:t> : It allows you to run applications written in the Java programming language. It is a specific implementation of JVM including classes comprising the Java platform API and supporting files.</a:t>
            </a:r>
            <a:endParaRPr/>
          </a:p>
          <a:p>
            <a:pPr indent="0" lvl="0" marL="0" rtl="0" algn="just">
              <a:spcBef>
                <a:spcPts val="500"/>
              </a:spcBef>
              <a:spcAft>
                <a:spcPts val="0"/>
              </a:spcAft>
              <a:buSzPts val="1000"/>
              <a:buNone/>
            </a:pPr>
            <a:r>
              <a:rPr lang="en-US" sz="1000"/>
              <a:t>			</a:t>
            </a:r>
            <a:r>
              <a:rPr b="1" lang="en-US" sz="1000"/>
              <a:t>JRE = JVM + Java class library</a:t>
            </a:r>
            <a:endParaRPr/>
          </a:p>
          <a:p>
            <a:pPr indent="0" lvl="0" marL="0" rtl="0" algn="l">
              <a:spcBef>
                <a:spcPts val="0"/>
              </a:spcBef>
              <a:spcAft>
                <a:spcPts val="0"/>
              </a:spcAft>
              <a:buNone/>
            </a:pPr>
            <a:r>
              <a:t/>
            </a:r>
            <a:endParaRPr b="1" sz="1000"/>
          </a:p>
        </p:txBody>
      </p:sp>
      <p:sp>
        <p:nvSpPr>
          <p:cNvPr id="257" name="Google Shape;257;p1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130: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557" name="Google Shape;1557;p13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p13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63" name="Google Shape;1563;p13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64" name="Google Shape;1564;p1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65" name="Google Shape;1565;p1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66" name="Google Shape;1566;p13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67" name="Google Shape;1567;p13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Module06\nestedclasses\staticnestedclasses\BankAccount.java)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static class is associated with the outer class and not with an object of the outer class. The static nested class acts just like any top-level class except that its name and accessibility are defined by enclosing class.  A static class cannot access any outer class instance field or method.</a:t>
            </a:r>
            <a:endParaRPr/>
          </a:p>
        </p:txBody>
      </p:sp>
      <p:sp>
        <p:nvSpPr>
          <p:cNvPr id="1568" name="Google Shape;1568;p13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13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74" name="Google Shape;1574;p13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5" name="Google Shape;1575;p13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6" name="Google Shape;1576;p13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7" name="Google Shape;1577;p13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78" name="Google Shape;1578;p13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Module06\nestedclasses\staticnestedclasses\StaticNestedClassTest.java)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Referring static field of non-private static nested class outside the outer class…</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BankAccount.Permission.canDeposit= true;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While referring to static field, one does not need creating object of the nested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Creating object of static nested class</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BankAccount.Permission p  = new BankAccount.Permission();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Referring its instance fields…</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p.canWithdraw = true;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It is a normal practice to declare static nested class as private, so, like other members, its access is restricted within outer class only.</a:t>
            </a:r>
            <a:endParaRPr/>
          </a:p>
        </p:txBody>
      </p:sp>
      <p:sp>
        <p:nvSpPr>
          <p:cNvPr id="1579" name="Google Shape;1579;p13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133: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585" name="Google Shape;1585;p13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13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91" name="Google Shape;1591;p13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2" name="Google Shape;1592;p13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3" name="Google Shape;1593;p13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4" name="Google Shape;1594;p13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95" name="Google Shape;1595;p13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Module06\nestedclasses\innerclasses\LinkedList.java)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non-static nested class is called Inner Class. It forms non-static member of outer class. You should nest a class within another class when the nested class makes sense only in the context of its enclosing class or when it relies on the enclosing class for its function.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Being a class member, for nested class,  you can specify its access modifier like any other members. We have taken the Item class as private in the LinkedList class, because it is only an implementation detail. In some other context, however, a nested class may be required by the programmers using its enclosing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Though the language allows you to create deeply nested classes, it is generally not recommended to do so. Nesting of classes beyond one level becomes difficult to read and understand.</a:t>
            </a:r>
            <a:endParaRPr/>
          </a:p>
        </p:txBody>
      </p:sp>
      <p:sp>
        <p:nvSpPr>
          <p:cNvPr id="1596" name="Google Shape;1596;p13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13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02" name="Google Shape;1602;p13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03" name="Google Shape;1603;p13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4" name="Google Shape;1604;p13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Module06\nestedclasses\innerclasses\LinkedList.java)</a:t>
            </a:r>
            <a:endParaRPr/>
          </a:p>
          <a:p>
            <a:pPr indent="0" lvl="0" marL="0" rtl="0" algn="l">
              <a:spcBef>
                <a:spcPts val="0"/>
              </a:spcBef>
              <a:spcAft>
                <a:spcPts val="0"/>
              </a:spcAft>
              <a:buNone/>
            </a:pPr>
            <a:r>
              <a:t/>
            </a:r>
            <a:endParaRPr sz="1000"/>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p136: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610" name="Google Shape;1610;p13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13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16" name="Google Shape;1616;p13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7" name="Google Shape;1617;p1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8" name="Google Shape;1618;p1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9" name="Google Shape;1619;p13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20" name="Google Shape;1620;p13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\Module06\anonymousclasses\AnonymousTest.java)</a:t>
            </a:r>
            <a:endParaRPr/>
          </a:p>
          <a:p>
            <a:pPr indent="0" lvl="0" marL="0" rtl="0" algn="just">
              <a:spcBef>
                <a:spcPts val="400"/>
              </a:spcBef>
              <a:spcAft>
                <a:spcPts val="0"/>
              </a:spcAft>
              <a:buSzPts val="1000"/>
              <a:buNone/>
            </a:pPr>
            <a:r>
              <a:rPr lang="en-US" sz="1000"/>
              <a:t>	There are two additional types of inner classes. You can declare an inner class within the body of a method. Such a class is known as a </a:t>
            </a:r>
            <a:r>
              <a:rPr i="1" lang="en-US" sz="1000"/>
              <a:t>local inner class</a:t>
            </a:r>
            <a:r>
              <a:rPr lang="en-US" sz="1000"/>
              <a:t>. You can also declare an inner class within the body of a method without naming it. These classes are known as </a:t>
            </a:r>
            <a:r>
              <a:rPr i="1" lang="en-US" sz="1000"/>
              <a:t>anonymous inner classes</a:t>
            </a:r>
            <a:r>
              <a:rPr lang="en-US" sz="1000"/>
              <a:t>. You will encounter such classes in advanced Java programming.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 situation where you need to create a child class that extends a parent class and override one or more parent class methods and needs creating single object of child class, writing a separate class and increasing count of classes in application is not a good option but is a right place for using an anonymous inner class.</a:t>
            </a:r>
            <a:endParaRPr/>
          </a:p>
          <a:p>
            <a:pPr indent="0" lvl="0" marL="0" rtl="0" algn="l">
              <a:spcBef>
                <a:spcPts val="0"/>
              </a:spcBef>
              <a:spcAft>
                <a:spcPts val="0"/>
              </a:spcAft>
              <a:buNone/>
            </a:pPr>
            <a:r>
              <a:t/>
            </a:r>
            <a:endParaRPr sz="1000"/>
          </a:p>
        </p:txBody>
      </p:sp>
      <p:sp>
        <p:nvSpPr>
          <p:cNvPr id="1621" name="Google Shape;1621;p13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p13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27" name="Google Shape;1627;p13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28" name="Google Shape;1628;p1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29" name="Google Shape;1629;p1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30" name="Google Shape;1630;p13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31" name="Google Shape;1631;p13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\Module06\anonymousclasses\AnonymousTest.java)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Here, you need to create an object of Employee class, i.e., e2 which will contain the extended features, i.e., bonus and the over-ridden method showEmployee(). The compiler will generate a separate class file for this anonymous class. The naming convention for anonymous class files is &lt;enclosing class name&gt;$&lt;number&gt;.class, such as, in this case, AnonymousTest$1.class.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632" name="Google Shape;1632;p13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3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38" name="Google Shape;1638;p13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39" name="Google Shape;1639;p1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40" name="Google Shape;1640;p1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41" name="Google Shape;1641;p13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42" name="Google Shape;1642;p139: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643" name="Google Shape;1643;p13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63" name="Google Shape;263;p1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4" name="Google Shape;264;p1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5" name="Google Shape;265;p1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 name="Google Shape;266;p1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7" name="Google Shape;267;p1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JDK(Java Development Kit) : </a:t>
            </a:r>
            <a:r>
              <a:rPr lang="en-US" sz="1000"/>
              <a:t>It is a development environment for building applications, applets and components using the Java Programming Language. Its contents are Development Tools, JRE, Additional class libraries, src.jar which is a source file of all classes that make up Core Java API.</a:t>
            </a:r>
            <a:endParaRPr/>
          </a:p>
          <a:p>
            <a:pPr indent="0" lvl="0" marL="0" rtl="0" algn="just">
              <a:spcBef>
                <a:spcPts val="500"/>
              </a:spcBef>
              <a:spcAft>
                <a:spcPts val="0"/>
              </a:spcAft>
              <a:buSzPts val="1000"/>
              <a:buNone/>
            </a:pPr>
            <a:r>
              <a:rPr lang="en-US" sz="1000"/>
              <a:t>				</a:t>
            </a:r>
            <a:r>
              <a:rPr b="1" lang="en-US" sz="1000"/>
              <a:t>JDK = Development Environment + JRE</a:t>
            </a:r>
            <a:endParaRPr/>
          </a:p>
          <a:p>
            <a:pPr indent="0" lvl="0" marL="0" rtl="0" algn="just">
              <a:spcBef>
                <a:spcPts val="500"/>
              </a:spcBef>
              <a:spcAft>
                <a:spcPts val="0"/>
              </a:spcAft>
              <a:buSzPts val="1000"/>
              <a:buNone/>
            </a:pPr>
            <a:r>
              <a:t/>
            </a:r>
            <a:endParaRPr b="1" sz="1000"/>
          </a:p>
          <a:p>
            <a:pPr indent="0" lvl="0" marL="0" rtl="0" algn="just">
              <a:spcBef>
                <a:spcPts val="500"/>
              </a:spcBef>
              <a:spcAft>
                <a:spcPts val="0"/>
              </a:spcAft>
              <a:buSzPts val="1000"/>
              <a:buNone/>
            </a:pPr>
            <a:r>
              <a:rPr b="1" lang="en-US" sz="1000"/>
              <a:t>JAR files(Java Archive) : </a:t>
            </a:r>
            <a:r>
              <a:rPr lang="en-US" sz="1000"/>
              <a:t>It is a zipped/unzipped collection of all components like – class, sound, image, data and other supporting files of an application.  One can create an executable JAR also.  Which on double click, launches and runs application.</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000"/>
              <a:buNone/>
            </a:pPr>
            <a:r>
              <a:rPr b="1" lang="en-US" sz="1000"/>
              <a:t>javac.exe</a:t>
            </a:r>
            <a:r>
              <a:rPr lang="en-US" sz="1000"/>
              <a:t> : It is window based compiler for java programs.  It takes '.java' file as input and produces '.class' file as output.</a:t>
            </a:r>
            <a:endParaRPr/>
          </a:p>
          <a:p>
            <a:pPr indent="0" lvl="0" marL="0" rtl="0" algn="just">
              <a:spcBef>
                <a:spcPts val="500"/>
              </a:spcBef>
              <a:spcAft>
                <a:spcPts val="0"/>
              </a:spcAft>
              <a:buSzPts val="1000"/>
              <a:buNone/>
            </a:pPr>
            <a:r>
              <a:t/>
            </a:r>
            <a:endParaRPr sz="1000"/>
          </a:p>
          <a:p>
            <a:pPr indent="0" lvl="0" marL="0" rtl="0" algn="just">
              <a:spcBef>
                <a:spcPts val="500"/>
              </a:spcBef>
              <a:spcAft>
                <a:spcPts val="0"/>
              </a:spcAft>
              <a:buSzPts val="1800"/>
              <a:buNone/>
            </a:pPr>
            <a:r>
              <a:rPr b="1" lang="en-US"/>
              <a:t>java.exe</a:t>
            </a:r>
            <a:r>
              <a:rPr lang="en-US"/>
              <a:t> : It is run time launcher for an application.  It launches application by starting JVM on the application.</a:t>
            </a:r>
            <a:endParaRPr/>
          </a:p>
          <a:p>
            <a:pPr indent="0" lvl="0" marL="0" rtl="0" algn="l">
              <a:spcBef>
                <a:spcPts val="0"/>
              </a:spcBef>
              <a:spcAft>
                <a:spcPts val="0"/>
              </a:spcAft>
              <a:buNone/>
            </a:pPr>
            <a:r>
              <a:t/>
            </a:r>
            <a:endParaRPr/>
          </a:p>
        </p:txBody>
      </p:sp>
      <p:sp>
        <p:nvSpPr>
          <p:cNvPr id="268" name="Google Shape;268;p1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14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49" name="Google Shape;1649;p14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0" name="Google Shape;1650;p1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1" name="Google Shape;1651;p1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2" name="Google Shape;1652;p14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53" name="Google Shape;1653;p14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 </a:t>
            </a:r>
            <a:r>
              <a:rPr i="1" lang="en-US" sz="1000"/>
              <a:t>package</a:t>
            </a:r>
            <a:r>
              <a:rPr lang="en-US" sz="1000"/>
              <a:t> is a collection of related classes, interfaces, and other packages. Packages are useful for a number of reasons:</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US" sz="1000"/>
              <a:t>  They create a logical grouping for related classes and interfaces. This also makes the classes easier to find and use.</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US" sz="1000"/>
              <a:t>  Packages help in avoiding name conflicts.</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US" sz="1000"/>
              <a:t>  Packages can have types and members that are accessible only within the package. Thus, you can control access to the code outside of packages.</a:t>
            </a:r>
            <a:endParaRPr/>
          </a:p>
          <a:p>
            <a:pPr indent="0" lvl="0" marL="0" rtl="0" algn="just">
              <a:spcBef>
                <a:spcPts val="400"/>
              </a:spcBef>
              <a:spcAft>
                <a:spcPts val="0"/>
              </a:spcAft>
              <a:buSzPts val="1000"/>
              <a:buNone/>
            </a:pPr>
            <a:r>
              <a:t/>
            </a:r>
            <a:endParaRPr sz="1000"/>
          </a:p>
          <a:p>
            <a:pPr indent="0" lvl="2" marL="0" rtl="0" algn="just">
              <a:spcBef>
                <a:spcPts val="400"/>
              </a:spcBef>
              <a:spcAft>
                <a:spcPts val="0"/>
              </a:spcAft>
              <a:buNone/>
            </a:pPr>
            <a:r>
              <a:rPr lang="en-US" sz="1000"/>
              <a:t> A  package to the Java side is physically a directory to the OS side.  So, the name of a directory is nothing but name of a package. When we say a class is belonging to a package, at OS side, the class is existing in the directory.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classes and interfaces of the JDK are members of various packages that group logically related classes together. For example, the package java.io contains I/O classes, java.applet contains the applet classes, java.awt contains the GUI widget classes.</a:t>
            </a:r>
            <a:endParaRPr/>
          </a:p>
        </p:txBody>
      </p:sp>
      <p:sp>
        <p:nvSpPr>
          <p:cNvPr id="1654" name="Google Shape;1654;p14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p14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70" name="Google Shape;1670;p14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71" name="Google Shape;1671;p1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72" name="Google Shape;1672;p1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73" name="Google Shape;1673;p14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74" name="Google Shape;1674;p14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According to naming convention, package name should be all lowercase letters.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To create a package, you simply put a class or interface in it. For this purpose, you put a package statement at the top of the source file in which the class or interface is defined.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You must include the package statement at the top of every source file that has a class or interface that is to be made a member of that package. All the classes and interfaces within that source file become members of the specified package.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you do not use the package statement, the classes and interfaces of a source file become a member of an unnamed </a:t>
            </a:r>
            <a:r>
              <a:rPr i="1" lang="en-US" sz="1000"/>
              <a:t>default package</a:t>
            </a:r>
            <a:r>
              <a:rPr lang="en-US" sz="1000"/>
              <a:t>.</a:t>
            </a:r>
            <a:endParaRPr/>
          </a:p>
        </p:txBody>
      </p:sp>
      <p:sp>
        <p:nvSpPr>
          <p:cNvPr id="1675" name="Google Shape;1675;p14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14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81" name="Google Shape;1681;p14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82" name="Google Shape;1682;p1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83" name="Google Shape;1683;p1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84" name="Google Shape;1684;p14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85" name="Google Shape;1685;p14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 class name has to be unique within its package, but across packages, the same class name can be repeated. For example, the java.awt package has a Rectangle class, and your own graphics package could also include a class with the same name. The actual and complete name of a class includes its package as the prefix. For example, java.awt.Rectangle is different from graphics.Rectangle.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To prevent the possibility of two packages having the same name, a convention is followed to use the company's reversed Internet domain name in the package name. For example: com.pragatisoftware.graphics.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Here at OS level, ‘graphics’ is subdirectory of ‘pragatisoftware’ which is subdirectory of ‘com’.  The ‘com’ is expected to be a root directory of an application.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Name collisions within a company need to be handled by convention within that company, perhaps by including the project name or division name after the company name. For example, com.pragatisoftware.sgl.graphics.</a:t>
            </a:r>
            <a:endParaRPr/>
          </a:p>
        </p:txBody>
      </p:sp>
      <p:sp>
        <p:nvSpPr>
          <p:cNvPr id="1686" name="Google Shape;1686;p14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p14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92" name="Google Shape;1692;p14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93" name="Google Shape;1693;p14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94" name="Google Shape;1694;p143: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p14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743" name="Google Shape;1743;p14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4" name="Google Shape;1744;p1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5" name="Google Shape;1745;p1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6" name="Google Shape;1746;p14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47" name="Google Shape;1747;p14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US" sz="1000"/>
              <a:t>The above directory structure indicate different packages stored under the bank directory. If "process" is declared as package, then to avail the classes of it, classpath might be set up to its parent directory, i.e., "savings". If a package named as "current.transaction" is created, then the classpath should be set up to its parent directory, i.e., "bank".</a:t>
            </a:r>
            <a:endParaRPr/>
          </a:p>
          <a:p>
            <a:pPr indent="0" lvl="0" marL="0" rtl="0" algn="l">
              <a:spcBef>
                <a:spcPts val="0"/>
              </a:spcBef>
              <a:spcAft>
                <a:spcPts val="0"/>
              </a:spcAft>
              <a:buNone/>
            </a:pPr>
            <a:r>
              <a:t/>
            </a:r>
            <a:endParaRPr sz="1000"/>
          </a:p>
        </p:txBody>
      </p:sp>
      <p:sp>
        <p:nvSpPr>
          <p:cNvPr id="1748" name="Google Shape;1748;p14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p14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767" name="Google Shape;1767;p14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68" name="Google Shape;1768;p1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69" name="Google Shape;1769;p1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70" name="Google Shape;1770;p14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71" name="Google Shape;1771;p14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Module07/packages.ProgramWithoutImport.java)</a:t>
            </a:r>
            <a:endParaRPr/>
          </a:p>
          <a:p>
            <a:pPr indent="0" lvl="0" marL="0" rtl="0" algn="just">
              <a:spcBef>
                <a:spcPts val="400"/>
              </a:spcBef>
              <a:spcAft>
                <a:spcPts val="0"/>
              </a:spcAft>
              <a:buSzPts val="1000"/>
              <a:buNone/>
            </a:pPr>
            <a:r>
              <a:rPr lang="en-US" sz="1000"/>
              <a:t>            In the above code ,we have to create an object of the class AccessSpecifierTest . This class is in the package named “mypackage”. Hence we specify the whole qualifying name i.e. packagename.classname.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This method of providing full qualifying names makes the program difficult to read. In such cases we have to use the import statements.</a:t>
            </a:r>
            <a:endParaRPr/>
          </a:p>
          <a:p>
            <a:pPr indent="0" lvl="0" marL="0" rtl="0" algn="just">
              <a:spcBef>
                <a:spcPts val="400"/>
              </a:spcBef>
              <a:spcAft>
                <a:spcPts val="0"/>
              </a:spcAft>
              <a:buSzPts val="1000"/>
              <a:buNone/>
            </a:pPr>
            <a:r>
              <a:rPr lang="en-US" sz="1000"/>
              <a:t>	  </a:t>
            </a:r>
            <a:endParaRPr/>
          </a:p>
          <a:p>
            <a:pPr indent="0" lvl="0" marL="0" rtl="0" algn="l">
              <a:spcBef>
                <a:spcPts val="0"/>
              </a:spcBef>
              <a:spcAft>
                <a:spcPts val="0"/>
              </a:spcAft>
              <a:buNone/>
            </a:pPr>
            <a:r>
              <a:t/>
            </a:r>
            <a:endParaRPr sz="1000"/>
          </a:p>
        </p:txBody>
      </p:sp>
      <p:sp>
        <p:nvSpPr>
          <p:cNvPr id="1772" name="Google Shape;1772;p14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p14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778" name="Google Shape;1778;p14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79" name="Google Shape;1779;p1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80" name="Google Shape;1780;p1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81" name="Google Shape;1781;p14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82" name="Google Shape;1782;p146: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783" name="Google Shape;1783;p14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p14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89" name="Google Shape;1789;p14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0" name="Google Shape;1790;p14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1" name="Google Shape;1791;p14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(SourceCode :Module07/packages/ProgramWithImport.java)</a:t>
            </a:r>
            <a:endParaRPr/>
          </a:p>
          <a:p>
            <a:pPr indent="0" lvl="0" marL="0" rtl="0" algn="l">
              <a:spcBef>
                <a:spcPts val="300"/>
              </a:spcBef>
              <a:spcAft>
                <a:spcPts val="0"/>
              </a:spcAft>
              <a:buSzPts val="1000"/>
              <a:buNone/>
            </a:pPr>
            <a:r>
              <a:rPr lang="en-US" sz="1000"/>
              <a:t>In the above code, instead of using the whole qualifying names, we have just imported the package using the import statement. When we import a particular package, all the classes in that package which are accessible can be used directly without the package name.</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14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797" name="Google Shape;1797;p14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8" name="Google Shape;1798;p1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9" name="Google Shape;1799;p1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00" name="Google Shape;1800;p14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01" name="Google Shape;1801;p14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Module07/packages/MathImportTest.java)</a:t>
            </a:r>
            <a:endParaRPr/>
          </a:p>
          <a:p>
            <a:pPr indent="0" lvl="0" marL="0" rtl="0" algn="just">
              <a:spcBef>
                <a:spcPts val="400"/>
              </a:spcBef>
              <a:spcAft>
                <a:spcPts val="0"/>
              </a:spcAft>
              <a:buSzPts val="1000"/>
              <a:buNone/>
            </a:pPr>
            <a:r>
              <a:rPr lang="en-US" sz="1000"/>
              <a:t>(Source code: Module07/packages/StaticImportTest.java)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code, the sqrt() and pow() are the static member functions of the java.lang.Math class.</a:t>
            </a:r>
            <a:endParaRPr/>
          </a:p>
          <a:p>
            <a:pPr indent="0" lvl="0" marL="0" rtl="0" algn="just">
              <a:spcBef>
                <a:spcPts val="400"/>
              </a:spcBef>
              <a:spcAft>
                <a:spcPts val="0"/>
              </a:spcAft>
              <a:buSzPts val="1000"/>
              <a:buNone/>
            </a:pPr>
            <a:r>
              <a:rPr lang="en-US" sz="1000"/>
              <a:t>As we know that static functions are invoked with their class name. If we are calling such functions many times, then it becomes tedious to specify the class name every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J2SE 5, it is possible to specify the and refer to static members directly by their names. You need not specify or qualify them with their class names. Repetitiveness of their class name can be eliminated using static import.</a:t>
            </a:r>
            <a:endParaRPr/>
          </a:p>
          <a:p>
            <a:pPr indent="0" lvl="0" marL="0" rtl="0" algn="just">
              <a:spcBef>
                <a:spcPts val="400"/>
              </a:spcBef>
              <a:spcAft>
                <a:spcPts val="0"/>
              </a:spcAft>
              <a:buSzPts val="1000"/>
              <a:buNone/>
            </a:pPr>
            <a:r>
              <a:rPr lang="en-US" sz="1000"/>
              <a:t>In the above code we are using static import statement. Hence to avail the sqrt() and pow() or such similar static functions, we need not use their class name.</a:t>
            </a:r>
            <a:endParaRPr/>
          </a:p>
          <a:p>
            <a:pPr indent="0" lvl="0" marL="0" rtl="0" algn="just">
              <a:spcBef>
                <a:spcPts val="400"/>
              </a:spcBef>
              <a:spcAft>
                <a:spcPts val="0"/>
              </a:spcAft>
              <a:buSzPts val="1000"/>
              <a:buNone/>
            </a:pPr>
            <a:r>
              <a:rPr lang="en-US" sz="1000"/>
              <a:t>Without having to specify individual members, you can also use static import by specifying the class name only, i.e.,</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import static java.lang.Math.*;</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We can also use this static import feature on user defined classes and interfaces.</a:t>
            </a:r>
            <a:endParaRPr/>
          </a:p>
          <a:p>
            <a:pPr indent="0" lvl="0" marL="0" rtl="0" algn="just">
              <a:spcBef>
                <a:spcPts val="400"/>
              </a:spcBef>
              <a:spcAft>
                <a:spcPts val="0"/>
              </a:spcAft>
              <a:buSzPts val="1000"/>
              <a:buNone/>
            </a:pPr>
            <a:r>
              <a:rPr lang="en-US" sz="1000"/>
              <a:t>We should not abuse this feature as it may result into namespace collisions.</a:t>
            </a:r>
            <a:endParaRPr/>
          </a:p>
          <a:p>
            <a:pPr indent="0" lvl="0" marL="0" rtl="0" algn="l">
              <a:spcBef>
                <a:spcPts val="0"/>
              </a:spcBef>
              <a:spcAft>
                <a:spcPts val="0"/>
              </a:spcAft>
              <a:buNone/>
            </a:pPr>
            <a:r>
              <a:t/>
            </a:r>
            <a:endParaRPr sz="1000"/>
          </a:p>
        </p:txBody>
      </p:sp>
      <p:sp>
        <p:nvSpPr>
          <p:cNvPr id="1802" name="Google Shape;1802;p14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p14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809" name="Google Shape;1809;p14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0" name="Google Shape;1810;p1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1" name="Google Shape;1811;p1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2" name="Google Shape;1812;p14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13" name="Google Shape;1813;p149: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814" name="Google Shape;1814;p14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74" name="Google Shape;274;p1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 name="Google Shape;275;p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6" name="Google Shape;276;p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7" name="Google Shape;277;p1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8" name="Google Shape;278;p15: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p150: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820" name="Google Shape;1820;p15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p15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826" name="Google Shape;1826;p15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7" name="Google Shape;1827;p1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8" name="Google Shape;1828;p1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9" name="Google Shape;1829;p151:notes"/>
          <p:cNvSpPr txBox="1"/>
          <p:nvPr/>
        </p:nvSpPr>
        <p:spPr>
          <a:xfrm>
            <a:off x="1181100" y="698500"/>
            <a:ext cx="4652962" cy="34893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30" name="Google Shape;1830;p15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 code:Module08\exceptions\uncheckedexceptions\TestExceptions.java)</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Exception is an abnormal situation occurred in a code.</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If code is trying to get file on the disk.  But file is missing.  Abnormal situation occurred.</a:t>
            </a:r>
            <a:endParaRPr/>
          </a:p>
          <a:p>
            <a:pPr indent="0" lvl="0" marL="0" rtl="0" algn="just">
              <a:lnSpc>
                <a:spcPct val="90000"/>
              </a:lnSpc>
              <a:spcBef>
                <a:spcPts val="400"/>
              </a:spcBef>
              <a:spcAft>
                <a:spcPts val="0"/>
              </a:spcAft>
              <a:buSzPts val="1000"/>
              <a:buNone/>
            </a:pPr>
            <a:r>
              <a:rPr lang="en-US" sz="1000"/>
              <a:t>If code is trying to connect to data base server but server is yet to be uploaded.  Connection is refused.</a:t>
            </a:r>
            <a:endParaRPr/>
          </a:p>
          <a:p>
            <a:pPr indent="0" lvl="0" marL="0" rtl="0" algn="just">
              <a:lnSpc>
                <a:spcPct val="90000"/>
              </a:lnSpc>
              <a:spcBef>
                <a:spcPts val="400"/>
              </a:spcBef>
              <a:spcAft>
                <a:spcPts val="0"/>
              </a:spcAft>
              <a:buSzPts val="1000"/>
              <a:buNone/>
            </a:pPr>
            <a:r>
              <a:rPr lang="en-US" sz="1000"/>
              <a:t>If code is solving an expression where if denominator is integer and becomes 0. </a:t>
            </a:r>
            <a:endParaRPr/>
          </a:p>
          <a:p>
            <a:pPr indent="0" lvl="0" marL="0" rtl="0" algn="just">
              <a:lnSpc>
                <a:spcPct val="90000"/>
              </a:lnSpc>
              <a:spcBef>
                <a:spcPts val="400"/>
              </a:spcBef>
              <a:spcAft>
                <a:spcPts val="0"/>
              </a:spcAft>
              <a:buSzPts val="1000"/>
              <a:buNone/>
            </a:pPr>
            <a:r>
              <a:rPr lang="en-US" sz="1000"/>
              <a:t>If code is handling array and exceeding array size.</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Operating system behaves differently for above mentioned situations.  It is possible that the result of exception will depend on the operating system reciprocate.  To make code platform independent, we can not rely on platform.  Java specification provides Exception handling mechanism which guarantees uniform reciprocation across platforms.  This mechanism is one of the major strength with respect to Robustness of Java.</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JVM’s Exception Handling mechanism catches any exception code are coming across and handles situation uniformly.  It terminates execution of code and displays stack trace.</a:t>
            </a:r>
            <a:endParaRPr/>
          </a:p>
          <a:p>
            <a:pPr indent="0" lvl="0" marL="0" rtl="0" algn="l">
              <a:spcBef>
                <a:spcPts val="0"/>
              </a:spcBef>
              <a:spcAft>
                <a:spcPts val="0"/>
              </a:spcAft>
              <a:buNone/>
            </a:pPr>
            <a:r>
              <a:t/>
            </a:r>
            <a:endParaRPr sz="1000"/>
          </a:p>
        </p:txBody>
      </p:sp>
      <p:sp>
        <p:nvSpPr>
          <p:cNvPr id="1831" name="Google Shape;1831;p15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p152: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837" name="Google Shape;1837;p15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15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843" name="Google Shape;1843;p15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4" name="Google Shape;1844;p1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5" name="Google Shape;1845;p1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6" name="Google Shape;1846;p15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47" name="Google Shape;1847;p15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most important benefit of using checked exceptions in our programs is that the error-handling code does not clutter up the regular code. This improves the program readability. Consider, for example, a method that has to read the contents of an entire file into memory, the pseudo code of which may be written as above.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we were to handle the various error conditions in this code, and also inform the calling code of what went wrong, the code may look like as above.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This code makes it difficult to see the regular flow of logic in the function. Also, it is difficult to debug such a program because of too many nested if...else structures.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Apart from these problems, Oops principles demands that the business logic and error handling be ideally separate from each other.  Java does provide elegant solution to address this and other mentioned issues.</a:t>
            </a:r>
            <a:endParaRPr/>
          </a:p>
          <a:p>
            <a:pPr indent="0" lvl="0" marL="0" rtl="0" algn="l">
              <a:spcBef>
                <a:spcPts val="0"/>
              </a:spcBef>
              <a:spcAft>
                <a:spcPts val="0"/>
              </a:spcAft>
              <a:buNone/>
            </a:pPr>
            <a:r>
              <a:t/>
            </a:r>
            <a:endParaRPr sz="1000"/>
          </a:p>
        </p:txBody>
      </p:sp>
      <p:sp>
        <p:nvSpPr>
          <p:cNvPr id="1848" name="Google Shape;1848;p15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154: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854" name="Google Shape;1854;p15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p15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860" name="Google Shape;1860;p15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1" name="Google Shape;1861;p1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2" name="Google Shape;1862;p1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3" name="Google Shape;1863;p15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64" name="Google Shape;1864;p15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same method, using the Java exception handling, would be written as above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Not only the code with such a style would be easier to read and more elegant, but there is nothing distracting in the main flow itself. Debugging is also easier with such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Another advantage of this kind of exception handling is the ability to propagate error reporting up the call stack of methods. The place where the error originally occurs need not handle the error on its own; it can throw an exception, which can be handled at any level in the calling stack, and not necessarily at the immediate next level.</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addition, the Java style exception handling separates the business logic and error handling code from each other.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Another advantage of Java exception handling is the ability to group and differentiate error types. Since all exceptions in Java are objects, it is natural to take advantage of the class hierarchy of the exception classes. For example, you may create an ArrayException class, from which you may further inherit into InvalidIndexException and ElementTypeException classes, and use them as required.</a:t>
            </a:r>
            <a:endParaRPr/>
          </a:p>
        </p:txBody>
      </p:sp>
      <p:sp>
        <p:nvSpPr>
          <p:cNvPr id="1865" name="Google Shape;1865;p15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15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871" name="Google Shape;1871;p15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72" name="Google Shape;1872;p1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73" name="Google Shape;1873;p1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74" name="Google Shape;1874;p15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75" name="Google Shape;1875;p156:notes"/>
          <p:cNvSpPr txBox="1"/>
          <p:nvPr>
            <p:ph idx="1" type="body"/>
          </p:nvPr>
        </p:nvSpPr>
        <p:spPr>
          <a:xfrm>
            <a:off x="701675" y="4421187"/>
            <a:ext cx="5608637" cy="3205162"/>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 code:Module08\exceptions\uncheckedexceptions\HandlingExceptions.java)</a:t>
            </a:r>
            <a:endParaRPr/>
          </a:p>
          <a:p>
            <a:pPr indent="0" lvl="0" marL="0" rtl="0" algn="just">
              <a:lnSpc>
                <a:spcPct val="90000"/>
              </a:lnSpc>
              <a:spcBef>
                <a:spcPts val="400"/>
              </a:spcBef>
              <a:spcAft>
                <a:spcPts val="0"/>
              </a:spcAft>
              <a:buSzPts val="1000"/>
              <a:buNone/>
            </a:pPr>
            <a:r>
              <a:rPr lang="en-US" sz="1000"/>
              <a:t>Try Block: The try block contains the statements which are suspicious of throwing an exception.  After try block, catch/finally block must follow immediately.</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Catch Block: The catch block is a set of code which provide measure to overcome a specific exception.</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In the above program the integer array contents only 3 elements, any access to non existing index of an array will cause the ArrayIndexOutOfBoundsException class to be instantiated and this instance will be thrown in JRE, which our program must catch in order to continue the program execution by optionally showing an exception message, else it will be an abnormal program termination.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Once the program control has been transferred from the try block to the catch block, it will not continue the rest of the statements of the try block rather it will continue the program control after coming out of the respective catch block.</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In above code, ideally we should not handle situation of ‘Division by Zero’ or ‘Index out of bound’ by catching exceptions as these are the logical errors.  But these situations can be handled by correcting program code.  Ideally, unchecked exceptions are not for catching as they refer to logical errors.</a:t>
            </a:r>
            <a:endParaRPr/>
          </a:p>
          <a:p>
            <a:pPr indent="0" lvl="0" marL="0" rtl="0" algn="just">
              <a:lnSpc>
                <a:spcPct val="90000"/>
              </a:lnSpc>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876" name="Google Shape;1876;p15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p15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882" name="Google Shape;1882;p15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83" name="Google Shape;1883;p1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84" name="Google Shape;1884;p1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85" name="Google Shape;1885;p15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86" name="Google Shape;1886;p15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Unchecked Exceptions represent condition that reflects errors in your program logic.  For ex. Division by Zero.  These are errors that should be corrected in the program code and should not be handled at run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Unchecked exceptions are also called as Runtime Exceptions.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Checked Exceptions represent conditions that although exceptional can reasonably be expected to occur and if they do occur must be dealt with in some way.  For ex. File Not Found or Connection refused because server is down.</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887" name="Google Shape;1887;p15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p158: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894" name="Google Shape;1894;p15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p15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900" name="Google Shape;1900;p15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01" name="Google Shape;1901;p1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02" name="Google Shape;1902;p1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03" name="Google Shape;1903;p15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04" name="Google Shape;1904;p15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An exception in Java is an object, with type, methods, and data. Exception objects are generally derived from the Exception class, which provides a string field to describe the error. The Exception class inherits from the Throwable class.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You can create a subclass of the Exception class for throwing a more specific exception from your code. Java requires all exceptions to be objects of some class that is a subclass of Throwable. By convention, however, user-created subclasses are extensions of  the Exception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compiler checks that your methods throw only those exceptions that they have declared themselves to throw. Therefore, such exceptions are known as </a:t>
            </a:r>
            <a:r>
              <a:rPr i="1" lang="en-US" sz="1000"/>
              <a:t>checked exceptions</a:t>
            </a:r>
            <a:r>
              <a:rPr lang="en-US" sz="1000"/>
              <a:t>. The standard runtime exceptions and errors extend the classes RuntimeException and Error, making them </a:t>
            </a:r>
            <a:r>
              <a:rPr i="1" lang="en-US" sz="1000"/>
              <a:t>unchecked exceptions</a:t>
            </a:r>
            <a:r>
              <a:rPr lang="en-US" sz="1000"/>
              <a: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Errors are serious exceptions from which an application can not recover and most probably JVM has to terminate itself.  For ex. OutOFMemoryError.  </a:t>
            </a:r>
            <a:endParaRPr/>
          </a:p>
          <a:p>
            <a:pPr indent="0" lvl="0" marL="0" rtl="0" algn="l">
              <a:spcBef>
                <a:spcPts val="0"/>
              </a:spcBef>
              <a:spcAft>
                <a:spcPts val="0"/>
              </a:spcAft>
              <a:buNone/>
            </a:pPr>
            <a:r>
              <a:t/>
            </a:r>
            <a:endParaRPr sz="1000"/>
          </a:p>
        </p:txBody>
      </p:sp>
      <p:sp>
        <p:nvSpPr>
          <p:cNvPr id="1905" name="Google Shape;1905;p15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85" name="Google Shape;285;p1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 name="Google Shape;286;p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 name="Google Shape;287;p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8" name="Google Shape;288;p1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89" name="Google Shape;289;p1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Naming Conventions for :</a:t>
            </a:r>
            <a:endParaRPr/>
          </a:p>
          <a:p>
            <a:pPr indent="0" lvl="0" marL="0" rtl="0" algn="just">
              <a:lnSpc>
                <a:spcPct val="90000"/>
              </a:lnSpc>
              <a:spcBef>
                <a:spcPts val="400"/>
              </a:spcBef>
              <a:spcAft>
                <a:spcPts val="0"/>
              </a:spcAft>
              <a:buNone/>
            </a:pPr>
            <a:r>
              <a:rPr lang="en-US" sz="1000"/>
              <a:t>  Classes,  Abstract classes and Interfaces : </a:t>
            </a:r>
            <a:r>
              <a:rPr b="1" lang="en-US" sz="1000"/>
              <a:t>First character of every word</a:t>
            </a:r>
            <a:r>
              <a:rPr lang="en-US" sz="1000"/>
              <a:t> should be </a:t>
            </a:r>
            <a:r>
              <a:rPr b="1" lang="en-US" sz="1000"/>
              <a:t>capital</a:t>
            </a:r>
            <a:r>
              <a:rPr lang="en-US" sz="1000"/>
              <a:t> while other                                                                     characters should be small. Need not use an Underscore.</a:t>
            </a:r>
            <a:endParaRPr/>
          </a:p>
          <a:p>
            <a:pPr indent="0" lvl="0" marL="0" rtl="0" algn="just">
              <a:lnSpc>
                <a:spcPct val="90000"/>
              </a:lnSpc>
              <a:spcBef>
                <a:spcPts val="400"/>
              </a:spcBef>
              <a:spcAft>
                <a:spcPts val="0"/>
              </a:spcAft>
              <a:buSzPts val="1000"/>
              <a:buNone/>
            </a:pPr>
            <a:r>
              <a:rPr lang="en-US" sz="1000"/>
              <a:t>                                        	 Ex :  class HelloWorld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None/>
            </a:pPr>
            <a:r>
              <a:rPr lang="en-US" sz="1000"/>
              <a:t>  Variables, Methods : </a:t>
            </a:r>
            <a:r>
              <a:rPr b="1" lang="en-US" sz="1000"/>
              <a:t>First character of every word</a:t>
            </a:r>
            <a:r>
              <a:rPr lang="en-US" sz="1000"/>
              <a:t> </a:t>
            </a:r>
            <a:r>
              <a:rPr b="1" lang="en-US" sz="1000"/>
              <a:t>except first word</a:t>
            </a:r>
            <a:r>
              <a:rPr lang="en-US" sz="1000"/>
              <a:t> </a:t>
            </a:r>
            <a:r>
              <a:rPr b="1" lang="en-US" sz="1000"/>
              <a:t>should be capital</a:t>
            </a:r>
            <a:r>
              <a:rPr lang="en-US" sz="1000"/>
              <a:t>  while other characters should be small.  Need not use Underscore.</a:t>
            </a:r>
            <a:endParaRPr/>
          </a:p>
          <a:p>
            <a:pPr indent="0" lvl="0" marL="0" rtl="0" algn="just">
              <a:lnSpc>
                <a:spcPct val="90000"/>
              </a:lnSpc>
              <a:spcBef>
                <a:spcPts val="400"/>
              </a:spcBef>
              <a:spcAft>
                <a:spcPts val="0"/>
              </a:spcAft>
              <a:buSzPts val="1000"/>
              <a:buNone/>
            </a:pPr>
            <a:r>
              <a:rPr lang="en-US" sz="1000"/>
              <a:t>			Ex : methods  : -   void showData( ){ } </a:t>
            </a:r>
            <a:endParaRPr/>
          </a:p>
          <a:p>
            <a:pPr indent="0" lvl="0" marL="0" rtl="0" algn="just">
              <a:lnSpc>
                <a:spcPct val="90000"/>
              </a:lnSpc>
              <a:spcBef>
                <a:spcPts val="400"/>
              </a:spcBef>
              <a:spcAft>
                <a:spcPts val="0"/>
              </a:spcAft>
              <a:buSzPts val="1000"/>
              <a:buNone/>
            </a:pPr>
            <a:r>
              <a:rPr lang="en-US" sz="1000"/>
              <a:t>	       	                   variables : -  int empNo = 100;	</a:t>
            </a:r>
            <a:endParaRPr/>
          </a:p>
          <a:p>
            <a:pPr indent="0" lvl="0" marL="0" rtl="0" algn="just">
              <a:lnSpc>
                <a:spcPct val="90000"/>
              </a:lnSpc>
              <a:spcBef>
                <a:spcPts val="400"/>
              </a:spcBef>
              <a:spcAft>
                <a:spcPts val="0"/>
              </a:spcAft>
              <a:buNone/>
            </a:pPr>
            <a:r>
              <a:rPr lang="en-US" sz="1000"/>
              <a:t> Packages  : </a:t>
            </a:r>
            <a:r>
              <a:rPr b="1" lang="en-US" sz="1000"/>
              <a:t>All characters should be small</a:t>
            </a:r>
            <a:r>
              <a:rPr lang="en-US" sz="1000"/>
              <a:t>.</a:t>
            </a:r>
            <a:endParaRPr/>
          </a:p>
          <a:p>
            <a:pPr indent="0" lvl="1" marL="741362" rtl="0" algn="just">
              <a:lnSpc>
                <a:spcPct val="90000"/>
              </a:lnSpc>
              <a:spcBef>
                <a:spcPts val="400"/>
              </a:spcBef>
              <a:spcAft>
                <a:spcPts val="0"/>
              </a:spcAft>
              <a:buSzPts val="1000"/>
              <a:buNone/>
            </a:pPr>
            <a:r>
              <a:rPr lang="en-US" sz="1000"/>
              <a:t>		Ex :  package  threading;</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None/>
            </a:pPr>
            <a:r>
              <a:rPr lang="en-US" sz="1000"/>
              <a:t> Constants : </a:t>
            </a:r>
            <a:r>
              <a:rPr b="1" lang="en-US" sz="1000"/>
              <a:t>All characters should be capital</a:t>
            </a:r>
            <a:r>
              <a:rPr lang="en-US" sz="1000"/>
              <a:t>.</a:t>
            </a:r>
            <a:endParaRPr/>
          </a:p>
          <a:p>
            <a:pPr indent="0" lvl="1" marL="741362" rtl="0" algn="just">
              <a:lnSpc>
                <a:spcPct val="90000"/>
              </a:lnSpc>
              <a:spcBef>
                <a:spcPts val="400"/>
              </a:spcBef>
              <a:spcAft>
                <a:spcPts val="0"/>
              </a:spcAft>
              <a:buSzPts val="1000"/>
              <a:buNone/>
            </a:pPr>
            <a:r>
              <a:rPr lang="en-US" sz="1000"/>
              <a:t>		Ex :  float  PI = 3.14;</a:t>
            </a:r>
            <a:endParaRPr/>
          </a:p>
          <a:p>
            <a:pPr indent="0" lvl="0" marL="0" rtl="0" algn="l">
              <a:spcBef>
                <a:spcPts val="0"/>
              </a:spcBef>
              <a:spcAft>
                <a:spcPts val="0"/>
              </a:spcAft>
              <a:buNone/>
            </a:pPr>
            <a:r>
              <a:t/>
            </a:r>
            <a:endParaRPr sz="1000"/>
          </a:p>
        </p:txBody>
      </p:sp>
      <p:sp>
        <p:nvSpPr>
          <p:cNvPr id="290" name="Google Shape;290;p1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p16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911" name="Google Shape;1911;p16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2" name="Google Shape;1912;p1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3" name="Google Shape;1913;p1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4" name="Google Shape;1914;p16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15" name="Google Shape;1915;p16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Exceptions are caught by enclosing code in try blocks. The body of the try block is executed until either an exception is caught, or it finishes successfully.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an exception is thrown, each catch block is examined in turn, from first to last. When an matching catch clause is found, its code is executed with its identifier set to reference the exception object, and no other catch clause is examined or executed. You can have one or more catch clauses associated with a try block. </a:t>
            </a:r>
            <a:endParaRPr/>
          </a:p>
          <a:p>
            <a:pPr indent="0" lvl="0" marL="0" rtl="0" algn="just">
              <a:spcBef>
                <a:spcPts val="400"/>
              </a:spcBef>
              <a:spcAft>
                <a:spcPts val="0"/>
              </a:spcAft>
              <a:buSzPts val="1000"/>
              <a:buNone/>
            </a:pPr>
            <a:r>
              <a:rPr lang="en-US" sz="1000"/>
              <a:t>	Each catch block should handle a different type of exception. We cannot have multiple catch blocks for same type of exception.For example, the above code snippet gives a compiler error.</a:t>
            </a:r>
            <a:endParaRPr/>
          </a:p>
          <a:p>
            <a:pPr indent="0" lvl="0" marL="0" rtl="0" algn="just">
              <a:spcBef>
                <a:spcPts val="400"/>
              </a:spcBef>
              <a:spcAft>
                <a:spcPts val="0"/>
              </a:spcAft>
              <a:buSzPts val="1000"/>
              <a:buNone/>
            </a:pPr>
            <a:r>
              <a:rPr lang="en-US" sz="1000"/>
              <a:t>	The order of the multiple catch blocks, does not matter if we are dealing with all different types of exception. But, when we have to write a catch block which is superclass of rest of the exceptions catched, then it should always be at the last position. The reason behind this is that, whenever an exception is thrown the control travels through the catch blocks provided, to find the matching catch block. Here, at the very first catch block all the exceptions are caught since, it is the superclass. Hence, the compiler will throw an exception saying  “unreachable code” for the rest of the catch blocks. </a:t>
            </a:r>
            <a:endParaRPr/>
          </a:p>
          <a:p>
            <a:pPr indent="0" lvl="0" marL="0" rtl="0" algn="just">
              <a:spcBef>
                <a:spcPts val="400"/>
              </a:spcBef>
              <a:spcAft>
                <a:spcPts val="0"/>
              </a:spcAft>
              <a:buSzPts val="1000"/>
              <a:buNone/>
            </a:pPr>
            <a:r>
              <a:rPr lang="en-US" sz="1000"/>
              <a:t>	</a:t>
            </a:r>
            <a:endParaRPr/>
          </a:p>
        </p:txBody>
      </p:sp>
      <p:sp>
        <p:nvSpPr>
          <p:cNvPr id="1916" name="Google Shape;1916;p16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p161: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930" name="Google Shape;1930;p16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p162: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936" name="Google Shape;1936;p16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p16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942" name="Google Shape;1942;p16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43" name="Google Shape;1943;p16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44" name="Google Shape;1944;p16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45" name="Google Shape;1945;p16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46" name="Google Shape;1946;p163:notes"/>
          <p:cNvSpPr txBox="1"/>
          <p:nvPr>
            <p:ph idx="1" type="body"/>
          </p:nvPr>
        </p:nvSpPr>
        <p:spPr>
          <a:xfrm>
            <a:off x="701675" y="4421187"/>
            <a:ext cx="5608637" cy="43100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a:t>
            </a:r>
            <a:r>
              <a:rPr lang="en-US"/>
              <a:t>Module08\exceptions\finallyclause\FinallyDemo.java )</a:t>
            </a:r>
            <a:endParaRPr/>
          </a:p>
          <a:p>
            <a:pPr indent="0" lvl="0" marL="0" rtl="0" algn="just">
              <a:spcBef>
                <a:spcPts val="400"/>
              </a:spcBef>
              <a:spcAft>
                <a:spcPts val="0"/>
              </a:spcAft>
              <a:buSzPts val="1000"/>
              <a:buNone/>
            </a:pPr>
            <a:r>
              <a:rPr lang="en-US" sz="1000"/>
              <a:t>Finally Block: The finally block is a set of code which receive execution irrespective of whether an exception is thrown or not.  If there is a piece of code (clean up code like releasing resources.) which needs to be executed irrespective of whether exception is thrown or not i.e. in try as well as in catch blocks then this redundancy can be reduced by adding this code set at one place in ‘finally’ block.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finally block guarantees its execution once even if try or catch block has return() statement.  Its execution is guaranteed even when exception is occurred but it does not find suitable catch block.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But if finally block also has return statement (Observe above snippet). </a:t>
            </a:r>
            <a:endParaRPr/>
          </a:p>
          <a:p>
            <a:pPr indent="0" lvl="0" marL="0" rtl="0" algn="just">
              <a:spcBef>
                <a:spcPts val="400"/>
              </a:spcBef>
              <a:spcAft>
                <a:spcPts val="0"/>
              </a:spcAft>
              <a:buSzPts val="1000"/>
              <a:buNone/>
            </a:pPr>
            <a:r>
              <a:rPr lang="en-US" sz="1000"/>
              <a:t>The reason is remembered when the finally clause exists by falling out of the bottom. But if the finally clause exits by executing a control flow statement, such as return, or by throwing an exception, then this new reason supersedes the original reason and the original reason is forgotten. For example, consider the above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Since the finally clause has its own return statement, the original return value is forgotten and the new return value is used. If the finally clause did not have the return statement, then after executing the finally clause's code, the original return value would have been used.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try clause is existing but catch clause/s missing, then finally clause is mandatory.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try or catch block is terminating execution by invoking System.exit(), it terminates JVM’s execution and thus execution control fails in reaching up to the finally block.</a:t>
            </a:r>
            <a:endParaRPr/>
          </a:p>
        </p:txBody>
      </p:sp>
      <p:sp>
        <p:nvSpPr>
          <p:cNvPr id="1947" name="Google Shape;1947;p16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16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954" name="Google Shape;1954;p16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55" name="Google Shape;1955;p16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56" name="Google Shape;1956;p16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57" name="Google Shape;1957;p16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58" name="Google Shape;1958;p16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code:Module08\exceptions\finallyclause\</a:t>
            </a:r>
            <a:r>
              <a:rPr lang="en-US" sz="1000">
                <a:latin typeface="Arimo"/>
                <a:ea typeface="Arimo"/>
                <a:cs typeface="Arimo"/>
                <a:sym typeface="Arimo"/>
              </a:rPr>
              <a:t>FinallyClauseDemo</a:t>
            </a:r>
            <a:r>
              <a:rPr lang="en-US" sz="1000"/>
              <a: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finally clause of a try statement provides a mechanism for executing a section of code whether or not an exception is thrown. This is normally used for cleaning up internal state or releasing non-object resources, such as open files stored in local variables.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above code illustrates the use of the finally clause.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When control enters into try block, execution of ‘finally’ block is guaranteed.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finally clause will be executed for any of the following reasons:</a:t>
            </a:r>
            <a:endParaRPr/>
          </a:p>
          <a:p>
            <a:pPr indent="0" lvl="0" marL="0" rtl="0" algn="just">
              <a:spcBef>
                <a:spcPts val="400"/>
              </a:spcBef>
              <a:spcAft>
                <a:spcPts val="0"/>
              </a:spcAft>
              <a:buNone/>
            </a:pPr>
            <a:r>
              <a:rPr lang="en-US" sz="1000"/>
              <a:t> The try block finished normally.</a:t>
            </a:r>
            <a:endParaRPr/>
          </a:p>
          <a:p>
            <a:pPr indent="0" lvl="0" marL="0" rtl="0" algn="just">
              <a:spcBef>
                <a:spcPts val="400"/>
              </a:spcBef>
              <a:spcAft>
                <a:spcPts val="0"/>
              </a:spcAft>
              <a:buNone/>
            </a:pPr>
            <a:r>
              <a:rPr lang="en-US" sz="1000"/>
              <a:t> The try block executed a control flow statement such as return.</a:t>
            </a:r>
            <a:endParaRPr/>
          </a:p>
          <a:p>
            <a:pPr indent="0" lvl="0" marL="0" rtl="0" algn="just">
              <a:spcBef>
                <a:spcPts val="400"/>
              </a:spcBef>
              <a:spcAft>
                <a:spcPts val="0"/>
              </a:spcAft>
              <a:buNone/>
            </a:pPr>
            <a:r>
              <a:rPr lang="en-US" sz="1000"/>
              <a:t> An exception occurred in the try block which is caught or may not caught by catch block.</a:t>
            </a:r>
            <a:endParaRPr/>
          </a:p>
          <a:p>
            <a:pPr indent="0" lvl="0" marL="0" rtl="0" algn="just">
              <a:spcBef>
                <a:spcPts val="400"/>
              </a:spcBef>
              <a:spcAft>
                <a:spcPts val="0"/>
              </a:spcAft>
              <a:buNone/>
            </a:pPr>
            <a:r>
              <a:rPr lang="en-US" sz="1000"/>
              <a:t>The catch block either throws new Exception or executes return statement.</a:t>
            </a:r>
            <a:endParaRPr/>
          </a:p>
        </p:txBody>
      </p:sp>
      <p:sp>
        <p:nvSpPr>
          <p:cNvPr id="1959" name="Google Shape;1959;p16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165: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965" name="Google Shape;1965;p16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16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971" name="Google Shape;1971;p16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72" name="Google Shape;1972;p16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73" name="Google Shape;1973;p16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74" name="Google Shape;1974;p16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75" name="Google Shape;1975;p16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:Module08/throwsclause/ThrowsDemo.java )</a:t>
            </a:r>
            <a:endParaRPr/>
          </a:p>
          <a:p>
            <a:pPr indent="0" lvl="0" marL="0" rtl="0" algn="just">
              <a:spcBef>
                <a:spcPts val="400"/>
              </a:spcBef>
              <a:spcAft>
                <a:spcPts val="0"/>
              </a:spcAft>
              <a:buSzPts val="1000"/>
              <a:buNone/>
            </a:pPr>
            <a:r>
              <a:rPr lang="en-US" sz="1000"/>
              <a:t>Throws clause : The clause is for method to declare what type or types of exceptions a method code are capable of propagating.  The clause is mandatory for method if programmer is not willing to handle exception at the method level and wants to propagate exception to upper layer for handling.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Exceptions are thrown using the throw statement, which takes an object as its parameter. The thrown object must be a subclass of the Throwable class. An exception can also be generated by calling a method that itself throws an exception.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method that throws an exception must declare what it throws, by using the throws clause. A method can throw different types of exceptions, the list of which is given in the throws clause, separated by commas.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You can throw an exception of a class that is a subclass of the class declared in the throws clause, because a class can be used polymorphically anywhere its superclass is expected.</a:t>
            </a:r>
            <a:endParaRPr/>
          </a:p>
        </p:txBody>
      </p:sp>
      <p:sp>
        <p:nvSpPr>
          <p:cNvPr id="1976" name="Google Shape;1976;p16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p16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982" name="Google Shape;1982;p16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83" name="Google Shape;1983;p16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84" name="Google Shape;1984;p16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85" name="Google Shape;1985;p16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86" name="Google Shape;1986;p16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code:Module08\exceptions\customexceptions\Banking.java)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Java also allows us to design our application specific Custom Exceptions.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 exception in Java is an object, with type, methods, and data. Exception objects are generally derived from the Exception class, which provides a string field to describe the error.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subclass of the Exception class can have its own constructor, as the above code snippets illustrate.  So, subclass may have overloading of constructors where every constructor invokes super’s specific constructor.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Java requires all exceptions to be objects of some class that is a subclass of Throwable. By convention, however, user-created subclasses are extensions of  the Exception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You can create a entire hierarchy of custom exception classes where the root class generally extends Exception class.  While more specific exceptions in hierarchy can extend the root class. </a:t>
            </a:r>
            <a:endParaRPr/>
          </a:p>
        </p:txBody>
      </p:sp>
      <p:sp>
        <p:nvSpPr>
          <p:cNvPr id="1987" name="Google Shape;1987;p16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p16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95" name="Google Shape;1995;p16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96" name="Google Shape;1996;p16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97" name="Google Shape;1997;p168:notes"/>
          <p:cNvSpPr txBox="1"/>
          <p:nvPr/>
        </p:nvSpPr>
        <p:spPr>
          <a:xfrm>
            <a:off x="1181100" y="698500"/>
            <a:ext cx="4652962"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98" name="Google Shape;1998;p168:notes"/>
          <p:cNvSpPr txBox="1"/>
          <p:nvPr>
            <p:ph idx="1" type="body"/>
          </p:nvPr>
        </p:nvSpPr>
        <p:spPr>
          <a:xfrm>
            <a:off x="701675" y="4421187"/>
            <a:ext cx="5608637" cy="3890962"/>
          </a:xfrm>
          <a:prstGeom prst="rect">
            <a:avLst/>
          </a:prstGeom>
          <a:noFill/>
          <a:ln>
            <a:noFill/>
          </a:ln>
        </p:spPr>
        <p:txBody>
          <a:bodyPr anchorCtr="1" anchor="t" bIns="46800" lIns="93225" spcFirstLastPara="1" rIns="93225" wrap="square" tIns="46800">
            <a:noAutofit/>
          </a:bodyPr>
          <a:lstStyle/>
          <a:p>
            <a:pPr indent="0" lvl="0" marL="0" rtl="0" algn="l">
              <a:spcBef>
                <a:spcPts val="0"/>
              </a:spcBef>
              <a:spcAft>
                <a:spcPts val="0"/>
              </a:spcAft>
              <a:buSzPts val="1000"/>
              <a:buNone/>
            </a:pPr>
            <a:r>
              <a:rPr lang="en-US" sz="1000"/>
              <a:t>(Source code: Module08\exceptions\exceptionchaining\ExceptionChainingTest.java)</a:t>
            </a:r>
            <a:endParaRPr/>
          </a:p>
          <a:p>
            <a:pPr indent="0" lvl="0" marL="0" rtl="0" algn="l">
              <a:spcBef>
                <a:spcPts val="400"/>
              </a:spcBef>
              <a:spcAft>
                <a:spcPts val="0"/>
              </a:spcAft>
              <a:buSzPts val="1000"/>
              <a:buNone/>
            </a:pPr>
            <a:r>
              <a:rPr lang="en-US" sz="1000"/>
              <a:t>It is common for Java code to catch one exception and throw another: </a:t>
            </a:r>
            <a:endParaRPr/>
          </a:p>
          <a:p>
            <a:pPr indent="0" lvl="0" marL="0" rtl="0" algn="l">
              <a:spcBef>
                <a:spcPts val="400"/>
              </a:spcBef>
              <a:spcAft>
                <a:spcPts val="0"/>
              </a:spcAft>
              <a:buSzPts val="1000"/>
              <a:buNone/>
            </a:pPr>
            <a:r>
              <a:rPr lang="en-US" sz="1000"/>
              <a:t>Foe ex :</a:t>
            </a:r>
            <a:endParaRPr/>
          </a:p>
          <a:p>
            <a:pPr indent="0" lvl="0" marL="0" rtl="0" algn="l">
              <a:spcBef>
                <a:spcPts val="400"/>
              </a:spcBef>
              <a:spcAft>
                <a:spcPts val="0"/>
              </a:spcAft>
              <a:buSzPts val="1000"/>
              <a:buNone/>
            </a:pPr>
            <a:r>
              <a:rPr lang="en-US" sz="1000"/>
              <a:t>	</a:t>
            </a:r>
            <a:r>
              <a:rPr lang="en-US" sz="1000">
                <a:latin typeface="Courier New"/>
                <a:ea typeface="Courier New"/>
                <a:cs typeface="Courier New"/>
                <a:sym typeface="Courier New"/>
              </a:rPr>
              <a:t>try {</a:t>
            </a:r>
            <a:endParaRPr/>
          </a:p>
          <a:p>
            <a:pPr indent="0" lvl="0" marL="0" rtl="0" algn="l">
              <a:spcBef>
                <a:spcPts val="4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l">
              <a:spcBef>
                <a:spcPts val="4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l">
              <a:spcBef>
                <a:spcPts val="400"/>
              </a:spcBef>
              <a:spcAft>
                <a:spcPts val="0"/>
              </a:spcAft>
              <a:buSzPts val="1000"/>
              <a:buFont typeface="Courier New"/>
              <a:buNone/>
            </a:pPr>
            <a:r>
              <a:rPr lang="en-US" sz="1000">
                <a:latin typeface="Courier New"/>
                <a:ea typeface="Courier New"/>
                <a:cs typeface="Courier New"/>
                <a:sym typeface="Courier New"/>
              </a:rPr>
              <a:t>	 catch(YourException e) {</a:t>
            </a:r>
            <a:endParaRPr/>
          </a:p>
          <a:p>
            <a:pPr indent="0" lvl="0" marL="0" rtl="0" algn="l">
              <a:spcBef>
                <a:spcPts val="400"/>
              </a:spcBef>
              <a:spcAft>
                <a:spcPts val="0"/>
              </a:spcAft>
              <a:buSzPts val="1000"/>
              <a:buFont typeface="Courier New"/>
              <a:buNone/>
            </a:pPr>
            <a:r>
              <a:rPr lang="en-US" sz="1000">
                <a:latin typeface="Courier New"/>
                <a:ea typeface="Courier New"/>
                <a:cs typeface="Courier New"/>
                <a:sym typeface="Courier New"/>
              </a:rPr>
              <a:t>		 throw new MyException();</a:t>
            </a:r>
            <a:endParaRPr/>
          </a:p>
          <a:p>
            <a:pPr indent="0" lvl="0" marL="0" rtl="0" algn="l">
              <a:spcBef>
                <a:spcPts val="400"/>
              </a:spcBef>
              <a:spcAft>
                <a:spcPts val="0"/>
              </a:spcAft>
              <a:buSzPts val="1000"/>
              <a:buFont typeface="Courier New"/>
              <a:buNone/>
            </a:pPr>
            <a:r>
              <a:rPr lang="en-US" sz="1000">
                <a:latin typeface="Courier New"/>
                <a:ea typeface="Courier New"/>
                <a:cs typeface="Courier New"/>
                <a:sym typeface="Courier New"/>
              </a:rPr>
              <a:t>	 } </a:t>
            </a:r>
            <a:endParaRPr/>
          </a:p>
          <a:p>
            <a:pPr indent="0" lvl="0" marL="0" rtl="0" algn="l">
              <a:spcBef>
                <a:spcPts val="400"/>
              </a:spcBef>
              <a:spcAft>
                <a:spcPts val="0"/>
              </a:spcAft>
              <a:buSzPts val="1000"/>
              <a:buNone/>
            </a:pPr>
            <a:r>
              <a:rPr lang="en-US" sz="1000"/>
              <a:t>Unfortunately, the information is generally lost, which greatly complicates debugging.  An accessor is generally provided to extract the contained exception. Such mechanisms are sometimes known as "exception chaining facilities“.</a:t>
            </a:r>
            <a:endParaRPr/>
          </a:p>
          <a:p>
            <a:pPr indent="0" lvl="0" marL="0" rtl="0" algn="l">
              <a:spcBef>
                <a:spcPts val="400"/>
              </a:spcBef>
              <a:spcAft>
                <a:spcPts val="0"/>
              </a:spcAft>
              <a:buSzPts val="1000"/>
              <a:buNone/>
            </a:pPr>
            <a:r>
              <a:rPr lang="en-US" sz="1000"/>
              <a:t> </a:t>
            </a:r>
            <a:endParaRPr/>
          </a:p>
          <a:p>
            <a:pPr indent="0" lvl="0" marL="0" rtl="0" algn="l">
              <a:spcBef>
                <a:spcPts val="400"/>
              </a:spcBef>
              <a:spcAft>
                <a:spcPts val="0"/>
              </a:spcAft>
              <a:buSzPts val="1000"/>
              <a:buNone/>
            </a:pPr>
            <a:r>
              <a:rPr lang="en-US" sz="1000"/>
              <a:t>	To address these issues, Sun Microsystems have added two new methods  : </a:t>
            </a:r>
            <a:endParaRPr/>
          </a:p>
          <a:p>
            <a:pPr indent="0" lvl="0" marL="0" rtl="0" algn="l">
              <a:spcBef>
                <a:spcPts val="400"/>
              </a:spcBef>
              <a:spcAft>
                <a:spcPts val="0"/>
              </a:spcAft>
              <a:buSzPts val="1000"/>
              <a:buNone/>
            </a:pPr>
            <a:r>
              <a:rPr lang="en-US" sz="1000"/>
              <a:t>		a) </a:t>
            </a:r>
            <a:r>
              <a:rPr lang="en-US" sz="1000">
                <a:latin typeface="Courier New"/>
                <a:ea typeface="Courier New"/>
                <a:cs typeface="Courier New"/>
                <a:sym typeface="Courier New"/>
              </a:rPr>
              <a:t>getCause() </a:t>
            </a:r>
            <a:endParaRPr sz="1000">
              <a:solidFill>
                <a:srgbClr val="CCCCFF"/>
              </a:solidFill>
              <a:latin typeface="Courier New"/>
              <a:ea typeface="Courier New"/>
              <a:cs typeface="Courier New"/>
              <a:sym typeface="Courier New"/>
            </a:endParaRPr>
          </a:p>
          <a:p>
            <a:pPr indent="0" lvl="0" marL="0" rtl="0" algn="l">
              <a:spcBef>
                <a:spcPts val="400"/>
              </a:spcBef>
              <a:spcAft>
                <a:spcPts val="0"/>
              </a:spcAft>
              <a:buSzPts val="1000"/>
              <a:buNone/>
            </a:pPr>
            <a:r>
              <a:rPr lang="en-US" sz="1000"/>
              <a:t>		b) </a:t>
            </a:r>
            <a:r>
              <a:rPr lang="en-US" sz="1000">
                <a:latin typeface="Courier New"/>
                <a:ea typeface="Courier New"/>
                <a:cs typeface="Courier New"/>
                <a:sym typeface="Courier New"/>
              </a:rPr>
              <a:t>initCause(Throwable)</a:t>
            </a:r>
            <a:r>
              <a:rPr lang="en-US" sz="1000"/>
              <a:t> and </a:t>
            </a:r>
            <a:endParaRPr/>
          </a:p>
          <a:p>
            <a:pPr indent="0" lvl="0" marL="0" rtl="0" algn="l">
              <a:spcBef>
                <a:spcPts val="400"/>
              </a:spcBef>
              <a:spcAft>
                <a:spcPts val="0"/>
              </a:spcAft>
              <a:buSzPts val="1000"/>
              <a:buNone/>
            </a:pPr>
            <a:r>
              <a:rPr lang="en-US" sz="1000"/>
              <a:t>	two new constructors :</a:t>
            </a:r>
            <a:endParaRPr/>
          </a:p>
          <a:p>
            <a:pPr indent="0" lvl="0" marL="0" rtl="0" algn="l">
              <a:spcBef>
                <a:spcPts val="400"/>
              </a:spcBef>
              <a:spcAft>
                <a:spcPts val="0"/>
              </a:spcAft>
              <a:buSzPts val="1000"/>
              <a:buNone/>
            </a:pPr>
            <a:r>
              <a:rPr lang="en-US" sz="1000"/>
              <a:t>		a)  </a:t>
            </a:r>
            <a:r>
              <a:rPr lang="en-US" sz="1000">
                <a:latin typeface="Courier New"/>
                <a:ea typeface="Courier New"/>
                <a:cs typeface="Courier New"/>
                <a:sym typeface="Courier New"/>
              </a:rPr>
              <a:t>Throwable(Throwable)</a:t>
            </a:r>
            <a:endParaRPr/>
          </a:p>
          <a:p>
            <a:pPr indent="0" lvl="0" marL="0" rtl="0" algn="l">
              <a:spcBef>
                <a:spcPts val="400"/>
              </a:spcBef>
              <a:spcAft>
                <a:spcPts val="0"/>
              </a:spcAft>
              <a:buSzPts val="1000"/>
              <a:buNone/>
            </a:pPr>
            <a:r>
              <a:rPr lang="en-US" sz="1000"/>
              <a:t>		b)  </a:t>
            </a:r>
            <a:r>
              <a:rPr lang="en-US" sz="1000">
                <a:latin typeface="Courier New"/>
                <a:ea typeface="Courier New"/>
                <a:cs typeface="Courier New"/>
                <a:sym typeface="Courier New"/>
              </a:rPr>
              <a:t>Throwable(String. Throwable)</a:t>
            </a:r>
            <a:endParaRPr/>
          </a:p>
        </p:txBody>
      </p:sp>
      <p:sp>
        <p:nvSpPr>
          <p:cNvPr id="1999" name="Google Shape;1999;p16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p16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006" name="Google Shape;2006;p16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07" name="Google Shape;2007;p16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08" name="Google Shape;2008;p16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09" name="Google Shape;2009;p16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10" name="Google Shape;2010;p169: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2011" name="Google Shape;2011;p16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96" name="Google Shape;296;p1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7" name="Google Shape;297;p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8" name="Google Shape;298;p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9" name="Google Shape;299;p17:notes"/>
          <p:cNvSpPr txBox="1"/>
          <p:nvPr/>
        </p:nvSpPr>
        <p:spPr>
          <a:xfrm>
            <a:off x="1181100" y="698500"/>
            <a:ext cx="4652962"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0" name="Google Shape;300;p1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The various Data types used in Java are :</a:t>
            </a:r>
            <a:endParaRPr/>
          </a:p>
          <a:p>
            <a:pPr indent="0" lvl="0" marL="0" rtl="0" algn="just">
              <a:lnSpc>
                <a:spcPct val="80000"/>
              </a:lnSpc>
              <a:spcBef>
                <a:spcPts val="400"/>
              </a:spcBef>
              <a:spcAft>
                <a:spcPts val="0"/>
              </a:spcAft>
              <a:buSzPts val="1000"/>
              <a:buNone/>
            </a:pPr>
            <a:r>
              <a:t/>
            </a:r>
            <a:endParaRPr b="1" sz="1000"/>
          </a:p>
          <a:p>
            <a:pPr indent="0" lvl="0" marL="0" rtl="0" algn="just">
              <a:lnSpc>
                <a:spcPct val="80000"/>
              </a:lnSpc>
              <a:spcBef>
                <a:spcPts val="400"/>
              </a:spcBef>
              <a:spcAft>
                <a:spcPts val="0"/>
              </a:spcAft>
              <a:buNone/>
            </a:pPr>
            <a:r>
              <a:rPr b="1" lang="en-US" sz="1000"/>
              <a:t> Primitive data types</a:t>
            </a:r>
            <a:r>
              <a:rPr lang="en-US" sz="1000"/>
              <a:t> : These are standard data types whose behaviour  is defined by the language.  	The  space consumption in memory is pre-defined and does not vary version  to version.  They 	represent    value.</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None/>
            </a:pPr>
            <a:r>
              <a:rPr b="1" lang="en-US" sz="1000"/>
              <a:t> User defined data types</a:t>
            </a:r>
            <a:r>
              <a:rPr lang="en-US" sz="1000"/>
              <a:t> : The data types of which the behaviour is defined by the   user and until user defines the data type, language does not know any thing about it.   They are referred by a reference. Examples are Arrays, User defined classes.</a:t>
            </a:r>
            <a:endParaRPr/>
          </a:p>
          <a:p>
            <a:pPr indent="0" lvl="0" marL="0" rtl="0" algn="l">
              <a:spcBef>
                <a:spcPts val="0"/>
              </a:spcBef>
              <a:spcAft>
                <a:spcPts val="0"/>
              </a:spcAft>
              <a:buNone/>
            </a:pPr>
            <a:r>
              <a:t/>
            </a:r>
            <a:endParaRPr sz="1000"/>
          </a:p>
        </p:txBody>
      </p:sp>
      <p:sp>
        <p:nvSpPr>
          <p:cNvPr id="301" name="Google Shape;301;p1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p170: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2017" name="Google Shape;2017;p17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p17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023" name="Google Shape;2023;p17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4" name="Google Shape;2024;p17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5" name="Google Shape;2025;p17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6" name="Google Shape;2026;p17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27" name="Google Shape;2027;p17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Java has a class called Object that sits at the top of the inheritance hierarchy for all classes. All classes inherit from the Object class, either directly or indirectly. A class that does not explicitly specify any superclass extends the Object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Thus, the methods of the Object class are available to all classes. There are two categories of methods in the Object class: general utility methods and methods to support threads. The methods supporting threads will be discussed later </a:t>
            </a:r>
            <a:endParaRPr/>
          </a:p>
        </p:txBody>
      </p:sp>
      <p:sp>
        <p:nvSpPr>
          <p:cNvPr id="2028" name="Google Shape;2028;p17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p17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34" name="Google Shape;2034;p17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35" name="Google Shape;2035;p17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36" name="Google Shape;2036;p17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7" name="Google Shape;2037;p17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(SourceCode :Module09\inbuiltclasses\objectclass\equalsmethod\EqualsMethodVersion01.java)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equals( ) method compares the receiving object and the object referenced by obj for equality of references. It returns true if both are referring to same object otherwise false.  </a:t>
            </a:r>
            <a:endParaRPr/>
          </a:p>
          <a:p>
            <a:pPr indent="0" lvl="0" marL="0" rtl="0" algn="just">
              <a:spcBef>
                <a:spcPts val="300"/>
              </a:spcBef>
              <a:spcAft>
                <a:spcPts val="0"/>
              </a:spcAft>
              <a:buSzPts val="1000"/>
              <a:buNone/>
            </a:pPr>
            <a:r>
              <a:rPr lang="en-US" sz="1000"/>
              <a:t>Thus, the default implementation of this method in the Object class assumes that an object is equal only to itself.</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p17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043" name="Google Shape;2043;p17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44" name="Google Shape;2044;p17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45" name="Google Shape;2045;p17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46" name="Google Shape;2046;p17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47" name="Google Shape;2047;p17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(SourceCode :Module09\inbuiltclasses\objectclass\equalsmethod\EqualsMethodVersion02.java)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One can override this implementation to compare the values of attributes of two different objects.  Observe, the overridden equals method in above code is comparing for Account Number’s equality.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equals() method is overridden in String class where it follows different comparison policy which is discussed later.</a:t>
            </a:r>
            <a:endParaRPr/>
          </a:p>
        </p:txBody>
      </p:sp>
      <p:sp>
        <p:nvSpPr>
          <p:cNvPr id="2048" name="Google Shape;2048;p17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p17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2055" name="Google Shape;2055;p17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6" name="Google Shape;2056;p17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7" name="Google Shape;2057;p17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8" name="Google Shape;2058;p17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59" name="Google Shape;2059;p17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(SourceCode :Module09\inbuiltclasses\objectclass\equalsmethod\EqualsMethodVersion02.java)</a:t>
            </a:r>
            <a:endParaRPr/>
          </a:p>
          <a:p>
            <a:pPr indent="0" lvl="0" marL="0" rtl="0" algn="just">
              <a:spcBef>
                <a:spcPts val="400"/>
              </a:spcBef>
              <a:spcAft>
                <a:spcPts val="0"/>
              </a:spcAft>
              <a:buSzPts val="1000"/>
              <a:buNone/>
            </a:pPr>
            <a:r>
              <a:rPr lang="en-US" sz="1000"/>
              <a:t>In this example we have created two SavingsAcccount objects having the same value in each of its instance fields. Hence the over-ridden equals() method inside the SavingsAccount object will evaluate to true if all of the instance fields of the passed object are same with the invoker object's instance fields, else false.</a:t>
            </a:r>
            <a:endParaRPr/>
          </a:p>
          <a:p>
            <a:pPr indent="0" lvl="0" marL="0" rtl="0" algn="l">
              <a:spcBef>
                <a:spcPts val="0"/>
              </a:spcBef>
              <a:spcAft>
                <a:spcPts val="0"/>
              </a:spcAft>
              <a:buNone/>
            </a:pPr>
            <a:r>
              <a:t/>
            </a:r>
            <a:endParaRPr sz="1000"/>
          </a:p>
        </p:txBody>
      </p:sp>
      <p:sp>
        <p:nvSpPr>
          <p:cNvPr id="2060" name="Google Shape;2060;p17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175: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2066" name="Google Shape;2066;p17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p17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2" name="Google Shape;2072;p17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3" name="Google Shape;2073;p17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4" name="Google Shape;2074;p17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75" name="Google Shape;2075;p17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String class, found in the java.lang package, provides functionality to work with strings that cannot change. For mutable strings, Java also provides the StringBuffer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String class is final to maintain immutability (read-only) and to provide performance benefit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String class supports simple constructors.</a:t>
            </a:r>
            <a:endParaRPr/>
          </a:p>
          <a:p>
            <a:pPr indent="0" lvl="0" marL="0" rtl="0" algn="just">
              <a:spcBef>
                <a:spcPts val="400"/>
              </a:spcBef>
              <a:spcAft>
                <a:spcPts val="0"/>
              </a:spcAft>
              <a:buSzPts val="1000"/>
              <a:buNone/>
            </a:pPr>
            <a:r>
              <a:rPr b="1" lang="en-US" sz="1000"/>
              <a:t>public String() </a:t>
            </a:r>
            <a:endParaRPr/>
          </a:p>
          <a:p>
            <a:pPr indent="0" lvl="0" marL="0" rtl="0" algn="just">
              <a:spcBef>
                <a:spcPts val="400"/>
              </a:spcBef>
              <a:spcAft>
                <a:spcPts val="0"/>
              </a:spcAft>
              <a:buSzPts val="1000"/>
              <a:buNone/>
            </a:pPr>
            <a:r>
              <a:rPr lang="en-US" sz="1000"/>
              <a:t>	Constructs a new String with the value “ “ – an empty String.</a:t>
            </a:r>
            <a:endParaRPr/>
          </a:p>
          <a:p>
            <a:pPr indent="0" lvl="0" marL="0" rtl="0" algn="just">
              <a:spcBef>
                <a:spcPts val="400"/>
              </a:spcBef>
              <a:spcAft>
                <a:spcPts val="0"/>
              </a:spcAft>
              <a:buSzPts val="1000"/>
              <a:buNone/>
            </a:pPr>
            <a:r>
              <a:rPr b="1" lang="en-US" sz="1000"/>
              <a:t>public String(String value)</a:t>
            </a:r>
            <a:endParaRPr/>
          </a:p>
          <a:p>
            <a:pPr indent="0" lvl="0" marL="0" rtl="0" algn="just">
              <a:spcBef>
                <a:spcPts val="400"/>
              </a:spcBef>
              <a:spcAft>
                <a:spcPts val="0"/>
              </a:spcAft>
              <a:buSzPts val="1000"/>
              <a:buNone/>
            </a:pPr>
            <a:r>
              <a:rPr lang="en-US" sz="1000"/>
              <a:t>	Constructs a new String that is a copy of the specified String object value – this is a copy constructor. Because String objects are immutable, this is rarely used.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most basic methods of String objects are length and charAt. The length method returns the number of characters in the String and charAt returns the char at the specified position, as if the String were an array of characters.</a:t>
            </a:r>
            <a:endParaRPr/>
          </a:p>
          <a:p>
            <a:pPr indent="0" lvl="0" marL="0" rtl="0" algn="l">
              <a:spcBef>
                <a:spcPts val="0"/>
              </a:spcBef>
              <a:spcAft>
                <a:spcPts val="0"/>
              </a:spcAft>
              <a:buNone/>
            </a:pPr>
            <a:r>
              <a:t/>
            </a:r>
            <a:endParaRPr sz="1000"/>
          </a:p>
        </p:txBody>
      </p:sp>
      <p:sp>
        <p:nvSpPr>
          <p:cNvPr id="2076" name="Google Shape;2076;p17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p17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82" name="Google Shape;2082;p17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83" name="Google Shape;2083;p17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84" name="Google Shape;2084;p17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85" name="Google Shape;2085;p17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Module09\inbuiltclasses\stringclass\StringDemo1.java;</a:t>
            </a:r>
            <a:endParaRPr/>
          </a:p>
          <a:p>
            <a:pPr indent="0" lvl="0" marL="0" rtl="0" algn="just">
              <a:spcBef>
                <a:spcPts val="300"/>
              </a:spcBef>
              <a:spcAft>
                <a:spcPts val="0"/>
              </a:spcAft>
              <a:buSzPts val="1000"/>
              <a:buNone/>
            </a:pPr>
            <a:r>
              <a:rPr lang="en-US" sz="1000"/>
              <a:t>An </a:t>
            </a:r>
            <a:r>
              <a:rPr b="1" lang="en-US" sz="1000"/>
              <a:t>immutable object</a:t>
            </a:r>
            <a:r>
              <a:rPr lang="en-US" sz="1000"/>
              <a:t> is an object whose state cannot be modified after it is created. </a:t>
            </a:r>
            <a:endParaRPr/>
          </a:p>
          <a:p>
            <a:pPr indent="0" lvl="0" marL="0" rtl="0" algn="just">
              <a:spcBef>
                <a:spcPts val="300"/>
              </a:spcBef>
              <a:spcAft>
                <a:spcPts val="0"/>
              </a:spcAft>
              <a:buSzPts val="1000"/>
              <a:buNone/>
            </a:pPr>
            <a:r>
              <a:rPr lang="en-US" sz="1000"/>
              <a:t>The method concat() will not change the data ‘abc’ that ‘str’ contains. Instead, a new String object is instantiated and given the data "abcdef" during its construction. A reference to this String object is returned by the concat() method. But because we are not storing this reference in any variable, this reference and also the newly created String object are lost.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String class supports several methods to </a:t>
            </a:r>
            <a:r>
              <a:rPr b="1" lang="en-US" sz="1000"/>
              <a:t>compare String</a:t>
            </a:r>
            <a:r>
              <a:rPr lang="en-US" sz="1000"/>
              <a:t> and part of String.</a:t>
            </a:r>
            <a:endParaRPr/>
          </a:p>
          <a:p>
            <a:pPr indent="0" lvl="0" marL="0" rtl="0" algn="just">
              <a:spcBef>
                <a:spcPts val="300"/>
              </a:spcBef>
              <a:spcAft>
                <a:spcPts val="0"/>
              </a:spcAft>
              <a:buSzPts val="1000"/>
              <a:buNone/>
            </a:pPr>
            <a:r>
              <a:rPr lang="en-US" sz="1000"/>
              <a:t>The first compare method is </a:t>
            </a:r>
            <a:r>
              <a:rPr b="1" lang="en-US" sz="1000"/>
              <a:t>equals</a:t>
            </a:r>
            <a:r>
              <a:rPr lang="en-US" sz="1000"/>
              <a:t>. It returns true if it is passed a reference to a String object having the same length and exactly the same Unicode characters, else it returns false.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Using ‘</a:t>
            </a:r>
            <a:r>
              <a:rPr b="1" lang="en-US" sz="1000"/>
              <a:t>==</a:t>
            </a:r>
            <a:r>
              <a:rPr lang="en-US" sz="1000"/>
              <a:t>‘ on objects only tests whether the two references refer to the same object, not whether they are equivalent objects. This does not compare the contents of the two Strings. Hence, using ‘==‘ compare Strings will give you the wrong results.</a:t>
            </a:r>
            <a:endParaRPr/>
          </a:p>
          <a:p>
            <a:pPr indent="0" lvl="0" marL="0" rtl="0" algn="l">
              <a:spcBef>
                <a:spcPts val="0"/>
              </a:spcBef>
              <a:spcAft>
                <a:spcPts val="0"/>
              </a:spcAft>
              <a:buNone/>
            </a:pPr>
            <a:r>
              <a:t/>
            </a:r>
            <a:endParaRPr sz="1000"/>
          </a:p>
        </p:txBody>
      </p:sp>
      <p:sp>
        <p:nvSpPr>
          <p:cNvPr id="2086" name="Google Shape;2086;p17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p17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92" name="Google Shape;2092;p17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93" name="Google Shape;2093;p17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94" name="Google Shape;2094;p17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95" name="Google Shape;2095;p178:notes"/>
          <p:cNvSpPr txBox="1"/>
          <p:nvPr>
            <p:ph idx="1" type="body"/>
          </p:nvPr>
        </p:nvSpPr>
        <p:spPr>
          <a:xfrm>
            <a:off x="701675" y="4421187"/>
            <a:ext cx="5549900" cy="4271962"/>
          </a:xfrm>
          <a:prstGeom prst="rect">
            <a:avLst/>
          </a:prstGeom>
          <a:noFill/>
          <a:ln>
            <a:noFill/>
          </a:ln>
        </p:spPr>
        <p:txBody>
          <a:bodyPr anchorCtr="1" anchor="t" bIns="46800" lIns="93225" spcFirstLastPara="1" rIns="93225" wrap="square" tIns="46800">
            <a:noAutofit/>
          </a:bodyPr>
          <a:lstStyle/>
          <a:p>
            <a:pPr indent="0" lvl="0" marL="0" rtl="0" algn="just">
              <a:lnSpc>
                <a:spcPct val="90000"/>
              </a:lnSpc>
              <a:spcBef>
                <a:spcPts val="0"/>
              </a:spcBef>
              <a:spcAft>
                <a:spcPts val="0"/>
              </a:spcAft>
              <a:buSzPts val="1000"/>
              <a:buNone/>
            </a:pPr>
            <a:r>
              <a:rPr b="1" lang="en-US" sz="1000"/>
              <a:t> int indexOf(char ch) :</a:t>
            </a:r>
            <a:endParaRPr/>
          </a:p>
          <a:p>
            <a:pPr indent="0" lvl="1" marL="741362" rtl="0" algn="just">
              <a:lnSpc>
                <a:spcPct val="90000"/>
              </a:lnSpc>
              <a:spcBef>
                <a:spcPts val="300"/>
              </a:spcBef>
              <a:spcAft>
                <a:spcPts val="0"/>
              </a:spcAft>
              <a:buSzPts val="1000"/>
              <a:buNone/>
            </a:pPr>
            <a:r>
              <a:rPr lang="en-US" sz="1000"/>
              <a:t>Returns the index of the first occurrence of the character in the character sequence </a:t>
            </a:r>
            <a:endParaRPr/>
          </a:p>
          <a:p>
            <a:pPr indent="0" lvl="0" marL="0" rtl="0" algn="just">
              <a:lnSpc>
                <a:spcPct val="90000"/>
              </a:lnSpc>
              <a:spcBef>
                <a:spcPts val="300"/>
              </a:spcBef>
              <a:spcAft>
                <a:spcPts val="0"/>
              </a:spcAft>
              <a:buSzPts val="1000"/>
              <a:buNone/>
            </a:pPr>
            <a:r>
              <a:rPr lang="en-US" sz="1000"/>
              <a:t>represented by this object, or -1 if the character does not occur.</a:t>
            </a:r>
            <a:endParaRPr/>
          </a:p>
          <a:p>
            <a:pPr indent="0" lvl="0" marL="0" rtl="0" algn="just">
              <a:lnSpc>
                <a:spcPct val="90000"/>
              </a:lnSpc>
              <a:spcBef>
                <a:spcPts val="300"/>
              </a:spcBef>
              <a:spcAft>
                <a:spcPts val="0"/>
              </a:spcAft>
              <a:buSzPts val="1000"/>
              <a:buNone/>
            </a:pPr>
            <a:r>
              <a:rPr b="1" lang="en-US" sz="1000"/>
              <a:t>int indexOf (int ch, int start)</a:t>
            </a:r>
            <a:endParaRPr/>
          </a:p>
          <a:p>
            <a:pPr indent="0" lvl="0" marL="0" rtl="0" algn="just">
              <a:lnSpc>
                <a:spcPct val="90000"/>
              </a:lnSpc>
              <a:spcBef>
                <a:spcPts val="0"/>
              </a:spcBef>
              <a:spcAft>
                <a:spcPts val="0"/>
              </a:spcAft>
              <a:buSzPts val="1000"/>
              <a:buNone/>
            </a:pPr>
            <a:r>
              <a:rPr lang="en-US" sz="1000"/>
              <a:t>	 Returns the index of the first occurrence of the character in the character </a:t>
            </a:r>
            <a:endParaRPr/>
          </a:p>
          <a:p>
            <a:pPr indent="0" lvl="0" marL="0" rtl="0" algn="just">
              <a:lnSpc>
                <a:spcPct val="90000"/>
              </a:lnSpc>
              <a:spcBef>
                <a:spcPts val="0"/>
              </a:spcBef>
              <a:spcAft>
                <a:spcPts val="0"/>
              </a:spcAft>
              <a:buSzPts val="1000"/>
              <a:buNone/>
            </a:pPr>
            <a:r>
              <a:rPr lang="en-US" sz="1000"/>
              <a:t>sequence represented by this object that is greater than or equal to fromIndex, or -1 if the character </a:t>
            </a:r>
            <a:endParaRPr/>
          </a:p>
          <a:p>
            <a:pPr indent="0" lvl="0" marL="0" rtl="0" algn="just">
              <a:lnSpc>
                <a:spcPct val="90000"/>
              </a:lnSpc>
              <a:spcBef>
                <a:spcPts val="0"/>
              </a:spcBef>
              <a:spcAft>
                <a:spcPts val="0"/>
              </a:spcAft>
              <a:buSzPts val="1000"/>
              <a:buNone/>
            </a:pPr>
            <a:r>
              <a:rPr lang="en-US" sz="1000"/>
              <a:t>does not occur. </a:t>
            </a:r>
            <a:endParaRPr/>
          </a:p>
          <a:p>
            <a:pPr indent="0" lvl="0" marL="0" rtl="0" algn="just">
              <a:lnSpc>
                <a:spcPct val="90000"/>
              </a:lnSpc>
              <a:spcBef>
                <a:spcPts val="0"/>
              </a:spcBef>
              <a:spcAft>
                <a:spcPts val="0"/>
              </a:spcAft>
              <a:buSzPts val="1000"/>
              <a:buNone/>
            </a:pPr>
            <a:r>
              <a:rPr b="1" lang="en-US" sz="1000"/>
              <a:t>int indexOf (String str)</a:t>
            </a:r>
            <a:endParaRPr/>
          </a:p>
          <a:p>
            <a:pPr indent="0" lvl="0" marL="0" rtl="0" algn="just">
              <a:lnSpc>
                <a:spcPct val="90000"/>
              </a:lnSpc>
              <a:spcBef>
                <a:spcPts val="400"/>
              </a:spcBef>
              <a:spcAft>
                <a:spcPts val="0"/>
              </a:spcAft>
              <a:buSzPts val="1000"/>
              <a:buNone/>
            </a:pPr>
            <a:r>
              <a:rPr lang="en-US" sz="1000"/>
              <a:t>	Returns if the string argument occurs as a substring within this object, then the  index of the first </a:t>
            </a:r>
            <a:endParaRPr/>
          </a:p>
          <a:p>
            <a:pPr indent="0" lvl="0" marL="0" rtl="0" algn="just">
              <a:lnSpc>
                <a:spcPct val="90000"/>
              </a:lnSpc>
              <a:spcBef>
                <a:spcPts val="400"/>
              </a:spcBef>
              <a:spcAft>
                <a:spcPts val="0"/>
              </a:spcAft>
              <a:buSzPts val="1000"/>
              <a:buNone/>
            </a:pPr>
            <a:r>
              <a:rPr lang="en-US" sz="1000"/>
              <a:t>character of the first such substring is returned; if it does not occur  as a substring, -1 is returned.</a:t>
            </a:r>
            <a:endParaRPr/>
          </a:p>
          <a:p>
            <a:pPr indent="0" lvl="0" marL="0" rtl="0" algn="just">
              <a:lnSpc>
                <a:spcPct val="90000"/>
              </a:lnSpc>
              <a:spcBef>
                <a:spcPts val="400"/>
              </a:spcBef>
              <a:spcAft>
                <a:spcPts val="0"/>
              </a:spcAft>
              <a:buSzPts val="1000"/>
              <a:buNone/>
            </a:pPr>
            <a:r>
              <a:rPr b="1" lang="en-US" sz="1000"/>
              <a:t>int indexOf (String str, int start)</a:t>
            </a:r>
            <a:endParaRPr/>
          </a:p>
          <a:p>
            <a:pPr indent="0" lvl="1" marL="741362" rtl="0" algn="just">
              <a:lnSpc>
                <a:spcPct val="90000"/>
              </a:lnSpc>
              <a:spcBef>
                <a:spcPts val="0"/>
              </a:spcBef>
              <a:spcAft>
                <a:spcPts val="0"/>
              </a:spcAft>
              <a:buSzPts val="1000"/>
              <a:buNone/>
            </a:pPr>
            <a:r>
              <a:rPr lang="en-US" sz="1000"/>
              <a:t>Returns the index within this string of the first occurrence of the specified substring, starting at the</a:t>
            </a:r>
            <a:endParaRPr/>
          </a:p>
          <a:p>
            <a:pPr indent="0" lvl="0" marL="0" rtl="0" algn="just">
              <a:lnSpc>
                <a:spcPct val="90000"/>
              </a:lnSpc>
              <a:spcBef>
                <a:spcPts val="0"/>
              </a:spcBef>
              <a:spcAft>
                <a:spcPts val="0"/>
              </a:spcAft>
              <a:buSzPts val="1000"/>
              <a:buNone/>
            </a:pPr>
            <a:r>
              <a:rPr lang="en-US" sz="1000"/>
              <a:t> specified index.</a:t>
            </a:r>
            <a:endParaRPr/>
          </a:p>
          <a:p>
            <a:pPr indent="0" lvl="0" marL="0" rtl="0" algn="just">
              <a:lnSpc>
                <a:spcPct val="90000"/>
              </a:lnSpc>
              <a:spcBef>
                <a:spcPts val="0"/>
              </a:spcBef>
              <a:spcAft>
                <a:spcPts val="0"/>
              </a:spcAft>
              <a:buSzPts val="1000"/>
              <a:buNone/>
            </a:pPr>
            <a:r>
              <a:rPr b="1" lang="en-US" sz="1000"/>
              <a:t> int lastIndexOf (int ch)</a:t>
            </a:r>
            <a:endParaRPr/>
          </a:p>
          <a:p>
            <a:pPr indent="0" lvl="1" marL="741362" rtl="0" algn="just">
              <a:lnSpc>
                <a:spcPct val="90000"/>
              </a:lnSpc>
              <a:spcBef>
                <a:spcPts val="0"/>
              </a:spcBef>
              <a:spcAft>
                <a:spcPts val="0"/>
              </a:spcAft>
              <a:buSzPts val="1000"/>
              <a:buNone/>
            </a:pPr>
            <a:r>
              <a:rPr lang="en-US" sz="1000"/>
              <a:t>Returns the index of the last occurrence of the character in the character sequence represented by </a:t>
            </a:r>
            <a:endParaRPr/>
          </a:p>
          <a:p>
            <a:pPr indent="0" lvl="0" marL="0" rtl="0" algn="just">
              <a:lnSpc>
                <a:spcPct val="90000"/>
              </a:lnSpc>
              <a:spcBef>
                <a:spcPts val="0"/>
              </a:spcBef>
              <a:spcAft>
                <a:spcPts val="0"/>
              </a:spcAft>
              <a:buSzPts val="1000"/>
              <a:buNone/>
            </a:pPr>
            <a:r>
              <a:rPr lang="en-US" sz="1000"/>
              <a:t>this object, or -1 if the character does not occur.</a:t>
            </a:r>
            <a:endParaRPr/>
          </a:p>
          <a:p>
            <a:pPr indent="0" lvl="0" marL="0" rtl="0" algn="just">
              <a:lnSpc>
                <a:spcPct val="90000"/>
              </a:lnSpc>
              <a:spcBef>
                <a:spcPts val="0"/>
              </a:spcBef>
              <a:spcAft>
                <a:spcPts val="0"/>
              </a:spcAft>
              <a:buSzPts val="1000"/>
              <a:buNone/>
            </a:pPr>
            <a:r>
              <a:rPr b="1" lang="en-US" sz="1000"/>
              <a:t> int lastIndexOf (int ch, int start)</a:t>
            </a:r>
            <a:endParaRPr/>
          </a:p>
          <a:p>
            <a:pPr indent="0" lvl="1" marL="741362" rtl="0" algn="just">
              <a:lnSpc>
                <a:spcPct val="90000"/>
              </a:lnSpc>
              <a:spcBef>
                <a:spcPts val="400"/>
              </a:spcBef>
              <a:spcAft>
                <a:spcPts val="0"/>
              </a:spcAft>
              <a:buSzPts val="1000"/>
              <a:buNone/>
            </a:pPr>
            <a:r>
              <a:rPr lang="en-US" sz="1000"/>
              <a:t>Returns the index of the last occurrence of the character in the character sequence  represented by </a:t>
            </a:r>
            <a:endParaRPr/>
          </a:p>
          <a:p>
            <a:pPr indent="0" lvl="0" marL="0" rtl="0" algn="just">
              <a:lnSpc>
                <a:spcPct val="90000"/>
              </a:lnSpc>
              <a:spcBef>
                <a:spcPts val="400"/>
              </a:spcBef>
              <a:spcAft>
                <a:spcPts val="0"/>
              </a:spcAft>
              <a:buSzPts val="1000"/>
              <a:buNone/>
            </a:pPr>
            <a:r>
              <a:rPr lang="en-US" sz="1000"/>
              <a:t>this object that is less than or equal to fromIndex, or -1 if the character </a:t>
            </a:r>
            <a:endParaRPr/>
          </a:p>
          <a:p>
            <a:pPr indent="0" lvl="0" marL="0" rtl="0" algn="just">
              <a:lnSpc>
                <a:spcPct val="90000"/>
              </a:lnSpc>
              <a:spcBef>
                <a:spcPts val="400"/>
              </a:spcBef>
              <a:spcAft>
                <a:spcPts val="0"/>
              </a:spcAft>
              <a:buSzPts val="1000"/>
              <a:buNone/>
            </a:pPr>
            <a:r>
              <a:rPr lang="en-US" sz="1000"/>
              <a:t>does not occur before that point.</a:t>
            </a:r>
            <a:endParaRPr/>
          </a:p>
          <a:p>
            <a:pPr indent="0" lvl="0" marL="0" rtl="0" algn="just">
              <a:lnSpc>
                <a:spcPct val="90000"/>
              </a:lnSpc>
              <a:spcBef>
                <a:spcPts val="400"/>
              </a:spcBef>
              <a:spcAft>
                <a:spcPts val="0"/>
              </a:spcAft>
              <a:buSzPts val="1000"/>
              <a:buNone/>
            </a:pPr>
            <a:r>
              <a:rPr b="1" lang="en-US" sz="1000"/>
              <a:t> int lastIndexOf (String str)</a:t>
            </a:r>
            <a:endParaRPr/>
          </a:p>
          <a:p>
            <a:pPr indent="0" lvl="1" marL="741362" rtl="0" algn="just">
              <a:lnSpc>
                <a:spcPct val="90000"/>
              </a:lnSpc>
              <a:spcBef>
                <a:spcPts val="0"/>
              </a:spcBef>
              <a:spcAft>
                <a:spcPts val="0"/>
              </a:spcAft>
              <a:buSzPts val="1000"/>
              <a:buNone/>
            </a:pPr>
            <a:r>
              <a:rPr lang="en-US" sz="1000"/>
              <a:t>Returns if the string argument occurs as a substring within this object, then the index  of the first </a:t>
            </a:r>
            <a:endParaRPr/>
          </a:p>
          <a:p>
            <a:pPr indent="0" lvl="0" marL="0" rtl="0" algn="just">
              <a:lnSpc>
                <a:spcPct val="90000"/>
              </a:lnSpc>
              <a:spcBef>
                <a:spcPts val="0"/>
              </a:spcBef>
              <a:spcAft>
                <a:spcPts val="0"/>
              </a:spcAft>
              <a:buSzPts val="1000"/>
              <a:buNone/>
            </a:pPr>
            <a:r>
              <a:rPr lang="en-US" sz="1000"/>
              <a:t>character of the first such substring is returned; if it does not occur as  a substring, -1 is returned.</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0"/>
              </a:spcBef>
              <a:spcAft>
                <a:spcPts val="0"/>
              </a:spcAft>
              <a:buSzPts val="1000"/>
              <a:buNone/>
            </a:pPr>
            <a:r>
              <a:t/>
            </a:r>
            <a:endParaRPr sz="1000"/>
          </a:p>
          <a:p>
            <a:pPr indent="0" lvl="0" marL="0" rtl="0" algn="l">
              <a:spcBef>
                <a:spcPts val="0"/>
              </a:spcBef>
              <a:spcAft>
                <a:spcPts val="0"/>
              </a:spcAft>
              <a:buNone/>
            </a:pPr>
            <a:r>
              <a:t/>
            </a:r>
            <a:endParaRPr sz="1000"/>
          </a:p>
        </p:txBody>
      </p:sp>
      <p:sp>
        <p:nvSpPr>
          <p:cNvPr id="2096" name="Google Shape;2096;p17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p17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33" name="Google Shape;2133;p17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34" name="Google Shape;2134;p17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35" name="Google Shape;2135;p17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36" name="Google Shape;2136;p17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b="1" lang="en-US" sz="1000"/>
              <a:t>boolean equalsIgnoreCase()</a:t>
            </a:r>
            <a:endParaRPr/>
          </a:p>
          <a:p>
            <a:pPr indent="0" lvl="1" marL="741362" rtl="0" algn="just">
              <a:lnSpc>
                <a:spcPct val="90000"/>
              </a:lnSpc>
              <a:spcBef>
                <a:spcPts val="300"/>
              </a:spcBef>
              <a:spcAft>
                <a:spcPts val="0"/>
              </a:spcAft>
              <a:buSzPts val="1000"/>
              <a:buNone/>
            </a:pPr>
            <a:r>
              <a:rPr lang="en-US" sz="1000"/>
              <a:t>Returns true if the argument is not null and the Strings are equal, ignoring case;</a:t>
            </a:r>
            <a:endParaRPr/>
          </a:p>
          <a:p>
            <a:pPr indent="0" lvl="1" marL="741362" rtl="0" algn="just">
              <a:lnSpc>
                <a:spcPct val="90000"/>
              </a:lnSpc>
              <a:spcBef>
                <a:spcPts val="300"/>
              </a:spcBef>
              <a:spcAft>
                <a:spcPts val="0"/>
              </a:spcAft>
              <a:buSzPts val="1000"/>
              <a:buNone/>
            </a:pPr>
            <a:r>
              <a:rPr lang="en-US" sz="1000"/>
              <a:t> false otherwise.</a:t>
            </a:r>
            <a:endParaRPr/>
          </a:p>
          <a:p>
            <a:pPr indent="0" lvl="0" marL="0" rtl="0" algn="just">
              <a:lnSpc>
                <a:spcPct val="90000"/>
              </a:lnSpc>
              <a:spcBef>
                <a:spcPts val="300"/>
              </a:spcBef>
              <a:spcAft>
                <a:spcPts val="0"/>
              </a:spcAft>
              <a:buSzPts val="1000"/>
              <a:buNone/>
            </a:pPr>
            <a:r>
              <a:rPr b="1" lang="en-US" sz="1000"/>
              <a:t> int compareTo()</a:t>
            </a:r>
            <a:endParaRPr/>
          </a:p>
          <a:p>
            <a:pPr indent="0" lvl="0" marL="0" rtl="0" algn="just">
              <a:lnSpc>
                <a:spcPct val="90000"/>
              </a:lnSpc>
              <a:spcBef>
                <a:spcPts val="300"/>
              </a:spcBef>
              <a:spcAft>
                <a:spcPts val="0"/>
              </a:spcAft>
              <a:buSzPts val="1000"/>
              <a:buNone/>
            </a:pPr>
            <a:r>
              <a:rPr lang="en-US" sz="1000"/>
              <a:t> 	Returns the value 0 if the argument string is equal to this string; a value less than 0 if this string is lexicographically less than the string argument; and a value greater than 0 if this string is lexicographically greater than the string argument </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US" sz="1000"/>
              <a:t>String replace(char oldChar, char newChar)</a:t>
            </a:r>
            <a:endParaRPr/>
          </a:p>
          <a:p>
            <a:pPr indent="0" lvl="0" marL="0" rtl="0" algn="just">
              <a:lnSpc>
                <a:spcPct val="90000"/>
              </a:lnSpc>
              <a:spcBef>
                <a:spcPts val="300"/>
              </a:spcBef>
              <a:spcAft>
                <a:spcPts val="0"/>
              </a:spcAft>
              <a:buSzPts val="1000"/>
              <a:buNone/>
            </a:pPr>
            <a:r>
              <a:rPr lang="en-US" sz="1000"/>
              <a:t>	Returns a string derived from this string by replacing every occurrence of oldChar with newChar. </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US" sz="1000"/>
              <a:t>String split(String regex)</a:t>
            </a:r>
            <a:endParaRPr/>
          </a:p>
          <a:p>
            <a:pPr indent="0" lvl="0" marL="0" rtl="0" algn="just">
              <a:lnSpc>
                <a:spcPct val="90000"/>
              </a:lnSpc>
              <a:spcBef>
                <a:spcPts val="300"/>
              </a:spcBef>
              <a:spcAft>
                <a:spcPts val="0"/>
              </a:spcAft>
              <a:buSzPts val="1000"/>
              <a:buNone/>
            </a:pPr>
            <a:r>
              <a:rPr lang="en-US" sz="1000"/>
              <a:t>	Return the array of strings computed by splitting this string around matches of the given regular expression </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US" sz="1000"/>
              <a:t>String substring(int beginIndex) </a:t>
            </a:r>
            <a:endParaRPr/>
          </a:p>
          <a:p>
            <a:pPr indent="0" lvl="0" marL="0" rtl="0" algn="just">
              <a:lnSpc>
                <a:spcPct val="90000"/>
              </a:lnSpc>
              <a:spcBef>
                <a:spcPts val="300"/>
              </a:spcBef>
              <a:spcAft>
                <a:spcPts val="0"/>
              </a:spcAft>
              <a:buSzPts val="1000"/>
              <a:buNone/>
            </a:pPr>
            <a:r>
              <a:rPr lang="en-US" sz="1000"/>
              <a:t>	Returns the specified substring. </a:t>
            </a:r>
            <a:endParaRPr/>
          </a:p>
          <a:p>
            <a:pPr indent="0" lvl="0" marL="0" rtl="0" algn="just">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07" name="Google Shape;307;p1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8" name="Google Shape;308;p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9" name="Google Shape;309;p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0" name="Google Shape;310;p1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1" name="Google Shape;311;p1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You may have noticed that a char data type variable takes 16-bits(Java 1.4) , as against 8 bits required in C or C++. The reason for this is the Java follows the Unicode standard, which supports characters from dozens of other languages, including Devnagari script, Telugu, Tamil, Bengali,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Java 1.5, the ‘char’ data type takes 16 bits but can be made to represent a character in 32 bits to represent called as Supplementary Character Set.  The Supplementary Character Set is designed to represent almost all scripting languages in the world.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Even when the standard English keyboard is used to type an English character, it is internally represented as a 16-bit Unicode character, addition to old ASCII 8 bit characters.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12" name="Google Shape;312;p1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p18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64" name="Google Shape;2164;p18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65" name="Google Shape;2165;p18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66" name="Google Shape;2166;p18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67" name="Google Shape;2167;p18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t/>
            </a:r>
            <a:endParaRPr sz="1000"/>
          </a:p>
          <a:p>
            <a:pPr indent="0" lvl="0" marL="0" rtl="0" algn="l">
              <a:lnSpc>
                <a:spcPct val="90000"/>
              </a:lnSpc>
              <a:spcBef>
                <a:spcPts val="300"/>
              </a:spcBef>
              <a:spcAft>
                <a:spcPts val="0"/>
              </a:spcAft>
              <a:buSzPts val="1000"/>
              <a:buNone/>
            </a:pPr>
            <a:r>
              <a:rPr b="1" lang="en-US" sz="1000"/>
              <a:t>String toUpperCase() </a:t>
            </a:r>
            <a:br>
              <a:rPr b="1" lang="en-US" sz="1000"/>
            </a:br>
            <a:r>
              <a:rPr b="1" lang="en-US" sz="1000"/>
              <a:t>	</a:t>
            </a:r>
            <a:r>
              <a:rPr lang="en-US" sz="1000"/>
              <a:t>Returns the String, converted to uppercase.</a:t>
            </a:r>
            <a:endParaRPr/>
          </a:p>
          <a:p>
            <a:pPr indent="0" lvl="0" marL="0" rtl="0" algn="just">
              <a:lnSpc>
                <a:spcPct val="90000"/>
              </a:lnSpc>
              <a:spcBef>
                <a:spcPts val="300"/>
              </a:spcBef>
              <a:spcAft>
                <a:spcPts val="0"/>
              </a:spcAft>
              <a:buSzPts val="1000"/>
              <a:buNone/>
            </a:pPr>
            <a:r>
              <a:t/>
            </a:r>
            <a:endParaRPr sz="1000"/>
          </a:p>
          <a:p>
            <a:pPr indent="0" lvl="0" marL="0" rtl="0" algn="l">
              <a:lnSpc>
                <a:spcPct val="90000"/>
              </a:lnSpc>
              <a:spcBef>
                <a:spcPts val="400"/>
              </a:spcBef>
              <a:spcAft>
                <a:spcPts val="0"/>
              </a:spcAft>
              <a:buSzPts val="1000"/>
              <a:buNone/>
            </a:pPr>
            <a:r>
              <a:rPr b="1" lang="en-US" sz="1000"/>
              <a:t>StringtoLowerCase() </a:t>
            </a:r>
            <a:br>
              <a:rPr b="1" lang="en-US" sz="1000"/>
            </a:br>
            <a:r>
              <a:rPr b="1" lang="en-US" sz="1000"/>
              <a:t>	</a:t>
            </a:r>
            <a:r>
              <a:rPr lang="en-US" sz="1000"/>
              <a:t>Returns the String, converted to lowercase</a:t>
            </a:r>
            <a:endParaRPr/>
          </a:p>
          <a:p>
            <a:pPr indent="0" lvl="0" marL="0" rtl="0" algn="just">
              <a:lnSpc>
                <a:spcPct val="90000"/>
              </a:lnSpc>
              <a:spcBef>
                <a:spcPts val="400"/>
              </a:spcBef>
              <a:spcAft>
                <a:spcPts val="0"/>
              </a:spcAft>
              <a:buSzPts val="1000"/>
              <a:buNone/>
            </a:pPr>
            <a:r>
              <a:t/>
            </a:r>
            <a:endParaRPr sz="1000"/>
          </a:p>
          <a:p>
            <a:pPr indent="0" lvl="0" marL="0" rtl="0" algn="l">
              <a:lnSpc>
                <a:spcPct val="90000"/>
              </a:lnSpc>
              <a:spcBef>
                <a:spcPts val="400"/>
              </a:spcBef>
              <a:spcAft>
                <a:spcPts val="0"/>
              </a:spcAft>
              <a:buSzPts val="1000"/>
              <a:buNone/>
            </a:pPr>
            <a:r>
              <a:rPr b="1" lang="en-US" sz="1000"/>
              <a:t>Stringtrim()</a:t>
            </a:r>
            <a:r>
              <a:rPr lang="en-US" sz="1000"/>
              <a:t> </a:t>
            </a:r>
            <a:br>
              <a:rPr lang="en-US" sz="1000"/>
            </a:br>
            <a:r>
              <a:rPr lang="en-US" sz="1000"/>
              <a:t>	Returns a copy of this string with leading and trailing white space removed, or this string if it has no leading or trailing white space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b="1" lang="en-US" sz="1000"/>
              <a:t>String valueOf(boolean b)</a:t>
            </a:r>
            <a:endParaRPr/>
          </a:p>
          <a:p>
            <a:pPr indent="0" lvl="0" marL="0" rtl="0" algn="just">
              <a:lnSpc>
                <a:spcPct val="90000"/>
              </a:lnSpc>
              <a:spcBef>
                <a:spcPts val="400"/>
              </a:spcBef>
              <a:spcAft>
                <a:spcPts val="0"/>
              </a:spcAft>
              <a:buSzPts val="1000"/>
              <a:buNone/>
            </a:pPr>
            <a:r>
              <a:rPr lang="en-US" sz="1000"/>
              <a:t>	Returns if the argument is true, a string equal to "true" is returned; otherwise, a string equal to "false" is returned.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b="1" lang="en-US" sz="1000"/>
              <a:t>String valueOf(char c)</a:t>
            </a:r>
            <a:endParaRPr/>
          </a:p>
          <a:p>
            <a:pPr indent="0" lvl="0" marL="0" rtl="0" algn="just">
              <a:lnSpc>
                <a:spcPct val="90000"/>
              </a:lnSpc>
              <a:spcBef>
                <a:spcPts val="400"/>
              </a:spcBef>
              <a:spcAft>
                <a:spcPts val="0"/>
              </a:spcAft>
              <a:buSzPts val="1000"/>
              <a:buNone/>
            </a:pPr>
            <a:r>
              <a:rPr lang="en-US" sz="1000"/>
              <a:t>	Returns a string of length 1 containing as its single character the argument c.</a:t>
            </a:r>
            <a:endParaRPr/>
          </a:p>
          <a:p>
            <a:pPr indent="0" lvl="0" marL="0" rtl="0" algn="just">
              <a:lnSpc>
                <a:spcPct val="90000"/>
              </a:lnSpc>
              <a:spcBef>
                <a:spcPts val="400"/>
              </a:spcBef>
              <a:spcAft>
                <a:spcPts val="0"/>
              </a:spcAft>
              <a:buSzPts val="1000"/>
              <a:buNone/>
            </a:pPr>
            <a:r>
              <a:rPr b="1" lang="en-US" sz="1000"/>
              <a:t>int hashCode() </a:t>
            </a:r>
            <a:endParaRPr/>
          </a:p>
          <a:p>
            <a:pPr indent="0" lvl="1" marL="741362" rtl="0" algn="just">
              <a:lnSpc>
                <a:spcPct val="90000"/>
              </a:lnSpc>
              <a:spcBef>
                <a:spcPts val="300"/>
              </a:spcBef>
              <a:spcAft>
                <a:spcPts val="0"/>
              </a:spcAft>
              <a:buSzPts val="1000"/>
              <a:buNone/>
            </a:pPr>
            <a:r>
              <a:rPr lang="en-US" sz="1000"/>
              <a:t>Returns a hash code for this string. The hash code for a String object is computed as s[0]*31^(n-1) + s[1]*31^(n-2) + ... + s[n-1] using int arithmetic, where s[i] is the </a:t>
            </a:r>
            <a:r>
              <a:rPr i="1" lang="en-US" sz="1000"/>
              <a:t>i</a:t>
            </a:r>
            <a:r>
              <a:rPr lang="en-US" sz="1000"/>
              <a:t>th character of the string, n is the length of the string, and ^ indicates exponentiation. (The hash value of the empty string is zero.) </a:t>
            </a:r>
            <a:endParaRPr/>
          </a:p>
          <a:p>
            <a:pPr indent="0" lvl="0" marL="0" rtl="0" algn="l">
              <a:spcBef>
                <a:spcPts val="0"/>
              </a:spcBef>
              <a:spcAft>
                <a:spcPts val="0"/>
              </a:spcAft>
              <a:buNone/>
            </a:pPr>
            <a:r>
              <a:t/>
            </a:r>
            <a:endParaRPr sz="1000"/>
          </a:p>
        </p:txBody>
      </p:sp>
      <p:sp>
        <p:nvSpPr>
          <p:cNvPr id="2168" name="Google Shape;2168;p18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p18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00" name="Google Shape;2200;p18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01" name="Google Shape;2201;p18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02" name="Google Shape;2202;p18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03" name="Google Shape;2203;p18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Module09\inbuiltclasses\stringclass\StringBufferAppend.java;)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StringBuffer class is similar to the String class, and has the same methods as the String class, but the objects of the StringBuffer class can be modified. However, the StringBuffer class does not extend the String class, or vice versa </a:t>
            </a:r>
            <a:endParaRPr/>
          </a:p>
        </p:txBody>
      </p:sp>
      <p:sp>
        <p:nvSpPr>
          <p:cNvPr id="2204" name="Google Shape;2204;p18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p18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10" name="Google Shape;2210;p18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11" name="Google Shape;2211;p18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12" name="Google Shape;2212;p18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13" name="Google Shape;2213;p18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lnSpc>
                <a:spcPct val="90000"/>
              </a:lnSpc>
              <a:spcBef>
                <a:spcPts val="0"/>
              </a:spcBef>
              <a:spcAft>
                <a:spcPts val="0"/>
              </a:spcAft>
              <a:buSzPts val="1000"/>
              <a:buNone/>
            </a:pPr>
            <a:r>
              <a:rPr b="1" lang="en-US" sz="1000"/>
              <a:t>StringBuffer append(String str)</a:t>
            </a:r>
            <a:endParaRPr/>
          </a:p>
          <a:p>
            <a:pPr indent="0" lvl="0" marL="0" rtl="0" algn="l">
              <a:lnSpc>
                <a:spcPct val="90000"/>
              </a:lnSpc>
              <a:spcBef>
                <a:spcPts val="300"/>
              </a:spcBef>
              <a:spcAft>
                <a:spcPts val="0"/>
              </a:spcAft>
              <a:buSzPts val="1000"/>
              <a:buNone/>
            </a:pPr>
            <a:r>
              <a:rPr lang="en-US" sz="1000"/>
              <a:t>	Returns a string.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US" sz="1000"/>
              <a:t>int capacity() </a:t>
            </a:r>
            <a:endParaRPr/>
          </a:p>
          <a:p>
            <a:pPr indent="0" lvl="0" marL="0" rtl="0" algn="l">
              <a:lnSpc>
                <a:spcPct val="90000"/>
              </a:lnSpc>
              <a:spcBef>
                <a:spcPts val="300"/>
              </a:spcBef>
              <a:spcAft>
                <a:spcPts val="0"/>
              </a:spcAft>
              <a:buSzPts val="1000"/>
              <a:buNone/>
            </a:pPr>
            <a:r>
              <a:rPr lang="en-US" sz="1000"/>
              <a:t>	Returns the current capacity </a:t>
            </a:r>
            <a:endParaRPr/>
          </a:p>
          <a:p>
            <a:pPr indent="0" lvl="0" marL="0" rtl="0" algn="l">
              <a:lnSpc>
                <a:spcPct val="90000"/>
              </a:lnSpc>
              <a:spcBef>
                <a:spcPts val="300"/>
              </a:spcBef>
              <a:spcAft>
                <a:spcPts val="0"/>
              </a:spcAft>
              <a:buSzPts val="1000"/>
              <a:buNone/>
            </a:pPr>
            <a:r>
              <a:t/>
            </a:r>
            <a:endParaRPr b="1" sz="1000"/>
          </a:p>
          <a:p>
            <a:pPr indent="0" lvl="0" marL="0" rtl="0" algn="l">
              <a:lnSpc>
                <a:spcPct val="90000"/>
              </a:lnSpc>
              <a:spcBef>
                <a:spcPts val="300"/>
              </a:spcBef>
              <a:spcAft>
                <a:spcPts val="0"/>
              </a:spcAft>
              <a:buSzPts val="1000"/>
              <a:buNone/>
            </a:pPr>
            <a:r>
              <a:rPr b="1" lang="en-US" sz="1000"/>
              <a:t>Char chatAt(int index)</a:t>
            </a:r>
            <a:endParaRPr/>
          </a:p>
          <a:p>
            <a:pPr indent="0" lvl="0" marL="0" rtl="0" algn="l">
              <a:lnSpc>
                <a:spcPct val="90000"/>
              </a:lnSpc>
              <a:spcBef>
                <a:spcPts val="300"/>
              </a:spcBef>
              <a:spcAft>
                <a:spcPts val="0"/>
              </a:spcAft>
              <a:buSzPts val="1000"/>
              <a:buNone/>
            </a:pPr>
            <a:r>
              <a:rPr lang="en-US" sz="1000"/>
              <a:t>	Returns the char value at the specified index.</a:t>
            </a:r>
            <a:endParaRPr/>
          </a:p>
          <a:p>
            <a:pPr indent="0" lvl="0" marL="0" rtl="0" algn="l">
              <a:lnSpc>
                <a:spcPct val="90000"/>
              </a:lnSpc>
              <a:spcBef>
                <a:spcPts val="300"/>
              </a:spcBef>
              <a:spcAft>
                <a:spcPts val="0"/>
              </a:spcAft>
              <a:buSzPts val="1000"/>
              <a:buNone/>
            </a:pPr>
            <a:r>
              <a:rPr lang="en-US" sz="1000"/>
              <a:t> </a:t>
            </a:r>
            <a:r>
              <a:rPr b="1" lang="en-US" sz="1000"/>
              <a:t> </a:t>
            </a:r>
            <a:br>
              <a:rPr b="1" lang="en-US" sz="1000"/>
            </a:br>
            <a:r>
              <a:rPr b="1" lang="en-US" sz="1000"/>
              <a:t>StringBuffer delete(int start, int end) </a:t>
            </a:r>
            <a:endParaRPr/>
          </a:p>
          <a:p>
            <a:pPr indent="0" lvl="0" marL="0" rtl="0" algn="l">
              <a:lnSpc>
                <a:spcPct val="90000"/>
              </a:lnSpc>
              <a:spcBef>
                <a:spcPts val="300"/>
              </a:spcBef>
              <a:spcAft>
                <a:spcPts val="0"/>
              </a:spcAft>
              <a:buSzPts val="1000"/>
              <a:buNone/>
            </a:pPr>
            <a:r>
              <a:rPr lang="en-US" sz="1000"/>
              <a:t>	Returns this object.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US" sz="1000"/>
              <a:t>StringBuffer deleteCharAt(int index)</a:t>
            </a:r>
            <a:endParaRPr/>
          </a:p>
          <a:p>
            <a:pPr indent="0" lvl="0" marL="0" rtl="0" algn="l">
              <a:lnSpc>
                <a:spcPct val="90000"/>
              </a:lnSpc>
              <a:spcBef>
                <a:spcPts val="300"/>
              </a:spcBef>
              <a:spcAft>
                <a:spcPts val="0"/>
              </a:spcAft>
              <a:buSzPts val="1000"/>
              <a:buNone/>
            </a:pPr>
            <a:r>
              <a:rPr lang="en-US" sz="1000"/>
              <a:t>	Returns this object. </a:t>
            </a:r>
            <a:endParaRPr/>
          </a:p>
          <a:p>
            <a:pPr indent="0" lvl="0" marL="0" rtl="0" algn="l">
              <a:lnSpc>
                <a:spcPct val="90000"/>
              </a:lnSpc>
              <a:spcBef>
                <a:spcPts val="300"/>
              </a:spcBef>
              <a:spcAft>
                <a:spcPts val="0"/>
              </a:spcAft>
              <a:buSzPts val="1000"/>
              <a:buNone/>
            </a:pPr>
            <a:r>
              <a:rPr b="1" lang="en-US" sz="1000"/>
              <a:t>StringBuffer reverse()</a:t>
            </a:r>
            <a:endParaRPr/>
          </a:p>
          <a:p>
            <a:pPr indent="0" lvl="0" marL="0" rtl="0" algn="l">
              <a:lnSpc>
                <a:spcPct val="90000"/>
              </a:lnSpc>
              <a:spcBef>
                <a:spcPts val="300"/>
              </a:spcBef>
              <a:spcAft>
                <a:spcPts val="0"/>
              </a:spcAft>
              <a:buSzPts val="1000"/>
              <a:buNone/>
            </a:pPr>
            <a:r>
              <a:rPr lang="en-US" sz="1000"/>
              <a:t>	Returns a reference to this object.</a:t>
            </a:r>
            <a:endParaRPr/>
          </a:p>
          <a:p>
            <a:pPr indent="0" lvl="0" marL="0" rtl="0" algn="l">
              <a:lnSpc>
                <a:spcPct val="90000"/>
              </a:lnSpc>
              <a:spcBef>
                <a:spcPts val="300"/>
              </a:spcBef>
              <a:spcAft>
                <a:spcPts val="0"/>
              </a:spcAft>
              <a:buSzPts val="1000"/>
              <a:buNone/>
            </a:pPr>
            <a:r>
              <a:rPr b="1" lang="en-US" sz="1000"/>
              <a:t> </a:t>
            </a:r>
            <a:br>
              <a:rPr b="1" lang="en-US" sz="1000"/>
            </a:br>
            <a:r>
              <a:rPr b="1" lang="en-US" sz="1000"/>
              <a:t>StringBuffer trimToSize</a:t>
            </a:r>
            <a:endParaRPr/>
          </a:p>
          <a:p>
            <a:pPr indent="0" lvl="0" marL="0" rtl="0" algn="l">
              <a:lnSpc>
                <a:spcPct val="90000"/>
              </a:lnSpc>
              <a:spcBef>
                <a:spcPts val="300"/>
              </a:spcBef>
              <a:spcAft>
                <a:spcPts val="0"/>
              </a:spcAft>
              <a:buSzPts val="1000"/>
              <a:buNone/>
            </a:pPr>
            <a:r>
              <a:rPr lang="en-US" sz="1000"/>
              <a:t>	Attempts to reduce storage used for the character sequence. If the buffer is larger than necessary to hold its current sequence of characters, then it may be resized to become more space efficient. Calling this method may, but is not required to, affect the value returned by a subsequent call to the </a:t>
            </a:r>
            <a:r>
              <a:rPr lang="en-US" sz="1000" u="sng">
                <a:solidFill>
                  <a:srgbClr val="000000"/>
                </a:solidFill>
                <a:hlinkClick r:id="rId2">
                  <a:extLst>
                    <a:ext uri="{A12FA001-AC4F-418D-AE19-62706E023703}">
                      <ahyp:hlinkClr val="tx"/>
                    </a:ext>
                  </a:extLst>
                </a:hlinkClick>
              </a:rPr>
              <a:t>capacity()</a:t>
            </a:r>
            <a:r>
              <a:rPr lang="en-US" sz="1000"/>
              <a:t> method. </a:t>
            </a:r>
            <a:endParaRPr/>
          </a:p>
          <a:p>
            <a:pPr indent="0" lvl="0" marL="0" rtl="0" algn="l">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p18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47" name="Google Shape;2247;p18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48" name="Google Shape;2248;p18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49" name="Google Shape;2249;p18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50" name="Google Shape;2250;p18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Module09\inbuiltclasses\stringclass\StringBufferDemo.java;)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Above code is same as the code of </a:t>
            </a:r>
            <a:r>
              <a:rPr lang="en-US" sz="1000">
                <a:latin typeface="Arimo"/>
                <a:ea typeface="Arimo"/>
                <a:cs typeface="Arimo"/>
                <a:sym typeface="Arimo"/>
              </a:rPr>
              <a:t>StringBufferAppend code</a:t>
            </a:r>
            <a:r>
              <a:rPr lang="en-US" sz="1000"/>
              <a:t>, except that instead of using StringBuffer lot uses StringBuilder.</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StringBuilder is new class introduced in Java 5.its API is exactly same as that of StringBuffer with one major difference, the methods of StringBuffer are synchronized while that of StringBuilder are not.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Due to this reason StringBuilder will give you better performance over StringBuffer. So it is recommended that wherever possible use this class instead of StringBuffer as it will be faster under most implementations. Use StringBuffer when thread safety is an issue.</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p18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56" name="Google Shape;2256;p18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57" name="Google Shape;2257;p18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58" name="Google Shape;2258;p18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59" name="Google Shape;2259;p184: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2260" name="Google Shape;2260;p18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18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66" name="Google Shape;2266;p18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67" name="Google Shape;2267;p18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68" name="Google Shape;2268;p18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69" name="Google Shape;2269;p18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Initially java programming language was not known as a complete object oriented programming language. Because it supports built-in types for creating integers, floats, chars and so on. Hence to support even the primitive types as object types, they needed to be wrapped in classes, called as wrapper classes. </a:t>
            </a:r>
            <a:endParaRPr/>
          </a:p>
          <a:p>
            <a:pPr indent="0" lvl="0" marL="0" rtl="0" algn="just">
              <a:lnSpc>
                <a:spcPct val="80000"/>
              </a:lnSpc>
              <a:spcBef>
                <a:spcPts val="400"/>
              </a:spcBef>
              <a:spcAft>
                <a:spcPts val="0"/>
              </a:spcAft>
              <a:buSzPts val="1000"/>
              <a:buNone/>
            </a:pPr>
            <a:r>
              <a:rPr lang="en-US" sz="1000"/>
              <a:t>	If a method is declared to take an object as its argument, then while calling such a method we cannot pass the primitive types unless we wrap them into an object type.</a:t>
            </a:r>
            <a:endParaRPr/>
          </a:p>
          <a:p>
            <a:pPr indent="0" lvl="0" marL="0" rtl="0" algn="just">
              <a:lnSpc>
                <a:spcPct val="80000"/>
              </a:lnSpc>
              <a:spcBef>
                <a:spcPts val="400"/>
              </a:spcBef>
              <a:spcAft>
                <a:spcPts val="0"/>
              </a:spcAft>
              <a:buSzPts val="1000"/>
              <a:buNone/>
            </a:pPr>
            <a:r>
              <a:rPr lang="en-US" sz="1000"/>
              <a:t>To wrap the primitives in an object type we make use of the wrapper class. </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Wrapper classes are available for each primitive type. There is also a class named 'Class' which is used to represent the types of classes and interfaces.</a:t>
            </a:r>
            <a:endParaRPr/>
          </a:p>
        </p:txBody>
      </p:sp>
      <p:sp>
        <p:nvSpPr>
          <p:cNvPr id="2270" name="Google Shape;2270;p18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p18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76" name="Google Shape;2276;p18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77" name="Google Shape;2277;p18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78" name="Google Shape;2278;p18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79" name="Google Shape;2279;p18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Module10\wrapperclass\WrapperTest.java)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another advantage of wrapper class is to hold values of primitive data types for those classes that know only to handle Object type of references. </a:t>
            </a:r>
            <a:endParaRPr/>
          </a:p>
        </p:txBody>
      </p:sp>
      <p:sp>
        <p:nvSpPr>
          <p:cNvPr id="2280" name="Google Shape;2280;p18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5" name="Shape 2285"/>
        <p:cNvGrpSpPr/>
        <p:nvPr/>
      </p:nvGrpSpPr>
      <p:grpSpPr>
        <a:xfrm>
          <a:off x="0" y="0"/>
          <a:ext cx="0" cy="0"/>
          <a:chOff x="0" y="0"/>
          <a:chExt cx="0" cy="0"/>
        </a:xfrm>
      </p:grpSpPr>
      <p:sp>
        <p:nvSpPr>
          <p:cNvPr id="2286" name="Google Shape;2286;p18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7" name="Google Shape;2287;p18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8" name="Google Shape;2288;p18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9" name="Google Shape;2289;p18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90" name="Google Shape;2290;p18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US" sz="1000"/>
              <a:t>The wrapper class defines an immutable object for the primitive data that it is wrapping. The data which is wrapped by the wrapper class can never be changed. There are no methods in the wrapper class that allow you to modify the wrapper value.</a:t>
            </a:r>
            <a:endParaRPr/>
          </a:p>
        </p:txBody>
      </p:sp>
      <p:sp>
        <p:nvSpPr>
          <p:cNvPr id="2291" name="Google Shape;2291;p18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p18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97" name="Google Shape;2297;p18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98" name="Google Shape;2298;p18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99" name="Google Shape;2299;p18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300" name="Google Shape;2300;p18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\Module10\autoboxing\AutoBoxTest.java)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Autoboxing is a new feature of J2SE 5 which is used to automatically convert a primitive type into an object type.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Hence there is no need to explicitly create an object. Similarly unboxing is used to extract the value of a boxed object.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We need not call the intValue() or floatValue() methods from the type wrapper 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Autoboxing / Unboxing might occur when an argument is passed to a method, or when a value is returned by a method.</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301" name="Google Shape;2301;p18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p18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07" name="Google Shape;2307;p18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08" name="Google Shape;2308;p18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09" name="Google Shape;2309;p18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310" name="Google Shape;2310;p18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\Module10\autoboxing\AutoBoxUsingMethods.java)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code the method getValue() is accepting an object wrapper type, i.e., an Integer. But while calling this method, we are passing an primitive type, i.e., an int value 300. This int value is automatically boxed into an Integer type wrapper. While the return value of this method is unboxed into a primitive type, i.e. int and again it is stored in the variable p which is a wrapper type.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311" name="Google Shape;2311;p18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8" name="Google Shape;318;p1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9" name="Google Shape;319;p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0" name="Google Shape;320;p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1" name="Google Shape;321;p1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2" name="Google Shape;322;p1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Module02\datatypes\Temperature.java)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program, there are two variables called centigrade and fahrenheit. These two variables are of primitive ‘double’ data type which represents numbers with a decimal point. Java has other primitive data types to support integer, boolean and character values.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this program, the initial values of the variables are set by initialization expression using ‘ = ’ operator. Both the variables declared here are local variables and can be used only after initialization. </a:t>
            </a:r>
            <a:r>
              <a:rPr lang="en-US" sz="1000" u="sng"/>
              <a:t>Java compiler raises an error on using a local variable prior to initialization to ensure that no garbage value will pass  while execution</a:t>
            </a:r>
            <a:r>
              <a:rPr lang="en-US" sz="1000"/>
              <a:t>. Also notice that the println() method accepts double argument as well as String argument because it is one of many methods that are overloaded for every data type to accept different types of arguments.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Observe, ‘+’ operator within println() method.  It is not an arithmetic operator but ,here it works as a “</a:t>
            </a:r>
            <a:r>
              <a:rPr lang="en-US" sz="1000" u="sng"/>
              <a:t>concatenation operator”</a:t>
            </a:r>
            <a:r>
              <a:rPr lang="en-US" sz="1000"/>
              <a:t> .  Its one operand is String while another operand is ‘double’ type.  Before concatenation, the ‘double’ operand is due converted into a String.</a:t>
            </a:r>
            <a:endParaRPr/>
          </a:p>
        </p:txBody>
      </p:sp>
      <p:sp>
        <p:nvSpPr>
          <p:cNvPr id="323" name="Google Shape;323;p1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p19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17" name="Google Shape;2317;p19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18" name="Google Shape;2318;p19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lnSpc>
                <a:spcPct val="90000"/>
              </a:lnSpc>
              <a:spcBef>
                <a:spcPts val="0"/>
              </a:spcBef>
              <a:spcAft>
                <a:spcPts val="0"/>
              </a:spcAft>
              <a:buSzPts val="1000"/>
              <a:buNone/>
            </a:pPr>
            <a:r>
              <a:rPr b="1" lang="en-US" sz="1000"/>
              <a:t>Calendar class :</a:t>
            </a:r>
            <a:endParaRPr/>
          </a:p>
          <a:p>
            <a:pPr indent="0" lvl="0" marL="0" rtl="0" algn="l">
              <a:lnSpc>
                <a:spcPct val="90000"/>
              </a:lnSpc>
              <a:spcBef>
                <a:spcPts val="300"/>
              </a:spcBef>
              <a:spcAft>
                <a:spcPts val="0"/>
              </a:spcAft>
              <a:buSzPts val="1000"/>
              <a:buNone/>
            </a:pPr>
            <a:r>
              <a:rPr b="1" lang="en-US" sz="1000"/>
              <a:t>	</a:t>
            </a:r>
            <a:r>
              <a:rPr lang="en-US" sz="1000"/>
              <a:t>The Calendar class is an abstract class that provides methods for converting a specific time instance into the available calendar fields such as   YEAR, MONTH, DAY_OF_MONTH, HOUR.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US" sz="1000"/>
              <a:t>Date class :</a:t>
            </a:r>
            <a:endParaRPr/>
          </a:p>
          <a:p>
            <a:pPr indent="0" lvl="0" marL="0" rtl="0" algn="l">
              <a:lnSpc>
                <a:spcPct val="90000"/>
              </a:lnSpc>
              <a:spcBef>
                <a:spcPts val="300"/>
              </a:spcBef>
              <a:spcAft>
                <a:spcPts val="0"/>
              </a:spcAft>
              <a:buSzPts val="1000"/>
              <a:buNone/>
            </a:pPr>
            <a:r>
              <a:rPr b="1" lang="en-US" sz="1000"/>
              <a:t>	</a:t>
            </a:r>
            <a:r>
              <a:rPr lang="en-US" sz="1000"/>
              <a:t>The Date class represents specific time instance, with milliseconds precision. Whenever , an instance of the Date Class is created, it represents the time at which it was instantiated, measuring to nearest milliseconds.</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b="1" lang="en-US" sz="1000"/>
              <a:t>Scanner class : </a:t>
            </a:r>
            <a:endParaRPr/>
          </a:p>
          <a:p>
            <a:pPr indent="0" lvl="0" marL="0" rtl="0" algn="l">
              <a:lnSpc>
                <a:spcPct val="90000"/>
              </a:lnSpc>
              <a:spcBef>
                <a:spcPts val="300"/>
              </a:spcBef>
              <a:spcAft>
                <a:spcPts val="0"/>
              </a:spcAft>
              <a:buSzPts val="1000"/>
              <a:buNone/>
            </a:pPr>
            <a:r>
              <a:rPr lang="en-US" sz="1000"/>
              <a:t>	The Scanner class accepts a simple text, and parses it to primitive types. The constructor of the Scanner class , accepts an InputStream, hence when we instantiate the Scanner class by providing the “System.in”  as an argument, the Scanner class accepts the input from user and converts it to specified primitive data type or String. </a:t>
            </a:r>
            <a:endParaRPr/>
          </a:p>
          <a:p>
            <a:pPr indent="0" lvl="0" marL="0" rtl="0" algn="l">
              <a:lnSpc>
                <a:spcPct val="90000"/>
              </a:lnSpc>
              <a:spcBef>
                <a:spcPts val="300"/>
              </a:spcBef>
              <a:spcAft>
                <a:spcPts val="0"/>
              </a:spcAft>
              <a:buSzPts val="1000"/>
              <a:buNone/>
            </a:pPr>
            <a:r>
              <a:t/>
            </a:r>
            <a:endParaRPr sz="1000"/>
          </a:p>
          <a:p>
            <a:pPr indent="0" lvl="0" marL="0" rtl="0" algn="l">
              <a:lnSpc>
                <a:spcPct val="90000"/>
              </a:lnSpc>
              <a:spcBef>
                <a:spcPts val="300"/>
              </a:spcBef>
              <a:spcAft>
                <a:spcPts val="0"/>
              </a:spcAft>
              <a:buSzPts val="1000"/>
              <a:buNone/>
            </a:pPr>
            <a:r>
              <a:rPr lang="en-US" sz="1000"/>
              <a:t>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p19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24" name="Google Shape;2324;p19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25" name="Google Shape;2325;p19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26" name="Google Shape;2326;p19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327" name="Google Shape;2327;p191: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2328" name="Google Shape;2328;p19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p19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4" name="Google Shape;2334;p19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5" name="Google Shape;2335;p19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36" name="Google Shape;2336;p19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337" name="Google Shape;2337;p19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Collections are used to store and organize set of objects. It depends upon our need or the scenario in which collection class can be used. The java.util package offers the variety of classes and interfaces which comprises the Collection framework.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As compared to the STL library of C++, this framework contains rich set of interfaces and their implementations.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Collection is for caching objects only, while map provides a mean for maintaining key-value pairs so that, quick and efficient lookup for value on given key is possible.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Arrays can store primitive data types.  Collections can store only objects.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Iterators are used to traverse through a  collection.</a:t>
            </a:r>
            <a:endParaRPr/>
          </a:p>
        </p:txBody>
      </p:sp>
      <p:sp>
        <p:nvSpPr>
          <p:cNvPr id="2338" name="Google Shape;2338;p19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p19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44" name="Google Shape;2344;p19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45" name="Google Shape;2345;p19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46" name="Google Shape;2346;p19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47" name="Google Shape;2347;p193:notes"/>
          <p:cNvSpPr txBox="1"/>
          <p:nvPr>
            <p:ph idx="1" type="body"/>
          </p:nvPr>
        </p:nvSpPr>
        <p:spPr>
          <a:xfrm>
            <a:off x="701675" y="4421187"/>
            <a:ext cx="5608637" cy="35099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Module11\collections\legacyclasses\VectorDemo.java);</a:t>
            </a:r>
            <a:endParaRPr/>
          </a:p>
          <a:p>
            <a:pPr indent="0" lvl="0" marL="0" rtl="0" algn="just">
              <a:spcBef>
                <a:spcPts val="300"/>
              </a:spcBef>
              <a:spcAft>
                <a:spcPts val="0"/>
              </a:spcAft>
              <a:buSzPts val="1000"/>
              <a:buNone/>
            </a:pPr>
            <a:r>
              <a:rPr b="1" lang="en-US" sz="1000"/>
              <a:t>Legacy classes:</a:t>
            </a:r>
            <a:endParaRPr/>
          </a:p>
          <a:p>
            <a:pPr indent="0" lvl="0" marL="0" rtl="0" algn="just">
              <a:spcBef>
                <a:spcPts val="300"/>
              </a:spcBef>
              <a:spcAft>
                <a:spcPts val="0"/>
              </a:spcAft>
              <a:buSzPts val="1000"/>
              <a:buNone/>
            </a:pPr>
            <a:r>
              <a:rPr b="1" lang="en-US" sz="1000"/>
              <a:t>	 </a:t>
            </a:r>
            <a:r>
              <a:rPr lang="en-US" sz="1000"/>
              <a:t>A BankAccount Object can store details of single account, what if details about multiple bank accounts have to be maintained ?  Initially, to maintain details about multiple objects, arrays were used. In addition to arrays there are some classes like vector, hash table which had additional features to arrays. These classes are grouped together and are called as Legacy Classes.  </a:t>
            </a:r>
            <a:endParaRPr/>
          </a:p>
          <a:p>
            <a:pPr indent="0" lvl="0" marL="0" rtl="0" algn="just">
              <a:spcBef>
                <a:spcPts val="300"/>
              </a:spcBef>
              <a:spcAft>
                <a:spcPts val="0"/>
              </a:spcAft>
              <a:buSzPts val="1000"/>
              <a:buNone/>
            </a:pPr>
            <a:r>
              <a:rPr b="1" lang="en-US" sz="1000"/>
              <a:t>Vector :</a:t>
            </a:r>
            <a:endParaRPr/>
          </a:p>
          <a:p>
            <a:pPr indent="0" lvl="0" marL="0" rtl="0" algn="just">
              <a:spcBef>
                <a:spcPts val="300"/>
              </a:spcBef>
              <a:spcAft>
                <a:spcPts val="0"/>
              </a:spcAft>
              <a:buSzPts val="1000"/>
              <a:buNone/>
            </a:pPr>
            <a:r>
              <a:rPr b="1" lang="en-US" sz="1000"/>
              <a:t>	</a:t>
            </a:r>
            <a:r>
              <a:rPr lang="en-US" sz="1000"/>
              <a:t> Vectors are growable arrays. The drawbacks with arrays is that once declared, arrays cannot change their size. This problem was faced when there was too large or too small data to be handled than the declared size of the array. This lead to wastage of memory or array size not sufficient problems. </a:t>
            </a:r>
            <a:endParaRPr/>
          </a:p>
          <a:p>
            <a:pPr indent="0" lvl="0" marL="0" rtl="0" algn="just">
              <a:spcBef>
                <a:spcPts val="300"/>
              </a:spcBef>
              <a:spcAft>
                <a:spcPts val="0"/>
              </a:spcAft>
              <a:buSzPts val="1000"/>
              <a:buNone/>
            </a:pPr>
            <a:r>
              <a:rPr lang="en-US" sz="1000"/>
              <a:t>Vector provides a solution for this. If  number of elements added to a vector is equal to  the size defined by the vector and still if we try to insert an element into the vector, the size of vector automatically increases. </a:t>
            </a:r>
            <a:endParaRPr/>
          </a:p>
          <a:p>
            <a:pPr indent="0" lvl="0" marL="0" rtl="0" algn="just">
              <a:spcBef>
                <a:spcPts val="300"/>
              </a:spcBef>
              <a:spcAft>
                <a:spcPts val="0"/>
              </a:spcAft>
              <a:buSzPts val="1000"/>
              <a:buNone/>
            </a:pPr>
            <a:r>
              <a:rPr b="1" lang="en-US" sz="1000"/>
              <a:t>Enumeration :</a:t>
            </a:r>
            <a:endParaRPr/>
          </a:p>
          <a:p>
            <a:pPr indent="0" lvl="0" marL="0" rtl="0" algn="just">
              <a:spcBef>
                <a:spcPts val="300"/>
              </a:spcBef>
              <a:spcAft>
                <a:spcPts val="0"/>
              </a:spcAft>
              <a:buSzPts val="1000"/>
              <a:buNone/>
            </a:pPr>
            <a:r>
              <a:rPr b="1" lang="en-US" sz="1000"/>
              <a:t>	</a:t>
            </a:r>
            <a:r>
              <a:rPr lang="en-US" sz="1000"/>
              <a:t> Enumeration  is an interface in java.util package. It is used to enumerate (i.e traverse) through the elements of vector one at a time. </a:t>
            </a:r>
            <a:endParaRPr/>
          </a:p>
          <a:p>
            <a:pPr indent="0" lvl="0" marL="0" rtl="0" algn="just">
              <a:spcBef>
                <a:spcPts val="300"/>
              </a:spcBef>
              <a:spcAft>
                <a:spcPts val="0"/>
              </a:spcAft>
              <a:buSzPts val="1000"/>
              <a:buNone/>
            </a:pPr>
            <a:r>
              <a:rPr lang="en-US" sz="1000"/>
              <a:t>It has 2 methods : </a:t>
            </a:r>
            <a:endParaRPr/>
          </a:p>
          <a:p>
            <a:pPr indent="0" lvl="0" marL="0" rtl="0" algn="just">
              <a:spcBef>
                <a:spcPts val="300"/>
              </a:spcBef>
              <a:spcAft>
                <a:spcPts val="0"/>
              </a:spcAft>
              <a:buSzPts val="1000"/>
              <a:buNone/>
            </a:pPr>
            <a:r>
              <a:rPr lang="en-US" sz="1000"/>
              <a:t>	1.    hasMoreElements() : which checks if vector contains some data.</a:t>
            </a:r>
            <a:endParaRPr/>
          </a:p>
          <a:p>
            <a:pPr indent="0" lvl="0" marL="0" rtl="0" algn="just">
              <a:spcBef>
                <a:spcPts val="300"/>
              </a:spcBef>
              <a:spcAft>
                <a:spcPts val="0"/>
              </a:spcAft>
              <a:buSzPts val="1000"/>
              <a:buNone/>
            </a:pPr>
            <a:r>
              <a:rPr lang="en-US" sz="1000"/>
              <a:t>	2.    nextElement() : which returns the next element  </a:t>
            </a:r>
            <a:endParaRPr/>
          </a:p>
          <a:p>
            <a:pPr indent="0" lvl="0" marL="0" rtl="0" algn="l">
              <a:spcBef>
                <a:spcPts val="0"/>
              </a:spcBef>
              <a:spcAft>
                <a:spcPts val="0"/>
              </a:spcAft>
              <a:buNone/>
            </a:pPr>
            <a:r>
              <a:t/>
            </a:r>
            <a:endParaRPr sz="1000"/>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2" name="Shape 2352"/>
        <p:cNvGrpSpPr/>
        <p:nvPr/>
      </p:nvGrpSpPr>
      <p:grpSpPr>
        <a:xfrm>
          <a:off x="0" y="0"/>
          <a:ext cx="0" cy="0"/>
          <a:chOff x="0" y="0"/>
          <a:chExt cx="0" cy="0"/>
        </a:xfrm>
      </p:grpSpPr>
      <p:sp>
        <p:nvSpPr>
          <p:cNvPr id="2353" name="Google Shape;2353;p19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54" name="Google Shape;2354;p19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55" name="Google Shape;2355;p19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56" name="Google Shape;2356;p19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7" name="Google Shape;2357;p19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(SourceCode : Module11\collections\legacyclasses\VectorDemo.java);</a:t>
            </a:r>
            <a:endParaRPr/>
          </a:p>
          <a:p>
            <a:pPr indent="0" lvl="0" marL="0" rtl="0" algn="just">
              <a:lnSpc>
                <a:spcPct val="90000"/>
              </a:lnSpc>
              <a:spcBef>
                <a:spcPts val="300"/>
              </a:spcBef>
              <a:spcAft>
                <a:spcPts val="0"/>
              </a:spcAft>
              <a:buSzPts val="1000"/>
              <a:buNone/>
            </a:pPr>
            <a:r>
              <a:rPr b="1" lang="en-US" sz="1000"/>
              <a:t>HashTable :</a:t>
            </a:r>
            <a:endParaRPr/>
          </a:p>
          <a:p>
            <a:pPr indent="0" lvl="0" marL="0" rtl="0" algn="just">
              <a:lnSpc>
                <a:spcPct val="90000"/>
              </a:lnSpc>
              <a:spcBef>
                <a:spcPts val="300"/>
              </a:spcBef>
              <a:spcAft>
                <a:spcPts val="0"/>
              </a:spcAft>
              <a:buSzPts val="1000"/>
              <a:buNone/>
            </a:pPr>
            <a:r>
              <a:rPr b="1" lang="en-US" sz="1000"/>
              <a:t>	</a:t>
            </a:r>
            <a:r>
              <a:rPr lang="en-US" sz="1000"/>
              <a:t> A hashtable is a data structure that associates keys with values. It supports efficient  look-up ex: given a key, finds the appropriate value associated with the key.</a:t>
            </a:r>
            <a:endParaRPr/>
          </a:p>
          <a:p>
            <a:pPr indent="0" lvl="0" marL="0" rtl="0" algn="just">
              <a:lnSpc>
                <a:spcPct val="90000"/>
              </a:lnSpc>
              <a:spcBef>
                <a:spcPts val="300"/>
              </a:spcBef>
              <a:spcAft>
                <a:spcPts val="0"/>
              </a:spcAft>
              <a:buSzPts val="1000"/>
              <a:buNone/>
            </a:pPr>
            <a:r>
              <a:rPr lang="en-US" sz="1000"/>
              <a:t>	In the above program , a vector is initialized with capacity 25.The second parameter in the constructor of the vector is capacityIncrement . It is the number by which the vector will extend itself if the size needs to be increased dynamically.  Different methods in the vector are used here such as:</a:t>
            </a:r>
            <a:endParaRPr/>
          </a:p>
          <a:p>
            <a:pPr indent="0" lvl="0" marL="0" rtl="0" algn="just">
              <a:lnSpc>
                <a:spcPct val="90000"/>
              </a:lnSpc>
              <a:spcBef>
                <a:spcPts val="300"/>
              </a:spcBef>
              <a:spcAft>
                <a:spcPts val="0"/>
              </a:spcAft>
              <a:buSzPts val="1000"/>
              <a:buNone/>
            </a:pPr>
            <a:r>
              <a:rPr b="1" lang="en-US" sz="1000"/>
              <a:t>add(object) : </a:t>
            </a:r>
            <a:r>
              <a:rPr lang="en-US" sz="1000"/>
              <a:t>Adds an object to the vector</a:t>
            </a:r>
            <a:endParaRPr/>
          </a:p>
          <a:p>
            <a:pPr indent="0" lvl="0" marL="0" rtl="0" algn="just">
              <a:lnSpc>
                <a:spcPct val="90000"/>
              </a:lnSpc>
              <a:spcBef>
                <a:spcPts val="300"/>
              </a:spcBef>
              <a:spcAft>
                <a:spcPts val="0"/>
              </a:spcAft>
              <a:buSzPts val="1000"/>
              <a:buNone/>
            </a:pPr>
            <a:r>
              <a:rPr b="1" lang="en-US" sz="1000"/>
              <a:t>capacity() :</a:t>
            </a:r>
            <a:r>
              <a:rPr lang="en-US" sz="1000"/>
              <a:t> which returns the capacity of the vector.</a:t>
            </a:r>
            <a:endParaRPr/>
          </a:p>
          <a:p>
            <a:pPr indent="0" lvl="0" marL="0" rtl="0" algn="just">
              <a:lnSpc>
                <a:spcPct val="90000"/>
              </a:lnSpc>
              <a:spcBef>
                <a:spcPts val="300"/>
              </a:spcBef>
              <a:spcAft>
                <a:spcPts val="0"/>
              </a:spcAft>
              <a:buSzPts val="1000"/>
              <a:buNone/>
            </a:pPr>
            <a:r>
              <a:rPr b="1" lang="en-US" sz="1000"/>
              <a:t>insertElementAt(int value, int index) :</a:t>
            </a:r>
            <a:r>
              <a:rPr lang="en-US" sz="1000"/>
              <a:t> inserts the specified element at the specified index.</a:t>
            </a:r>
            <a:endParaRPr/>
          </a:p>
          <a:p>
            <a:pPr indent="0" lvl="0" marL="0" rtl="0" algn="just">
              <a:lnSpc>
                <a:spcPct val="90000"/>
              </a:lnSpc>
              <a:spcBef>
                <a:spcPts val="300"/>
              </a:spcBef>
              <a:spcAft>
                <a:spcPts val="0"/>
              </a:spcAft>
              <a:buSzPts val="1000"/>
              <a:buNone/>
            </a:pPr>
            <a:r>
              <a:rPr b="1" lang="en-US" sz="1000"/>
              <a:t>contains(element) :</a:t>
            </a:r>
            <a:r>
              <a:rPr lang="en-US" sz="1000"/>
              <a:t>checks whether the specified object is present in the vector.</a:t>
            </a:r>
            <a:endParaRPr/>
          </a:p>
          <a:p>
            <a:pPr indent="0" lvl="0" marL="0" rtl="0" algn="just">
              <a:lnSpc>
                <a:spcPct val="90000"/>
              </a:lnSpc>
              <a:spcBef>
                <a:spcPts val="300"/>
              </a:spcBef>
              <a:spcAft>
                <a:spcPts val="0"/>
              </a:spcAft>
              <a:buSzPts val="1000"/>
              <a:buNone/>
            </a:pPr>
            <a:r>
              <a:rPr b="1" lang="en-US" sz="1000"/>
              <a:t>elementAt(int index) :</a:t>
            </a:r>
            <a:r>
              <a:rPr lang="en-US" sz="1000"/>
              <a:t>returns the object stored at the specified index.</a:t>
            </a:r>
            <a:endParaRPr/>
          </a:p>
          <a:p>
            <a:pPr indent="0" lvl="0" marL="0" rtl="0" algn="just">
              <a:lnSpc>
                <a:spcPct val="90000"/>
              </a:lnSpc>
              <a:spcBef>
                <a:spcPts val="300"/>
              </a:spcBef>
              <a:spcAft>
                <a:spcPts val="0"/>
              </a:spcAft>
              <a:buSzPts val="1000"/>
              <a:buNone/>
            </a:pPr>
            <a:r>
              <a:rPr b="1" lang="en-US" sz="1000"/>
              <a:t>Enumeration :</a:t>
            </a:r>
            <a:r>
              <a:rPr lang="en-US" sz="1000"/>
              <a:t>allows us to traverse through the vector.</a:t>
            </a:r>
            <a:endParaRPr/>
          </a:p>
          <a:p>
            <a:pPr indent="0" lvl="0" marL="0" rtl="0" algn="just">
              <a:lnSpc>
                <a:spcPct val="90000"/>
              </a:lnSpc>
              <a:spcBef>
                <a:spcPts val="300"/>
              </a:spcBef>
              <a:spcAft>
                <a:spcPts val="0"/>
              </a:spcAft>
              <a:buSzPts val="1000"/>
              <a:buNone/>
            </a:pPr>
            <a:r>
              <a:rPr b="1" lang="en-US" sz="1000"/>
              <a:t>elements() :</a:t>
            </a:r>
            <a:r>
              <a:rPr lang="en-US" sz="1000"/>
              <a:t> returns an enumeration over the vector.</a:t>
            </a:r>
            <a:endParaRPr/>
          </a:p>
          <a:p>
            <a:pPr indent="0" lvl="0" marL="0" rtl="0" algn="just">
              <a:lnSpc>
                <a:spcPct val="90000"/>
              </a:lnSpc>
              <a:spcBef>
                <a:spcPts val="300"/>
              </a:spcBef>
              <a:spcAft>
                <a:spcPts val="0"/>
              </a:spcAft>
              <a:buSzPts val="1000"/>
              <a:buNone/>
            </a:pPr>
            <a:r>
              <a:rPr b="1" lang="en-US" sz="1000"/>
              <a:t>hasMoreElements() :</a:t>
            </a:r>
            <a:r>
              <a:rPr lang="en-US" sz="1000"/>
              <a:t> checks whether the vector contains any more objects in it.</a:t>
            </a:r>
            <a:endParaRPr/>
          </a:p>
          <a:p>
            <a:pPr indent="0" lvl="0" marL="0" rtl="0" algn="just">
              <a:lnSpc>
                <a:spcPct val="90000"/>
              </a:lnSpc>
              <a:spcBef>
                <a:spcPts val="300"/>
              </a:spcBef>
              <a:spcAft>
                <a:spcPts val="0"/>
              </a:spcAft>
              <a:buSzPts val="1000"/>
              <a:buNone/>
            </a:pPr>
            <a:r>
              <a:rPr b="1" lang="en-US" sz="1000"/>
              <a:t>nextElement() :</a:t>
            </a:r>
            <a:r>
              <a:rPr lang="en-US" sz="1000"/>
              <a:t> Returns the next element in the vector.</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p19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63" name="Google Shape;2363;p19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64" name="Google Shape;2364;p19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65" name="Google Shape;2365;p19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366" name="Google Shape;2366;p19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Advantages of collection over Legacy classes…</a:t>
            </a:r>
            <a:endParaRPr/>
          </a:p>
          <a:p>
            <a:pPr indent="0" lvl="0" marL="0" rtl="0" algn="just">
              <a:spcBef>
                <a:spcPts val="400"/>
              </a:spcBef>
              <a:spcAft>
                <a:spcPts val="0"/>
              </a:spcAft>
              <a:buSzPts val="1000"/>
              <a:buNone/>
            </a:pPr>
            <a:r>
              <a:rPr lang="en-US" sz="1000"/>
              <a:t>	1.    Collections are defined by the set of interfaces for flexibility reasons and not tightly coupled with a specific implementation.</a:t>
            </a:r>
            <a:endParaRPr/>
          </a:p>
          <a:p>
            <a:pPr indent="0" lvl="0" marL="0" rtl="0" algn="just">
              <a:spcBef>
                <a:spcPts val="400"/>
              </a:spcBef>
              <a:spcAft>
                <a:spcPts val="0"/>
              </a:spcAft>
              <a:buSzPts val="1000"/>
              <a:buNone/>
            </a:pPr>
            <a:r>
              <a:rPr lang="en-US" sz="1000"/>
              <a:t>	2.    Collection normally provides same set of functionalities across different types of collections.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Collection –</a:t>
            </a:r>
            <a:r>
              <a:rPr lang="en-US" sz="1000"/>
              <a:t> It is the root or meta interface for collections. Methods declared in it are add(), remove(), size()  and iterator(),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Set</a:t>
            </a:r>
            <a:r>
              <a:rPr lang="en-US" sz="1000"/>
              <a:t> </a:t>
            </a:r>
            <a:r>
              <a:rPr b="1" lang="en-US" sz="1000"/>
              <a:t>– Duplicate elements are not allowed. </a:t>
            </a:r>
            <a:r>
              <a:rPr lang="en-US" sz="1000"/>
              <a:t> Elements are not stored in a particular order.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SortedSet –</a:t>
            </a:r>
            <a:r>
              <a:rPr lang="en-US" sz="1000"/>
              <a:t> It extends Set interface.  It represents </a:t>
            </a:r>
            <a:r>
              <a:rPr b="1" lang="en-US" sz="1000"/>
              <a:t>logical sorted order</a:t>
            </a:r>
            <a:r>
              <a:rPr lang="en-US" sz="1000"/>
              <a:t> for elements.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List –</a:t>
            </a:r>
            <a:r>
              <a:rPr lang="en-US" sz="1000"/>
              <a:t> It extends Collection interface. Elements are stored in an order of insertion.  </a:t>
            </a:r>
            <a:r>
              <a:rPr b="1" lang="en-US" sz="1000"/>
              <a:t>Allows duplicates and does not guarantee sorted order.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Map –</a:t>
            </a:r>
            <a:r>
              <a:rPr lang="en-US" sz="1000"/>
              <a:t> Holds the key - value pairs. It doesn’t extend the Collection interface. Can be viewed as collections because of the similar concept.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SortedMap –</a:t>
            </a:r>
            <a:r>
              <a:rPr lang="en-US" sz="1000"/>
              <a:t>It extends the Map interface. The data is stored depending on </a:t>
            </a:r>
            <a:r>
              <a:rPr b="1" lang="en-US" sz="1000"/>
              <a:t>logical sorted order for keys.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367" name="Google Shape;2367;p19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p19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97" name="Google Shape;2397;p19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98" name="Google Shape;2398;p19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99" name="Google Shape;2399;p19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00" name="Google Shape;2400;p19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boolean add(Object) :</a:t>
            </a:r>
            <a:endParaRPr/>
          </a:p>
          <a:p>
            <a:pPr indent="0" lvl="0" marL="0" rtl="0" algn="just">
              <a:spcBef>
                <a:spcPts val="300"/>
              </a:spcBef>
              <a:spcAft>
                <a:spcPts val="0"/>
              </a:spcAft>
              <a:buSzPts val="1000"/>
              <a:buNone/>
            </a:pPr>
            <a:r>
              <a:rPr lang="en-US" sz="1000"/>
              <a:t>	 Adds the specified element into the collection. This method returns a true value, if the element is successfully added into the collection else, returns false. </a:t>
            </a:r>
            <a:endParaRPr/>
          </a:p>
          <a:p>
            <a:pPr indent="0" lvl="0" marL="0" rtl="0" algn="just">
              <a:spcBef>
                <a:spcPts val="300"/>
              </a:spcBef>
              <a:spcAft>
                <a:spcPts val="0"/>
              </a:spcAft>
              <a:buSzPts val="1000"/>
              <a:buNone/>
            </a:pPr>
            <a:r>
              <a:rPr b="1" lang="en-US" sz="1000"/>
              <a:t>boolean contains(Object) :</a:t>
            </a:r>
            <a:r>
              <a:rPr lang="en-US" sz="1000"/>
              <a:t> </a:t>
            </a:r>
            <a:endParaRPr/>
          </a:p>
          <a:p>
            <a:pPr indent="0" lvl="0" marL="0" rtl="0" algn="just">
              <a:spcBef>
                <a:spcPts val="300"/>
              </a:spcBef>
              <a:spcAft>
                <a:spcPts val="0"/>
              </a:spcAft>
              <a:buSzPts val="1000"/>
              <a:buNone/>
            </a:pPr>
            <a:r>
              <a:rPr lang="en-US" sz="1000"/>
              <a:t>	Returns true if the collection contains the specified element.</a:t>
            </a:r>
            <a:endParaRPr/>
          </a:p>
          <a:p>
            <a:pPr indent="0" lvl="0" marL="0" rtl="0" algn="just">
              <a:spcBef>
                <a:spcPts val="300"/>
              </a:spcBef>
              <a:spcAft>
                <a:spcPts val="0"/>
              </a:spcAft>
              <a:buSzPts val="1000"/>
              <a:buNone/>
            </a:pPr>
            <a:r>
              <a:rPr b="1" lang="en-US" sz="1000"/>
              <a:t>Iterator iterator() :</a:t>
            </a:r>
            <a:endParaRPr/>
          </a:p>
          <a:p>
            <a:pPr indent="0" lvl="0" marL="0" rtl="0" algn="just">
              <a:spcBef>
                <a:spcPts val="300"/>
              </a:spcBef>
              <a:spcAft>
                <a:spcPts val="0"/>
              </a:spcAft>
              <a:buSzPts val="1000"/>
              <a:buNone/>
            </a:pPr>
            <a:r>
              <a:rPr lang="en-US" sz="1000"/>
              <a:t>	Returns an iterator over the elements in the collection.</a:t>
            </a:r>
            <a:endParaRPr/>
          </a:p>
          <a:p>
            <a:pPr indent="0" lvl="0" marL="0" rtl="0" algn="just">
              <a:spcBef>
                <a:spcPts val="300"/>
              </a:spcBef>
              <a:spcAft>
                <a:spcPts val="0"/>
              </a:spcAft>
              <a:buSzPts val="1000"/>
              <a:buNone/>
            </a:pPr>
            <a:r>
              <a:rPr b="1" lang="en-US" sz="1000"/>
              <a:t>int size() :</a:t>
            </a:r>
            <a:r>
              <a:rPr lang="en-US" sz="1000"/>
              <a:t> </a:t>
            </a:r>
            <a:endParaRPr/>
          </a:p>
          <a:p>
            <a:pPr indent="0" lvl="0" marL="0" rtl="0" algn="just">
              <a:spcBef>
                <a:spcPts val="300"/>
              </a:spcBef>
              <a:spcAft>
                <a:spcPts val="0"/>
              </a:spcAft>
              <a:buSzPts val="1000"/>
              <a:buNone/>
            </a:pPr>
            <a:r>
              <a:rPr lang="en-US" sz="1000"/>
              <a:t>	Returns the number of elements in the collection.</a:t>
            </a:r>
            <a:endParaRPr/>
          </a:p>
          <a:p>
            <a:pPr indent="0" lvl="0" marL="0" rtl="0" algn="just">
              <a:spcBef>
                <a:spcPts val="300"/>
              </a:spcBef>
              <a:spcAft>
                <a:spcPts val="0"/>
              </a:spcAft>
              <a:buSzPts val="1000"/>
              <a:buNone/>
            </a:pPr>
            <a:r>
              <a:rPr b="1" lang="en-US" sz="1000"/>
              <a:t>boolean remove(Object) :</a:t>
            </a:r>
            <a:r>
              <a:rPr lang="en-US" sz="1000"/>
              <a:t> </a:t>
            </a:r>
            <a:endParaRPr/>
          </a:p>
          <a:p>
            <a:pPr indent="0" lvl="0" marL="0" rtl="0" algn="just">
              <a:spcBef>
                <a:spcPts val="300"/>
              </a:spcBef>
              <a:spcAft>
                <a:spcPts val="0"/>
              </a:spcAft>
              <a:buSzPts val="1000"/>
              <a:buNone/>
            </a:pPr>
            <a:r>
              <a:rPr lang="en-US" sz="1000"/>
              <a:t>	Removes the first occurrence of the specified element from the collection.</a:t>
            </a:r>
            <a:endParaRPr/>
          </a:p>
          <a:p>
            <a:pPr indent="0" lvl="0" marL="0" rtl="0" algn="just">
              <a:spcBef>
                <a:spcPts val="300"/>
              </a:spcBef>
              <a:spcAft>
                <a:spcPts val="0"/>
              </a:spcAft>
              <a:buSzPts val="1000"/>
              <a:buNone/>
            </a:pPr>
            <a:r>
              <a:rPr b="1" lang="en-US" sz="1000"/>
              <a:t>toArray() :</a:t>
            </a:r>
            <a:r>
              <a:rPr lang="en-US" sz="1000"/>
              <a:t> </a:t>
            </a:r>
            <a:endParaRPr/>
          </a:p>
          <a:p>
            <a:pPr indent="0" lvl="0" marL="0" rtl="0" algn="just">
              <a:spcBef>
                <a:spcPts val="300"/>
              </a:spcBef>
              <a:spcAft>
                <a:spcPts val="0"/>
              </a:spcAft>
              <a:buSzPts val="1000"/>
              <a:buNone/>
            </a:pPr>
            <a:r>
              <a:rPr lang="en-US" sz="1000"/>
              <a:t>	Returns an array containing all the elements in the collection. If the collection fits in the specified array then it is returned, otherwise a new array with the required size is allocated. If the size of the array specified is more than the size of collection then all the remaining positions are  filled with “null” values.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  </a:t>
            </a:r>
            <a:endParaRPr/>
          </a:p>
          <a:p>
            <a:pPr indent="0" lvl="0" marL="0" rtl="0" algn="l">
              <a:spcBef>
                <a:spcPts val="0"/>
              </a:spcBef>
              <a:spcAft>
                <a:spcPts val="0"/>
              </a:spcAft>
              <a:buNone/>
            </a:pPr>
            <a:r>
              <a:t/>
            </a:r>
            <a:endParaRPr sz="1000"/>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p19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6" name="Google Shape;2406;p19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7" name="Google Shape;2407;p19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08" name="Google Shape;2408;p19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09" name="Google Shape;2409;p19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b="1" lang="en-US" sz="1000"/>
              <a:t>int indexOf(Object) : </a:t>
            </a:r>
            <a:endParaRPr/>
          </a:p>
          <a:p>
            <a:pPr indent="0" lvl="0" marL="0" rtl="0" algn="just">
              <a:lnSpc>
                <a:spcPct val="80000"/>
              </a:lnSpc>
              <a:spcBef>
                <a:spcPts val="300"/>
              </a:spcBef>
              <a:spcAft>
                <a:spcPts val="0"/>
              </a:spcAft>
              <a:buSzPts val="1000"/>
              <a:buNone/>
            </a:pPr>
            <a:r>
              <a:rPr b="1" lang="en-US" sz="1000"/>
              <a:t>	</a:t>
            </a:r>
            <a:r>
              <a:rPr lang="en-US" sz="1000"/>
              <a:t>Returns the index of the first occurrence of specified element in the list. It returns -1 if the list does not contain the specified element.</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b="1" lang="en-US" sz="1000"/>
              <a:t>Object get(int) :</a:t>
            </a:r>
            <a:endParaRPr/>
          </a:p>
          <a:p>
            <a:pPr indent="0" lvl="0" marL="0" rtl="0" algn="just">
              <a:lnSpc>
                <a:spcPct val="80000"/>
              </a:lnSpc>
              <a:spcBef>
                <a:spcPts val="300"/>
              </a:spcBef>
              <a:spcAft>
                <a:spcPts val="0"/>
              </a:spcAft>
              <a:buSzPts val="1000"/>
              <a:buNone/>
            </a:pPr>
            <a:r>
              <a:rPr b="1" lang="en-US" sz="1000"/>
              <a:t>	 </a:t>
            </a:r>
            <a:r>
              <a:rPr lang="en-US" sz="1000"/>
              <a:t>Returns the element at the specified index from the List.</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b="1" lang="en-US" sz="1000"/>
              <a:t>Object remove(int) : </a:t>
            </a:r>
            <a:endParaRPr/>
          </a:p>
          <a:p>
            <a:pPr indent="0" lvl="0" marL="0" rtl="0" algn="just">
              <a:lnSpc>
                <a:spcPct val="80000"/>
              </a:lnSpc>
              <a:spcBef>
                <a:spcPts val="300"/>
              </a:spcBef>
              <a:spcAft>
                <a:spcPts val="0"/>
              </a:spcAft>
              <a:buSzPts val="1000"/>
              <a:buNone/>
            </a:pPr>
            <a:r>
              <a:rPr lang="en-US" sz="1000"/>
              <a:t>	Removes and returns the element at the specified index from the list and shifts the subsequent places of the elements.</a:t>
            </a:r>
            <a:endParaRPr/>
          </a:p>
          <a:p>
            <a:pPr indent="0" lvl="0" marL="0" rtl="0" algn="just">
              <a:lnSpc>
                <a:spcPct val="80000"/>
              </a:lnSpc>
              <a:spcBef>
                <a:spcPts val="300"/>
              </a:spcBef>
              <a:spcAft>
                <a:spcPts val="0"/>
              </a:spcAft>
              <a:buSzPts val="1000"/>
              <a:buNone/>
            </a:pPr>
            <a:r>
              <a:t/>
            </a:r>
            <a:endParaRPr b="1" sz="1000"/>
          </a:p>
          <a:p>
            <a:pPr indent="0" lvl="0" marL="0" rtl="0" algn="just">
              <a:lnSpc>
                <a:spcPct val="80000"/>
              </a:lnSpc>
              <a:spcBef>
                <a:spcPts val="300"/>
              </a:spcBef>
              <a:spcAft>
                <a:spcPts val="0"/>
              </a:spcAft>
              <a:buSzPts val="1000"/>
              <a:buNone/>
            </a:pPr>
            <a:r>
              <a:rPr b="1" lang="en-US" sz="1000"/>
              <a:t>ListIterator listIterator() :</a:t>
            </a:r>
            <a:r>
              <a:rPr lang="en-US" sz="1000"/>
              <a:t> </a:t>
            </a:r>
            <a:endParaRPr/>
          </a:p>
          <a:p>
            <a:pPr indent="0" lvl="0" marL="0" rtl="0" algn="just">
              <a:lnSpc>
                <a:spcPct val="80000"/>
              </a:lnSpc>
              <a:spcBef>
                <a:spcPts val="300"/>
              </a:spcBef>
              <a:spcAft>
                <a:spcPts val="0"/>
              </a:spcAft>
              <a:buSzPts val="1000"/>
              <a:buNone/>
            </a:pPr>
            <a:r>
              <a:rPr lang="en-US" sz="1000"/>
              <a:t>	Returns an ListIterator over the elements in the List.</a:t>
            </a:r>
            <a:endParaRPr/>
          </a:p>
          <a:p>
            <a:pPr indent="0" lvl="0" marL="0" rtl="0" algn="just">
              <a:lnSpc>
                <a:spcPct val="80000"/>
              </a:lnSpc>
              <a:spcBef>
                <a:spcPts val="300"/>
              </a:spcBef>
              <a:spcAft>
                <a:spcPts val="0"/>
              </a:spcAft>
              <a:buSzPts val="1000"/>
              <a:buNone/>
            </a:pPr>
            <a:r>
              <a:t/>
            </a:r>
            <a:endParaRPr b="1" sz="1000"/>
          </a:p>
          <a:p>
            <a:pPr indent="0" lvl="0" marL="0" rtl="0" algn="just">
              <a:lnSpc>
                <a:spcPct val="80000"/>
              </a:lnSpc>
              <a:spcBef>
                <a:spcPts val="300"/>
              </a:spcBef>
              <a:spcAft>
                <a:spcPts val="0"/>
              </a:spcAft>
              <a:buSzPts val="1000"/>
              <a:buNone/>
            </a:pPr>
            <a:r>
              <a:rPr b="1" lang="en-US" sz="1000"/>
              <a:t>List subList(int From , int To) : </a:t>
            </a:r>
            <a:endParaRPr/>
          </a:p>
          <a:p>
            <a:pPr indent="0" lvl="0" marL="0" rtl="0" algn="just">
              <a:lnSpc>
                <a:spcPct val="80000"/>
              </a:lnSpc>
              <a:spcBef>
                <a:spcPts val="300"/>
              </a:spcBef>
              <a:spcAft>
                <a:spcPts val="0"/>
              </a:spcAft>
              <a:buSzPts val="1000"/>
              <a:buNone/>
            </a:pPr>
            <a:r>
              <a:rPr lang="en-US" sz="1000"/>
              <a:t>	Returns a portion of list between the specified ‘from’ and ‘to’ indexes. The ‘from’ is included and ‘to’ is excluded in the returned list.</a:t>
            </a:r>
            <a:endParaRPr/>
          </a:p>
          <a:p>
            <a:pPr indent="0" lvl="0" marL="0" rtl="0" algn="just">
              <a:lnSpc>
                <a:spcPct val="80000"/>
              </a:lnSpc>
              <a:spcBef>
                <a:spcPts val="300"/>
              </a:spcBef>
              <a:spcAft>
                <a:spcPts val="0"/>
              </a:spcAft>
              <a:buSzPts val="1000"/>
              <a:buNone/>
            </a:pPr>
            <a:r>
              <a:t/>
            </a:r>
            <a:endParaRPr b="1" sz="1000"/>
          </a:p>
          <a:p>
            <a:pPr indent="0" lvl="0" marL="0" rtl="0" algn="just">
              <a:lnSpc>
                <a:spcPct val="80000"/>
              </a:lnSpc>
              <a:spcBef>
                <a:spcPts val="300"/>
              </a:spcBef>
              <a:spcAft>
                <a:spcPts val="0"/>
              </a:spcAft>
              <a:buSzPts val="1000"/>
              <a:buNone/>
            </a:pPr>
            <a:r>
              <a:rPr b="1" lang="en-US" sz="1000"/>
              <a:t>Object set(int index, element) : </a:t>
            </a:r>
            <a:endParaRPr/>
          </a:p>
          <a:p>
            <a:pPr indent="0" lvl="0" marL="0" rtl="0" algn="just">
              <a:lnSpc>
                <a:spcPct val="80000"/>
              </a:lnSpc>
              <a:spcBef>
                <a:spcPts val="300"/>
              </a:spcBef>
              <a:spcAft>
                <a:spcPts val="0"/>
              </a:spcAft>
              <a:buSzPts val="1000"/>
              <a:buNone/>
            </a:pPr>
            <a:r>
              <a:rPr lang="en-US" sz="1000"/>
              <a:t>	Replaces the element at the specified index in the  list with the specified element</a:t>
            </a:r>
            <a:r>
              <a:rPr b="1" lang="en-US" sz="1000"/>
              <a:t> </a:t>
            </a:r>
            <a:r>
              <a:rPr lang="en-US" sz="1000"/>
              <a:t>   </a:t>
            </a:r>
            <a:r>
              <a:rPr b="1" lang="en-US" sz="1000"/>
              <a:t>  </a:t>
            </a:r>
            <a:endParaRPr/>
          </a:p>
          <a:p>
            <a:pPr indent="0" lvl="0" marL="0" rtl="0" algn="just">
              <a:lnSpc>
                <a:spcPct val="80000"/>
              </a:lnSpc>
              <a:spcBef>
                <a:spcPts val="300"/>
              </a:spcBef>
              <a:spcAft>
                <a:spcPts val="0"/>
              </a:spcAft>
              <a:buSzPts val="1000"/>
              <a:buNone/>
            </a:pPr>
            <a:r>
              <a:rPr lang="en-US" sz="1000"/>
              <a:t> </a:t>
            </a:r>
            <a:endParaRPr/>
          </a:p>
          <a:p>
            <a:pPr indent="0" lvl="0" marL="0" rtl="0" algn="just">
              <a:lnSpc>
                <a:spcPct val="80000"/>
              </a:lnSpc>
              <a:spcBef>
                <a:spcPts val="300"/>
              </a:spcBef>
              <a:spcAft>
                <a:spcPts val="0"/>
              </a:spcAft>
              <a:buSzPts val="1000"/>
              <a:buNone/>
            </a:pPr>
            <a:r>
              <a:rPr lang="en-US" sz="1000"/>
              <a:t>	   </a:t>
            </a:r>
            <a:endParaRPr/>
          </a:p>
          <a:p>
            <a:pPr indent="0" lvl="0" marL="0" rtl="0" algn="l">
              <a:spcBef>
                <a:spcPts val="0"/>
              </a:spcBef>
              <a:spcAft>
                <a:spcPts val="0"/>
              </a:spcAft>
              <a:buNone/>
            </a:pPr>
            <a:r>
              <a:t/>
            </a:r>
            <a:endParaRPr sz="1000"/>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p19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15" name="Google Shape;2415;p19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16" name="Google Shape;2416;p19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17" name="Google Shape;2417;p19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418" name="Google Shape;2418;p19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(SourceCode :  Module11\collections\listinterfaces\ArrayListDemo.java);</a:t>
            </a:r>
            <a:endParaRPr/>
          </a:p>
          <a:p>
            <a:pPr indent="0" lvl="0" marL="0" rtl="0" algn="just">
              <a:lnSpc>
                <a:spcPct val="80000"/>
              </a:lnSpc>
              <a:spcBef>
                <a:spcPts val="400"/>
              </a:spcBef>
              <a:spcAft>
                <a:spcPts val="0"/>
              </a:spcAft>
              <a:buSzPts val="1000"/>
              <a:buNone/>
            </a:pPr>
            <a:r>
              <a:rPr b="1" lang="en-US" sz="1000"/>
              <a:t>ArrayList –</a:t>
            </a:r>
            <a:r>
              <a:rPr lang="en-US" sz="1000"/>
              <a:t> It is a resizable array implemented using List interface. It is roughly equivalent to Vector with the difference that it is unsynchronized. If the list is containing large number of objects, then it is expensive to add or remove an element near the beginning. Preferable for accessing the contents randomly.</a:t>
            </a:r>
            <a:endParaRPr/>
          </a:p>
          <a:p>
            <a:pPr indent="0" lvl="0" marL="0" rtl="0" algn="just">
              <a:lnSpc>
                <a:spcPct val="80000"/>
              </a:lnSpc>
              <a:spcBef>
                <a:spcPts val="400"/>
              </a:spcBef>
              <a:spcAft>
                <a:spcPts val="0"/>
              </a:spcAft>
              <a:buSzPts val="1000"/>
              <a:buNone/>
            </a:pPr>
            <a:r>
              <a:rPr lang="en-US" sz="1000"/>
              <a:t>	 The elements in arrays are stored consecutively.  So, once declared it can not change its size. To overcome this limitation, ArrayList is the choice.  When, the size of the ArrayList needs to be increased, existing instance is copied to another larger space where now it can accommodate few more elements.</a:t>
            </a:r>
            <a:endParaRPr/>
          </a:p>
          <a:p>
            <a:pPr indent="0" lvl="0" marL="0" rtl="0" algn="just">
              <a:lnSpc>
                <a:spcPct val="80000"/>
              </a:lnSpc>
              <a:spcBef>
                <a:spcPts val="400"/>
              </a:spcBef>
              <a:spcAft>
                <a:spcPts val="0"/>
              </a:spcAft>
              <a:buSzPts val="1000"/>
              <a:buNone/>
            </a:pPr>
            <a:r>
              <a:rPr b="1" lang="en-US" sz="1000"/>
              <a:t>Advantages :</a:t>
            </a:r>
            <a:r>
              <a:rPr lang="en-US" sz="1000"/>
              <a:t> Arrays/Arraylists allows fast random access.</a:t>
            </a:r>
            <a:endParaRPr/>
          </a:p>
          <a:p>
            <a:pPr indent="0" lvl="0" marL="0" rtl="0" algn="just">
              <a:lnSpc>
                <a:spcPct val="80000"/>
              </a:lnSpc>
              <a:spcBef>
                <a:spcPts val="400"/>
              </a:spcBef>
              <a:spcAft>
                <a:spcPts val="0"/>
              </a:spcAft>
              <a:buSzPts val="1000"/>
              <a:buNone/>
            </a:pPr>
            <a:r>
              <a:rPr lang="en-US" sz="1000"/>
              <a:t>	        Provides larger density of data compared to some other types of collections.</a:t>
            </a:r>
            <a:endParaRPr/>
          </a:p>
          <a:p>
            <a:pPr indent="0" lvl="0" marL="0" rtl="0" algn="just">
              <a:lnSpc>
                <a:spcPct val="80000"/>
              </a:lnSpc>
              <a:spcBef>
                <a:spcPts val="400"/>
              </a:spcBef>
              <a:spcAft>
                <a:spcPts val="0"/>
              </a:spcAft>
              <a:buSzPts val="1000"/>
              <a:buNone/>
            </a:pPr>
            <a:r>
              <a:rPr b="1" lang="en-US" sz="1000"/>
              <a:t>Disadvantages : </a:t>
            </a:r>
            <a:r>
              <a:rPr lang="en-US" sz="1000"/>
              <a:t>Insertion and Deletions are most inefficient</a:t>
            </a:r>
            <a:endParaRPr/>
          </a:p>
          <a:p>
            <a:pPr indent="0" lvl="0" marL="0" rtl="0" algn="just">
              <a:lnSpc>
                <a:spcPct val="80000"/>
              </a:lnSpc>
              <a:spcBef>
                <a:spcPts val="400"/>
              </a:spcBef>
              <a:spcAft>
                <a:spcPts val="0"/>
              </a:spcAft>
              <a:buSzPts val="1000"/>
              <a:buNone/>
            </a:pPr>
            <a:r>
              <a:rPr lang="en-US" sz="1000"/>
              <a:t>		   Needs consecutive space always.</a:t>
            </a:r>
            <a:endParaRPr/>
          </a:p>
          <a:p>
            <a:pPr indent="0" lvl="0" marL="0" rtl="0" algn="just">
              <a:lnSpc>
                <a:spcPct val="80000"/>
              </a:lnSpc>
              <a:spcBef>
                <a:spcPts val="400"/>
              </a:spcBef>
              <a:spcAft>
                <a:spcPts val="0"/>
              </a:spcAft>
              <a:buSzPts val="1000"/>
              <a:buNone/>
            </a:pPr>
            <a:r>
              <a:rPr b="1" lang="en-US" sz="1000"/>
              <a:t>Methods in the ArrayList :</a:t>
            </a:r>
            <a:endParaRPr/>
          </a:p>
          <a:p>
            <a:pPr indent="0" lvl="0" marL="0" rtl="0" algn="just">
              <a:lnSpc>
                <a:spcPct val="80000"/>
              </a:lnSpc>
              <a:spcBef>
                <a:spcPts val="400"/>
              </a:spcBef>
              <a:spcAft>
                <a:spcPts val="0"/>
              </a:spcAft>
              <a:buSzPts val="1000"/>
              <a:buNone/>
            </a:pPr>
            <a:r>
              <a:rPr lang="en-US" sz="1000"/>
              <a:t>	add(Object) :	     Adds objects into the ArrayList.</a:t>
            </a:r>
            <a:endParaRPr/>
          </a:p>
          <a:p>
            <a:pPr indent="0" lvl="0" marL="0" rtl="0" algn="just">
              <a:lnSpc>
                <a:spcPct val="80000"/>
              </a:lnSpc>
              <a:spcBef>
                <a:spcPts val="400"/>
              </a:spcBef>
              <a:spcAft>
                <a:spcPts val="0"/>
              </a:spcAft>
              <a:buSzPts val="1000"/>
              <a:buNone/>
            </a:pPr>
            <a:r>
              <a:rPr lang="en-US" sz="1000"/>
              <a:t>	size() : 		     Returns the number of objects currently present in the list. </a:t>
            </a:r>
            <a:endParaRPr/>
          </a:p>
          <a:p>
            <a:pPr indent="0" lvl="0" marL="0" rtl="0" algn="just">
              <a:lnSpc>
                <a:spcPct val="80000"/>
              </a:lnSpc>
              <a:spcBef>
                <a:spcPts val="400"/>
              </a:spcBef>
              <a:spcAft>
                <a:spcPts val="0"/>
              </a:spcAft>
              <a:buSzPts val="1000"/>
              <a:buNone/>
            </a:pPr>
            <a:r>
              <a:rPr lang="en-US" sz="1000"/>
              <a:t>	ensureCapacity():    Ensures that the ArrayList, holds at least the minimum number of objects as specified. It increases the size of list if necessary, 			      but while shrinking ensures that the minimum size of the list is always maintained.</a:t>
            </a:r>
            <a:endParaRPr/>
          </a:p>
          <a:p>
            <a:pPr indent="0" lvl="0" marL="0" rtl="0" algn="just">
              <a:lnSpc>
                <a:spcPct val="80000"/>
              </a:lnSpc>
              <a:spcBef>
                <a:spcPts val="400"/>
              </a:spcBef>
              <a:spcAft>
                <a:spcPts val="0"/>
              </a:spcAft>
              <a:buSzPts val="1000"/>
              <a:buNone/>
            </a:pPr>
            <a:r>
              <a:rPr lang="en-US" sz="1000"/>
              <a:t>	trimToSize():          Trims the capacity of the ArrayList to the list’s current size, so that if the list had dynamically increased its size previously, and 			      now because its size is decreased memory is not wasted to maintain null values. </a:t>
            </a:r>
            <a:endParaRPr/>
          </a:p>
          <a:p>
            <a:pPr indent="0" lvl="0" marL="0" rtl="0" algn="just">
              <a:lnSpc>
                <a:spcPct val="80000"/>
              </a:lnSpc>
              <a:spcBef>
                <a:spcPts val="400"/>
              </a:spcBef>
              <a:spcAft>
                <a:spcPts val="0"/>
              </a:spcAft>
              <a:buSzPts val="1000"/>
              <a:buNone/>
            </a:pPr>
            <a:r>
              <a:rPr lang="en-US" sz="1000"/>
              <a:t>	toArray() :               Returns the list in the form of an array with all the elements in correct order. If the specified size of array is more then the size 			      of the list then, the elements in array are filled with null values, and if the specified array has size less than the list , then the 			      size of array is automatically increased to the size of the list.</a:t>
            </a:r>
            <a:endParaRPr/>
          </a:p>
          <a:p>
            <a:pPr indent="0" lvl="0" marL="0" rtl="0" algn="just">
              <a:lnSpc>
                <a:spcPct val="80000"/>
              </a:lnSpc>
              <a:spcBef>
                <a:spcPts val="400"/>
              </a:spcBef>
              <a:spcAft>
                <a:spcPts val="0"/>
              </a:spcAft>
              <a:buSzPts val="1000"/>
              <a:buNone/>
            </a:pPr>
            <a:r>
              <a:rPr lang="en-US" sz="1000"/>
              <a:t>	remove(int index) :   Removes the element present at the specified index. </a:t>
            </a:r>
            <a:endParaRPr/>
          </a:p>
        </p:txBody>
      </p:sp>
      <p:sp>
        <p:nvSpPr>
          <p:cNvPr id="2419" name="Google Shape;2419;p19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4" name="Shape 2424"/>
        <p:cNvGrpSpPr/>
        <p:nvPr/>
      </p:nvGrpSpPr>
      <p:grpSpPr>
        <a:xfrm>
          <a:off x="0" y="0"/>
          <a:ext cx="0" cy="0"/>
          <a:chOff x="0" y="0"/>
          <a:chExt cx="0" cy="0"/>
        </a:xfrm>
      </p:grpSpPr>
      <p:sp>
        <p:nvSpPr>
          <p:cNvPr id="2425" name="Google Shape;2425;p19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6" name="Google Shape;2426;p19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7" name="Google Shape;2427;p19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8" name="Google Shape;2428;p19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29" name="Google Shape;2429;p19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(SourceCode :  Module11\collections\listinterfaces\LinkedListDemo);</a:t>
            </a:r>
            <a:endParaRPr/>
          </a:p>
          <a:p>
            <a:pPr indent="0" lvl="0" marL="0" rtl="0" algn="just">
              <a:lnSpc>
                <a:spcPct val="90000"/>
              </a:lnSpc>
              <a:spcBef>
                <a:spcPts val="400"/>
              </a:spcBef>
              <a:spcAft>
                <a:spcPts val="0"/>
              </a:spcAft>
              <a:buSzPts val="1000"/>
              <a:buNone/>
            </a:pPr>
            <a:r>
              <a:rPr b="1" lang="en-US" sz="1000"/>
              <a:t>LinkedList –</a:t>
            </a:r>
            <a:r>
              <a:rPr lang="en-US" sz="1000"/>
              <a:t> It is a List implemented using doubly linked list.  For storing data, nodes are used which have forward and backward references to refer to succeeding and preceding nodes respectively.  There is always one Head node referring to very first node in the list. Also in case of Doubly Linked list, there is always Tail node to refer to very last node in the list.</a:t>
            </a:r>
            <a:endParaRPr/>
          </a:p>
          <a:p>
            <a:pPr indent="0" lvl="0" marL="0" rtl="0" algn="just">
              <a:lnSpc>
                <a:spcPct val="90000"/>
              </a:lnSpc>
              <a:spcBef>
                <a:spcPts val="400"/>
              </a:spcBef>
              <a:spcAft>
                <a:spcPts val="0"/>
              </a:spcAft>
              <a:buSzPts val="1000"/>
              <a:buNone/>
            </a:pPr>
            <a:r>
              <a:rPr b="1" lang="en-US" sz="1000"/>
              <a:t>Advantages : </a:t>
            </a:r>
            <a:r>
              <a:rPr lang="en-US" sz="1000"/>
              <a:t>Insertion and Deletion are efficient ,Insertion and Deletion are possible at both ends, Faster for traversing.</a:t>
            </a:r>
            <a:endParaRPr/>
          </a:p>
          <a:p>
            <a:pPr indent="0" lvl="0" marL="0" rtl="0" algn="just">
              <a:lnSpc>
                <a:spcPct val="90000"/>
              </a:lnSpc>
              <a:spcBef>
                <a:spcPts val="400"/>
              </a:spcBef>
              <a:spcAft>
                <a:spcPts val="0"/>
              </a:spcAft>
              <a:buSzPts val="1000"/>
              <a:buNone/>
            </a:pPr>
            <a:r>
              <a:rPr b="1" lang="en-US" sz="1000"/>
              <a:t>Disadvantages :</a:t>
            </a:r>
            <a:r>
              <a:rPr lang="en-US" sz="1000"/>
              <a:t> Random Access is most inefficient</a:t>
            </a:r>
            <a:endParaRPr/>
          </a:p>
          <a:p>
            <a:pPr indent="0" lvl="0" marL="0" rtl="0" algn="just">
              <a:lnSpc>
                <a:spcPct val="90000"/>
              </a:lnSpc>
              <a:spcBef>
                <a:spcPts val="400"/>
              </a:spcBef>
              <a:spcAft>
                <a:spcPts val="0"/>
              </a:spcAft>
              <a:buSzPts val="1000"/>
              <a:buNone/>
            </a:pPr>
            <a:r>
              <a:rPr lang="en-US" sz="1000"/>
              <a:t>The various methods are :</a:t>
            </a:r>
            <a:endParaRPr/>
          </a:p>
          <a:p>
            <a:pPr indent="0" lvl="0" marL="0" rtl="0" algn="just">
              <a:lnSpc>
                <a:spcPct val="90000"/>
              </a:lnSpc>
              <a:spcBef>
                <a:spcPts val="400"/>
              </a:spcBef>
              <a:spcAft>
                <a:spcPts val="0"/>
              </a:spcAft>
              <a:buSzPts val="1000"/>
              <a:buNone/>
            </a:pPr>
            <a:r>
              <a:rPr lang="en-US" sz="1000"/>
              <a:t>	addFirst()       : 	Adds the specified element as the first element in the list.</a:t>
            </a:r>
            <a:endParaRPr/>
          </a:p>
          <a:p>
            <a:pPr indent="0" lvl="0" marL="0" rtl="0" algn="just">
              <a:lnSpc>
                <a:spcPct val="90000"/>
              </a:lnSpc>
              <a:spcBef>
                <a:spcPts val="300"/>
              </a:spcBef>
              <a:spcAft>
                <a:spcPts val="0"/>
              </a:spcAft>
              <a:buSzPts val="1000"/>
              <a:buNone/>
            </a:pPr>
            <a:r>
              <a:rPr lang="en-US" sz="1000"/>
              <a:t>	getFirst()        :    Retrieves the very first element from the list.</a:t>
            </a:r>
            <a:endParaRPr/>
          </a:p>
          <a:p>
            <a:pPr indent="0" lvl="0" marL="0" rtl="0" algn="just">
              <a:lnSpc>
                <a:spcPct val="90000"/>
              </a:lnSpc>
              <a:spcBef>
                <a:spcPts val="300"/>
              </a:spcBef>
              <a:spcAft>
                <a:spcPts val="0"/>
              </a:spcAft>
              <a:buSzPts val="1000"/>
              <a:buNone/>
            </a:pPr>
            <a:r>
              <a:rPr lang="en-US" sz="1000"/>
              <a:t>	contains()       :    Returns true if the specified element is present else returns false. </a:t>
            </a:r>
            <a:endParaRPr/>
          </a:p>
          <a:p>
            <a:pPr indent="0" lvl="0" marL="0" rtl="0" algn="just">
              <a:lnSpc>
                <a:spcPct val="90000"/>
              </a:lnSpc>
              <a:spcBef>
                <a:spcPts val="300"/>
              </a:spcBef>
              <a:spcAft>
                <a:spcPts val="0"/>
              </a:spcAft>
              <a:buSzPts val="1000"/>
              <a:buNone/>
            </a:pPr>
            <a:r>
              <a:rPr lang="en-US" sz="1000"/>
              <a:t>	indexOf()       :   Returns the index of the specified element in the list. The Linkedlist has a zero              			based index.</a:t>
            </a:r>
            <a:endParaRPr/>
          </a:p>
          <a:p>
            <a:pPr indent="0" lvl="0" marL="0" rtl="0" algn="just">
              <a:lnSpc>
                <a:spcPct val="90000"/>
              </a:lnSpc>
              <a:spcBef>
                <a:spcPts val="300"/>
              </a:spcBef>
              <a:spcAft>
                <a:spcPts val="0"/>
              </a:spcAft>
              <a:buSzPts val="1000"/>
              <a:buNone/>
            </a:pPr>
            <a:r>
              <a:rPr lang="en-US" sz="1000"/>
              <a:t>	listIterator     :  Returns an ListIterator on the elements of the list, which allows us to iterate 			through the list in both  directions. </a:t>
            </a:r>
            <a:endParaRPr/>
          </a:p>
          <a:p>
            <a:pPr indent="0" lvl="0" marL="0" rtl="0" algn="just">
              <a:lnSpc>
                <a:spcPct val="90000"/>
              </a:lnSpc>
              <a:spcBef>
                <a:spcPts val="300"/>
              </a:spcBef>
              <a:spcAft>
                <a:spcPts val="0"/>
              </a:spcAft>
              <a:buSzPts val="1000"/>
              <a:buNone/>
            </a:pPr>
            <a:r>
              <a:rPr lang="en-US" sz="1000"/>
              <a:t>	removeFirst()  :   Removes the very first element from the list.</a:t>
            </a:r>
            <a:endParaRPr/>
          </a:p>
          <a:p>
            <a:pPr indent="0" lvl="0" marL="0" rtl="0" algn="just">
              <a:lnSpc>
                <a:spcPct val="90000"/>
              </a:lnSpc>
              <a:spcBef>
                <a:spcPts val="300"/>
              </a:spcBef>
              <a:spcAft>
                <a:spcPts val="0"/>
              </a:spcAft>
              <a:buSzPts val="1000"/>
              <a:buNone/>
            </a:pPr>
            <a:r>
              <a:rPr lang="en-US" sz="1000"/>
              <a:t>	hasPrevious() :  This method is used with the listIterator. It checks whether the list has more 		             elements while iterating in reverse direction    </a:t>
            </a:r>
            <a:endParaRPr/>
          </a:p>
          <a:p>
            <a:pPr indent="0" lvl="0" marL="0" rtl="0" algn="just">
              <a:lnSpc>
                <a:spcPct val="90000"/>
              </a:lnSpc>
              <a:spcBef>
                <a:spcPts val="300"/>
              </a:spcBef>
              <a:spcAft>
                <a:spcPts val="0"/>
              </a:spcAft>
              <a:buSzPts val="1000"/>
              <a:buNone/>
            </a:pPr>
            <a:r>
              <a:rPr lang="en-US" sz="1000"/>
              <a:t>	poll()              :   This method removes and returns the first element in the 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 name="Google Shape;110;p2: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29" name="Google Shape;329;p2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0" name="Google Shape;330;p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1" name="Google Shape;331;p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2" name="Google Shape;332;p2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33" name="Google Shape;333;p2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Module02\datatypes\Temperature.java)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When you assign a value to a variable where the value contains a decimal point, Java by default assumes the value to be of type double. Assigning a double data type value to a float type variable can potentially cause loss of precision, and  you also get a compile-time error as the size of double type of data is 64 bits , while that of the float data is 16 bits.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To correct this, we need to replace the line where you get the compile-time error with the following: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centigrade = 33.3f;</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 suffix denotes that the value is to be considered as a float.</a:t>
            </a:r>
            <a:endParaRPr/>
          </a:p>
        </p:txBody>
      </p:sp>
      <p:sp>
        <p:nvSpPr>
          <p:cNvPr id="334" name="Google Shape;334;p2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3" name="Shape 2433"/>
        <p:cNvGrpSpPr/>
        <p:nvPr/>
      </p:nvGrpSpPr>
      <p:grpSpPr>
        <a:xfrm>
          <a:off x="0" y="0"/>
          <a:ext cx="0" cy="0"/>
          <a:chOff x="0" y="0"/>
          <a:chExt cx="0" cy="0"/>
        </a:xfrm>
      </p:grpSpPr>
      <p:sp>
        <p:nvSpPr>
          <p:cNvPr id="2434" name="Google Shape;2434;p20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5" name="Google Shape;2435;p20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6" name="Google Shape;2436;p20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7" name="Google Shape;2437;p20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438" name="Google Shape;2438;p20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b="1" lang="en-US" sz="1000"/>
              <a:t>Iterator</a:t>
            </a:r>
            <a:r>
              <a:rPr lang="en-US" sz="1000"/>
              <a:t> : Every type of data structure has its own algorithm to traverse through itself.  To keep data structure specific traversing complexities at bay, the API provides inner classes in every data structure specific collection.  This inner class maintains and increments pointer to refer to next element in sequence.  It also implements the Iterator interface.  This interface and iterator() factory method can be used across all collection implementations to traverse the different types of collections. Iterator allows traversing the collection in forward direction only.</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	boolean Iterator.hasNext()   :  	Returns true if next element is existing else returns false.</a:t>
            </a:r>
            <a:endParaRPr/>
          </a:p>
          <a:p>
            <a:pPr indent="0" lvl="0" marL="0" rtl="0" algn="just">
              <a:lnSpc>
                <a:spcPct val="80000"/>
              </a:lnSpc>
              <a:spcBef>
                <a:spcPts val="400"/>
              </a:spcBef>
              <a:spcAft>
                <a:spcPts val="0"/>
              </a:spcAft>
              <a:buSzPts val="1000"/>
              <a:buNone/>
            </a:pPr>
            <a:r>
              <a:rPr lang="en-US" sz="1000"/>
              <a:t>	Object Iterator.next()          :      Returns the next object type reference during forward traversal.</a:t>
            </a:r>
            <a:endParaRPr/>
          </a:p>
          <a:p>
            <a:pPr indent="0" lvl="0" marL="0" rtl="0" algn="just">
              <a:lnSpc>
                <a:spcPct val="80000"/>
              </a:lnSpc>
              <a:spcBef>
                <a:spcPts val="400"/>
              </a:spcBef>
              <a:spcAft>
                <a:spcPts val="0"/>
              </a:spcAft>
              <a:buSzPts val="1000"/>
              <a:buNone/>
            </a:pPr>
            <a:r>
              <a:rPr lang="en-US" sz="1000"/>
              <a:t>	void remove()                     :      Removes the actual object from underlying collection.</a:t>
            </a:r>
            <a:endParaRPr/>
          </a:p>
          <a:p>
            <a:pPr indent="0" lvl="0" marL="0" rtl="0" algn="just">
              <a:lnSpc>
                <a:spcPct val="80000"/>
              </a:lnSpc>
              <a:spcBef>
                <a:spcPts val="400"/>
              </a:spcBef>
              <a:spcAft>
                <a:spcPts val="0"/>
              </a:spcAft>
              <a:buSzPts val="1000"/>
              <a:buNone/>
            </a:pPr>
            <a:r>
              <a:rPr b="1" lang="en-US" sz="1000"/>
              <a:t>ListIterator</a:t>
            </a:r>
            <a:r>
              <a:rPr lang="en-US" sz="1000"/>
              <a:t> : It is for traversing List type of collections in forward and reverse directions both.  The interface extends ‘Iterator’ to provide methods for forward traversal and it does have its own set to perform traversal in reverse direction.  The API provides necessary inner classes in every List type of collection to enable traversing in both directions.  This inner class implements ListIterator interface and provides listIterator() factory method. Various methods available in this interface are …..</a:t>
            </a:r>
            <a:endParaRPr/>
          </a:p>
          <a:p>
            <a:pPr indent="0" lvl="0" marL="0" rtl="0" algn="just">
              <a:lnSpc>
                <a:spcPct val="80000"/>
              </a:lnSpc>
              <a:spcBef>
                <a:spcPts val="400"/>
              </a:spcBef>
              <a:spcAft>
                <a:spcPts val="0"/>
              </a:spcAft>
              <a:buSzPts val="1000"/>
              <a:buNone/>
            </a:pPr>
            <a:r>
              <a:rPr b="1" lang="en-US" sz="1000"/>
              <a:t>	ListIterator.hasPrevious()     :	</a:t>
            </a:r>
            <a:r>
              <a:rPr lang="en-US" sz="1000"/>
              <a:t>Returns true if previous element exists else false.</a:t>
            </a:r>
            <a:endParaRPr/>
          </a:p>
          <a:p>
            <a:pPr indent="0" lvl="0" marL="0" rtl="0" algn="just">
              <a:lnSpc>
                <a:spcPct val="80000"/>
              </a:lnSpc>
              <a:spcBef>
                <a:spcPts val="400"/>
              </a:spcBef>
              <a:spcAft>
                <a:spcPts val="0"/>
              </a:spcAft>
              <a:buSzPts val="1000"/>
              <a:buNone/>
            </a:pPr>
            <a:r>
              <a:rPr b="1" lang="en-US" sz="1000"/>
              <a:t>	ListIterator.previous()           :	</a:t>
            </a:r>
            <a:r>
              <a:rPr lang="en-US" sz="1000"/>
              <a:t>Returns the next object type reference during reverse traversal</a:t>
            </a:r>
            <a:endParaRPr/>
          </a:p>
          <a:p>
            <a:pPr indent="0" lvl="0" marL="0" rtl="0" algn="just">
              <a:lnSpc>
                <a:spcPct val="80000"/>
              </a:lnSpc>
              <a:spcBef>
                <a:spcPts val="400"/>
              </a:spcBef>
              <a:spcAft>
                <a:spcPts val="0"/>
              </a:spcAft>
              <a:buSzPts val="1000"/>
              <a:buNone/>
            </a:pPr>
            <a:r>
              <a:rPr b="1" lang="en-US" sz="1000"/>
              <a:t>	void set(Object)                      :</a:t>
            </a:r>
            <a:r>
              <a:rPr lang="en-US" sz="1000"/>
              <a:t> 	Replaces the last element returned by next() or previous() with the specified element .</a:t>
            </a:r>
            <a:endParaRPr/>
          </a:p>
        </p:txBody>
      </p:sp>
      <p:sp>
        <p:nvSpPr>
          <p:cNvPr id="2439" name="Google Shape;2439;p20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6" name="Shape 2446"/>
        <p:cNvGrpSpPr/>
        <p:nvPr/>
      </p:nvGrpSpPr>
      <p:grpSpPr>
        <a:xfrm>
          <a:off x="0" y="0"/>
          <a:ext cx="0" cy="0"/>
          <a:chOff x="0" y="0"/>
          <a:chExt cx="0" cy="0"/>
        </a:xfrm>
      </p:grpSpPr>
      <p:sp>
        <p:nvSpPr>
          <p:cNvPr id="2447" name="Google Shape;2447;p20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48" name="Google Shape;2448;p20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49" name="Google Shape;2449;p20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0" name="Google Shape;2450;p20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1" name="Google Shape;2451;p20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Module11\collections\listinterfaces\FailFastBehaviour.java);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FailFast Iterators</a:t>
            </a:r>
            <a:r>
              <a:rPr lang="en-US" sz="1000"/>
              <a:t> : The term fail-fast iterators deals with modification in the collections which are not synchronized. For example, we are iterating through a collection using the interface iterator, and if we try to modify the collection in any way, except through the iterators remove() method, then the iterator throws an ConcurrentModificationException.</a:t>
            </a:r>
            <a:endParaRPr/>
          </a:p>
          <a:p>
            <a:pPr indent="0" lvl="0" marL="0" rtl="0" algn="just">
              <a:spcBef>
                <a:spcPts val="400"/>
              </a:spcBef>
              <a:spcAft>
                <a:spcPts val="0"/>
              </a:spcAft>
              <a:buSzPts val="1000"/>
              <a:buNone/>
            </a:pPr>
            <a:r>
              <a:rPr lang="en-US" sz="1000"/>
              <a:t>	In another case ,suppose one thread is iterating through a collection and another thread is adding elements to the same collection. If both the threads start their working at the same time and if before completing the iteration of the first thread , another thread gets the opportunity to run then, the second thread will try to modify the collection, which may produce unexpected results to avoid such a situation, the iterator throws a ConcurrentModificationException. </a:t>
            </a:r>
            <a:endParaRPr/>
          </a:p>
          <a:p>
            <a:pPr indent="0" lvl="0" marL="0" rtl="0" algn="just">
              <a:spcBef>
                <a:spcPts val="400"/>
              </a:spcBef>
              <a:spcAft>
                <a:spcPts val="0"/>
              </a:spcAft>
              <a:buSzPts val="1000"/>
              <a:buNone/>
            </a:pPr>
            <a:r>
              <a:rPr lang="en-US" sz="1000"/>
              <a:t>	However, Enumerations do not provide a fail-fast behavior. On the other hand, the Iterator returned by Vector’s iterator() and listIterator() methods are fail-fast. Hence, iterators are recommended over Enumerations for iterating over the elements of the older container types.</a:t>
            </a:r>
            <a:endParaRPr/>
          </a:p>
          <a:p>
            <a:pPr indent="0" lvl="0" marL="0" rtl="0" algn="just">
              <a:spcBef>
                <a:spcPts val="400"/>
              </a:spcBef>
              <a:spcAft>
                <a:spcPts val="0"/>
              </a:spcAft>
              <a:buSzPts val="1000"/>
              <a:buNone/>
            </a:pPr>
            <a:r>
              <a:rPr lang="en-US" sz="1000"/>
              <a:t>The program illustrates the first case. Here an iterator is created to traverse through the linkedlist, if during the iteration we try to add an element in the collection, the ConcurrentModificationException is thrown.</a:t>
            </a:r>
            <a:endParaRPr/>
          </a:p>
          <a:p>
            <a:pPr indent="0" lvl="0" marL="0" rtl="0" algn="l">
              <a:spcBef>
                <a:spcPts val="0"/>
              </a:spcBef>
              <a:spcAft>
                <a:spcPts val="0"/>
              </a:spcAft>
              <a:buNone/>
            </a:pPr>
            <a:r>
              <a:t/>
            </a:r>
            <a:endParaRPr sz="1000"/>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p20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7" name="Google Shape;2457;p20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8" name="Google Shape;2458;p20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9" name="Google Shape;2459;p20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60" name="Google Shape;2460;p20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Set:</a:t>
            </a:r>
            <a:endParaRPr/>
          </a:p>
          <a:p>
            <a:pPr indent="0" lvl="0" marL="0" rtl="0" algn="just">
              <a:spcBef>
                <a:spcPts val="300"/>
              </a:spcBef>
              <a:spcAft>
                <a:spcPts val="0"/>
              </a:spcAft>
              <a:buSzPts val="1000"/>
              <a:buNone/>
            </a:pPr>
            <a:r>
              <a:rPr b="1" lang="en-US" sz="1000"/>
              <a:t>	 </a:t>
            </a:r>
            <a:r>
              <a:rPr lang="en-US" sz="1000"/>
              <a:t>It is a type of collection which does not allow duplicate elements. The set interface contains only those methods which are inherited from the collection interface and adds restriction such that duplicate elements are prohibited. At the most only one null value is allowed in a set.   </a:t>
            </a:r>
            <a:r>
              <a:rPr b="1" lang="en-US" sz="1000"/>
              <a:t> </a:t>
            </a:r>
            <a:endParaRPr/>
          </a:p>
          <a:p>
            <a:pPr indent="0" lvl="0" marL="0" rtl="0" algn="just">
              <a:spcBef>
                <a:spcPts val="300"/>
              </a:spcBef>
              <a:spcAft>
                <a:spcPts val="0"/>
              </a:spcAft>
              <a:buSzPts val="1000"/>
              <a:buNone/>
            </a:pPr>
            <a:r>
              <a:rPr lang="en-US" sz="1000"/>
              <a:t>The equals() method decides whether two objects are identical and if identical allows only one object to be added into the set.</a:t>
            </a:r>
            <a:endParaRPr/>
          </a:p>
          <a:p>
            <a:pPr indent="0" lvl="0" marL="0" rtl="0" algn="just">
              <a:spcBef>
                <a:spcPts val="300"/>
              </a:spcBef>
              <a:spcAft>
                <a:spcPts val="0"/>
              </a:spcAft>
              <a:buSzPts val="1000"/>
              <a:buNone/>
            </a:pPr>
            <a:r>
              <a:rPr lang="en-US" sz="1000"/>
              <a:t>The concrete class implementing set interface : HashSet.</a:t>
            </a:r>
            <a:endParaRPr/>
          </a:p>
          <a:p>
            <a:pPr indent="0" lvl="0" marL="0" rtl="0" algn="just">
              <a:spcBef>
                <a:spcPts val="300"/>
              </a:spcBef>
              <a:spcAft>
                <a:spcPts val="0"/>
              </a:spcAft>
              <a:buSzPts val="1000"/>
              <a:buNone/>
            </a:pPr>
            <a:r>
              <a:rPr lang="en-US" sz="1000"/>
              <a:t>The class implementing set interface has a guarantee that duplicate elements will be eliminated, but has no guarantee regarding the order in which the elements are stored in the collection. If we want to store the elements in a particular order then the Collection API provides us with an interface such as : SortedSet  , which will be discussed later.</a:t>
            </a:r>
            <a:endParaRPr/>
          </a:p>
          <a:p>
            <a:pPr indent="0" lvl="0" marL="0" rtl="0" algn="l">
              <a:spcBef>
                <a:spcPts val="0"/>
              </a:spcBef>
              <a:spcAft>
                <a:spcPts val="0"/>
              </a:spcAft>
              <a:buNone/>
            </a:pPr>
            <a:r>
              <a:t/>
            </a:r>
            <a:endParaRPr sz="1000"/>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4" name="Shape 2464"/>
        <p:cNvGrpSpPr/>
        <p:nvPr/>
      </p:nvGrpSpPr>
      <p:grpSpPr>
        <a:xfrm>
          <a:off x="0" y="0"/>
          <a:ext cx="0" cy="0"/>
          <a:chOff x="0" y="0"/>
          <a:chExt cx="0" cy="0"/>
        </a:xfrm>
      </p:grpSpPr>
      <p:sp>
        <p:nvSpPr>
          <p:cNvPr id="2465" name="Google Shape;2465;p20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66" name="Google Shape;2466;p20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67" name="Google Shape;2467;p20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68" name="Google Shape;2468;p20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469" name="Google Shape;2469;p20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(SourceCode :  Module11\collections\setinterfaces\HashSetDemo);</a:t>
            </a:r>
            <a:endParaRPr/>
          </a:p>
          <a:p>
            <a:pPr indent="0" lvl="0" marL="0" rtl="0" algn="just">
              <a:lnSpc>
                <a:spcPct val="80000"/>
              </a:lnSpc>
              <a:spcBef>
                <a:spcPts val="400"/>
              </a:spcBef>
              <a:spcAft>
                <a:spcPts val="0"/>
              </a:spcAft>
              <a:buSzPts val="1000"/>
              <a:buNone/>
            </a:pPr>
            <a:r>
              <a:rPr b="1" lang="en-US" sz="1000"/>
              <a:t>HashSet –</a:t>
            </a:r>
            <a:r>
              <a:rPr lang="en-US" sz="1000"/>
              <a:t> It is a Set implementation of a Hashtable. The object references are preserved in buckets which are uniquely numbered.  The hash function is used to find out the bucket number for the object.  It is a function which takes hash code of the object to convert it into bucket number. While inserting, from hashcode, actual bucket number is found out to insert a reference to the object into the bucket.  While searching also, actual bucket number is calculated from hash code by hash function. And actual object is searched in the respective bucket.</a:t>
            </a:r>
            <a:endParaRPr/>
          </a:p>
          <a:p>
            <a:pPr indent="0" lvl="0" marL="0" rtl="0" algn="just">
              <a:lnSpc>
                <a:spcPct val="80000"/>
              </a:lnSpc>
              <a:spcBef>
                <a:spcPts val="400"/>
              </a:spcBef>
              <a:spcAft>
                <a:spcPts val="0"/>
              </a:spcAft>
              <a:buSzPts val="1000"/>
              <a:buNone/>
            </a:pPr>
            <a:r>
              <a:rPr b="1" lang="en-US" sz="1000"/>
              <a:t>Advantages :</a:t>
            </a:r>
            <a:endParaRPr/>
          </a:p>
          <a:p>
            <a:pPr indent="0" lvl="0" marL="0" rtl="0" algn="just">
              <a:lnSpc>
                <a:spcPct val="80000"/>
              </a:lnSpc>
              <a:spcBef>
                <a:spcPts val="400"/>
              </a:spcBef>
              <a:spcAft>
                <a:spcPts val="0"/>
              </a:spcAft>
              <a:buSzPts val="1000"/>
              <a:buNone/>
            </a:pPr>
            <a:r>
              <a:rPr lang="en-US" sz="1000"/>
              <a:t>	Insertion and Deletion are efficient,</a:t>
            </a:r>
            <a:endParaRPr/>
          </a:p>
          <a:p>
            <a:pPr indent="0" lvl="0" marL="0" rtl="0" algn="just">
              <a:lnSpc>
                <a:spcPct val="80000"/>
              </a:lnSpc>
              <a:spcBef>
                <a:spcPts val="400"/>
              </a:spcBef>
              <a:spcAft>
                <a:spcPts val="0"/>
              </a:spcAft>
              <a:buSzPts val="1000"/>
              <a:buNone/>
            </a:pPr>
            <a:r>
              <a:rPr lang="en-US" sz="1000"/>
              <a:t>	Random access is efficient.</a:t>
            </a:r>
            <a:endParaRPr/>
          </a:p>
          <a:p>
            <a:pPr indent="0" lvl="0" marL="0" rtl="0" algn="just">
              <a:lnSpc>
                <a:spcPct val="80000"/>
              </a:lnSpc>
              <a:spcBef>
                <a:spcPts val="400"/>
              </a:spcBef>
              <a:spcAft>
                <a:spcPts val="0"/>
              </a:spcAft>
              <a:buSzPts val="1000"/>
              <a:buNone/>
            </a:pPr>
            <a:r>
              <a:rPr lang="en-US" sz="1000"/>
              <a:t>	The random access/insertion/deletion efficiency is NOT proportional to N, the number of values in it.</a:t>
            </a:r>
            <a:endParaRPr/>
          </a:p>
          <a:p>
            <a:pPr indent="0" lvl="0" marL="0" rtl="0" algn="just">
              <a:lnSpc>
                <a:spcPct val="80000"/>
              </a:lnSpc>
              <a:spcBef>
                <a:spcPts val="400"/>
              </a:spcBef>
              <a:spcAft>
                <a:spcPts val="0"/>
              </a:spcAft>
              <a:buSzPts val="1000"/>
              <a:buNone/>
            </a:pPr>
            <a:r>
              <a:rPr b="1" lang="en-US" sz="1000"/>
              <a:t>Disadvantages :</a:t>
            </a:r>
            <a:endParaRPr/>
          </a:p>
          <a:p>
            <a:pPr indent="0" lvl="0" marL="0" rtl="0" algn="just">
              <a:lnSpc>
                <a:spcPct val="80000"/>
              </a:lnSpc>
              <a:spcBef>
                <a:spcPts val="400"/>
              </a:spcBef>
              <a:spcAft>
                <a:spcPts val="0"/>
              </a:spcAft>
              <a:buSzPts val="1000"/>
              <a:buNone/>
            </a:pPr>
            <a:r>
              <a:rPr lang="en-US" sz="1000"/>
              <a:t>	The object references are not maintained in any specific order.</a:t>
            </a:r>
            <a:endParaRPr/>
          </a:p>
          <a:p>
            <a:pPr indent="0" lvl="0" marL="0" rtl="0" algn="just">
              <a:lnSpc>
                <a:spcPct val="80000"/>
              </a:lnSpc>
              <a:spcBef>
                <a:spcPts val="400"/>
              </a:spcBef>
              <a:spcAft>
                <a:spcPts val="0"/>
              </a:spcAft>
              <a:buSzPts val="1000"/>
              <a:buNone/>
            </a:pPr>
            <a:r>
              <a:rPr lang="en-US" sz="1000"/>
              <a:t>	The order of objects represented by HashSet is irrelevant to order of insertion.</a:t>
            </a:r>
            <a:endParaRPr/>
          </a:p>
          <a:p>
            <a:pPr indent="0" lvl="0" marL="0" rtl="0" algn="just">
              <a:lnSpc>
                <a:spcPct val="80000"/>
              </a:lnSpc>
              <a:spcBef>
                <a:spcPts val="400"/>
              </a:spcBef>
              <a:spcAft>
                <a:spcPts val="0"/>
              </a:spcAft>
              <a:buSzPts val="1000"/>
              <a:buNone/>
            </a:pPr>
            <a:r>
              <a:rPr lang="en-US" sz="1000"/>
              <a:t>In the above program we have created a class BankAccount which has two fields accNo and name, let the equals() and hashcode() methods remain commented . Now, we create two objects of BankAccount and add them into a hashset. Whenever the objects are to be added into the hashset, the hashcode for each object is calculated, here as we have not overridden (commented out) the hashcode() method , the super class method is invoked and hashcode calculated for both objects is different, hence similar objects get added into the hashset. But if we override the hashcode() and equals() method then as per our implementation the hashcode for objects are same and hence only one object gets added into the hashset. </a:t>
            </a:r>
            <a:endParaRPr/>
          </a:p>
          <a:p>
            <a:pPr indent="0" lvl="0" marL="0" rtl="0" algn="just">
              <a:lnSpc>
                <a:spcPct val="80000"/>
              </a:lnSpc>
              <a:spcBef>
                <a:spcPts val="400"/>
              </a:spcBef>
              <a:spcAft>
                <a:spcPts val="0"/>
              </a:spcAft>
              <a:buSzPts val="1000"/>
              <a:buNone/>
            </a:pPr>
            <a:r>
              <a:rPr lang="en-US" sz="1000"/>
              <a:t>	Hence, it is good practice to override the hashcode() and equals() method in our application programs.       </a:t>
            </a:r>
            <a:endParaRPr/>
          </a:p>
        </p:txBody>
      </p:sp>
      <p:sp>
        <p:nvSpPr>
          <p:cNvPr id="2470" name="Google Shape;2470;p20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4" name="Shape 2474"/>
        <p:cNvGrpSpPr/>
        <p:nvPr/>
      </p:nvGrpSpPr>
      <p:grpSpPr>
        <a:xfrm>
          <a:off x="0" y="0"/>
          <a:ext cx="0" cy="0"/>
          <a:chOff x="0" y="0"/>
          <a:chExt cx="0" cy="0"/>
        </a:xfrm>
      </p:grpSpPr>
      <p:sp>
        <p:nvSpPr>
          <p:cNvPr id="2475" name="Google Shape;2475;p20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76" name="Google Shape;2476;p20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77" name="Google Shape;2477;p20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78" name="Google Shape;2478;p20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Module11\collections\setinterfaces\HashSetDemo.java);</a:t>
            </a:r>
            <a:endParaRPr/>
          </a:p>
          <a:p>
            <a:pPr indent="0" lvl="0" marL="0" rtl="0" algn="l">
              <a:spcBef>
                <a:spcPts val="0"/>
              </a:spcBef>
              <a:spcAft>
                <a:spcPts val="0"/>
              </a:spcAft>
              <a:buNone/>
            </a:pPr>
            <a:r>
              <a:t/>
            </a:r>
            <a:endParaRPr sz="1000"/>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 name="Shape 2482"/>
        <p:cNvGrpSpPr/>
        <p:nvPr/>
      </p:nvGrpSpPr>
      <p:grpSpPr>
        <a:xfrm>
          <a:off x="0" y="0"/>
          <a:ext cx="0" cy="0"/>
          <a:chOff x="0" y="0"/>
          <a:chExt cx="0" cy="0"/>
        </a:xfrm>
      </p:grpSpPr>
      <p:sp>
        <p:nvSpPr>
          <p:cNvPr id="2483" name="Google Shape;2483;p20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84" name="Google Shape;2484;p20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85" name="Google Shape;2485;p20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86" name="Google Shape;2486;p20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87" name="Google Shape;2487;p20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SortedSet : </a:t>
            </a:r>
            <a:r>
              <a:rPr lang="en-US" sz="1000"/>
              <a:t>The sorted set interface extends set interface and hence restrict duplicates. In addition to that it maintains its elements in ascending order, sorted according to the natural ordering such as : characters are sorted starting from “A” to “Z” .</a:t>
            </a:r>
            <a:endParaRPr/>
          </a:p>
          <a:p>
            <a:pPr indent="0" lvl="0" marL="0" rtl="0" algn="just">
              <a:spcBef>
                <a:spcPts val="300"/>
              </a:spcBef>
              <a:spcAft>
                <a:spcPts val="0"/>
              </a:spcAft>
              <a:buSzPts val="1000"/>
              <a:buNone/>
            </a:pPr>
            <a:r>
              <a:rPr lang="en-US" sz="1000"/>
              <a:t>	Sorted set provides us a comparator using which we can decide the order in which the elements will be stored in the collection.</a:t>
            </a:r>
            <a:endParaRPr/>
          </a:p>
          <a:p>
            <a:pPr indent="0" lvl="0" marL="0" rtl="0" algn="just">
              <a:spcBef>
                <a:spcPts val="300"/>
              </a:spcBef>
              <a:spcAft>
                <a:spcPts val="0"/>
              </a:spcAft>
              <a:buSzPts val="1000"/>
              <a:buNone/>
            </a:pPr>
            <a:r>
              <a:rPr lang="en-US" sz="1000"/>
              <a:t>The various methods provided by the sorted set interface are:</a:t>
            </a:r>
            <a:endParaRPr/>
          </a:p>
          <a:p>
            <a:pPr indent="0" lvl="0" marL="0" rtl="0" algn="just">
              <a:spcBef>
                <a:spcPts val="300"/>
              </a:spcBef>
              <a:spcAft>
                <a:spcPts val="0"/>
              </a:spcAft>
              <a:buSzPts val="1000"/>
              <a:buNone/>
            </a:pPr>
            <a:r>
              <a:rPr b="1" lang="en-US" sz="1000"/>
              <a:t>comparator() :</a:t>
            </a:r>
            <a:r>
              <a:rPr lang="en-US" sz="1000"/>
              <a:t> returns a comparator associated with the sorted set ,and returns null if natural ordering is used.</a:t>
            </a:r>
            <a:endParaRPr/>
          </a:p>
          <a:p>
            <a:pPr indent="0" lvl="0" marL="0" rtl="0" algn="just">
              <a:spcBef>
                <a:spcPts val="300"/>
              </a:spcBef>
              <a:spcAft>
                <a:spcPts val="0"/>
              </a:spcAft>
              <a:buSzPts val="1000"/>
              <a:buNone/>
            </a:pPr>
            <a:r>
              <a:rPr b="1" lang="en-US" sz="1000"/>
              <a:t>first() :</a:t>
            </a:r>
            <a:r>
              <a:rPr lang="en-US" sz="1000"/>
              <a:t> returns the first element currently in the sorted set.</a:t>
            </a:r>
            <a:endParaRPr/>
          </a:p>
          <a:p>
            <a:pPr indent="0" lvl="0" marL="0" rtl="0" algn="just">
              <a:spcBef>
                <a:spcPts val="300"/>
              </a:spcBef>
              <a:spcAft>
                <a:spcPts val="0"/>
              </a:spcAft>
              <a:buSzPts val="1000"/>
              <a:buNone/>
            </a:pPr>
            <a:r>
              <a:rPr b="1" lang="en-US" sz="1000"/>
              <a:t>last() :</a:t>
            </a:r>
            <a:r>
              <a:rPr lang="en-US" sz="1000"/>
              <a:t> returns the last element currently in the sorted set </a:t>
            </a:r>
            <a:endParaRPr/>
          </a:p>
          <a:p>
            <a:pPr indent="0" lvl="0" marL="0" rtl="0" algn="just">
              <a:spcBef>
                <a:spcPts val="300"/>
              </a:spcBef>
              <a:spcAft>
                <a:spcPts val="0"/>
              </a:spcAft>
              <a:buSzPts val="1000"/>
              <a:buNone/>
            </a:pPr>
            <a:r>
              <a:rPr b="1" lang="en-US" sz="1000"/>
              <a:t>headset(toElement) :</a:t>
            </a:r>
            <a:r>
              <a:rPr lang="en-US" sz="1000"/>
              <a:t>returns a portion of set whose elements are strictly less then the specified toElement. Suppose we want a view less than or equal to the specified element then the syntax is as follows : </a:t>
            </a:r>
            <a:endParaRPr/>
          </a:p>
          <a:p>
            <a:pPr indent="0" lvl="0" marL="0" rtl="0" algn="just">
              <a:spcBef>
                <a:spcPts val="300"/>
              </a:spcBef>
              <a:spcAft>
                <a:spcPts val="0"/>
              </a:spcAft>
              <a:buSzPts val="1000"/>
              <a:buNone/>
            </a:pPr>
            <a:r>
              <a:rPr lang="en-US" sz="1000"/>
              <a:t>	SortedSet head = s.headSet(high+"\0");  where , s : SortedSet.</a:t>
            </a:r>
            <a:endParaRPr/>
          </a:p>
          <a:p>
            <a:pPr indent="0" lvl="0" marL="0" rtl="0" algn="just">
              <a:spcBef>
                <a:spcPts val="300"/>
              </a:spcBef>
              <a:spcAft>
                <a:spcPts val="0"/>
              </a:spcAft>
              <a:buSzPts val="1000"/>
              <a:buNone/>
            </a:pPr>
            <a:r>
              <a:rPr b="1" lang="en-US" sz="1000"/>
              <a:t>tailset(fromElement) :</a:t>
            </a:r>
            <a:r>
              <a:rPr lang="en-US" sz="1000"/>
              <a:t> returns a portion of set whose elements are greater than or equal to the specified from Element.  </a:t>
            </a:r>
            <a:endParaRPr/>
          </a:p>
          <a:p>
            <a:pPr indent="0" lvl="0" marL="0" rtl="0" algn="just">
              <a:spcBef>
                <a:spcPts val="300"/>
              </a:spcBef>
              <a:spcAft>
                <a:spcPts val="0"/>
              </a:spcAft>
              <a:buSzPts val="1000"/>
              <a:buNone/>
            </a:pPr>
            <a:r>
              <a:rPr lang="en-US" sz="1000"/>
              <a:t>For the headSet() and tailSet() methods ,if any changes are made in the returned sorted set, they are also reflected in the sorted set, and vice - versa    </a:t>
            </a:r>
            <a:endParaRPr/>
          </a:p>
          <a:p>
            <a:pPr indent="0" lvl="0" marL="0" rtl="0" algn="just">
              <a:spcBef>
                <a:spcPts val="300"/>
              </a:spcBef>
              <a:spcAft>
                <a:spcPts val="0"/>
              </a:spcAft>
              <a:buSzPts val="1000"/>
              <a:buNone/>
            </a:pPr>
            <a:r>
              <a:rPr b="1" lang="en-US" sz="1000"/>
              <a:t>subSet(e fromElement , t toElement) :</a:t>
            </a:r>
            <a:r>
              <a:rPr lang="en-US" sz="1000"/>
              <a:t> returns a portion of set whose elements range within the specified fromElement and toElement range.</a:t>
            </a:r>
            <a:endParaRPr/>
          </a:p>
          <a:p>
            <a:pPr indent="0" lvl="0" marL="0" rtl="0" algn="l">
              <a:spcBef>
                <a:spcPts val="0"/>
              </a:spcBef>
              <a:spcAft>
                <a:spcPts val="0"/>
              </a:spcAft>
              <a:buNone/>
            </a:pPr>
            <a:r>
              <a:t/>
            </a:r>
            <a:endParaRPr sz="1000"/>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p20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93" name="Google Shape;2493;p20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94" name="Google Shape;2494;p20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95" name="Google Shape;2495;p20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96" name="Google Shape;2496;p20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Module11\collections\sortedsetinterfaces\TreeSetDemo.java);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TreeSet –</a:t>
            </a:r>
            <a:r>
              <a:rPr lang="en-US" sz="1000"/>
              <a:t> A balanced binary tree implemented using SortedSet. Every node does have three parts one to refer to left node, another to refer to right node and one more to carry actual node value.  It is being binary tree, left side nodes are expected to carry smaller value than root.. Similarly, right side node will carry larger value than root.  The default implementation uses Red-Black algorithm to balance a tree.</a:t>
            </a:r>
            <a:endParaRPr/>
          </a:p>
          <a:p>
            <a:pPr indent="0" lvl="0" marL="0" rtl="0" algn="just">
              <a:spcBef>
                <a:spcPts val="400"/>
              </a:spcBef>
              <a:spcAft>
                <a:spcPts val="0"/>
              </a:spcAft>
              <a:buSzPts val="1000"/>
              <a:buNone/>
            </a:pPr>
            <a:r>
              <a:rPr lang="en-US" sz="1000"/>
              <a:t>Advantages :</a:t>
            </a:r>
            <a:endParaRPr/>
          </a:p>
          <a:p>
            <a:pPr indent="0" lvl="0" marL="0" rtl="0" algn="just">
              <a:spcBef>
                <a:spcPts val="400"/>
              </a:spcBef>
              <a:spcAft>
                <a:spcPts val="0"/>
              </a:spcAft>
              <a:buSzPts val="1000"/>
              <a:buNone/>
            </a:pPr>
            <a:r>
              <a:rPr lang="en-US" sz="1000"/>
              <a:t>	Insertion and Deletion are efficient,</a:t>
            </a:r>
            <a:endParaRPr/>
          </a:p>
          <a:p>
            <a:pPr indent="0" lvl="0" marL="0" rtl="0" algn="just">
              <a:spcBef>
                <a:spcPts val="400"/>
              </a:spcBef>
              <a:spcAft>
                <a:spcPts val="0"/>
              </a:spcAft>
              <a:buSzPts val="1000"/>
              <a:buNone/>
            </a:pPr>
            <a:r>
              <a:rPr lang="en-US" sz="1000"/>
              <a:t>	Random accession gives affordable efficiency,</a:t>
            </a:r>
            <a:endParaRPr/>
          </a:p>
          <a:p>
            <a:pPr indent="0" lvl="0" marL="0" rtl="0" algn="just">
              <a:spcBef>
                <a:spcPts val="400"/>
              </a:spcBef>
              <a:spcAft>
                <a:spcPts val="0"/>
              </a:spcAft>
              <a:buSzPts val="1000"/>
              <a:buNone/>
            </a:pPr>
            <a:r>
              <a:rPr lang="en-US" sz="1000"/>
              <a:t>	When tree is accessed in InOrder, return elements in ascending order of their values.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Disadvantages :</a:t>
            </a:r>
            <a:endParaRPr/>
          </a:p>
          <a:p>
            <a:pPr indent="0" lvl="0" marL="0" rtl="0" algn="just">
              <a:spcBef>
                <a:spcPts val="400"/>
              </a:spcBef>
              <a:spcAft>
                <a:spcPts val="0"/>
              </a:spcAft>
              <a:buSzPts val="1000"/>
              <a:buNone/>
            </a:pPr>
            <a:r>
              <a:rPr lang="en-US" sz="1000"/>
              <a:t>	The random accession/insertion/deletion efficiency is inversely proportional to N, the number of nodes in a tree.</a:t>
            </a:r>
            <a:endParaRPr/>
          </a:p>
          <a:p>
            <a:pPr indent="0" lvl="0" marL="0" rtl="0" algn="l">
              <a:spcBef>
                <a:spcPts val="0"/>
              </a:spcBef>
              <a:spcAft>
                <a:spcPts val="0"/>
              </a:spcAft>
              <a:buNone/>
            </a:pPr>
            <a:r>
              <a:t/>
            </a:r>
            <a:endParaRPr sz="1000"/>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p20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02" name="Google Shape;2502;p20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03" name="Google Shape;2503;p20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Module11\collections\sortedsetinterfaces\TestComparator.java);</a:t>
            </a:r>
            <a:endParaRPr/>
          </a:p>
          <a:p>
            <a:pPr indent="0" lvl="0" marL="0" rtl="0" algn="l">
              <a:spcBef>
                <a:spcPts val="0"/>
              </a:spcBef>
              <a:spcAft>
                <a:spcPts val="0"/>
              </a:spcAft>
              <a:buNone/>
            </a:pPr>
            <a:r>
              <a:t/>
            </a:r>
            <a:endParaRPr sz="1000"/>
          </a:p>
        </p:txBody>
      </p:sp>
      <p:sp>
        <p:nvSpPr>
          <p:cNvPr id="2504" name="Google Shape;2504;p20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p20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10" name="Google Shape;2510;p20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11" name="Google Shape;2511;p20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12" name="Google Shape;2512;p20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13" name="Google Shape;2513;p20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Map :</a:t>
            </a:r>
            <a:endParaRPr/>
          </a:p>
          <a:p>
            <a:pPr indent="0" lvl="0" marL="0" rtl="0" algn="just">
              <a:lnSpc>
                <a:spcPct val="90000"/>
              </a:lnSpc>
              <a:spcBef>
                <a:spcPts val="300"/>
              </a:spcBef>
              <a:spcAft>
                <a:spcPts val="0"/>
              </a:spcAft>
              <a:buSzPts val="1000"/>
              <a:buNone/>
            </a:pPr>
            <a:r>
              <a:rPr lang="en-US" sz="1000"/>
              <a:t>	  The Map interface does not extend the collection interface, instead starts its own interface hierarchy.</a:t>
            </a:r>
            <a:endParaRPr/>
          </a:p>
          <a:p>
            <a:pPr indent="0" lvl="0" marL="0" rtl="0" algn="just">
              <a:lnSpc>
                <a:spcPct val="90000"/>
              </a:lnSpc>
              <a:spcBef>
                <a:spcPts val="300"/>
              </a:spcBef>
              <a:spcAft>
                <a:spcPts val="0"/>
              </a:spcAft>
              <a:buSzPts val="1000"/>
              <a:buNone/>
            </a:pPr>
            <a:r>
              <a:rPr lang="en-US" sz="1000"/>
              <a:t>Map is an object that maps keys to values , and maintain data in key-value pair. A map cannot contain duplicate keys.</a:t>
            </a:r>
            <a:endParaRPr/>
          </a:p>
          <a:p>
            <a:pPr indent="0" lvl="0" marL="0" rtl="0" algn="just">
              <a:lnSpc>
                <a:spcPct val="90000"/>
              </a:lnSpc>
              <a:spcBef>
                <a:spcPts val="300"/>
              </a:spcBef>
              <a:spcAft>
                <a:spcPts val="0"/>
              </a:spcAft>
              <a:buSzPts val="1000"/>
              <a:buNone/>
            </a:pPr>
            <a:r>
              <a:rPr lang="en-US" sz="1000"/>
              <a:t>The Map interface provides three collection views, which allows a map’s contents to be viewed as  :</a:t>
            </a:r>
            <a:endParaRPr/>
          </a:p>
          <a:p>
            <a:pPr indent="0" lvl="0" marL="0" rtl="0" algn="just">
              <a:lnSpc>
                <a:spcPct val="90000"/>
              </a:lnSpc>
              <a:spcBef>
                <a:spcPts val="300"/>
              </a:spcBef>
              <a:spcAft>
                <a:spcPts val="0"/>
              </a:spcAft>
              <a:buSzPts val="1000"/>
              <a:buNone/>
            </a:pPr>
            <a:r>
              <a:rPr lang="en-US" sz="1000"/>
              <a:t>		a) set of keys</a:t>
            </a:r>
            <a:endParaRPr/>
          </a:p>
          <a:p>
            <a:pPr indent="0" lvl="0" marL="0" rtl="0" algn="just">
              <a:lnSpc>
                <a:spcPct val="90000"/>
              </a:lnSpc>
              <a:spcBef>
                <a:spcPts val="300"/>
              </a:spcBef>
              <a:spcAft>
                <a:spcPts val="0"/>
              </a:spcAft>
              <a:buSzPts val="1000"/>
              <a:buNone/>
            </a:pPr>
            <a:r>
              <a:rPr lang="en-US" sz="1000"/>
              <a:t>		b) set of values</a:t>
            </a:r>
            <a:endParaRPr/>
          </a:p>
          <a:p>
            <a:pPr indent="0" lvl="0" marL="0" rtl="0" algn="just">
              <a:lnSpc>
                <a:spcPct val="90000"/>
              </a:lnSpc>
              <a:spcBef>
                <a:spcPts val="300"/>
              </a:spcBef>
              <a:spcAft>
                <a:spcPts val="0"/>
              </a:spcAft>
              <a:buSzPts val="1000"/>
              <a:buNone/>
            </a:pPr>
            <a:r>
              <a:rPr lang="en-US" sz="1000"/>
              <a:t>		c) set of key – value mappings.</a:t>
            </a:r>
            <a:endParaRPr/>
          </a:p>
          <a:p>
            <a:pPr indent="0" lvl="0" marL="0" rtl="0" algn="just">
              <a:lnSpc>
                <a:spcPct val="90000"/>
              </a:lnSpc>
              <a:spcBef>
                <a:spcPts val="300"/>
              </a:spcBef>
              <a:spcAft>
                <a:spcPts val="0"/>
              </a:spcAft>
              <a:buSzPts val="1000"/>
              <a:buNone/>
            </a:pPr>
            <a:r>
              <a:rPr lang="en-US" sz="1000"/>
              <a:t>The concrete implementation of map interface is  : HashMap and WeakHashMap</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SortedMap : </a:t>
            </a:r>
            <a:endParaRPr/>
          </a:p>
          <a:p>
            <a:pPr indent="0" lvl="0" marL="0" rtl="0" algn="just">
              <a:lnSpc>
                <a:spcPct val="90000"/>
              </a:lnSpc>
              <a:spcBef>
                <a:spcPts val="300"/>
              </a:spcBef>
              <a:spcAft>
                <a:spcPts val="0"/>
              </a:spcAft>
              <a:buSzPts val="1000"/>
              <a:buNone/>
            </a:pPr>
            <a:r>
              <a:rPr lang="en-US" sz="1000"/>
              <a:t>	 To maintain the data in the map in a specific order we use SortedMap. The SortedMap interface  </a:t>
            </a:r>
            <a:endParaRPr/>
          </a:p>
          <a:p>
            <a:pPr indent="0" lvl="0" marL="0" rtl="0" algn="just">
              <a:lnSpc>
                <a:spcPct val="90000"/>
              </a:lnSpc>
              <a:spcBef>
                <a:spcPts val="300"/>
              </a:spcBef>
              <a:spcAft>
                <a:spcPts val="0"/>
              </a:spcAft>
              <a:buSzPts val="1000"/>
              <a:buNone/>
            </a:pPr>
            <a:r>
              <a:rPr lang="en-US" sz="1000"/>
              <a:t>Extends from map interface and maintains the entries in ascending order, according to the key's natural ordering or according to the comparator provided.</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The concrete implementation of sortedmap is : TreeMap.</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WeakHashMap :</a:t>
            </a:r>
            <a:endParaRPr/>
          </a:p>
          <a:p>
            <a:pPr indent="0" lvl="0" marL="0" rtl="0" algn="just">
              <a:lnSpc>
                <a:spcPct val="90000"/>
              </a:lnSpc>
              <a:spcBef>
                <a:spcPts val="300"/>
              </a:spcBef>
              <a:spcAft>
                <a:spcPts val="0"/>
              </a:spcAft>
              <a:buSzPts val="1000"/>
              <a:buNone/>
            </a:pPr>
            <a:r>
              <a:rPr lang="en-US" sz="1000"/>
              <a:t>	A hashtable-based Map implementation with </a:t>
            </a:r>
            <a:r>
              <a:rPr i="1" lang="en-US" sz="1000"/>
              <a:t>weak keys</a:t>
            </a:r>
            <a:r>
              <a:rPr lang="en-US" sz="1000"/>
              <a:t>. An entry in a WeakHashMap will automatically be removed when its key is no longer in ordinary use. More precisely, the presence of a mapping for a given key will not prevent the key from being discarded by the garbage collector, that is, made finalizable, finalized, and then reclaimed. When a key has been discarded its entry is effectively removed from the map, so this class behaves somewhat differently than other Map implementations.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6" name="Shape 2526"/>
        <p:cNvGrpSpPr/>
        <p:nvPr/>
      </p:nvGrpSpPr>
      <p:grpSpPr>
        <a:xfrm>
          <a:off x="0" y="0"/>
          <a:ext cx="0" cy="0"/>
          <a:chOff x="0" y="0"/>
          <a:chExt cx="0" cy="0"/>
        </a:xfrm>
      </p:grpSpPr>
      <p:sp>
        <p:nvSpPr>
          <p:cNvPr id="2527" name="Google Shape;2527;p20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28" name="Google Shape;2528;p20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29" name="Google Shape;2529;p20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0" name="Google Shape;2530;p20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531" name="Google Shape;2531;p209:notes"/>
          <p:cNvSpPr txBox="1"/>
          <p:nvPr>
            <p:ph idx="1" type="body"/>
          </p:nvPr>
        </p:nvSpPr>
        <p:spPr>
          <a:xfrm>
            <a:off x="701675" y="4421187"/>
            <a:ext cx="5608637" cy="4676775"/>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containsKey(object key) :</a:t>
            </a:r>
            <a:r>
              <a:rPr lang="en-US" sz="1000"/>
              <a:t> returns true if the map contains a value associated with the specified key else returns false.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containsValue(object value) :</a:t>
            </a:r>
            <a:r>
              <a:rPr lang="en-US" sz="1000"/>
              <a:t>returns true if the map contains a key asscociated with the specified value else returns false.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put(k key, v value) : </a:t>
            </a:r>
            <a:r>
              <a:rPr lang="en-US" sz="1000"/>
              <a:t>Maps the specified value to the specified key. If the key was previously mapped to any value, this method will return that value else return null.</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entrySet() :</a:t>
            </a:r>
            <a:r>
              <a:rPr lang="en-US" sz="1000"/>
              <a:t> returns a set with a view of key-value pairs in the map.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keySet() : </a:t>
            </a:r>
            <a:r>
              <a:rPr lang="en-US" sz="1000"/>
              <a:t>returns a set which contains view a keys contained in the map.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values() :</a:t>
            </a:r>
            <a:r>
              <a:rPr lang="en-US" sz="1000"/>
              <a:t> returns a collection view of values contained in the map.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v put(k key, v value) : </a:t>
            </a:r>
            <a:r>
              <a:rPr lang="en-US" sz="1000"/>
              <a:t>associates the specified key with the specified value in the map.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v get(object key) : </a:t>
            </a:r>
            <a:r>
              <a:rPr lang="en-US" sz="1000"/>
              <a:t> turns the value associated with the specified key.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t>
            </a:r>
            <a:r>
              <a:rPr b="1" lang="en-US" sz="1000"/>
              <a:t> </a:t>
            </a:r>
            <a:endParaRPr/>
          </a:p>
        </p:txBody>
      </p:sp>
      <p:sp>
        <p:nvSpPr>
          <p:cNvPr id="2532" name="Google Shape;2532;p20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41" name="Google Shape;341;p2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2" name="Google Shape;342;p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3" name="Google Shape;343;p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4" name="Google Shape;344;p2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45" name="Google Shape;345;p2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Module02\datatypes\Temperature.java)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above source code example includes a number of comments. If judiciously used, comments can improve the readability (and thereby, maintainability) of your source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  */ normally includes the matter useful for program Documentation.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Text following  ‘// ’ up to the end of the line is treated as a comment, and is ignored by the compiler. Similarly, any text between /* and the next */ is also ignored by the compiler.</a:t>
            </a:r>
            <a:endParaRPr/>
          </a:p>
        </p:txBody>
      </p:sp>
      <p:sp>
        <p:nvSpPr>
          <p:cNvPr id="346" name="Google Shape;346;p2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6" name="Shape 2536"/>
        <p:cNvGrpSpPr/>
        <p:nvPr/>
      </p:nvGrpSpPr>
      <p:grpSpPr>
        <a:xfrm>
          <a:off x="0" y="0"/>
          <a:ext cx="0" cy="0"/>
          <a:chOff x="0" y="0"/>
          <a:chExt cx="0" cy="0"/>
        </a:xfrm>
      </p:grpSpPr>
      <p:sp>
        <p:nvSpPr>
          <p:cNvPr id="2537" name="Google Shape;2537;p21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8" name="Google Shape;2538;p2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39" name="Google Shape;2539;p21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40" name="Google Shape;2540;p210:notes"/>
          <p:cNvSpPr txBox="1"/>
          <p:nvPr>
            <p:ph idx="1" type="body"/>
          </p:nvPr>
        </p:nvSpPr>
        <p:spPr>
          <a:xfrm>
            <a:off x="701675" y="4421187"/>
            <a:ext cx="5608637" cy="4187825"/>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The above diagram shows the various methods to extract data from a hashmap. As, already stated, an hashmap contains the data in key-value pair. In order to obtain an iterator on the map, it should be first converted into an collection, hence the following methods are  used :</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000"/>
              <a:buNone/>
            </a:pPr>
            <a:r>
              <a:rPr lang="en-US" sz="1000"/>
              <a:t>keySet() : returns a collection of keys.</a:t>
            </a:r>
            <a:endParaRPr/>
          </a:p>
          <a:p>
            <a:pPr indent="0" lvl="0" marL="0" rtl="0" algn="l">
              <a:spcBef>
                <a:spcPts val="0"/>
              </a:spcBef>
              <a:spcAft>
                <a:spcPts val="0"/>
              </a:spcAft>
              <a:buSzPts val="1000"/>
              <a:buNone/>
            </a:pPr>
            <a:r>
              <a:rPr lang="en-US" sz="1000"/>
              <a:t>values() : returns a collection of values.</a:t>
            </a:r>
            <a:endParaRPr/>
          </a:p>
          <a:p>
            <a:pPr indent="0" lvl="0" marL="0" rtl="0" algn="l">
              <a:spcBef>
                <a:spcPts val="0"/>
              </a:spcBef>
              <a:spcAft>
                <a:spcPts val="0"/>
              </a:spcAft>
              <a:buSzPts val="1000"/>
              <a:buNone/>
            </a:pPr>
            <a:r>
              <a:rPr lang="en-US" sz="1000"/>
              <a:t>entrySet() : returns a collection of keys and values.</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p21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27" name="Google Shape;2627;p2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28" name="Google Shape;2628;p2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29" name="Google Shape;2629;p21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30" name="Google Shape;2630;p21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Module11\maps\HashMapTest.java);</a:t>
            </a:r>
            <a:endParaRPr/>
          </a:p>
          <a:p>
            <a:pPr indent="0" lvl="0" marL="0" rtl="0" algn="just">
              <a:spcBef>
                <a:spcPts val="400"/>
              </a:spcBef>
              <a:spcAft>
                <a:spcPts val="0"/>
              </a:spcAft>
              <a:buSzPts val="1000"/>
              <a:buNone/>
            </a:pPr>
            <a:r>
              <a:rPr lang="en-US" sz="1000"/>
              <a:t>	The above code uses a HashMao to store the objects of class mapTest. This class contains an primitive data type a String object and two methods. The methods are hashCode() and equals() which are overridden methods from the Object class.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Here , we have provided our own way of comparison to decide whether the object to be added is the same object or not. Here, everytime we add any object to the hashmap, it will first execute the hashCode() method, if it returns true, then the equals() method is executed , if it returns true, this means that the object id duplicated, and it is overridden on the existing object. Here the similarity of the object is checked by looking at the keys.</a:t>
            </a:r>
            <a:endParaRPr/>
          </a:p>
          <a:p>
            <a:pPr indent="0" lvl="0" marL="0" rtl="0" algn="just">
              <a:spcBef>
                <a:spcPts val="400"/>
              </a:spcBef>
              <a:spcAft>
                <a:spcPts val="0"/>
              </a:spcAft>
              <a:buSzPts val="1000"/>
              <a:buNone/>
            </a:pPr>
            <a:r>
              <a:rPr b="1" lang="en-US" sz="1000"/>
              <a:t> In the hashMap , duplicate keys are not allowed.</a:t>
            </a:r>
            <a:endParaRPr/>
          </a:p>
        </p:txBody>
      </p:sp>
      <p:sp>
        <p:nvSpPr>
          <p:cNvPr id="2631" name="Google Shape;2631;p21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p21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37" name="Google Shape;2637;p21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38" name="Google Shape;2638;p21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39" name="Google Shape;2639;p21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(SourceCode :  Module11\maps\HashMapTest.java);</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lang="en-US" sz="1000"/>
              <a:t>	A map consists of keys and for each key a corresponding item. You access the map by presenting the key. In return you get the associated item. Keys must be unique. </a:t>
            </a:r>
            <a:endParaRPr/>
          </a:p>
          <a:p>
            <a:pPr indent="0" lvl="0" marL="0" rtl="0" algn="just">
              <a:lnSpc>
                <a:spcPct val="80000"/>
              </a:lnSpc>
              <a:spcBef>
                <a:spcPts val="400"/>
              </a:spcBef>
              <a:spcAft>
                <a:spcPts val="0"/>
              </a:spcAft>
              <a:buSzPts val="1000"/>
              <a:buNone/>
            </a:pPr>
            <a:r>
              <a:rPr lang="en-US" sz="1000"/>
              <a:t>	 The HashMap class is roughly equivalent to HashTable, except that it is not synchronized and permits nulls to be used as a key or as a value. A hash table basically is an array. It uses a so called hash function to transform the key value to  corresponding array index (where the item is stored). This is the fastest way possible to access an array on value .</a:t>
            </a:r>
            <a:endParaRPr/>
          </a:p>
          <a:p>
            <a:pPr indent="0" lvl="0" marL="0" rtl="0" algn="just">
              <a:lnSpc>
                <a:spcPct val="80000"/>
              </a:lnSpc>
              <a:spcBef>
                <a:spcPts val="400"/>
              </a:spcBef>
              <a:spcAft>
                <a:spcPts val="0"/>
              </a:spcAft>
              <a:buSzPts val="1000"/>
              <a:buNone/>
            </a:pPr>
            <a:r>
              <a:rPr lang="en-US" sz="1000"/>
              <a:t> </a:t>
            </a:r>
            <a:br>
              <a:rPr lang="en-US" sz="1000"/>
            </a:br>
            <a:br>
              <a:rPr lang="en-US" sz="1000"/>
            </a:br>
            <a:r>
              <a:rPr lang="en-US" sz="1000"/>
              <a:t>A weak hash map has only weak references to the key. This means that it allows the key to be garbage collected if it is not used otherwise. If this happens, the entry will eventually disappear from the map. </a:t>
            </a:r>
            <a:endParaRPr/>
          </a:p>
          <a:p>
            <a:pPr indent="0" lvl="0" marL="0" rtl="0" algn="just">
              <a:lnSpc>
                <a:spcPct val="80000"/>
              </a:lnSpc>
              <a:spcBef>
                <a:spcPts val="300"/>
              </a:spcBef>
              <a:spcAft>
                <a:spcPts val="0"/>
              </a:spcAft>
              <a:buSzPts val="1000"/>
              <a:buNone/>
            </a:pPr>
            <a:r>
              <a:rPr lang="en-US" sz="1000"/>
              <a:t>	A weak hash map is not meant for caches; use a normal map, with soft references as values instead, or try LinkedHashMap. </a:t>
            </a:r>
            <a:endParaRPr/>
          </a:p>
          <a:p>
            <a:pPr indent="0" lvl="0" marL="0" rtl="0" algn="just">
              <a:lnSpc>
                <a:spcPct val="80000"/>
              </a:lnSpc>
              <a:spcBef>
                <a:spcPts val="300"/>
              </a:spcBef>
              <a:spcAft>
                <a:spcPts val="0"/>
              </a:spcAft>
              <a:buSzPts val="1000"/>
              <a:buNone/>
            </a:pPr>
            <a:r>
              <a:rPr lang="en-US" sz="1000"/>
              <a:t>	The weak hash map supports null values and null keys. The null key is never deleted from the map (except explictly done). The performance of the methods are similar to that of a hash map. </a:t>
            </a:r>
            <a:endParaRPr/>
          </a:p>
          <a:p>
            <a:pPr indent="0" lvl="0" marL="0" rtl="0" algn="l">
              <a:spcBef>
                <a:spcPts val="0"/>
              </a:spcBef>
              <a:spcAft>
                <a:spcPts val="0"/>
              </a:spcAft>
              <a:buSzPts val="1000"/>
              <a:buNone/>
            </a:pPr>
            <a:r>
              <a:t/>
            </a:r>
            <a:endParaRPr b="1" sz="1000"/>
          </a:p>
          <a:p>
            <a:pPr indent="0" lvl="0" marL="0" rtl="0" algn="l">
              <a:spcBef>
                <a:spcPts val="0"/>
              </a:spcBef>
              <a:spcAft>
                <a:spcPts val="0"/>
              </a:spcAft>
              <a:buSzPts val="1000"/>
              <a:buNone/>
            </a:pPr>
            <a:r>
              <a:rPr b="1" lang="en-US" sz="1000"/>
              <a:t>Collection class :</a:t>
            </a:r>
            <a:endParaRPr/>
          </a:p>
          <a:p>
            <a:pPr indent="0" lvl="0" marL="0" rtl="0" algn="l">
              <a:spcBef>
                <a:spcPts val="0"/>
              </a:spcBef>
              <a:spcAft>
                <a:spcPts val="0"/>
              </a:spcAft>
              <a:buSzPts val="1000"/>
              <a:buNone/>
            </a:pPr>
            <a:r>
              <a:rPr lang="en-US" sz="1000"/>
              <a:t>	The collection class consists of static methods , that operate on or return collection. Few of the methods in the collection class are described below :</a:t>
            </a:r>
            <a:endParaRPr/>
          </a:p>
          <a:p>
            <a:pPr indent="0" lvl="0" marL="0" rtl="0" algn="l">
              <a:spcBef>
                <a:spcPts val="0"/>
              </a:spcBef>
              <a:spcAft>
                <a:spcPts val="0"/>
              </a:spcAft>
              <a:buSzPts val="1000"/>
              <a:buNone/>
            </a:pPr>
            <a:r>
              <a:rPr lang="en-US" sz="1000"/>
              <a:t>1 ) synchronizedCollection (Collection c)  : </a:t>
            </a:r>
            <a:endParaRPr/>
          </a:p>
          <a:p>
            <a:pPr indent="0" lvl="0" marL="0" rtl="0" algn="l">
              <a:spcBef>
                <a:spcPts val="0"/>
              </a:spcBef>
              <a:spcAft>
                <a:spcPts val="0"/>
              </a:spcAft>
              <a:buSzPts val="1000"/>
              <a:buNone/>
            </a:pPr>
            <a:r>
              <a:rPr lang="en-US" sz="1000"/>
              <a:t>		Returns a synchronized ( thread – safe ) collection. </a:t>
            </a:r>
            <a:endParaRPr/>
          </a:p>
          <a:p>
            <a:pPr indent="0" lvl="0" marL="0" rtl="0" algn="l">
              <a:spcBef>
                <a:spcPts val="0"/>
              </a:spcBef>
              <a:spcAft>
                <a:spcPts val="0"/>
              </a:spcAft>
              <a:buSzPts val="1000"/>
              <a:buNone/>
            </a:pPr>
            <a:r>
              <a:rPr lang="en-US" sz="1000"/>
              <a:t>2 ) unmodifiableCollection (Collection c) :</a:t>
            </a:r>
            <a:endParaRPr/>
          </a:p>
          <a:p>
            <a:pPr indent="0" lvl="0" marL="0" rtl="0" algn="l">
              <a:spcBef>
                <a:spcPts val="0"/>
              </a:spcBef>
              <a:spcAft>
                <a:spcPts val="0"/>
              </a:spcAft>
              <a:buSzPts val="1000"/>
              <a:buNone/>
            </a:pPr>
            <a:r>
              <a:rPr lang="en-US" sz="1000"/>
              <a:t>		Returns an unmodifiable view of the specified collection. This method allows the users with “read-only” access to the collection</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p21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45" name="Google Shape;2645;p21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46" name="Google Shape;2646;p21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47" name="Google Shape;2647;p21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48" name="Google Shape;2648;p213: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2649" name="Google Shape;2649;p21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3" name="Shape 2653"/>
        <p:cNvGrpSpPr/>
        <p:nvPr/>
      </p:nvGrpSpPr>
      <p:grpSpPr>
        <a:xfrm>
          <a:off x="0" y="0"/>
          <a:ext cx="0" cy="0"/>
          <a:chOff x="0" y="0"/>
          <a:chExt cx="0" cy="0"/>
        </a:xfrm>
      </p:grpSpPr>
      <p:sp>
        <p:nvSpPr>
          <p:cNvPr id="2654" name="Google Shape;2654;p21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55" name="Google Shape;2655;p21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56" name="Google Shape;2656;p21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57" name="Google Shape;2657;p21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58" name="Google Shape;2658;p21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Module12\Generics\TestManageAccounts.java)</a:t>
            </a:r>
            <a:endParaRPr/>
          </a:p>
          <a:p>
            <a:pPr indent="0" lvl="0" marL="0" rtl="0" algn="l">
              <a:spcBef>
                <a:spcPts val="300"/>
              </a:spcBef>
              <a:spcAft>
                <a:spcPts val="0"/>
              </a:spcAft>
              <a:buSzPts val="1000"/>
              <a:buNone/>
            </a:pPr>
            <a:r>
              <a:rPr lang="en-US" sz="1000"/>
              <a:t>	</a:t>
            </a:r>
            <a:endParaRPr/>
          </a:p>
          <a:p>
            <a:pPr indent="0" lvl="0" marL="0" rtl="0" algn="l">
              <a:spcBef>
                <a:spcPts val="300"/>
              </a:spcBef>
              <a:spcAft>
                <a:spcPts val="0"/>
              </a:spcAft>
              <a:buSzPts val="1000"/>
              <a:buNone/>
            </a:pPr>
            <a:r>
              <a:rPr lang="en-US" sz="1000"/>
              <a:t>	When you take an element out of a Collection, you must cast it to the type of element that is stored in the collection. Besides being inconvenient, this is unsafe. The compiler does not check that your cast is the same as the collection's type, so the cast can fail at run time. </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Generics provides a way for you to communicate the type of a collection to the compiler, so that it can be checked. Once the compiler knows the element type of the collection, the compiler can check that you have used the collection consistently and can insert the correct casts on values being taken out of the collection. </a:t>
            </a:r>
            <a:endParaRPr/>
          </a:p>
          <a:p>
            <a:pPr indent="0" lvl="0" marL="0" rtl="0" algn="just">
              <a:spcBef>
                <a:spcPts val="400"/>
              </a:spcBef>
              <a:spcAft>
                <a:spcPts val="0"/>
              </a:spcAft>
              <a:buSzPts val="1000"/>
              <a:buNone/>
            </a:pPr>
            <a:r>
              <a:rPr lang="en-US" sz="1000"/>
              <a:t>Generics are parameterized types. They add type safety. All casts are automatic and implicit. They expand ability to reuse code for different types.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above code constructs a stack to hold BankAccount’s only. If you were to create a stack of Employees we cannot use the above code.</a:t>
            </a:r>
            <a:endParaRPr/>
          </a:p>
          <a:p>
            <a:pPr indent="0" lvl="0" marL="0" rtl="0" algn="just">
              <a:spcBef>
                <a:spcPts val="400"/>
              </a:spcBef>
              <a:spcAft>
                <a:spcPts val="0"/>
              </a:spcAft>
              <a:buSzPts val="1000"/>
              <a:buNone/>
            </a:pPr>
            <a:r>
              <a:rPr lang="en-US" sz="1000"/>
              <a:t>Hence we will have to write another Stack class which will have Employee buffer[ ] and so on. The logic of all stack classes will be the same, only the storage type would be changed. It results into code logic replication.  Generics allows us to have the same code logic in one class and let decide the changing type requirement.</a:t>
            </a:r>
            <a:endParaRPr/>
          </a:p>
          <a:p>
            <a:pPr indent="0" lvl="0" marL="0" rtl="0" algn="just">
              <a:spcBef>
                <a:spcPts val="400"/>
              </a:spcBef>
              <a:spcAft>
                <a:spcPts val="0"/>
              </a:spcAft>
              <a:buSzPts val="1000"/>
              <a:buNone/>
            </a:pPr>
            <a:r>
              <a:rPr lang="en-US" sz="1000"/>
              <a:t>In the above code, we have created a BankList [] array which will store any type of BankAccount object. We have other methods : addNewAccount() and showAccount() . These methods are used to add new BankAccount or show the contents of the BankAccount.</a:t>
            </a:r>
            <a:endParaRPr/>
          </a:p>
          <a:p>
            <a:pPr indent="0" lvl="0" marL="0" rtl="0" algn="l">
              <a:spcBef>
                <a:spcPts val="0"/>
              </a:spcBef>
              <a:spcAft>
                <a:spcPts val="0"/>
              </a:spcAft>
              <a:buNone/>
            </a:pPr>
            <a:r>
              <a:t/>
            </a:r>
            <a:endParaRPr sz="1000"/>
          </a:p>
        </p:txBody>
      </p:sp>
      <p:sp>
        <p:nvSpPr>
          <p:cNvPr id="2659" name="Google Shape;2659;p21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3" name="Shape 2663"/>
        <p:cNvGrpSpPr/>
        <p:nvPr/>
      </p:nvGrpSpPr>
      <p:grpSpPr>
        <a:xfrm>
          <a:off x="0" y="0"/>
          <a:ext cx="0" cy="0"/>
          <a:chOff x="0" y="0"/>
          <a:chExt cx="0" cy="0"/>
        </a:xfrm>
      </p:grpSpPr>
      <p:sp>
        <p:nvSpPr>
          <p:cNvPr id="2664" name="Google Shape;2664;p21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5" name="Google Shape;2665;p2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6" name="Google Shape;2666;p21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67" name="Google Shape;2667;p21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Module12\Generics\TestManageAccounts.java)</a:t>
            </a:r>
            <a:endParaRPr/>
          </a:p>
          <a:p>
            <a:pPr indent="0" lvl="0" marL="0" rtl="0" algn="just">
              <a:spcBef>
                <a:spcPts val="400"/>
              </a:spcBef>
              <a:spcAft>
                <a:spcPts val="0"/>
              </a:spcAft>
              <a:buSzPts val="1000"/>
              <a:buNone/>
            </a:pPr>
            <a:r>
              <a:rPr lang="en-US" sz="1000"/>
              <a:t>In the above code, because we have created the BankList[ ] array to store BankAccount objects, I can pass any object that is type (subclass) of BankAccount.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p21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73" name="Google Shape;2673;p2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74" name="Google Shape;2674;p2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75" name="Google Shape;2675;p21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76" name="Google Shape;2676;p21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Module12\Generics\GenericStack.java)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above code can be used to create a stack of int, float or any type. Here AnyType is the name of type parameter. It is the placeholder for the actual type that will be passed to GenericStack whenever the object of it is created. Such type of generic class is also known as parameterized type.</a:t>
            </a:r>
            <a:endParaRPr/>
          </a:p>
          <a:p>
            <a:pPr indent="0" lvl="0" marL="0" rtl="0" algn="just">
              <a:spcBef>
                <a:spcPts val="400"/>
              </a:spcBef>
              <a:spcAft>
                <a:spcPts val="0"/>
              </a:spcAft>
              <a:buSzPts val="1000"/>
              <a:buNone/>
            </a:pPr>
            <a:r>
              <a:rPr lang="en-US" sz="1000"/>
              <a:t>The AnyType placeholder must be given between &lt; &gt;. Whenever we create an instance of this parameterized type, we have to provide the actual type between the angular brackets.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77" name="Google Shape;2677;p21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1" name="Shape 2681"/>
        <p:cNvGrpSpPr/>
        <p:nvPr/>
      </p:nvGrpSpPr>
      <p:grpSpPr>
        <a:xfrm>
          <a:off x="0" y="0"/>
          <a:ext cx="0" cy="0"/>
          <a:chOff x="0" y="0"/>
          <a:chExt cx="0" cy="0"/>
        </a:xfrm>
      </p:grpSpPr>
      <p:sp>
        <p:nvSpPr>
          <p:cNvPr id="2682" name="Google Shape;2682;p21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83" name="Google Shape;2683;p2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84" name="Google Shape;2684;p2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85" name="Google Shape;2685;p21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86" name="Google Shape;2686;p21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\Module12\Generics\GenericStackTest.java)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Here we have created two different stacks instantiated from a generic class, i.e., GenericStack.</a:t>
            </a:r>
            <a:endParaRPr/>
          </a:p>
          <a:p>
            <a:pPr indent="0" lvl="0" marL="0" rtl="0" algn="just">
              <a:spcBef>
                <a:spcPts val="400"/>
              </a:spcBef>
              <a:spcAft>
                <a:spcPts val="0"/>
              </a:spcAft>
              <a:buSzPts val="1000"/>
              <a:buNone/>
            </a:pPr>
            <a:r>
              <a:rPr lang="en-US" sz="1000"/>
              <a:t>It is necessary to pass the actual type inside angular brackets while instantiating the GenericStack.</a:t>
            </a:r>
            <a:endParaRPr/>
          </a:p>
          <a:p>
            <a:pPr indent="0" lvl="0" marL="0" rtl="0" algn="just">
              <a:spcBef>
                <a:spcPts val="400"/>
              </a:spcBef>
              <a:spcAft>
                <a:spcPts val="0"/>
              </a:spcAft>
              <a:buSzPts val="1000"/>
              <a:buNone/>
            </a:pPr>
            <a:r>
              <a:rPr lang="en-US" sz="1000"/>
              <a:t>Here Integer is passed inside angular brackets which will be passed to the AnyType placeholder, hence the ArrayList will be created for holding Integer type of values automatically and so on. Arguments passed to generic must be a class type. Primitive types cannot be passed into generics. But you can use the type wrapper which will be converted into primitives using the autoboxing and auto-unboxing.</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87" name="Google Shape;2687;p21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p21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93" name="Google Shape;2693;p2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94" name="Google Shape;2694;p2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95" name="Google Shape;2695;p21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696" name="Google Shape;2696;p21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US" sz="1000"/>
              <a:t>A reference of one specific version of parameterized type is not type compatible with another version of the same parameterized type, e.g., in the above code si and sf are object references of the same generic type. But the types passed between angular brackets are different.</a:t>
            </a:r>
            <a:endParaRPr/>
          </a:p>
          <a:p>
            <a:pPr indent="0" lvl="0" marL="0" rtl="0" algn="just">
              <a:spcBef>
                <a:spcPts val="400"/>
              </a:spcBef>
              <a:spcAft>
                <a:spcPts val="0"/>
              </a:spcAft>
              <a:buSzPts val="1000"/>
              <a:buNone/>
            </a:pPr>
            <a:r>
              <a:rPr lang="en-US" sz="1000"/>
              <a:t>Hence even if their these references are of same type they differ based on the parameter types. It add type safety and prevent errors.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We could have written the same programs without using generics, by using </a:t>
            </a:r>
            <a:r>
              <a:rPr b="1" lang="en-US" sz="1000"/>
              <a:t>Object</a:t>
            </a:r>
            <a:r>
              <a:rPr lang="en-US" sz="1000"/>
              <a:t> as a data type and explicit casts. But generics automatically ensures the type safety to all operations concerned to it. It also eliminates the requirement of explicit casts and type checking.</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697" name="Google Shape;2697;p21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p21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03" name="Google Shape;2703;p2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04" name="Google Shape;2704;p2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05" name="Google Shape;2705;p21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06" name="Google Shape;2706;p21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\Module12\Generics\TwoGenericTest.java)</a:t>
            </a:r>
            <a:endParaRPr/>
          </a:p>
          <a:p>
            <a:pPr indent="0" lvl="0" marL="0" rtl="0" algn="l">
              <a:spcBef>
                <a:spcPts val="0"/>
              </a:spcBef>
              <a:spcAft>
                <a:spcPts val="0"/>
              </a:spcAft>
              <a:buNone/>
            </a:pPr>
            <a:r>
              <a:t/>
            </a:r>
            <a:endParaRPr sz="1000"/>
          </a:p>
        </p:txBody>
      </p:sp>
      <p:sp>
        <p:nvSpPr>
          <p:cNvPr id="2707" name="Google Shape;2707;p21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52" name="Google Shape;352;p2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3" name="Google Shape;353;p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4" name="Google Shape;354;p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5" name="Google Shape;355;p2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56" name="Google Shape;356;p22:notes"/>
          <p:cNvSpPr txBox="1"/>
          <p:nvPr>
            <p:ph idx="1" type="body"/>
          </p:nvPr>
        </p:nvSpPr>
        <p:spPr>
          <a:xfrm>
            <a:off x="701675" y="4421187"/>
            <a:ext cx="5778500"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Module02\namedconstants\Area.java)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Named constants are created by declaring a variable as final, and providing a value in the declaration.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Using a named constant can improve the readability of your code, as it becomes a form of documentation. Besides, since a named constant is defined in only one place in a program, if the value of the constant needs to be changed, it needs to be changed only in one place. Thus, use of named constants improves program maintenance also.</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this program we, have to take the value of the radius from the user i.e. from the keyboard. To achieve this we have to make use of the scanner class, which is in the java.util package. This class has various methods to pick up the specific data type from  the user. The methods are : </a:t>
            </a:r>
            <a:endParaRPr/>
          </a:p>
          <a:p>
            <a:pPr indent="0" lvl="0" marL="0" rtl="0" algn="just">
              <a:spcBef>
                <a:spcPts val="400"/>
              </a:spcBef>
              <a:spcAft>
                <a:spcPts val="0"/>
              </a:spcAft>
              <a:buSzPts val="1000"/>
              <a:buNone/>
            </a:pPr>
            <a:r>
              <a:rPr lang="en-US" sz="1000"/>
              <a:t>	  1 . next() :   This method returns the next complete token. The complete token is recognised by the specified delimiter pattern.</a:t>
            </a:r>
            <a:endParaRPr/>
          </a:p>
          <a:p>
            <a:pPr indent="0" lvl="0" marL="0" rtl="0" algn="just">
              <a:spcBef>
                <a:spcPts val="400"/>
              </a:spcBef>
              <a:spcAft>
                <a:spcPts val="0"/>
              </a:spcAft>
              <a:buSzPts val="1000"/>
              <a:buNone/>
            </a:pPr>
            <a:r>
              <a:rPr lang="en-US" sz="1000"/>
              <a:t>              2. nextInt() : This method scans the input given by the user as an‘int’, if the input cannot be translated into a valid int value, this method may throw an InputMismatchException.</a:t>
            </a:r>
            <a:endParaRPr/>
          </a:p>
          <a:p>
            <a:pPr indent="0" lvl="0" marL="0" rtl="0" algn="just">
              <a:spcBef>
                <a:spcPts val="400"/>
              </a:spcBef>
              <a:spcAft>
                <a:spcPts val="0"/>
              </a:spcAft>
              <a:buSzPts val="1000"/>
              <a:buNone/>
            </a:pPr>
            <a:r>
              <a:rPr lang="en-US" sz="1000"/>
              <a:t>	3. nextFloat() :This method scans the input given by the user as a ‘ float ’,if the input cannot be translated into a valid float value, this method may 	 throw an InputMismatchException. 		</a:t>
            </a:r>
            <a:endParaRPr/>
          </a:p>
          <a:p>
            <a:pPr indent="0" lvl="0" marL="0" rtl="0" algn="just">
              <a:spcBef>
                <a:spcPts val="400"/>
              </a:spcBef>
              <a:spcAft>
                <a:spcPts val="0"/>
              </a:spcAft>
              <a:buSzPts val="1000"/>
              <a:buNone/>
            </a:pPr>
            <a:r>
              <a:rPr lang="en-US" sz="1000"/>
              <a:t>      </a:t>
            </a:r>
            <a:endParaRPr/>
          </a:p>
        </p:txBody>
      </p:sp>
      <p:sp>
        <p:nvSpPr>
          <p:cNvPr id="357" name="Google Shape;357;p2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1" name="Shape 2711"/>
        <p:cNvGrpSpPr/>
        <p:nvPr/>
      </p:nvGrpSpPr>
      <p:grpSpPr>
        <a:xfrm>
          <a:off x="0" y="0"/>
          <a:ext cx="0" cy="0"/>
          <a:chOff x="0" y="0"/>
          <a:chExt cx="0" cy="0"/>
        </a:xfrm>
      </p:grpSpPr>
      <p:sp>
        <p:nvSpPr>
          <p:cNvPr id="2712" name="Google Shape;2712;p22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13" name="Google Shape;2713;p2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14" name="Google Shape;2714;p2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15" name="Google Shape;2715;p22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16" name="Google Shape;2716;p22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\Module12\Generics\TwoGenericTest.java)</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717" name="Google Shape;2717;p22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22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23" name="Google Shape;2723;p2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24" name="Google Shape;2724;p2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25" name="Google Shape;2725;p2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26" name="Google Shape;2726;p22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27" name="Google Shape;2727;p221: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2728" name="Google Shape;2728;p22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p22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34" name="Google Shape;2734;p2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35" name="Google Shape;2735;p2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36" name="Google Shape;2736;p2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37" name="Google Shape;2737;p22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38" name="Google Shape;2738;p22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Understanding threads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lang="en-US" sz="1000"/>
              <a:t>We have seen that most of the operating systems can do a variety of tasks concurrently e.g. playing a movie clip, printing documents, downloading remote files from the network, taking backup of multiple files on to different media, look around different pages from the internet. How the operating system or such programs are capable of doing these tasks concurrently? Yes, the answer to this is the underlying technology used by them is multithreading.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computer program is nothing but series of instructions, in which, sequence of instructions executed at a time is known as a </a:t>
            </a:r>
            <a:r>
              <a:rPr i="1" lang="en-US" sz="1000"/>
              <a:t>thread</a:t>
            </a:r>
            <a:r>
              <a:rPr lang="en-US" sz="1000"/>
              <a:t>. Lets us see a real bank teller example by considering the above diagram.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To deposit an amount, a teller needs to read the current balance and add the deposited amount in it and then set the new balance. This is a get – modify – set steps executed by the teller. These steps taken by the tellers can be considered as a thread. And having many such tellers is known as multithreading in a computer terminology. See the next diagram.</a:t>
            </a:r>
            <a:endParaRPr/>
          </a:p>
        </p:txBody>
      </p:sp>
      <p:sp>
        <p:nvSpPr>
          <p:cNvPr id="2739" name="Google Shape;2739;p22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p22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1" name="Google Shape;2751;p2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2" name="Google Shape;2752;p2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3" name="Google Shape;2753;p2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54" name="Google Shape;2754;p22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55" name="Google Shape;2755;p22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In the left hand side diagram one teller updates the balance for the object a, whereas in the right hand side diagram another tellers updates the balance for the object b. Here both tellers are executing their steps simultaneously by sharing the bank’s filing cabinets. In the same manner multiple threads can share their access to objects.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2756" name="Google Shape;2756;p22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0" name="Shape 2770"/>
        <p:cNvGrpSpPr/>
        <p:nvPr/>
      </p:nvGrpSpPr>
      <p:grpSpPr>
        <a:xfrm>
          <a:off x="0" y="0"/>
          <a:ext cx="0" cy="0"/>
          <a:chOff x="0" y="0"/>
          <a:chExt cx="0" cy="0"/>
        </a:xfrm>
      </p:grpSpPr>
      <p:sp>
        <p:nvSpPr>
          <p:cNvPr id="2771" name="Google Shape;2771;p22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72" name="Google Shape;2772;p2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73" name="Google Shape;2773;p2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74" name="Google Shape;2774;p2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75" name="Google Shape;2775;p22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76" name="Google Shape;2776;p22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You can define and instantiate a thread in one of two ways:</a:t>
            </a:r>
            <a:endParaRPr/>
          </a:p>
          <a:p>
            <a:pPr indent="0" lvl="0" marL="0" rtl="0" algn="just">
              <a:spcBef>
                <a:spcPts val="300"/>
              </a:spcBef>
              <a:spcAft>
                <a:spcPts val="0"/>
              </a:spcAft>
              <a:buSzPts val="1000"/>
              <a:buNone/>
            </a:pPr>
            <a:r>
              <a:rPr lang="en-US" sz="1000"/>
              <a:t>	1. Extend the java.lang.Thread class.</a:t>
            </a:r>
            <a:endParaRPr/>
          </a:p>
          <a:p>
            <a:pPr indent="0" lvl="0" marL="0" rtl="0" algn="just">
              <a:spcBef>
                <a:spcPts val="300"/>
              </a:spcBef>
              <a:spcAft>
                <a:spcPts val="0"/>
              </a:spcAft>
              <a:buSzPts val="1000"/>
              <a:buNone/>
            </a:pPr>
            <a:r>
              <a:rPr lang="en-US" sz="1000"/>
              <a:t>	2. Implement the Runnable interface.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Although extending Thread is the simpler way , in the real world you're much more likely to implement Runnable interface rather than extending Thread.</a:t>
            </a:r>
            <a:endParaRPr/>
          </a:p>
          <a:p>
            <a:pPr indent="0" lvl="0" marL="0" rtl="0" algn="just">
              <a:spcBef>
                <a:spcPts val="300"/>
              </a:spcBef>
              <a:spcAft>
                <a:spcPts val="0"/>
              </a:spcAft>
              <a:buSzPts val="1000"/>
              <a:buNone/>
            </a:pPr>
            <a:r>
              <a:rPr lang="en-US" sz="1000"/>
              <a:t> Extending the Thread class is usually not a good OO practice , because subclassing should be reserved for specialized versions of more general superclasses. </a:t>
            </a:r>
            <a:endParaRPr/>
          </a:p>
          <a:p>
            <a:pPr indent="0" lvl="0" marL="0" rtl="0" algn="just">
              <a:spcBef>
                <a:spcPts val="300"/>
              </a:spcBef>
              <a:spcAft>
                <a:spcPts val="0"/>
              </a:spcAft>
              <a:buSzPts val="1000"/>
              <a:buNone/>
            </a:pPr>
            <a:r>
              <a:rPr lang="en-US" sz="1000"/>
              <a:t>So the only time it really makes sense (from an OO perspective) to extend Thread is when you have a more specialized version of a Thread class. In other words, because </a:t>
            </a:r>
            <a:r>
              <a:rPr i="1" lang="en-US" sz="1000"/>
              <a:t>you have more specialized thread-specific behavior</a:t>
            </a:r>
            <a:r>
              <a:rPr lang="en-US" sz="1000"/>
              <a:t>. Chances are, though, that the thread work you want is really just a job to be done </a:t>
            </a:r>
            <a:r>
              <a:rPr i="1" lang="en-US" sz="1000"/>
              <a:t>by </a:t>
            </a:r>
            <a:r>
              <a:rPr lang="en-US" sz="1000"/>
              <a:t>a thread. In that case, you should design a class that implements the Runnable interface.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Another reason for implementing Runnable rather than extending Thread is – if you extend Thread your class cannot extend any other class whereas implementing Runnable  leaves your class free to extend from some other class.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Also if your class needs only to be Runnable , inheriting all the overhead of Thread is more than you need.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next few slides discuss both these approaches in detail.</a:t>
            </a:r>
            <a:endParaRPr/>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2777" name="Google Shape;2777;p22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p22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83" name="Google Shape;2783;p2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84" name="Google Shape;2784;p2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85" name="Google Shape;2785;p2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86" name="Google Shape;2786;p22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787" name="Google Shape;2787;p22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Module14\ExtendingThread\MyThread.java)</a:t>
            </a:r>
            <a:endParaRPr/>
          </a:p>
          <a:p>
            <a:pPr indent="0" lvl="0" marL="228600" rtl="0" algn="just">
              <a:spcBef>
                <a:spcPts val="400"/>
              </a:spcBef>
              <a:spcAft>
                <a:spcPts val="0"/>
              </a:spcAft>
              <a:buSzPts val="1000"/>
              <a:buNone/>
            </a:pPr>
            <a:r>
              <a:rPr b="1" lang="en-US" sz="1000"/>
              <a:t>Extending Thread class</a:t>
            </a:r>
            <a:endParaRPr/>
          </a:p>
          <a:p>
            <a:pPr indent="0" lvl="0" marL="228600" rtl="0" algn="just">
              <a:spcBef>
                <a:spcPts val="400"/>
              </a:spcBef>
              <a:spcAft>
                <a:spcPts val="0"/>
              </a:spcAft>
              <a:buSzPts val="1000"/>
              <a:buNone/>
            </a:pPr>
            <a:r>
              <a:rPr lang="en-US" sz="1000"/>
              <a:t>The simplest way to define code to run in a separate Thread is to  </a:t>
            </a:r>
            <a:endParaRPr/>
          </a:p>
          <a:p>
            <a:pPr indent="0" lvl="3" marL="0" rtl="0" algn="just">
              <a:spcBef>
                <a:spcPts val="300"/>
              </a:spcBef>
              <a:spcAft>
                <a:spcPts val="0"/>
              </a:spcAft>
              <a:buNone/>
            </a:pPr>
            <a:r>
              <a:rPr lang="en-US" sz="1000"/>
              <a:t>extend the java.lang.Thread class</a:t>
            </a:r>
            <a:endParaRPr/>
          </a:p>
          <a:p>
            <a:pPr indent="0" lvl="3" marL="0" rtl="0" algn="just">
              <a:spcBef>
                <a:spcPts val="300"/>
              </a:spcBef>
              <a:spcAft>
                <a:spcPts val="0"/>
              </a:spcAft>
              <a:buNone/>
            </a:pPr>
            <a:r>
              <a:rPr lang="en-US" sz="1000"/>
              <a:t>override the run() method</a:t>
            </a:r>
            <a:endParaRPr/>
          </a:p>
          <a:p>
            <a:pPr indent="0" lvl="0" marL="228600" rtl="0" algn="just">
              <a:spcBef>
                <a:spcPts val="300"/>
              </a:spcBef>
              <a:spcAft>
                <a:spcPts val="0"/>
              </a:spcAft>
              <a:buSzPts val="1000"/>
              <a:buNone/>
            </a:pPr>
            <a:r>
              <a:rPr lang="en-US" sz="1000"/>
              <a:t>	As shown in the above program we make a class MyThread which extends the Thread class , which means MyThread is now a Thread. </a:t>
            </a:r>
            <a:endParaRPr/>
          </a:p>
          <a:p>
            <a:pPr indent="0" lvl="0" marL="228600" rtl="0" algn="just">
              <a:spcBef>
                <a:spcPts val="300"/>
              </a:spcBef>
              <a:spcAft>
                <a:spcPts val="0"/>
              </a:spcAft>
              <a:buSzPts val="1000"/>
              <a:buNone/>
            </a:pPr>
            <a:r>
              <a:rPr lang="en-US" sz="1000"/>
              <a:t>We then override the run method. The Thread class expects a run() method with no arguments , and it will execute this method for you in a separate call stack after the Thread has been started.  </a:t>
            </a:r>
            <a:endParaRPr/>
          </a:p>
          <a:p>
            <a:pPr indent="0" lvl="0" marL="228600" rtl="0" algn="just">
              <a:spcBef>
                <a:spcPts val="300"/>
              </a:spcBef>
              <a:spcAft>
                <a:spcPts val="0"/>
              </a:spcAft>
              <a:buSzPts val="1000"/>
              <a:buNone/>
            </a:pPr>
            <a:r>
              <a:rPr lang="en-US" sz="1000"/>
              <a:t>	The signature of the run() method must be as shown in the above program. Any other signature will be ignored by the Thread class and even if you call such a method yourself execution won’t happen in a new Thread of execution with a separate call stack. </a:t>
            </a:r>
            <a:endParaRPr/>
          </a:p>
          <a:p>
            <a:pPr indent="0" lvl="0" marL="228600" rtl="0" algn="just">
              <a:spcBef>
                <a:spcPts val="300"/>
              </a:spcBef>
              <a:spcAft>
                <a:spcPts val="0"/>
              </a:spcAft>
              <a:buSzPts val="1000"/>
              <a:buNone/>
            </a:pPr>
            <a:r>
              <a:rPr lang="en-US" sz="1000"/>
              <a:t>	Then we call the start() method on MyThread. The start method spawns a new Thread of control and now the JVM invokes a new Thread’s run() method, making the thread alive. You don’t call the run() method yourself. You call the start() method.</a:t>
            </a:r>
            <a:endParaRPr/>
          </a:p>
          <a:p>
            <a:pPr indent="0" lvl="0" marL="228600" rtl="0" algn="just">
              <a:spcBef>
                <a:spcPts val="300"/>
              </a:spcBef>
              <a:spcAft>
                <a:spcPts val="0"/>
              </a:spcAft>
              <a:buSzPts val="1000"/>
              <a:buNone/>
            </a:pPr>
            <a:r>
              <a:rPr lang="en-US" sz="1000"/>
              <a:t> 	The run method will execute in its own call stack. From run() you can call other methods , but it all starts in the run() method. In other words run() will always be the first method on the stack of the new Thread.</a:t>
            </a:r>
            <a:endParaRPr/>
          </a:p>
        </p:txBody>
      </p:sp>
      <p:sp>
        <p:nvSpPr>
          <p:cNvPr id="2788" name="Google Shape;2788;p22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p22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94" name="Google Shape;2794;p22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95" name="Google Shape;2795;p22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96" name="Google Shape;2796;p22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97" name="Google Shape;2797;p22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98" name="Google Shape;2798;p22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Module14\Runnable\MyRunnable.java)</a:t>
            </a:r>
            <a:endParaRPr/>
          </a:p>
          <a:p>
            <a:pPr indent="0" lvl="0" marL="0" rtl="0" algn="just">
              <a:spcBef>
                <a:spcPts val="300"/>
              </a:spcBef>
              <a:spcAft>
                <a:spcPts val="0"/>
              </a:spcAft>
              <a:buSzPts val="1000"/>
              <a:buNone/>
            </a:pPr>
            <a:r>
              <a:rPr lang="en-US" sz="1000"/>
              <a:t>Implementing Runnable :</a:t>
            </a:r>
            <a:endParaRPr/>
          </a:p>
          <a:p>
            <a:pPr indent="0" lvl="0" marL="0" rtl="0" algn="just">
              <a:spcBef>
                <a:spcPts val="300"/>
              </a:spcBef>
              <a:spcAft>
                <a:spcPts val="0"/>
              </a:spcAft>
              <a:buSzPts val="1000"/>
              <a:buNone/>
            </a:pPr>
            <a:r>
              <a:rPr lang="en-US" sz="1000"/>
              <a:t>	Another way to create a Thread is to implement the Runnable interface.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To implement this interface a class needs to implement a single method called run() which is declared as follows</a:t>
            </a:r>
            <a:endParaRPr/>
          </a:p>
          <a:p>
            <a:pPr indent="0" lvl="0" marL="0" rtl="0" algn="just">
              <a:spcBef>
                <a:spcPts val="300"/>
              </a:spcBef>
              <a:spcAft>
                <a:spcPts val="0"/>
              </a:spcAft>
              <a:buSzPts val="1000"/>
              <a:buNone/>
            </a:pPr>
            <a:r>
              <a:rPr lang="en-US" sz="1000"/>
              <a:t>			</a:t>
            </a:r>
            <a:r>
              <a:rPr lang="en-US" sz="1000">
                <a:latin typeface="Courier New"/>
                <a:ea typeface="Courier New"/>
                <a:cs typeface="Courier New"/>
                <a:sym typeface="Courier New"/>
              </a:rPr>
              <a:t>public void run();</a:t>
            </a:r>
            <a:endParaRPr/>
          </a:p>
          <a:p>
            <a:pPr indent="0" lvl="0" marL="0" rtl="0" algn="just">
              <a:spcBef>
                <a:spcPts val="300"/>
              </a:spcBef>
              <a:spcAft>
                <a:spcPts val="0"/>
              </a:spcAft>
              <a:buSzPts val="1000"/>
              <a:buNone/>
            </a:pPr>
            <a:r>
              <a:t/>
            </a:r>
            <a:endParaRPr sz="1000">
              <a:latin typeface="Courier New"/>
              <a:ea typeface="Courier New"/>
              <a:cs typeface="Courier New"/>
              <a:sym typeface="Courier New"/>
            </a:endParaRPr>
          </a:p>
          <a:p>
            <a:pPr indent="0" lvl="0" marL="0" rtl="0" algn="just">
              <a:spcBef>
                <a:spcPts val="300"/>
              </a:spcBef>
              <a:spcAft>
                <a:spcPts val="0"/>
              </a:spcAft>
              <a:buSzPts val="1000"/>
              <a:buNone/>
            </a:pPr>
            <a:r>
              <a:rPr lang="en-US" sz="1000"/>
              <a:t>You can construct a Thread on any object that implements Runnable interface</a:t>
            </a:r>
            <a:endParaRPr/>
          </a:p>
          <a:p>
            <a:pPr indent="0" lvl="0" marL="0" rtl="0" algn="just">
              <a:spcBef>
                <a:spcPts val="300"/>
              </a:spcBef>
              <a:spcAft>
                <a:spcPts val="0"/>
              </a:spcAft>
              <a:buSzPts val="1000"/>
              <a:buNone/>
            </a:pPr>
            <a:r>
              <a:rPr lang="en-US" sz="1000"/>
              <a:t>Once you create a class which implements Runnable , you will instantiate an object of type Thread and pass your Runnable object to this Thread's constructor. If a Thread object is created with a Runnable object the implementation of Thread.run() will invoke the Runnable object’s run method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p22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04" name="Google Shape;2804;p22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05" name="Google Shape;2805;p22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06" name="Google Shape;2806;p22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07" name="Google Shape;2807;p22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08" name="Google Shape;2808;p22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Names for a thread :</a:t>
            </a:r>
            <a:endParaRPr/>
          </a:p>
          <a:p>
            <a:pPr indent="0" lvl="0" marL="0" rtl="0" algn="just">
              <a:spcBef>
                <a:spcPts val="300"/>
              </a:spcBef>
              <a:spcAft>
                <a:spcPts val="0"/>
              </a:spcAft>
              <a:buSzPts val="1000"/>
              <a:buNone/>
            </a:pPr>
            <a:r>
              <a:rPr lang="en-US" sz="1000"/>
              <a:t>	Every thread object can be named to let the programmer identify thread uniquely.  The names of the thread can be explicitly given either through constructor or using setName() method.  But if not given, JVM sets default name for the thread.  These names are something like Thread-X (X=0, 1, 2,…).  The name is set while thread is instantiated and is normally unchanged throughout the life of thread object.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Thread() : This constructor creates a new thread object and assigns it a default name.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Thread( String name ) : This constructor gets and sets a name for the thread.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Thread( Runnable target ) : This constructor wraps the Runnable target with the features of Thread and returns a reference to such a Thread object.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Thread( Runnable target , String name ) : This constructor wraps the Runnable target with the features of Thread and returns a reference to such a Thread object.  The second parameter accepts name for such a thread.</a:t>
            </a:r>
            <a:endParaRPr/>
          </a:p>
          <a:p>
            <a:pPr indent="0" lvl="0" marL="0" rtl="0" algn="l">
              <a:spcBef>
                <a:spcPts val="0"/>
              </a:spcBef>
              <a:spcAft>
                <a:spcPts val="0"/>
              </a:spcAft>
              <a:buNone/>
            </a:pPr>
            <a:r>
              <a:t/>
            </a:r>
            <a:endParaRPr sz="1000"/>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2" name="Shape 2812"/>
        <p:cNvGrpSpPr/>
        <p:nvPr/>
      </p:nvGrpSpPr>
      <p:grpSpPr>
        <a:xfrm>
          <a:off x="0" y="0"/>
          <a:ext cx="0" cy="0"/>
          <a:chOff x="0" y="0"/>
          <a:chExt cx="0" cy="0"/>
        </a:xfrm>
      </p:grpSpPr>
      <p:sp>
        <p:nvSpPr>
          <p:cNvPr id="2813" name="Google Shape;2813;p22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4" name="Google Shape;2814;p2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5" name="Google Shape;2815;p2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6" name="Google Shape;2816;p2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7" name="Google Shape;2817;p22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818" name="Google Shape;2818;p228:notes"/>
          <p:cNvSpPr txBox="1"/>
          <p:nvPr>
            <p:ph idx="1" type="body"/>
          </p:nvPr>
        </p:nvSpPr>
        <p:spPr>
          <a:xfrm>
            <a:off x="701675" y="4421187"/>
            <a:ext cx="5608637" cy="430053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Obtaining a reference to the currently running thread : </a:t>
            </a:r>
            <a:endParaRPr/>
          </a:p>
          <a:p>
            <a:pPr indent="0" lvl="0" marL="0" rtl="0" algn="just">
              <a:spcBef>
                <a:spcPts val="300"/>
              </a:spcBef>
              <a:spcAft>
                <a:spcPts val="0"/>
              </a:spcAft>
              <a:buSzPts val="1000"/>
              <a:buNone/>
            </a:pPr>
            <a:r>
              <a:rPr lang="en-US" sz="1000"/>
              <a:t>	The static method currentThread() of a Thread  class returns reference to the currently running thread.  Obviously, it returns reference of a Thread in which it is written.</a:t>
            </a:r>
            <a:endParaRPr/>
          </a:p>
          <a:p>
            <a:pPr indent="0" lvl="0" marL="0" rtl="0" algn="just">
              <a:spcBef>
                <a:spcPts val="300"/>
              </a:spcBef>
              <a:spcAft>
                <a:spcPts val="0"/>
              </a:spcAft>
              <a:buSzPts val="1000"/>
              <a:buNone/>
            </a:pPr>
            <a:r>
              <a:rPr lang="en-US" sz="1000"/>
              <a:t>For ex :	</a:t>
            </a:r>
            <a:r>
              <a:rPr lang="en-US" sz="1000">
                <a:latin typeface="Courier New"/>
                <a:ea typeface="Courier New"/>
                <a:cs typeface="Courier New"/>
                <a:sym typeface="Courier New"/>
              </a:rPr>
              <a:t>	public  class MyThread implements Runnnable{</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public void run(){</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Thread.currentThread().sleep(1000);</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just">
              <a:spcBef>
                <a:spcPts val="300"/>
              </a:spcBef>
              <a:spcAft>
                <a:spcPts val="0"/>
              </a:spcAft>
              <a:buSzPts val="1000"/>
              <a:buNone/>
            </a:pPr>
            <a:r>
              <a:rPr b="1" lang="en-US" sz="1000"/>
              <a:t>Naming a thread : </a:t>
            </a:r>
            <a:endParaRPr/>
          </a:p>
          <a:p>
            <a:pPr indent="0" lvl="0" marL="0" rtl="0" algn="just">
              <a:spcBef>
                <a:spcPts val="300"/>
              </a:spcBef>
              <a:spcAft>
                <a:spcPts val="0"/>
              </a:spcAft>
              <a:buSzPts val="1000"/>
              <a:buNone/>
            </a:pPr>
            <a:r>
              <a:rPr lang="en-US" sz="1000"/>
              <a:t>	As seen earlier, setName() method is another way to set a name for a thread.  For thread with the reference ‘t’,</a:t>
            </a:r>
            <a:endParaRPr/>
          </a:p>
          <a:p>
            <a:pPr indent="0" lvl="0" marL="0" rtl="0" algn="just">
              <a:spcBef>
                <a:spcPts val="300"/>
              </a:spcBef>
              <a:spcAft>
                <a:spcPts val="0"/>
              </a:spcAft>
              <a:buSzPts val="1000"/>
              <a:buNone/>
            </a:pPr>
            <a:r>
              <a:rPr lang="en-US" sz="1000"/>
              <a:t>	</a:t>
            </a:r>
            <a:r>
              <a:rPr lang="en-US" sz="1000">
                <a:latin typeface="Courier New"/>
                <a:ea typeface="Courier New"/>
                <a:cs typeface="Courier New"/>
                <a:sym typeface="Courier New"/>
              </a:rPr>
              <a:t>	t.setName(“ThreadPrint”);</a:t>
            </a:r>
            <a:endParaRPr/>
          </a:p>
          <a:p>
            <a:pPr indent="0" lvl="0" marL="0" rtl="0" algn="just">
              <a:spcBef>
                <a:spcPts val="300"/>
              </a:spcBef>
              <a:spcAft>
                <a:spcPts val="0"/>
              </a:spcAft>
              <a:buSzPts val="1000"/>
              <a:buNone/>
            </a:pPr>
            <a:r>
              <a:rPr lang="en-US" sz="1000"/>
              <a:t>Sets a name for the thread.  If the name is already existing, it is overwritten.</a:t>
            </a:r>
            <a:endParaRPr/>
          </a:p>
          <a:p>
            <a:pPr indent="0" lvl="0" marL="0" rtl="0" algn="just">
              <a:spcBef>
                <a:spcPts val="300"/>
              </a:spcBef>
              <a:spcAft>
                <a:spcPts val="0"/>
              </a:spcAft>
              <a:buSzPts val="1000"/>
              <a:buNone/>
            </a:pPr>
            <a:r>
              <a:rPr lang="en-US" sz="1000"/>
              <a:t>With in the class which implements Runnable, the way to set the name is…</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Thread.currentThread().setName(“ThreadPrint”);</a:t>
            </a:r>
            <a:endParaRPr/>
          </a:p>
          <a:p>
            <a:pPr indent="0" lvl="0" marL="0" rtl="0" algn="just">
              <a:spcBef>
                <a:spcPts val="300"/>
              </a:spcBef>
              <a:spcAft>
                <a:spcPts val="0"/>
              </a:spcAft>
              <a:buSzPts val="1000"/>
              <a:buNone/>
            </a:pPr>
            <a:r>
              <a:rPr b="1" lang="en-US" sz="1000"/>
              <a:t>Obtaining name for a thread : </a:t>
            </a:r>
            <a:endParaRPr/>
          </a:p>
          <a:p>
            <a:pPr indent="0" lvl="0" marL="0" rtl="0" algn="just">
              <a:spcBef>
                <a:spcPts val="300"/>
              </a:spcBef>
              <a:spcAft>
                <a:spcPts val="0"/>
              </a:spcAft>
              <a:buSzPts val="1000"/>
              <a:buNone/>
            </a:pPr>
            <a:r>
              <a:rPr lang="en-US" sz="1000"/>
              <a:t>	The getName() method of the Thread class returns name of a thread.  For thread with the reference ‘t’,</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t.getName(); </a:t>
            </a:r>
            <a:endParaRPr/>
          </a:p>
          <a:p>
            <a:pPr indent="0" lvl="0" marL="0" rtl="0" algn="just">
              <a:spcBef>
                <a:spcPts val="300"/>
              </a:spcBef>
              <a:spcAft>
                <a:spcPts val="0"/>
              </a:spcAft>
              <a:buSzPts val="1000"/>
              <a:buNone/>
            </a:pPr>
            <a:r>
              <a:rPr lang="en-US" sz="1000"/>
              <a:t>With in the class which implements Runnable, the way to get the name is…</a:t>
            </a:r>
            <a:endParaRPr/>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Thread.currentThread().getName(); </a:t>
            </a:r>
            <a:r>
              <a:rPr lang="en-US" sz="1000"/>
              <a:t> returns the existing name of a thread.</a:t>
            </a:r>
            <a:endParaRPr/>
          </a:p>
          <a:p>
            <a:pPr indent="0" lvl="0" marL="0" rtl="0" algn="l">
              <a:spcBef>
                <a:spcPts val="0"/>
              </a:spcBef>
              <a:spcAft>
                <a:spcPts val="0"/>
              </a:spcAft>
              <a:buNone/>
            </a:pPr>
            <a:r>
              <a:t/>
            </a:r>
            <a:endParaRPr sz="1000"/>
          </a:p>
        </p:txBody>
      </p:sp>
      <p:sp>
        <p:nvSpPr>
          <p:cNvPr id="2819" name="Google Shape;2819;p22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3" name="Shape 2823"/>
        <p:cNvGrpSpPr/>
        <p:nvPr/>
      </p:nvGrpSpPr>
      <p:grpSpPr>
        <a:xfrm>
          <a:off x="0" y="0"/>
          <a:ext cx="0" cy="0"/>
          <a:chOff x="0" y="0"/>
          <a:chExt cx="0" cy="0"/>
        </a:xfrm>
      </p:grpSpPr>
      <p:sp>
        <p:nvSpPr>
          <p:cNvPr id="2824" name="Google Shape;2824;p22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25" name="Google Shape;2825;p22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26" name="Google Shape;2826;p22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27" name="Google Shape;2827;p22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b="1" lang="en-US" sz="1000"/>
              <a:t>Knowing whether the thread is not in dead state</a:t>
            </a:r>
            <a:endParaRPr/>
          </a:p>
          <a:p>
            <a:pPr indent="0" lvl="0" marL="0" rtl="0" algn="just">
              <a:lnSpc>
                <a:spcPct val="90000"/>
              </a:lnSpc>
              <a:spcBef>
                <a:spcPts val="300"/>
              </a:spcBef>
              <a:spcAft>
                <a:spcPts val="0"/>
              </a:spcAft>
              <a:buSzPts val="1000"/>
              <a:buNone/>
            </a:pPr>
            <a:r>
              <a:rPr lang="en-US" sz="1000"/>
              <a:t>		The isAlive() method returns TRUE in case the thread in question is not dead.  Otherwise it returns FALSE.</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		If thread t1 invokes a method on thread t2.  Before invoking any method on t2, better thread 1 should check liveliness of thread t2 otherwise there is a chance of NullPointerException been thrown.</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Getting unique identification for a thread</a:t>
            </a:r>
            <a:endParaRPr/>
          </a:p>
          <a:p>
            <a:pPr indent="0" lvl="0" marL="0" rtl="0" algn="just">
              <a:lnSpc>
                <a:spcPct val="90000"/>
              </a:lnSpc>
              <a:spcBef>
                <a:spcPts val="300"/>
              </a:spcBef>
              <a:spcAft>
                <a:spcPts val="0"/>
              </a:spcAft>
              <a:buSzPts val="1000"/>
              <a:buNone/>
            </a:pPr>
            <a:r>
              <a:rPr lang="en-US" sz="1000"/>
              <a:t>		The thread ID is a positive long number generated when a thread is created.  At any point of time, the thread ID is unique among the live threads running under the system and remains unchanged during the life time of a thread.  When a thread is terminated, ID may be reused by another thread instance.</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		Even if you don’t write any thread your currently running program is always a thread i.e. your main() function. The current thread reference can be gained by using the static method of the Thread class is Thread.currentThread().</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Getting current state of the thread</a:t>
            </a:r>
            <a:endParaRPr/>
          </a:p>
          <a:p>
            <a:pPr indent="0" lvl="0" marL="0" rtl="0" algn="just">
              <a:lnSpc>
                <a:spcPct val="90000"/>
              </a:lnSpc>
              <a:spcBef>
                <a:spcPts val="300"/>
              </a:spcBef>
              <a:spcAft>
                <a:spcPts val="0"/>
              </a:spcAft>
              <a:buSzPts val="1000"/>
              <a:buNone/>
            </a:pPr>
            <a:r>
              <a:rPr lang="en-US" sz="1000"/>
              <a:t>		The method returns current state of the thread as of type Thread.state.  The matter is discussed in bit details on next slide.</a:t>
            </a:r>
            <a:endParaRPr/>
          </a:p>
          <a:p>
            <a:pPr indent="0" lvl="0" marL="0" rtl="0" algn="l">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63" name="Google Shape;363;p2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4" name="Google Shape;364;p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5" name="Google Shape;365;p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6" name="Google Shape;366;p2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67" name="Google Shape;367;p23:notes"/>
          <p:cNvSpPr txBox="1"/>
          <p:nvPr>
            <p:ph idx="1" type="body"/>
          </p:nvPr>
        </p:nvSpPr>
        <p:spPr>
          <a:xfrm>
            <a:off x="701675" y="4421187"/>
            <a:ext cx="5608637" cy="4281487"/>
          </a:xfrm>
          <a:prstGeom prst="rect">
            <a:avLst/>
          </a:prstGeom>
          <a:noFill/>
          <a:ln>
            <a:noFill/>
          </a:ln>
        </p:spPr>
        <p:txBody>
          <a:bodyPr anchorCtr="0" anchor="t" bIns="46800" lIns="90000" spcFirstLastPara="1" rIns="90000" wrap="square" tIns="46800">
            <a:noAutofit/>
          </a:bodyPr>
          <a:lstStyle/>
          <a:p>
            <a:pPr indent="0" lvl="0" marL="0" rtl="0" algn="just">
              <a:spcBef>
                <a:spcPts val="0"/>
              </a:spcBef>
              <a:spcAft>
                <a:spcPts val="0"/>
              </a:spcAft>
              <a:buSzPts val="800"/>
              <a:buNone/>
            </a:pPr>
            <a:r>
              <a:rPr i="1" lang="en-US" sz="800"/>
              <a:t>Refer page 17 for the example of  arithmetic operators.</a:t>
            </a:r>
            <a:endParaRPr/>
          </a:p>
          <a:p>
            <a:pPr indent="0" lvl="0" marL="0" rtl="0" algn="just">
              <a:spcBef>
                <a:spcPts val="400"/>
              </a:spcBef>
              <a:spcAft>
                <a:spcPts val="0"/>
              </a:spcAft>
              <a:buSzPts val="1000"/>
              <a:buNone/>
            </a:pPr>
            <a:r>
              <a:t/>
            </a:r>
            <a:endParaRPr i="1" sz="1000"/>
          </a:p>
          <a:p>
            <a:pPr indent="0" lvl="0" marL="0" rtl="0" algn="just">
              <a:spcBef>
                <a:spcPts val="400"/>
              </a:spcBef>
              <a:spcAft>
                <a:spcPts val="0"/>
              </a:spcAft>
              <a:buSzPts val="1000"/>
              <a:buNone/>
            </a:pPr>
            <a:r>
              <a:rPr b="1" lang="en-US" sz="1000"/>
              <a:t>Java does not support operators overloading</a:t>
            </a:r>
            <a:r>
              <a:rPr lang="en-US" sz="1000"/>
              <a:t>.  But some operators like ‘+’ is implicitly overloaded.</a:t>
            </a:r>
            <a:endParaRPr/>
          </a:p>
          <a:p>
            <a:pPr indent="0" lvl="0" marL="0" rtl="0" algn="just">
              <a:spcBef>
                <a:spcPts val="400"/>
              </a:spcBef>
              <a:spcAft>
                <a:spcPts val="0"/>
              </a:spcAft>
              <a:buSzPts val="1000"/>
              <a:buNone/>
            </a:pPr>
            <a:r>
              <a:rPr lang="en-US" sz="1000"/>
              <a:t>3 + 3 results in 6.</a:t>
            </a:r>
            <a:endParaRPr/>
          </a:p>
          <a:p>
            <a:pPr indent="0" lvl="0" marL="0" rtl="0" algn="just">
              <a:spcBef>
                <a:spcPts val="400"/>
              </a:spcBef>
              <a:spcAft>
                <a:spcPts val="0"/>
              </a:spcAft>
              <a:buSzPts val="1000"/>
              <a:buNone/>
            </a:pPr>
            <a:r>
              <a:rPr lang="en-US" sz="1000"/>
              <a:t>3 + “3” results in “33”.</a:t>
            </a:r>
            <a:endParaRPr/>
          </a:p>
          <a:p>
            <a:pPr indent="0" lvl="0" marL="0" rtl="0" algn="just">
              <a:spcBef>
                <a:spcPts val="400"/>
              </a:spcBef>
              <a:spcAft>
                <a:spcPts val="0"/>
              </a:spcAft>
              <a:buSzPts val="1000"/>
              <a:buNone/>
            </a:pPr>
            <a:r>
              <a:rPr lang="en-US" sz="1000" u="sng"/>
              <a:t>When both operands are numeric, ‘+’ works as an arithmetic operator.</a:t>
            </a:r>
            <a:endParaRPr/>
          </a:p>
          <a:p>
            <a:pPr indent="0" lvl="0" marL="0" rtl="0" algn="just">
              <a:spcBef>
                <a:spcPts val="400"/>
              </a:spcBef>
              <a:spcAft>
                <a:spcPts val="0"/>
              </a:spcAft>
              <a:buSzPts val="1000"/>
              <a:buNone/>
            </a:pPr>
            <a:r>
              <a:rPr lang="en-US" sz="1000" u="sng"/>
              <a:t>When any one operands is String, other operand is duly converted into String and ‘+’ works as Concatenation operator.</a:t>
            </a:r>
            <a:endParaRPr/>
          </a:p>
          <a:p>
            <a:pPr indent="0" lvl="0" marL="0" rtl="0" algn="l">
              <a:spcBef>
                <a:spcPts val="0"/>
              </a:spcBef>
              <a:spcAft>
                <a:spcPts val="0"/>
              </a:spcAft>
              <a:buNone/>
            </a:pPr>
            <a:r>
              <a:t/>
            </a:r>
            <a:endParaRPr sz="1000" u="sng"/>
          </a:p>
        </p:txBody>
      </p:sp>
      <p:sp>
        <p:nvSpPr>
          <p:cNvPr id="368" name="Google Shape;368;p2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1" name="Shape 2831"/>
        <p:cNvGrpSpPr/>
        <p:nvPr/>
      </p:nvGrpSpPr>
      <p:grpSpPr>
        <a:xfrm>
          <a:off x="0" y="0"/>
          <a:ext cx="0" cy="0"/>
          <a:chOff x="0" y="0"/>
          <a:chExt cx="0" cy="0"/>
        </a:xfrm>
      </p:grpSpPr>
      <p:sp>
        <p:nvSpPr>
          <p:cNvPr id="2832" name="Google Shape;2832;p23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33" name="Google Shape;2833;p23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34" name="Google Shape;2834;p23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35" name="Google Shape;2835;p23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36" name="Google Shape;2836;p23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837" name="Google Shape;2837;p23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Module14\ExtendingThread\HeadTail.java)</a:t>
            </a:r>
            <a:endParaRPr/>
          </a:p>
          <a:p>
            <a:pPr indent="0" lvl="0" marL="0" rtl="0" algn="just">
              <a:spcBef>
                <a:spcPts val="400"/>
              </a:spcBef>
              <a:spcAft>
                <a:spcPts val="0"/>
              </a:spcAft>
              <a:buSzPts val="1000"/>
              <a:buNone/>
            </a:pPr>
            <a:r>
              <a:rPr lang="en-US" sz="1000"/>
              <a:t>In the life cycle of the thread, thread passes through different states.  Every state does have its own significance.  The getState() method of a thread class can be applied on the thread reference to know state of the thread at the point of time.  Following are the  Threads State that the getState() method may return.</a:t>
            </a:r>
            <a:endParaRPr/>
          </a:p>
          <a:p>
            <a:pPr indent="0" lvl="0" marL="0" rtl="0" algn="just">
              <a:spcBef>
                <a:spcPts val="400"/>
              </a:spcBef>
              <a:spcAft>
                <a:spcPts val="0"/>
              </a:spcAft>
              <a:buSzPts val="1000"/>
              <a:buNone/>
            </a:pPr>
            <a:r>
              <a:rPr b="1" lang="en-US" sz="1000"/>
              <a:t> NEW</a:t>
            </a:r>
            <a:endParaRPr/>
          </a:p>
          <a:p>
            <a:pPr indent="0" lvl="0" marL="0" rtl="0" algn="just">
              <a:spcBef>
                <a:spcPts val="300"/>
              </a:spcBef>
              <a:spcAft>
                <a:spcPts val="0"/>
              </a:spcAft>
              <a:buSzPts val="1000"/>
              <a:buNone/>
            </a:pPr>
            <a:r>
              <a:rPr lang="en-US" sz="1000"/>
              <a:t>A thread that has not yet started is in this state. </a:t>
            </a:r>
            <a:endParaRPr/>
          </a:p>
          <a:p>
            <a:pPr indent="0" lvl="0" marL="0" rtl="0" algn="just">
              <a:spcBef>
                <a:spcPts val="300"/>
              </a:spcBef>
              <a:spcAft>
                <a:spcPts val="0"/>
              </a:spcAft>
              <a:buSzPts val="1000"/>
              <a:buNone/>
            </a:pPr>
            <a:r>
              <a:rPr b="1" lang="en-US" sz="1000"/>
              <a:t>RUNNABLE</a:t>
            </a:r>
            <a:endParaRPr/>
          </a:p>
          <a:p>
            <a:pPr indent="0" lvl="0" marL="0" rtl="0" algn="just">
              <a:spcBef>
                <a:spcPts val="300"/>
              </a:spcBef>
              <a:spcAft>
                <a:spcPts val="0"/>
              </a:spcAft>
              <a:buSzPts val="1000"/>
              <a:buNone/>
            </a:pPr>
            <a:r>
              <a:rPr lang="en-US" sz="1000"/>
              <a:t>A thread executing in the Java virtual machine is in this state. </a:t>
            </a:r>
            <a:endParaRPr/>
          </a:p>
          <a:p>
            <a:pPr indent="0" lvl="0" marL="0" rtl="0" algn="just">
              <a:spcBef>
                <a:spcPts val="300"/>
              </a:spcBef>
              <a:spcAft>
                <a:spcPts val="0"/>
              </a:spcAft>
              <a:buSzPts val="1000"/>
              <a:buNone/>
            </a:pPr>
            <a:r>
              <a:rPr b="1" lang="en-US" sz="1000"/>
              <a:t>SLEEPING</a:t>
            </a:r>
            <a:endParaRPr/>
          </a:p>
          <a:p>
            <a:pPr indent="0" lvl="0" marL="0" rtl="0" algn="just">
              <a:spcBef>
                <a:spcPts val="300"/>
              </a:spcBef>
              <a:spcAft>
                <a:spcPts val="0"/>
              </a:spcAft>
              <a:buSzPts val="1000"/>
              <a:buNone/>
            </a:pPr>
            <a:r>
              <a:rPr lang="en-US" sz="1000"/>
              <a:t>A Thread is in the sleeping state for the defined period because the sleep method is executed on the thread </a:t>
            </a:r>
            <a:endParaRPr/>
          </a:p>
          <a:p>
            <a:pPr indent="0" lvl="0" marL="0" rtl="0" algn="just">
              <a:spcBef>
                <a:spcPts val="300"/>
              </a:spcBef>
              <a:spcAft>
                <a:spcPts val="0"/>
              </a:spcAft>
              <a:buSzPts val="1000"/>
              <a:buNone/>
            </a:pPr>
            <a:r>
              <a:rPr b="1" lang="en-US" sz="1000"/>
              <a:t>WAITING</a:t>
            </a:r>
            <a:endParaRPr/>
          </a:p>
          <a:p>
            <a:pPr indent="0" lvl="0" marL="0" rtl="0" algn="just">
              <a:spcBef>
                <a:spcPts val="300"/>
              </a:spcBef>
              <a:spcAft>
                <a:spcPts val="0"/>
              </a:spcAft>
              <a:buSzPts val="1000"/>
              <a:buNone/>
            </a:pPr>
            <a:r>
              <a:rPr lang="en-US" sz="1000"/>
              <a:t>A thread that is waiting indefinitely for another thread to perform a particular action is in this state. </a:t>
            </a:r>
            <a:endParaRPr/>
          </a:p>
          <a:p>
            <a:pPr indent="0" lvl="0" marL="0" rtl="0" algn="just">
              <a:spcBef>
                <a:spcPts val="300"/>
              </a:spcBef>
              <a:spcAft>
                <a:spcPts val="0"/>
              </a:spcAft>
              <a:buSzPts val="1000"/>
              <a:buNone/>
            </a:pPr>
            <a:r>
              <a:rPr b="1" lang="en-US" sz="1000"/>
              <a:t>TERMINATED</a:t>
            </a:r>
            <a:endParaRPr/>
          </a:p>
          <a:p>
            <a:pPr indent="0" lvl="0" marL="0" rtl="0" algn="just">
              <a:spcBef>
                <a:spcPts val="300"/>
              </a:spcBef>
              <a:spcAft>
                <a:spcPts val="0"/>
              </a:spcAft>
              <a:buSzPts val="1000"/>
              <a:buNone/>
            </a:pPr>
            <a:r>
              <a:rPr lang="en-US" sz="1000"/>
              <a:t>A thread that has exited is in this state.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 thread can be in only one state at a given point in time. These states are virtual machine states which do not reflect any operating system thread states. </a:t>
            </a:r>
            <a:endParaRPr/>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2838" name="Google Shape;2838;p23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5" name="Shape 2855"/>
        <p:cNvGrpSpPr/>
        <p:nvPr/>
      </p:nvGrpSpPr>
      <p:grpSpPr>
        <a:xfrm>
          <a:off x="0" y="0"/>
          <a:ext cx="0" cy="0"/>
          <a:chOff x="0" y="0"/>
          <a:chExt cx="0" cy="0"/>
        </a:xfrm>
      </p:grpSpPr>
      <p:sp>
        <p:nvSpPr>
          <p:cNvPr id="2856" name="Google Shape;2856;p23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57" name="Google Shape;2857;p2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58" name="Google Shape;2858;p2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59" name="Google Shape;2859;p2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0" name="Google Shape;2860;p23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61" name="Google Shape;2861;p23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a:t>
            </a:r>
            <a:r>
              <a:rPr b="1" lang="en-US" sz="1000"/>
              <a:t>java.lang.Thread.sleep(long) method</a:t>
            </a:r>
            <a:endParaRPr/>
          </a:p>
          <a:p>
            <a:pPr indent="0" lvl="0" marL="0" rtl="0" algn="just">
              <a:spcBef>
                <a:spcPts val="300"/>
              </a:spcBef>
              <a:spcAft>
                <a:spcPts val="0"/>
              </a:spcAft>
              <a:buSzPts val="1000"/>
              <a:buNone/>
            </a:pPr>
            <a:r>
              <a:rPr lang="en-US" sz="1000"/>
              <a:t>	The method is declared as public static in a Thread class. The method when executed within the thread, changes the state from running to sleep for the specified duration which is given in milliseconds.  As soon as the duration is over, the thread is again brought into the state of running.  Method is declared to throw java.lang.InterruptedException.</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a:t>
            </a:r>
            <a:r>
              <a:rPr b="1" lang="en-US" sz="1000"/>
              <a:t>java.lang.InterruptedException extends Exception</a:t>
            </a:r>
            <a:endParaRPr/>
          </a:p>
          <a:p>
            <a:pPr indent="0" lvl="0" marL="0" rtl="0" algn="just">
              <a:spcBef>
                <a:spcPts val="300"/>
              </a:spcBef>
              <a:spcAft>
                <a:spcPts val="0"/>
              </a:spcAft>
              <a:buSzPts val="1000"/>
              <a:buNone/>
            </a:pPr>
            <a:r>
              <a:rPr lang="en-US" sz="1000"/>
              <a:t>	An exception is thrown when a thread is waiting, sleeping or paused and another thread interrupts it by calling interrupt() method on it.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Code :</a:t>
            </a:r>
            <a:endParaRPr/>
          </a:p>
          <a:p>
            <a:pPr indent="0" lvl="0" marL="0" rtl="0" algn="just">
              <a:spcBef>
                <a:spcPts val="300"/>
              </a:spcBef>
              <a:spcAft>
                <a:spcPts val="0"/>
              </a:spcAft>
              <a:buSzPts val="1000"/>
              <a:buNone/>
            </a:pPr>
            <a:r>
              <a:rPr lang="en-US" sz="1000"/>
              <a:t>	The static sleep() method from Thread class is being invoked within  run() method of Thread 1.  When encountered, the thread Thread1 goes into state of sleep for at most 20 seconds.  The moment, this time is over, thread changes state from sleep to runnable.  In case, while this thread is in sleep() mode, another thread invokes interrupt() method on this thread, the sleep() method terminates sleeping state for the thread and throws InterruptedException.</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6" name="Shape 2866"/>
        <p:cNvGrpSpPr/>
        <p:nvPr/>
      </p:nvGrpSpPr>
      <p:grpSpPr>
        <a:xfrm>
          <a:off x="0" y="0"/>
          <a:ext cx="0" cy="0"/>
          <a:chOff x="0" y="0"/>
          <a:chExt cx="0" cy="0"/>
        </a:xfrm>
      </p:grpSpPr>
      <p:sp>
        <p:nvSpPr>
          <p:cNvPr id="2867" name="Google Shape;2867;p23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8" name="Google Shape;2868;p23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69" name="Google Shape;2869;p23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0" name="Google Shape;2870;p23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71" name="Google Shape;2871;p23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Thread, Thread2 receives reference of Thread 1 through constructor.  Within the run() method, invokes interrupt() method on Thread 1 after some condition is met.  In case if thread t1 is in sleep state, the invocation interrupt() will terminate the state and will make the sleep method to throw InterruptedException and thus exception occurs at thread t1.  Otherwise, interrupt() does not do any thing.</a:t>
            </a:r>
            <a:endParaRPr/>
          </a:p>
        </p:txBody>
      </p:sp>
      <p:sp>
        <p:nvSpPr>
          <p:cNvPr id="2872" name="Google Shape;2872;p23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7" name="Shape 2877"/>
        <p:cNvGrpSpPr/>
        <p:nvPr/>
      </p:nvGrpSpPr>
      <p:grpSpPr>
        <a:xfrm>
          <a:off x="0" y="0"/>
          <a:ext cx="0" cy="0"/>
          <a:chOff x="0" y="0"/>
          <a:chExt cx="0" cy="0"/>
        </a:xfrm>
      </p:grpSpPr>
      <p:sp>
        <p:nvSpPr>
          <p:cNvPr id="2878" name="Google Shape;2878;p23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9" name="Google Shape;2879;p23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80" name="Google Shape;2880;p23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2881" name="Google Shape;2881;p23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2882" name="Google Shape;2882;p23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883" name="Google Shape;2883;p23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Module14\ThreadScheduling\TestPriority.java)</a:t>
            </a:r>
            <a:endParaRPr/>
          </a:p>
          <a:p>
            <a:pPr indent="0" lvl="0" marL="0" rtl="0" algn="just">
              <a:spcBef>
                <a:spcPts val="400"/>
              </a:spcBef>
              <a:spcAft>
                <a:spcPts val="0"/>
              </a:spcAft>
              <a:buSzPts val="1000"/>
              <a:buNone/>
            </a:pPr>
            <a:r>
              <a:rPr b="1" lang="en-US" sz="1000"/>
              <a:t>Thread Priorities</a:t>
            </a:r>
            <a:endParaRPr/>
          </a:p>
          <a:p>
            <a:pPr indent="0" lvl="0" marL="0" rtl="0" algn="just">
              <a:spcBef>
                <a:spcPts val="400"/>
              </a:spcBef>
              <a:spcAft>
                <a:spcPts val="0"/>
              </a:spcAft>
              <a:buSzPts val="1000"/>
              <a:buNone/>
            </a:pPr>
            <a:r>
              <a:rPr b="1" lang="en-US" sz="1000"/>
              <a:t>	</a:t>
            </a:r>
            <a:r>
              <a:rPr lang="en-US" sz="1000"/>
              <a:t>Thread’s perform different tasks within your programmes , and those tasks can have different importance levels attached to them. To reflect the importance of the tasks they are performing , each thread may be scheduled so that thread with higher priority be given more CPU time while thread with lower priority may be given CPU time without delaying execution of high priority threads.</a:t>
            </a:r>
            <a:endParaRPr/>
          </a:p>
          <a:p>
            <a:pPr indent="0" lvl="0" marL="0" rtl="0" algn="just">
              <a:spcBef>
                <a:spcPts val="400"/>
              </a:spcBef>
              <a:spcAft>
                <a:spcPts val="0"/>
              </a:spcAft>
              <a:buSzPts val="1000"/>
              <a:buNone/>
            </a:pPr>
            <a:r>
              <a:rPr b="1" lang="en-US" sz="1000"/>
              <a:t>Pre-emptive</a:t>
            </a:r>
            <a:endParaRPr/>
          </a:p>
          <a:p>
            <a:pPr indent="0" lvl="0" marL="0" rtl="0" algn="just">
              <a:spcBef>
                <a:spcPts val="400"/>
              </a:spcBef>
              <a:spcAft>
                <a:spcPts val="0"/>
              </a:spcAft>
              <a:buSzPts val="1000"/>
              <a:buNone/>
            </a:pPr>
            <a:r>
              <a:rPr lang="en-US" sz="1000"/>
              <a:t>	The high priority thread always pre-empts the lower priority thread and starts getting the CPU time till the moment it either goes into sleep, waiting for some IO device or ends execution.  If high priority thread is consuming remarkable CPU time, the low priority thread/s will have to starve for CPU time.</a:t>
            </a:r>
            <a:endParaRPr/>
          </a:p>
          <a:p>
            <a:pPr indent="0" lvl="0" marL="0" rtl="0" algn="just">
              <a:spcBef>
                <a:spcPts val="400"/>
              </a:spcBef>
              <a:spcAft>
                <a:spcPts val="0"/>
              </a:spcAft>
              <a:buSzPts val="1000"/>
              <a:buNone/>
            </a:pPr>
            <a:r>
              <a:rPr lang="en-US" sz="1000"/>
              <a:t>The issue of priorities is highly system dependent.  Solaris supports priorities upto 2^31 while Windows NT supports priorities upto 7.  JVM supports priorities from 1 to 10.</a:t>
            </a:r>
            <a:endParaRPr/>
          </a:p>
          <a:p>
            <a:pPr indent="0" lvl="0" marL="0" rtl="0" algn="just">
              <a:spcBef>
                <a:spcPts val="400"/>
              </a:spcBef>
              <a:spcAft>
                <a:spcPts val="0"/>
              </a:spcAft>
              <a:buSzPts val="1000"/>
              <a:buNone/>
            </a:pPr>
            <a:r>
              <a:rPr lang="en-US" sz="1000"/>
              <a:t>The Thread class defines three constants as shown below</a:t>
            </a:r>
            <a:endParaRPr/>
          </a:p>
          <a:p>
            <a:pPr indent="0" lvl="0" marL="0" rtl="0" algn="just">
              <a:spcBef>
                <a:spcPts val="400"/>
              </a:spcBef>
              <a:spcAft>
                <a:spcPts val="0"/>
              </a:spcAft>
              <a:buSzPts val="1000"/>
              <a:buNone/>
            </a:pPr>
            <a:r>
              <a:rPr lang="en-US" sz="1000"/>
              <a:t>			Thread.MIN_PRIORITY		1</a:t>
            </a:r>
            <a:endParaRPr/>
          </a:p>
          <a:p>
            <a:pPr indent="0" lvl="0" marL="0" rtl="0" algn="just">
              <a:spcBef>
                <a:spcPts val="400"/>
              </a:spcBef>
              <a:spcAft>
                <a:spcPts val="0"/>
              </a:spcAft>
              <a:buSzPts val="1000"/>
              <a:buNone/>
            </a:pPr>
            <a:r>
              <a:rPr lang="en-US" sz="1000"/>
              <a:t>			Thread.NORM_PRIORITY  	5</a:t>
            </a:r>
            <a:endParaRPr/>
          </a:p>
          <a:p>
            <a:pPr indent="0" lvl="0" marL="0" rtl="0" algn="just">
              <a:spcBef>
                <a:spcPts val="400"/>
              </a:spcBef>
              <a:spcAft>
                <a:spcPts val="0"/>
              </a:spcAft>
              <a:buSzPts val="1000"/>
              <a:buNone/>
            </a:pPr>
            <a:r>
              <a:rPr lang="en-US" sz="1000"/>
              <a:t>			Thread.MAX_PRIORITY	 	10</a:t>
            </a:r>
            <a:endParaRPr/>
          </a:p>
          <a:p>
            <a:pPr indent="0" lvl="0" marL="0" rtl="0" algn="just">
              <a:spcBef>
                <a:spcPts val="400"/>
              </a:spcBef>
              <a:spcAft>
                <a:spcPts val="0"/>
              </a:spcAft>
              <a:buSzPts val="1000"/>
              <a:buNone/>
            </a:pPr>
            <a:r>
              <a:rPr lang="en-US" sz="1000"/>
              <a:t>If the priority is not set then by default, the Thread is set to NORM_PRORITY i.e. 5. </a:t>
            </a:r>
            <a:endParaRPr/>
          </a:p>
          <a:p>
            <a:pPr indent="0" lvl="0" marL="0" rtl="0" algn="just">
              <a:spcBef>
                <a:spcPts val="400"/>
              </a:spcBef>
              <a:spcAft>
                <a:spcPts val="0"/>
              </a:spcAft>
              <a:buSzPts val="1000"/>
              <a:buNone/>
            </a:pPr>
            <a:r>
              <a:rPr lang="en-US" sz="1000"/>
              <a:t>By default a thread acquires the priority of the thread which created it.  Although, a thread itself can change its own priority  explicitly.</a:t>
            </a:r>
            <a:endParaRPr/>
          </a:p>
          <a:p>
            <a:pPr indent="0" lvl="0" marL="0" rtl="0" algn="just">
              <a:spcBef>
                <a:spcPts val="400"/>
              </a:spcBef>
              <a:spcAft>
                <a:spcPts val="0"/>
              </a:spcAft>
              <a:buSzPts val="1000"/>
              <a:buNone/>
            </a:pPr>
            <a:r>
              <a:rPr lang="en-US" sz="1000"/>
              <a:t>		The setPriority(int) and the getPriority() methods sets priority value or returns priority value from the thread respectively.</a:t>
            </a:r>
            <a:endParaRPr/>
          </a:p>
        </p:txBody>
      </p:sp>
      <p:sp>
        <p:nvSpPr>
          <p:cNvPr id="2884" name="Google Shape;2884;p23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p23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90" name="Google Shape;2890;p23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91" name="Google Shape;2891;p234:notes"/>
          <p:cNvSpPr txBox="1"/>
          <p:nvPr>
            <p:ph idx="1" type="body"/>
          </p:nvPr>
        </p:nvSpPr>
        <p:spPr>
          <a:xfrm>
            <a:off x="536575" y="463550"/>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The signature of the yield method is as shown below</a:t>
            </a:r>
            <a:endParaRPr/>
          </a:p>
          <a:p>
            <a:pPr indent="0" lvl="0" marL="0" rtl="0" algn="l">
              <a:spcBef>
                <a:spcPts val="300"/>
              </a:spcBef>
              <a:spcAft>
                <a:spcPts val="0"/>
              </a:spcAft>
              <a:buSzPts val="1000"/>
              <a:buNone/>
            </a:pPr>
            <a:r>
              <a:rPr lang="en-US" sz="1000"/>
              <a:t>		</a:t>
            </a:r>
            <a:r>
              <a:rPr lang="en-US" sz="1000">
                <a:latin typeface="Courier New"/>
                <a:ea typeface="Courier New"/>
                <a:cs typeface="Courier New"/>
                <a:sym typeface="Courier New"/>
              </a:rPr>
              <a:t>public static void yield() </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In case of Time Sharing environment, this yield() does not make any sense because any how , threads with same priority never starve for CPU.  But then yield() method  neither do any thing nor add any overhead to the system.  So, its always a good programming practice to use yield method once in a loop which extensively doing CPU bound operations.</a:t>
            </a:r>
            <a:endParaRPr/>
          </a:p>
          <a:p>
            <a:pPr indent="0" lvl="0" marL="0" rtl="0" algn="l">
              <a:spcBef>
                <a:spcPts val="300"/>
              </a:spcBef>
              <a:spcAft>
                <a:spcPts val="0"/>
              </a:spcAft>
              <a:buSzPts val="1000"/>
              <a:buNone/>
            </a:pPr>
            <a:r>
              <a:t/>
            </a:r>
            <a:endParaRPr sz="1000"/>
          </a:p>
          <a:p>
            <a:pPr indent="0" lvl="0" marL="0" rtl="0" algn="just">
              <a:spcBef>
                <a:spcPts val="400"/>
              </a:spcBef>
              <a:spcAft>
                <a:spcPts val="0"/>
              </a:spcAft>
              <a:buSzPts val="1000"/>
              <a:buNone/>
            </a:pPr>
            <a:r>
              <a:rPr lang="en-US" sz="1000"/>
              <a:t>		The thread scheduling is normally done by Operating System called as Native Scheduler but in case OS is unable to schedule threads, JVM does have something called as Green Scheduler.  The JVM specification suggest the green scheduler to behave  similarly to Multiprogramming on many fronts.</a:t>
            </a:r>
            <a:endParaRPr/>
          </a:p>
          <a:p>
            <a:pPr indent="0" lvl="0" marL="0" rtl="0" algn="l">
              <a:spcBef>
                <a:spcPts val="0"/>
              </a:spcBef>
              <a:spcAft>
                <a:spcPts val="0"/>
              </a:spcAft>
              <a:buNone/>
            </a:pPr>
            <a:r>
              <a:t/>
            </a:r>
            <a:endParaRPr sz="1000"/>
          </a:p>
        </p:txBody>
      </p:sp>
      <p:sp>
        <p:nvSpPr>
          <p:cNvPr id="2892" name="Google Shape;2892;p23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6" name="Shape 2896"/>
        <p:cNvGrpSpPr/>
        <p:nvPr/>
      </p:nvGrpSpPr>
      <p:grpSpPr>
        <a:xfrm>
          <a:off x="0" y="0"/>
          <a:ext cx="0" cy="0"/>
          <a:chOff x="0" y="0"/>
          <a:chExt cx="0" cy="0"/>
        </a:xfrm>
      </p:grpSpPr>
      <p:sp>
        <p:nvSpPr>
          <p:cNvPr id="2897" name="Google Shape;2897;p23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98" name="Google Shape;2898;p23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99" name="Google Shape;2899;p23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0" name="Google Shape;2900;p235: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p23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28" name="Google Shape;2928;p23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29" name="Google Shape;2929;p23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30" name="Google Shape;2930;p23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31" name="Google Shape;2931;p23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32" name="Google Shape;2932;p23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:Module14\ThreadScheduling\JoinDemo.java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One thread can wait for another thread to complete, by using one of the overloaded join methods. The join method has the following signature</a:t>
            </a:r>
            <a:endParaRPr/>
          </a:p>
          <a:p>
            <a:pPr indent="0" lvl="0" marL="0" rtl="0" algn="just">
              <a:spcBef>
                <a:spcPts val="300"/>
              </a:spcBef>
              <a:spcAft>
                <a:spcPts val="0"/>
              </a:spcAft>
              <a:buSzPts val="1000"/>
              <a:buNone/>
            </a:pPr>
            <a:r>
              <a:rPr lang="en-US" sz="1000"/>
              <a:t>	</a:t>
            </a:r>
            <a:endParaRPr/>
          </a:p>
          <a:p>
            <a:pPr indent="0" lvl="0" marL="0" rtl="0" algn="just">
              <a:spcBef>
                <a:spcPts val="300"/>
              </a:spcBef>
              <a:spcAft>
                <a:spcPts val="0"/>
              </a:spcAft>
              <a:buSzPts val="1000"/>
              <a:buNone/>
            </a:pPr>
            <a:r>
              <a:rPr lang="en-US" sz="1000"/>
              <a:t>	public final void join() throws InterruptedException</a:t>
            </a:r>
            <a:endParaRPr/>
          </a:p>
          <a:p>
            <a:pPr indent="0" lvl="0" marL="0" rtl="0" algn="just">
              <a:spcBef>
                <a:spcPts val="300"/>
              </a:spcBef>
              <a:spcAft>
                <a:spcPts val="0"/>
              </a:spcAft>
              <a:buSzPts val="1000"/>
              <a:buNone/>
            </a:pPr>
            <a:r>
              <a:rPr lang="en-US" sz="1000"/>
              <a:t>	public final void join( long milliseconds ) throws InterruptedException</a:t>
            </a:r>
            <a:endParaRPr/>
          </a:p>
          <a:p>
            <a:pPr indent="0" lvl="0" marL="0" rtl="0" algn="just">
              <a:spcBef>
                <a:spcPts val="300"/>
              </a:spcBef>
              <a:spcAft>
                <a:spcPts val="0"/>
              </a:spcAft>
              <a:buSzPts val="1000"/>
              <a:buNone/>
            </a:pPr>
            <a:r>
              <a:rPr lang="en-US" sz="1000"/>
              <a:t>	public final void join( long milliseconds , int nanoseconds ) throws InterruptedException</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	A call to join() is guaranteed to cause the current thread to stop executing until the thread it joins with ( in other words , the thread it called join on ) completes , or if the thread it’s trying to join with is not alive , however , the current thread wont need to back out.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6" name="Shape 2936"/>
        <p:cNvGrpSpPr/>
        <p:nvPr/>
      </p:nvGrpSpPr>
      <p:grpSpPr>
        <a:xfrm>
          <a:off x="0" y="0"/>
          <a:ext cx="0" cy="0"/>
          <a:chOff x="0" y="0"/>
          <a:chExt cx="0" cy="0"/>
        </a:xfrm>
      </p:grpSpPr>
      <p:sp>
        <p:nvSpPr>
          <p:cNvPr id="2937" name="Google Shape;2937;p23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38" name="Google Shape;2938;p2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39" name="Google Shape;2939;p2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40" name="Google Shape;2940;p2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41" name="Google Shape;2941;p23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42" name="Google Shape;2942;p237:notes"/>
          <p:cNvSpPr txBox="1"/>
          <p:nvPr>
            <p:ph idx="1" type="body"/>
          </p:nvPr>
        </p:nvSpPr>
        <p:spPr>
          <a:xfrm>
            <a:off x="701675" y="4421187"/>
            <a:ext cx="5608637" cy="554513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	In case of Multi-Programming (Solaris like) operating systems where CPU is snatched from a thread only when either higher priority thread comes into play or that thread comes across IO operation or the thread ends its execution.  And if a thread goes into extensive CPU bound operation, other same or low priority threads will simply have to starve for the CPU time.</a:t>
            </a:r>
            <a:endParaRPr/>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	The time sharing operating systems like Windows thus divides the time in time slices  and allotment of CPU to threads is done according to Time Sharing Mechanism.</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Time Sharing and Round Robin</a:t>
            </a:r>
            <a:endParaRPr/>
          </a:p>
          <a:p>
            <a:pPr indent="0" lvl="0" marL="0" rtl="0" algn="just">
              <a:spcBef>
                <a:spcPts val="400"/>
              </a:spcBef>
              <a:spcAft>
                <a:spcPts val="0"/>
              </a:spcAft>
              <a:buSzPts val="1000"/>
              <a:buNone/>
            </a:pPr>
            <a:r>
              <a:rPr lang="en-US" sz="1000"/>
              <a:t>	The multiple threads with the same priority are given the time cycles in Round Robin manner so that every thread gets only a chunk of time of CPU.  And no thread of at least same priority will starve but will get time cycles in Round Robin fashion.</a:t>
            </a:r>
            <a:endParaRPr/>
          </a:p>
          <a:p>
            <a:pPr indent="0" lvl="0" marL="0" rtl="0" algn="just">
              <a:spcBef>
                <a:spcPts val="400"/>
              </a:spcBef>
              <a:spcAft>
                <a:spcPts val="0"/>
              </a:spcAft>
              <a:buSzPts val="1000"/>
              <a:buNone/>
            </a:pPr>
            <a:r>
              <a:rPr lang="en-US" sz="1000"/>
              <a:t>	As soon as higher priority thread arrives for execution (either wakes up from sleeping state or waiting state), the OS starts giving time cycles to this higher priority thread and higher priority thread thus </a:t>
            </a:r>
            <a:r>
              <a:rPr b="1" lang="en-US" sz="1000"/>
              <a:t>pre-empts</a:t>
            </a:r>
            <a:r>
              <a:rPr lang="en-US" sz="1000"/>
              <a:t> low priority threads. And lower priority threads will get time cycles only in case there is no higher priority thread in the running state.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The yield() method</a:t>
            </a:r>
            <a:endParaRPr/>
          </a:p>
          <a:p>
            <a:pPr indent="0" lvl="0" marL="0" rtl="0" algn="just">
              <a:spcBef>
                <a:spcPts val="300"/>
              </a:spcBef>
              <a:spcAft>
                <a:spcPts val="0"/>
              </a:spcAft>
              <a:buSzPts val="1000"/>
              <a:buNone/>
            </a:pPr>
            <a:r>
              <a:rPr lang="en-US" sz="1000"/>
              <a:t>	In case of multi programming, if a thread is busy in repeatedly executing CPU bound operations and thus making other threads to starve, using yield() method once for every repetition of a code is good solution. The yield() method makes the currently running thread back to runnable state to allow other threads of same priority to get their turn.</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	</a:t>
            </a:r>
            <a:endParaRPr/>
          </a:p>
          <a:p>
            <a:pPr indent="0" lvl="1" marL="741362" rtl="0" algn="just">
              <a:spcBef>
                <a:spcPts val="300"/>
              </a:spcBef>
              <a:spcAft>
                <a:spcPts val="0"/>
              </a:spcAft>
              <a:buSzPts val="1000"/>
              <a:buNone/>
            </a:pPr>
            <a:r>
              <a:t/>
            </a:r>
            <a:endParaRPr sz="1000"/>
          </a:p>
          <a:p>
            <a:pPr indent="0" lvl="1" marL="741362" rtl="0" algn="just">
              <a:spcBef>
                <a:spcPts val="300"/>
              </a:spcBef>
              <a:spcAft>
                <a:spcPts val="0"/>
              </a:spcAft>
              <a:buSzPts val="1000"/>
              <a:buNone/>
            </a:pPr>
            <a:r>
              <a:t/>
            </a:r>
            <a:endParaRPr sz="1000"/>
          </a:p>
          <a:p>
            <a:pPr indent="0" lvl="1" marL="741362"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7" name="Shape 2967"/>
        <p:cNvGrpSpPr/>
        <p:nvPr/>
      </p:nvGrpSpPr>
      <p:grpSpPr>
        <a:xfrm>
          <a:off x="0" y="0"/>
          <a:ext cx="0" cy="0"/>
          <a:chOff x="0" y="0"/>
          <a:chExt cx="0" cy="0"/>
        </a:xfrm>
      </p:grpSpPr>
      <p:sp>
        <p:nvSpPr>
          <p:cNvPr id="2968" name="Google Shape;2968;p23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69" name="Google Shape;2969;p2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70" name="Google Shape;2970;p2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71" name="Google Shape;2971;p2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72" name="Google Shape;2972;p23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973" name="Google Shape;2973;p23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Simultaneous access of the filing cabinets allows multiple tellers to serve different customers at the same time. Consider you are depositing amount in your account. Incidentally at the same time another person is depositing amount in the same account at another teller. Here each teller will go to the filing cabinet to read that account’s current balance. After reaching on to the respective counter the teller will calculate balance by adding new depositing amount and will return to the filing cabinet to update the final balance.  In this process the last recorded transaction updates the balance. And the previous transaction is lost. </a:t>
            </a:r>
            <a:endParaRPr/>
          </a:p>
        </p:txBody>
      </p:sp>
      <p:sp>
        <p:nvSpPr>
          <p:cNvPr id="2974" name="Google Shape;2974;p23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4" name="Shape 2994"/>
        <p:cNvGrpSpPr/>
        <p:nvPr/>
      </p:nvGrpSpPr>
      <p:grpSpPr>
        <a:xfrm>
          <a:off x="0" y="0"/>
          <a:ext cx="0" cy="0"/>
          <a:chOff x="0" y="0"/>
          <a:chExt cx="0" cy="0"/>
        </a:xfrm>
      </p:grpSpPr>
      <p:sp>
        <p:nvSpPr>
          <p:cNvPr id="2995" name="Google Shape;2995;p23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96" name="Google Shape;2996;p2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97" name="Google Shape;2997;p2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98" name="Google Shape;2998;p2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99" name="Google Shape;2999;p23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00" name="Google Shape;3000;p23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This kind of situation can be handled in a considerate way. The first teller can take hold of that filing cabinet by putting a note over which says “File is used by me. Wait until I’m finished”. This type of locking tells when to use that filing cabinet and when not to.</a:t>
            </a:r>
            <a:endParaRPr/>
          </a:p>
        </p:txBody>
      </p:sp>
      <p:sp>
        <p:nvSpPr>
          <p:cNvPr id="3001" name="Google Shape;3001;p23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74" name="Google Shape;374;p2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5" name="Google Shape;375;p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6" name="Google Shape;376;p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7" name="Google Shape;377;p2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78" name="Google Shape;378;p2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Module02\operators\IncOp.java)</a:t>
            </a:r>
            <a:endParaRPr/>
          </a:p>
          <a:p>
            <a:pPr indent="0" lvl="0" marL="0" rtl="0" algn="just">
              <a:spcBef>
                <a:spcPts val="400"/>
              </a:spcBef>
              <a:spcAft>
                <a:spcPts val="0"/>
              </a:spcAft>
              <a:buSzPts val="1000"/>
              <a:buNone/>
            </a:pPr>
            <a:r>
              <a:rPr lang="en-US" sz="1000"/>
              <a:t>The following code </a:t>
            </a:r>
            <a:endParaRPr/>
          </a:p>
          <a:p>
            <a:pPr indent="0" lvl="1" marL="457200" rtl="0" algn="just">
              <a:spcBef>
                <a:spcPts val="400"/>
              </a:spcBef>
              <a:spcAft>
                <a:spcPts val="0"/>
              </a:spcAft>
              <a:buSzPts val="1000"/>
              <a:buNone/>
            </a:pPr>
            <a:r>
              <a:rPr lang="en-US" sz="1000"/>
              <a:t>	i = i + 1</a:t>
            </a:r>
            <a:endParaRPr/>
          </a:p>
          <a:p>
            <a:pPr indent="0" lvl="1" marL="45720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is equivalent to</a:t>
            </a:r>
            <a:endParaRPr/>
          </a:p>
          <a:p>
            <a:pPr indent="0" lvl="0" marL="0" rtl="0" algn="just">
              <a:spcBef>
                <a:spcPts val="400"/>
              </a:spcBef>
              <a:spcAft>
                <a:spcPts val="0"/>
              </a:spcAft>
              <a:buSzPts val="1000"/>
              <a:buNone/>
            </a:pPr>
            <a:r>
              <a:rPr lang="en-US" sz="1000"/>
              <a:t>	i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Similarly,</a:t>
            </a:r>
            <a:endParaRPr/>
          </a:p>
          <a:p>
            <a:pPr indent="0" lvl="0" marL="0" rtl="0" algn="just">
              <a:spcBef>
                <a:spcPts val="400"/>
              </a:spcBef>
              <a:spcAft>
                <a:spcPts val="0"/>
              </a:spcAft>
              <a:buSzPts val="1000"/>
              <a:buNone/>
            </a:pPr>
            <a:r>
              <a:rPr lang="en-US" sz="1000"/>
              <a:t>	i = i – 1</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is equivalent to </a:t>
            </a:r>
            <a:endParaRPr/>
          </a:p>
          <a:p>
            <a:pPr indent="0" lvl="0" marL="0" rtl="0" algn="just">
              <a:spcBef>
                <a:spcPts val="400"/>
              </a:spcBef>
              <a:spcAft>
                <a:spcPts val="0"/>
              </a:spcAft>
              <a:buSzPts val="1000"/>
              <a:buNone/>
            </a:pPr>
            <a:r>
              <a:rPr lang="en-US" sz="1000"/>
              <a:t>	i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Also observe…</a:t>
            </a:r>
            <a:endParaRPr/>
          </a:p>
          <a:p>
            <a:pPr indent="0" lvl="0" marL="0" rtl="0" algn="just">
              <a:spcBef>
                <a:spcPts val="400"/>
              </a:spcBef>
              <a:spcAft>
                <a:spcPts val="0"/>
              </a:spcAft>
              <a:buSzPts val="1000"/>
              <a:buNone/>
            </a:pPr>
            <a:r>
              <a:rPr lang="en-US" sz="1000"/>
              <a:t> int i =0;</a:t>
            </a:r>
            <a:endParaRPr/>
          </a:p>
          <a:p>
            <a:pPr indent="0" lvl="0" marL="0" rtl="0" algn="just">
              <a:spcBef>
                <a:spcPts val="400"/>
              </a:spcBef>
              <a:spcAft>
                <a:spcPts val="0"/>
              </a:spcAft>
              <a:buSzPts val="1000"/>
              <a:buNone/>
            </a:pPr>
            <a:r>
              <a:rPr lang="en-US" sz="1000"/>
              <a:t> int j = ++i + i++;</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What is value of j?</a:t>
            </a:r>
            <a:endParaRPr/>
          </a:p>
        </p:txBody>
      </p:sp>
      <p:sp>
        <p:nvSpPr>
          <p:cNvPr id="379" name="Google Shape;379;p2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8" name="Shape 3028"/>
        <p:cNvGrpSpPr/>
        <p:nvPr/>
      </p:nvGrpSpPr>
      <p:grpSpPr>
        <a:xfrm>
          <a:off x="0" y="0"/>
          <a:ext cx="0" cy="0"/>
          <a:chOff x="0" y="0"/>
          <a:chExt cx="0" cy="0"/>
        </a:xfrm>
      </p:grpSpPr>
      <p:sp>
        <p:nvSpPr>
          <p:cNvPr id="3029" name="Google Shape;3029;p24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0" name="Google Shape;3030;p2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1" name="Google Shape;3031;p2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2" name="Google Shape;3032;p2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3" name="Google Shape;3033;p24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34" name="Google Shape;3034;p24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Synchronization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Whenever multiple threads try to access the same object, changes made by one thread on that object will not be guaranteed to be consistently reflected to the another thread. Recalling the bank teller example, depositing an amount in the same account by different tellers will record the incorrect balance.  Such a situation is called </a:t>
            </a:r>
            <a:r>
              <a:rPr b="1" lang="en-US" sz="1000"/>
              <a:t>Race Condition</a:t>
            </a:r>
            <a:r>
              <a:rPr lang="en-US" sz="1000"/>
              <a: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The solution to such a situation could be “I am using this file, wait until I am finished” kind of note can  be kept in the file cabinet. And the file cabinet is locked for a single teller. Until he finishes his or her work another teller is not allowed to use the file cabinet.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The mutual exclusive locks come with every object which a thread must acquire before using that object. Until the lock is not released by the thread which has acquired it, another thread cannot acquire it. Using synchronization the lock can be acquired and released between the interleaved executions of the threads.</a:t>
            </a:r>
            <a:endParaRPr/>
          </a:p>
        </p:txBody>
      </p:sp>
      <p:sp>
        <p:nvSpPr>
          <p:cNvPr id="3035" name="Google Shape;3035;p24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1" name="Shape 3051"/>
        <p:cNvGrpSpPr/>
        <p:nvPr/>
      </p:nvGrpSpPr>
      <p:grpSpPr>
        <a:xfrm>
          <a:off x="0" y="0"/>
          <a:ext cx="0" cy="0"/>
          <a:chOff x="0" y="0"/>
          <a:chExt cx="0" cy="0"/>
        </a:xfrm>
      </p:grpSpPr>
      <p:sp>
        <p:nvSpPr>
          <p:cNvPr id="3052" name="Google Shape;3052;p24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3" name="Google Shape;3053;p2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4" name="Google Shape;3054;p2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5" name="Google Shape;3055;p2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6" name="Google Shape;3056;p24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57" name="Google Shape;3057;p24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Module14\threadsynchronization\SyncTest.java)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Synchronization is easy in Java because every object has it own implicit lock ( also called as monitor ) associated with them. To obtain a lock on the object just call that objects synchronized method. While a thread is inside the synchronized method , all other threads that try to call it ( or any other synchronized method on that object ) will have to wait till the thread executing the synchronized method relinquishes the lock ( this happens when the methods execution is completed or it returns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Remember locks are only for synchronized methods , non-synchronized methods are free to be called by any thread at any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An account type of object is being referred by reference ‘a1’.  The reference of this object is being passed to three different threads t1, t2 and t3.  Let us recall, all three threads are referring to one single account object.  The run() method of every thread is trying to invoke such a method which changes state of an object.  When these threads will run concurrently, every thread invokes deposit method and because of Race Condition, there are chances that these threads will make state of an object inconsistent.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		</a:t>
            </a:r>
            <a:endParaRPr/>
          </a:p>
        </p:txBody>
      </p:sp>
      <p:sp>
        <p:nvSpPr>
          <p:cNvPr id="3058" name="Google Shape;3058;p24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2" name="Shape 3062"/>
        <p:cNvGrpSpPr/>
        <p:nvPr/>
      </p:nvGrpSpPr>
      <p:grpSpPr>
        <a:xfrm>
          <a:off x="0" y="0"/>
          <a:ext cx="0" cy="0"/>
          <a:chOff x="0" y="0"/>
          <a:chExt cx="0" cy="0"/>
        </a:xfrm>
      </p:grpSpPr>
      <p:sp>
        <p:nvSpPr>
          <p:cNvPr id="3063" name="Google Shape;3063;p24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4" name="Google Shape;3064;p2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5" name="Google Shape;3065;p2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6" name="Google Shape;3066;p2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7" name="Google Shape;3067;p24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68" name="Google Shape;3068;p24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Module14\threadsynchronization\SyncTest.java)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To avoid race condition, the thread invoking a method from the object, needs to acquire a lock on the object.  As this thread completes operation on object, will release a lock.  If thread could not acquire a lock, it has to wait until the lock is made available.  This arrangement now makes the object available to one thread at a time.  When that thread releases a lock on object, other threads waiting for the object are informed and one of them will succeed in grabbing a lock on the  object while rest of the threads will have to go into wait state again.</a:t>
            </a:r>
            <a:endParaRPr/>
          </a:p>
          <a:p>
            <a:pPr indent="0" lvl="0" marL="0" rtl="0" algn="l">
              <a:spcBef>
                <a:spcPts val="0"/>
              </a:spcBef>
              <a:spcAft>
                <a:spcPts val="0"/>
              </a:spcAft>
              <a:buNone/>
            </a:pPr>
            <a:r>
              <a:t/>
            </a:r>
            <a:endParaRPr sz="1000"/>
          </a:p>
        </p:txBody>
      </p:sp>
      <p:sp>
        <p:nvSpPr>
          <p:cNvPr id="3069" name="Google Shape;3069;p24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3" name="Shape 3073"/>
        <p:cNvGrpSpPr/>
        <p:nvPr/>
      </p:nvGrpSpPr>
      <p:grpSpPr>
        <a:xfrm>
          <a:off x="0" y="0"/>
          <a:ext cx="0" cy="0"/>
          <a:chOff x="0" y="0"/>
          <a:chExt cx="0" cy="0"/>
        </a:xfrm>
      </p:grpSpPr>
      <p:sp>
        <p:nvSpPr>
          <p:cNvPr id="3074" name="Google Shape;3074;p24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75" name="Google Shape;3075;p24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76" name="Google Shape;3076;p24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77" name="Google Shape;3077;p24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78" name="Google Shape;3078;p24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79" name="Google Shape;3079;p24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900"/>
              <a:buNone/>
            </a:pPr>
            <a:r>
              <a:rPr lang="en-US" sz="900"/>
              <a:t>(Source code: </a:t>
            </a:r>
            <a:r>
              <a:rPr lang="en-US" sz="1000"/>
              <a:t>Module14\threadsynchronization\SyncTest.java</a:t>
            </a:r>
            <a:r>
              <a:rPr lang="en-US" sz="900"/>
              <a:t>)</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b="1" lang="en-US" sz="1000"/>
              <a:t>Class Lock and Object Lock :- </a:t>
            </a:r>
            <a:endParaRPr/>
          </a:p>
          <a:p>
            <a:pPr indent="0" lvl="0" marL="0" rtl="0" algn="just">
              <a:lnSpc>
                <a:spcPct val="80000"/>
              </a:lnSpc>
              <a:spcBef>
                <a:spcPts val="400"/>
              </a:spcBef>
              <a:spcAft>
                <a:spcPts val="0"/>
              </a:spcAft>
              <a:buSzPts val="1000"/>
              <a:buNone/>
            </a:pPr>
            <a:r>
              <a:rPr lang="en-US" sz="1000"/>
              <a:t>	Java provides two types of locks namely</a:t>
            </a:r>
            <a:endParaRPr/>
          </a:p>
          <a:p>
            <a:pPr indent="0" lvl="0" marL="0" rtl="0" algn="just">
              <a:lnSpc>
                <a:spcPct val="80000"/>
              </a:lnSpc>
              <a:spcBef>
                <a:spcPts val="400"/>
              </a:spcBef>
              <a:spcAft>
                <a:spcPts val="0"/>
              </a:spcAft>
              <a:buSzPts val="1000"/>
              <a:buNone/>
            </a:pPr>
            <a:r>
              <a:rPr lang="en-US" sz="1000"/>
              <a:t>		1. Class Lock for locking on static synchronized methods</a:t>
            </a:r>
            <a:endParaRPr/>
          </a:p>
          <a:p>
            <a:pPr indent="0" lvl="0" marL="0" rtl="0" algn="just">
              <a:lnSpc>
                <a:spcPct val="80000"/>
              </a:lnSpc>
              <a:spcBef>
                <a:spcPts val="400"/>
              </a:spcBef>
              <a:spcAft>
                <a:spcPts val="0"/>
              </a:spcAft>
              <a:buSzPts val="1000"/>
              <a:buNone/>
            </a:pPr>
            <a:r>
              <a:rPr lang="en-US" sz="1000"/>
              <a:t>		2. Object Lock for locking on non- static synchronized methods</a:t>
            </a:r>
            <a:endParaRPr/>
          </a:p>
          <a:p>
            <a:pPr indent="0" lvl="0" marL="0" rtl="0" algn="just">
              <a:lnSpc>
                <a:spcPct val="80000"/>
              </a:lnSpc>
              <a:spcBef>
                <a:spcPts val="400"/>
              </a:spcBef>
              <a:spcAft>
                <a:spcPts val="0"/>
              </a:spcAft>
              <a:buSzPts val="1000"/>
              <a:buNone/>
            </a:pPr>
            <a:r>
              <a:rPr lang="en-US" sz="1000"/>
              <a:t>	Thus for example when a thread invokes a static synchronized method it acquires the Class Lock. There is only one class lock for any class. Whereas when a thread calls a non-static synchronized method it acquires the object lock for that specific object only. Every object has its own lock , thus there can be multiple object locks .</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	Class Lock and Object Locks do not conflict each other for example if a thread calls a static synchronized method on a class it will acquire the Object Lock and no other thread will be given access to that or any other synchronized method of that class, but the Class Lock does not lock the non-static methods so other threads are free to call them. Similarly Object Lock does not lock the static synchronized methods.</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	A thread can hold multiple locks at the same time , this happens when a thread acquires a lock on an object by calling one of its synchronized methods and that method calls some other synchronized method on a different object.</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	A thread can also hold Object and Class Lock at the same time.</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	The lock is released as soon as the synchronized method terminates – whether normally , via a return statement or reaching the end of the method body , or abnormally by throwing an exception.</a:t>
            </a:r>
            <a:endParaRPr/>
          </a:p>
        </p:txBody>
      </p:sp>
      <p:sp>
        <p:nvSpPr>
          <p:cNvPr id="3080" name="Google Shape;3080;p24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7" name="Shape 3087"/>
        <p:cNvGrpSpPr/>
        <p:nvPr/>
      </p:nvGrpSpPr>
      <p:grpSpPr>
        <a:xfrm>
          <a:off x="0" y="0"/>
          <a:ext cx="0" cy="0"/>
          <a:chOff x="0" y="0"/>
          <a:chExt cx="0" cy="0"/>
        </a:xfrm>
      </p:grpSpPr>
      <p:sp>
        <p:nvSpPr>
          <p:cNvPr id="3088" name="Google Shape;3088;p24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89" name="Google Shape;3089;p2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90" name="Google Shape;3090;p2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91" name="Google Shape;3091;p2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92" name="Google Shape;3092;p24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093" name="Google Shape;3093;p24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\Module14\interthreadcommunication\InterThreadedCommunication.java)</a:t>
            </a:r>
            <a:endParaRPr/>
          </a:p>
          <a:p>
            <a:pPr indent="0" lvl="0" marL="228600" rtl="0" algn="just">
              <a:lnSpc>
                <a:spcPct val="90000"/>
              </a:lnSpc>
              <a:spcBef>
                <a:spcPts val="400"/>
              </a:spcBef>
              <a:spcAft>
                <a:spcPts val="0"/>
              </a:spcAft>
              <a:buSzPts val="1000"/>
              <a:buNone/>
            </a:pPr>
            <a:r>
              <a:rPr lang="en-US" sz="1000"/>
              <a:t>		Threads can communicate with each other in a synchronized mechanism using the wait() and notify(), notifyAll() methods. Until some condition is not meet, the wait method will allow a thread to wait. Whereas notify() and notifyAll() is used to tell the waiting threads that the condition is satisfied which had caused them to wait.</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lang="en-US" sz="1000"/>
              <a:t>1 ) The wait() method :-	</a:t>
            </a:r>
            <a:r>
              <a:rPr b="1" lang="en-US" sz="1000"/>
              <a:t>public final long wait() throws InterruptedException</a:t>
            </a:r>
            <a:endParaRPr/>
          </a:p>
          <a:p>
            <a:pPr indent="0" lvl="0" marL="228600" rtl="0" algn="just">
              <a:spcBef>
                <a:spcPts val="400"/>
              </a:spcBef>
              <a:spcAft>
                <a:spcPts val="0"/>
              </a:spcAft>
              <a:buSzPts val="1000"/>
              <a:buNone/>
            </a:pPr>
            <a:r>
              <a:rPr lang="en-US" sz="1000"/>
              <a:t>		 Causes current thread to wait until another thread invokes the </a:t>
            </a:r>
            <a:r>
              <a:rPr b="1" lang="en-US" sz="1000"/>
              <a:t>notify() </a:t>
            </a:r>
            <a:r>
              <a:rPr lang="en-US" sz="1000"/>
              <a:t>method or the</a:t>
            </a:r>
            <a:r>
              <a:rPr b="1" lang="en-US" sz="1000"/>
              <a:t> notifyAll() </a:t>
            </a:r>
            <a:r>
              <a:rPr lang="en-US" sz="1000"/>
              <a:t> method for this object. </a:t>
            </a:r>
            <a:endParaRPr/>
          </a:p>
          <a:p>
            <a:pPr indent="0" lvl="0" marL="228600" rtl="0" algn="just">
              <a:spcBef>
                <a:spcPts val="400"/>
              </a:spcBef>
              <a:spcAft>
                <a:spcPts val="0"/>
              </a:spcAft>
              <a:buSzPts val="1000"/>
              <a:buNone/>
            </a:pPr>
            <a:r>
              <a:rPr lang="en-US" sz="1000"/>
              <a:t>		 The current thread must own this object's monitor to call wait on it. The thread releases</a:t>
            </a:r>
            <a:endParaRPr/>
          </a:p>
          <a:p>
            <a:pPr indent="0" lvl="0" marL="228600" rtl="0" algn="just">
              <a:spcBef>
                <a:spcPts val="400"/>
              </a:spcBef>
              <a:spcAft>
                <a:spcPts val="0"/>
              </a:spcAft>
              <a:buSzPts val="1000"/>
              <a:buNone/>
            </a:pPr>
            <a:r>
              <a:rPr lang="en-US" sz="1000"/>
              <a:t>ownership of this monitor and waits until another thread notifies threads waiting on this object's monitor</a:t>
            </a:r>
            <a:endParaRPr/>
          </a:p>
          <a:p>
            <a:pPr indent="0" lvl="0" marL="228600" rtl="0" algn="just">
              <a:spcBef>
                <a:spcPts val="400"/>
              </a:spcBef>
              <a:spcAft>
                <a:spcPts val="0"/>
              </a:spcAft>
              <a:buSzPts val="1000"/>
              <a:buNone/>
            </a:pPr>
            <a:r>
              <a:rPr lang="en-US" sz="1000"/>
              <a:t> to wake up either through a call to the notify method or the notifyAll() method. The thread then  waits</a:t>
            </a:r>
            <a:endParaRPr/>
          </a:p>
          <a:p>
            <a:pPr indent="0" lvl="0" marL="228600" rtl="0" algn="just">
              <a:spcBef>
                <a:spcPts val="400"/>
              </a:spcBef>
              <a:spcAft>
                <a:spcPts val="0"/>
              </a:spcAft>
              <a:buSzPts val="1000"/>
              <a:buNone/>
            </a:pPr>
            <a:r>
              <a:rPr lang="en-US" sz="1000"/>
              <a:t> until it can re-obtain ownership of the monitor and resumes execution .</a:t>
            </a:r>
            <a:endParaRPr/>
          </a:p>
          <a:p>
            <a:pPr indent="0" lvl="0" marL="228600" rtl="0" algn="just">
              <a:spcBef>
                <a:spcPts val="400"/>
              </a:spcBef>
              <a:spcAft>
                <a:spcPts val="0"/>
              </a:spcAft>
              <a:buSzPts val="1000"/>
              <a:buNone/>
            </a:pPr>
            <a:r>
              <a:rPr lang="en-US" sz="1000"/>
              <a:t>	 The wait method can only be called from a synchronized block or method and the thread calling</a:t>
            </a:r>
            <a:endParaRPr/>
          </a:p>
          <a:p>
            <a:pPr indent="0" lvl="0" marL="228600" rtl="0" algn="just">
              <a:spcBef>
                <a:spcPts val="400"/>
              </a:spcBef>
              <a:spcAft>
                <a:spcPts val="0"/>
              </a:spcAft>
              <a:buSzPts val="1000"/>
              <a:buNone/>
            </a:pPr>
            <a:r>
              <a:rPr lang="en-US" sz="1000"/>
              <a:t> wait() must own the lock for the object on which it wants to wait.</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 It  has the following overloaded forms : </a:t>
            </a:r>
            <a:endParaRPr/>
          </a:p>
          <a:p>
            <a:pPr indent="0" lvl="0" marL="228600" rtl="0" algn="just">
              <a:spcBef>
                <a:spcPts val="400"/>
              </a:spcBef>
              <a:spcAft>
                <a:spcPts val="0"/>
              </a:spcAft>
              <a:buSzPts val="1000"/>
              <a:buNone/>
            </a:pPr>
            <a:r>
              <a:rPr b="1" lang="en-US" sz="1000"/>
              <a:t>public final void wait(long timeout) throws InterruptedException :- </a:t>
            </a:r>
            <a:endParaRPr/>
          </a:p>
          <a:p>
            <a:pPr indent="0" lvl="0" marL="228600" rtl="0" algn="just">
              <a:spcBef>
                <a:spcPts val="400"/>
              </a:spcBef>
              <a:spcAft>
                <a:spcPts val="0"/>
              </a:spcAft>
              <a:buSzPts val="1000"/>
              <a:buNone/>
            </a:pPr>
            <a:r>
              <a:rPr b="1" lang="en-US" sz="1000"/>
              <a:t>	</a:t>
            </a:r>
            <a:r>
              <a:rPr lang="en-US" sz="1000"/>
              <a:t>Causes current thread to wait until either another thread notifies or specified amount of time has elapsed. </a:t>
            </a:r>
            <a:endParaRPr/>
          </a:p>
        </p:txBody>
      </p:sp>
      <p:sp>
        <p:nvSpPr>
          <p:cNvPr id="3094" name="Google Shape;3094;p24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8" name="Shape 3098"/>
        <p:cNvGrpSpPr/>
        <p:nvPr/>
      </p:nvGrpSpPr>
      <p:grpSpPr>
        <a:xfrm>
          <a:off x="0" y="0"/>
          <a:ext cx="0" cy="0"/>
          <a:chOff x="0" y="0"/>
          <a:chExt cx="0" cy="0"/>
        </a:xfrm>
      </p:grpSpPr>
      <p:sp>
        <p:nvSpPr>
          <p:cNvPr id="3099" name="Google Shape;3099;p24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00" name="Google Shape;3100;p2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01" name="Google Shape;3101;p2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02" name="Google Shape;3102;p2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03" name="Google Shape;3103;p24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04" name="Google Shape;3104;p24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\Module14\InterThreadCommunication\InterThreadCommunication.java)</a:t>
            </a:r>
            <a:endParaRPr/>
          </a:p>
          <a:p>
            <a:pPr indent="0" lvl="0" marL="0" rtl="0" algn="just">
              <a:spcBef>
                <a:spcPts val="400"/>
              </a:spcBef>
              <a:spcAft>
                <a:spcPts val="0"/>
              </a:spcAft>
              <a:buSzPts val="1000"/>
              <a:buNone/>
            </a:pPr>
            <a:r>
              <a:rPr lang="en-US" sz="1000"/>
              <a:t>2 ) The notify() method :- </a:t>
            </a:r>
            <a:r>
              <a:rPr b="1" lang="en-US" sz="1000"/>
              <a:t> public final void notify()</a:t>
            </a:r>
            <a:endParaRPr/>
          </a:p>
          <a:p>
            <a:pPr indent="0" lvl="0" marL="0" rtl="0" algn="just">
              <a:spcBef>
                <a:spcPts val="400"/>
              </a:spcBef>
              <a:spcAft>
                <a:spcPts val="0"/>
              </a:spcAft>
              <a:buSzPts val="1000"/>
              <a:buNone/>
            </a:pPr>
            <a:r>
              <a:rPr b="1" lang="en-US" sz="1000"/>
              <a:t>	 </a:t>
            </a:r>
            <a:r>
              <a:rPr lang="en-US" sz="1000"/>
              <a:t>Wakes up a single thread that is waiting on this object's monitor. If any threads are waiting on this object, one of them is chosen to be awakened. The choice is arbitrary and occurs at the discretion of the implementation. The awakened thread will not be able to proceed until the current thread relinquishes the lock on this object. The awakened thread will compete in the usual manner with any other threads that might be actively competing to synchronize on this object; for example, the awakened thread enjoys no reliable 	privilege or disadvantage in being the next thread to lock this object </a:t>
            </a:r>
            <a:endParaRPr/>
          </a:p>
          <a:p>
            <a:pPr indent="0" lvl="0" marL="0" rtl="0" algn="just">
              <a:spcBef>
                <a:spcPts val="400"/>
              </a:spcBef>
              <a:spcAft>
                <a:spcPts val="0"/>
              </a:spcAft>
              <a:buSzPts val="1000"/>
              <a:buNone/>
            </a:pPr>
            <a:r>
              <a:rPr lang="en-US" sz="1000"/>
              <a:t>	 As with wait() , the notify() can only be called from a synchronized context and the thread calling notify() must own the lock on the object.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notifyAll() method :-  </a:t>
            </a:r>
            <a:r>
              <a:rPr b="1" lang="en-US" sz="1000"/>
              <a:t>public final void notifyAll() </a:t>
            </a:r>
            <a:endParaRPr/>
          </a:p>
          <a:p>
            <a:pPr indent="0" lvl="0" marL="0" rtl="0" algn="just">
              <a:spcBef>
                <a:spcPts val="400"/>
              </a:spcBef>
              <a:spcAft>
                <a:spcPts val="0"/>
              </a:spcAft>
              <a:buSzPts val="1000"/>
              <a:buNone/>
            </a:pPr>
            <a:r>
              <a:rPr b="1" lang="en-US" sz="1000"/>
              <a:t>	</a:t>
            </a:r>
            <a:r>
              <a:rPr lang="en-US" sz="1000"/>
              <a:t>1.</a:t>
            </a:r>
            <a:r>
              <a:rPr b="1" lang="en-US" sz="1000"/>
              <a:t> </a:t>
            </a:r>
            <a:r>
              <a:rPr lang="en-US" sz="1000"/>
              <a:t>This method is similar to notify() but as the name suggests this method will notify all the threads waiting on this object.</a:t>
            </a:r>
            <a:endParaRPr/>
          </a:p>
          <a:p>
            <a:pPr indent="0" lvl="0" marL="0" rtl="0" algn="just">
              <a:spcBef>
                <a:spcPts val="400"/>
              </a:spcBef>
              <a:spcAft>
                <a:spcPts val="0"/>
              </a:spcAft>
              <a:buSzPts val="1000"/>
              <a:buNone/>
            </a:pPr>
            <a:r>
              <a:rPr lang="en-US" sz="1000"/>
              <a:t>	2. Just as the case with notify , the threads awakened by the notifyAll() method will not be able to proceed until the current thread relinquishes the lock on this object. The awakened thread will compete in the  usual manner with any other threads that might be actively competing to synchronize on this object; for example, the awakened thread enjoys no reliable privilege or disadvantage in being the next thread to lock this object </a:t>
            </a:r>
            <a:endParaRPr/>
          </a:p>
          <a:p>
            <a:pPr indent="0" lvl="0" marL="0" rtl="0" algn="l">
              <a:spcBef>
                <a:spcPts val="0"/>
              </a:spcBef>
              <a:spcAft>
                <a:spcPts val="0"/>
              </a:spcAft>
              <a:buNone/>
            </a:pPr>
            <a:r>
              <a:t/>
            </a:r>
            <a:endParaRPr sz="1000"/>
          </a:p>
        </p:txBody>
      </p:sp>
      <p:sp>
        <p:nvSpPr>
          <p:cNvPr id="3105" name="Google Shape;3105;p24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9" name="Shape 3109"/>
        <p:cNvGrpSpPr/>
        <p:nvPr/>
      </p:nvGrpSpPr>
      <p:grpSpPr>
        <a:xfrm>
          <a:off x="0" y="0"/>
          <a:ext cx="0" cy="0"/>
          <a:chOff x="0" y="0"/>
          <a:chExt cx="0" cy="0"/>
        </a:xfrm>
      </p:grpSpPr>
      <p:sp>
        <p:nvSpPr>
          <p:cNvPr id="3110" name="Google Shape;3110;p24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11" name="Google Shape;3111;p2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12" name="Google Shape;3112;p2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3113" name="Google Shape;3113;p2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3114" name="Google Shape;3114;p24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15" name="Google Shape;3115;p24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\Module14\InterThreadCommunication\InterThreadedCommunication.java)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Important Points about Waiting and Notification :-</a:t>
            </a:r>
            <a:endParaRPr/>
          </a:p>
          <a:p>
            <a:pPr indent="0" lvl="0" marL="0" rtl="0" algn="just">
              <a:spcBef>
                <a:spcPts val="400"/>
              </a:spcBef>
              <a:spcAft>
                <a:spcPts val="0"/>
              </a:spcAft>
              <a:buSzPts val="1000"/>
              <a:buNone/>
            </a:pPr>
            <a:r>
              <a:rPr lang="en-US" sz="1000"/>
              <a:t>	1. If no threads are waiting when either notifyAll or notify is invoked , the notification is not remembered. If a thread subsequently decides to wait an earlier notification will have no effect on 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2. These methods can be invoked only from within synchronized code , using the lock for the object on which they are invoked. You will get a IllegalMonitorStateException if you attempt to invoke these methods on an object when you don’t hold its lock.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3. When a wait completes due to expiration of time out period there is no indication that this occurred rather than the thread being notified. If a thread needs to know whether or not it timed out , it has to track elapsed time itself. The use of a time out is a defensive programming measure that allows you to recover from situations where some condition should have met , but for some reason ( probably a failure in another thread ) has not.</a:t>
            </a:r>
            <a:endParaRPr/>
          </a:p>
        </p:txBody>
      </p:sp>
      <p:sp>
        <p:nvSpPr>
          <p:cNvPr id="3116" name="Google Shape;3116;p24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0" name="Shape 3120"/>
        <p:cNvGrpSpPr/>
        <p:nvPr/>
      </p:nvGrpSpPr>
      <p:grpSpPr>
        <a:xfrm>
          <a:off x="0" y="0"/>
          <a:ext cx="0" cy="0"/>
          <a:chOff x="0" y="0"/>
          <a:chExt cx="0" cy="0"/>
        </a:xfrm>
      </p:grpSpPr>
      <p:sp>
        <p:nvSpPr>
          <p:cNvPr id="3121" name="Google Shape;3121;p24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22" name="Google Shape;3122;p24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23" name="Google Shape;3123;p24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24" name="Google Shape;3124;p24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25" name="Google Shape;3125;p24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26" name="Google Shape;3126;p24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\Module14\InterThreadCommunication\InterThreadCommunication.java)</a:t>
            </a:r>
            <a:endParaRPr/>
          </a:p>
          <a:p>
            <a:pPr indent="0" lvl="0" marL="0" rtl="0" algn="l">
              <a:spcBef>
                <a:spcPts val="0"/>
              </a:spcBef>
              <a:spcAft>
                <a:spcPts val="0"/>
              </a:spcAft>
              <a:buNone/>
            </a:pPr>
            <a:r>
              <a:t/>
            </a:r>
            <a:endParaRPr sz="1000"/>
          </a:p>
        </p:txBody>
      </p:sp>
      <p:sp>
        <p:nvSpPr>
          <p:cNvPr id="3127" name="Google Shape;3127;p24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1" name="Shape 3131"/>
        <p:cNvGrpSpPr/>
        <p:nvPr/>
      </p:nvGrpSpPr>
      <p:grpSpPr>
        <a:xfrm>
          <a:off x="0" y="0"/>
          <a:ext cx="0" cy="0"/>
          <a:chOff x="0" y="0"/>
          <a:chExt cx="0" cy="0"/>
        </a:xfrm>
      </p:grpSpPr>
      <p:sp>
        <p:nvSpPr>
          <p:cNvPr id="3132" name="Google Shape;3132;p24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33" name="Google Shape;3133;p2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34" name="Google Shape;3134;p2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35" name="Google Shape;3135;p2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36" name="Google Shape;3136;p24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37" name="Google Shape;3137;p24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Deadlock</a:t>
            </a:r>
            <a:endParaRPr/>
          </a:p>
          <a:p>
            <a:pPr indent="0" lvl="0" marL="0" rtl="0" algn="just">
              <a:spcBef>
                <a:spcPts val="400"/>
              </a:spcBef>
              <a:spcAft>
                <a:spcPts val="0"/>
              </a:spcAft>
              <a:buSzPts val="1000"/>
              <a:buNone/>
            </a:pPr>
            <a:r>
              <a:rPr lang="en-US" sz="1000"/>
              <a:t>	Whenever you have two threads and two objects with locks , you can have a deadlock, in which each thread has the lock on one object and is waiting for the lock on the other object. If object X has a synchronized method which invokes a synchronized method on object Y , which in turn has a synchronized method invoking a synchronized method on object X , two thread may wait for each other to complete in order to get the lock , and neither thread will be able to run.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As we know that in synchronization once the object lock is acquired by a thread, another thread is not allowed to acquire the same lock until the first thread releases it. Let us understand this by an example of two friends. After being hugged they insist on hugging back his partner. In this case each friend will wait for his partner to release the hug to hug back.  And both will wait forever to release the hug in order to hug back again. </a:t>
            </a:r>
            <a:endParaRPr/>
          </a:p>
        </p:txBody>
      </p:sp>
      <p:sp>
        <p:nvSpPr>
          <p:cNvPr id="3138" name="Google Shape;3138;p24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2" name="Shape 3142"/>
        <p:cNvGrpSpPr/>
        <p:nvPr/>
      </p:nvGrpSpPr>
      <p:grpSpPr>
        <a:xfrm>
          <a:off x="0" y="0"/>
          <a:ext cx="0" cy="0"/>
          <a:chOff x="0" y="0"/>
          <a:chExt cx="0" cy="0"/>
        </a:xfrm>
      </p:grpSpPr>
      <p:sp>
        <p:nvSpPr>
          <p:cNvPr id="3143" name="Google Shape;3143;p24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4" name="Google Shape;3144;p2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5" name="Google Shape;3145;p2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6" name="Google Shape;3146;p2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7" name="Google Shape;3147;p24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48" name="Google Shape;3148;p24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\Module14\DeadLock\DeadLockDemo.java)</a:t>
            </a:r>
            <a:endParaRPr/>
          </a:p>
          <a:p>
            <a:pPr indent="0" lvl="0" marL="228600" rtl="0" algn="just">
              <a:spcBef>
                <a:spcPts val="400"/>
              </a:spcBef>
              <a:spcAft>
                <a:spcPts val="0"/>
              </a:spcAft>
              <a:buSzPts val="1000"/>
              <a:buNone/>
            </a:pPr>
            <a:r>
              <a:rPr lang="en-US" sz="1000"/>
              <a:t> </a:t>
            </a:r>
            <a:endParaRPr/>
          </a:p>
          <a:p>
            <a:pPr indent="0" lvl="0" marL="228600" rtl="0" algn="just">
              <a:spcBef>
                <a:spcPts val="400"/>
              </a:spcBef>
              <a:spcAft>
                <a:spcPts val="0"/>
              </a:spcAft>
              <a:buSzPts val="1000"/>
              <a:buNone/>
            </a:pPr>
            <a:r>
              <a:rPr lang="en-US" sz="1000"/>
              <a:t>Now consider the scenario in the above given code , which has a class Friendly with methods hug() and</a:t>
            </a:r>
            <a:endParaRPr/>
          </a:p>
          <a:p>
            <a:pPr indent="0" lvl="0" marL="228600" rtl="0" algn="just">
              <a:spcBef>
                <a:spcPts val="400"/>
              </a:spcBef>
              <a:spcAft>
                <a:spcPts val="0"/>
              </a:spcAft>
              <a:buSzPts val="1000"/>
              <a:buNone/>
            </a:pPr>
            <a:r>
              <a:rPr lang="en-US" sz="1000"/>
              <a:t>hugback(). The main class named DeadlockDemo creates instances of  Friendly and then starts two </a:t>
            </a:r>
            <a:endParaRPr/>
          </a:p>
          <a:p>
            <a:pPr indent="0" lvl="0" marL="228600" rtl="0" algn="just">
              <a:spcBef>
                <a:spcPts val="400"/>
              </a:spcBef>
              <a:spcAft>
                <a:spcPts val="0"/>
              </a:spcAft>
              <a:buSzPts val="1000"/>
              <a:buNone/>
            </a:pPr>
            <a:r>
              <a:rPr lang="en-US" sz="1000"/>
              <a:t>threads to set up the deadlock condition. The hug() method use sleep as a way to force the deadlock to</a:t>
            </a:r>
            <a:endParaRPr/>
          </a:p>
          <a:p>
            <a:pPr indent="0" lvl="0" marL="228600" rtl="0" algn="just">
              <a:spcBef>
                <a:spcPts val="400"/>
              </a:spcBef>
              <a:spcAft>
                <a:spcPts val="0"/>
              </a:spcAft>
              <a:buSzPts val="1000"/>
              <a:buNone/>
            </a:pPr>
            <a:r>
              <a:rPr lang="en-US" sz="1000"/>
              <a:t> occur. </a:t>
            </a:r>
            <a:endParaRPr/>
          </a:p>
          <a:p>
            <a:pPr indent="0" lvl="0" marL="228600" rtl="0" algn="just">
              <a:spcBef>
                <a:spcPts val="400"/>
              </a:spcBef>
              <a:spcAft>
                <a:spcPts val="0"/>
              </a:spcAft>
              <a:buSzPts val="1000"/>
              <a:buNone/>
            </a:pPr>
            <a:r>
              <a:rPr lang="en-US" sz="1000"/>
              <a:t>	The deadlock occurs because the Racing Thread owns the monitor on hugback(), while it is waiting</a:t>
            </a:r>
            <a:endParaRPr/>
          </a:p>
          <a:p>
            <a:pPr indent="0" lvl="0" marL="228600" rtl="0" algn="just">
              <a:spcBef>
                <a:spcPts val="400"/>
              </a:spcBef>
              <a:spcAft>
                <a:spcPts val="0"/>
              </a:spcAft>
              <a:buSzPts val="1000"/>
              <a:buNone/>
            </a:pPr>
            <a:r>
              <a:rPr lang="en-US" sz="1000"/>
              <a:t> for the monitor on hug() and at the same time another thread owns the monitor on hug( ) and is waiting</a:t>
            </a:r>
            <a:endParaRPr/>
          </a:p>
          <a:p>
            <a:pPr indent="0" lvl="0" marL="228600" rtl="0" algn="just">
              <a:spcBef>
                <a:spcPts val="400"/>
              </a:spcBef>
              <a:spcAft>
                <a:spcPts val="0"/>
              </a:spcAft>
              <a:buSzPts val="1000"/>
              <a:buNone/>
            </a:pPr>
            <a:r>
              <a:rPr lang="en-US" sz="1000"/>
              <a:t> for the monitor on hugback() , as a result of which this program will never complete.</a:t>
            </a:r>
            <a:endParaRPr/>
          </a:p>
          <a:p>
            <a:pPr indent="0" lvl="0" marL="228600" rtl="0" algn="just">
              <a:spcBef>
                <a:spcPts val="400"/>
              </a:spcBef>
              <a:spcAft>
                <a:spcPts val="0"/>
              </a:spcAft>
              <a:buSzPts val="1000"/>
              <a:buNone/>
            </a:pPr>
            <a:r>
              <a:rPr lang="en-US" sz="1000"/>
              <a:t>	</a:t>
            </a:r>
            <a:endParaRPr/>
          </a:p>
          <a:p>
            <a:pPr indent="0" lvl="0" marL="228600" rtl="0" algn="just">
              <a:spcBef>
                <a:spcPts val="400"/>
              </a:spcBef>
              <a:spcAft>
                <a:spcPts val="0"/>
              </a:spcAft>
              <a:buSzPts val="1000"/>
              <a:buNone/>
            </a:pPr>
            <a:r>
              <a:rPr lang="en-US" sz="1000"/>
              <a:t>	In real scenario deadlocks are almost always a result of bad programming logic . Because of the</a:t>
            </a:r>
            <a:endParaRPr/>
          </a:p>
          <a:p>
            <a:pPr indent="0" lvl="0" marL="228600" rtl="0" algn="just">
              <a:spcBef>
                <a:spcPts val="400"/>
              </a:spcBef>
              <a:spcAft>
                <a:spcPts val="0"/>
              </a:spcAft>
              <a:buSzPts val="1000"/>
              <a:buNone/>
            </a:pPr>
            <a:r>
              <a:rPr lang="en-US" sz="1000"/>
              <a:t>random behaviour of threads  deadlocks can be very difficult to detect and debug for two main reasons :</a:t>
            </a:r>
            <a:endParaRPr/>
          </a:p>
          <a:p>
            <a:pPr indent="0" lvl="0" marL="228600" rtl="0" algn="just">
              <a:spcBef>
                <a:spcPts val="400"/>
              </a:spcBef>
              <a:spcAft>
                <a:spcPts val="0"/>
              </a:spcAft>
              <a:buSzPts val="1000"/>
              <a:buNone/>
            </a:pPr>
            <a:r>
              <a:rPr lang="en-US" sz="1000"/>
              <a:t>	1.  In general it occurs only rarely, when two Threads time slice in just the right way , meaning your </a:t>
            </a:r>
            <a:endParaRPr/>
          </a:p>
          <a:p>
            <a:pPr indent="0" lvl="0" marL="228600" rtl="0" algn="just">
              <a:spcBef>
                <a:spcPts val="400"/>
              </a:spcBef>
              <a:spcAft>
                <a:spcPts val="0"/>
              </a:spcAft>
              <a:buSzPts val="1000"/>
              <a:buNone/>
            </a:pPr>
            <a:r>
              <a:rPr lang="en-US" sz="1000"/>
              <a:t>	     application may work fine 99 % of the time but there is still a 1 % chance of a deadlock .</a:t>
            </a:r>
            <a:endParaRPr/>
          </a:p>
          <a:p>
            <a:pPr indent="0" lvl="0" marL="228600" rtl="0" algn="just">
              <a:spcBef>
                <a:spcPts val="400"/>
              </a:spcBef>
              <a:spcAft>
                <a:spcPts val="0"/>
              </a:spcAft>
              <a:buSzPts val="1000"/>
              <a:buNone/>
            </a:pPr>
            <a:r>
              <a:rPr lang="en-US" sz="1000"/>
              <a:t>	2.   It may involve more than two threads and two synchronized objects .</a:t>
            </a:r>
            <a:endParaRPr/>
          </a:p>
        </p:txBody>
      </p:sp>
      <p:sp>
        <p:nvSpPr>
          <p:cNvPr id="3149" name="Google Shape;3149;p24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85" name="Google Shape;385;p2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6" name="Google Shape;386;p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7" name="Google Shape;387;p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 name="Google Shape;388;p2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89" name="Google Shape;389;p2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simple = is the basic form of assignment operator. For example:</a:t>
            </a:r>
            <a:endParaRPr/>
          </a:p>
          <a:p>
            <a:pPr indent="0" lvl="0" marL="0" rtl="0" algn="just">
              <a:spcBef>
                <a:spcPts val="400"/>
              </a:spcBef>
              <a:spcAft>
                <a:spcPts val="0"/>
              </a:spcAft>
              <a:buSzPts val="1000"/>
              <a:buNone/>
            </a:pPr>
            <a:r>
              <a:rPr lang="en-US" sz="1000"/>
              <a:t>	i = j;</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There are other special operators for assignment, such as:</a:t>
            </a:r>
            <a:endParaRPr/>
          </a:p>
          <a:p>
            <a:pPr indent="0" lvl="0" marL="0" rtl="0" algn="just">
              <a:spcBef>
                <a:spcPts val="400"/>
              </a:spcBef>
              <a:spcAft>
                <a:spcPts val="0"/>
              </a:spcAft>
              <a:buSzPts val="1000"/>
              <a:buNone/>
            </a:pPr>
            <a:r>
              <a:rPr lang="en-US" sz="1000"/>
              <a:t>	i += 5;</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is the same as:</a:t>
            </a:r>
            <a:endParaRPr/>
          </a:p>
          <a:p>
            <a:pPr indent="0" lvl="0" marL="0" rtl="0" algn="just">
              <a:spcBef>
                <a:spcPts val="400"/>
              </a:spcBef>
              <a:spcAft>
                <a:spcPts val="0"/>
              </a:spcAft>
              <a:buSzPts val="1000"/>
              <a:buNone/>
            </a:pPr>
            <a:r>
              <a:rPr lang="en-US" sz="1000"/>
              <a:t>	i = i + 5;</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Similarly, you can also use:</a:t>
            </a:r>
            <a:endParaRPr/>
          </a:p>
          <a:p>
            <a:pPr indent="0" lvl="0" marL="0" rtl="0" algn="just">
              <a:spcBef>
                <a:spcPts val="400"/>
              </a:spcBef>
              <a:spcAft>
                <a:spcPts val="0"/>
              </a:spcAft>
              <a:buSzPts val="1000"/>
              <a:buNone/>
            </a:pPr>
            <a:r>
              <a:rPr lang="en-US" sz="1000"/>
              <a:t>	i -= 5;</a:t>
            </a:r>
            <a:endParaRPr/>
          </a:p>
          <a:p>
            <a:pPr indent="0" lvl="0" marL="0" rtl="0" algn="just">
              <a:spcBef>
                <a:spcPts val="400"/>
              </a:spcBef>
              <a:spcAft>
                <a:spcPts val="0"/>
              </a:spcAft>
              <a:buSzPts val="1000"/>
              <a:buNone/>
            </a:pPr>
            <a:r>
              <a:rPr lang="en-US" sz="1000"/>
              <a:t>	i *= 5;</a:t>
            </a:r>
            <a:endParaRPr/>
          </a:p>
          <a:p>
            <a:pPr indent="0" lvl="0" marL="0" rtl="0" algn="just">
              <a:spcBef>
                <a:spcPts val="400"/>
              </a:spcBef>
              <a:spcAft>
                <a:spcPts val="0"/>
              </a:spcAft>
              <a:buSzPts val="1000"/>
              <a:buNone/>
            </a:pPr>
            <a:r>
              <a:rPr lang="en-US" sz="1000"/>
              <a:t>	i /= 5;</a:t>
            </a:r>
            <a:endParaRPr/>
          </a:p>
          <a:p>
            <a:pPr indent="0" lvl="0" marL="0" rtl="0" algn="just">
              <a:spcBef>
                <a:spcPts val="400"/>
              </a:spcBef>
              <a:spcAft>
                <a:spcPts val="0"/>
              </a:spcAft>
              <a:buSzPts val="1000"/>
              <a:buNone/>
            </a:pPr>
            <a:r>
              <a:rPr lang="en-US" sz="1000"/>
              <a:t>	i %= 5;</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90" name="Google Shape;390;p2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3" name="Shape 3153"/>
        <p:cNvGrpSpPr/>
        <p:nvPr/>
      </p:nvGrpSpPr>
      <p:grpSpPr>
        <a:xfrm>
          <a:off x="0" y="0"/>
          <a:ext cx="0" cy="0"/>
          <a:chOff x="0" y="0"/>
          <a:chExt cx="0" cy="0"/>
        </a:xfrm>
      </p:grpSpPr>
      <p:sp>
        <p:nvSpPr>
          <p:cNvPr id="3154" name="Google Shape;3154;p25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5" name="Google Shape;3155;p25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6" name="Google Shape;3156;p25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7" name="Google Shape;3157;p25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8" name="Google Shape;3158;p25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59" name="Google Shape;3159;p25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lnSpc>
                <a:spcPct val="86000"/>
              </a:lnSpc>
              <a:spcBef>
                <a:spcPts val="0"/>
              </a:spcBef>
              <a:spcAft>
                <a:spcPts val="0"/>
              </a:spcAft>
              <a:buSzPts val="1000"/>
              <a:buNone/>
            </a:pPr>
            <a:r>
              <a:rPr lang="en-US" sz="1000"/>
              <a:t>(Source code: \Module14\DeadLock\DeadLockDemo.java)</a:t>
            </a:r>
            <a:endParaRPr/>
          </a:p>
          <a:p>
            <a:pPr indent="0" lvl="0" marL="228600" rtl="0" algn="just">
              <a:spcBef>
                <a:spcPts val="400"/>
              </a:spcBef>
              <a:spcAft>
                <a:spcPts val="0"/>
              </a:spcAft>
              <a:buSzPts val="1000"/>
              <a:buNone/>
            </a:pPr>
            <a:r>
              <a:rPr b="1" lang="en-US" sz="1000"/>
              <a:t>Steps to avoid deadlock :- </a:t>
            </a:r>
            <a:endParaRPr/>
          </a:p>
          <a:p>
            <a:pPr indent="0" lvl="0" marL="228600" rtl="0" algn="just">
              <a:spcBef>
                <a:spcPts val="400"/>
              </a:spcBef>
              <a:spcAft>
                <a:spcPts val="0"/>
              </a:spcAft>
              <a:buSzPts val="1000"/>
              <a:buNone/>
            </a:pPr>
            <a:r>
              <a:rPr lang="en-US" sz="1000"/>
              <a:t>One of the best ways to prevent the potential deadlock is to avoid acquiring more than one lock at a time,</a:t>
            </a:r>
            <a:endParaRPr/>
          </a:p>
          <a:p>
            <a:pPr indent="0" lvl="0" marL="228600" rtl="0" algn="just">
              <a:spcBef>
                <a:spcPts val="400"/>
              </a:spcBef>
              <a:spcAft>
                <a:spcPts val="0"/>
              </a:spcAft>
              <a:buSzPts val="1000"/>
              <a:buNone/>
            </a:pPr>
            <a:r>
              <a:rPr lang="en-US" sz="1000"/>
              <a:t> which is often practical . However if that is not possible you need a strategy some of which are</a:t>
            </a:r>
            <a:endParaRPr/>
          </a:p>
          <a:p>
            <a:pPr indent="0" lvl="0" marL="228600" rtl="0" algn="just">
              <a:spcBef>
                <a:spcPts val="400"/>
              </a:spcBef>
              <a:spcAft>
                <a:spcPts val="0"/>
              </a:spcAft>
              <a:buSzPts val="1000"/>
              <a:buNone/>
            </a:pPr>
            <a:r>
              <a:rPr lang="en-US" sz="1000"/>
              <a:t>mentioned below.</a:t>
            </a:r>
            <a:endParaRPr/>
          </a:p>
          <a:p>
            <a:pPr indent="0" lvl="0" marL="228600" rtl="0" algn="just">
              <a:spcBef>
                <a:spcPts val="400"/>
              </a:spcBef>
              <a:spcAft>
                <a:spcPts val="0"/>
              </a:spcAft>
              <a:buSzPts val="1000"/>
              <a:buNone/>
            </a:pPr>
            <a:r>
              <a:rPr b="1" lang="en-US" sz="1000"/>
              <a:t>	 </a:t>
            </a:r>
            <a:endParaRPr/>
          </a:p>
          <a:p>
            <a:pPr indent="-63500" lvl="0" marL="228600" rtl="0" algn="just">
              <a:spcBef>
                <a:spcPts val="400"/>
              </a:spcBef>
              <a:spcAft>
                <a:spcPts val="0"/>
              </a:spcAft>
              <a:buSzPts val="1000"/>
              <a:buFont typeface="Times New Roman"/>
              <a:buAutoNum type="arabicPeriod"/>
            </a:pPr>
            <a:r>
              <a:rPr lang="en-US" sz="1000"/>
              <a:t>One common way of avoiding deadlock in your application is to use resource ordering . With resource ordering you assign an order on all objects whose locks must be acquired , you then ensure that you always acquire locks in that order. By doing this it is impossible for two threads to hold one lock each and be trying to acquire lock held by the other – they must both request locks in the same order so once a thread has the first lock , the second thread will block trying to acquire that lock , and the first thread can safely acquire the second lock.</a:t>
            </a:r>
            <a:endParaRPr/>
          </a:p>
          <a:p>
            <a:pPr indent="0" lvl="0" marL="228600" rtl="0" algn="just">
              <a:spcBef>
                <a:spcPts val="400"/>
              </a:spcBef>
              <a:spcAft>
                <a:spcPts val="0"/>
              </a:spcAft>
              <a:buSzPts val="1000"/>
              <a:buNone/>
            </a:pPr>
            <a:r>
              <a:t/>
            </a:r>
            <a:endParaRPr sz="1000"/>
          </a:p>
          <a:p>
            <a:pPr indent="-63500" lvl="0" marL="228600" rtl="0" algn="just">
              <a:spcBef>
                <a:spcPts val="400"/>
              </a:spcBef>
              <a:spcAft>
                <a:spcPts val="0"/>
              </a:spcAft>
              <a:buSzPts val="1000"/>
              <a:buFont typeface="Times New Roman"/>
              <a:buAutoNum type="arabicPeriod"/>
            </a:pPr>
            <a:r>
              <a:rPr lang="en-US" sz="1000"/>
              <a:t>Shrink Synchronized blocks to as small as possible , or in other words synchronize only that part of code which is absolutely critical .Although this will not eliminate deadlocks completely , this will reduce the chances of a deadlock because threads will hold the locks for less amount of time as compared to when the entire method is synchronized . However if you replace synchronized methods with smaller synchronized blocks , you must document this behaviour as part of the methods Javadoc. </a:t>
            </a:r>
            <a:endParaRPr/>
          </a:p>
        </p:txBody>
      </p:sp>
      <p:sp>
        <p:nvSpPr>
          <p:cNvPr id="3160" name="Google Shape;3160;p25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4" name="Shape 3164"/>
        <p:cNvGrpSpPr/>
        <p:nvPr/>
      </p:nvGrpSpPr>
      <p:grpSpPr>
        <a:xfrm>
          <a:off x="0" y="0"/>
          <a:ext cx="0" cy="0"/>
          <a:chOff x="0" y="0"/>
          <a:chExt cx="0" cy="0"/>
        </a:xfrm>
      </p:grpSpPr>
      <p:sp>
        <p:nvSpPr>
          <p:cNvPr id="3165" name="Google Shape;3165;p25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66" name="Google Shape;3166;p2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67" name="Google Shape;3167;p2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68" name="Google Shape;3168;p2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69" name="Google Shape;3169;p25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70" name="Google Shape;3170;p25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	Right from the beginning, support of multithreading and synchronization is a core feature of Java. You can create threads using the Runnable interface or directly from the Thread object from java.lang package. For Inter-Thread communication we can use the wait() and notify() methods from Object class. Although these features are not ideal for all applications, e.g., those that make extensive use of multiple threads. The original multithreading feature does not support for semaphore, thread pools, count down latches, concurrent collections, execution managers for such intensive concurrent programs.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Concurrent program refers to a program that makes extensive integral use of concurrently executing threads of execution, e.g., computing partial result of larger computation, coordinating activities of several threads where each is accessing information from a database. In this case, each action might be handled differently.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J2SE 5 has handled the need of concurrent programs by giving a new concurrency utilities also known as </a:t>
            </a:r>
            <a:r>
              <a:rPr i="1" lang="en-US" sz="1000"/>
              <a:t>Concurrency API</a:t>
            </a:r>
            <a:r>
              <a:rPr lang="en-US" sz="1000"/>
              <a:t>.  </a:t>
            </a:r>
            <a:endParaRPr/>
          </a:p>
          <a:p>
            <a:pPr indent="0" lvl="0" marL="0" rtl="0" algn="just">
              <a:spcBef>
                <a:spcPts val="400"/>
              </a:spcBef>
              <a:spcAft>
                <a:spcPts val="0"/>
              </a:spcAft>
              <a:buSzPts val="1000"/>
              <a:buNone/>
            </a:pPr>
            <a:r>
              <a:rPr lang="en-US" sz="1000"/>
              <a:t>	It can be used by importing </a:t>
            </a:r>
            <a:r>
              <a:rPr b="1" lang="en-US" sz="1000"/>
              <a:t>java.util.concurrent.*</a:t>
            </a:r>
            <a:r>
              <a:rPr lang="en-US" sz="1000"/>
              <a:t> package.</a:t>
            </a:r>
            <a:endParaRPr/>
          </a:p>
          <a:p>
            <a:pPr indent="0" lvl="0" marL="0" rtl="0" algn="just">
              <a:spcBef>
                <a:spcPts val="400"/>
              </a:spcBef>
              <a:spcAft>
                <a:spcPts val="0"/>
              </a:spcAft>
              <a:buSzPts val="1000"/>
              <a:buNone/>
            </a:pPr>
            <a:r>
              <a:rPr i="1" lang="en-US" sz="1000"/>
              <a:t> The a</a:t>
            </a:r>
            <a:r>
              <a:rPr lang="en-US" sz="1000"/>
              <a:t>bove slide highlights the features of it. </a:t>
            </a:r>
            <a:endParaRPr/>
          </a:p>
        </p:txBody>
      </p:sp>
      <p:sp>
        <p:nvSpPr>
          <p:cNvPr id="3171" name="Google Shape;3171;p25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5" name="Shape 3175"/>
        <p:cNvGrpSpPr/>
        <p:nvPr/>
      </p:nvGrpSpPr>
      <p:grpSpPr>
        <a:xfrm>
          <a:off x="0" y="0"/>
          <a:ext cx="0" cy="0"/>
          <a:chOff x="0" y="0"/>
          <a:chExt cx="0" cy="0"/>
        </a:xfrm>
      </p:grpSpPr>
      <p:sp>
        <p:nvSpPr>
          <p:cNvPr id="3176" name="Google Shape;3176;p25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77" name="Google Shape;3177;p25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78" name="Google Shape;3178;p25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79" name="Google Shape;3179;p25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80" name="Google Shape;3180;p25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81" name="Google Shape;3181;p252:notes"/>
          <p:cNvSpPr txBox="1"/>
          <p:nvPr>
            <p:ph idx="1" type="body"/>
          </p:nvPr>
        </p:nvSpPr>
        <p:spPr>
          <a:xfrm>
            <a:off x="701675" y="4421187"/>
            <a:ext cx="5608637" cy="4348162"/>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 code: \Module14\Concurrency\TestSemaphore.java)</a:t>
            </a:r>
            <a:endParaRPr/>
          </a:p>
          <a:p>
            <a:pPr indent="0" lvl="0" marL="0" rtl="0" algn="just">
              <a:lnSpc>
                <a:spcPct val="90000"/>
              </a:lnSpc>
              <a:spcBef>
                <a:spcPts val="400"/>
              </a:spcBef>
              <a:spcAft>
                <a:spcPts val="0"/>
              </a:spcAft>
              <a:buSzPts val="1000"/>
              <a:buNone/>
            </a:pPr>
            <a:r>
              <a:rPr lang="en-US" sz="1000"/>
              <a:t>	Semaphores are often used to restrict the number of threads that can access some (physical or logical) resource , as shown in the above program.</a:t>
            </a:r>
            <a:endParaRPr/>
          </a:p>
          <a:p>
            <a:pPr indent="0" lvl="0" marL="0" rtl="0" algn="just">
              <a:lnSpc>
                <a:spcPct val="90000"/>
              </a:lnSpc>
              <a:spcBef>
                <a:spcPts val="400"/>
              </a:spcBef>
              <a:spcAft>
                <a:spcPts val="0"/>
              </a:spcAft>
              <a:buSzPts val="1000"/>
              <a:buNone/>
            </a:pPr>
            <a:r>
              <a:rPr lang="en-US" sz="1000"/>
              <a:t>	Before obtaining an item each thread must acquire a permit from the semaphore, guaranteeing that an item is available for use. When the thread has finished with the item it is returned back to the pool and a permit is returned to the semaphore, allowing another thread to acquire that item. Note that no synchronization lock is held when acquire() is called as that would prevent an item from being returned to the pool. The semaphore encapsulates the synchronization needed to restrict access to the pool, separately from any synchronization needed to maintain the consistency of the pool itself.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As shown in the above program each Thread has to acquire the permit before it can execute the logic. To acquire the lock the Thread calls ‘sem.acquire()’;. A Thread can only execute further if it acquires the permit else it has to wait.</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A semaphore initialized to one, and which is used such that it only has at most one permit available, can serve as a mutual exclusion lock.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The constructor for this class optionally accepts a </a:t>
            </a:r>
            <a:r>
              <a:rPr i="1" lang="en-US" sz="1000"/>
              <a:t>fairness</a:t>
            </a:r>
            <a:r>
              <a:rPr lang="en-US" sz="1000"/>
              <a:t> parameter. When set false, this class makes no guarantees about the order in which threads acquire permits. When fairness is set true, the semaphore guarantees that threads invoking any of the acquire methods are selected to obtain permits in the order in which their invocation of those methods was processed (first-in-first-out; FIFO). </a:t>
            </a:r>
            <a:endParaRPr/>
          </a:p>
          <a:p>
            <a:pPr indent="0" lvl="0" marL="0" rtl="0" algn="just">
              <a:lnSpc>
                <a:spcPct val="90000"/>
              </a:lnSpc>
              <a:spcBef>
                <a:spcPts val="400"/>
              </a:spcBef>
              <a:spcAft>
                <a:spcPts val="0"/>
              </a:spcAft>
              <a:buSzPts val="1000"/>
              <a:buNone/>
            </a:pPr>
            <a:r>
              <a:rPr lang="en-US" sz="1000"/>
              <a:t> </a:t>
            </a:r>
            <a:endParaRPr/>
          </a:p>
          <a:p>
            <a:pPr indent="0" lvl="0" marL="0" rtl="0" algn="just">
              <a:lnSpc>
                <a:spcPct val="90000"/>
              </a:lnSpc>
              <a:spcBef>
                <a:spcPts val="400"/>
              </a:spcBef>
              <a:spcAft>
                <a:spcPts val="0"/>
              </a:spcAft>
              <a:buSzPts val="1000"/>
              <a:buNone/>
            </a:pPr>
            <a:r>
              <a:rPr lang="en-US" sz="1000"/>
              <a:t>Once a Thread is done with its work it calls ‘sem.release()’ which releases the permit so it can be made available to other Threads.</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This class also provides convenience methods to acquire and release multiple permits at a time. </a:t>
            </a:r>
            <a:endParaRPr/>
          </a:p>
          <a:p>
            <a:pPr indent="0" lvl="0" marL="0" rtl="0" algn="l">
              <a:spcBef>
                <a:spcPts val="0"/>
              </a:spcBef>
              <a:spcAft>
                <a:spcPts val="0"/>
              </a:spcAft>
              <a:buNone/>
            </a:pPr>
            <a:r>
              <a:t/>
            </a:r>
            <a:endParaRPr sz="1000"/>
          </a:p>
        </p:txBody>
      </p:sp>
      <p:sp>
        <p:nvSpPr>
          <p:cNvPr id="3182" name="Google Shape;3182;p25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6" name="Shape 3186"/>
        <p:cNvGrpSpPr/>
        <p:nvPr/>
      </p:nvGrpSpPr>
      <p:grpSpPr>
        <a:xfrm>
          <a:off x="0" y="0"/>
          <a:ext cx="0" cy="0"/>
          <a:chOff x="0" y="0"/>
          <a:chExt cx="0" cy="0"/>
        </a:xfrm>
      </p:grpSpPr>
      <p:sp>
        <p:nvSpPr>
          <p:cNvPr id="3187" name="Google Shape;3187;p25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88" name="Google Shape;3188;p2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89" name="Google Shape;3189;p2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90" name="Google Shape;3190;p2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91" name="Google Shape;3191;p25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192" name="Google Shape;3192;p25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\Module14\Concurrency\TestSemaphore.java)</a:t>
            </a:r>
            <a:endParaRPr/>
          </a:p>
          <a:p>
            <a:pPr indent="0" lvl="0" marL="0" rtl="0" algn="just">
              <a:spcBef>
                <a:spcPts val="400"/>
              </a:spcBef>
              <a:spcAft>
                <a:spcPts val="0"/>
              </a:spcAft>
              <a:buSzPts val="1000"/>
              <a:buNone/>
            </a:pPr>
            <a:r>
              <a:t/>
            </a:r>
            <a:endParaRPr sz="1000">
              <a:latin typeface="Arial Narrow"/>
              <a:ea typeface="Arial Narrow"/>
              <a:cs typeface="Arial Narrow"/>
              <a:sym typeface="Arial Narrow"/>
            </a:endParaRPr>
          </a:p>
          <a:p>
            <a:pPr indent="0" lvl="0" marL="0" rtl="0" algn="just">
              <a:spcBef>
                <a:spcPts val="400"/>
              </a:spcBef>
              <a:spcAft>
                <a:spcPts val="0"/>
              </a:spcAft>
              <a:buSzPts val="1000"/>
              <a:buNone/>
            </a:pPr>
            <a:r>
              <a:rPr lang="en-US" sz="1000"/>
              <a:t>Some of the methods from java.util.concurrent.Semaphore class.</a:t>
            </a:r>
            <a:endParaRPr/>
          </a:p>
          <a:p>
            <a:pPr indent="0" lvl="0" marL="0" rtl="0" algn="just">
              <a:spcBef>
                <a:spcPts val="400"/>
              </a:spcBef>
              <a:spcAft>
                <a:spcPts val="0"/>
              </a:spcAft>
              <a:buSzPts val="1000"/>
              <a:buNone/>
            </a:pPr>
            <a:r>
              <a:t/>
            </a:r>
            <a:endParaRPr sz="1000">
              <a:latin typeface="Arial Narrow"/>
              <a:ea typeface="Arial Narrow"/>
              <a:cs typeface="Arial Narrow"/>
              <a:sym typeface="Arial Narrow"/>
            </a:endParaRPr>
          </a:p>
          <a:p>
            <a:pPr indent="0" lvl="0" marL="0" rtl="0" algn="just">
              <a:spcBef>
                <a:spcPts val="400"/>
              </a:spcBef>
              <a:spcAft>
                <a:spcPts val="0"/>
              </a:spcAft>
              <a:buSzPts val="1000"/>
              <a:buFont typeface="Arial Narrow"/>
              <a:buNone/>
            </a:pPr>
            <a:r>
              <a:rPr lang="en-US" sz="1000">
                <a:latin typeface="Arial Narrow"/>
                <a:ea typeface="Arial Narrow"/>
                <a:cs typeface="Arial Narrow"/>
                <a:sym typeface="Arial Narrow"/>
              </a:rPr>
              <a:t>	</a:t>
            </a:r>
            <a:r>
              <a:rPr lang="en-US" sz="1000">
                <a:latin typeface="Courier New"/>
                <a:ea typeface="Courier New"/>
                <a:cs typeface="Courier New"/>
                <a:sym typeface="Courier New"/>
              </a:rPr>
              <a:t>Semaphore(int num)</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Semaphore(int num, boolean how)</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void acquire() throws interruptedException</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void acquire(int num) throws interruptedException</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void release()</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void release(int num)</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int avaiablePermits()</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boolean isFair()</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US" sz="1000"/>
              <a:t>Num specifies the initial permit count, means the number of threads can access a shared resource at any one time.</a:t>
            </a:r>
            <a:endParaRPr/>
          </a:p>
          <a:p>
            <a:pPr indent="0" lvl="0" marL="0" rtl="0" algn="just">
              <a:spcBef>
                <a:spcPts val="400"/>
              </a:spcBef>
              <a:spcAft>
                <a:spcPts val="0"/>
              </a:spcAft>
              <a:buSzPts val="1000"/>
              <a:buNone/>
            </a:pPr>
            <a:r>
              <a:rPr lang="en-US" sz="1000"/>
              <a:t>The first form of acquire() and release() method, acquires and releases one permit respectively.</a:t>
            </a:r>
            <a:endParaRPr/>
          </a:p>
          <a:p>
            <a:pPr indent="0" lvl="0" marL="0" rtl="0" algn="l">
              <a:spcBef>
                <a:spcPts val="0"/>
              </a:spcBef>
              <a:spcAft>
                <a:spcPts val="0"/>
              </a:spcAft>
              <a:buNone/>
            </a:pPr>
            <a:r>
              <a:t/>
            </a:r>
            <a:endParaRPr sz="1000"/>
          </a:p>
        </p:txBody>
      </p:sp>
      <p:sp>
        <p:nvSpPr>
          <p:cNvPr id="3193" name="Google Shape;3193;p25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7" name="Shape 3197"/>
        <p:cNvGrpSpPr/>
        <p:nvPr/>
      </p:nvGrpSpPr>
      <p:grpSpPr>
        <a:xfrm>
          <a:off x="0" y="0"/>
          <a:ext cx="0" cy="0"/>
          <a:chOff x="0" y="0"/>
          <a:chExt cx="0" cy="0"/>
        </a:xfrm>
      </p:grpSpPr>
      <p:sp>
        <p:nvSpPr>
          <p:cNvPr id="3198" name="Google Shape;3198;p25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99" name="Google Shape;3199;p25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00" name="Google Shape;3200;p25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1" name="Google Shape;3201;p25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\Module14\Concurrency\TestSemaphore.java)</a:t>
            </a:r>
            <a:endParaRPr/>
          </a:p>
          <a:p>
            <a:pPr indent="0" lvl="0" marL="0" rtl="0" algn="l">
              <a:spcBef>
                <a:spcPts val="0"/>
              </a:spcBef>
              <a:spcAft>
                <a:spcPts val="0"/>
              </a:spcAft>
              <a:buNone/>
            </a:pPr>
            <a:r>
              <a:t/>
            </a:r>
            <a:endParaRPr sz="1000"/>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5" name="Shape 3205"/>
        <p:cNvGrpSpPr/>
        <p:nvPr/>
      </p:nvGrpSpPr>
      <p:grpSpPr>
        <a:xfrm>
          <a:off x="0" y="0"/>
          <a:ext cx="0" cy="0"/>
          <a:chOff x="0" y="0"/>
          <a:chExt cx="0" cy="0"/>
        </a:xfrm>
      </p:grpSpPr>
      <p:sp>
        <p:nvSpPr>
          <p:cNvPr id="3206" name="Google Shape;3206;p25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07" name="Google Shape;3207;p2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08" name="Google Shape;3208;p2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09" name="Google Shape;3209;p2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10" name="Google Shape;3210;p25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11" name="Google Shape;3211;p25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\Module14\Concurrency\TestCyclicBarrier.java)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CyclicBarrier</a:t>
            </a:r>
            <a:endParaRPr/>
          </a:p>
          <a:p>
            <a:pPr indent="0" lvl="0" marL="0" rtl="0" algn="just">
              <a:spcBef>
                <a:spcPts val="400"/>
              </a:spcBef>
              <a:spcAft>
                <a:spcPts val="0"/>
              </a:spcAft>
              <a:buSzPts val="1000"/>
              <a:buNone/>
            </a:pPr>
            <a:r>
              <a:rPr lang="en-US" sz="1000"/>
              <a:t>	In a situation suppose a set of two or more threads must wait at a predetermined execution point until all threads in the set have reached that point. It is like all departments in an organization are doing their functional activities for an annual event. CyclicBarriers are useful in programs involving a fixed sized party of threads that must occasionally wait for each other. The barrier is called </a:t>
            </a:r>
            <a:r>
              <a:rPr i="1" lang="en-US" sz="1000"/>
              <a:t>cyclic</a:t>
            </a:r>
            <a:r>
              <a:rPr lang="en-US" sz="1000"/>
              <a:t> because it can be re-used after the waiting threads are released.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following are the constructors of CyclicBarrier</a:t>
            </a:r>
            <a:endParaRPr/>
          </a:p>
          <a:p>
            <a:pPr indent="0" lvl="0" marL="0" rtl="0" algn="just">
              <a:spcBef>
                <a:spcPts val="400"/>
              </a:spcBef>
              <a:spcAft>
                <a:spcPts val="0"/>
              </a:spcAft>
              <a:buSzPts val="1000"/>
              <a:buNone/>
            </a:pPr>
            <a:r>
              <a:rPr lang="en-US" sz="1000"/>
              <a:t>	1. CyclicBarrier(int numThreads)</a:t>
            </a:r>
            <a:endParaRPr/>
          </a:p>
          <a:p>
            <a:pPr indent="0" lvl="0" marL="0" rtl="0" algn="just">
              <a:spcBef>
                <a:spcPts val="400"/>
              </a:spcBef>
              <a:spcAft>
                <a:spcPts val="0"/>
              </a:spcAft>
              <a:buSzPts val="1000"/>
              <a:buNone/>
            </a:pPr>
            <a:r>
              <a:rPr lang="en-US" sz="1000"/>
              <a:t>	2. CyclicBarrier(int numThreads, Runnable action)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Some of the important methods of CyclicBarrier are </a:t>
            </a:r>
            <a:endParaRPr/>
          </a:p>
          <a:p>
            <a:pPr indent="0" lvl="0" marL="0" rtl="0" algn="just">
              <a:spcBef>
                <a:spcPts val="400"/>
              </a:spcBef>
              <a:spcAft>
                <a:spcPts val="0"/>
              </a:spcAft>
              <a:buSzPts val="1000"/>
              <a:buNone/>
            </a:pPr>
            <a:r>
              <a:rPr lang="en-US" sz="1000"/>
              <a:t>	1. int await() throws InterruptedException, BrokenBarrierException</a:t>
            </a:r>
            <a:endParaRPr/>
          </a:p>
          <a:p>
            <a:pPr indent="0" lvl="0" marL="0" rtl="0" algn="just">
              <a:spcBef>
                <a:spcPts val="400"/>
              </a:spcBef>
              <a:spcAft>
                <a:spcPts val="0"/>
              </a:spcAft>
              <a:buSzPts val="1000"/>
              <a:buNone/>
            </a:pPr>
            <a:r>
              <a:rPr lang="en-US" sz="1000"/>
              <a:t>	2. int await(long wait, TimeUnit tu) throws InterruptedException, BrokenBarrierException, TimeoutException</a:t>
            </a:r>
            <a:endParaRPr/>
          </a:p>
          <a:p>
            <a:pPr indent="0" lvl="0" marL="0" rtl="0" algn="just">
              <a:spcBef>
                <a:spcPts val="400"/>
              </a:spcBef>
              <a:spcAft>
                <a:spcPts val="0"/>
              </a:spcAft>
              <a:buSzPts val="1000"/>
              <a:buNone/>
            </a:pPr>
            <a:r>
              <a:rPr lang="en-US" sz="1000"/>
              <a:t>	3. int getNumberWaiting()</a:t>
            </a:r>
            <a:endParaRPr/>
          </a:p>
          <a:p>
            <a:pPr indent="0" lvl="0" marL="0" rtl="0" algn="l">
              <a:spcBef>
                <a:spcPts val="0"/>
              </a:spcBef>
              <a:spcAft>
                <a:spcPts val="0"/>
              </a:spcAft>
              <a:buNone/>
            </a:pPr>
            <a:r>
              <a:t/>
            </a:r>
            <a:endParaRPr sz="1000"/>
          </a:p>
        </p:txBody>
      </p:sp>
      <p:sp>
        <p:nvSpPr>
          <p:cNvPr id="3212" name="Google Shape;3212;p25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6" name="Shape 3216"/>
        <p:cNvGrpSpPr/>
        <p:nvPr/>
      </p:nvGrpSpPr>
      <p:grpSpPr>
        <a:xfrm>
          <a:off x="0" y="0"/>
          <a:ext cx="0" cy="0"/>
          <a:chOff x="0" y="0"/>
          <a:chExt cx="0" cy="0"/>
        </a:xfrm>
      </p:grpSpPr>
      <p:sp>
        <p:nvSpPr>
          <p:cNvPr id="3217" name="Google Shape;3217;p25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18" name="Google Shape;3218;p2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19" name="Google Shape;3219;p2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20" name="Google Shape;3220;p2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21" name="Google Shape;3221;p25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22" name="Google Shape;3222;p25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\Module14\Concurrency\TestCyclicBarrier.java)</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The general procedure you will typically follow while using CyclicBarrier is as follows : </a:t>
            </a:r>
            <a:endParaRPr/>
          </a:p>
          <a:p>
            <a:pPr indent="0" lvl="0" marL="0" rtl="0" algn="l">
              <a:spcBef>
                <a:spcPts val="300"/>
              </a:spcBef>
              <a:spcAft>
                <a:spcPts val="0"/>
              </a:spcAft>
              <a:buSzPts val="1000"/>
              <a:buNone/>
            </a:pPr>
            <a:r>
              <a:rPr lang="en-US" sz="1000"/>
              <a:t>	1.Create a CyclicBarrier object , specifying the number of threads that you will be waiting for.</a:t>
            </a:r>
            <a:endParaRPr/>
          </a:p>
          <a:p>
            <a:pPr indent="0" lvl="0" marL="0" rtl="0" algn="l">
              <a:spcBef>
                <a:spcPts val="300"/>
              </a:spcBef>
              <a:spcAft>
                <a:spcPts val="0"/>
              </a:spcAft>
              <a:buSzPts val="1000"/>
              <a:buNone/>
            </a:pPr>
            <a:r>
              <a:rPr lang="en-US" sz="1000"/>
              <a:t>	2. When each thread reaches the barrier ,call the await() on that object. This will pause the   	    execution of the thread until all of the other threads also call await().</a:t>
            </a:r>
            <a:endParaRPr/>
          </a:p>
          <a:p>
            <a:pPr indent="0" lvl="0" marL="0" rtl="0" algn="l">
              <a:spcBef>
                <a:spcPts val="300"/>
              </a:spcBef>
              <a:spcAft>
                <a:spcPts val="0"/>
              </a:spcAft>
              <a:buSzPts val="1000"/>
              <a:buNone/>
            </a:pPr>
            <a:r>
              <a:rPr lang="en-US" sz="1000"/>
              <a:t>	3. Once the specified number of threads have reached the barrier , await() will return , and  </a:t>
            </a:r>
            <a:endParaRPr/>
          </a:p>
          <a:p>
            <a:pPr indent="0" lvl="0" marL="0" rtl="0" algn="l">
              <a:spcBef>
                <a:spcPts val="300"/>
              </a:spcBef>
              <a:spcAft>
                <a:spcPts val="0"/>
              </a:spcAft>
              <a:buSzPts val="1000"/>
              <a:buNone/>
            </a:pPr>
            <a:r>
              <a:rPr lang="en-US" sz="1000"/>
              <a:t>                   execution will resume.</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CyclicBarriers are illustrated in the above program.</a:t>
            </a:r>
            <a:endParaRPr/>
          </a:p>
        </p:txBody>
      </p:sp>
      <p:sp>
        <p:nvSpPr>
          <p:cNvPr id="3223" name="Google Shape;3223;p25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p25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29" name="Google Shape;3229;p2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30" name="Google Shape;3230;p2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31" name="Google Shape;3231;p2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32" name="Google Shape;3232;p25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33" name="Google Shape;3233;p25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 code: \Module14\Concurrency\TestCyclicBarrier.java)</a:t>
            </a:r>
            <a:endParaRPr/>
          </a:p>
          <a:p>
            <a:pPr indent="0" lvl="0" marL="0" rtl="0" algn="l">
              <a:spcBef>
                <a:spcPts val="0"/>
              </a:spcBef>
              <a:spcAft>
                <a:spcPts val="0"/>
              </a:spcAft>
              <a:buNone/>
            </a:pPr>
            <a:r>
              <a:t/>
            </a:r>
            <a:endParaRPr sz="1000"/>
          </a:p>
        </p:txBody>
      </p:sp>
      <p:sp>
        <p:nvSpPr>
          <p:cNvPr id="3234" name="Google Shape;3234;p25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8" name="Shape 3238"/>
        <p:cNvGrpSpPr/>
        <p:nvPr/>
      </p:nvGrpSpPr>
      <p:grpSpPr>
        <a:xfrm>
          <a:off x="0" y="0"/>
          <a:ext cx="0" cy="0"/>
          <a:chOff x="0" y="0"/>
          <a:chExt cx="0" cy="0"/>
        </a:xfrm>
      </p:grpSpPr>
      <p:sp>
        <p:nvSpPr>
          <p:cNvPr id="3239" name="Google Shape;3239;p25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0" name="Google Shape;3240;p25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1" name="Google Shape;3241;p25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2" name="Google Shape;3242;p25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3" name="Google Shape;3243;p25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44" name="Google Shape;3244;p25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Module14/concurrency/TestCountDownLatch.java)</a:t>
            </a:r>
            <a:endParaRPr/>
          </a:p>
          <a:p>
            <a:pPr indent="0" lvl="0" marL="0" rtl="0" algn="just">
              <a:spcBef>
                <a:spcPts val="300"/>
              </a:spcBef>
              <a:spcAft>
                <a:spcPts val="0"/>
              </a:spcAft>
              <a:buSzPts val="1000"/>
              <a:buNone/>
            </a:pPr>
            <a:r>
              <a:rPr lang="en-US" sz="1000"/>
              <a:t>	Sometimes its necessary that a thread has to wait until one or more events have occurred. To handle such a situation the concurrency API supplies CountDownLatch . A CountDownLatch is initially created with a count of the number of events that must occur before the latch is released . Each time the event happens the count is decremented , when the count reaches zero the latch opens.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CountDownLatch has the following constructor</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1)  CountDownLatch( int count ) :</a:t>
            </a:r>
            <a:endParaRPr/>
          </a:p>
          <a:p>
            <a:pPr indent="0" lvl="0" marL="0" rtl="0" algn="just">
              <a:spcBef>
                <a:spcPts val="300"/>
              </a:spcBef>
              <a:spcAft>
                <a:spcPts val="0"/>
              </a:spcAft>
              <a:buSzPts val="1000"/>
              <a:buNone/>
            </a:pPr>
            <a:r>
              <a:rPr lang="en-US" sz="1000"/>
              <a:t>		Here count specifies the number of events that must occur before the latch opens . </a:t>
            </a:r>
            <a:endParaRPr/>
          </a:p>
          <a:p>
            <a:pPr indent="0" lvl="0" marL="0" rtl="0" algn="just">
              <a:spcBef>
                <a:spcPts val="300"/>
              </a:spcBef>
              <a:spcAft>
                <a:spcPts val="0"/>
              </a:spcAft>
              <a:buSzPts val="1000"/>
              <a:buNone/>
            </a:pPr>
            <a:r>
              <a:rPr lang="en-US" sz="1000"/>
              <a:t>To wait on the latch the thread calls await() which has the following forms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1) await() throws InterruptedException :</a:t>
            </a:r>
            <a:endParaRPr/>
          </a:p>
          <a:p>
            <a:pPr indent="0" lvl="0" marL="0" rtl="0" algn="just">
              <a:spcBef>
                <a:spcPts val="300"/>
              </a:spcBef>
              <a:spcAft>
                <a:spcPts val="0"/>
              </a:spcAft>
              <a:buSzPts val="1000"/>
              <a:buNone/>
            </a:pPr>
            <a:r>
              <a:rPr lang="en-US" sz="1000"/>
              <a:t>	Causes the current thread to wait until the latch has counted down to zero, or it is interrupted. If the current count is zero then this method returns immediately. If the current count is greater than zero then the current thread becomes disabled until the count reaches zero. The count reaches zero due to invocations of the countDown() method.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2) await( long TimeOut , TimeUnit tu) throws InterruptedException :</a:t>
            </a:r>
            <a:endParaRPr/>
          </a:p>
          <a:p>
            <a:pPr indent="0" lvl="0" marL="0" rtl="0" algn="just">
              <a:spcBef>
                <a:spcPts val="300"/>
              </a:spcBef>
              <a:spcAft>
                <a:spcPts val="0"/>
              </a:spcAft>
              <a:buSzPts val="1000"/>
              <a:buNone/>
            </a:pPr>
            <a:r>
              <a:rPr lang="en-US" sz="1000"/>
              <a:t>	Causes the current thread to wait until the latch has counted down to zero,  the thread is interrupted, or the specified waiting time elapses. </a:t>
            </a:r>
            <a:endParaRPr/>
          </a:p>
          <a:p>
            <a:pPr indent="0" lvl="0" marL="0" rtl="0" algn="l">
              <a:spcBef>
                <a:spcPts val="0"/>
              </a:spcBef>
              <a:spcAft>
                <a:spcPts val="0"/>
              </a:spcAft>
              <a:buNone/>
            </a:pPr>
            <a:r>
              <a:t/>
            </a:r>
            <a:endParaRPr sz="1000"/>
          </a:p>
        </p:txBody>
      </p:sp>
      <p:sp>
        <p:nvSpPr>
          <p:cNvPr id="3245" name="Google Shape;3245;p25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9" name="Shape 3249"/>
        <p:cNvGrpSpPr/>
        <p:nvPr/>
      </p:nvGrpSpPr>
      <p:grpSpPr>
        <a:xfrm>
          <a:off x="0" y="0"/>
          <a:ext cx="0" cy="0"/>
          <a:chOff x="0" y="0"/>
          <a:chExt cx="0" cy="0"/>
        </a:xfrm>
      </p:grpSpPr>
      <p:sp>
        <p:nvSpPr>
          <p:cNvPr id="3250" name="Google Shape;3250;p25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51" name="Google Shape;3251;p2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52" name="Google Shape;3252;p2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53" name="Google Shape;3253;p2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54" name="Google Shape;3254;p25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55" name="Google Shape;3255;p25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800"/>
              <a:buNone/>
            </a:pPr>
            <a:r>
              <a:t/>
            </a:r>
            <a:endParaRPr/>
          </a:p>
          <a:p>
            <a:pPr indent="0" lvl="0" marL="0" rtl="0" algn="l">
              <a:spcBef>
                <a:spcPts val="300"/>
              </a:spcBef>
              <a:spcAft>
                <a:spcPts val="0"/>
              </a:spcAft>
              <a:buSzPts val="1000"/>
              <a:buNone/>
            </a:pPr>
            <a:r>
              <a:rPr lang="en-US" sz="1000"/>
              <a:t>To signal a event call the countDown() method , as shown below</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	void countDown() :- </a:t>
            </a:r>
            <a:endParaRPr/>
          </a:p>
          <a:p>
            <a:pPr indent="0" lvl="0" marL="0" rtl="0" algn="l">
              <a:spcBef>
                <a:spcPts val="300"/>
              </a:spcBef>
              <a:spcAft>
                <a:spcPts val="0"/>
              </a:spcAft>
              <a:buSzPts val="1000"/>
              <a:buNone/>
            </a:pPr>
            <a:r>
              <a:rPr lang="en-US" sz="1000"/>
              <a:t>		Each call to countDown() will decrement the count associated with the invoking object.</a:t>
            </a:r>
            <a:endParaRPr/>
          </a:p>
        </p:txBody>
      </p:sp>
      <p:sp>
        <p:nvSpPr>
          <p:cNvPr id="3256" name="Google Shape;3256;p25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6:notes"/>
          <p:cNvSpPr/>
          <p:nvPr>
            <p:ph idx="2" type="sldImg"/>
          </p:nvPr>
        </p:nvSpPr>
        <p:spPr>
          <a:xfrm>
            <a:off x="1179512" y="698500"/>
            <a:ext cx="4651375"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6" name="Google Shape;396;p26:notes"/>
          <p:cNvSpPr txBox="1"/>
          <p:nvPr>
            <p:ph idx="1" type="body"/>
          </p:nvPr>
        </p:nvSpPr>
        <p:spPr>
          <a:xfrm>
            <a:off x="701675" y="4421187"/>
            <a:ext cx="5607050" cy="418623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0" name="Shape 3260"/>
        <p:cNvGrpSpPr/>
        <p:nvPr/>
      </p:nvGrpSpPr>
      <p:grpSpPr>
        <a:xfrm>
          <a:off x="0" y="0"/>
          <a:ext cx="0" cy="0"/>
          <a:chOff x="0" y="0"/>
          <a:chExt cx="0" cy="0"/>
        </a:xfrm>
      </p:grpSpPr>
      <p:sp>
        <p:nvSpPr>
          <p:cNvPr id="3261" name="Google Shape;3261;p26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62" name="Google Shape;3262;p2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63" name="Google Shape;3263;p2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64" name="Google Shape;3264;p2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65" name="Google Shape;3265;p26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66" name="Google Shape;3266;p260: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3267" name="Google Shape;3267;p26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1" name="Shape 3271"/>
        <p:cNvGrpSpPr/>
        <p:nvPr/>
      </p:nvGrpSpPr>
      <p:grpSpPr>
        <a:xfrm>
          <a:off x="0" y="0"/>
          <a:ext cx="0" cy="0"/>
          <a:chOff x="0" y="0"/>
          <a:chExt cx="0" cy="0"/>
        </a:xfrm>
      </p:grpSpPr>
      <p:sp>
        <p:nvSpPr>
          <p:cNvPr id="3272" name="Google Shape;3272;p26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73" name="Google Shape;3273;p26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74" name="Google Shape;3274;p26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75" name="Google Shape;3275;p261:notes"/>
          <p:cNvSpPr txBox="1"/>
          <p:nvPr>
            <p:ph idx="1" type="body"/>
          </p:nvPr>
        </p:nvSpPr>
        <p:spPr>
          <a:xfrm>
            <a:off x="688975" y="4425950"/>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p26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81" name="Google Shape;3281;p26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82" name="Google Shape;3282;p26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83" name="Google Shape;3283;p26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284" name="Google Shape;3284;p26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Input</a:t>
            </a:r>
            <a:endParaRPr/>
          </a:p>
          <a:p>
            <a:pPr indent="0" lvl="0" marL="0" rtl="0" algn="l">
              <a:spcBef>
                <a:spcPts val="300"/>
              </a:spcBef>
              <a:spcAft>
                <a:spcPts val="0"/>
              </a:spcAft>
              <a:buSzPts val="1000"/>
              <a:buNone/>
            </a:pPr>
            <a:r>
              <a:rPr lang="en-US" sz="1000"/>
              <a:t>	Input means reading the data from a particular source.  The source may be any input device like</a:t>
            </a:r>
            <a:endParaRPr/>
          </a:p>
          <a:p>
            <a:pPr indent="0" lvl="0" marL="0" rtl="0" algn="l">
              <a:spcBef>
                <a:spcPts val="300"/>
              </a:spcBef>
              <a:spcAft>
                <a:spcPts val="0"/>
              </a:spcAft>
              <a:buSzPts val="1000"/>
              <a:buNone/>
            </a:pPr>
            <a:r>
              <a:rPr lang="en-US" sz="1000"/>
              <a:t> Hard-disk, keyboard, mouse etc.</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Output</a:t>
            </a:r>
            <a:endParaRPr/>
          </a:p>
          <a:p>
            <a:pPr indent="0" lvl="0" marL="0" rtl="0" algn="l">
              <a:spcBef>
                <a:spcPts val="300"/>
              </a:spcBef>
              <a:spcAft>
                <a:spcPts val="0"/>
              </a:spcAft>
              <a:buSzPts val="1000"/>
              <a:buNone/>
            </a:pPr>
            <a:r>
              <a:rPr lang="en-US" sz="1000"/>
              <a:t>	Output means writing the data at a particular destination. The destination may be any output </a:t>
            </a:r>
            <a:endParaRPr/>
          </a:p>
          <a:p>
            <a:pPr indent="0" lvl="0" marL="0" rtl="0" algn="l">
              <a:spcBef>
                <a:spcPts val="300"/>
              </a:spcBef>
              <a:spcAft>
                <a:spcPts val="0"/>
              </a:spcAft>
              <a:buSzPts val="1000"/>
              <a:buNone/>
            </a:pPr>
            <a:r>
              <a:rPr lang="en-US" sz="1000"/>
              <a:t>device like Hard-disk, screen, printer etc.</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Streams</a:t>
            </a:r>
            <a:endParaRPr/>
          </a:p>
          <a:p>
            <a:pPr indent="0" lvl="0" marL="0" rtl="0" algn="l">
              <a:spcBef>
                <a:spcPts val="300"/>
              </a:spcBef>
              <a:spcAft>
                <a:spcPts val="0"/>
              </a:spcAft>
              <a:buSzPts val="1000"/>
              <a:buNone/>
            </a:pPr>
            <a:r>
              <a:rPr lang="en-US" sz="1000"/>
              <a:t>	Sequence of data is called stream.</a:t>
            </a:r>
            <a:endParaRPr/>
          </a:p>
        </p:txBody>
      </p:sp>
      <p:sp>
        <p:nvSpPr>
          <p:cNvPr id="3285" name="Google Shape;3285;p26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2" name="Shape 3312"/>
        <p:cNvGrpSpPr/>
        <p:nvPr/>
      </p:nvGrpSpPr>
      <p:grpSpPr>
        <a:xfrm>
          <a:off x="0" y="0"/>
          <a:ext cx="0" cy="0"/>
          <a:chOff x="0" y="0"/>
          <a:chExt cx="0" cy="0"/>
        </a:xfrm>
      </p:grpSpPr>
      <p:sp>
        <p:nvSpPr>
          <p:cNvPr id="3313" name="Google Shape;3313;p26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14" name="Google Shape;3314;p26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15" name="Google Shape;3315;p26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16" name="Google Shape;3316;p26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317" name="Google Shape;3317;p26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The streams are  basically divided into two major types.</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Byte based streams :</a:t>
            </a:r>
            <a:endParaRPr/>
          </a:p>
          <a:p>
            <a:pPr indent="0" lvl="0" marL="0" rtl="0" algn="l">
              <a:spcBef>
                <a:spcPts val="300"/>
              </a:spcBef>
              <a:spcAft>
                <a:spcPts val="0"/>
              </a:spcAft>
              <a:buSzPts val="1000"/>
              <a:buNone/>
            </a:pPr>
            <a:r>
              <a:rPr lang="en-US" sz="1000"/>
              <a:t>	Its smallest unit is 8 bits.  Normally it is used to transfer the data which is represented as a byte. This type of IO is used for transferring images, sound files, executable code or any type of Binary File.  In order to perform Input, set of input classes are given like FileInputStream, DataInputStream etc.  In order to perform output, set of output classes are given like FileOutputStream, DataOutputStream, SequenceOutputStream, PrintStream etc.</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Characater based streams :</a:t>
            </a:r>
            <a:endParaRPr/>
          </a:p>
          <a:p>
            <a:pPr indent="0" lvl="1" marL="0" rtl="0" algn="l">
              <a:spcBef>
                <a:spcPts val="300"/>
              </a:spcBef>
              <a:spcAft>
                <a:spcPts val="0"/>
              </a:spcAft>
              <a:buSzPts val="1000"/>
              <a:buNone/>
            </a:pPr>
            <a:r>
              <a:rPr lang="en-US" sz="1000"/>
              <a:t>	Unlike C, C++, in Java character is represented in 2 bytes (Unicode). To perform IO of characters, separate set of classes are given called as Readers and Writers. The FileReader class is used to read the text files and the FileWriter class are used to write to text files.</a:t>
            </a:r>
            <a:endParaRPr/>
          </a:p>
        </p:txBody>
      </p:sp>
      <p:sp>
        <p:nvSpPr>
          <p:cNvPr id="3318" name="Google Shape;3318;p26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9" name="Shape 3339"/>
        <p:cNvGrpSpPr/>
        <p:nvPr/>
      </p:nvGrpSpPr>
      <p:grpSpPr>
        <a:xfrm>
          <a:off x="0" y="0"/>
          <a:ext cx="0" cy="0"/>
          <a:chOff x="0" y="0"/>
          <a:chExt cx="0" cy="0"/>
        </a:xfrm>
      </p:grpSpPr>
      <p:sp>
        <p:nvSpPr>
          <p:cNvPr id="3340" name="Google Shape;3340;p26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41" name="Google Shape;3341;p26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42" name="Google Shape;3342;p26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43" name="Google Shape;3343;p26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344" name="Google Shape;3344;p264:notes"/>
          <p:cNvSpPr txBox="1"/>
          <p:nvPr>
            <p:ph idx="1" type="body"/>
          </p:nvPr>
        </p:nvSpPr>
        <p:spPr>
          <a:xfrm>
            <a:off x="701675" y="4421187"/>
            <a:ext cx="5608637" cy="3662362"/>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	An abstract class InputStream is used to read bytes from the particular source. Following is the list of some of the methods from this class.</a:t>
            </a:r>
            <a:endParaRPr/>
          </a:p>
          <a:p>
            <a:pPr indent="0" lvl="0" marL="0" rtl="0" algn="l">
              <a:spcBef>
                <a:spcPts val="300"/>
              </a:spcBef>
              <a:spcAft>
                <a:spcPts val="0"/>
              </a:spcAft>
              <a:buSzPts val="1000"/>
              <a:buNone/>
            </a:pPr>
            <a:r>
              <a:rPr lang="en-US" sz="1000"/>
              <a:t>public abstract int read() throws IOException</a:t>
            </a:r>
            <a:endParaRPr/>
          </a:p>
          <a:p>
            <a:pPr indent="0" lvl="0" marL="0" rtl="0" algn="l">
              <a:spcBef>
                <a:spcPts val="300"/>
              </a:spcBef>
              <a:spcAft>
                <a:spcPts val="0"/>
              </a:spcAft>
              <a:buSzPts val="1000"/>
              <a:buNone/>
            </a:pPr>
            <a:r>
              <a:rPr lang="en-US" sz="1000"/>
              <a:t>	It reads the next byte of data from the input stream. The value returned by this method is an integer range 0 to 255. If no byte is found then it returns -1.</a:t>
            </a:r>
            <a:endParaRPr/>
          </a:p>
          <a:p>
            <a:pPr indent="0" lvl="0" marL="0" rtl="0" algn="l">
              <a:spcBef>
                <a:spcPts val="300"/>
              </a:spcBef>
              <a:spcAft>
                <a:spcPts val="0"/>
              </a:spcAft>
              <a:buSzPts val="1000"/>
              <a:buNone/>
            </a:pPr>
            <a:r>
              <a:rPr lang="en-US" sz="1000"/>
              <a:t>public void close() throws IOException</a:t>
            </a:r>
            <a:endParaRPr/>
          </a:p>
          <a:p>
            <a:pPr indent="0" lvl="0" marL="0" rtl="0" algn="l">
              <a:spcBef>
                <a:spcPts val="300"/>
              </a:spcBef>
              <a:spcAft>
                <a:spcPts val="0"/>
              </a:spcAft>
              <a:buSzPts val="1000"/>
              <a:buNone/>
            </a:pPr>
            <a:r>
              <a:rPr lang="en-US" sz="1000"/>
              <a:t>	Closes the input stream and releases any system resources associated with the stream.</a:t>
            </a:r>
            <a:endParaRPr/>
          </a:p>
          <a:p>
            <a:pPr indent="0" lvl="0" marL="0" rtl="0" algn="l">
              <a:spcBef>
                <a:spcPts val="300"/>
              </a:spcBef>
              <a:spcAft>
                <a:spcPts val="0"/>
              </a:spcAft>
              <a:buSzPts val="1000"/>
              <a:buNone/>
            </a:pPr>
            <a:r>
              <a:rPr lang="en-US" sz="1000"/>
              <a:t>public void skip(long n) throws IOException</a:t>
            </a:r>
            <a:endParaRPr/>
          </a:p>
          <a:p>
            <a:pPr indent="0" lvl="0" marL="0" rtl="0" algn="l">
              <a:spcBef>
                <a:spcPts val="300"/>
              </a:spcBef>
              <a:spcAft>
                <a:spcPts val="0"/>
              </a:spcAft>
              <a:buSzPts val="1000"/>
              <a:buNone/>
            </a:pPr>
            <a:r>
              <a:rPr lang="en-US" sz="1000"/>
              <a:t>	Skips over and discards n bytes of data from this input stream</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	An abstract class OutputStream is used to write bytes to a particular destination. Following is the list of some of the methods from this class.</a:t>
            </a:r>
            <a:endParaRPr/>
          </a:p>
          <a:p>
            <a:pPr indent="0" lvl="0" marL="0" rtl="0" algn="l">
              <a:spcBef>
                <a:spcPts val="300"/>
              </a:spcBef>
              <a:spcAft>
                <a:spcPts val="0"/>
              </a:spcAft>
              <a:buSzPts val="1000"/>
              <a:buNone/>
            </a:pPr>
            <a:r>
              <a:rPr lang="en-US" sz="1000"/>
              <a:t>public abstract void write(int i) throws IOException</a:t>
            </a:r>
            <a:endParaRPr/>
          </a:p>
          <a:p>
            <a:pPr indent="0" lvl="0" marL="0" rtl="0" algn="l">
              <a:spcBef>
                <a:spcPts val="300"/>
              </a:spcBef>
              <a:spcAft>
                <a:spcPts val="0"/>
              </a:spcAft>
              <a:buSzPts val="1000"/>
              <a:buNone/>
            </a:pPr>
            <a:r>
              <a:rPr lang="en-US" sz="1000"/>
              <a:t>	It writes i as a byte.</a:t>
            </a:r>
            <a:endParaRPr/>
          </a:p>
          <a:p>
            <a:pPr indent="0" lvl="0" marL="0" rtl="0" algn="l">
              <a:spcBef>
                <a:spcPts val="300"/>
              </a:spcBef>
              <a:spcAft>
                <a:spcPts val="0"/>
              </a:spcAft>
              <a:buSzPts val="1000"/>
              <a:buNone/>
            </a:pPr>
            <a:r>
              <a:rPr lang="en-US" sz="1000"/>
              <a:t>public void close() throws IOException</a:t>
            </a:r>
            <a:endParaRPr/>
          </a:p>
          <a:p>
            <a:pPr indent="0" lvl="0" marL="0" rtl="0" algn="l">
              <a:spcBef>
                <a:spcPts val="300"/>
              </a:spcBef>
              <a:spcAft>
                <a:spcPts val="0"/>
              </a:spcAft>
              <a:buSzPts val="1000"/>
              <a:buNone/>
            </a:pPr>
            <a:r>
              <a:rPr lang="en-US" sz="1000"/>
              <a:t>	Closes the input stream and releases any system resources associated with the stream.</a:t>
            </a:r>
            <a:endParaRPr/>
          </a:p>
          <a:p>
            <a:pPr indent="0" lvl="0" marL="0" rtl="0" algn="l">
              <a:spcBef>
                <a:spcPts val="300"/>
              </a:spcBef>
              <a:spcAft>
                <a:spcPts val="0"/>
              </a:spcAft>
              <a:buSzPts val="1000"/>
              <a:buNone/>
            </a:pPr>
            <a:r>
              <a:rPr lang="en-US" sz="1000"/>
              <a:t>public void flush() throws IOException</a:t>
            </a:r>
            <a:endParaRPr/>
          </a:p>
          <a:p>
            <a:pPr indent="0" lvl="0" marL="0" rtl="0" algn="l">
              <a:spcBef>
                <a:spcPts val="300"/>
              </a:spcBef>
              <a:spcAft>
                <a:spcPts val="0"/>
              </a:spcAft>
              <a:buSzPts val="1000"/>
              <a:buNone/>
            </a:pPr>
            <a:r>
              <a:rPr lang="en-US" sz="1000"/>
              <a:t>	Flushes the stream.</a:t>
            </a:r>
            <a:endParaRPr/>
          </a:p>
        </p:txBody>
      </p:sp>
      <p:sp>
        <p:nvSpPr>
          <p:cNvPr id="3345" name="Google Shape;3345;p26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8" name="Shape 3378"/>
        <p:cNvGrpSpPr/>
        <p:nvPr/>
      </p:nvGrpSpPr>
      <p:grpSpPr>
        <a:xfrm>
          <a:off x="0" y="0"/>
          <a:ext cx="0" cy="0"/>
          <a:chOff x="0" y="0"/>
          <a:chExt cx="0" cy="0"/>
        </a:xfrm>
      </p:grpSpPr>
      <p:sp>
        <p:nvSpPr>
          <p:cNvPr id="3379" name="Google Shape;3379;p26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0" name="Google Shape;3380;p26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1" name="Google Shape;3381;p26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2" name="Google Shape;3382;p26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383" name="Google Shape;3383;p26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character streams are called readers and writers.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 abstract class </a:t>
            </a:r>
            <a:r>
              <a:rPr b="1" lang="en-US" sz="1000"/>
              <a:t>Reader</a:t>
            </a:r>
            <a:r>
              <a:rPr lang="en-US" sz="1000"/>
              <a:t> is used to read character from a particular stream. Following is the list of some of the methods from this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public int read() throws IOException</a:t>
            </a:r>
            <a:endParaRPr/>
          </a:p>
          <a:p>
            <a:pPr indent="0" lvl="0" marL="0" rtl="0" algn="just">
              <a:spcBef>
                <a:spcPts val="400"/>
              </a:spcBef>
              <a:spcAft>
                <a:spcPts val="0"/>
              </a:spcAft>
              <a:buSzPts val="1000"/>
              <a:buNone/>
            </a:pPr>
            <a:r>
              <a:rPr lang="en-US" sz="1000"/>
              <a:t>	This method reads a single character and returns it. The range of the character is from 0 to 65535. On error it returns -1.</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objective of </a:t>
            </a:r>
            <a:r>
              <a:rPr b="1" lang="en-US" sz="1000"/>
              <a:t>skip()</a:t>
            </a:r>
            <a:r>
              <a:rPr lang="en-US" sz="1000"/>
              <a:t> and </a:t>
            </a:r>
            <a:r>
              <a:rPr b="1" lang="en-US" sz="1000"/>
              <a:t>close()</a:t>
            </a:r>
            <a:r>
              <a:rPr lang="en-US" sz="1000"/>
              <a:t> is same as of byte based stream classes.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 abstract class </a:t>
            </a:r>
            <a:r>
              <a:rPr b="1" lang="en-US" sz="1000"/>
              <a:t>Writer</a:t>
            </a:r>
            <a:r>
              <a:rPr lang="en-US" sz="1000"/>
              <a:t> is used to write a character to a particular stream. Following is the list of some of the methods from this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public abstract void write(int i) throws IOException</a:t>
            </a:r>
            <a:endParaRPr/>
          </a:p>
          <a:p>
            <a:pPr indent="0" lvl="0" marL="0" rtl="0" algn="just">
              <a:spcBef>
                <a:spcPts val="400"/>
              </a:spcBef>
              <a:spcAft>
                <a:spcPts val="0"/>
              </a:spcAft>
              <a:buSzPts val="1000"/>
              <a:buNone/>
            </a:pPr>
            <a:r>
              <a:rPr lang="en-US" sz="1000"/>
              <a:t>	It writes i as a character.</a:t>
            </a:r>
            <a:endParaRPr/>
          </a:p>
        </p:txBody>
      </p:sp>
      <p:sp>
        <p:nvSpPr>
          <p:cNvPr id="3384" name="Google Shape;3384;p26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8" name="Shape 3408"/>
        <p:cNvGrpSpPr/>
        <p:nvPr/>
      </p:nvGrpSpPr>
      <p:grpSpPr>
        <a:xfrm>
          <a:off x="0" y="0"/>
          <a:ext cx="0" cy="0"/>
          <a:chOff x="0" y="0"/>
          <a:chExt cx="0" cy="0"/>
        </a:xfrm>
      </p:grpSpPr>
      <p:sp>
        <p:nvSpPr>
          <p:cNvPr id="3409" name="Google Shape;3409;p26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10" name="Google Shape;3410;p26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11" name="Google Shape;3411;p26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12" name="Google Shape;3412;p26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13" name="Google Shape;3413;p266:notes"/>
          <p:cNvSpPr txBox="1"/>
          <p:nvPr>
            <p:ph idx="1" type="body"/>
          </p:nvPr>
        </p:nvSpPr>
        <p:spPr>
          <a:xfrm>
            <a:off x="701675" y="4421187"/>
            <a:ext cx="5608637" cy="456723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 Module13\FileClass\FileDemo.java)	</a:t>
            </a:r>
            <a:endParaRPr/>
          </a:p>
          <a:p>
            <a:pPr indent="0" lvl="0" marL="0" rtl="0" algn="just">
              <a:spcBef>
                <a:spcPts val="300"/>
              </a:spcBef>
              <a:spcAft>
                <a:spcPts val="0"/>
              </a:spcAft>
              <a:buSzPts val="1000"/>
              <a:buNone/>
            </a:pPr>
            <a:r>
              <a:rPr lang="en-US" sz="1000"/>
              <a:t>	The File class is used to make new empty files, searching for files, deleting files, making directories, and working with paths.</a:t>
            </a:r>
            <a:endParaRPr/>
          </a:p>
          <a:p>
            <a:pPr indent="0" lvl="0" marL="0" rtl="0" algn="just">
              <a:spcBef>
                <a:spcPts val="300"/>
              </a:spcBef>
              <a:spcAft>
                <a:spcPts val="0"/>
              </a:spcAft>
              <a:buSzPts val="1000"/>
              <a:buNone/>
            </a:pPr>
            <a:r>
              <a:rPr lang="en-US" sz="1000"/>
              <a:t>Making file object doesn’t actually make a file on the disk. It just creates an object capable of representing such a file. A file object can represent a file as well as a directory. </a:t>
            </a:r>
            <a:endParaRPr/>
          </a:p>
          <a:p>
            <a:pPr indent="0" lvl="0" marL="0" rtl="0" algn="just">
              <a:spcBef>
                <a:spcPts val="300"/>
              </a:spcBef>
              <a:spcAft>
                <a:spcPts val="0"/>
              </a:spcAft>
              <a:buSzPts val="1000"/>
              <a:buNone/>
            </a:pPr>
            <a:r>
              <a:rPr lang="en-US" sz="1000" u="sng"/>
              <a:t>The file class has following constructors</a:t>
            </a:r>
            <a:r>
              <a:rPr lang="en-US" sz="1000"/>
              <a:t> : </a:t>
            </a:r>
            <a:endParaRPr/>
          </a:p>
          <a:p>
            <a:pPr indent="0" lvl="0" marL="0" rtl="0" algn="l">
              <a:spcBef>
                <a:spcPts val="300"/>
              </a:spcBef>
              <a:spcAft>
                <a:spcPts val="0"/>
              </a:spcAft>
              <a:buSzPts val="1000"/>
              <a:buNone/>
            </a:pPr>
            <a:r>
              <a:rPr b="1" lang="en-US" sz="1000"/>
              <a:t>file (file parent, String child) </a:t>
            </a:r>
            <a:br>
              <a:rPr b="1" lang="en-US" sz="1000"/>
            </a:br>
            <a:r>
              <a:rPr lang="en-US" sz="1000"/>
              <a:t>          Creates a new File instance from a parent abstract pathname and a child pathname String.</a:t>
            </a:r>
            <a:endParaRPr/>
          </a:p>
          <a:p>
            <a:pPr indent="0" lvl="0" marL="0" rtl="0" algn="l">
              <a:spcBef>
                <a:spcPts val="300"/>
              </a:spcBef>
              <a:spcAft>
                <a:spcPts val="0"/>
              </a:spcAft>
              <a:buSzPts val="1000"/>
              <a:buNone/>
            </a:pPr>
            <a:r>
              <a:rPr b="1" lang="en-US" sz="1000"/>
              <a:t>file(String pathname) </a:t>
            </a:r>
            <a:br>
              <a:rPr b="1" lang="en-US" sz="1000"/>
            </a:br>
            <a:r>
              <a:rPr lang="en-US" sz="1000"/>
              <a:t>          Creates a new File instance by converting the given pathname string into an abstract pathname.</a:t>
            </a:r>
            <a:endParaRPr/>
          </a:p>
          <a:p>
            <a:pPr indent="0" lvl="0" marL="0" rtl="0" algn="l">
              <a:spcBef>
                <a:spcPts val="300"/>
              </a:spcBef>
              <a:spcAft>
                <a:spcPts val="0"/>
              </a:spcAft>
              <a:buSzPts val="1000"/>
              <a:buNone/>
            </a:pPr>
            <a:r>
              <a:rPr b="1" lang="en-US" sz="1000"/>
              <a:t>file(String parent,String child) </a:t>
            </a:r>
            <a:br>
              <a:rPr b="1" lang="en-US" sz="1000"/>
            </a:br>
            <a:r>
              <a:rPr lang="en-US" sz="1000"/>
              <a:t>          Creates a new File instance from a parent pathname string and a child pathname string.</a:t>
            </a:r>
            <a:endParaRPr/>
          </a:p>
          <a:p>
            <a:pPr indent="0" lvl="0" marL="0" rtl="0" algn="just">
              <a:spcBef>
                <a:spcPts val="300"/>
              </a:spcBef>
              <a:spcAft>
                <a:spcPts val="0"/>
              </a:spcAft>
              <a:buSzPts val="1000"/>
              <a:buNone/>
            </a:pPr>
            <a:r>
              <a:rPr lang="en-US" sz="1000" u="sng"/>
              <a:t>Some of the important methods discussed below</a:t>
            </a:r>
            <a:r>
              <a:rPr lang="en-US" sz="1000"/>
              <a:t>  :</a:t>
            </a:r>
            <a:endParaRPr/>
          </a:p>
          <a:p>
            <a:pPr indent="0" lvl="0" marL="0" rtl="0" algn="l">
              <a:spcBef>
                <a:spcPts val="300"/>
              </a:spcBef>
              <a:spcAft>
                <a:spcPts val="0"/>
              </a:spcAft>
              <a:buSzPts val="1000"/>
              <a:buNone/>
            </a:pPr>
            <a:r>
              <a:rPr b="1" lang="en-US" sz="1000"/>
              <a:t>boolean canRead()</a:t>
            </a:r>
            <a:r>
              <a:rPr lang="en-US" sz="1000"/>
              <a:t> </a:t>
            </a:r>
            <a:br>
              <a:rPr lang="en-US" sz="1000"/>
            </a:br>
            <a:r>
              <a:rPr lang="en-US" sz="1000"/>
              <a:t>          Tests whether the application can read the file denoted by this abstract pathname.</a:t>
            </a:r>
            <a:endParaRPr/>
          </a:p>
          <a:p>
            <a:pPr indent="0" lvl="0" marL="0" rtl="0" algn="l">
              <a:spcBef>
                <a:spcPts val="300"/>
              </a:spcBef>
              <a:spcAft>
                <a:spcPts val="0"/>
              </a:spcAft>
              <a:buSzPts val="1000"/>
              <a:buNone/>
            </a:pPr>
            <a:r>
              <a:rPr b="1" lang="en-US" sz="1000"/>
              <a:t>boolean canWrite()</a:t>
            </a:r>
            <a:r>
              <a:rPr lang="en-US" sz="1000"/>
              <a:t> </a:t>
            </a:r>
            <a:br>
              <a:rPr lang="en-US" sz="1000"/>
            </a:br>
            <a:r>
              <a:rPr lang="en-US" sz="1000"/>
              <a:t>          Tests whether the application can modify the file denoted by this abstract pathname.</a:t>
            </a:r>
            <a:endParaRPr/>
          </a:p>
          <a:p>
            <a:pPr indent="0" lvl="0" marL="0" rtl="0" algn="l">
              <a:spcBef>
                <a:spcPts val="300"/>
              </a:spcBef>
              <a:spcAft>
                <a:spcPts val="0"/>
              </a:spcAft>
              <a:buSzPts val="1000"/>
              <a:buNone/>
            </a:pPr>
            <a:r>
              <a:rPr b="1" lang="en-US" sz="1000"/>
              <a:t> boolean createNewFile()</a:t>
            </a:r>
            <a:r>
              <a:rPr lang="en-US" sz="1000"/>
              <a:t> </a:t>
            </a:r>
            <a:br>
              <a:rPr lang="en-US" sz="1000"/>
            </a:br>
            <a:r>
              <a:rPr lang="en-US" sz="1000"/>
              <a:t>          Atomically creates a new, empty file named by this abstract pathname if and only if a file with this name does not yet exist.</a:t>
            </a:r>
            <a:endParaRPr/>
          </a:p>
          <a:p>
            <a:pPr indent="0" lvl="0" marL="0" rtl="0" algn="l">
              <a:spcBef>
                <a:spcPts val="300"/>
              </a:spcBef>
              <a:spcAft>
                <a:spcPts val="0"/>
              </a:spcAft>
              <a:buSzPts val="1000"/>
              <a:buNone/>
            </a:pPr>
            <a:r>
              <a:rPr b="1" lang="en-US" sz="1000"/>
              <a:t>boolean exist() </a:t>
            </a:r>
            <a:br>
              <a:rPr b="1" lang="en-US" sz="1000"/>
            </a:br>
            <a:r>
              <a:rPr lang="en-US" sz="1000"/>
              <a:t>          Tests whether the file or directory denoted by this abstract pathname exists.</a:t>
            </a:r>
            <a:endParaRPr/>
          </a:p>
          <a:p>
            <a:pPr indent="0" lvl="0" marL="0" rtl="0" algn="just">
              <a:spcBef>
                <a:spcPts val="300"/>
              </a:spcBef>
              <a:spcAft>
                <a:spcPts val="0"/>
              </a:spcAft>
              <a:buSzPts val="1000"/>
              <a:buNone/>
            </a:pPr>
            <a:r>
              <a:rPr b="1" lang="en-US" sz="1000"/>
              <a:t>boolean isDirectory()</a:t>
            </a:r>
            <a:endParaRPr/>
          </a:p>
          <a:p>
            <a:pPr indent="0" lvl="0" marL="0" rtl="0" algn="just">
              <a:spcBef>
                <a:spcPts val="300"/>
              </a:spcBef>
              <a:spcAft>
                <a:spcPts val="0"/>
              </a:spcAft>
              <a:buSzPts val="1000"/>
              <a:buNone/>
            </a:pPr>
            <a:r>
              <a:rPr lang="en-US" sz="1000"/>
              <a:t>	Tests whether the file denoted by this abstract pathname is a directory. </a:t>
            </a:r>
            <a:endParaRPr/>
          </a:p>
          <a:p>
            <a:pPr indent="0" lvl="0" marL="0" rtl="0" algn="l">
              <a:spcBef>
                <a:spcPts val="0"/>
              </a:spcBef>
              <a:spcAft>
                <a:spcPts val="0"/>
              </a:spcAft>
              <a:buNone/>
            </a:pPr>
            <a:r>
              <a:t/>
            </a:r>
            <a:endParaRPr sz="1000"/>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7" name="Shape 3417"/>
        <p:cNvGrpSpPr/>
        <p:nvPr/>
      </p:nvGrpSpPr>
      <p:grpSpPr>
        <a:xfrm>
          <a:off x="0" y="0"/>
          <a:ext cx="0" cy="0"/>
          <a:chOff x="0" y="0"/>
          <a:chExt cx="0" cy="0"/>
        </a:xfrm>
      </p:grpSpPr>
      <p:sp>
        <p:nvSpPr>
          <p:cNvPr id="3418" name="Google Shape;3418;p26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19" name="Google Shape;3419;p26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20" name="Google Shape;3420;p26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21" name="Google Shape;3421;p26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22" name="Google Shape;3422;p26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\Module13\ByteBasedStream\ReadImage.java)</a:t>
            </a:r>
            <a:endParaRPr/>
          </a:p>
          <a:p>
            <a:pPr indent="0" lvl="0" marL="0" rtl="0" algn="l">
              <a:spcBef>
                <a:spcPts val="300"/>
              </a:spcBef>
              <a:spcAft>
                <a:spcPts val="0"/>
              </a:spcAft>
              <a:buSzPts val="1000"/>
              <a:buNone/>
            </a:pPr>
            <a:r>
              <a:t/>
            </a:r>
            <a:endParaRPr sz="1000"/>
          </a:p>
          <a:p>
            <a:pPr indent="0" lvl="0" marL="0" rtl="0" algn="just">
              <a:spcBef>
                <a:spcPts val="400"/>
              </a:spcBef>
              <a:spcAft>
                <a:spcPts val="0"/>
              </a:spcAft>
              <a:buSzPts val="1000"/>
              <a:buNone/>
            </a:pPr>
            <a:r>
              <a:rPr lang="en-US" sz="1000"/>
              <a:t>Above program opens a byte based stream to read the image file “roses.jpg” and writes into another file “NewRoses.jpg”.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program creates an object of </a:t>
            </a:r>
            <a:r>
              <a:rPr b="1" lang="en-US" sz="1000"/>
              <a:t>FileInputStream</a:t>
            </a:r>
            <a:r>
              <a:rPr lang="en-US" sz="1000"/>
              <a:t> which opens a file “roses.jpg”. The read() reads a byte and returns it. If no byte is read it returns -1.</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It creates another object </a:t>
            </a:r>
            <a:r>
              <a:rPr b="1" lang="en-US" sz="1000"/>
              <a:t>FileOutputStream </a:t>
            </a:r>
            <a:r>
              <a:rPr lang="en-US" sz="1000"/>
              <a:t>which creates new file “NewRoses.jpg”. The write() writes byte into the file “NewRoses.jpg”.</a:t>
            </a:r>
            <a:endParaRPr/>
          </a:p>
          <a:p>
            <a:pPr indent="0" lvl="0" marL="0" rtl="0" algn="just">
              <a:spcBef>
                <a:spcPts val="400"/>
              </a:spcBef>
              <a:spcAft>
                <a:spcPts val="0"/>
              </a:spcAft>
              <a:buSzPts val="1000"/>
              <a:buNone/>
            </a:pPr>
            <a:r>
              <a:rPr lang="en-US" sz="1000"/>
              <a:t>	If input file not found, then it throws “FileNotFoundException”.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read( )  method shown here reads a single byte of the data from the file, hence to read the complete file we have used the while loop. </a:t>
            </a:r>
            <a:endParaRPr/>
          </a:p>
          <a:p>
            <a:pPr indent="0" lvl="0" marL="0" rtl="0" algn="just">
              <a:spcBef>
                <a:spcPts val="400"/>
              </a:spcBef>
              <a:spcAft>
                <a:spcPts val="0"/>
              </a:spcAft>
              <a:buSzPts val="1000"/>
              <a:buNone/>
            </a:pPr>
            <a:r>
              <a:rPr lang="en-US" sz="1000"/>
              <a:t>There is a overloaded form of the read( ) method that takes an array as an argument. </a:t>
            </a:r>
            <a:endParaRPr/>
          </a:p>
          <a:p>
            <a:pPr indent="0" lvl="0" marL="0" rtl="0" algn="just">
              <a:spcBef>
                <a:spcPts val="400"/>
              </a:spcBef>
              <a:spcAft>
                <a:spcPts val="0"/>
              </a:spcAft>
              <a:buSzPts val="1000"/>
              <a:buNone/>
            </a:pPr>
            <a:r>
              <a:rPr lang="en-US" sz="1000"/>
              <a:t>	</a:t>
            </a:r>
            <a:r>
              <a:rPr b="1" lang="en-US" sz="1000"/>
              <a:t>public int read (byte[ ] b)  : </a:t>
            </a:r>
            <a:endParaRPr/>
          </a:p>
          <a:p>
            <a:pPr indent="0" lvl="0" marL="0" rtl="0" algn="just">
              <a:spcBef>
                <a:spcPts val="400"/>
              </a:spcBef>
              <a:spcAft>
                <a:spcPts val="0"/>
              </a:spcAft>
              <a:buSzPts val="1000"/>
              <a:buNone/>
            </a:pPr>
            <a:r>
              <a:rPr lang="en-US" sz="1000"/>
              <a:t>		This method reads the number of bytes from the input stream and stores them in  buffer array. The number of bytes read is equal to length of b. the first byte read is stored at position b[0], the second at b[1] and so on.. </a:t>
            </a:r>
            <a:endParaRPr/>
          </a:p>
          <a:p>
            <a:pPr indent="0" lvl="0" marL="0" rtl="0" algn="just">
              <a:spcBef>
                <a:spcPts val="400"/>
              </a:spcBef>
              <a:spcAft>
                <a:spcPts val="0"/>
              </a:spcAft>
              <a:buSzPts val="1000"/>
              <a:buNone/>
            </a:pPr>
            <a:r>
              <a:rPr lang="en-US" sz="1000"/>
              <a:t>	 If ,  b =  null then,  NullPointerException is thrown.</a:t>
            </a:r>
            <a:endParaRPr/>
          </a:p>
          <a:p>
            <a:pPr indent="0" lvl="0" marL="0" rtl="0" algn="just">
              <a:spcBef>
                <a:spcPts val="400"/>
              </a:spcBef>
              <a:spcAft>
                <a:spcPts val="0"/>
              </a:spcAft>
              <a:buSzPts val="1000"/>
              <a:buNone/>
            </a:pPr>
            <a:r>
              <a:rPr lang="en-US" sz="1000"/>
              <a:t>	       b = 0 then, no bytes re read and 0 is returned.	</a:t>
            </a:r>
            <a:endParaRPr/>
          </a:p>
          <a:p>
            <a:pPr indent="0" lvl="0" marL="0" rtl="0" algn="l">
              <a:spcBef>
                <a:spcPts val="0"/>
              </a:spcBef>
              <a:spcAft>
                <a:spcPts val="0"/>
              </a:spcAft>
              <a:buNone/>
            </a:pPr>
            <a:r>
              <a:t/>
            </a:r>
            <a:endParaRPr sz="1000"/>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6" name="Shape 3426"/>
        <p:cNvGrpSpPr/>
        <p:nvPr/>
      </p:nvGrpSpPr>
      <p:grpSpPr>
        <a:xfrm>
          <a:off x="0" y="0"/>
          <a:ext cx="0" cy="0"/>
          <a:chOff x="0" y="0"/>
          <a:chExt cx="0" cy="0"/>
        </a:xfrm>
      </p:grpSpPr>
      <p:sp>
        <p:nvSpPr>
          <p:cNvPr id="3427" name="Google Shape;3427;p26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28" name="Google Shape;3428;p26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29" name="Google Shape;3429;p26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30" name="Google Shape;3430;p26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431" name="Google Shape;3431;p268:notes"/>
          <p:cNvSpPr txBox="1"/>
          <p:nvPr>
            <p:ph idx="1" type="body"/>
          </p:nvPr>
        </p:nvSpPr>
        <p:spPr>
          <a:xfrm>
            <a:off x="701675" y="4421187"/>
            <a:ext cx="5608637" cy="19097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Module13/characterbasedstreams/ReadText.java)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Above program uses FileReader, FileWriter for reading and writing of file. </a:t>
            </a:r>
            <a:endParaRPr/>
          </a:p>
          <a:p>
            <a:pPr indent="0" lvl="0" marL="0" rtl="0" algn="just">
              <a:spcBef>
                <a:spcPts val="300"/>
              </a:spcBef>
              <a:spcAft>
                <a:spcPts val="0"/>
              </a:spcAft>
              <a:buSzPts val="1000"/>
              <a:buNone/>
            </a:pPr>
            <a:r>
              <a:rPr lang="en-US" sz="1000"/>
              <a:t>FileReader and FileWriters more efficient and easier to use.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read method from class FileReader returns the character or -1 if the end of the stream has been reached.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write method from class FileWriter accepts integer type parameter, specifying a character to be written. </a:t>
            </a:r>
            <a:endParaRPr/>
          </a:p>
        </p:txBody>
      </p:sp>
      <p:sp>
        <p:nvSpPr>
          <p:cNvPr id="3432" name="Google Shape;3432;p26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6" name="Shape 3436"/>
        <p:cNvGrpSpPr/>
        <p:nvPr/>
      </p:nvGrpSpPr>
      <p:grpSpPr>
        <a:xfrm>
          <a:off x="0" y="0"/>
          <a:ext cx="0" cy="0"/>
          <a:chOff x="0" y="0"/>
          <a:chExt cx="0" cy="0"/>
        </a:xfrm>
      </p:grpSpPr>
      <p:sp>
        <p:nvSpPr>
          <p:cNvPr id="3437" name="Google Shape;3437;p26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38" name="Google Shape;3438;p26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39" name="Google Shape;3439;p26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40" name="Google Shape;3440;p26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441" name="Google Shape;3441;p26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\Module13\ByteBasedStreams\SequenceInputStreamTest.java)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SequenceInputStream</a:t>
            </a:r>
            <a:endParaRPr/>
          </a:p>
          <a:p>
            <a:pPr indent="0" lvl="0" marL="0" rtl="0" algn="just">
              <a:spcBef>
                <a:spcPts val="400"/>
              </a:spcBef>
              <a:spcAft>
                <a:spcPts val="0"/>
              </a:spcAft>
              <a:buSzPts val="1000"/>
              <a:buNone/>
            </a:pPr>
            <a:r>
              <a:rPr lang="en-US" sz="1000"/>
              <a:t>	This stream is used to merge two streams into one. If you want to merge more that two streams then use the constructor SequenceInputStream(Enumeration 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In SequenceInputStream read method tries to read one character from the current substream. If it reaches the end of the stream, it calls the close method of the current substream and begins reading from the next substream. </a:t>
            </a:r>
            <a:endParaRPr/>
          </a:p>
          <a:p>
            <a:pPr indent="0" lvl="0" marL="0" rtl="0" algn="l">
              <a:spcBef>
                <a:spcPts val="0"/>
              </a:spcBef>
              <a:spcAft>
                <a:spcPts val="0"/>
              </a:spcAft>
              <a:buNone/>
            </a:pPr>
            <a:r>
              <a:t/>
            </a:r>
            <a:endParaRPr sz="1000"/>
          </a:p>
        </p:txBody>
      </p:sp>
      <p:sp>
        <p:nvSpPr>
          <p:cNvPr id="3442" name="Google Shape;3442;p26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02" name="Google Shape;402;p2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3" name="Google Shape;403;p2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4" name="Google Shape;404;p2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5" name="Google Shape;405;p2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06" name="Google Shape;406;p2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Boolean AND(&amp;)</a:t>
            </a:r>
            <a:endParaRPr/>
          </a:p>
          <a:p>
            <a:pPr indent="0" lvl="0" marL="0" rtl="0" algn="just">
              <a:spcBef>
                <a:spcPts val="400"/>
              </a:spcBef>
              <a:spcAft>
                <a:spcPts val="0"/>
              </a:spcAft>
              <a:buSzPts val="1000"/>
              <a:buNone/>
            </a:pPr>
            <a:r>
              <a:rPr lang="en-US" sz="1000"/>
              <a:t>Boolean OR(|)</a:t>
            </a:r>
            <a:endParaRPr/>
          </a:p>
          <a:p>
            <a:pPr indent="0" lvl="0" marL="0" rtl="0" algn="just">
              <a:spcBef>
                <a:spcPts val="400"/>
              </a:spcBef>
              <a:spcAft>
                <a:spcPts val="0"/>
              </a:spcAft>
              <a:buSzPts val="1000"/>
              <a:buNone/>
            </a:pPr>
            <a:r>
              <a:rPr lang="en-US" sz="1000"/>
              <a:t>Boolean Ex-OR(^)</a:t>
            </a:r>
            <a:endParaRPr/>
          </a:p>
          <a:p>
            <a:pPr indent="0" lvl="0" marL="0" rtl="0" algn="just">
              <a:spcBef>
                <a:spcPts val="400"/>
              </a:spcBef>
              <a:spcAft>
                <a:spcPts val="0"/>
              </a:spcAft>
              <a:buSzPts val="1000"/>
              <a:buNone/>
            </a:pPr>
            <a:r>
              <a:rPr lang="en-US" sz="1000"/>
              <a:t>Boolean NOT(!)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code, the boolean </a:t>
            </a:r>
            <a:r>
              <a:rPr b="1" lang="en-US" sz="1000"/>
              <a:t>‘&amp;’ </a:t>
            </a:r>
            <a:r>
              <a:rPr lang="en-US" sz="1000"/>
              <a:t>operator execute both the methods of whether the getConnection() method returns true or false.</a:t>
            </a:r>
            <a:endParaRPr/>
          </a:p>
          <a:p>
            <a:pPr indent="0" lvl="0" marL="0" rtl="0" algn="just">
              <a:spcBef>
                <a:spcPts val="400"/>
              </a:spcBef>
              <a:spcAft>
                <a:spcPts val="0"/>
              </a:spcAft>
              <a:buSzPts val="1000"/>
              <a:buNone/>
            </a:pPr>
            <a:r>
              <a:rPr lang="en-US" sz="1000"/>
              <a:t>The operation of the </a:t>
            </a:r>
            <a:r>
              <a:rPr b="1" lang="en-US" sz="1000"/>
              <a:t>‘&amp;’ </a:t>
            </a:r>
            <a:r>
              <a:rPr lang="en-US" sz="1000"/>
              <a:t>operator is that if either of the condition is false the result turns out to be false. Hence in the above code if getConnection() returns false , the end result will be false regardless of whether the openFile() returns true or false. If the above code is written using the logical operator </a:t>
            </a:r>
            <a:r>
              <a:rPr b="1" lang="en-US" sz="1000"/>
              <a:t>‘&amp;&amp;’ </a:t>
            </a:r>
            <a:r>
              <a:rPr lang="en-US" sz="1000"/>
              <a:t>, then on the failure of getConnection(), it will not go to execute the openFile() method.</a:t>
            </a:r>
            <a:endParaRPr/>
          </a:p>
          <a:p>
            <a:pPr indent="0" lvl="0" marL="0" rtl="0" algn="just">
              <a:spcBef>
                <a:spcPts val="400"/>
              </a:spcBef>
              <a:spcAft>
                <a:spcPts val="0"/>
              </a:spcAft>
              <a:buSzPts val="1000"/>
              <a:buNone/>
            </a:pPr>
            <a:r>
              <a:rPr lang="en-US" sz="1000"/>
              <a:t>In the boolean operators all the conditions/operands are verified, whereas in logical operators short circuiting takes place.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Conditional Operators(&amp; , | ) are much like boolean logical operators(&amp;&amp; , || ), except that their evaluation is short-circuited. Both the conditional operators are binary operators. Contrary to their logical counterparts &amp; and |, the conditional operator &amp;&amp; and || can only be applied to boolean expressions. Their evaluation results in a boolean value.</a:t>
            </a:r>
            <a:endParaRPr/>
          </a:p>
        </p:txBody>
      </p:sp>
      <p:sp>
        <p:nvSpPr>
          <p:cNvPr id="407" name="Google Shape;407;p2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6" name="Shape 3446"/>
        <p:cNvGrpSpPr/>
        <p:nvPr/>
      </p:nvGrpSpPr>
      <p:grpSpPr>
        <a:xfrm>
          <a:off x="0" y="0"/>
          <a:ext cx="0" cy="0"/>
          <a:chOff x="0" y="0"/>
          <a:chExt cx="0" cy="0"/>
        </a:xfrm>
      </p:grpSpPr>
      <p:sp>
        <p:nvSpPr>
          <p:cNvPr id="3447" name="Google Shape;3447;p27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48" name="Google Shape;3448;p27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49" name="Google Shape;3449;p27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50" name="Google Shape;3450;p27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(SourceCode : Module13\BufferedClasses\LineReader.java)</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In the programs till now, we have seen that the read() / write() perform their operations bytewise. i.e. they read/write data one byte at a time. If we want  to perform these operations by reading / writing one line at a time, then we have to make use of the BufferedReader class,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4" name="Shape 3454"/>
        <p:cNvGrpSpPr/>
        <p:nvPr/>
      </p:nvGrpSpPr>
      <p:grpSpPr>
        <a:xfrm>
          <a:off x="0" y="0"/>
          <a:ext cx="0" cy="0"/>
          <a:chOff x="0" y="0"/>
          <a:chExt cx="0" cy="0"/>
        </a:xfrm>
      </p:grpSpPr>
      <p:sp>
        <p:nvSpPr>
          <p:cNvPr id="3455" name="Google Shape;3455;p27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56" name="Google Shape;3456;p27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57" name="Google Shape;3457;p27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58" name="Google Shape;3458;p27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59" name="Google Shape;3459;p27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Module13\BufferedClasses\LineWriter.java)</a:t>
            </a:r>
            <a:endParaRPr/>
          </a:p>
          <a:p>
            <a:pPr indent="0" lvl="0" marL="0" rtl="0" algn="just">
              <a:spcBef>
                <a:spcPts val="300"/>
              </a:spcBef>
              <a:spcAft>
                <a:spcPts val="0"/>
              </a:spcAft>
              <a:buSzPts val="1000"/>
              <a:buNone/>
            </a:pPr>
            <a:r>
              <a:rPr lang="en-US" sz="1000"/>
              <a:t>Buffered stream classes – buffer their data to avoid every read or write going directly to the file.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These classes are often used in conjunction with file streams.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Compared to FileWriters, BufferedWriters write relatively large chunks of data to a file at once, minimizing the number of times  file writing operations are performed, which make the operation much slower.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Font typeface="Courier New"/>
              <a:buNone/>
            </a:pPr>
            <a:r>
              <a:rPr lang="en-US" sz="1000">
                <a:latin typeface="Courier New"/>
                <a:ea typeface="Courier New"/>
                <a:cs typeface="Courier New"/>
                <a:sym typeface="Courier New"/>
              </a:rPr>
              <a:t>	BufferedReader in = new BufferedReader(file_name); </a:t>
            </a:r>
            <a:endParaRPr/>
          </a:p>
          <a:p>
            <a:pPr indent="0" lvl="0" marL="0" rtl="0" algn="just">
              <a:spcBef>
                <a:spcPts val="300"/>
              </a:spcBef>
              <a:spcAft>
                <a:spcPts val="0"/>
              </a:spcAft>
              <a:buSzPts val="1000"/>
              <a:buNone/>
            </a:pPr>
            <a:r>
              <a:t/>
            </a:r>
            <a:endParaRPr sz="1000">
              <a:latin typeface="Courier New"/>
              <a:ea typeface="Courier New"/>
              <a:cs typeface="Courier New"/>
              <a:sym typeface="Courier New"/>
            </a:endParaRPr>
          </a:p>
          <a:p>
            <a:pPr indent="0" lvl="0" marL="0" rtl="0" algn="just">
              <a:spcBef>
                <a:spcPts val="300"/>
              </a:spcBef>
              <a:spcAft>
                <a:spcPts val="0"/>
              </a:spcAft>
              <a:buSzPts val="1000"/>
              <a:buNone/>
            </a:pPr>
            <a:r>
              <a:rPr lang="en-US" sz="1000"/>
              <a:t>will buffer the input from the specified file_name. Without buffering, each invocation of read() will cause single byte to be read from the file, convert it into character, and then return, which is very inefficient.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addition, the BufferedWriter class provides a newLine() method that makes it easy to create platform-specific line separators automatically.</a:t>
            </a:r>
            <a:endParaRPr/>
          </a:p>
          <a:p>
            <a:pPr indent="0" lvl="0" marL="0" rtl="0" algn="just">
              <a:spcBef>
                <a:spcPts val="300"/>
              </a:spcBef>
              <a:spcAft>
                <a:spcPts val="0"/>
              </a:spcAft>
              <a:buSzPts val="1000"/>
              <a:buNone/>
            </a:pPr>
            <a:br>
              <a:rPr lang="en-US" sz="1000"/>
            </a:b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3" name="Shape 3463"/>
        <p:cNvGrpSpPr/>
        <p:nvPr/>
      </p:nvGrpSpPr>
      <p:grpSpPr>
        <a:xfrm>
          <a:off x="0" y="0"/>
          <a:ext cx="0" cy="0"/>
          <a:chOff x="0" y="0"/>
          <a:chExt cx="0" cy="0"/>
        </a:xfrm>
      </p:grpSpPr>
      <p:sp>
        <p:nvSpPr>
          <p:cNvPr id="3464" name="Google Shape;3464;p27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5" name="Google Shape;3465;p27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6" name="Google Shape;3466;p27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7" name="Google Shape;3467;p27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468" name="Google Shape;3468;p27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 Code:Module13\BufferedClasses\PrintWriterDemo.java)</a:t>
            </a:r>
            <a:endParaRPr/>
          </a:p>
          <a:p>
            <a:pPr indent="0" lvl="0" marL="0" rtl="0" algn="l">
              <a:spcBef>
                <a:spcPts val="300"/>
              </a:spcBef>
              <a:spcAft>
                <a:spcPts val="0"/>
              </a:spcAft>
              <a:buSzPts val="1000"/>
              <a:buNone/>
            </a:pPr>
            <a:r>
              <a:rPr lang="en-US" sz="1000"/>
              <a:t>You can use PrintWriter in places where you previously needed a Writer to be wrapped with a FileWriter and/or a BufferedWriter. New methods like format(), printf(), and append() make PrintWriters very flexible and powerful.</a:t>
            </a:r>
            <a:endParaRPr/>
          </a:p>
          <a:p>
            <a:pPr indent="0" lvl="0" marL="0" rtl="0" algn="l">
              <a:spcBef>
                <a:spcPts val="300"/>
              </a:spcBef>
              <a:spcAft>
                <a:spcPts val="0"/>
              </a:spcAft>
              <a:buSzPts val="1000"/>
              <a:buNone/>
            </a:pPr>
            <a:br>
              <a:rPr lang="en-US" sz="1000"/>
            </a:br>
            <a:r>
              <a:rPr lang="en-US" sz="1000"/>
              <a:t>Print formatted representations of objects to a text-output stream. Consider the above program.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flush() is used to flush out the contents of the print writer buffer to the destination ( in this case it is System.out )</a:t>
            </a:r>
            <a:endParaRPr/>
          </a:p>
        </p:txBody>
      </p:sp>
      <p:sp>
        <p:nvSpPr>
          <p:cNvPr id="3469" name="Google Shape;3469;p27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p27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75" name="Google Shape;3475;p27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76" name="Google Shape;3476;p27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77" name="Google Shape;3477;p27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8" name="Google Shape;3478;p27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lnSpc>
                <a:spcPct val="80000"/>
              </a:lnSpc>
              <a:spcBef>
                <a:spcPts val="0"/>
              </a:spcBef>
              <a:spcAft>
                <a:spcPts val="0"/>
              </a:spcAft>
              <a:buSzPts val="900"/>
              <a:buNone/>
            </a:pPr>
            <a:r>
              <a:rPr lang="en-US" sz="900"/>
              <a:t>(Source Code:Module13\RandomAccess\RandomAccessFileDemo.java)</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This class support both reading and writing to a random access file. There is a kind of cursor, or index into the implied array, called the </a:t>
            </a:r>
            <a:r>
              <a:rPr i="1" lang="en-US" sz="900"/>
              <a:t>file pointer</a:t>
            </a:r>
            <a:r>
              <a:rPr lang="en-US" sz="900"/>
              <a:t> . The file pointer can be read by the getFilePointer method.  In particular, an IOException may be thrown if the stream has been closed. </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Line number 7, creates a random access file stream to read from, and optionally to write to, the file specified by the File argument, which can throw FileNotFoundException.</a:t>
            </a:r>
            <a:endParaRPr/>
          </a:p>
          <a:p>
            <a:pPr indent="0" lvl="0" marL="0" rtl="0" algn="just">
              <a:lnSpc>
                <a:spcPct val="80000"/>
              </a:lnSpc>
              <a:spcBef>
                <a:spcPts val="300"/>
              </a:spcBef>
              <a:spcAft>
                <a:spcPts val="0"/>
              </a:spcAft>
              <a:buSzPts val="900"/>
              <a:buNone/>
            </a:pPr>
            <a:r>
              <a:t/>
            </a:r>
            <a:endParaRPr sz="900"/>
          </a:p>
          <a:p>
            <a:pPr indent="0" lvl="0" marL="0" rtl="0" algn="l">
              <a:spcBef>
                <a:spcPts val="0"/>
              </a:spcBef>
              <a:spcAft>
                <a:spcPts val="0"/>
              </a:spcAft>
              <a:buNone/>
            </a:pPr>
            <a:r>
              <a:t/>
            </a:r>
            <a:endParaRPr sz="900"/>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2" name="Shape 3482"/>
        <p:cNvGrpSpPr/>
        <p:nvPr/>
      </p:nvGrpSpPr>
      <p:grpSpPr>
        <a:xfrm>
          <a:off x="0" y="0"/>
          <a:ext cx="0" cy="0"/>
          <a:chOff x="0" y="0"/>
          <a:chExt cx="0" cy="0"/>
        </a:xfrm>
      </p:grpSpPr>
      <p:sp>
        <p:nvSpPr>
          <p:cNvPr id="3483" name="Google Shape;3483;p27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84" name="Google Shape;3484;p27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85" name="Google Shape;3485;p27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86" name="Google Shape;3486;p27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87" name="Google Shape;3487;p274:notes"/>
          <p:cNvSpPr txBox="1"/>
          <p:nvPr>
            <p:ph idx="1" type="body"/>
          </p:nvPr>
        </p:nvSpPr>
        <p:spPr>
          <a:xfrm>
            <a:off x="701675" y="4421187"/>
            <a:ext cx="5608637" cy="1452562"/>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(Source Code:Module13\RandomAccess\RandomAccessFileDemo.java)</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lang="en-US" sz="1000"/>
              <a:t>Program RandomAccessFileDemo searches for the data specified in the parameter.</a:t>
            </a:r>
            <a:endParaRPr/>
          </a:p>
          <a:p>
            <a:pPr indent="0" lvl="0" marL="0" rtl="0" algn="just">
              <a:lnSpc>
                <a:spcPct val="80000"/>
              </a:lnSpc>
              <a:spcBef>
                <a:spcPts val="300"/>
              </a:spcBef>
              <a:spcAft>
                <a:spcPts val="0"/>
              </a:spcAft>
              <a:buSzPts val="1000"/>
              <a:buNone/>
            </a:pPr>
            <a:r>
              <a:t/>
            </a:r>
            <a:endParaRPr sz="1000"/>
          </a:p>
          <a:p>
            <a:pPr indent="0" lvl="0" marL="0" rtl="0" algn="just">
              <a:lnSpc>
                <a:spcPct val="80000"/>
              </a:lnSpc>
              <a:spcBef>
                <a:spcPts val="300"/>
              </a:spcBef>
              <a:spcAft>
                <a:spcPts val="0"/>
              </a:spcAft>
              <a:buSzPts val="1000"/>
              <a:buNone/>
            </a:pPr>
            <a:r>
              <a:rPr lang="en-US" sz="1000"/>
              <a:t>In the constructor of RandomAccessFileDemo object of RandomAccesssfile is created with two parameters file name and read mode. From main method employee number is passed to display method. In display method data is collected in “emp” String array. Then “emp” String is splited at separator “:” . This splited String returns first parameter employee number which is collected in “empNumber”. If empNumber is equals to parameter passed to the method “empno” then, that employee detail is displayed.</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1" name="Shape 3491"/>
        <p:cNvGrpSpPr/>
        <p:nvPr/>
      </p:nvGrpSpPr>
      <p:grpSpPr>
        <a:xfrm>
          <a:off x="0" y="0"/>
          <a:ext cx="0" cy="0"/>
          <a:chOff x="0" y="0"/>
          <a:chExt cx="0" cy="0"/>
        </a:xfrm>
      </p:grpSpPr>
      <p:sp>
        <p:nvSpPr>
          <p:cNvPr id="3492" name="Google Shape;3492;p27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93" name="Google Shape;3493;p27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94" name="Google Shape;3494;p27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95" name="Google Shape;3495;p27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96" name="Google Shape;3496;p27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Serialization:</a:t>
            </a:r>
            <a:endParaRPr/>
          </a:p>
          <a:p>
            <a:pPr indent="0" lvl="0" marL="0" rtl="0" algn="just">
              <a:spcBef>
                <a:spcPts val="300"/>
              </a:spcBef>
              <a:spcAft>
                <a:spcPts val="0"/>
              </a:spcAft>
              <a:buSzPts val="1000"/>
              <a:buNone/>
            </a:pPr>
            <a:r>
              <a:rPr lang="en-US" sz="1000"/>
              <a:t>	The process of converting an object’s representation into a stream of bytes is known as serialization, while reconstituting an object from a byte stream is de-serialization. Serialization gives you the ability to convert objects in a byte stream that can be transferred across network, saved in a file or database and latter reconstituted to form a live object.</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For object of a class to be serializable, the class must implement the java.io.Serializable interface. This is a marker interface, meaning it has no methods in it. Like cloneable, this interface adds quality into a class implementing it. The quality added is every object of the class can be serialized.</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0" name="Shape 3500"/>
        <p:cNvGrpSpPr/>
        <p:nvPr/>
      </p:nvGrpSpPr>
      <p:grpSpPr>
        <a:xfrm>
          <a:off x="0" y="0"/>
          <a:ext cx="0" cy="0"/>
          <a:chOff x="0" y="0"/>
          <a:chExt cx="0" cy="0"/>
        </a:xfrm>
      </p:grpSpPr>
      <p:sp>
        <p:nvSpPr>
          <p:cNvPr id="3501" name="Google Shape;3501;p27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02" name="Google Shape;3502;p27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03" name="Google Shape;3503;p27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04" name="Google Shape;3504;p27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5" name="Google Shape;3505;p27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lnSpc>
                <a:spcPct val="80000"/>
              </a:lnSpc>
              <a:spcBef>
                <a:spcPts val="0"/>
              </a:spcBef>
              <a:spcAft>
                <a:spcPts val="0"/>
              </a:spcAft>
              <a:buSzPts val="1000"/>
              <a:buNone/>
            </a:pPr>
            <a:r>
              <a:rPr b="1" lang="en-US" sz="1000"/>
              <a:t>java.io.ObjectOutputStream :</a:t>
            </a:r>
            <a:endParaRPr/>
          </a:p>
          <a:p>
            <a:pPr indent="0" lvl="0" marL="228600" rtl="0" algn="just">
              <a:lnSpc>
                <a:spcPct val="80000"/>
              </a:lnSpc>
              <a:spcBef>
                <a:spcPts val="300"/>
              </a:spcBef>
              <a:spcAft>
                <a:spcPts val="0"/>
              </a:spcAft>
              <a:buSzPts val="1000"/>
              <a:buNone/>
            </a:pPr>
            <a:r>
              <a:rPr lang="en-US" sz="1000"/>
              <a:t>	java.io.ObjectOutputStream provides the method to write the state of an object to a stream.</a:t>
            </a:r>
            <a:endParaRPr/>
          </a:p>
          <a:p>
            <a:pPr indent="0" lvl="0" marL="228600" rtl="0" algn="just">
              <a:lnSpc>
                <a:spcPct val="80000"/>
              </a:lnSpc>
              <a:spcBef>
                <a:spcPts val="300"/>
              </a:spcBef>
              <a:spcAft>
                <a:spcPts val="0"/>
              </a:spcAft>
              <a:buSzPts val="1000"/>
              <a:buNone/>
            </a:pPr>
            <a:r>
              <a:rPr lang="en-US" sz="1000"/>
              <a:t>The state of an object includes …</a:t>
            </a:r>
            <a:endParaRPr/>
          </a:p>
          <a:p>
            <a:pPr indent="-63500" lvl="1" marL="741362" rtl="0" algn="just">
              <a:lnSpc>
                <a:spcPct val="80000"/>
              </a:lnSpc>
              <a:spcBef>
                <a:spcPts val="300"/>
              </a:spcBef>
              <a:spcAft>
                <a:spcPts val="0"/>
              </a:spcAft>
              <a:buSzPts val="1000"/>
              <a:buFont typeface="Times New Roman"/>
              <a:buChar char="–"/>
            </a:pPr>
            <a:r>
              <a:rPr lang="en-US" sz="1000"/>
              <a:t>Name of it’s class</a:t>
            </a:r>
            <a:endParaRPr/>
          </a:p>
          <a:p>
            <a:pPr indent="-63500" lvl="1" marL="741362" rtl="0" algn="just">
              <a:lnSpc>
                <a:spcPct val="80000"/>
              </a:lnSpc>
              <a:spcBef>
                <a:spcPts val="300"/>
              </a:spcBef>
              <a:spcAft>
                <a:spcPts val="0"/>
              </a:spcAft>
              <a:buSzPts val="1000"/>
              <a:buFont typeface="Times New Roman"/>
              <a:buChar char="–"/>
            </a:pPr>
            <a:r>
              <a:rPr lang="en-US" sz="1000"/>
              <a:t>Signature of its class </a:t>
            </a:r>
            <a:endParaRPr/>
          </a:p>
          <a:p>
            <a:pPr indent="-63500" lvl="1" marL="741362" rtl="0" algn="just">
              <a:lnSpc>
                <a:spcPct val="80000"/>
              </a:lnSpc>
              <a:spcBef>
                <a:spcPts val="300"/>
              </a:spcBef>
              <a:spcAft>
                <a:spcPts val="0"/>
              </a:spcAft>
              <a:buSzPts val="1000"/>
              <a:buFont typeface="Times New Roman"/>
              <a:buChar char="–"/>
            </a:pPr>
            <a:r>
              <a:rPr lang="en-US" sz="1000"/>
              <a:t>Values of the non-transient  fields of itself and it’s super class</a:t>
            </a:r>
            <a:endParaRPr/>
          </a:p>
          <a:p>
            <a:pPr indent="-63500" lvl="1" marL="741362" rtl="0" algn="just">
              <a:lnSpc>
                <a:spcPct val="80000"/>
              </a:lnSpc>
              <a:spcBef>
                <a:spcPts val="300"/>
              </a:spcBef>
              <a:spcAft>
                <a:spcPts val="0"/>
              </a:spcAft>
              <a:buSzPts val="1000"/>
              <a:buFont typeface="Times New Roman"/>
              <a:buChar char="–"/>
            </a:pPr>
            <a:r>
              <a:rPr lang="en-US" sz="1000"/>
              <a:t>Values of the non-static fields of itself and it’s super class</a:t>
            </a:r>
            <a:endParaRPr/>
          </a:p>
          <a:p>
            <a:pPr indent="0" lvl="0" marL="228600" rtl="0" algn="just">
              <a:lnSpc>
                <a:spcPct val="80000"/>
              </a:lnSpc>
              <a:spcBef>
                <a:spcPts val="300"/>
              </a:spcBef>
              <a:spcAft>
                <a:spcPts val="0"/>
              </a:spcAft>
              <a:buSzPts val="1000"/>
              <a:buNone/>
            </a:pPr>
            <a:r>
              <a:rPr lang="en-US" sz="1000"/>
              <a:t>Signature of the class is comprised of name of super class, set of names of super interfaces and set of    methods a class is declaring, it’s own instance fields and super’s instance fields.</a:t>
            </a:r>
            <a:endParaRPr/>
          </a:p>
          <a:p>
            <a:pPr indent="0" lvl="0" marL="228600" rtl="0" algn="just">
              <a:lnSpc>
                <a:spcPct val="80000"/>
              </a:lnSpc>
              <a:spcBef>
                <a:spcPts val="300"/>
              </a:spcBef>
              <a:spcAft>
                <a:spcPts val="0"/>
              </a:spcAft>
              <a:buSzPts val="1000"/>
              <a:buNone/>
            </a:pPr>
            <a:r>
              <a:rPr lang="en-US" sz="1000"/>
              <a:t>The java.io.ObjectOutputStream is a higher level class and delegates its calls to output stream.</a:t>
            </a:r>
            <a:endParaRPr/>
          </a:p>
          <a:p>
            <a:pPr indent="0" lvl="0" marL="228600" rtl="0" algn="just">
              <a:lnSpc>
                <a:spcPct val="80000"/>
              </a:lnSpc>
              <a:spcBef>
                <a:spcPts val="300"/>
              </a:spcBef>
              <a:spcAft>
                <a:spcPts val="0"/>
              </a:spcAft>
              <a:buSzPts val="1000"/>
              <a:buNone/>
            </a:pPr>
            <a:r>
              <a:t/>
            </a:r>
            <a:endParaRPr sz="1000"/>
          </a:p>
          <a:p>
            <a:pPr indent="0" lvl="0" marL="228600" rtl="0" algn="just">
              <a:lnSpc>
                <a:spcPct val="80000"/>
              </a:lnSpc>
              <a:spcBef>
                <a:spcPts val="300"/>
              </a:spcBef>
              <a:spcAft>
                <a:spcPts val="0"/>
              </a:spcAft>
              <a:buSzPts val="1000"/>
              <a:buNone/>
            </a:pPr>
            <a:r>
              <a:rPr lang="en-US" sz="1000"/>
              <a:t>	This process of writing an object might throw an exception, if it is not able to serialize the object which might happen due to following reasons.</a:t>
            </a:r>
            <a:endParaRPr/>
          </a:p>
          <a:p>
            <a:pPr indent="-63500" lvl="1" marL="741362" rtl="0" algn="just">
              <a:lnSpc>
                <a:spcPct val="80000"/>
              </a:lnSpc>
              <a:spcBef>
                <a:spcPts val="300"/>
              </a:spcBef>
              <a:spcAft>
                <a:spcPts val="0"/>
              </a:spcAft>
              <a:buSzPts val="1000"/>
              <a:buFont typeface="Times New Roman"/>
              <a:buAutoNum type="arabicPeriod"/>
            </a:pPr>
            <a:r>
              <a:rPr lang="en-US" sz="1000"/>
              <a:t>The class does not implement serializable interface.</a:t>
            </a:r>
            <a:endParaRPr/>
          </a:p>
          <a:p>
            <a:pPr indent="-63500" lvl="1" marL="741362" rtl="0" algn="just">
              <a:lnSpc>
                <a:spcPct val="80000"/>
              </a:lnSpc>
              <a:spcBef>
                <a:spcPts val="300"/>
              </a:spcBef>
              <a:spcAft>
                <a:spcPts val="0"/>
              </a:spcAft>
              <a:buSzPts val="1000"/>
              <a:buFont typeface="Times New Roman"/>
              <a:buAutoNum type="arabicPeriod"/>
            </a:pPr>
            <a:r>
              <a:rPr lang="en-US" sz="1000"/>
              <a:t>An exception is thrown by the underline output stream.</a:t>
            </a:r>
            <a:endParaRPr/>
          </a:p>
          <a:p>
            <a:pPr indent="0" lvl="0" marL="228600" rtl="0" algn="just">
              <a:lnSpc>
                <a:spcPct val="80000"/>
              </a:lnSpc>
              <a:spcBef>
                <a:spcPts val="300"/>
              </a:spcBef>
              <a:spcAft>
                <a:spcPts val="0"/>
              </a:spcAft>
              <a:buSzPts val="1000"/>
              <a:buNone/>
            </a:pPr>
            <a:r>
              <a:t/>
            </a:r>
            <a:endParaRPr sz="1000"/>
          </a:p>
          <a:p>
            <a:pPr indent="0" lvl="0" marL="228600" rtl="0" algn="just">
              <a:lnSpc>
                <a:spcPct val="80000"/>
              </a:lnSpc>
              <a:spcBef>
                <a:spcPts val="300"/>
              </a:spcBef>
              <a:spcAft>
                <a:spcPts val="0"/>
              </a:spcAft>
              <a:buSzPts val="1000"/>
              <a:buNone/>
            </a:pPr>
            <a:r>
              <a:rPr b="1" lang="en-US" sz="1000"/>
              <a:t>java.io.ObjectInputStream :</a:t>
            </a:r>
            <a:endParaRPr/>
          </a:p>
          <a:p>
            <a:pPr indent="0" lvl="0" marL="228600" rtl="0" algn="just">
              <a:lnSpc>
                <a:spcPct val="80000"/>
              </a:lnSpc>
              <a:spcBef>
                <a:spcPts val="300"/>
              </a:spcBef>
              <a:spcAft>
                <a:spcPts val="0"/>
              </a:spcAft>
              <a:buSzPts val="1000"/>
              <a:buNone/>
            </a:pPr>
            <a:r>
              <a:rPr b="1" lang="en-US" sz="1000"/>
              <a:t>	</a:t>
            </a:r>
            <a:r>
              <a:rPr lang="en-US" sz="1000"/>
              <a:t>java.io.ObjectInputStream provides the method to read the state of an object.</a:t>
            </a:r>
            <a:endParaRPr/>
          </a:p>
          <a:p>
            <a:pPr indent="0" lvl="0" marL="228600" rtl="0" algn="just">
              <a:lnSpc>
                <a:spcPct val="80000"/>
              </a:lnSpc>
              <a:spcBef>
                <a:spcPts val="300"/>
              </a:spcBef>
              <a:spcAft>
                <a:spcPts val="0"/>
              </a:spcAft>
              <a:buSzPts val="1000"/>
              <a:buNone/>
            </a:pPr>
            <a:r>
              <a:rPr lang="en-US" sz="1000"/>
              <a:t>       The java.io.ObjectInputStream is a higher level class and delegates its calls to input stream.</a:t>
            </a:r>
            <a:endParaRPr/>
          </a:p>
          <a:p>
            <a:pPr indent="0" lvl="0" marL="228600" rtl="0" algn="just">
              <a:lnSpc>
                <a:spcPct val="80000"/>
              </a:lnSpc>
              <a:spcBef>
                <a:spcPts val="300"/>
              </a:spcBef>
              <a:spcAft>
                <a:spcPts val="0"/>
              </a:spcAft>
              <a:buSzPts val="1000"/>
              <a:buNone/>
            </a:pPr>
            <a:r>
              <a:rPr lang="en-US" sz="1000"/>
              <a:t>	This process of reading a stream might throw an exception, if it is not able to de-serialize the object which might happen due to following reasons.</a:t>
            </a:r>
            <a:endParaRPr/>
          </a:p>
          <a:p>
            <a:pPr indent="-63500" lvl="1" marL="741362" rtl="0" algn="just">
              <a:lnSpc>
                <a:spcPct val="80000"/>
              </a:lnSpc>
              <a:spcBef>
                <a:spcPts val="300"/>
              </a:spcBef>
              <a:spcAft>
                <a:spcPts val="0"/>
              </a:spcAft>
              <a:buSzPts val="1000"/>
              <a:buFont typeface="Times New Roman"/>
              <a:buAutoNum type="arabicPeriod"/>
            </a:pPr>
            <a:r>
              <a:rPr lang="en-US" sz="1000"/>
              <a:t>If signature of the class is changed. </a:t>
            </a:r>
            <a:endParaRPr/>
          </a:p>
          <a:p>
            <a:pPr indent="-63500" lvl="1" marL="741362" rtl="0" algn="just">
              <a:lnSpc>
                <a:spcPct val="80000"/>
              </a:lnSpc>
              <a:spcBef>
                <a:spcPts val="300"/>
              </a:spcBef>
              <a:spcAft>
                <a:spcPts val="0"/>
              </a:spcAft>
              <a:buSzPts val="1000"/>
              <a:buFont typeface="Times New Roman"/>
              <a:buAutoNum type="arabicPeriod"/>
            </a:pPr>
            <a:r>
              <a:rPr lang="en-US" sz="1000"/>
              <a:t>An exception is thrown by the underline input stream.</a:t>
            </a:r>
            <a:endParaRPr/>
          </a:p>
          <a:p>
            <a:pPr indent="-63500" lvl="1" marL="741362" rtl="0" algn="just">
              <a:lnSpc>
                <a:spcPct val="80000"/>
              </a:lnSpc>
              <a:spcBef>
                <a:spcPts val="300"/>
              </a:spcBef>
              <a:spcAft>
                <a:spcPts val="0"/>
              </a:spcAft>
              <a:buSzPts val="1000"/>
              <a:buFont typeface="Times New Roman"/>
              <a:buAutoNum type="arabicPeriod"/>
            </a:pPr>
            <a:r>
              <a:rPr lang="en-US" sz="1000"/>
              <a:t>JVM is not able to find the .class file of the object being de-serialized.</a:t>
            </a:r>
            <a:endParaRPr/>
          </a:p>
          <a:p>
            <a:pPr indent="0" lvl="0" marL="0" rtl="0" algn="l">
              <a:spcBef>
                <a:spcPts val="0"/>
              </a:spcBef>
              <a:spcAft>
                <a:spcPts val="0"/>
              </a:spcAft>
              <a:buNone/>
            </a:pPr>
            <a:r>
              <a:t/>
            </a:r>
            <a:endParaRPr sz="1000"/>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9" name="Shape 3509"/>
        <p:cNvGrpSpPr/>
        <p:nvPr/>
      </p:nvGrpSpPr>
      <p:grpSpPr>
        <a:xfrm>
          <a:off x="0" y="0"/>
          <a:ext cx="0" cy="0"/>
          <a:chOff x="0" y="0"/>
          <a:chExt cx="0" cy="0"/>
        </a:xfrm>
      </p:grpSpPr>
      <p:sp>
        <p:nvSpPr>
          <p:cNvPr id="3510" name="Google Shape;3510;p27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11" name="Google Shape;3511;p27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12" name="Google Shape;3512;p27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13" name="Google Shape;3513;p27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514" name="Google Shape;3514;p277:notes"/>
          <p:cNvSpPr txBox="1"/>
          <p:nvPr>
            <p:ph idx="1" type="body"/>
          </p:nvPr>
        </p:nvSpPr>
        <p:spPr>
          <a:xfrm>
            <a:off x="701675" y="4421187"/>
            <a:ext cx="5608637" cy="1452562"/>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\Module13\Serialization\Serialization.java)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above program defines the Employee class. We intend to serialize the object of this class.</a:t>
            </a:r>
            <a:endParaRPr/>
          </a:p>
          <a:p>
            <a:pPr indent="0" lvl="0" marL="228600" rtl="0" algn="just">
              <a:spcBef>
                <a:spcPts val="400"/>
              </a:spcBef>
              <a:spcAft>
                <a:spcPts val="0"/>
              </a:spcAft>
              <a:buSzPts val="1000"/>
              <a:buNone/>
            </a:pPr>
            <a:r>
              <a:rPr lang="en-US" sz="1000"/>
              <a:t> Let’s look at the key points in this code.</a:t>
            </a:r>
            <a:endParaRPr/>
          </a:p>
          <a:p>
            <a:pPr indent="-63500" lvl="0" marL="228600" rtl="0" algn="just">
              <a:spcBef>
                <a:spcPts val="400"/>
              </a:spcBef>
              <a:spcAft>
                <a:spcPts val="0"/>
              </a:spcAft>
              <a:buSzPts val="1000"/>
              <a:buFont typeface="Times New Roman"/>
              <a:buAutoNum type="arabicPeriod"/>
            </a:pPr>
            <a:r>
              <a:rPr lang="en-US" sz="1000"/>
              <a:t>We import the java.io package which contains the classes and interfaces necessary for serialization.</a:t>
            </a:r>
            <a:endParaRPr/>
          </a:p>
          <a:p>
            <a:pPr indent="-63500" lvl="0" marL="228600" rtl="0" algn="just">
              <a:spcBef>
                <a:spcPts val="400"/>
              </a:spcBef>
              <a:spcAft>
                <a:spcPts val="0"/>
              </a:spcAft>
              <a:buSzPts val="1000"/>
              <a:buFont typeface="Times New Roman"/>
              <a:buAutoNum type="arabicPeriod"/>
            </a:pPr>
            <a:r>
              <a:rPr lang="en-US" sz="1000"/>
              <a:t>We declare that the Employee class implements the serializable interface.</a:t>
            </a:r>
            <a:endParaRPr/>
          </a:p>
          <a:p>
            <a:pPr indent="0" lvl="0" marL="0" rtl="0" algn="l">
              <a:spcBef>
                <a:spcPts val="0"/>
              </a:spcBef>
              <a:spcAft>
                <a:spcPts val="0"/>
              </a:spcAft>
              <a:buNone/>
            </a:pPr>
            <a:r>
              <a:t/>
            </a:r>
            <a:endParaRPr sz="1000"/>
          </a:p>
        </p:txBody>
      </p:sp>
      <p:sp>
        <p:nvSpPr>
          <p:cNvPr id="3515" name="Google Shape;3515;p27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9" name="Shape 3519"/>
        <p:cNvGrpSpPr/>
        <p:nvPr/>
      </p:nvGrpSpPr>
      <p:grpSpPr>
        <a:xfrm>
          <a:off x="0" y="0"/>
          <a:ext cx="0" cy="0"/>
          <a:chOff x="0" y="0"/>
          <a:chExt cx="0" cy="0"/>
        </a:xfrm>
      </p:grpSpPr>
      <p:sp>
        <p:nvSpPr>
          <p:cNvPr id="3520" name="Google Shape;3520;p27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21" name="Google Shape;3521;p27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22" name="Google Shape;3522;p27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23" name="Google Shape;3523;p27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524" name="Google Shape;3524;p27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\Module13\Serialization\Serialization.java)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program receives 3 parameters as employee number, employee name and the salary which are stored in an employee object which is implementing the java.io.Serializable interface.</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A file stream is created called as employee.ser, which is then passed to an object output stream.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writeObject method serializes the employee object on to the persistent storage device (in this case it is a file called as employee.ser on the hard drive).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write object performs two tasks, it serializes the object and writes the serialized objects to the file.</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Note that we have to enclose the serialization code in try-catch blocks as it might throw  an exception.</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 </a:t>
            </a:r>
            <a:endParaRPr/>
          </a:p>
        </p:txBody>
      </p:sp>
      <p:sp>
        <p:nvSpPr>
          <p:cNvPr id="3525" name="Google Shape;3525;p27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9" name="Shape 3529"/>
        <p:cNvGrpSpPr/>
        <p:nvPr/>
      </p:nvGrpSpPr>
      <p:grpSpPr>
        <a:xfrm>
          <a:off x="0" y="0"/>
          <a:ext cx="0" cy="0"/>
          <a:chOff x="0" y="0"/>
          <a:chExt cx="0" cy="0"/>
        </a:xfrm>
      </p:grpSpPr>
      <p:sp>
        <p:nvSpPr>
          <p:cNvPr id="3530" name="Google Shape;3530;p27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31" name="Google Shape;3531;p27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32" name="Google Shape;3532;p27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33" name="Google Shape;3533;p27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534" name="Google Shape;3534;p27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\Module13\Serialization\DeSerialization.java)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ObjectInputStream is built on the top of FileInputStream by passing FileInputStream’s reference through the constructor of ObjectInputStream.</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readObject() of ObjectInputStream is responsible for …</a:t>
            </a:r>
            <a:endParaRPr/>
          </a:p>
          <a:p>
            <a:pPr indent="-63500" lvl="1" marL="741362" rtl="0" algn="just">
              <a:spcBef>
                <a:spcPts val="400"/>
              </a:spcBef>
              <a:spcAft>
                <a:spcPts val="0"/>
              </a:spcAft>
              <a:buSzPts val="1000"/>
              <a:buFont typeface="Times New Roman"/>
              <a:buAutoNum type="arabicPeriod"/>
            </a:pPr>
            <a:r>
              <a:rPr lang="en-US" sz="1000"/>
              <a:t>Reading the given file through FileInputStream to read state of the object.</a:t>
            </a:r>
            <a:endParaRPr/>
          </a:p>
          <a:p>
            <a:pPr indent="-63500" lvl="1" marL="741362" rtl="0" algn="just">
              <a:spcBef>
                <a:spcPts val="400"/>
              </a:spcBef>
              <a:spcAft>
                <a:spcPts val="0"/>
              </a:spcAft>
              <a:buSzPts val="1000"/>
              <a:buFont typeface="Times New Roman"/>
              <a:buAutoNum type="arabicPeriod"/>
            </a:pPr>
            <a:r>
              <a:rPr lang="en-US" sz="1000"/>
              <a:t>De-serializing the object to form instance with a same state as it was at the time of serialization.</a:t>
            </a:r>
            <a:endParaRPr/>
          </a:p>
          <a:p>
            <a:pPr indent="-63500" lvl="1" marL="741362" rtl="0" algn="just">
              <a:spcBef>
                <a:spcPts val="400"/>
              </a:spcBef>
              <a:spcAft>
                <a:spcPts val="0"/>
              </a:spcAft>
              <a:buSzPts val="1000"/>
              <a:buFont typeface="Times New Roman"/>
              <a:buAutoNum type="arabicPeriod"/>
            </a:pPr>
            <a:r>
              <a:rPr lang="en-US" sz="1000"/>
              <a:t>Returning object reference of Object type.</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object reference returned by read object method needs to be cast in appropriate type before using.</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ClassNotFoundException is being thrown by readObject() in case if  the .class file for objects to be de-serialized is missing. It does mean, the class version of objects being de-serialized are essential while de-serializing.</a:t>
            </a:r>
            <a:endParaRPr/>
          </a:p>
          <a:p>
            <a:pPr indent="0" lvl="0" marL="228600" rtl="0" algn="just">
              <a:spcBef>
                <a:spcPts val="400"/>
              </a:spcBef>
              <a:spcAft>
                <a:spcPts val="0"/>
              </a:spcAft>
              <a:buSzPts val="1000"/>
              <a:buNone/>
            </a:pPr>
            <a:r>
              <a:rPr lang="en-US" sz="1000"/>
              <a:t>If class’s implementation changes between the time the object is serialized and the time it is de-serialized the ObjectInputStream can detect this change. When the object is written, the serialVersionUID (Finger print of signature of a class) a 64 bit long value is also written with it. </a:t>
            </a:r>
            <a:endParaRPr/>
          </a:p>
          <a:p>
            <a:pPr indent="0" lvl="0" marL="0" rtl="0" algn="l">
              <a:spcBef>
                <a:spcPts val="0"/>
              </a:spcBef>
              <a:spcAft>
                <a:spcPts val="0"/>
              </a:spcAft>
              <a:buNone/>
            </a:pPr>
            <a:r>
              <a:t/>
            </a:r>
            <a:endParaRPr sz="1000"/>
          </a:p>
        </p:txBody>
      </p:sp>
      <p:sp>
        <p:nvSpPr>
          <p:cNvPr id="3535" name="Google Shape;3535;p27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13" name="Google Shape;413;p2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4" name="Google Shape;414;p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5" name="Google Shape;415;p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6" name="Google Shape;416;p2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7" name="Google Shape;417;p2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The bitwise operators apply only to integer types and perform their operation on each pair of bits in the two operands.</a:t>
            </a:r>
            <a:endParaRPr/>
          </a:p>
          <a:p>
            <a:pPr indent="0" lvl="0" marL="0" rtl="0" algn="just">
              <a:lnSpc>
                <a:spcPct val="90000"/>
              </a:lnSpc>
              <a:spcBef>
                <a:spcPts val="400"/>
              </a:spcBef>
              <a:spcAft>
                <a:spcPts val="0"/>
              </a:spcAft>
              <a:buSzPts val="1000"/>
              <a:buNone/>
            </a:pPr>
            <a:r>
              <a:rPr lang="en-US" sz="1000"/>
              <a:t>1)  The AND  operator :	Yields a 1 if both bits are 1.   ex: 5 &amp; 4 results in :</a:t>
            </a:r>
            <a:endParaRPr/>
          </a:p>
          <a:p>
            <a:pPr indent="0" lvl="0" marL="0" rtl="0" algn="just">
              <a:lnSpc>
                <a:spcPct val="90000"/>
              </a:lnSpc>
              <a:spcBef>
                <a:spcPts val="400"/>
              </a:spcBef>
              <a:spcAft>
                <a:spcPts val="0"/>
              </a:spcAft>
              <a:buSzPts val="1000"/>
              <a:buNone/>
            </a:pPr>
            <a:r>
              <a:rPr lang="en-US" sz="1000"/>
              <a:t>		0101 </a:t>
            </a:r>
            <a:endParaRPr/>
          </a:p>
          <a:p>
            <a:pPr indent="0" lvl="0" marL="0" rtl="0" algn="just">
              <a:lnSpc>
                <a:spcPct val="90000"/>
              </a:lnSpc>
              <a:spcBef>
                <a:spcPts val="400"/>
              </a:spcBef>
              <a:spcAft>
                <a:spcPts val="0"/>
              </a:spcAft>
              <a:buSzPts val="1000"/>
              <a:buNone/>
            </a:pPr>
            <a:r>
              <a:rPr lang="en-US" sz="1000"/>
              <a:t>	       &amp;    0100</a:t>
            </a:r>
            <a:endParaRPr/>
          </a:p>
          <a:p>
            <a:pPr indent="0" lvl="0" marL="0" rtl="0" algn="just">
              <a:lnSpc>
                <a:spcPct val="90000"/>
              </a:lnSpc>
              <a:spcBef>
                <a:spcPts val="400"/>
              </a:spcBef>
              <a:spcAft>
                <a:spcPts val="0"/>
              </a:spcAft>
              <a:buSzPts val="1000"/>
              <a:buNone/>
            </a:pPr>
            <a:r>
              <a:rPr lang="en-US" sz="1000"/>
              <a:t>	results   0100    </a:t>
            </a:r>
            <a:endParaRPr/>
          </a:p>
          <a:p>
            <a:pPr indent="0" lvl="0" marL="0" rtl="0" algn="just">
              <a:lnSpc>
                <a:spcPct val="90000"/>
              </a:lnSpc>
              <a:spcBef>
                <a:spcPts val="400"/>
              </a:spcBef>
              <a:spcAft>
                <a:spcPts val="0"/>
              </a:spcAft>
              <a:buSzPts val="1000"/>
              <a:buNone/>
            </a:pPr>
            <a:r>
              <a:rPr lang="en-US" sz="1000"/>
              <a:t>			</a:t>
            </a:r>
            <a:endParaRPr/>
          </a:p>
          <a:p>
            <a:pPr indent="0" lvl="0" marL="0" rtl="0" algn="just">
              <a:lnSpc>
                <a:spcPct val="90000"/>
              </a:lnSpc>
              <a:spcBef>
                <a:spcPts val="400"/>
              </a:spcBef>
              <a:spcAft>
                <a:spcPts val="0"/>
              </a:spcAft>
              <a:buSzPts val="1000"/>
              <a:buNone/>
            </a:pPr>
            <a:r>
              <a:rPr lang="en-US" sz="1000"/>
              <a:t>2)  The OR operator : Yields a 1 if either bit is 1. ex: 5 &amp; 4 results in :</a:t>
            </a:r>
            <a:endParaRPr/>
          </a:p>
          <a:p>
            <a:pPr indent="0" lvl="0" marL="0" rtl="0" algn="just">
              <a:lnSpc>
                <a:spcPct val="90000"/>
              </a:lnSpc>
              <a:spcBef>
                <a:spcPts val="400"/>
              </a:spcBef>
              <a:spcAft>
                <a:spcPts val="0"/>
              </a:spcAft>
              <a:buSzPts val="1000"/>
              <a:buNone/>
            </a:pPr>
            <a:r>
              <a:rPr lang="en-US" sz="1000"/>
              <a:t>		0101 </a:t>
            </a:r>
            <a:endParaRPr/>
          </a:p>
          <a:p>
            <a:pPr indent="0" lvl="0" marL="0" rtl="0" algn="just">
              <a:lnSpc>
                <a:spcPct val="90000"/>
              </a:lnSpc>
              <a:spcBef>
                <a:spcPts val="400"/>
              </a:spcBef>
              <a:spcAft>
                <a:spcPts val="0"/>
              </a:spcAft>
              <a:buSzPts val="1000"/>
              <a:buNone/>
            </a:pPr>
            <a:r>
              <a:rPr lang="en-US" sz="1000"/>
              <a:t>	       |      0100</a:t>
            </a:r>
            <a:endParaRPr/>
          </a:p>
          <a:p>
            <a:pPr indent="0" lvl="0" marL="0" rtl="0" algn="just">
              <a:lnSpc>
                <a:spcPct val="90000"/>
              </a:lnSpc>
              <a:spcBef>
                <a:spcPts val="400"/>
              </a:spcBef>
              <a:spcAft>
                <a:spcPts val="0"/>
              </a:spcAft>
              <a:buSzPts val="1000"/>
              <a:buNone/>
            </a:pPr>
            <a:r>
              <a:rPr lang="en-US" sz="1000"/>
              <a:t>	results   0101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3)  The XOR operator :  Yields a 1 only if the two bits have different values. ex: 5 &amp; 4 results in :</a:t>
            </a:r>
            <a:endParaRPr/>
          </a:p>
          <a:p>
            <a:pPr indent="0" lvl="0" marL="0" rtl="0" algn="just">
              <a:lnSpc>
                <a:spcPct val="90000"/>
              </a:lnSpc>
              <a:spcBef>
                <a:spcPts val="400"/>
              </a:spcBef>
              <a:spcAft>
                <a:spcPts val="0"/>
              </a:spcAft>
              <a:buSzPts val="1000"/>
              <a:buNone/>
            </a:pPr>
            <a:r>
              <a:rPr lang="en-US" sz="1000"/>
              <a:t>   		0101 </a:t>
            </a:r>
            <a:endParaRPr/>
          </a:p>
          <a:p>
            <a:pPr indent="0" lvl="0" marL="0" rtl="0" algn="just">
              <a:lnSpc>
                <a:spcPct val="90000"/>
              </a:lnSpc>
              <a:spcBef>
                <a:spcPts val="400"/>
              </a:spcBef>
              <a:spcAft>
                <a:spcPts val="0"/>
              </a:spcAft>
              <a:buSzPts val="1000"/>
              <a:buNone/>
            </a:pPr>
            <a:r>
              <a:rPr lang="en-US" sz="1000"/>
              <a:t>	       ^     0100</a:t>
            </a:r>
            <a:endParaRPr/>
          </a:p>
          <a:p>
            <a:pPr indent="0" lvl="0" marL="0" rtl="0" algn="just">
              <a:lnSpc>
                <a:spcPct val="90000"/>
              </a:lnSpc>
              <a:spcBef>
                <a:spcPts val="400"/>
              </a:spcBef>
              <a:spcAft>
                <a:spcPts val="0"/>
              </a:spcAft>
              <a:buSzPts val="1000"/>
              <a:buNone/>
            </a:pPr>
            <a:r>
              <a:rPr lang="en-US" sz="1000"/>
              <a:t>	results    0001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4 ) The Complement operator : Result in complimenting all the bits.  ex: ~ 5 results in :</a:t>
            </a:r>
            <a:endParaRPr/>
          </a:p>
          <a:p>
            <a:pPr indent="0" lvl="0" marL="0" rtl="0" algn="just">
              <a:lnSpc>
                <a:spcPct val="90000"/>
              </a:lnSpc>
              <a:spcBef>
                <a:spcPts val="400"/>
              </a:spcBef>
              <a:spcAft>
                <a:spcPts val="0"/>
              </a:spcAft>
              <a:buSzPts val="1000"/>
              <a:buNone/>
            </a:pPr>
            <a:r>
              <a:rPr lang="en-US" sz="1000"/>
              <a:t>			       0101   </a:t>
            </a:r>
            <a:endParaRPr/>
          </a:p>
          <a:p>
            <a:pPr indent="0" lvl="0" marL="0" rtl="0" algn="just">
              <a:lnSpc>
                <a:spcPct val="90000"/>
              </a:lnSpc>
              <a:spcBef>
                <a:spcPts val="400"/>
              </a:spcBef>
              <a:spcAft>
                <a:spcPts val="0"/>
              </a:spcAft>
              <a:buSzPts val="1000"/>
              <a:buNone/>
            </a:pPr>
            <a:r>
              <a:rPr lang="en-US" sz="1000"/>
              <a:t>       after complimenting          1010</a:t>
            </a:r>
            <a:endParaRPr/>
          </a:p>
          <a:p>
            <a:pPr indent="0" lvl="0" marL="0" rtl="0" algn="l">
              <a:spcBef>
                <a:spcPts val="0"/>
              </a:spcBef>
              <a:spcAft>
                <a:spcPts val="0"/>
              </a:spcAft>
              <a:buNone/>
            </a:pPr>
            <a:r>
              <a:t/>
            </a:r>
            <a:endParaRPr sz="1000"/>
          </a:p>
        </p:txBody>
      </p:sp>
      <p:sp>
        <p:nvSpPr>
          <p:cNvPr id="418" name="Google Shape;418;p2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9" name="Shape 3539"/>
        <p:cNvGrpSpPr/>
        <p:nvPr/>
      </p:nvGrpSpPr>
      <p:grpSpPr>
        <a:xfrm>
          <a:off x="0" y="0"/>
          <a:ext cx="0" cy="0"/>
          <a:chOff x="0" y="0"/>
          <a:chExt cx="0" cy="0"/>
        </a:xfrm>
      </p:grpSpPr>
      <p:sp>
        <p:nvSpPr>
          <p:cNvPr id="3540" name="Google Shape;3540;p28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41" name="Google Shape;3541;p28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42" name="Google Shape;3542;p28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43" name="Google Shape;3543;p28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44" name="Google Shape;3544;p28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When an object is read from ObjectInputStream the serialVersionUID is also read. Then an attempt is made to load the class. If no class with the same name is found or if the loaded class’s UID does not match the UID in the stream, readObject() throws an InvalidClassException.</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It is always a good practice to declare serialVersionUID field in every class which implements serializable. The initial value of this field can be obtain by executing utility JDK_HOME/bin/serialver.exe by providing .class file to it.</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Syntax:-</a:t>
            </a:r>
            <a:endParaRPr/>
          </a:p>
          <a:p>
            <a:pPr indent="0" lvl="0" marL="228600" rtl="0" algn="just">
              <a:spcBef>
                <a:spcPts val="400"/>
              </a:spcBef>
              <a:spcAft>
                <a:spcPts val="0"/>
              </a:spcAft>
              <a:buSzPts val="1000"/>
              <a:buNone/>
            </a:pPr>
            <a:r>
              <a:rPr lang="en-US" sz="1000"/>
              <a:t>C:&gt;/programfiles/java/jdk1.5/bin/serialver –classpath&lt; &gt;  &lt;className&gt;</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While serializing, if ObjectOutputStream finds serialVersionUID declared in the class, bypasses finger print calculation algorithm and note down value of this UID in the serialized copy.</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While de-serializing also, when it finds presence of such a field in the class, the process of finger print calculation is bypassed and UID from the object being de-serialized is matched with serialVersionUID of a class.</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But one should be careful about the changes made in the class in the mean time are compatible  for de-serialization.</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8" name="Shape 3548"/>
        <p:cNvGrpSpPr/>
        <p:nvPr/>
      </p:nvGrpSpPr>
      <p:grpSpPr>
        <a:xfrm>
          <a:off x="0" y="0"/>
          <a:ext cx="0" cy="0"/>
          <a:chOff x="0" y="0"/>
          <a:chExt cx="0" cy="0"/>
        </a:xfrm>
      </p:grpSpPr>
      <p:sp>
        <p:nvSpPr>
          <p:cNvPr id="3549" name="Google Shape;3549;p28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50" name="Google Shape;3550;p28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51" name="Google Shape;3551;p28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52" name="Google Shape;3552;p28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553" name="Google Shape;3553;p28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\Module13\Serialization\SerialMultipleObjects.java)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Multiple objects can be serialized by first adding these objects into a vector and then writing the vector object onto the output stream. And de-serialization can be done by reading the vector object from the object input stream. Then extract the individual objects from the vector using its enumeration method nextElement().</a:t>
            </a:r>
            <a:endParaRPr/>
          </a:p>
        </p:txBody>
      </p:sp>
      <p:sp>
        <p:nvSpPr>
          <p:cNvPr id="3554" name="Google Shape;3554;p28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8" name="Shape 3558"/>
        <p:cNvGrpSpPr/>
        <p:nvPr/>
      </p:nvGrpSpPr>
      <p:grpSpPr>
        <a:xfrm>
          <a:off x="0" y="0"/>
          <a:ext cx="0" cy="0"/>
          <a:chOff x="0" y="0"/>
          <a:chExt cx="0" cy="0"/>
        </a:xfrm>
      </p:grpSpPr>
      <p:sp>
        <p:nvSpPr>
          <p:cNvPr id="3559" name="Google Shape;3559;p28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60" name="Google Shape;3560;p28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61" name="Google Shape;3561;p28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62" name="Google Shape;3562;p28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563" name="Google Shape;3563;p28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\Module13\Serialization\DeSerialMultipleObjects.java)</a:t>
            </a:r>
            <a:endParaRPr/>
          </a:p>
          <a:p>
            <a:pPr indent="0" lvl="0" marL="0" rtl="0" algn="l">
              <a:spcBef>
                <a:spcPts val="0"/>
              </a:spcBef>
              <a:spcAft>
                <a:spcPts val="0"/>
              </a:spcAft>
              <a:buNone/>
            </a:pPr>
            <a:r>
              <a:t/>
            </a:r>
            <a:endParaRPr sz="1000"/>
          </a:p>
        </p:txBody>
      </p:sp>
      <p:sp>
        <p:nvSpPr>
          <p:cNvPr id="3564" name="Google Shape;3564;p28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8" name="Shape 3568"/>
        <p:cNvGrpSpPr/>
        <p:nvPr/>
      </p:nvGrpSpPr>
      <p:grpSpPr>
        <a:xfrm>
          <a:off x="0" y="0"/>
          <a:ext cx="0" cy="0"/>
          <a:chOff x="0" y="0"/>
          <a:chExt cx="0" cy="0"/>
        </a:xfrm>
      </p:grpSpPr>
      <p:sp>
        <p:nvSpPr>
          <p:cNvPr id="3569" name="Google Shape;3569;p28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70" name="Google Shape;3570;p28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71" name="Google Shape;3571;p28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72" name="Google Shape;3572;p28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73" name="Google Shape;3573;p28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Module13\Serialization\BankDemo.java);</a:t>
            </a:r>
            <a:endParaRPr/>
          </a:p>
          <a:p>
            <a:pPr indent="0" lvl="0" marL="0" rtl="0" algn="just">
              <a:spcBef>
                <a:spcPts val="300"/>
              </a:spcBef>
              <a:spcAft>
                <a:spcPts val="0"/>
              </a:spcAft>
              <a:buSzPts val="1000"/>
              <a:buNone/>
            </a:pPr>
            <a:r>
              <a:rPr lang="en-US" sz="1000"/>
              <a:t>When you serialize an object, Java serialization takes care of saving that object's  entire "inheritance tree".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If subclass is  serializable , but super class is NOT serializable, then any instance variables you INHERIT from that super class will be reset to the values they were given during the original construction of the object. This is because the non-serializable class constructor WILL be executed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fact, every constructor ABOVE the first non-serializable class constructor will also run, no matter what, because once the first super constructor is invoked, it of course invokes its super constructor and so on up the inheritance tree.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such a situation the state of the super class is not serialized. To do so, we have to override the default serialization mechanism, as shown in the above program.</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Java serialization has a special mechanism just for this—a set of private methods you can implement in your class that, if present, will be invoked automatically during serialization and deserialization. It's almost as if the methods were defined in the Serializable interface, except they aren't. They are part of a special callback contract the serialization system offers you that basically says, "If you (the programmer) have a pair of methods matching this exact signature (as shown in next slide), these methods will be called during the serialization/deserialization process.</a:t>
            </a:r>
            <a:endParaRPr/>
          </a:p>
          <a:p>
            <a:pPr indent="0" lvl="0" marL="0" rtl="0" algn="l">
              <a:spcBef>
                <a:spcPts val="0"/>
              </a:spcBef>
              <a:spcAft>
                <a:spcPts val="0"/>
              </a:spcAft>
              <a:buNone/>
            </a:pPr>
            <a:r>
              <a:t/>
            </a:r>
            <a:endParaRPr sz="1000"/>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7" name="Shape 3577"/>
        <p:cNvGrpSpPr/>
        <p:nvPr/>
      </p:nvGrpSpPr>
      <p:grpSpPr>
        <a:xfrm>
          <a:off x="0" y="0"/>
          <a:ext cx="0" cy="0"/>
          <a:chOff x="0" y="0"/>
          <a:chExt cx="0" cy="0"/>
        </a:xfrm>
      </p:grpSpPr>
      <p:sp>
        <p:nvSpPr>
          <p:cNvPr id="3578" name="Google Shape;3578;p28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79" name="Google Shape;3579;p28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80" name="Google Shape;3580;p28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81" name="Google Shape;3581;p28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82" name="Google Shape;3582;p28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Module13\Serialization\BankDemo.java);</a:t>
            </a:r>
            <a:endParaRPr/>
          </a:p>
          <a:p>
            <a:pPr indent="0" lvl="0" marL="0" rtl="0" algn="just">
              <a:spcBef>
                <a:spcPts val="300"/>
              </a:spcBef>
              <a:spcAft>
                <a:spcPts val="0"/>
              </a:spcAft>
              <a:buSzPts val="1000"/>
              <a:buNone/>
            </a:pPr>
            <a:r>
              <a:rPr lang="en-US" sz="1000"/>
              <a:t>Serializable classes that require special handling during the serialization and deserialization process should implement the following methods, as shown in the above program:</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 private void writeObject(java.io.ObjectOutputStream stream)  throws IOException;</a:t>
            </a:r>
            <a:endParaRPr/>
          </a:p>
          <a:p>
            <a:pPr indent="0" lvl="0" marL="0" rtl="0" algn="just">
              <a:spcBef>
                <a:spcPts val="300"/>
              </a:spcBef>
              <a:spcAft>
                <a:spcPts val="0"/>
              </a:spcAft>
              <a:buSzPts val="1000"/>
              <a:buNone/>
            </a:pPr>
            <a:r>
              <a:rPr lang="en-US" sz="1000"/>
              <a:t> private void readObject(java.io.ObjectInputStream stream) throws IOException, ClassNotFoundException;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Consider the above program, we have SavingAccount class which extends BankAccount.  We want to save the  state of SavingAccount’s class , so we mark it serializable. But the state of SavingAccount also includes state of BankAccount class. So ideally we would want state of BankAccount class also to saved as well. But BankAccount class does not implement serializable, so the default serialization mechanism will not save the state of BankAccount class, which is why we choose to override default serialization mechanism by implementing our own readObject and writeObject methods.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our write object method we are writing value of balance, which represents that state of the SavingAccount class which is inherited from BankAccount class. In this way we make sure that the state of the BankAccount class is also saved.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While de-serializing we read the value of balance field and set the balance.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When implementing your own serialization mechanism, care must be taken to maintain the signature of readObject and writeObject methods as shown above.</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6" name="Shape 3586"/>
        <p:cNvGrpSpPr/>
        <p:nvPr/>
      </p:nvGrpSpPr>
      <p:grpSpPr>
        <a:xfrm>
          <a:off x="0" y="0"/>
          <a:ext cx="0" cy="0"/>
          <a:chOff x="0" y="0"/>
          <a:chExt cx="0" cy="0"/>
        </a:xfrm>
      </p:grpSpPr>
      <p:sp>
        <p:nvSpPr>
          <p:cNvPr id="3587" name="Google Shape;3587;p28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88" name="Google Shape;3588;p28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89" name="Google Shape;3589;p28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90" name="Google Shape;3590;p28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91" name="Google Shape;3591;p28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Module13\Serialization\BankDemo.java);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the above program, we are creating object of SavingAccount class and setting the value of balance to 1000. We then serialize the object and save its state to the bank.ser file.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But as seen on the previous slide we have chosen to override the default serialization mechanism, which means when we call “oos.writeObject()” instead of invoking default writeObject method JVM will invoke our own writeObject method.</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5" name="Shape 3595"/>
        <p:cNvGrpSpPr/>
        <p:nvPr/>
      </p:nvGrpSpPr>
      <p:grpSpPr>
        <a:xfrm>
          <a:off x="0" y="0"/>
          <a:ext cx="0" cy="0"/>
          <a:chOff x="0" y="0"/>
          <a:chExt cx="0" cy="0"/>
        </a:xfrm>
      </p:grpSpPr>
      <p:sp>
        <p:nvSpPr>
          <p:cNvPr id="3596" name="Google Shape;3596;p28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97" name="Google Shape;3597;p28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98" name="Google Shape;3598;p28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99" name="Google Shape;3599;p28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00" name="Google Shape;3600;p28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(SourceCode :  Module13\Serialization\BankDemo.java);</a:t>
            </a:r>
            <a:endParaRPr/>
          </a:p>
          <a:p>
            <a:pPr indent="0" lvl="0" marL="0" rtl="0" algn="just">
              <a:lnSpc>
                <a:spcPct val="90000"/>
              </a:lnSpc>
              <a:spcBef>
                <a:spcPts val="300"/>
              </a:spcBef>
              <a:spcAft>
                <a:spcPts val="0"/>
              </a:spcAft>
              <a:buSzPts val="1000"/>
              <a:buNone/>
            </a:pPr>
            <a:r>
              <a:rPr lang="en-US" sz="1000"/>
              <a:t>The readObject method is responsible for reading and restoring the state of the object for its particular class using data written to the stream by the corresponding writeObject method.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In the above program, we de-serialize the SavingAccount object, and call the getBalance method on it. As you can see in the output, we got the value of balance as 1000, which means we were able to successfully save the state of super class as well.</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Output :-</a:t>
            </a:r>
            <a:endParaRPr/>
          </a:p>
          <a:p>
            <a:pPr indent="0" lvl="0" marL="0" rtl="0" algn="just">
              <a:lnSpc>
                <a:spcPct val="90000"/>
              </a:lnSpc>
              <a:spcBef>
                <a:spcPts val="300"/>
              </a:spcBef>
              <a:spcAft>
                <a:spcPts val="0"/>
              </a:spcAft>
              <a:buSzPts val="1000"/>
              <a:buNone/>
            </a:pPr>
            <a:r>
              <a:rPr lang="en-US" sz="1000"/>
              <a:t>Balace:1000.0</a:t>
            </a:r>
            <a:endParaRPr/>
          </a:p>
          <a:p>
            <a:pPr indent="0" lvl="0" marL="0" rtl="0" algn="just">
              <a:lnSpc>
                <a:spcPct val="90000"/>
              </a:lnSpc>
              <a:spcBef>
                <a:spcPts val="300"/>
              </a:spcBef>
              <a:spcAft>
                <a:spcPts val="0"/>
              </a:spcAft>
              <a:buSzPts val="1000"/>
              <a:buNone/>
            </a:pPr>
            <a:r>
              <a:rPr lang="en-US" sz="1000"/>
              <a:t>isSalaryAcc:true</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4" name="Shape 3604"/>
        <p:cNvGrpSpPr/>
        <p:nvPr/>
      </p:nvGrpSpPr>
      <p:grpSpPr>
        <a:xfrm>
          <a:off x="0" y="0"/>
          <a:ext cx="0" cy="0"/>
          <a:chOff x="0" y="0"/>
          <a:chExt cx="0" cy="0"/>
        </a:xfrm>
      </p:grpSpPr>
      <p:sp>
        <p:nvSpPr>
          <p:cNvPr id="3605" name="Google Shape;3605;p28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06" name="Google Shape;3606;p28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07" name="Google Shape;3607;p28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08" name="Google Shape;3608;p28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609" name="Google Shape;3609;p287: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3610" name="Google Shape;3610;p28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4" name="Shape 3614"/>
        <p:cNvGrpSpPr/>
        <p:nvPr/>
      </p:nvGrpSpPr>
      <p:grpSpPr>
        <a:xfrm>
          <a:off x="0" y="0"/>
          <a:ext cx="0" cy="0"/>
          <a:chOff x="0" y="0"/>
          <a:chExt cx="0" cy="0"/>
        </a:xfrm>
      </p:grpSpPr>
      <p:sp>
        <p:nvSpPr>
          <p:cNvPr id="3615" name="Google Shape;3615;p28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16" name="Google Shape;3616;p28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17" name="Google Shape;3617;p28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18" name="Google Shape;3618;p28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619" name="Google Shape;3619;p28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	The JDBC ( Java Database Connectivity) API defines interfaces and classes for writing database applications in Java by making database connections. Using JDBC you can send SQL, PL/SQL statements to almost any relational database. JDBC is a Java API for executing SQL statements </a:t>
            </a:r>
            <a:br>
              <a:rPr lang="en-US" sz="1000"/>
            </a:br>
            <a:r>
              <a:rPr lang="en-US" sz="1000"/>
              <a:t>and supports basic SQL functionality. It provides RDBMS access by allowing you to embed SQL inside Java code. Java database connectivity (JDBC) API allows us to interact with the database systems. You can send SQL queries. Retrieve result set from the database and even can execute stored procedures and functions of the database.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The value of the JDBC API is that an application can access virtually any data source and run on any platform with a Java Virtual Machine. In other words, with the JDBC API, it isn't necessary to write one program to access a Sybase database, another program to access an Oracle database, another program to access an IBM DB2 database, and so on. One can write a single program using the JDBC API, and the program will be able to send SQL or other statements to the appropriate data source. And, with an application written in the Java programming language, one doesn't have to worry about writing different applications to run on different platforms. The combination of the Java platform and the JDBC API lets a programmer write once and run anywhere.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620" name="Google Shape;3620;p28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4" name="Shape 3624"/>
        <p:cNvGrpSpPr/>
        <p:nvPr/>
      </p:nvGrpSpPr>
      <p:grpSpPr>
        <a:xfrm>
          <a:off x="0" y="0"/>
          <a:ext cx="0" cy="0"/>
          <a:chOff x="0" y="0"/>
          <a:chExt cx="0" cy="0"/>
        </a:xfrm>
      </p:grpSpPr>
      <p:sp>
        <p:nvSpPr>
          <p:cNvPr id="3625" name="Google Shape;3625;p28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26" name="Google Shape;3626;p28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27" name="Google Shape;3627;p28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28" name="Google Shape;3628;p28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29" name="Google Shape;3629;p289:notes"/>
          <p:cNvSpPr txBox="1"/>
          <p:nvPr>
            <p:ph idx="1" type="body"/>
          </p:nvPr>
        </p:nvSpPr>
        <p:spPr>
          <a:xfrm>
            <a:off x="701675" y="4421187"/>
            <a:ext cx="5608637" cy="2976562"/>
          </a:xfrm>
          <a:prstGeom prst="rect">
            <a:avLst/>
          </a:prstGeom>
          <a:noFill/>
          <a:ln>
            <a:noFill/>
          </a:ln>
        </p:spPr>
        <p:txBody>
          <a:bodyPr anchorCtr="0" anchor="t" bIns="46800" lIns="93225" spcFirstLastPara="1" rIns="93225" wrap="square" tIns="46800">
            <a:noAutofit/>
          </a:bodyPr>
          <a:lstStyle/>
          <a:p>
            <a:pPr indent="0" lvl="0" marL="228600" rtl="0" algn="l">
              <a:lnSpc>
                <a:spcPct val="90000"/>
              </a:lnSpc>
              <a:spcBef>
                <a:spcPts val="0"/>
              </a:spcBef>
              <a:spcAft>
                <a:spcPts val="0"/>
              </a:spcAft>
              <a:buSzPts val="1000"/>
              <a:buNone/>
            </a:pPr>
            <a:r>
              <a:rPr lang="en-US" sz="1000"/>
              <a:t>Microsoft's ODBC (Open DataBase Connectivity) API is probably the most widely used programming </a:t>
            </a:r>
            <a:endParaRPr/>
          </a:p>
          <a:p>
            <a:pPr indent="0" lvl="0" marL="228600" rtl="0" algn="l">
              <a:lnSpc>
                <a:spcPct val="90000"/>
              </a:lnSpc>
              <a:spcBef>
                <a:spcPts val="300"/>
              </a:spcBef>
              <a:spcAft>
                <a:spcPts val="0"/>
              </a:spcAft>
              <a:buSzPts val="1000"/>
              <a:buNone/>
            </a:pPr>
            <a:r>
              <a:rPr lang="en-US" sz="1000"/>
              <a:t>interface for accessing relational databases. It offers the ability to connect to almost all databases on almost all platforms. So why not just use ODBC? </a:t>
            </a:r>
            <a:endParaRPr/>
          </a:p>
          <a:p>
            <a:pPr indent="0" lvl="0" marL="228600" rtl="0" algn="l">
              <a:lnSpc>
                <a:spcPct val="90000"/>
              </a:lnSpc>
              <a:spcBef>
                <a:spcPts val="300"/>
              </a:spcBef>
              <a:spcAft>
                <a:spcPts val="0"/>
              </a:spcAft>
              <a:buSzPts val="1000"/>
              <a:buNone/>
            </a:pPr>
            <a:r>
              <a:rPr lang="en-US" sz="1000"/>
              <a:t>The answer is that we can use ODBC , but this is best done with the help of JDBC in the form of the JDBC-ODBC Bridge, which we will cover shortly. The question now comes, “Why do you need JDBC?’' There are several answers to this question: </a:t>
            </a:r>
            <a:endParaRPr/>
          </a:p>
          <a:p>
            <a:pPr indent="0" lvl="0" marL="228600" rtl="0" algn="l">
              <a:lnSpc>
                <a:spcPct val="90000"/>
              </a:lnSpc>
              <a:spcBef>
                <a:spcPts val="300"/>
              </a:spcBef>
              <a:spcAft>
                <a:spcPts val="0"/>
              </a:spcAft>
              <a:buSzPts val="1000"/>
              <a:buNone/>
            </a:pPr>
            <a:r>
              <a:t/>
            </a:r>
            <a:endParaRPr sz="1000"/>
          </a:p>
          <a:p>
            <a:pPr indent="0" lvl="0" marL="228600" rtl="0" algn="l">
              <a:lnSpc>
                <a:spcPct val="90000"/>
              </a:lnSpc>
              <a:spcBef>
                <a:spcPts val="300"/>
              </a:spcBef>
              <a:spcAft>
                <a:spcPts val="0"/>
              </a:spcAft>
              <a:buNone/>
            </a:pPr>
            <a:r>
              <a:rPr lang="en-US" sz="1000"/>
              <a:t>ODBC is not appropriate for direct use from Java because it uses a C interface. Calls from Java to native C code have a number of drawbacks in the security, implementation, robustness, and automatic portability of applications. </a:t>
            </a:r>
            <a:endParaRPr/>
          </a:p>
          <a:p>
            <a:pPr indent="-63500" lvl="0" marL="228600" rtl="0" algn="l">
              <a:spcBef>
                <a:spcPts val="300"/>
              </a:spcBef>
              <a:spcAft>
                <a:spcPts val="0"/>
              </a:spcAft>
              <a:buSzPts val="1000"/>
              <a:buFont typeface="Noto Sans Symbols"/>
              <a:buChar char="▪"/>
            </a:pPr>
            <a:r>
              <a:rPr lang="en-US" sz="1000"/>
              <a:t>ODBC uses pointers in large scale. Java does not uses pointers. Hence translation of the ODBC  API into a Java API would not be desirable. </a:t>
            </a:r>
            <a:endParaRPr/>
          </a:p>
          <a:p>
            <a:pPr indent="-63500" lvl="0" marL="228600" rtl="0" algn="l">
              <a:spcBef>
                <a:spcPts val="300"/>
              </a:spcBef>
              <a:spcAft>
                <a:spcPts val="0"/>
              </a:spcAft>
              <a:buSzPts val="1000"/>
              <a:buFont typeface="Noto Sans Symbols"/>
              <a:buChar char="▪"/>
            </a:pPr>
            <a:r>
              <a:rPr lang="en-US" sz="1000"/>
              <a:t>ODBC is comparatively difficult to learn as compare to JDBC</a:t>
            </a:r>
            <a:endParaRPr/>
          </a:p>
          <a:p>
            <a:pPr indent="0" lvl="0" marL="228600" rtl="0" algn="just">
              <a:spcBef>
                <a:spcPts val="300"/>
              </a:spcBef>
              <a:spcAft>
                <a:spcPts val="0"/>
              </a:spcAft>
              <a:buSzPts val="1000"/>
              <a:buNone/>
            </a:pPr>
            <a:r>
              <a:t/>
            </a:r>
            <a:endParaRPr sz="1000"/>
          </a:p>
          <a:p>
            <a:pPr indent="0" lvl="0" marL="228600" rtl="0" algn="just">
              <a:spcBef>
                <a:spcPts val="300"/>
              </a:spcBef>
              <a:spcAft>
                <a:spcPts val="0"/>
              </a:spcAft>
              <a:buSzPts val="1000"/>
              <a:buNone/>
            </a:pPr>
            <a:r>
              <a:rPr lang="en-US" sz="1000"/>
              <a:t>Requires to install driver manager and drivers manually on every client machine. JDBC code is automatically installable, portable, and secure on all Java platforms from network computers to mainframes. </a:t>
            </a:r>
            <a:endParaRPr/>
          </a:p>
          <a:p>
            <a:pPr indent="0" lvl="0" marL="0" rtl="0" algn="l">
              <a:spcBef>
                <a:spcPts val="0"/>
              </a:spcBef>
              <a:spcAft>
                <a:spcPts val="0"/>
              </a:spcAft>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9: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424" name="Google Shape;424;p2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3" name="Shape 3633"/>
        <p:cNvGrpSpPr/>
        <p:nvPr/>
      </p:nvGrpSpPr>
      <p:grpSpPr>
        <a:xfrm>
          <a:off x="0" y="0"/>
          <a:ext cx="0" cy="0"/>
          <a:chOff x="0" y="0"/>
          <a:chExt cx="0" cy="0"/>
        </a:xfrm>
      </p:grpSpPr>
      <p:sp>
        <p:nvSpPr>
          <p:cNvPr id="3634" name="Google Shape;3634;p29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35" name="Google Shape;3635;p29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36" name="Google Shape;3636;p29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37" name="Google Shape;3637;p29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638" name="Google Shape;3638;p29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 JDBC driver is a middleware layer that translates the JDBC calls to the vendor specific APIs.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In order to interact with the individual database, first we have to load the driver which enables us to communicate with the database, implements the protocol for transferring the query and result in between database and client.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	A database vendor typically provides drivers for accessing the data managed by the database servers. Popular database vendors such as Oracle, Sybase, and MS-SQL provides proprietary protocol and drivers for JDBC access.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b="1" lang="en-US" sz="1000"/>
              <a:t>Different types of drivers:</a:t>
            </a:r>
            <a:endParaRPr/>
          </a:p>
          <a:p>
            <a:pPr indent="-63500" lvl="1" marL="741362" rtl="0" algn="just">
              <a:spcBef>
                <a:spcPts val="300"/>
              </a:spcBef>
              <a:spcAft>
                <a:spcPts val="0"/>
              </a:spcAft>
              <a:buSzPts val="1000"/>
              <a:buFont typeface="Times New Roman"/>
              <a:buChar char="–"/>
            </a:pPr>
            <a:r>
              <a:rPr lang="en-US" sz="1000"/>
              <a:t>JDBC-ODBC Bridge                	(Type 1)</a:t>
            </a:r>
            <a:endParaRPr/>
          </a:p>
          <a:p>
            <a:pPr indent="-63500" lvl="1" marL="741362" rtl="0" algn="just">
              <a:spcBef>
                <a:spcPts val="300"/>
              </a:spcBef>
              <a:spcAft>
                <a:spcPts val="0"/>
              </a:spcAft>
              <a:buSzPts val="1000"/>
              <a:buFont typeface="Times New Roman"/>
              <a:buChar char="–"/>
            </a:pPr>
            <a:r>
              <a:rPr lang="en-US" sz="1000"/>
              <a:t>Native-API partly Java Driver	               (Type 2)</a:t>
            </a:r>
            <a:endParaRPr/>
          </a:p>
          <a:p>
            <a:pPr indent="-63500" lvl="1" marL="741362" rtl="0" algn="just">
              <a:spcBef>
                <a:spcPts val="300"/>
              </a:spcBef>
              <a:spcAft>
                <a:spcPts val="0"/>
              </a:spcAft>
              <a:buSzPts val="1000"/>
              <a:buFont typeface="Times New Roman"/>
              <a:buChar char="–"/>
            </a:pPr>
            <a:r>
              <a:rPr lang="en-US" sz="1000"/>
              <a:t>Net-Protocol All-Java Driver	               (Type 3)</a:t>
            </a:r>
            <a:endParaRPr/>
          </a:p>
          <a:p>
            <a:pPr indent="-63500" lvl="1" marL="741362" rtl="0" algn="just">
              <a:spcBef>
                <a:spcPts val="300"/>
              </a:spcBef>
              <a:spcAft>
                <a:spcPts val="0"/>
              </a:spcAft>
              <a:buSzPts val="1000"/>
              <a:buFont typeface="Times New Roman"/>
              <a:buChar char="–"/>
            </a:pPr>
            <a:r>
              <a:rPr lang="en-US" sz="1000"/>
              <a:t>Native Protocol All-Java Driver	(Type 4)</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3639" name="Google Shape;3639;p29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1" name="Shape 3661"/>
        <p:cNvGrpSpPr/>
        <p:nvPr/>
      </p:nvGrpSpPr>
      <p:grpSpPr>
        <a:xfrm>
          <a:off x="0" y="0"/>
          <a:ext cx="0" cy="0"/>
          <a:chOff x="0" y="0"/>
          <a:chExt cx="0" cy="0"/>
        </a:xfrm>
      </p:grpSpPr>
      <p:sp>
        <p:nvSpPr>
          <p:cNvPr id="3662" name="Google Shape;3662;p29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63" name="Google Shape;3663;p29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64" name="Google Shape;3664;p29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65" name="Google Shape;3665;p29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66" name="Google Shape;3666;p29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b="1" lang="en-US" sz="1000"/>
              <a:t>JDBC-ODBC bridge plus ODBC driver :</a:t>
            </a:r>
            <a:endParaRPr/>
          </a:p>
          <a:p>
            <a:pPr indent="0" lvl="0" marL="228600" rtl="0" algn="just">
              <a:spcBef>
                <a:spcPts val="400"/>
              </a:spcBef>
              <a:spcAft>
                <a:spcPts val="0"/>
              </a:spcAft>
              <a:buSzPts val="1000"/>
              <a:buNone/>
            </a:pPr>
            <a:r>
              <a:rPr lang="en-US" sz="1000"/>
              <a:t>	The Java Software bridge product provides JDBC access via ODBC drivers. Note that ODBC binary code, and in many cases database client code, must be loaded on each client machine that uses this driver. As a result, this kind of driver is most appropriate on a corporate network where client installations are not a major problem, or for application server code written in Java in a three-tier architecture.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This driver translates the standard JDBC calls to corresponding ODBC calls and sends them to the ODBC  data source via ODBC API.</a:t>
            </a:r>
            <a:endParaRPr/>
          </a:p>
          <a:p>
            <a:pPr indent="0" lvl="0" marL="228600" rtl="0" algn="just">
              <a:spcBef>
                <a:spcPts val="400"/>
              </a:spcBef>
              <a:spcAft>
                <a:spcPts val="0"/>
              </a:spcAft>
              <a:buSzPts val="1000"/>
              <a:buNone/>
            </a:pPr>
            <a:r>
              <a:rPr b="1" lang="en-US" sz="1000"/>
              <a:t>Advamtages :</a:t>
            </a:r>
            <a:endParaRPr/>
          </a:p>
          <a:p>
            <a:pPr indent="0" lvl="0" marL="228600" rtl="0" algn="just">
              <a:spcBef>
                <a:spcPts val="400"/>
              </a:spcBef>
              <a:spcAft>
                <a:spcPts val="0"/>
              </a:spcAft>
              <a:buSzPts val="1000"/>
              <a:buNone/>
            </a:pPr>
            <a:r>
              <a:rPr lang="en-US" sz="1000"/>
              <a:t>	The JDBC-ODBC Bridge allows access to almost any database, since the database's ODBC drivers are already available. 	</a:t>
            </a:r>
            <a:endParaRPr/>
          </a:p>
          <a:p>
            <a:pPr indent="0" lvl="0" marL="228600" rtl="0" algn="just">
              <a:spcBef>
                <a:spcPts val="400"/>
              </a:spcBef>
              <a:spcAft>
                <a:spcPts val="0"/>
              </a:spcAft>
              <a:buSzPts val="1000"/>
              <a:buNone/>
            </a:pPr>
            <a:r>
              <a:rPr b="1" lang="en-US" sz="1000"/>
              <a:t>Disadvantages : </a:t>
            </a:r>
            <a:endParaRPr/>
          </a:p>
          <a:p>
            <a:pPr indent="0" lvl="0" marL="228600" rtl="0" algn="just">
              <a:spcBef>
                <a:spcPts val="400"/>
              </a:spcBef>
              <a:spcAft>
                <a:spcPts val="0"/>
              </a:spcAft>
              <a:buSzPts val="1000"/>
              <a:buNone/>
            </a:pPr>
            <a:r>
              <a:rPr lang="en-US" sz="1000"/>
              <a:t>	This solution for data access is inefficient for high performance database requirement due to following reasons.</a:t>
            </a:r>
            <a:endParaRPr/>
          </a:p>
          <a:p>
            <a:pPr indent="-63500" lvl="2" marL="0" rtl="0" algn="just">
              <a:spcBef>
                <a:spcPts val="400"/>
              </a:spcBef>
              <a:spcAft>
                <a:spcPts val="0"/>
              </a:spcAft>
              <a:buSzPts val="1000"/>
              <a:buFont typeface="Times New Roman"/>
              <a:buAutoNum type="arabicParenR"/>
            </a:pPr>
            <a:r>
              <a:rPr lang="en-US" sz="1000"/>
              <a:t>  The multiple layers of indirections for each data access call.</a:t>
            </a:r>
            <a:endParaRPr/>
          </a:p>
          <a:p>
            <a:pPr indent="-63500" lvl="2" marL="0" rtl="0" algn="just">
              <a:spcBef>
                <a:spcPts val="400"/>
              </a:spcBef>
              <a:spcAft>
                <a:spcPts val="0"/>
              </a:spcAft>
              <a:buSzPts val="1000"/>
              <a:buFont typeface="Times New Roman"/>
              <a:buAutoNum type="arabicParenR"/>
            </a:pPr>
            <a:r>
              <a:rPr lang="en-US" sz="1000"/>
              <a:t>  The functionality of the JDBC API to that of the ODBC driver.</a:t>
            </a:r>
            <a:endParaRPr/>
          </a:p>
          <a:p>
            <a:pPr indent="0" lvl="2" marL="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use of JDBC-ODBC should be considered for experimental purposes only.</a:t>
            </a:r>
            <a:endParaRPr/>
          </a:p>
          <a:p>
            <a:pPr indent="0" lvl="0" marL="0" rtl="0" algn="l">
              <a:spcBef>
                <a:spcPts val="0"/>
              </a:spcBef>
              <a:spcAft>
                <a:spcPts val="0"/>
              </a:spcAft>
              <a:buNone/>
            </a:pPr>
            <a:r>
              <a:t/>
            </a:r>
            <a:endParaRPr sz="1000"/>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0" name="Shape 3680"/>
        <p:cNvGrpSpPr/>
        <p:nvPr/>
      </p:nvGrpSpPr>
      <p:grpSpPr>
        <a:xfrm>
          <a:off x="0" y="0"/>
          <a:ext cx="0" cy="0"/>
          <a:chOff x="0" y="0"/>
          <a:chExt cx="0" cy="0"/>
        </a:xfrm>
      </p:grpSpPr>
      <p:sp>
        <p:nvSpPr>
          <p:cNvPr id="3681" name="Google Shape;3681;p29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82" name="Google Shape;3682;p29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83" name="Google Shape;3683;p29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84" name="Google Shape;3684;p29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85" name="Google Shape;3685;p292:notes"/>
          <p:cNvSpPr txBox="1"/>
          <p:nvPr>
            <p:ph idx="1" type="body"/>
          </p:nvPr>
        </p:nvSpPr>
        <p:spPr>
          <a:xfrm>
            <a:off x="701675" y="4421187"/>
            <a:ext cx="5608637" cy="4384675"/>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Native-API partly-Java driver:</a:t>
            </a:r>
            <a:endParaRPr/>
          </a:p>
          <a:p>
            <a:pPr indent="0" lvl="0" marL="0" rtl="0" algn="just">
              <a:spcBef>
                <a:spcPts val="400"/>
              </a:spcBef>
              <a:spcAft>
                <a:spcPts val="0"/>
              </a:spcAft>
              <a:buSzPts val="1000"/>
              <a:buNone/>
            </a:pPr>
            <a:r>
              <a:rPr lang="en-US" sz="1000"/>
              <a:t>	This driver is partly written in java and partly written in the native code. It converts the JDBC calls to database specific calls.</a:t>
            </a:r>
            <a:endParaRPr/>
          </a:p>
          <a:p>
            <a:pPr indent="0" lvl="0" marL="0" rtl="0" algn="just">
              <a:spcBef>
                <a:spcPts val="400"/>
              </a:spcBef>
              <a:spcAft>
                <a:spcPts val="0"/>
              </a:spcAft>
              <a:buSzPts val="1000"/>
              <a:buNone/>
            </a:pPr>
            <a:r>
              <a:rPr lang="en-US" sz="1000"/>
              <a:t>It needs the platform specific code to be installed in addition to java library. The ‘C’ programming language is used as a native code to covert the API calls.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Advantages :</a:t>
            </a:r>
            <a:endParaRPr/>
          </a:p>
          <a:p>
            <a:pPr indent="0" lvl="0" marL="0" rtl="0" algn="just">
              <a:spcBef>
                <a:spcPts val="400"/>
              </a:spcBef>
              <a:spcAft>
                <a:spcPts val="0"/>
              </a:spcAft>
              <a:buSzPts val="1000"/>
              <a:buNone/>
            </a:pPr>
            <a:r>
              <a:rPr lang="en-US" sz="1000"/>
              <a:t>	There is one layer fewer to go through than for a Type 1 drive and so in general a Type 2 driver is faster than a Type 1 driver.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Disadvantages :</a:t>
            </a:r>
            <a:endParaRPr/>
          </a:p>
          <a:p>
            <a:pPr indent="0" lvl="0" marL="0" rtl="0" algn="just">
              <a:spcBef>
                <a:spcPts val="400"/>
              </a:spcBef>
              <a:spcAft>
                <a:spcPts val="0"/>
              </a:spcAft>
              <a:buSzPts val="1000"/>
              <a:buNone/>
            </a:pPr>
            <a:r>
              <a:rPr lang="en-US" sz="1000"/>
              <a:t>	JDBC database calls are translated into vendor specific API calls. The database will process the request and send the results back through the API, which will in turn forward them back to the JDBC driver. The JDBC driver will translate the results to the JDBC standard and return them to the Java applications.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addition to java library, platform specific code must be installed on every client that runs Java application, hence Type2 drivers are more efficient than Type 1 driver</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If the database is changed then the native api which is specific to the database should also be changed.</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Usually not Thread safe.</a:t>
            </a:r>
            <a:endParaRPr/>
          </a:p>
          <a:p>
            <a:pPr indent="0" lvl="0" marL="0" rtl="0" algn="l">
              <a:spcBef>
                <a:spcPts val="0"/>
              </a:spcBef>
              <a:spcAft>
                <a:spcPts val="0"/>
              </a:spcAft>
              <a:buNone/>
            </a:pPr>
            <a:r>
              <a:t/>
            </a:r>
            <a:endParaRPr sz="1000"/>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7" name="Shape 3697"/>
        <p:cNvGrpSpPr/>
        <p:nvPr/>
      </p:nvGrpSpPr>
      <p:grpSpPr>
        <a:xfrm>
          <a:off x="0" y="0"/>
          <a:ext cx="0" cy="0"/>
          <a:chOff x="0" y="0"/>
          <a:chExt cx="0" cy="0"/>
        </a:xfrm>
      </p:grpSpPr>
      <p:sp>
        <p:nvSpPr>
          <p:cNvPr id="3698" name="Google Shape;3698;p29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99" name="Google Shape;3699;p29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00" name="Google Shape;3700;p29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01" name="Google Shape;3701;p29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02" name="Google Shape;3702;p293:notes"/>
          <p:cNvSpPr txBox="1"/>
          <p:nvPr>
            <p:ph idx="1" type="body"/>
          </p:nvPr>
        </p:nvSpPr>
        <p:spPr>
          <a:xfrm>
            <a:off x="701675" y="4421187"/>
            <a:ext cx="5608637" cy="32051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Net-Protocol All-Java Driver :</a:t>
            </a:r>
            <a:endParaRPr/>
          </a:p>
          <a:p>
            <a:pPr indent="0" lvl="0" marL="0" rtl="0" algn="just">
              <a:spcBef>
                <a:spcPts val="400"/>
              </a:spcBef>
              <a:spcAft>
                <a:spcPts val="0"/>
              </a:spcAft>
              <a:buSzPts val="1000"/>
              <a:buNone/>
            </a:pPr>
            <a:r>
              <a:rPr lang="en-US" sz="1000"/>
              <a:t>	Type 3 drivers uses a middleware database server that has the ability to connect multiple Java clients to: multiple database servers.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The java client application sends a JDBC call through a JDBC driver to the intermediate data access server, which completes the request to the Data Source using another driver.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Advantages :</a:t>
            </a:r>
            <a:endParaRPr/>
          </a:p>
          <a:p>
            <a:pPr indent="0" lvl="0" marL="0" rtl="0" algn="just">
              <a:spcBef>
                <a:spcPts val="400"/>
              </a:spcBef>
              <a:spcAft>
                <a:spcPts val="0"/>
              </a:spcAft>
              <a:buSzPts val="1000"/>
              <a:buNone/>
            </a:pPr>
            <a:r>
              <a:rPr b="1" lang="en-US" sz="1000"/>
              <a:t>	</a:t>
            </a:r>
            <a:r>
              <a:rPr lang="en-US" sz="1000"/>
              <a:t>1. This driver is server specific, hence no need of loading the native api library.</a:t>
            </a:r>
            <a:endParaRPr/>
          </a:p>
          <a:p>
            <a:pPr indent="0" lvl="0" marL="0" rtl="0" algn="just">
              <a:spcBef>
                <a:spcPts val="400"/>
              </a:spcBef>
              <a:spcAft>
                <a:spcPts val="0"/>
              </a:spcAft>
              <a:buSzPts val="1000"/>
              <a:buNone/>
            </a:pPr>
            <a:r>
              <a:rPr lang="en-US" sz="1000"/>
              <a:t>	2.  Purely written in java, Hence portable.</a:t>
            </a:r>
            <a:endParaRPr/>
          </a:p>
          <a:p>
            <a:pPr indent="0" lvl="0" marL="0" rtl="0" algn="just">
              <a:spcBef>
                <a:spcPts val="400"/>
              </a:spcBef>
              <a:spcAft>
                <a:spcPts val="0"/>
              </a:spcAft>
              <a:buSzPts val="1000"/>
              <a:buNone/>
            </a:pPr>
            <a:r>
              <a:rPr lang="en-US" sz="1000"/>
              <a:t>	3. Benefit of using Type 3 driver is that it allows flexibility on the architecture of the application.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Disadvantages :</a:t>
            </a:r>
            <a:endParaRPr/>
          </a:p>
          <a:p>
            <a:pPr indent="0" lvl="0" marL="0" rtl="0" algn="just">
              <a:spcBef>
                <a:spcPts val="400"/>
              </a:spcBef>
              <a:spcAft>
                <a:spcPts val="0"/>
              </a:spcAft>
              <a:buSzPts val="1000"/>
              <a:buNone/>
            </a:pPr>
            <a:r>
              <a:rPr lang="en-US" sz="1000"/>
              <a:t>	It requires another server application to install and maintain. </a:t>
            </a:r>
            <a:endParaRPr/>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7" name="Shape 3717"/>
        <p:cNvGrpSpPr/>
        <p:nvPr/>
      </p:nvGrpSpPr>
      <p:grpSpPr>
        <a:xfrm>
          <a:off x="0" y="0"/>
          <a:ext cx="0" cy="0"/>
          <a:chOff x="0" y="0"/>
          <a:chExt cx="0" cy="0"/>
        </a:xfrm>
      </p:grpSpPr>
      <p:sp>
        <p:nvSpPr>
          <p:cNvPr id="3718" name="Google Shape;3718;p29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19" name="Google Shape;3719;p29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20" name="Google Shape;3720;p29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21" name="Google Shape;3721;p29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22" name="Google Shape;3722;p294:notes"/>
          <p:cNvSpPr txBox="1"/>
          <p:nvPr>
            <p:ph idx="1" type="body"/>
          </p:nvPr>
        </p:nvSpPr>
        <p:spPr>
          <a:xfrm>
            <a:off x="701675" y="4421187"/>
            <a:ext cx="5608637" cy="3052762"/>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b="1" lang="en-US" sz="1000"/>
              <a:t> Native Protocol All-Java Driver : </a:t>
            </a:r>
            <a:endParaRPr/>
          </a:p>
          <a:p>
            <a:pPr indent="0" lvl="0" marL="0" rtl="0" algn="just">
              <a:lnSpc>
                <a:spcPct val="90000"/>
              </a:lnSpc>
              <a:spcBef>
                <a:spcPts val="400"/>
              </a:spcBef>
              <a:spcAft>
                <a:spcPts val="0"/>
              </a:spcAft>
              <a:buSzPts val="1000"/>
              <a:buNone/>
            </a:pPr>
            <a:r>
              <a:rPr lang="en-US" sz="1000"/>
              <a:t>	JDBC calls are directly converted into network protocol used by the database server. Direct socket connection is used with the database, and then this driver converts the JDBC API calls to network calls using vendor specific network protocol. </a:t>
            </a:r>
            <a:endParaRPr/>
          </a:p>
          <a:p>
            <a:pPr indent="0" lvl="0" marL="0" rtl="0" algn="just">
              <a:lnSpc>
                <a:spcPct val="90000"/>
              </a:lnSpc>
              <a:spcBef>
                <a:spcPts val="400"/>
              </a:spcBef>
              <a:spcAft>
                <a:spcPts val="0"/>
              </a:spcAft>
              <a:buSzPts val="1000"/>
              <a:buNone/>
            </a:pPr>
            <a:r>
              <a:rPr lang="en-US" sz="1000"/>
              <a:t>	This driver is usually provided by the database vendor. Type 4 driver is the simplest type of driver and generally offers better performance than Type1 and Type 2 drivers.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Advantages :</a:t>
            </a:r>
            <a:endParaRPr/>
          </a:p>
          <a:p>
            <a:pPr indent="0" lvl="0" marL="0" rtl="0" algn="just">
              <a:lnSpc>
                <a:spcPct val="90000"/>
              </a:lnSpc>
              <a:spcBef>
                <a:spcPts val="400"/>
              </a:spcBef>
              <a:spcAft>
                <a:spcPts val="0"/>
              </a:spcAft>
              <a:buSzPts val="1000"/>
              <a:buNone/>
            </a:pPr>
            <a:r>
              <a:rPr lang="en-US" sz="1000"/>
              <a:t>	1. The major benefit of using a type 4 driver is that they are completely written in Java to achieve platform independence. It is most suitable for the web.</a:t>
            </a:r>
            <a:endParaRPr/>
          </a:p>
          <a:p>
            <a:pPr indent="0" lvl="0" marL="0" rtl="0" algn="just">
              <a:lnSpc>
                <a:spcPct val="90000"/>
              </a:lnSpc>
              <a:spcBef>
                <a:spcPts val="400"/>
              </a:spcBef>
              <a:spcAft>
                <a:spcPts val="0"/>
              </a:spcAft>
              <a:buSzPts val="1000"/>
              <a:buNone/>
            </a:pPr>
            <a:r>
              <a:rPr lang="en-US" sz="1000"/>
              <a:t> </a:t>
            </a:r>
            <a:br>
              <a:rPr lang="en-US" sz="1000"/>
            </a:br>
            <a:r>
              <a:rPr lang="en-US" sz="1000"/>
              <a:t>	2. Number of translation layers are very less i.e. type 4 JDBC drivers don't have to translate database requests to ODBC or a native connectivity interface 	    or to pass the request on to another server hence, performance is  quite good.</a:t>
            </a:r>
            <a:endParaRPr/>
          </a:p>
          <a:p>
            <a:pPr indent="0" lvl="0" marL="0" rtl="0" algn="just">
              <a:lnSpc>
                <a:spcPct val="90000"/>
              </a:lnSpc>
              <a:spcBef>
                <a:spcPts val="400"/>
              </a:spcBef>
              <a:spcAft>
                <a:spcPts val="0"/>
              </a:spcAft>
              <a:buSzPts val="1000"/>
              <a:buNone/>
            </a:pPr>
            <a:r>
              <a:rPr lang="en-US" sz="1000"/>
              <a:t> </a:t>
            </a:r>
            <a:endParaRPr/>
          </a:p>
          <a:p>
            <a:pPr indent="0" lvl="0" marL="0" rtl="0" algn="just">
              <a:lnSpc>
                <a:spcPct val="90000"/>
              </a:lnSpc>
              <a:spcBef>
                <a:spcPts val="400"/>
              </a:spcBef>
              <a:spcAft>
                <a:spcPts val="0"/>
              </a:spcAft>
              <a:buSzPts val="1000"/>
              <a:buNone/>
            </a:pPr>
            <a:r>
              <a:rPr b="1" lang="en-US" sz="1000"/>
              <a:t>Disadvantages :</a:t>
            </a:r>
            <a:endParaRPr/>
          </a:p>
          <a:p>
            <a:pPr indent="0" lvl="0" marL="0" rtl="0" algn="just">
              <a:lnSpc>
                <a:spcPct val="90000"/>
              </a:lnSpc>
              <a:spcBef>
                <a:spcPts val="400"/>
              </a:spcBef>
              <a:spcAft>
                <a:spcPts val="0"/>
              </a:spcAft>
              <a:buSzPts val="1000"/>
              <a:buNone/>
            </a:pPr>
            <a:r>
              <a:rPr lang="en-US" sz="1000"/>
              <a:t>	With type 4 drivers, the user needs a different driver for each database.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3" name="Shape 3733"/>
        <p:cNvGrpSpPr/>
        <p:nvPr/>
      </p:nvGrpSpPr>
      <p:grpSpPr>
        <a:xfrm>
          <a:off x="0" y="0"/>
          <a:ext cx="0" cy="0"/>
          <a:chOff x="0" y="0"/>
          <a:chExt cx="0" cy="0"/>
        </a:xfrm>
      </p:grpSpPr>
      <p:sp>
        <p:nvSpPr>
          <p:cNvPr id="3734" name="Google Shape;3734;p29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35" name="Google Shape;3735;p29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36" name="Google Shape;3736;p29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37" name="Google Shape;3737;p29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738" name="Google Shape;3738;p295:notes"/>
          <p:cNvSpPr txBox="1"/>
          <p:nvPr>
            <p:ph idx="1" type="body"/>
          </p:nvPr>
        </p:nvSpPr>
        <p:spPr>
          <a:xfrm>
            <a:off x="701675" y="4421187"/>
            <a:ext cx="5608637" cy="4356100"/>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Before you can create a java jdbc connection to the database, you must first import the</a:t>
            </a:r>
            <a:endParaRPr/>
          </a:p>
          <a:p>
            <a:pPr indent="0" lvl="0" marL="228600" rtl="0" algn="just">
              <a:spcBef>
                <a:spcPts val="400"/>
              </a:spcBef>
              <a:spcAft>
                <a:spcPts val="0"/>
              </a:spcAft>
              <a:buSzPts val="1000"/>
              <a:buNone/>
            </a:pPr>
            <a:r>
              <a:rPr lang="en-US" sz="1000"/>
              <a:t>java.sql package.  Following is the description of the steps necessary to get the connection and execute the</a:t>
            </a:r>
            <a:endParaRPr/>
          </a:p>
          <a:p>
            <a:pPr indent="0" lvl="0" marL="228600" rtl="0" algn="just">
              <a:spcBef>
                <a:spcPts val="400"/>
              </a:spcBef>
              <a:spcAft>
                <a:spcPts val="0"/>
              </a:spcAft>
              <a:buSzPts val="1000"/>
              <a:buNone/>
            </a:pPr>
            <a:r>
              <a:rPr lang="en-US" sz="1000"/>
              <a:t> query.</a:t>
            </a:r>
            <a:endParaRPr/>
          </a:p>
          <a:p>
            <a:pPr indent="-63500" lvl="0" marL="228600" rtl="0" algn="just">
              <a:spcBef>
                <a:spcPts val="400"/>
              </a:spcBef>
              <a:spcAft>
                <a:spcPts val="0"/>
              </a:spcAft>
              <a:buSzPts val="1000"/>
              <a:buFont typeface="Times New Roman"/>
              <a:buAutoNum type="arabicPeriod"/>
            </a:pPr>
            <a:r>
              <a:rPr b="1" lang="en-US" sz="1000"/>
              <a:t>Loading the driver :-</a:t>
            </a:r>
            <a:endParaRPr/>
          </a:p>
          <a:p>
            <a:pPr indent="0" lvl="0" marL="228600" rtl="0" algn="just">
              <a:spcBef>
                <a:spcPts val="400"/>
              </a:spcBef>
              <a:spcAft>
                <a:spcPts val="0"/>
              </a:spcAft>
              <a:buSzPts val="1000"/>
              <a:buNone/>
            </a:pPr>
            <a:r>
              <a:rPr lang="en-US" sz="1000"/>
              <a:t>		In this step of the jdbc connection process, we load the driver class by calling Class.forName() </a:t>
            </a:r>
            <a:br>
              <a:rPr lang="en-US" sz="1000"/>
            </a:br>
            <a:r>
              <a:rPr lang="en-US" sz="1000"/>
              <a:t>with the Driver class name as an argument. Once loaded, the Driver class creates an instance </a:t>
            </a:r>
            <a:br>
              <a:rPr lang="en-US" sz="1000"/>
            </a:br>
            <a:r>
              <a:rPr lang="en-US" sz="1000"/>
              <a:t>of itself. The return type of the Class.forName (String ClassName) method is "Class". Class is a class in java.lang package </a:t>
            </a:r>
            <a:endParaRPr/>
          </a:p>
          <a:p>
            <a:pPr indent="0" lvl="0" marL="228600" rtl="0" algn="just">
              <a:spcBef>
                <a:spcPts val="300"/>
              </a:spcBef>
              <a:spcAft>
                <a:spcPts val="0"/>
              </a:spcAft>
              <a:buSzPts val="1000"/>
              <a:buNone/>
            </a:pPr>
            <a:r>
              <a:rPr b="1" lang="en-US" sz="1000"/>
              <a:t>2 . Establish the connection : -</a:t>
            </a:r>
            <a:endParaRPr/>
          </a:p>
          <a:p>
            <a:pPr indent="0" lvl="0" marL="228600" rtl="0" algn="just">
              <a:spcBef>
                <a:spcPts val="300"/>
              </a:spcBef>
              <a:spcAft>
                <a:spcPts val="0"/>
              </a:spcAft>
              <a:buSzPts val="1000"/>
              <a:buNone/>
            </a:pPr>
            <a:r>
              <a:rPr lang="en-US" sz="1000"/>
              <a:t> 		The JDBC DriverManager class defines objects which can connect Java applications to a JDBC driver. DriverManager is considered the backbone of JDBC architecture. DriverManager class manages the JDBC drivers that are installed on the system. Its getConnection() method is used to establish a connection to a database.</a:t>
            </a:r>
            <a:endParaRPr/>
          </a:p>
          <a:p>
            <a:pPr indent="0" lvl="0" marL="228600" rtl="0" algn="just">
              <a:spcBef>
                <a:spcPts val="300"/>
              </a:spcBef>
              <a:spcAft>
                <a:spcPts val="0"/>
              </a:spcAft>
              <a:buSzPts val="1000"/>
              <a:buNone/>
            </a:pPr>
            <a:r>
              <a:rPr lang="en-US" sz="1000"/>
              <a:t> </a:t>
            </a:r>
            <a:r>
              <a:rPr b="1" lang="en-US" sz="1000"/>
              <a:t>3.  Create the Statement  :- </a:t>
            </a:r>
            <a:endParaRPr/>
          </a:p>
          <a:p>
            <a:pPr indent="0" lvl="0" marL="228600" rtl="0" algn="just">
              <a:spcBef>
                <a:spcPts val="300"/>
              </a:spcBef>
              <a:spcAft>
                <a:spcPts val="0"/>
              </a:spcAft>
              <a:buSzPts val="1000"/>
              <a:buNone/>
            </a:pPr>
            <a:r>
              <a:rPr lang="en-US" sz="1000"/>
              <a:t>	Once a connection is obtained we can interact with the database. To execute SQL </a:t>
            </a:r>
            <a:br>
              <a:rPr lang="en-US" sz="1000"/>
            </a:br>
            <a:r>
              <a:rPr lang="en-US" sz="1000"/>
              <a:t>statements, you need to instantiate a Statement object from your connection object by using the createStatement() method. </a:t>
            </a:r>
            <a:endParaRPr/>
          </a:p>
          <a:p>
            <a:pPr indent="0" lvl="0" marL="228600" rtl="0" algn="just">
              <a:spcBef>
                <a:spcPts val="300"/>
              </a:spcBef>
              <a:spcAft>
                <a:spcPts val="0"/>
              </a:spcAft>
              <a:buSzPts val="1000"/>
              <a:buNone/>
            </a:pPr>
            <a:r>
              <a:rPr b="1" lang="en-US" sz="1000"/>
              <a:t>4 . Execute Query and retrieve the result set : </a:t>
            </a:r>
            <a:r>
              <a:rPr lang="en-US" sz="1000"/>
              <a:t>The Statement class has three methods for executing statements: executeQuery(), executeUpdate(), and execute(). For a SELECT statement, the method to use is executeQuery() . The executeQuery() returns the set of rows. It requests database to execute the query, to create set of records and return it in the form of result set.</a:t>
            </a:r>
            <a:endParaRPr/>
          </a:p>
          <a:p>
            <a:pPr indent="0" lvl="1" marL="741362" rtl="0" algn="just">
              <a:spcBef>
                <a:spcPts val="300"/>
              </a:spcBef>
              <a:spcAft>
                <a:spcPts val="0"/>
              </a:spcAft>
              <a:buNone/>
            </a:pPr>
            <a:r>
              <a:rPr lang="en-US" sz="1000"/>
              <a:t>Process the result set : Traverse the resultset and get the necessary data.</a:t>
            </a:r>
            <a:endParaRPr/>
          </a:p>
          <a:p>
            <a:pPr indent="0" lvl="1" marL="741362" rtl="0" algn="just">
              <a:spcBef>
                <a:spcPts val="300"/>
              </a:spcBef>
              <a:spcAft>
                <a:spcPts val="0"/>
              </a:spcAft>
              <a:buNone/>
            </a:pPr>
            <a:r>
              <a:rPr lang="en-US" sz="1000"/>
              <a:t>Close the result set , statement and connection</a:t>
            </a:r>
            <a:endParaRPr/>
          </a:p>
          <a:p>
            <a:pPr indent="0" lvl="0" marL="228600" rtl="0" algn="just">
              <a:spcBef>
                <a:spcPts val="300"/>
              </a:spcBef>
              <a:spcAft>
                <a:spcPts val="0"/>
              </a:spcAft>
              <a:buSzPts val="1000"/>
              <a:buNone/>
            </a:pPr>
            <a:r>
              <a:rPr lang="en-US" sz="1000"/>
              <a:t>     Every opened result set, statement and connection should preferably be closed.</a:t>
            </a:r>
            <a:endParaRPr/>
          </a:p>
        </p:txBody>
      </p:sp>
      <p:sp>
        <p:nvSpPr>
          <p:cNvPr id="3739" name="Google Shape;3739;p29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3" name="Shape 3743"/>
        <p:cNvGrpSpPr/>
        <p:nvPr/>
      </p:nvGrpSpPr>
      <p:grpSpPr>
        <a:xfrm>
          <a:off x="0" y="0"/>
          <a:ext cx="0" cy="0"/>
          <a:chOff x="0" y="0"/>
          <a:chExt cx="0" cy="0"/>
        </a:xfrm>
      </p:grpSpPr>
      <p:sp>
        <p:nvSpPr>
          <p:cNvPr id="3744" name="Google Shape;3744;p29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45" name="Google Shape;3745;p29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46" name="Google Shape;3746;p29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47" name="Google Shape;3747;p29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48" name="Google Shape;3748;p29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(SourceCode :Module15\jdbc\ManageConnections.java)</a:t>
            </a:r>
            <a:endParaRPr/>
          </a:p>
          <a:p>
            <a:pPr indent="0" lvl="0" marL="228600" rtl="0" algn="just">
              <a:spcBef>
                <a:spcPts val="300"/>
              </a:spcBef>
              <a:spcAft>
                <a:spcPts val="0"/>
              </a:spcAft>
              <a:buSzPts val="1000"/>
              <a:buNone/>
            </a:pPr>
            <a:r>
              <a:rPr lang="en-US" sz="1000"/>
              <a:t>The very first step we need to do in order to get connected to the database is to load the specific driver.</a:t>
            </a:r>
            <a:endParaRPr/>
          </a:p>
          <a:p>
            <a:pPr indent="0" lvl="0" marL="228600" rtl="0" algn="just">
              <a:spcBef>
                <a:spcPts val="300"/>
              </a:spcBef>
              <a:spcAft>
                <a:spcPts val="0"/>
              </a:spcAft>
              <a:buSzPts val="1000"/>
              <a:buNone/>
            </a:pPr>
            <a:r>
              <a:rPr lang="en-US" sz="1000"/>
              <a:t>In the above program the getConnection() nethod describes the steps to connect to any type of database :</a:t>
            </a:r>
            <a:endParaRPr/>
          </a:p>
          <a:p>
            <a:pPr indent="0" lvl="0" marL="228600" rtl="0" algn="just">
              <a:spcBef>
                <a:spcPts val="300"/>
              </a:spcBef>
              <a:spcAft>
                <a:spcPts val="0"/>
              </a:spcAft>
              <a:buSzPts val="1000"/>
              <a:buNone/>
            </a:pPr>
            <a:r>
              <a:t/>
            </a:r>
            <a:endParaRPr sz="1000"/>
          </a:p>
          <a:p>
            <a:pPr indent="0" lvl="0" marL="228600" rtl="0" algn="l">
              <a:spcBef>
                <a:spcPts val="300"/>
              </a:spcBef>
              <a:spcAft>
                <a:spcPts val="0"/>
              </a:spcAft>
              <a:buSzPts val="1000"/>
              <a:buNone/>
            </a:pPr>
            <a:r>
              <a:rPr lang="en-US" sz="1000"/>
              <a:t>1 ) Register the driver : this is done using the Class.forName() method , or the DriverManager.registerDriver() method</a:t>
            </a:r>
            <a:endParaRPr/>
          </a:p>
          <a:p>
            <a:pPr indent="0" lvl="0" marL="228600" rtl="0" algn="just">
              <a:spcBef>
                <a:spcPts val="300"/>
              </a:spcBef>
              <a:spcAft>
                <a:spcPts val="0"/>
              </a:spcAft>
              <a:buSzPts val="1000"/>
              <a:buNone/>
            </a:pPr>
            <a:r>
              <a:rPr lang="en-US" sz="1000"/>
              <a:t>2 ) Obtain the connection by calling the getConnection() method</a:t>
            </a:r>
            <a:endParaRPr/>
          </a:p>
          <a:p>
            <a:pPr indent="0" lvl="0" marL="228600" rtl="0" algn="just">
              <a:spcBef>
                <a:spcPts val="300"/>
              </a:spcBef>
              <a:spcAft>
                <a:spcPts val="0"/>
              </a:spcAft>
              <a:buSzPts val="1000"/>
              <a:buNone/>
            </a:pPr>
            <a:r>
              <a:rPr lang="en-US" sz="1000"/>
              <a:t>3 ) Later, create a statement object and then get the ResultSet.  </a:t>
            </a:r>
            <a:endParaRPr/>
          </a:p>
          <a:p>
            <a:pPr indent="0" lvl="0" marL="228600" rtl="0" algn="just">
              <a:spcBef>
                <a:spcPts val="300"/>
              </a:spcBef>
              <a:spcAft>
                <a:spcPts val="0"/>
              </a:spcAft>
              <a:buSzPts val="1000"/>
              <a:buNone/>
            </a:pPr>
            <a:r>
              <a:t/>
            </a:r>
            <a:endParaRPr b="1" sz="1000"/>
          </a:p>
          <a:p>
            <a:pPr indent="0" lvl="0" marL="228600" rtl="0" algn="just">
              <a:spcBef>
                <a:spcPts val="300"/>
              </a:spcBef>
              <a:spcAft>
                <a:spcPts val="0"/>
              </a:spcAft>
              <a:buSzPts val="1000"/>
              <a:buNone/>
            </a:pPr>
            <a:r>
              <a:rPr b="1" lang="en-US" sz="1000"/>
              <a:t>How to create DSN?</a:t>
            </a:r>
            <a:endParaRPr/>
          </a:p>
          <a:p>
            <a:pPr indent="-63500" lvl="1" marL="741362" rtl="0" algn="just">
              <a:spcBef>
                <a:spcPts val="300"/>
              </a:spcBef>
              <a:spcAft>
                <a:spcPts val="0"/>
              </a:spcAft>
              <a:buSzPts val="1000"/>
              <a:buFont typeface="Times New Roman"/>
              <a:buAutoNum type="arabicPeriod"/>
            </a:pPr>
            <a:r>
              <a:rPr lang="en-US" sz="1000"/>
              <a:t>   Go to Settings</a:t>
            </a:r>
            <a:r>
              <a:rPr lang="en-US" sz="1000">
                <a:latin typeface="Noto Sans Symbols"/>
                <a:ea typeface="Noto Sans Symbols"/>
                <a:cs typeface="Noto Sans Symbols"/>
                <a:sym typeface="Noto Sans Symbols"/>
              </a:rPr>
              <a:t>🡪</a:t>
            </a:r>
            <a:r>
              <a:rPr lang="en-US" sz="1000"/>
              <a:t>Control Panel</a:t>
            </a:r>
            <a:r>
              <a:rPr lang="en-US" sz="1000">
                <a:latin typeface="Noto Sans Symbols"/>
                <a:ea typeface="Noto Sans Symbols"/>
                <a:cs typeface="Noto Sans Symbols"/>
                <a:sym typeface="Noto Sans Symbols"/>
              </a:rPr>
              <a:t>🡪</a:t>
            </a:r>
            <a:r>
              <a:rPr lang="en-US" sz="1000"/>
              <a:t>Administrative tools</a:t>
            </a:r>
            <a:r>
              <a:rPr lang="en-US" sz="1000">
                <a:latin typeface="Noto Sans Symbols"/>
                <a:ea typeface="Noto Sans Symbols"/>
                <a:cs typeface="Noto Sans Symbols"/>
                <a:sym typeface="Noto Sans Symbols"/>
              </a:rPr>
              <a:t>🡪</a:t>
            </a:r>
            <a:r>
              <a:rPr lang="en-US" sz="1000"/>
              <a:t>Data sources (ODBC)</a:t>
            </a:r>
            <a:endParaRPr/>
          </a:p>
          <a:p>
            <a:pPr indent="-63500" lvl="1" marL="741362" rtl="0" algn="just">
              <a:spcBef>
                <a:spcPts val="300"/>
              </a:spcBef>
              <a:spcAft>
                <a:spcPts val="0"/>
              </a:spcAft>
              <a:buSzPts val="1000"/>
              <a:buFont typeface="Times New Roman"/>
              <a:buAutoNum type="arabicPeriod"/>
            </a:pPr>
            <a:r>
              <a:rPr lang="en-US" sz="1000"/>
              <a:t>   Select “System dsn” tab</a:t>
            </a:r>
            <a:endParaRPr/>
          </a:p>
          <a:p>
            <a:pPr indent="-63500" lvl="1" marL="741362" rtl="0" algn="just">
              <a:spcBef>
                <a:spcPts val="300"/>
              </a:spcBef>
              <a:spcAft>
                <a:spcPts val="0"/>
              </a:spcAft>
              <a:buSzPts val="1000"/>
              <a:buFont typeface="Times New Roman"/>
              <a:buAutoNum type="arabicPeriod"/>
            </a:pPr>
            <a:r>
              <a:rPr lang="en-US" sz="1000"/>
              <a:t>   Click on Add</a:t>
            </a:r>
            <a:endParaRPr/>
          </a:p>
          <a:p>
            <a:pPr indent="-63500" lvl="2" marL="0" rtl="0" algn="just">
              <a:spcBef>
                <a:spcPts val="300"/>
              </a:spcBef>
              <a:spcAft>
                <a:spcPts val="0"/>
              </a:spcAft>
              <a:buSzPts val="1000"/>
              <a:buFont typeface="Times New Roman"/>
              <a:buAutoNum type="alphaLcParenR"/>
            </a:pPr>
            <a:r>
              <a:rPr lang="en-US" sz="1000"/>
              <a:t>   Select a driver for which you want to set up a data source</a:t>
            </a:r>
            <a:endParaRPr/>
          </a:p>
          <a:p>
            <a:pPr indent="-63500" lvl="2" marL="0" rtl="0" algn="just">
              <a:spcBef>
                <a:spcPts val="300"/>
              </a:spcBef>
              <a:spcAft>
                <a:spcPts val="0"/>
              </a:spcAft>
              <a:buSzPts val="1000"/>
              <a:buFont typeface="Times New Roman"/>
              <a:buAutoNum type="alphaLcParenR"/>
            </a:pPr>
            <a:r>
              <a:rPr lang="en-US" sz="1000"/>
              <a:t>   Enter DSN name</a:t>
            </a:r>
            <a:endParaRPr/>
          </a:p>
          <a:p>
            <a:pPr indent="-63500" lvl="2" marL="0" rtl="0" algn="just">
              <a:spcBef>
                <a:spcPts val="300"/>
              </a:spcBef>
              <a:spcAft>
                <a:spcPts val="0"/>
              </a:spcAft>
              <a:buSzPts val="1000"/>
              <a:buFont typeface="Times New Roman"/>
              <a:buAutoNum type="alphaLcParenR"/>
            </a:pPr>
            <a:r>
              <a:rPr lang="en-US" sz="1000"/>
              <a:t>   Enter TNS service name</a:t>
            </a:r>
            <a:endParaRPr/>
          </a:p>
          <a:p>
            <a:pPr indent="-63500" lvl="2" marL="0" rtl="0" algn="just">
              <a:spcBef>
                <a:spcPts val="300"/>
              </a:spcBef>
              <a:spcAft>
                <a:spcPts val="0"/>
              </a:spcAft>
              <a:buSzPts val="1000"/>
              <a:buFont typeface="Times New Roman"/>
              <a:buAutoNum type="alphaLcParenR"/>
            </a:pPr>
            <a:r>
              <a:rPr lang="en-US" sz="1000"/>
              <a:t>   Enter User id</a:t>
            </a:r>
            <a:endParaRPr/>
          </a:p>
          <a:p>
            <a:pPr indent="-63500" lvl="2" marL="0" rtl="0" algn="just">
              <a:spcBef>
                <a:spcPts val="300"/>
              </a:spcBef>
              <a:spcAft>
                <a:spcPts val="0"/>
              </a:spcAft>
              <a:buSzPts val="1000"/>
              <a:buFont typeface="Times New Roman"/>
              <a:buAutoNum type="alphaLcParenR"/>
            </a:pPr>
            <a:r>
              <a:rPr lang="en-US" sz="1000"/>
              <a:t>   Click on Test connection</a:t>
            </a:r>
            <a:endParaRPr/>
          </a:p>
          <a:p>
            <a:pPr indent="-63500" lvl="2" marL="0" rtl="0" algn="just">
              <a:spcBef>
                <a:spcPts val="300"/>
              </a:spcBef>
              <a:spcAft>
                <a:spcPts val="0"/>
              </a:spcAft>
              <a:buSzPts val="1000"/>
              <a:buFont typeface="Times New Roman"/>
              <a:buAutoNum type="alphaLcParenR"/>
            </a:pPr>
            <a:r>
              <a:rPr lang="en-US" sz="1000"/>
              <a:t>   If connection is successful the click ok.</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2" name="Shape 3752"/>
        <p:cNvGrpSpPr/>
        <p:nvPr/>
      </p:nvGrpSpPr>
      <p:grpSpPr>
        <a:xfrm>
          <a:off x="0" y="0"/>
          <a:ext cx="0" cy="0"/>
          <a:chOff x="0" y="0"/>
          <a:chExt cx="0" cy="0"/>
        </a:xfrm>
      </p:grpSpPr>
      <p:sp>
        <p:nvSpPr>
          <p:cNvPr id="3753" name="Google Shape;3753;p29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54" name="Google Shape;3754;p29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55" name="Google Shape;3755;p29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56" name="Google Shape;3756;p29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57" name="Google Shape;3757;p29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:Module15\jdbc\ConnectionDemo.java)</a:t>
            </a:r>
            <a:endParaRPr/>
          </a:p>
          <a:p>
            <a:pPr indent="0" lvl="0" marL="0" rtl="0" algn="l">
              <a:spcBef>
                <a:spcPts val="300"/>
              </a:spcBef>
              <a:spcAft>
                <a:spcPts val="0"/>
              </a:spcAft>
              <a:buSzPts val="1000"/>
              <a:buNone/>
            </a:pPr>
            <a:r>
              <a:rPr b="1" lang="en-US" sz="1000"/>
              <a:t>System DSN</a:t>
            </a:r>
            <a:br>
              <a:rPr b="1" lang="en-US" sz="1000"/>
            </a:br>
            <a:r>
              <a:rPr lang="en-US" sz="1000"/>
              <a:t>	System DSN work for anyone using that system. For example, no matter who logs onto the machine,  system DSN can be seen by all users, and they are stored in the Registry in the Local Machine section.</a:t>
            </a:r>
            <a:endParaRPr/>
          </a:p>
          <a:p>
            <a:pPr indent="0" lvl="0" marL="0" rtl="0" algn="just">
              <a:spcBef>
                <a:spcPts val="300"/>
              </a:spcBef>
              <a:spcAft>
                <a:spcPts val="0"/>
              </a:spcAft>
              <a:buSzPts val="1000"/>
              <a:buNone/>
            </a:pPr>
            <a:r>
              <a:t/>
            </a:r>
            <a:endParaRPr b="1" sz="1000"/>
          </a:p>
          <a:p>
            <a:pPr indent="0" lvl="0" marL="0" rtl="0" algn="l">
              <a:spcBef>
                <a:spcPts val="300"/>
              </a:spcBef>
              <a:spcAft>
                <a:spcPts val="0"/>
              </a:spcAft>
              <a:buSzPts val="1000"/>
              <a:buNone/>
            </a:pPr>
            <a:r>
              <a:rPr b="1" lang="en-US" sz="1000"/>
              <a:t>User DSN</a:t>
            </a:r>
            <a:br>
              <a:rPr b="1" lang="en-US" sz="1000"/>
            </a:br>
            <a:r>
              <a:rPr lang="en-US" sz="1000"/>
              <a:t>	User DSN work only for a specific user on a machine. So if someone other than the person who</a:t>
            </a:r>
            <a:endParaRPr/>
          </a:p>
          <a:p>
            <a:pPr indent="0" lvl="0" marL="0" rtl="0" algn="just">
              <a:spcBef>
                <a:spcPts val="300"/>
              </a:spcBef>
              <a:spcAft>
                <a:spcPts val="0"/>
              </a:spcAft>
              <a:buSzPts val="1000"/>
              <a:buNone/>
            </a:pPr>
            <a:r>
              <a:rPr lang="en-US" sz="1000"/>
              <a:t>created the user DSN logs onto that machine, then the User DSN will not show up. This DSN is stored in</a:t>
            </a:r>
            <a:endParaRPr/>
          </a:p>
          <a:p>
            <a:pPr indent="0" lvl="0" marL="0" rtl="0" algn="just">
              <a:spcBef>
                <a:spcPts val="300"/>
              </a:spcBef>
              <a:spcAft>
                <a:spcPts val="0"/>
              </a:spcAft>
              <a:buSzPts val="1000"/>
              <a:buNone/>
            </a:pPr>
            <a:r>
              <a:rPr lang="en-US" sz="1000"/>
              <a:t> the Registry in the Current User section.</a:t>
            </a:r>
            <a:endParaRPr/>
          </a:p>
          <a:p>
            <a:pPr indent="0" lvl="0" marL="0" rtl="0" algn="just">
              <a:spcBef>
                <a:spcPts val="300"/>
              </a:spcBef>
              <a:spcAft>
                <a:spcPts val="0"/>
              </a:spcAft>
              <a:buSzPts val="1000"/>
              <a:buNone/>
            </a:pPr>
            <a:br>
              <a:rPr lang="en-US" sz="1000"/>
            </a:br>
            <a:endParaRPr/>
          </a:p>
          <a:p>
            <a:pPr indent="0" lvl="0" marL="0" rtl="0" algn="l">
              <a:spcBef>
                <a:spcPts val="300"/>
              </a:spcBef>
              <a:spcAft>
                <a:spcPts val="0"/>
              </a:spcAft>
              <a:buSzPts val="1000"/>
              <a:buNone/>
            </a:pPr>
            <a:r>
              <a:rPr b="1" lang="en-US" sz="1000"/>
              <a:t>File DSN</a:t>
            </a:r>
            <a:br>
              <a:rPr b="1" lang="en-US" sz="1000"/>
            </a:br>
            <a:r>
              <a:rPr lang="en-US" sz="1000"/>
              <a:t>	File DSNs are not stored in the Registry but rather in a file. That means you can store these DSNs to  disk or network and use them on any machine or any user that has access to it. </a:t>
            </a:r>
            <a:endParaRPr/>
          </a:p>
          <a:p>
            <a:pPr indent="0" lvl="0" marL="0" rtl="0" algn="l">
              <a:spcBef>
                <a:spcPts val="0"/>
              </a:spcBef>
              <a:spcAft>
                <a:spcPts val="0"/>
              </a:spcAft>
              <a:buNone/>
            </a:pPr>
            <a:r>
              <a:t/>
            </a:r>
            <a:endParaRPr sz="1000"/>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1" name="Shape 3761"/>
        <p:cNvGrpSpPr/>
        <p:nvPr/>
      </p:nvGrpSpPr>
      <p:grpSpPr>
        <a:xfrm>
          <a:off x="0" y="0"/>
          <a:ext cx="0" cy="0"/>
          <a:chOff x="0" y="0"/>
          <a:chExt cx="0" cy="0"/>
        </a:xfrm>
      </p:grpSpPr>
      <p:sp>
        <p:nvSpPr>
          <p:cNvPr id="3762" name="Google Shape;3762;p29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63" name="Google Shape;3763;p29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64" name="Google Shape;3764;p29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65" name="Google Shape;3765;p29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:Module15\jdbc\ConnectionDemo.java)</a:t>
            </a:r>
            <a:endParaRPr/>
          </a:p>
          <a:p>
            <a:pPr indent="0" lvl="0" marL="0" rtl="0" algn="l">
              <a:spcBef>
                <a:spcPts val="0"/>
              </a:spcBef>
              <a:spcAft>
                <a:spcPts val="0"/>
              </a:spcAft>
              <a:buNone/>
            </a:pPr>
            <a:r>
              <a:t/>
            </a:r>
            <a:endParaRPr sz="1000"/>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9" name="Shape 3769"/>
        <p:cNvGrpSpPr/>
        <p:nvPr/>
      </p:nvGrpSpPr>
      <p:grpSpPr>
        <a:xfrm>
          <a:off x="0" y="0"/>
          <a:ext cx="0" cy="0"/>
          <a:chOff x="0" y="0"/>
          <a:chExt cx="0" cy="0"/>
        </a:xfrm>
      </p:grpSpPr>
      <p:sp>
        <p:nvSpPr>
          <p:cNvPr id="3770" name="Google Shape;3770;p29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71" name="Google Shape;3771;p29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72" name="Google Shape;3772;p29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73" name="Google Shape;3773;p29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774" name="Google Shape;3774;p29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None/>
            </a:pPr>
            <a:r>
              <a:rPr lang="en-US" sz="1000"/>
              <a:t>Driver Layer :</a:t>
            </a:r>
            <a:endParaRPr/>
          </a:p>
          <a:p>
            <a:pPr indent="0" lvl="1" marL="741362" rtl="0" algn="just">
              <a:spcBef>
                <a:spcPts val="300"/>
              </a:spcBef>
              <a:spcAft>
                <a:spcPts val="0"/>
              </a:spcAft>
              <a:buSzPts val="1000"/>
              <a:buNone/>
            </a:pPr>
            <a:r>
              <a:rPr lang="en-US" sz="1000"/>
              <a:t>		Driver layer directly communicates with the database using a specific driver implementation</a:t>
            </a:r>
            <a:endParaRPr/>
          </a:p>
          <a:p>
            <a:pPr indent="0" lvl="0" marL="228600" rtl="0" algn="just">
              <a:spcBef>
                <a:spcPts val="300"/>
              </a:spcBef>
              <a:spcAft>
                <a:spcPts val="0"/>
              </a:spcAft>
              <a:buNone/>
            </a:pPr>
            <a:r>
              <a:rPr lang="en-US" sz="1000"/>
              <a:t>Java application layer : </a:t>
            </a:r>
            <a:endParaRPr/>
          </a:p>
          <a:p>
            <a:pPr indent="0" lvl="1" marL="741362" rtl="0" algn="just">
              <a:spcBef>
                <a:spcPts val="300"/>
              </a:spcBef>
              <a:spcAft>
                <a:spcPts val="0"/>
              </a:spcAft>
              <a:buSzPts val="1000"/>
              <a:buNone/>
            </a:pPr>
            <a:r>
              <a:rPr lang="en-US" sz="1000"/>
              <a:t>		Used by the developers , send queries and retrieve results</a:t>
            </a:r>
            <a:endParaRPr/>
          </a:p>
          <a:p>
            <a:pPr indent="0" lvl="0" marL="228600" rtl="0" algn="just">
              <a:spcBef>
                <a:spcPts val="300"/>
              </a:spcBef>
              <a:spcAft>
                <a:spcPts val="0"/>
              </a:spcAft>
              <a:buSzPts val="1000"/>
              <a:buNone/>
            </a:pPr>
            <a:r>
              <a:t/>
            </a:r>
            <a:endParaRPr sz="1000"/>
          </a:p>
          <a:p>
            <a:pPr indent="0" lvl="0" marL="228600" rtl="0" algn="just">
              <a:spcBef>
                <a:spcPts val="300"/>
              </a:spcBef>
              <a:spcAft>
                <a:spcPts val="0"/>
              </a:spcAft>
              <a:buSzPts val="1000"/>
              <a:buNone/>
            </a:pPr>
            <a:r>
              <a:rPr lang="en-US" sz="1000"/>
              <a:t>The whole JDBC API is declared in java.sql package.</a:t>
            </a:r>
            <a:endParaRPr/>
          </a:p>
          <a:p>
            <a:pPr indent="0" lvl="0" marL="228600" rtl="0" algn="just">
              <a:spcBef>
                <a:spcPts val="700"/>
              </a:spcBef>
              <a:spcAft>
                <a:spcPts val="0"/>
              </a:spcAft>
              <a:buSzPts val="1000"/>
              <a:buNone/>
            </a:pPr>
            <a:r>
              <a:rPr lang="en-US" sz="1000"/>
              <a:t>	Driver - Implemented by each driver</a:t>
            </a:r>
            <a:endParaRPr/>
          </a:p>
          <a:p>
            <a:pPr indent="0" lvl="0" marL="228600" rtl="0" algn="just">
              <a:spcBef>
                <a:spcPts val="700"/>
              </a:spcBef>
              <a:spcAft>
                <a:spcPts val="0"/>
              </a:spcAft>
              <a:buSzPts val="1000"/>
              <a:buNone/>
            </a:pPr>
            <a:r>
              <a:rPr lang="en-US" sz="1000"/>
              <a:t>	Connection - A session with a specific database</a:t>
            </a:r>
            <a:endParaRPr/>
          </a:p>
          <a:p>
            <a:pPr indent="0" lvl="0" marL="228600" rtl="0" algn="just">
              <a:spcBef>
                <a:spcPts val="700"/>
              </a:spcBef>
              <a:spcAft>
                <a:spcPts val="0"/>
              </a:spcAft>
              <a:buSzPts val="1000"/>
              <a:buNone/>
            </a:pPr>
            <a:r>
              <a:rPr lang="en-US" sz="1000"/>
              <a:t>	Statement - Execute the static SQL statement and return the results</a:t>
            </a:r>
            <a:endParaRPr/>
          </a:p>
          <a:p>
            <a:pPr indent="0" lvl="0" marL="228600" rtl="0" algn="just">
              <a:spcBef>
                <a:spcPts val="700"/>
              </a:spcBef>
              <a:spcAft>
                <a:spcPts val="0"/>
              </a:spcAft>
              <a:buSzPts val="1000"/>
              <a:buNone/>
            </a:pPr>
            <a:r>
              <a:rPr lang="en-US" sz="1000"/>
              <a:t>	PreparedStatement - Pass pre-compiled SQL statements</a:t>
            </a:r>
            <a:endParaRPr/>
          </a:p>
          <a:p>
            <a:pPr indent="0" lvl="0" marL="228600" rtl="0" algn="just">
              <a:spcBef>
                <a:spcPts val="700"/>
              </a:spcBef>
              <a:spcAft>
                <a:spcPts val="0"/>
              </a:spcAft>
              <a:buSzPts val="1000"/>
              <a:buNone/>
            </a:pPr>
            <a:r>
              <a:rPr lang="en-US" sz="1000"/>
              <a:t>	CallableStatement - Execute stored procedures and functions</a:t>
            </a:r>
            <a:endParaRPr/>
          </a:p>
          <a:p>
            <a:pPr indent="0" lvl="0" marL="228600" rtl="0" algn="just">
              <a:spcBef>
                <a:spcPts val="700"/>
              </a:spcBef>
              <a:spcAft>
                <a:spcPts val="0"/>
              </a:spcAft>
              <a:buSzPts val="1000"/>
              <a:buNone/>
            </a:pPr>
            <a:r>
              <a:rPr lang="en-US" sz="1000"/>
              <a:t>	ResultSet - stores the result</a:t>
            </a:r>
            <a:endParaRPr/>
          </a:p>
          <a:p>
            <a:pPr indent="0" lvl="0" marL="228600" rtl="0" algn="just">
              <a:spcBef>
                <a:spcPts val="300"/>
              </a:spcBef>
              <a:spcAft>
                <a:spcPts val="0"/>
              </a:spcAft>
              <a:buSzPts val="1000"/>
              <a:buNone/>
            </a:pPr>
            <a:r>
              <a:rPr lang="en-US" sz="1000"/>
              <a:t>	ResultSetMetadata - stores the metadata of results	</a:t>
            </a:r>
            <a:endParaRPr/>
          </a:p>
          <a:p>
            <a:pPr indent="0" lvl="0" marL="228600" rtl="0" algn="just">
              <a:spcBef>
                <a:spcPts val="700"/>
              </a:spcBef>
              <a:spcAft>
                <a:spcPts val="0"/>
              </a:spcAft>
              <a:buSzPts val="1000"/>
              <a:buNone/>
            </a:pPr>
            <a:r>
              <a:rPr lang="en-US" sz="1000"/>
              <a:t>	DatabaseMetadata - stores the metadata of  database </a:t>
            </a:r>
            <a:endParaRPr/>
          </a:p>
        </p:txBody>
      </p:sp>
      <p:sp>
        <p:nvSpPr>
          <p:cNvPr id="3775" name="Google Shape;3775;p29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9" name="Google Shape;119;p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0" name="Google Shape;120;p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1" name="Google Shape;121;p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 name="Google Shape;122;p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23" name="Google Shape;123;p3: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9" name="Google Shape;429;p3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0" name="Google Shape;430;p3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 code: Module02\operators\BitWiseOperators.java)</a:t>
            </a:r>
            <a:endParaRPr/>
          </a:p>
          <a:p>
            <a:pPr indent="0" lvl="0" marL="0" rtl="0" algn="l">
              <a:spcBef>
                <a:spcPts val="300"/>
              </a:spcBef>
              <a:spcAft>
                <a:spcPts val="0"/>
              </a:spcAft>
              <a:buSzPts val="1000"/>
              <a:buNone/>
            </a:pPr>
            <a:r>
              <a:rPr lang="en-US" sz="1000"/>
              <a:t>Java does not support low level language programming.  Still bit wise operators are helpful in enhancing performance in critical arithmetic operators.</a:t>
            </a:r>
            <a:endParaRPr/>
          </a:p>
          <a:p>
            <a:pPr indent="0" lvl="0" marL="0" rtl="0" algn="l">
              <a:spcBef>
                <a:spcPts val="400"/>
              </a:spcBef>
              <a:spcAft>
                <a:spcPts val="0"/>
              </a:spcAft>
              <a:buSzPts val="1000"/>
              <a:buNone/>
            </a:pPr>
            <a:r>
              <a:rPr lang="en-US" sz="1000"/>
              <a:t>1) The Bitwise Shift Left (&lt;&lt;) :</a:t>
            </a:r>
            <a:endParaRPr/>
          </a:p>
          <a:p>
            <a:pPr indent="0" lvl="0" marL="0" rtl="0" algn="l">
              <a:spcBef>
                <a:spcPts val="400"/>
              </a:spcBef>
              <a:spcAft>
                <a:spcPts val="0"/>
              </a:spcAft>
              <a:buSzPts val="1000"/>
              <a:buNone/>
            </a:pPr>
            <a:r>
              <a:rPr lang="en-US" sz="1000"/>
              <a:t>	Shifts a the number to left ,for specified number of times.</a:t>
            </a:r>
            <a:endParaRPr/>
          </a:p>
          <a:p>
            <a:pPr indent="0" lvl="0" marL="0" rtl="0" algn="l">
              <a:spcBef>
                <a:spcPts val="400"/>
              </a:spcBef>
              <a:spcAft>
                <a:spcPts val="0"/>
              </a:spcAft>
              <a:buSzPts val="1000"/>
              <a:buNone/>
            </a:pPr>
            <a:r>
              <a:rPr lang="en-US" sz="1000"/>
              <a:t>	ex : 5 &lt;&lt;1   , byte representation of 5 is 0000 0101 shifting to left results in  </a:t>
            </a:r>
            <a:endParaRPr/>
          </a:p>
          <a:p>
            <a:pPr indent="0" lvl="0" marL="0" rtl="0" algn="l">
              <a:spcBef>
                <a:spcPts val="400"/>
              </a:spcBef>
              <a:spcAft>
                <a:spcPts val="0"/>
              </a:spcAft>
              <a:buSzPts val="1000"/>
              <a:buNone/>
            </a:pPr>
            <a:r>
              <a:rPr lang="en-US" sz="1000"/>
              <a:t>					      0000 1010  which is byte representation for number 10. </a:t>
            </a:r>
            <a:endParaRPr/>
          </a:p>
          <a:p>
            <a:pPr indent="0" lvl="0" marL="0" rtl="0" algn="l">
              <a:spcBef>
                <a:spcPts val="400"/>
              </a:spcBef>
              <a:spcAft>
                <a:spcPts val="0"/>
              </a:spcAft>
              <a:buSzPts val="1000"/>
              <a:buNone/>
            </a:pPr>
            <a:r>
              <a:rPr lang="en-US" sz="1000"/>
              <a:t>2) The Bitwise Shift Right (&gt;&gt;) :</a:t>
            </a:r>
            <a:endParaRPr/>
          </a:p>
          <a:p>
            <a:pPr indent="0" lvl="0" marL="0" rtl="0" algn="l">
              <a:spcBef>
                <a:spcPts val="400"/>
              </a:spcBef>
              <a:spcAft>
                <a:spcPts val="0"/>
              </a:spcAft>
              <a:buSzPts val="1000"/>
              <a:buNone/>
            </a:pPr>
            <a:r>
              <a:rPr lang="en-US" sz="1000"/>
              <a:t>	Shifts a the number to right ,for specified number of times.</a:t>
            </a:r>
            <a:endParaRPr/>
          </a:p>
          <a:p>
            <a:pPr indent="0" lvl="0" marL="0" rtl="0" algn="l">
              <a:spcBef>
                <a:spcPts val="400"/>
              </a:spcBef>
              <a:spcAft>
                <a:spcPts val="0"/>
              </a:spcAft>
              <a:buSzPts val="1000"/>
              <a:buNone/>
            </a:pPr>
            <a:r>
              <a:rPr lang="en-US" sz="1000"/>
              <a:t>	ex : 5 &gt;&gt;1   , byte representation of 5 is 0000 0101 shifting to left results in  </a:t>
            </a:r>
            <a:endParaRPr/>
          </a:p>
          <a:p>
            <a:pPr indent="0" lvl="0" marL="0" rtl="0" algn="l">
              <a:spcBef>
                <a:spcPts val="400"/>
              </a:spcBef>
              <a:spcAft>
                <a:spcPts val="0"/>
              </a:spcAft>
              <a:buSzPts val="1000"/>
              <a:buNone/>
            </a:pPr>
            <a:r>
              <a:rPr lang="en-US" sz="1000"/>
              <a:t>					      0000 0010  which is byte representation for number 2. </a:t>
            </a:r>
            <a:endParaRPr/>
          </a:p>
          <a:p>
            <a:pPr indent="0" lvl="0" marL="0" rtl="0" algn="l">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order to find x*2, x&lt;&lt;1 gives faster way.</a:t>
            </a:r>
            <a:endParaRPr/>
          </a:p>
          <a:p>
            <a:pPr indent="0" lvl="0" marL="0" rtl="0" algn="just">
              <a:spcBef>
                <a:spcPts val="400"/>
              </a:spcBef>
              <a:spcAft>
                <a:spcPts val="0"/>
              </a:spcAft>
              <a:buSzPts val="1000"/>
              <a:buNone/>
            </a:pPr>
            <a:r>
              <a:rPr lang="en-US" sz="1000"/>
              <a:t>In order to find x/2, x&gt;&gt;1 gives faster way.</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3 ) The unsigned Bitwise shift Right(&gt;&gt;&gt;) :</a:t>
            </a:r>
            <a:endParaRPr/>
          </a:p>
          <a:p>
            <a:pPr indent="0" lvl="0" marL="0" rtl="0" algn="l">
              <a:spcBef>
                <a:spcPts val="300"/>
              </a:spcBef>
              <a:spcAft>
                <a:spcPts val="0"/>
              </a:spcAft>
              <a:buSzPts val="1000"/>
              <a:buNone/>
            </a:pPr>
            <a:r>
              <a:rPr lang="en-US" sz="1000"/>
              <a:t>	This operator works same as that of the right shift operator(&gt;&gt;), only difference is that it does not preserve the sign bit. Whenever a number is shifted to right using the normal right shift operator (&gt;&gt;) the bits on left are filled with the value of the sign bit(0 or 1). But, in case of the unsigned right shift(&gt;&gt;&gt;) the left bit is always filled with 0’s.</a:t>
            </a:r>
            <a:endParaRPr/>
          </a:p>
        </p:txBody>
      </p:sp>
      <p:sp>
        <p:nvSpPr>
          <p:cNvPr id="431" name="Google Shape;431;p3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3" name="Shape 3813"/>
        <p:cNvGrpSpPr/>
        <p:nvPr/>
      </p:nvGrpSpPr>
      <p:grpSpPr>
        <a:xfrm>
          <a:off x="0" y="0"/>
          <a:ext cx="0" cy="0"/>
          <a:chOff x="0" y="0"/>
          <a:chExt cx="0" cy="0"/>
        </a:xfrm>
      </p:grpSpPr>
      <p:sp>
        <p:nvSpPr>
          <p:cNvPr id="3814" name="Google Shape;3814;p30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15" name="Google Shape;3815;p30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16" name="Google Shape;3816;p30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17" name="Google Shape;3817;p30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818" name="Google Shape;3818;p300:notes"/>
          <p:cNvSpPr txBox="1"/>
          <p:nvPr>
            <p:ph idx="1" type="body"/>
          </p:nvPr>
        </p:nvSpPr>
        <p:spPr>
          <a:xfrm>
            <a:off x="701675" y="4421187"/>
            <a:ext cx="5608637" cy="429101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general form of the connection URL for sql server is :</a:t>
            </a:r>
            <a:endParaRPr/>
          </a:p>
          <a:p>
            <a:pPr indent="0" lvl="0" marL="0" rtl="0" algn="just">
              <a:spcBef>
                <a:spcPts val="300"/>
              </a:spcBef>
              <a:spcAft>
                <a:spcPts val="0"/>
              </a:spcAft>
              <a:buSzPts val="1000"/>
              <a:buNone/>
            </a:pPr>
            <a:r>
              <a:rPr lang="en-US" sz="1000"/>
              <a:t>jdbc:sqlserver://[serverName[\instanceName][:portNumber]][;property=value[;property=value]] </a:t>
            </a:r>
            <a:endParaRPr/>
          </a:p>
          <a:p>
            <a:pPr indent="0" lvl="0" marL="0" rtl="0" algn="just">
              <a:spcBef>
                <a:spcPts val="300"/>
              </a:spcBef>
              <a:spcAft>
                <a:spcPts val="0"/>
              </a:spcAft>
              <a:buSzPts val="1000"/>
              <a:buNone/>
            </a:pPr>
            <a:r>
              <a:rPr lang="en-US" sz="1000"/>
              <a:t>where: </a:t>
            </a:r>
            <a:endParaRPr/>
          </a:p>
          <a:p>
            <a:pPr indent="0" lvl="0" marL="0" rtl="0" algn="just">
              <a:spcBef>
                <a:spcPts val="300"/>
              </a:spcBef>
              <a:spcAft>
                <a:spcPts val="0"/>
              </a:spcAft>
              <a:buNone/>
            </a:pPr>
            <a:r>
              <a:rPr lang="en-US" sz="1000"/>
              <a:t>jdbc:sqlserver:// (Required) is known as the sub-protocol and is constant. </a:t>
            </a:r>
            <a:endParaRPr/>
          </a:p>
          <a:p>
            <a:pPr indent="0" lvl="0" marL="0" rtl="0" algn="just">
              <a:spcBef>
                <a:spcPts val="300"/>
              </a:spcBef>
              <a:spcAft>
                <a:spcPts val="0"/>
              </a:spcAft>
              <a:buNone/>
            </a:pPr>
            <a:r>
              <a:rPr lang="en-US" sz="1000"/>
              <a:t>serverName (Optional) is the address of the server to connect to. This could be a DNS or IP address, or it could be localhost or 127.0.0.1 for the local computer. If not specified in the connection URL, the server name must be specified in the properties collection.</a:t>
            </a:r>
            <a:endParaRPr/>
          </a:p>
          <a:p>
            <a:pPr indent="0" lvl="0" marL="0" rtl="0" algn="just">
              <a:spcBef>
                <a:spcPts val="300"/>
              </a:spcBef>
              <a:spcAft>
                <a:spcPts val="0"/>
              </a:spcAft>
              <a:buNone/>
            </a:pPr>
            <a:r>
              <a:rPr lang="en-US" sz="1000"/>
              <a:t>instanceName (Optional) is the instance to connect to on serverName. If not specified, a connection to the default instance is made.</a:t>
            </a:r>
            <a:endParaRPr/>
          </a:p>
          <a:p>
            <a:pPr indent="0" lvl="0" marL="0" rtl="0" algn="just">
              <a:spcBef>
                <a:spcPts val="300"/>
              </a:spcBef>
              <a:spcAft>
                <a:spcPts val="0"/>
              </a:spcAft>
              <a:buNone/>
            </a:pPr>
            <a:r>
              <a:rPr lang="en-US" sz="1000"/>
              <a:t>portNumber (Optional) is the port to connect to on serverName. If you are using the default, you do not have to specify the port, nor its preceding ':', in the URL.</a:t>
            </a:r>
            <a:endParaRPr/>
          </a:p>
          <a:p>
            <a:pPr indent="0" lvl="0" marL="0" rtl="0" algn="just">
              <a:spcBef>
                <a:spcPts val="400"/>
              </a:spcBef>
              <a:spcAft>
                <a:spcPts val="0"/>
              </a:spcAft>
              <a:buNone/>
            </a:pPr>
            <a:r>
              <a:rPr lang="en-US" sz="1000"/>
              <a:t>property (Optional) is one or more option connection properties. Any property from the list can be specified. Properties can only be delimited by using the semicolon (';'), and they cannot be duplicated.</a:t>
            </a:r>
            <a:endParaRPr/>
          </a:p>
          <a:p>
            <a:pPr indent="0" lvl="0" marL="0" rtl="0" algn="just">
              <a:spcBef>
                <a:spcPts val="300"/>
              </a:spcBef>
              <a:spcAft>
                <a:spcPts val="0"/>
              </a:spcAft>
              <a:buNone/>
            </a:pPr>
            <a:r>
              <a:rPr lang="en-US" sz="1000"/>
              <a:t>The registerDriver() method loads the driver for acquiring connection to the database. All drivers must implement the Driver interface, since the DriverManager class searches for all drivers to load. An appropriate driver code is used by the DriverManager class to connect depending upon the connection string given. Using this object we  can create the desired statement depending upon the query type.</a:t>
            </a:r>
            <a:endParaRPr/>
          </a:p>
          <a:p>
            <a:pPr indent="0" lvl="0" marL="0" rtl="0" algn="just">
              <a:spcBef>
                <a:spcPts val="300"/>
              </a:spcBef>
              <a:spcAft>
                <a:spcPts val="0"/>
              </a:spcAft>
              <a:buNone/>
            </a:pPr>
            <a:r>
              <a:rPr lang="en-US" sz="1000"/>
              <a:t>Using DriverManager.getConnection() method we can establish connection. DriverManager class manages all of the details of establishing the connection behind the scenes.</a:t>
            </a:r>
            <a:endParaRPr/>
          </a:p>
          <a:p>
            <a:pPr indent="0" lvl="0" marL="0" rtl="0" algn="just">
              <a:spcBef>
                <a:spcPts val="300"/>
              </a:spcBef>
              <a:spcAft>
                <a:spcPts val="0"/>
              </a:spcAft>
              <a:buNone/>
            </a:pPr>
            <a:r>
              <a:rPr lang="en-US" sz="1000"/>
              <a:t>Releases the Connection object's database and JDBC resources immediately using  close method instead of waiting for them to be automatically released. Otherwise Connection object is automatically closed when it is garbage collected. </a:t>
            </a:r>
            <a:endParaRPr/>
          </a:p>
          <a:p>
            <a:pPr indent="0" lvl="0" marL="0" rtl="0" algn="l">
              <a:spcBef>
                <a:spcPts val="0"/>
              </a:spcBef>
              <a:spcAft>
                <a:spcPts val="0"/>
              </a:spcAft>
              <a:buNone/>
            </a:pPr>
            <a:r>
              <a:t/>
            </a:r>
            <a:endParaRPr sz="1000"/>
          </a:p>
        </p:txBody>
      </p:sp>
      <p:sp>
        <p:nvSpPr>
          <p:cNvPr id="3819" name="Google Shape;3819;p30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3" name="Shape 3823"/>
        <p:cNvGrpSpPr/>
        <p:nvPr/>
      </p:nvGrpSpPr>
      <p:grpSpPr>
        <a:xfrm>
          <a:off x="0" y="0"/>
          <a:ext cx="0" cy="0"/>
          <a:chOff x="0" y="0"/>
          <a:chExt cx="0" cy="0"/>
        </a:xfrm>
      </p:grpSpPr>
      <p:sp>
        <p:nvSpPr>
          <p:cNvPr id="3824" name="Google Shape;3824;p30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25" name="Google Shape;3825;p30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26" name="Google Shape;3826;p30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27" name="Google Shape;3827;p30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28" name="Google Shape;3828;p301:notes"/>
          <p:cNvSpPr txBox="1"/>
          <p:nvPr>
            <p:ph idx="1" type="body"/>
          </p:nvPr>
        </p:nvSpPr>
        <p:spPr>
          <a:xfrm>
            <a:off x="701675" y="4421187"/>
            <a:ext cx="5608637" cy="1071562"/>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900"/>
              <a:buNone/>
            </a:pPr>
            <a:r>
              <a:rPr lang="en-US" sz="900"/>
              <a:t>(SourceCode :Module15/jdbc/JdbcHelper.java)</a:t>
            </a:r>
            <a:endParaRPr/>
          </a:p>
          <a:p>
            <a:pPr indent="0" lvl="0" marL="0" rtl="0" algn="just">
              <a:spcBef>
                <a:spcPts val="500"/>
              </a:spcBef>
              <a:spcAft>
                <a:spcPts val="0"/>
              </a:spcAft>
              <a:buSzPts val="900"/>
              <a:buNone/>
            </a:pPr>
            <a:r>
              <a:rPr lang="en-US" sz="900"/>
              <a:t>As shown in above program, with reference to constructor and methods of class “ManageConnections” …</a:t>
            </a:r>
            <a:endParaRPr/>
          </a:p>
          <a:p>
            <a:pPr indent="0" lvl="0" marL="0" rtl="0" algn="just">
              <a:spcBef>
                <a:spcPts val="500"/>
              </a:spcBef>
              <a:spcAft>
                <a:spcPts val="0"/>
              </a:spcAft>
              <a:buSzPts val="900"/>
              <a:buNone/>
            </a:pPr>
            <a:r>
              <a:rPr lang="en-US" sz="900"/>
              <a:t>We will  load the driver and create a  new connection within the constructor of the JdbcHelper class. Hence, As soon as the object of JdbcHelper class is created, we get connected to the database.</a:t>
            </a:r>
            <a:endParaRPr/>
          </a:p>
          <a:p>
            <a:pPr indent="0" lvl="0" marL="0" rtl="0" algn="just">
              <a:spcBef>
                <a:spcPts val="500"/>
              </a:spcBef>
              <a:spcAft>
                <a:spcPts val="0"/>
              </a:spcAft>
              <a:buSzPts val="900"/>
              <a:buNone/>
            </a:pPr>
            <a:r>
              <a:rPr lang="en-US" sz="900"/>
              <a:t>This class contains the printData() method, which when invoked, displays all the data received after executing the select Query.</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4" name="Shape 3834"/>
        <p:cNvGrpSpPr/>
        <p:nvPr/>
      </p:nvGrpSpPr>
      <p:grpSpPr>
        <a:xfrm>
          <a:off x="0" y="0"/>
          <a:ext cx="0" cy="0"/>
          <a:chOff x="0" y="0"/>
          <a:chExt cx="0" cy="0"/>
        </a:xfrm>
      </p:grpSpPr>
      <p:sp>
        <p:nvSpPr>
          <p:cNvPr id="3835" name="Google Shape;3835;p30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36" name="Google Shape;3836;p30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37" name="Google Shape;3837;p30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38" name="Google Shape;3838;p30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39" name="Google Shape;3839;p302:notes"/>
          <p:cNvSpPr txBox="1"/>
          <p:nvPr>
            <p:ph idx="1" type="body"/>
          </p:nvPr>
        </p:nvSpPr>
        <p:spPr>
          <a:xfrm>
            <a:off x="701675" y="4421187"/>
            <a:ext cx="5608637" cy="4435475"/>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(SourceCode :Module15/jdbc/JdbcHelper.java)</a:t>
            </a:r>
            <a:endParaRPr/>
          </a:p>
          <a:p>
            <a:pPr indent="0" lvl="0" marL="228600" rtl="0" algn="just">
              <a:lnSpc>
                <a:spcPct val="80000"/>
              </a:lnSpc>
              <a:spcBef>
                <a:spcPts val="400"/>
              </a:spcBef>
              <a:spcAft>
                <a:spcPts val="0"/>
              </a:spcAft>
              <a:buSzPts val="1000"/>
              <a:buNone/>
            </a:pPr>
            <a:r>
              <a:rPr lang="en-US" sz="1000"/>
              <a:t>ResultSet object is a table that contains the result of executed SQL query. In above problem, the result set</a:t>
            </a:r>
            <a:endParaRPr/>
          </a:p>
          <a:p>
            <a:pPr indent="0" lvl="0" marL="228600" rtl="0" algn="just">
              <a:lnSpc>
                <a:spcPct val="80000"/>
              </a:lnSpc>
              <a:spcBef>
                <a:spcPts val="400"/>
              </a:spcBef>
              <a:spcAft>
                <a:spcPts val="0"/>
              </a:spcAft>
              <a:buSzPts val="1000"/>
              <a:buNone/>
            </a:pPr>
            <a:r>
              <a:rPr lang="en-US" sz="1000"/>
              <a:t> contains empNo and name. In order to access the employee number , employee name and employee</a:t>
            </a:r>
            <a:endParaRPr/>
          </a:p>
          <a:p>
            <a:pPr indent="0" lvl="0" marL="228600" rtl="0" algn="just">
              <a:lnSpc>
                <a:spcPct val="80000"/>
              </a:lnSpc>
              <a:spcBef>
                <a:spcPts val="400"/>
              </a:spcBef>
              <a:spcAft>
                <a:spcPts val="0"/>
              </a:spcAft>
              <a:buSzPts val="1000"/>
              <a:buNone/>
            </a:pPr>
            <a:r>
              <a:rPr lang="en-US" sz="1000"/>
              <a:t> salary, we will go to each row and retrieve the values according to their types. The method next() moves </a:t>
            </a:r>
            <a:endParaRPr/>
          </a:p>
          <a:p>
            <a:pPr indent="0" lvl="0" marL="228600" rtl="0" algn="just">
              <a:lnSpc>
                <a:spcPct val="80000"/>
              </a:lnSpc>
              <a:spcBef>
                <a:spcPts val="400"/>
              </a:spcBef>
              <a:spcAft>
                <a:spcPts val="0"/>
              </a:spcAft>
              <a:buSzPts val="1000"/>
              <a:buNone/>
            </a:pPr>
            <a:r>
              <a:rPr lang="en-US" sz="1000"/>
              <a:t>cursor to the next row and makes that row as a current row. We use the getXXX() method of appropriate </a:t>
            </a:r>
            <a:endParaRPr/>
          </a:p>
          <a:p>
            <a:pPr indent="0" lvl="0" marL="228600" rtl="0" algn="just">
              <a:lnSpc>
                <a:spcPct val="90000"/>
              </a:lnSpc>
              <a:spcBef>
                <a:spcPts val="400"/>
              </a:spcBef>
              <a:spcAft>
                <a:spcPts val="0"/>
              </a:spcAft>
              <a:buSzPts val="1000"/>
              <a:buNone/>
            </a:pPr>
            <a:r>
              <a:rPr lang="en-US" sz="1000"/>
              <a:t>type to retrieve the value in each column.</a:t>
            </a:r>
            <a:endParaRPr/>
          </a:p>
          <a:p>
            <a:pPr indent="0" lvl="0" marL="228600" rtl="0" algn="just">
              <a:lnSpc>
                <a:spcPct val="90000"/>
              </a:lnSpc>
              <a:spcBef>
                <a:spcPts val="400"/>
              </a:spcBef>
              <a:spcAft>
                <a:spcPts val="0"/>
              </a:spcAft>
              <a:buSzPts val="1000"/>
              <a:buNone/>
            </a:pPr>
            <a:r>
              <a:t/>
            </a:r>
            <a:endParaRPr sz="1000"/>
          </a:p>
          <a:p>
            <a:pPr indent="0" lvl="0" marL="228600" rtl="0" algn="just">
              <a:lnSpc>
                <a:spcPct val="90000"/>
              </a:lnSpc>
              <a:spcBef>
                <a:spcPts val="400"/>
              </a:spcBef>
              <a:spcAft>
                <a:spcPts val="0"/>
              </a:spcAft>
              <a:buSzPts val="1000"/>
              <a:buNone/>
            </a:pPr>
            <a:r>
              <a:rPr b="1" lang="en-US" sz="1000"/>
              <a:t>The boolean ResultSet.next() method:</a:t>
            </a:r>
            <a:endParaRPr/>
          </a:p>
          <a:p>
            <a:pPr indent="0" lvl="0" marL="228600" rtl="0" algn="just">
              <a:lnSpc>
                <a:spcPct val="90000"/>
              </a:lnSpc>
              <a:spcBef>
                <a:spcPts val="400"/>
              </a:spcBef>
              <a:spcAft>
                <a:spcPts val="0"/>
              </a:spcAft>
              <a:buSzPts val="1000"/>
              <a:buNone/>
            </a:pPr>
            <a:r>
              <a:rPr lang="en-US" sz="1000"/>
              <a:t>	Moves cursor down to one row from its current position and makes it as the current row and so on. If</a:t>
            </a:r>
            <a:endParaRPr/>
          </a:p>
          <a:p>
            <a:pPr indent="0" lvl="0" marL="228600" rtl="0" algn="just">
              <a:lnSpc>
                <a:spcPct val="70000"/>
              </a:lnSpc>
              <a:spcBef>
                <a:spcPts val="400"/>
              </a:spcBef>
              <a:spcAft>
                <a:spcPts val="0"/>
              </a:spcAft>
              <a:buSzPts val="1000"/>
              <a:buNone/>
            </a:pPr>
            <a:r>
              <a:rPr lang="en-US" sz="1000"/>
              <a:t>next row exists then the method returns true, otherwise false. In case if database access error occurs</a:t>
            </a:r>
            <a:endParaRPr/>
          </a:p>
          <a:p>
            <a:pPr indent="0" lvl="0" marL="228600" rtl="0" algn="just">
              <a:lnSpc>
                <a:spcPct val="70000"/>
              </a:lnSpc>
              <a:spcBef>
                <a:spcPts val="400"/>
              </a:spcBef>
              <a:spcAft>
                <a:spcPts val="0"/>
              </a:spcAft>
              <a:buSzPts val="1000"/>
              <a:buNone/>
            </a:pPr>
            <a:r>
              <a:rPr lang="en-US" sz="1000"/>
              <a:t>method throws SQLException.</a:t>
            </a:r>
            <a:endParaRPr/>
          </a:p>
          <a:p>
            <a:pPr indent="0" lvl="0" marL="228600" rtl="0" algn="just">
              <a:lnSpc>
                <a:spcPct val="70000"/>
              </a:lnSpc>
              <a:spcBef>
                <a:spcPts val="400"/>
              </a:spcBef>
              <a:spcAft>
                <a:spcPts val="0"/>
              </a:spcAft>
              <a:buSzPts val="1000"/>
              <a:buNone/>
            </a:pPr>
            <a:r>
              <a:t/>
            </a:r>
            <a:endParaRPr sz="1000"/>
          </a:p>
          <a:p>
            <a:pPr indent="0" lvl="0" marL="228600" rtl="0" algn="just">
              <a:lnSpc>
                <a:spcPct val="80000"/>
              </a:lnSpc>
              <a:spcBef>
                <a:spcPts val="400"/>
              </a:spcBef>
              <a:spcAft>
                <a:spcPts val="0"/>
              </a:spcAft>
              <a:buSzPts val="1000"/>
              <a:buNone/>
            </a:pPr>
            <a:r>
              <a:rPr b="1" lang="en-US" sz="1000"/>
              <a:t>The Type ResultSet.getXXX() method:</a:t>
            </a:r>
            <a:endParaRPr/>
          </a:p>
          <a:p>
            <a:pPr indent="0" lvl="0" marL="228600" rtl="0" algn="just">
              <a:lnSpc>
                <a:spcPct val="80000"/>
              </a:lnSpc>
              <a:spcBef>
                <a:spcPts val="400"/>
              </a:spcBef>
              <a:spcAft>
                <a:spcPts val="0"/>
              </a:spcAft>
              <a:buSzPts val="1000"/>
              <a:buNone/>
            </a:pPr>
            <a:r>
              <a:rPr lang="en-US" sz="1000"/>
              <a:t>The fetched data is in database specific binary form. To converted into java’s representation the set of </a:t>
            </a:r>
            <a:endParaRPr/>
          </a:p>
          <a:p>
            <a:pPr indent="0" lvl="0" marL="228600" rtl="0" algn="just">
              <a:lnSpc>
                <a:spcPct val="80000"/>
              </a:lnSpc>
              <a:spcBef>
                <a:spcPts val="400"/>
              </a:spcBef>
              <a:spcAft>
                <a:spcPts val="0"/>
              </a:spcAft>
              <a:buSzPts val="1000"/>
              <a:buNone/>
            </a:pPr>
            <a:r>
              <a:rPr lang="en-US" sz="1000"/>
              <a:t> getXXX() methods are given.</a:t>
            </a:r>
            <a:endParaRPr/>
          </a:p>
          <a:p>
            <a:pPr indent="0" lvl="0" marL="228600" rtl="0" algn="just">
              <a:spcBef>
                <a:spcPts val="400"/>
              </a:spcBef>
              <a:spcAft>
                <a:spcPts val="0"/>
              </a:spcAft>
              <a:buSzPts val="1000"/>
              <a:buNone/>
            </a:pPr>
            <a:r>
              <a:rPr lang="en-US" sz="1000"/>
              <a:t>JDBC offers two ways to identify the column from which a getXXX() method gets a values. </a:t>
            </a:r>
            <a:endParaRPr/>
          </a:p>
          <a:p>
            <a:pPr indent="-63500" lvl="0" marL="228600" rtl="0" algn="just">
              <a:spcBef>
                <a:spcPts val="400"/>
              </a:spcBef>
              <a:spcAft>
                <a:spcPts val="0"/>
              </a:spcAft>
              <a:buSzPts val="1000"/>
              <a:buFont typeface="Times New Roman"/>
              <a:buAutoNum type="arabicPeriod"/>
            </a:pPr>
            <a:r>
              <a:rPr lang="en-US" sz="1000"/>
              <a:t>getXXX(String columnName)</a:t>
            </a:r>
            <a:endParaRPr/>
          </a:p>
          <a:p>
            <a:pPr indent="0" lvl="1" marL="741362" rtl="0" algn="just">
              <a:spcBef>
                <a:spcPts val="400"/>
              </a:spcBef>
              <a:spcAft>
                <a:spcPts val="0"/>
              </a:spcAft>
              <a:buSzPts val="1000"/>
              <a:buNone/>
            </a:pPr>
            <a:r>
              <a:rPr lang="en-US" sz="1000"/>
              <a:t>Selects the records from the specified column.</a:t>
            </a:r>
            <a:endParaRPr/>
          </a:p>
          <a:p>
            <a:pPr indent="-63500" lvl="0" marL="228600" rtl="0" algn="just">
              <a:spcBef>
                <a:spcPts val="400"/>
              </a:spcBef>
              <a:spcAft>
                <a:spcPts val="0"/>
              </a:spcAft>
              <a:buSzPts val="1000"/>
              <a:buFont typeface="Times New Roman"/>
              <a:buAutoNum type="arabicPeriod"/>
            </a:pPr>
            <a:r>
              <a:rPr lang="en-US" sz="1000"/>
              <a:t>getXXX(int columnIndex)</a:t>
            </a:r>
            <a:endParaRPr/>
          </a:p>
          <a:p>
            <a:pPr indent="0" lvl="1" marL="741362" rtl="0" algn="just">
              <a:spcBef>
                <a:spcPts val="400"/>
              </a:spcBef>
              <a:spcAft>
                <a:spcPts val="0"/>
              </a:spcAft>
              <a:buSzPts val="1000"/>
              <a:buNone/>
            </a:pPr>
            <a:r>
              <a:rPr lang="en-US" sz="1000"/>
              <a:t>The column index begins from 1 and returns the records from the specified column number.</a:t>
            </a:r>
            <a:endParaRPr/>
          </a:p>
          <a:p>
            <a:pPr indent="0" lvl="0" marL="228600" rtl="0" algn="just">
              <a:spcBef>
                <a:spcPts val="400"/>
              </a:spcBef>
              <a:spcAft>
                <a:spcPts val="0"/>
              </a:spcAft>
              <a:buSzPts val="1000"/>
              <a:buNone/>
            </a:pPr>
            <a:r>
              <a:rPr lang="en-US" sz="1000"/>
              <a:t>If the value of the column is null, method return 0 or null (if return type is String)</a:t>
            </a:r>
            <a:endParaRPr/>
          </a:p>
          <a:p>
            <a:pPr indent="0" lvl="0" marL="228600" rtl="0" algn="just">
              <a:spcBef>
                <a:spcPts val="400"/>
              </a:spcBef>
              <a:spcAft>
                <a:spcPts val="0"/>
              </a:spcAft>
              <a:buSzPts val="1000"/>
              <a:buNone/>
            </a:pPr>
            <a:r>
              <a:rPr lang="en-US" sz="1000"/>
              <a:t>	The method throws SQLException incase data base error occurs.</a:t>
            </a:r>
            <a:endParaRPr/>
          </a:p>
          <a:p>
            <a:pPr indent="0" lvl="0" marL="0" rtl="0" algn="l">
              <a:spcBef>
                <a:spcPts val="0"/>
              </a:spcBef>
              <a:spcAft>
                <a:spcPts val="0"/>
              </a:spcAft>
              <a:buNone/>
            </a:pPr>
            <a:r>
              <a:t/>
            </a:r>
            <a:endParaRPr sz="1000"/>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3" name="Shape 3843"/>
        <p:cNvGrpSpPr/>
        <p:nvPr/>
      </p:nvGrpSpPr>
      <p:grpSpPr>
        <a:xfrm>
          <a:off x="0" y="0"/>
          <a:ext cx="0" cy="0"/>
          <a:chOff x="0" y="0"/>
          <a:chExt cx="0" cy="0"/>
        </a:xfrm>
      </p:grpSpPr>
      <p:sp>
        <p:nvSpPr>
          <p:cNvPr id="3844" name="Google Shape;3844;p30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45" name="Google Shape;3845;p30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46" name="Google Shape;3846;p30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47" name="Google Shape;3847;p30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48" name="Google Shape;3848;p30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:Module15/jdbc/JdbcHelper.java)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executeQuery() method is to execute “SELECT” statement only.</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executeUpdate() method is to execute DDL and DML statements like INSERT, DELETE ,etc.</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In the above code createStatement() method is not accepting any query,  instead a query is given in executeUpdate(). It means the query is supplied and compiled not at the time of creating a Statement but while query is being executed.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2" name="Shape 3852"/>
        <p:cNvGrpSpPr/>
        <p:nvPr/>
      </p:nvGrpSpPr>
      <p:grpSpPr>
        <a:xfrm>
          <a:off x="0" y="0"/>
          <a:ext cx="0" cy="0"/>
          <a:chOff x="0" y="0"/>
          <a:chExt cx="0" cy="0"/>
        </a:xfrm>
      </p:grpSpPr>
      <p:sp>
        <p:nvSpPr>
          <p:cNvPr id="3853" name="Google Shape;3853;p30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54" name="Google Shape;3854;p30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55" name="Google Shape;3855;p30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56" name="Google Shape;3856;p30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57" name="Google Shape;3857;p30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188912" rtl="0" algn="just">
              <a:lnSpc>
                <a:spcPct val="90000"/>
              </a:lnSpc>
              <a:spcBef>
                <a:spcPts val="0"/>
              </a:spcBef>
              <a:spcAft>
                <a:spcPts val="0"/>
              </a:spcAft>
              <a:buSzPts val="1000"/>
              <a:buNone/>
            </a:pPr>
            <a:r>
              <a:rPr lang="en-US" sz="1000"/>
              <a:t>(SourceCode :Module15/jdbc/UsingPreparedStatement.java)</a:t>
            </a:r>
            <a:endParaRPr/>
          </a:p>
          <a:p>
            <a:pPr indent="0" lvl="0" marL="188912" rtl="0" algn="just">
              <a:lnSpc>
                <a:spcPct val="90000"/>
              </a:lnSpc>
              <a:spcBef>
                <a:spcPts val="300"/>
              </a:spcBef>
              <a:spcAft>
                <a:spcPts val="0"/>
              </a:spcAft>
              <a:buSzPts val="1000"/>
              <a:buNone/>
            </a:pPr>
            <a:r>
              <a:t/>
            </a:r>
            <a:endParaRPr sz="1000"/>
          </a:p>
          <a:p>
            <a:pPr indent="0" lvl="0" marL="188912" rtl="0" algn="just">
              <a:lnSpc>
                <a:spcPct val="90000"/>
              </a:lnSpc>
              <a:spcBef>
                <a:spcPts val="300"/>
              </a:spcBef>
              <a:spcAft>
                <a:spcPts val="0"/>
              </a:spcAft>
              <a:buSzPts val="1000"/>
              <a:buNone/>
            </a:pPr>
            <a:r>
              <a:rPr lang="en-US" sz="1000"/>
              <a:t>If you want to execute Statement object many times, it will normally reduce execution time by using a </a:t>
            </a:r>
            <a:endParaRPr/>
          </a:p>
          <a:p>
            <a:pPr indent="0" lvl="0" marL="188912" rtl="0" algn="just">
              <a:lnSpc>
                <a:spcPct val="90000"/>
              </a:lnSpc>
              <a:spcBef>
                <a:spcPts val="300"/>
              </a:spcBef>
              <a:spcAft>
                <a:spcPts val="0"/>
              </a:spcAft>
              <a:buSzPts val="1000"/>
              <a:buNone/>
            </a:pPr>
            <a:r>
              <a:rPr lang="en-US" sz="1000"/>
              <a:t>PreparedStatement object instead.</a:t>
            </a:r>
            <a:endParaRPr/>
          </a:p>
          <a:p>
            <a:pPr indent="0" lvl="0" marL="188912" rtl="0" algn="just">
              <a:lnSpc>
                <a:spcPct val="90000"/>
              </a:lnSpc>
              <a:spcBef>
                <a:spcPts val="300"/>
              </a:spcBef>
              <a:spcAft>
                <a:spcPts val="0"/>
              </a:spcAft>
              <a:buNone/>
            </a:pPr>
            <a:r>
              <a:rPr lang="en-US" sz="1000"/>
              <a:t>The main feature of a PreparedStatement is that, unlike a Statement object, it is given an SQL statement when it is created. The advantage to this is that in most cases, this SQL statement will be sent to the DBMS right away.  As a result , the PreparedStatement object contains not just an SQL statement, but an SQL statement that has been precompiled. </a:t>
            </a:r>
            <a:endParaRPr/>
          </a:p>
          <a:p>
            <a:pPr indent="0" lvl="0" marL="188912" rtl="0" algn="just">
              <a:lnSpc>
                <a:spcPct val="90000"/>
              </a:lnSpc>
              <a:spcBef>
                <a:spcPts val="300"/>
              </a:spcBef>
              <a:spcAft>
                <a:spcPts val="0"/>
              </a:spcAft>
              <a:buNone/>
            </a:pPr>
            <a:r>
              <a:rPr lang="en-US" sz="1000"/>
              <a:t>PreparedStatement object can be used for SQL statements with no parameters as well as with parameters. The advantage of using SQL statements that take parameters is that you can use the same statement and supply it with different values each time you execute it.</a:t>
            </a:r>
            <a:endParaRPr/>
          </a:p>
          <a:p>
            <a:pPr indent="0" lvl="0" marL="188912" rtl="0" algn="just">
              <a:lnSpc>
                <a:spcPct val="90000"/>
              </a:lnSpc>
              <a:spcBef>
                <a:spcPts val="300"/>
              </a:spcBef>
              <a:spcAft>
                <a:spcPts val="0"/>
              </a:spcAft>
              <a:buNone/>
            </a:pPr>
            <a:r>
              <a:rPr lang="en-US" sz="1000"/>
              <a:t>Whenever the new values are replaced by question mark, the setXXX() methods do take care to format the value in a way the data base can understand.</a:t>
            </a:r>
            <a:endParaRPr/>
          </a:p>
          <a:p>
            <a:pPr indent="0" lvl="0" marL="188912" rtl="0" algn="just">
              <a:lnSpc>
                <a:spcPct val="90000"/>
              </a:lnSpc>
              <a:spcBef>
                <a:spcPts val="300"/>
              </a:spcBef>
              <a:spcAft>
                <a:spcPts val="0"/>
              </a:spcAft>
              <a:buSzPts val="1000"/>
              <a:buNone/>
            </a:pPr>
            <a:r>
              <a:t/>
            </a:r>
            <a:endParaRPr sz="1000"/>
          </a:p>
          <a:p>
            <a:pPr indent="0" lvl="0" marL="188912" rtl="0" algn="just">
              <a:lnSpc>
                <a:spcPct val="90000"/>
              </a:lnSpc>
              <a:spcBef>
                <a:spcPts val="400"/>
              </a:spcBef>
              <a:spcAft>
                <a:spcPts val="0"/>
              </a:spcAft>
              <a:buSzPts val="1000"/>
              <a:buNone/>
            </a:pPr>
            <a:r>
              <a:rPr lang="en-US" sz="1000"/>
              <a:t>void ResultSet.setXXX() method:</a:t>
            </a:r>
            <a:endParaRPr/>
          </a:p>
          <a:p>
            <a:pPr indent="0" lvl="0" marL="188912" rtl="0" algn="just">
              <a:lnSpc>
                <a:spcPct val="90000"/>
              </a:lnSpc>
              <a:spcBef>
                <a:spcPts val="400"/>
              </a:spcBef>
              <a:spcAft>
                <a:spcPts val="0"/>
              </a:spcAft>
              <a:buSzPts val="1000"/>
              <a:buNone/>
            </a:pPr>
            <a:r>
              <a:rPr lang="en-US" sz="1000"/>
              <a:t>	Replaces the specified question mark by designated parameter after converting java’s representation</a:t>
            </a:r>
            <a:endParaRPr/>
          </a:p>
          <a:p>
            <a:pPr indent="0" lvl="0" marL="188912" rtl="0" algn="just">
              <a:lnSpc>
                <a:spcPct val="90000"/>
              </a:lnSpc>
              <a:spcBef>
                <a:spcPts val="400"/>
              </a:spcBef>
              <a:spcAft>
                <a:spcPts val="0"/>
              </a:spcAft>
              <a:buSzPts val="1000"/>
              <a:buNone/>
            </a:pPr>
            <a:r>
              <a:rPr lang="en-US" sz="1000"/>
              <a:t> into database specific representation.</a:t>
            </a:r>
            <a:endParaRPr/>
          </a:p>
          <a:p>
            <a:pPr indent="0" lvl="0" marL="188912" rtl="0" algn="just">
              <a:lnSpc>
                <a:spcPct val="90000"/>
              </a:lnSpc>
              <a:spcBef>
                <a:spcPts val="300"/>
              </a:spcBef>
              <a:spcAft>
                <a:spcPts val="0"/>
              </a:spcAft>
              <a:buSzPts val="1000"/>
              <a:buNone/>
            </a:pPr>
            <a:r>
              <a:t/>
            </a:r>
            <a:endParaRPr sz="1000"/>
          </a:p>
          <a:p>
            <a:pPr indent="0" lvl="0" marL="188912" rtl="0" algn="just">
              <a:lnSpc>
                <a:spcPct val="90000"/>
              </a:lnSpc>
              <a:spcBef>
                <a:spcPts val="300"/>
              </a:spcBef>
              <a:spcAft>
                <a:spcPts val="0"/>
              </a:spcAft>
              <a:buSzPts val="1000"/>
              <a:buNone/>
            </a:pPr>
            <a:r>
              <a:rPr lang="en-US" sz="1000"/>
              <a:t>void setXXX(int index, Type value)</a:t>
            </a:r>
            <a:endParaRPr/>
          </a:p>
          <a:p>
            <a:pPr indent="0" lvl="0" marL="188912" rtl="0" algn="just">
              <a:lnSpc>
                <a:spcPct val="90000"/>
              </a:lnSpc>
              <a:spcBef>
                <a:spcPts val="300"/>
              </a:spcBef>
              <a:spcAft>
                <a:spcPts val="0"/>
              </a:spcAft>
              <a:buSzPts val="1000"/>
              <a:buNone/>
            </a:pPr>
            <a:r>
              <a:rPr lang="en-US" sz="1000"/>
              <a:t>	The ‘index’ represents position of question mark from left of query. The value begins from 1 onwards.</a:t>
            </a:r>
            <a:endParaRPr/>
          </a:p>
          <a:p>
            <a:pPr indent="0" lvl="0" marL="188912" rtl="0" algn="just">
              <a:lnSpc>
                <a:spcPct val="90000"/>
              </a:lnSpc>
              <a:spcBef>
                <a:spcPts val="300"/>
              </a:spcBef>
              <a:spcAft>
                <a:spcPts val="0"/>
              </a:spcAft>
              <a:buSzPts val="1000"/>
              <a:buNone/>
            </a:pPr>
            <a:r>
              <a:rPr lang="en-US" sz="1000"/>
              <a:t>The ‘value’ is the value by which the place holder is replaced.</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1" name="Shape 3861"/>
        <p:cNvGrpSpPr/>
        <p:nvPr/>
      </p:nvGrpSpPr>
      <p:grpSpPr>
        <a:xfrm>
          <a:off x="0" y="0"/>
          <a:ext cx="0" cy="0"/>
          <a:chOff x="0" y="0"/>
          <a:chExt cx="0" cy="0"/>
        </a:xfrm>
      </p:grpSpPr>
      <p:sp>
        <p:nvSpPr>
          <p:cNvPr id="3862" name="Google Shape;3862;p30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63" name="Google Shape;3863;p30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64" name="Google Shape;3864;p30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65" name="Google Shape;3865;p30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(SourceCode :Module15/jdbc/UsingPreparedStatement.java)</a:t>
            </a:r>
            <a:endParaRPr/>
          </a:p>
          <a:p>
            <a:pPr indent="0" lvl="0" marL="0" rtl="0" algn="l">
              <a:spcBef>
                <a:spcPts val="0"/>
              </a:spcBef>
              <a:spcAft>
                <a:spcPts val="0"/>
              </a:spcAft>
              <a:buNone/>
            </a:pPr>
            <a:r>
              <a:t/>
            </a:r>
            <a:endParaRPr sz="1000"/>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9" name="Shape 3869"/>
        <p:cNvGrpSpPr/>
        <p:nvPr/>
      </p:nvGrpSpPr>
      <p:grpSpPr>
        <a:xfrm>
          <a:off x="0" y="0"/>
          <a:ext cx="0" cy="0"/>
          <a:chOff x="0" y="0"/>
          <a:chExt cx="0" cy="0"/>
        </a:xfrm>
      </p:grpSpPr>
      <p:sp>
        <p:nvSpPr>
          <p:cNvPr id="3870" name="Google Shape;3870;p30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71" name="Google Shape;3871;p30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72" name="Google Shape;3872;p30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73" name="Google Shape;3873;p30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(SourceCode : Module15/jdbc/Updating.java)</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7" name="Shape 3877"/>
        <p:cNvGrpSpPr/>
        <p:nvPr/>
      </p:nvGrpSpPr>
      <p:grpSpPr>
        <a:xfrm>
          <a:off x="0" y="0"/>
          <a:ext cx="0" cy="0"/>
          <a:chOff x="0" y="0"/>
          <a:chExt cx="0" cy="0"/>
        </a:xfrm>
      </p:grpSpPr>
      <p:sp>
        <p:nvSpPr>
          <p:cNvPr id="3878" name="Google Shape;3878;p30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79" name="Google Shape;3879;p30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0" name="Google Shape;3880;p30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1" name="Google Shape;3881;p30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82" name="Google Shape;3882;p30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(SourceCode :Module15/jdbc/TestResultSetMetaData.java)</a:t>
            </a:r>
            <a:endParaRPr/>
          </a:p>
          <a:p>
            <a:pPr indent="0" lvl="0" marL="0" rtl="0" algn="just">
              <a:lnSpc>
                <a:spcPct val="90000"/>
              </a:lnSpc>
              <a:spcBef>
                <a:spcPts val="300"/>
              </a:spcBef>
              <a:spcAft>
                <a:spcPts val="0"/>
              </a:spcAft>
              <a:buSzPts val="1000"/>
              <a:buNone/>
            </a:pPr>
            <a:r>
              <a:rPr lang="en-US" sz="1000"/>
              <a:t>The ResultSetMetaData provides information about the types and properties of the columns in a ResultSet object.</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The variable rsmd contains a ResultSetMetaData object that can be used for invoking ResultSetMetaData methods in order to get information about the ResultSet object rs.</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getMetaData() :-  Retrieves the number, types and properties of this ResultSet object's columns .</a:t>
            </a:r>
            <a:endParaRPr/>
          </a:p>
          <a:p>
            <a:pPr indent="0" lvl="0" marL="0" rtl="0" algn="just">
              <a:lnSpc>
                <a:spcPct val="90000"/>
              </a:lnSpc>
              <a:spcBef>
                <a:spcPts val="300"/>
              </a:spcBef>
              <a:spcAft>
                <a:spcPts val="0"/>
              </a:spcAft>
              <a:buSzPts val="1000"/>
              <a:buNone/>
            </a:pPr>
            <a:r>
              <a:rPr lang="en-US" sz="1000"/>
              <a:t>	</a:t>
            </a:r>
            <a:endParaRPr/>
          </a:p>
          <a:p>
            <a:pPr indent="0" lvl="0" marL="0" rtl="0" algn="just">
              <a:lnSpc>
                <a:spcPct val="90000"/>
              </a:lnSpc>
              <a:spcBef>
                <a:spcPts val="300"/>
              </a:spcBef>
              <a:spcAft>
                <a:spcPts val="0"/>
              </a:spcAft>
              <a:buSzPts val="1000"/>
              <a:buNone/>
            </a:pPr>
            <a:r>
              <a:rPr lang="en-US" sz="1000"/>
              <a:t>String getTableName(int column) :-  Gets the designated column's table name.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int getColumnCount() :-  Returns the number of columns in this ResultSet object.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String getColumnLabel(int column) :-   Gets the designated column's suggested title for use in printouts and displays.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String getColumnName(int column) :- Get the designated column's name. </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String getColumnTypeName(int column) :- Retrieves the designated column's database-specific type name.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6" name="Shape 3886"/>
        <p:cNvGrpSpPr/>
        <p:nvPr/>
      </p:nvGrpSpPr>
      <p:grpSpPr>
        <a:xfrm>
          <a:off x="0" y="0"/>
          <a:ext cx="0" cy="0"/>
          <a:chOff x="0" y="0"/>
          <a:chExt cx="0" cy="0"/>
        </a:xfrm>
      </p:grpSpPr>
      <p:sp>
        <p:nvSpPr>
          <p:cNvPr id="3887" name="Google Shape;3887;p30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8" name="Google Shape;3888;p30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9" name="Google Shape;3889;p30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90" name="Google Shape;3890;p30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91" name="Google Shape;3891;p30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:Module15/jdbc/TestDataBaseMetaData.java)</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interface java.sql.DatabaseMetaData provides information about a database as a whole. One creates an instance of DatabaseMetaData and then uses that instance to call methods that retrieves information about the database.</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 DatabaseMetaData object is created with the Connection method getMetaData() as shown in step 3. The variable dmd contains a DatabaseMetaData object that can be used to get information about the database to which con is connected.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Methods in DatabaseMetaData are discussed below:</a:t>
            </a:r>
            <a:endParaRPr/>
          </a:p>
          <a:p>
            <a:pPr indent="0" lvl="0" marL="0" rtl="0" algn="just">
              <a:spcBef>
                <a:spcPts val="300"/>
              </a:spcBef>
              <a:spcAft>
                <a:spcPts val="0"/>
              </a:spcAft>
              <a:buSzPts val="1000"/>
              <a:buNone/>
            </a:pPr>
            <a:r>
              <a:rPr lang="en-US" sz="1000"/>
              <a:t>String getDriverName() :- Retrieves the name of this JDBC driver. </a:t>
            </a:r>
            <a:endParaRPr/>
          </a:p>
          <a:p>
            <a:pPr indent="0" lvl="0" marL="0" rtl="0" algn="just">
              <a:spcBef>
                <a:spcPts val="300"/>
              </a:spcBef>
              <a:spcAft>
                <a:spcPts val="0"/>
              </a:spcAft>
              <a:buSzPts val="1000"/>
              <a:buNone/>
            </a:pPr>
            <a:r>
              <a:rPr lang="en-US" sz="1000"/>
              <a:t>int getMaxColumnNameLength() :- Retrieves the maximum number of characters this database allows for a column name. </a:t>
            </a:r>
            <a:endParaRPr/>
          </a:p>
          <a:p>
            <a:pPr indent="0" lvl="0" marL="0" rtl="0" algn="just">
              <a:spcBef>
                <a:spcPts val="300"/>
              </a:spcBef>
              <a:spcAft>
                <a:spcPts val="0"/>
              </a:spcAft>
              <a:buSzPts val="1000"/>
              <a:buNone/>
            </a:pPr>
            <a:r>
              <a:rPr lang="en-US" sz="1000"/>
              <a:t>String getUserName() :- Retrieves the user name as known to this database. </a:t>
            </a:r>
            <a:endParaRPr/>
          </a:p>
          <a:p>
            <a:pPr indent="0" lvl="0" marL="0" rtl="0" algn="just">
              <a:spcBef>
                <a:spcPts val="300"/>
              </a:spcBef>
              <a:spcAft>
                <a:spcPts val="0"/>
              </a:spcAft>
              <a:buSzPts val="1000"/>
              <a:buNone/>
            </a:pPr>
            <a:r>
              <a:rPr lang="en-US" sz="1000"/>
              <a:t>String getDatabaseProductName() :-  Retrieves the name of this database product. </a:t>
            </a:r>
            <a:endParaRPr/>
          </a:p>
          <a:p>
            <a:pPr indent="0" lvl="0" marL="0" rtl="0" algn="just">
              <a:spcBef>
                <a:spcPts val="300"/>
              </a:spcBef>
              <a:spcAft>
                <a:spcPts val="0"/>
              </a:spcAft>
              <a:buSzPts val="1000"/>
              <a:buNone/>
            </a:pPr>
            <a:r>
              <a:rPr lang="en-US" sz="1000"/>
              <a:t>int getMaxColumnsInTable() :- Retrieves the maximum number of columns this database allows in a table. </a:t>
            </a:r>
            <a:endParaRPr/>
          </a:p>
          <a:p>
            <a:pPr indent="0" lvl="0" marL="0" rtl="0" algn="just">
              <a:spcBef>
                <a:spcPts val="300"/>
              </a:spcBef>
              <a:spcAft>
                <a:spcPts val="0"/>
              </a:spcAft>
              <a:buSzPts val="1000"/>
              <a:buNone/>
            </a:pPr>
            <a:r>
              <a:rPr lang="en-US" sz="1000"/>
              <a:t>int getMaxRowSize() :- Retrieves the maximum number of bytes this database allows in a single row. </a:t>
            </a:r>
            <a:endParaRPr/>
          </a:p>
          <a:p>
            <a:pPr indent="0" lvl="0" marL="0" rtl="0" algn="just">
              <a:spcBef>
                <a:spcPts val="300"/>
              </a:spcBef>
              <a:spcAft>
                <a:spcPts val="0"/>
              </a:spcAft>
              <a:buSzPts val="1000"/>
              <a:buNone/>
            </a:pPr>
            <a:r>
              <a:rPr lang="en-US" sz="1000"/>
              <a:t>ResultSet getSchemas() :- Retrieves the schema names available in this database. </a:t>
            </a:r>
            <a:endParaRPr/>
          </a:p>
          <a:p>
            <a:pPr indent="0" lvl="0" marL="0" rtl="0" algn="just">
              <a:spcBef>
                <a:spcPts val="300"/>
              </a:spcBef>
              <a:spcAft>
                <a:spcPts val="0"/>
              </a:spcAft>
              <a:buSzPts val="1000"/>
              <a:buNone/>
            </a:pPr>
            <a:r>
              <a:rPr lang="en-US" sz="1000"/>
              <a:t>boolean supportsStoredProcedures():- Retrieves whether this database supports stored procedure calls that use the stored procedure escape syntax. </a:t>
            </a:r>
            <a:endParaRPr/>
          </a:p>
          <a:p>
            <a:pPr indent="0" lvl="0" marL="0" rtl="0" algn="l">
              <a:spcBef>
                <a:spcPts val="0"/>
              </a:spcBef>
              <a:spcAft>
                <a:spcPts val="0"/>
              </a:spcAft>
              <a:buNone/>
            </a:pPr>
            <a:r>
              <a:t/>
            </a:r>
            <a:endParaRPr sz="1000"/>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5" name="Shape 3895"/>
        <p:cNvGrpSpPr/>
        <p:nvPr/>
      </p:nvGrpSpPr>
      <p:grpSpPr>
        <a:xfrm>
          <a:off x="0" y="0"/>
          <a:ext cx="0" cy="0"/>
          <a:chOff x="0" y="0"/>
          <a:chExt cx="0" cy="0"/>
        </a:xfrm>
      </p:grpSpPr>
      <p:sp>
        <p:nvSpPr>
          <p:cNvPr id="3896" name="Google Shape;3896;p30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97" name="Google Shape;3897;p30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98" name="Google Shape;3898;p30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99" name="Google Shape;3899;p30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3900" name="Google Shape;3900;p309:notes"/>
          <p:cNvSpPr txBox="1"/>
          <p:nvPr>
            <p:ph idx="1" type="body"/>
          </p:nvPr>
        </p:nvSpPr>
        <p:spPr>
          <a:xfrm>
            <a:off x="701675" y="4421187"/>
            <a:ext cx="5608637" cy="20621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Concurrency tells us whether the resultset is updatable.</a:t>
            </a:r>
            <a:endParaRPr/>
          </a:p>
          <a:p>
            <a:pPr indent="0" lvl="0" marL="0" rtl="0" algn="just">
              <a:spcBef>
                <a:spcPts val="400"/>
              </a:spcBef>
              <a:spcAft>
                <a:spcPts val="0"/>
              </a:spcAft>
              <a:buSzPts val="1000"/>
              <a:buNone/>
            </a:pPr>
            <a:r>
              <a:rPr lang="en-US" sz="1000"/>
              <a:t>There are two fields defined which are provided as the second parameter in the statement object , which tells us whether the resultset is updatable or not.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Following is the description :</a:t>
            </a:r>
            <a:endParaRPr/>
          </a:p>
          <a:p>
            <a:pPr indent="0" lvl="0" marL="0" rtl="0" algn="just">
              <a:spcBef>
                <a:spcPts val="400"/>
              </a:spcBef>
              <a:spcAft>
                <a:spcPts val="0"/>
              </a:spcAft>
              <a:buSzPts val="1000"/>
              <a:buNone/>
            </a:pPr>
            <a:r>
              <a:rPr lang="en-US" sz="1000"/>
              <a:t>	1 .  ResultSet.CONCUR_READ_ONLY</a:t>
            </a:r>
            <a:endParaRPr/>
          </a:p>
          <a:p>
            <a:pPr indent="0" lvl="0" marL="0" rtl="0" algn="just">
              <a:spcBef>
                <a:spcPts val="400"/>
              </a:spcBef>
              <a:spcAft>
                <a:spcPts val="0"/>
              </a:spcAft>
              <a:buSzPts val="1000"/>
              <a:buNone/>
            </a:pPr>
            <a:r>
              <a:rPr lang="en-US" sz="1000"/>
              <a:t>		This value indicates that the ResultSet object is not updatable, i.e. it is read only.</a:t>
            </a:r>
            <a:endParaRPr/>
          </a:p>
          <a:p>
            <a:pPr indent="0" lvl="0" marL="0" rtl="0" algn="just">
              <a:spcBef>
                <a:spcPts val="400"/>
              </a:spcBef>
              <a:spcAft>
                <a:spcPts val="0"/>
              </a:spcAft>
              <a:buSzPts val="1000"/>
              <a:buNone/>
            </a:pPr>
            <a:r>
              <a:rPr lang="en-US" sz="1000"/>
              <a:t> 	2 .  ResultSet.CONCUR_UPDATABLE</a:t>
            </a:r>
            <a:endParaRPr/>
          </a:p>
          <a:p>
            <a:pPr indent="0" lvl="0" marL="0" rtl="0" algn="just">
              <a:spcBef>
                <a:spcPts val="400"/>
              </a:spcBef>
              <a:spcAft>
                <a:spcPts val="0"/>
              </a:spcAft>
              <a:buSzPts val="1000"/>
              <a:buNone/>
            </a:pPr>
            <a:r>
              <a:rPr lang="en-US" sz="1000"/>
              <a:t>		In the ResultSet object value may be updatable.</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3901" name="Google Shape;3901;p30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37" name="Google Shape;437;p3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8" name="Google Shape;438;p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9" name="Google Shape;439;p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0" name="Google Shape;440;p3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1" name="Google Shape;441;p3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above diagram shows the data type promotion and demotions hierarchy, e.g. a byte can be simply assigned to short, since the range of short is higher than a byte. But in case of a long data type assigned to a float type results in precession loss. Long has higher number of bits for storage, but it doesn’t have fractional (exponential) part as float, which results in precision loss.</a:t>
            </a:r>
            <a:endParaRPr/>
          </a:p>
          <a:p>
            <a:pPr indent="0" lvl="0" marL="0" rtl="0" algn="just">
              <a:spcBef>
                <a:spcPts val="400"/>
              </a:spcBef>
              <a:spcAft>
                <a:spcPts val="0"/>
              </a:spcAft>
              <a:buSzPts val="1000"/>
              <a:buNone/>
            </a:pPr>
            <a:r>
              <a:rPr lang="en-US" sz="1000"/>
              <a:t>Promotions are done implicitly.  While demotions are done explicitly by using Cast operator.</a:t>
            </a:r>
            <a:endParaRPr/>
          </a:p>
          <a:p>
            <a:pPr indent="0" lvl="0" marL="0" rtl="0" algn="just">
              <a:spcBef>
                <a:spcPts val="400"/>
              </a:spcBef>
              <a:spcAft>
                <a:spcPts val="0"/>
              </a:spcAft>
              <a:buSzPts val="1000"/>
              <a:buNone/>
            </a:pPr>
            <a:r>
              <a:rPr lang="en-US" sz="1000"/>
              <a:t>Ex. 1  :  </a:t>
            </a:r>
            <a:r>
              <a:rPr lang="en-US" sz="1000">
                <a:latin typeface="Courier New"/>
                <a:ea typeface="Courier New"/>
                <a:cs typeface="Courier New"/>
                <a:sym typeface="Courier New"/>
              </a:rPr>
              <a:t>float b = 3.4f, c = 1.2f;</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 int a = b/c;   Results in compile time error.</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int a = (int) (b / c);</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US" sz="1000"/>
              <a:t>Ex. 2  :  </a:t>
            </a:r>
            <a:r>
              <a:rPr lang="en-US" sz="1000">
                <a:latin typeface="Courier New"/>
                <a:ea typeface="Courier New"/>
                <a:cs typeface="Courier New"/>
                <a:sym typeface="Courier New"/>
              </a:rPr>
              <a:t>int i = 5, j = 10;</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 float a = i / j ;   It results a = 0;</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float a = (float) i / j;  It results a = 0.5f;</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While performing arithmetic on types smaller than ‘int’,  byte types of operands are implicitly promoted to ‘int’, in calculations they are treated as ‘int’ so result will be ‘int’.</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byte r = 10, s = 20, t;</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t = r + s;</a:t>
            </a:r>
            <a:r>
              <a:rPr lang="en-US" sz="1000"/>
              <a:t> </a:t>
            </a:r>
            <a:endParaRPr/>
          </a:p>
          <a:p>
            <a:pPr indent="0" lvl="0" marL="0" rtl="0" algn="just">
              <a:spcBef>
                <a:spcPts val="400"/>
              </a:spcBef>
              <a:spcAft>
                <a:spcPts val="0"/>
              </a:spcAft>
              <a:buSzPts val="1000"/>
              <a:buNone/>
            </a:pPr>
            <a:r>
              <a:rPr lang="en-US" sz="1000"/>
              <a:t>Results in compile time error because while solving expression, r and s are converted to ‘int’ and (r + s) results in ‘int’ which can not be assigned to byte t.  So, to get byte result, casting is needed.</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t = (byte) (r + s);</a:t>
            </a:r>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442" name="Google Shape;442;p3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5" name="Shape 3905"/>
        <p:cNvGrpSpPr/>
        <p:nvPr/>
      </p:nvGrpSpPr>
      <p:grpSpPr>
        <a:xfrm>
          <a:off x="0" y="0"/>
          <a:ext cx="0" cy="0"/>
          <a:chOff x="0" y="0"/>
          <a:chExt cx="0" cy="0"/>
        </a:xfrm>
      </p:grpSpPr>
      <p:sp>
        <p:nvSpPr>
          <p:cNvPr id="3906" name="Google Shape;3906;p31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07" name="Google Shape;3907;p3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08" name="Google Shape;3908;p31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09" name="Google Shape;3909;p31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10" name="Google Shape;3910;p310:notes"/>
          <p:cNvSpPr txBox="1"/>
          <p:nvPr>
            <p:ph idx="1" type="body"/>
          </p:nvPr>
        </p:nvSpPr>
        <p:spPr>
          <a:xfrm>
            <a:off x="701675" y="4421187"/>
            <a:ext cx="5608637" cy="41195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ResultSet cursor types are set while creating a Statement or PreparedStatement.</a:t>
            </a:r>
            <a:endParaRPr/>
          </a:p>
          <a:p>
            <a:pPr indent="0" lvl="0" marL="0" rtl="0" algn="just">
              <a:spcBef>
                <a:spcPts val="300"/>
              </a:spcBef>
              <a:spcAft>
                <a:spcPts val="0"/>
              </a:spcAft>
              <a:buSzPts val="1000"/>
              <a:buNone/>
            </a:pPr>
            <a:r>
              <a:rPr lang="en-US" sz="1000"/>
              <a:t>	Connection.createStatement( </a:t>
            </a:r>
            <a:r>
              <a:rPr b="1" lang="en-US" sz="1000"/>
              <a:t>cursor type</a:t>
            </a:r>
            <a:r>
              <a:rPr lang="en-US" sz="1000"/>
              <a:t>, concurrency type)</a:t>
            </a:r>
            <a:endParaRPr/>
          </a:p>
          <a:p>
            <a:pPr indent="0" lvl="0" marL="0" rtl="0" algn="just">
              <a:spcBef>
                <a:spcPts val="300"/>
              </a:spcBef>
              <a:spcAft>
                <a:spcPts val="0"/>
              </a:spcAft>
              <a:buSzPts val="1000"/>
              <a:buNone/>
            </a:pPr>
            <a:r>
              <a:rPr lang="en-US" sz="1000"/>
              <a:t>	Connection.prepareStatement(“Query”, </a:t>
            </a:r>
            <a:r>
              <a:rPr b="1" lang="en-US" sz="1000"/>
              <a:t>cursor type</a:t>
            </a:r>
            <a:r>
              <a:rPr lang="en-US" sz="1000"/>
              <a:t>, concurrency type)</a:t>
            </a:r>
            <a:endParaRPr/>
          </a:p>
          <a:p>
            <a:pPr indent="0" lvl="0" marL="0" rtl="0" algn="just">
              <a:spcBef>
                <a:spcPts val="300"/>
              </a:spcBef>
              <a:spcAft>
                <a:spcPts val="0"/>
              </a:spcAft>
              <a:buSzPts val="1000"/>
              <a:buNone/>
            </a:pPr>
            <a:r>
              <a:rPr lang="en-US" sz="1000"/>
              <a:t>	</a:t>
            </a:r>
            <a:endParaRPr/>
          </a:p>
          <a:p>
            <a:pPr indent="0" lvl="0" marL="0" rtl="0" algn="just">
              <a:spcBef>
                <a:spcPts val="300"/>
              </a:spcBef>
              <a:spcAft>
                <a:spcPts val="0"/>
              </a:spcAft>
              <a:buNone/>
            </a:pPr>
            <a:r>
              <a:rPr lang="en-US" sz="1000"/>
              <a:t>Forward Only </a:t>
            </a:r>
            <a:endParaRPr/>
          </a:p>
          <a:p>
            <a:pPr indent="-63500" lvl="1" marL="741362" rtl="0" algn="just">
              <a:spcBef>
                <a:spcPts val="300"/>
              </a:spcBef>
              <a:spcAft>
                <a:spcPts val="0"/>
              </a:spcAft>
              <a:buSzPts val="1000"/>
              <a:buFont typeface="Times New Roman"/>
              <a:buChar char="–"/>
            </a:pPr>
            <a:r>
              <a:rPr lang="en-US" sz="1000"/>
              <a:t>ResultSet.TYPE_FORWARD_ONLY</a:t>
            </a:r>
            <a:endParaRPr/>
          </a:p>
          <a:p>
            <a:pPr indent="0" lvl="1" marL="741362" rtl="0" algn="just">
              <a:spcBef>
                <a:spcPts val="300"/>
              </a:spcBef>
              <a:spcAft>
                <a:spcPts val="0"/>
              </a:spcAft>
              <a:buSzPts val="1000"/>
              <a:buNone/>
            </a:pPr>
            <a:r>
              <a:rPr lang="en-US" sz="1000"/>
              <a:t>A static final int field indicating the movement of cursor in forward direction only. All  databases support this movement. </a:t>
            </a:r>
            <a:endParaRPr/>
          </a:p>
          <a:p>
            <a:pPr indent="0" lvl="1" marL="741362" rtl="0" algn="just">
              <a:spcBef>
                <a:spcPts val="300"/>
              </a:spcBef>
              <a:spcAft>
                <a:spcPts val="0"/>
              </a:spcAft>
              <a:buSzPts val="1000"/>
              <a:buNone/>
            </a:pPr>
            <a:r>
              <a:rPr lang="en-US" sz="1000"/>
              <a:t>	</a:t>
            </a:r>
            <a:endParaRPr/>
          </a:p>
          <a:p>
            <a:pPr indent="0" lvl="0" marL="0" rtl="0" algn="just">
              <a:spcBef>
                <a:spcPts val="300"/>
              </a:spcBef>
              <a:spcAft>
                <a:spcPts val="0"/>
              </a:spcAft>
              <a:buNone/>
            </a:pPr>
            <a:r>
              <a:rPr lang="en-US" sz="1000"/>
              <a:t>Scrollable</a:t>
            </a:r>
            <a:endParaRPr/>
          </a:p>
          <a:p>
            <a:pPr indent="-63500" lvl="1" marL="741362" rtl="0" algn="just">
              <a:spcBef>
                <a:spcPts val="300"/>
              </a:spcBef>
              <a:spcAft>
                <a:spcPts val="0"/>
              </a:spcAft>
              <a:buSzPts val="1000"/>
              <a:buFont typeface="Times New Roman"/>
              <a:buChar char="–"/>
            </a:pPr>
            <a:r>
              <a:rPr lang="en-US" sz="1000"/>
              <a:t>ResultSet.TYPE_SCROLL_SENSITIVE</a:t>
            </a:r>
            <a:endParaRPr/>
          </a:p>
          <a:p>
            <a:pPr indent="0" lvl="1" marL="741362" rtl="0" algn="just">
              <a:spcBef>
                <a:spcPts val="300"/>
              </a:spcBef>
              <a:spcAft>
                <a:spcPts val="0"/>
              </a:spcAft>
              <a:buSzPts val="1000"/>
              <a:buNone/>
            </a:pPr>
            <a:r>
              <a:rPr lang="en-US" sz="1000"/>
              <a:t>A static final int field indication movement of the cursor in both the directions. Not all databases support this</a:t>
            </a:r>
            <a:endParaRPr/>
          </a:p>
          <a:p>
            <a:pPr indent="0" lvl="1" marL="741362" rtl="0" algn="just">
              <a:spcBef>
                <a:spcPts val="400"/>
              </a:spcBef>
              <a:spcAft>
                <a:spcPts val="0"/>
              </a:spcAft>
              <a:buSzPts val="1000"/>
              <a:buNone/>
            </a:pPr>
            <a:r>
              <a:rPr lang="en-US" sz="1000"/>
              <a:t>features. The sensitivity is concerned with whether created ResultSet should show reflection of changes made at the database side. If ResultSet is sensitive, it ensures the ResultSet be populated from the database for every its access. This type of cursor is insensitive to changes made to the database while it is open .</a:t>
            </a:r>
            <a:endParaRPr/>
          </a:p>
          <a:p>
            <a:pPr indent="-63500" lvl="1" marL="741362" rtl="0" algn="just">
              <a:spcBef>
                <a:spcPts val="300"/>
              </a:spcBef>
              <a:spcAft>
                <a:spcPts val="0"/>
              </a:spcAft>
              <a:buSzPts val="1000"/>
              <a:buFont typeface="Times New Roman"/>
              <a:buChar char="–"/>
            </a:pPr>
            <a:r>
              <a:rPr lang="en-US" sz="1000"/>
              <a:t>ResultSet.TYPE_SCROLL_INSENSITIVE</a:t>
            </a:r>
            <a:endParaRPr/>
          </a:p>
          <a:p>
            <a:pPr indent="0" lvl="1" marL="741362" rtl="0" algn="just">
              <a:spcBef>
                <a:spcPts val="400"/>
              </a:spcBef>
              <a:spcAft>
                <a:spcPts val="0"/>
              </a:spcAft>
              <a:buSzPts val="1000"/>
              <a:buNone/>
            </a:pPr>
            <a:r>
              <a:rPr lang="en-US" sz="1000"/>
              <a:t>It too supports cursor movement in both the directions, but now ResultSet may not be populated for changes made to database. This type of cursor is insensitive to changes made to the database while it is open. </a:t>
            </a:r>
            <a:endParaRPr/>
          </a:p>
          <a:p>
            <a:pPr indent="0" lvl="1" marL="741362" rtl="0" algn="just">
              <a:spcBef>
                <a:spcPts val="300"/>
              </a:spcBef>
              <a:spcAft>
                <a:spcPts val="0"/>
              </a:spcAft>
              <a:buSzPts val="1000"/>
              <a:buNone/>
            </a:pPr>
            <a:r>
              <a:t/>
            </a:r>
            <a:endParaRPr sz="1000"/>
          </a:p>
          <a:p>
            <a:pPr indent="0" lvl="1" marL="741362" rtl="0" algn="just">
              <a:spcBef>
                <a:spcPts val="300"/>
              </a:spcBef>
              <a:spcAft>
                <a:spcPts val="0"/>
              </a:spcAft>
              <a:buSzPts val="1000"/>
              <a:buNone/>
            </a:pPr>
            <a:r>
              <a:t/>
            </a:r>
            <a:endParaRPr sz="1000"/>
          </a:p>
          <a:p>
            <a:pPr indent="0" lvl="1" marL="741362" rtl="0" algn="just">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4" name="Shape 3914"/>
        <p:cNvGrpSpPr/>
        <p:nvPr/>
      </p:nvGrpSpPr>
      <p:grpSpPr>
        <a:xfrm>
          <a:off x="0" y="0"/>
          <a:ext cx="0" cy="0"/>
          <a:chOff x="0" y="0"/>
          <a:chExt cx="0" cy="0"/>
        </a:xfrm>
      </p:grpSpPr>
      <p:sp>
        <p:nvSpPr>
          <p:cNvPr id="3915" name="Google Shape;3915;p31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16" name="Google Shape;3916;p3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17" name="Google Shape;3917;p31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18" name="Google Shape;3918;p31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19" name="Google Shape;3919;p311:notes"/>
          <p:cNvSpPr txBox="1"/>
          <p:nvPr>
            <p:ph idx="1" type="body"/>
          </p:nvPr>
        </p:nvSpPr>
        <p:spPr>
          <a:xfrm>
            <a:off x="701675" y="4421187"/>
            <a:ext cx="5608637" cy="46370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	When ResultSet is created cursor is always positioned before the first row.</a:t>
            </a:r>
            <a:endParaRPr/>
          </a:p>
          <a:p>
            <a:pPr indent="0" lvl="0" marL="0" rtl="0" algn="just">
              <a:lnSpc>
                <a:spcPct val="90000"/>
              </a:lnSpc>
              <a:spcBef>
                <a:spcPts val="300"/>
              </a:spcBef>
              <a:spcAft>
                <a:spcPts val="0"/>
              </a:spcAft>
              <a:buSzPts val="1000"/>
              <a:buNone/>
            </a:pPr>
            <a:r>
              <a:rPr b="1" lang="en-US" sz="1000"/>
              <a:t>boolean next() :- </a:t>
            </a:r>
            <a:r>
              <a:rPr lang="en-US" sz="1000"/>
              <a:t>Moves the cursor down one row from its current position. After ResultSet is created the first call to the method makes first row as current and subsequent calls make the subsequent rows as current. Returns true if new current row is valid otherwise false. Throws SQLException if database error occurs.</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boolean previous():-</a:t>
            </a:r>
            <a:r>
              <a:rPr lang="en-US" sz="1000"/>
              <a:t> Moves the cursor to the previous row in the ResultSet object. Returns true if cursor is on valid row else false.  Throws an SQLException if database error occurs or if ResultSet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boolean first() :- </a:t>
            </a:r>
            <a:r>
              <a:rPr lang="en-US" sz="1000"/>
              <a:t>Moves the cursor to the first row of the ResultSet. Returns true if cursor is on a valid row, false if there are no rows in the ResultSet. Throws an SQLException if database error occurs or if ResultSet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boolean last() :- </a:t>
            </a:r>
            <a:r>
              <a:rPr lang="en-US" sz="1000"/>
              <a:t>Moves the cursor to the last row of the ResultSet. Returns true if cursor is on a valid row, false if there are no rows in the ResultSet. Throws an SQLException if database error occurs or if ResultSet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boolean absolute(int) :- </a:t>
            </a:r>
            <a:r>
              <a:rPr lang="en-US" sz="1000"/>
              <a:t>Moves the cursor to the given row number. If row number is positive the cursor moves to the given row with respect to the beginning of the ResultSet. The row number is negative cursor moves to the given row with respect to the end of ResultSet. An attempt to position the cursor beyond the first/last row leaves the cursor before the first row or after the last row.  For ex :</a:t>
            </a:r>
            <a:endParaRPr/>
          </a:p>
          <a:p>
            <a:pPr indent="-63500" lvl="1" marL="741362" rtl="0" algn="just">
              <a:lnSpc>
                <a:spcPct val="90000"/>
              </a:lnSpc>
              <a:spcBef>
                <a:spcPts val="300"/>
              </a:spcBef>
              <a:spcAft>
                <a:spcPts val="0"/>
              </a:spcAft>
              <a:buSzPts val="1000"/>
              <a:buFont typeface="Times New Roman"/>
              <a:buChar char="–"/>
            </a:pPr>
            <a:r>
              <a:rPr lang="en-US" sz="1000"/>
              <a:t>rs.absolute(1) : is the same as first() i.e. moves cursor to first record.</a:t>
            </a:r>
            <a:endParaRPr/>
          </a:p>
          <a:p>
            <a:pPr indent="-63500" lvl="1" marL="741362" rtl="0" algn="just">
              <a:lnSpc>
                <a:spcPct val="90000"/>
              </a:lnSpc>
              <a:spcBef>
                <a:spcPts val="300"/>
              </a:spcBef>
              <a:spcAft>
                <a:spcPts val="0"/>
              </a:spcAft>
              <a:buSzPts val="1000"/>
              <a:buFont typeface="Times New Roman"/>
              <a:buChar char="–"/>
            </a:pPr>
            <a:r>
              <a:rPr lang="en-US" sz="1000"/>
              <a:t>rs.absolute(3) : moves cursor to the 3rd record from top.</a:t>
            </a:r>
            <a:endParaRPr/>
          </a:p>
          <a:p>
            <a:pPr indent="-63500" lvl="1" marL="741362" rtl="0" algn="just">
              <a:lnSpc>
                <a:spcPct val="90000"/>
              </a:lnSpc>
              <a:spcBef>
                <a:spcPts val="300"/>
              </a:spcBef>
              <a:spcAft>
                <a:spcPts val="0"/>
              </a:spcAft>
              <a:buSzPts val="1000"/>
              <a:buFont typeface="Times New Roman"/>
              <a:buChar char="–"/>
            </a:pPr>
            <a:r>
              <a:rPr lang="en-US" sz="1000"/>
              <a:t>rs.absolute(-1) : is the same as last() i.e. moves cursor to last record.</a:t>
            </a:r>
            <a:endParaRPr/>
          </a:p>
          <a:p>
            <a:pPr indent="-63500" lvl="1" marL="741362" rtl="0" algn="just">
              <a:lnSpc>
                <a:spcPct val="90000"/>
              </a:lnSpc>
              <a:spcBef>
                <a:spcPts val="300"/>
              </a:spcBef>
              <a:spcAft>
                <a:spcPts val="0"/>
              </a:spcAft>
              <a:buSzPts val="1000"/>
              <a:buFont typeface="Times New Roman"/>
              <a:buChar char="–"/>
            </a:pPr>
            <a:r>
              <a:rPr lang="en-US" sz="1000"/>
              <a:t>rs.absolute(-2) : moves cursor to 4th record.</a:t>
            </a:r>
            <a:endParaRPr/>
          </a:p>
          <a:p>
            <a:pPr indent="0" lvl="1" marL="741362" rtl="0" algn="just">
              <a:lnSpc>
                <a:spcPct val="90000"/>
              </a:lnSpc>
              <a:spcBef>
                <a:spcPts val="30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5" name="Shape 3945"/>
        <p:cNvGrpSpPr/>
        <p:nvPr/>
      </p:nvGrpSpPr>
      <p:grpSpPr>
        <a:xfrm>
          <a:off x="0" y="0"/>
          <a:ext cx="0" cy="0"/>
          <a:chOff x="0" y="0"/>
          <a:chExt cx="0" cy="0"/>
        </a:xfrm>
      </p:grpSpPr>
      <p:sp>
        <p:nvSpPr>
          <p:cNvPr id="3946" name="Google Shape;3946;p31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47" name="Google Shape;3947;p31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48" name="Google Shape;3948;p31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49" name="Google Shape;3949;p312:notes"/>
          <p:cNvSpPr txBox="1"/>
          <p:nvPr>
            <p:ph idx="1" type="body"/>
          </p:nvPr>
        </p:nvSpPr>
        <p:spPr>
          <a:xfrm>
            <a:off x="701675" y="4421187"/>
            <a:ext cx="5608637" cy="4271962"/>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The absolute(int) method throws SQLException in case database error occurs or ResultSet type is TYPE_FORWARD_ONLY.</a:t>
            </a:r>
            <a:endParaRPr/>
          </a:p>
          <a:p>
            <a:pPr indent="0" lvl="1" marL="741362"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void beforeFirst() :- </a:t>
            </a:r>
            <a:r>
              <a:rPr lang="en-US" sz="1000"/>
              <a:t>Moves the cursor just before the first row of ResultSet. The method does not have effect on empty ResultSet.</a:t>
            </a:r>
            <a:endParaRPr/>
          </a:p>
          <a:p>
            <a:pPr indent="0" lvl="0" marL="0" rtl="0" algn="just">
              <a:lnSpc>
                <a:spcPct val="90000"/>
              </a:lnSpc>
              <a:spcBef>
                <a:spcPts val="300"/>
              </a:spcBef>
              <a:spcAft>
                <a:spcPts val="0"/>
              </a:spcAft>
              <a:buSzPts val="1000"/>
              <a:buNone/>
            </a:pPr>
            <a:r>
              <a:rPr lang="en-US" sz="1000"/>
              <a:t>The method throws SQLException in case database error occurs or ResultSet type is TYPE_FORWARD_ONLY.</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b="1" lang="en-US" sz="1000"/>
              <a:t>void afterLast() :- </a:t>
            </a:r>
            <a:r>
              <a:rPr lang="en-US" sz="1000"/>
              <a:t>Moves the cursor just after the last row of ResultSet. The method does not have effect on empty ResultSet.</a:t>
            </a:r>
            <a:endParaRPr/>
          </a:p>
          <a:p>
            <a:pPr indent="0" lvl="0" marL="0" rtl="0" algn="just">
              <a:lnSpc>
                <a:spcPct val="90000"/>
              </a:lnSpc>
              <a:spcBef>
                <a:spcPts val="300"/>
              </a:spcBef>
              <a:spcAft>
                <a:spcPts val="0"/>
              </a:spcAft>
              <a:buSzPts val="1000"/>
              <a:buNone/>
            </a:pPr>
            <a:r>
              <a:rPr lang="en-US" sz="1000"/>
              <a:t>The method throws SQLException in case database error occurs or ResultSet type is TYPE_FORWARD_ONLY.</a:t>
            </a:r>
            <a:endParaRPr/>
          </a:p>
          <a:p>
            <a:pPr indent="0" lvl="0" marL="0" rtl="0" algn="just">
              <a:lnSpc>
                <a:spcPct val="90000"/>
              </a:lnSpc>
              <a:spcBef>
                <a:spcPts val="300"/>
              </a:spcBef>
              <a:spcAft>
                <a:spcPts val="0"/>
              </a:spcAft>
              <a:buSzPts val="1000"/>
              <a:buNone/>
            </a:pPr>
            <a:r>
              <a:t/>
            </a:r>
            <a:endParaRPr b="1" sz="1000"/>
          </a:p>
          <a:p>
            <a:pPr indent="0" lvl="0" marL="0" rtl="0" algn="just">
              <a:lnSpc>
                <a:spcPct val="90000"/>
              </a:lnSpc>
              <a:spcBef>
                <a:spcPts val="300"/>
              </a:spcBef>
              <a:spcAft>
                <a:spcPts val="0"/>
              </a:spcAft>
              <a:buSzPts val="1000"/>
              <a:buNone/>
            </a:pPr>
            <a:r>
              <a:rPr b="1" lang="en-US" sz="1000"/>
              <a:t>boolean relative(int) :- </a:t>
            </a:r>
            <a:r>
              <a:rPr lang="en-US" sz="1000"/>
              <a:t>Moves the cursor  a relative number of rows either in positive or negative direction. If row number is positive the cursor is moved in forward direction. If the row number is negative cursor is moved in the reverse direction. An attempt to position the cursor beyond the first/last row leaves the cursor before the first row or after the last row.</a:t>
            </a:r>
            <a:endParaRPr/>
          </a:p>
          <a:p>
            <a:pPr indent="0" lvl="0" marL="0" rtl="0" algn="just">
              <a:lnSpc>
                <a:spcPct val="90000"/>
              </a:lnSpc>
              <a:spcBef>
                <a:spcPts val="300"/>
              </a:spcBef>
              <a:spcAft>
                <a:spcPts val="0"/>
              </a:spcAft>
              <a:buSzPts val="1000"/>
              <a:buNone/>
            </a:pPr>
            <a:r>
              <a:t/>
            </a:r>
            <a:endParaRPr sz="1000"/>
          </a:p>
          <a:p>
            <a:pPr indent="0" lvl="0" marL="0" rtl="0" algn="just">
              <a:lnSpc>
                <a:spcPct val="90000"/>
              </a:lnSpc>
              <a:spcBef>
                <a:spcPts val="300"/>
              </a:spcBef>
              <a:spcAft>
                <a:spcPts val="0"/>
              </a:spcAft>
              <a:buSzPts val="1000"/>
              <a:buNone/>
            </a:pPr>
            <a:r>
              <a:rPr lang="en-US" sz="1000"/>
              <a:t>Let the ResultSet rs has 5 records.</a:t>
            </a:r>
            <a:endParaRPr/>
          </a:p>
          <a:p>
            <a:pPr indent="-63500" lvl="1" marL="741362" rtl="0" algn="just">
              <a:lnSpc>
                <a:spcPct val="90000"/>
              </a:lnSpc>
              <a:spcBef>
                <a:spcPts val="300"/>
              </a:spcBef>
              <a:spcAft>
                <a:spcPts val="0"/>
              </a:spcAft>
              <a:buSzPts val="1000"/>
              <a:buFont typeface="Times New Roman"/>
              <a:buChar char="–"/>
            </a:pPr>
            <a:r>
              <a:rPr lang="en-US" sz="1000"/>
              <a:t>rs.relative(1) : is the same as next() </a:t>
            </a:r>
            <a:endParaRPr/>
          </a:p>
          <a:p>
            <a:pPr indent="-63500" lvl="1" marL="741362" rtl="0" algn="just">
              <a:lnSpc>
                <a:spcPct val="90000"/>
              </a:lnSpc>
              <a:spcBef>
                <a:spcPts val="300"/>
              </a:spcBef>
              <a:spcAft>
                <a:spcPts val="0"/>
              </a:spcAft>
              <a:buSzPts val="1000"/>
              <a:buFont typeface="Times New Roman"/>
              <a:buChar char="–"/>
            </a:pPr>
            <a:r>
              <a:rPr lang="en-US" sz="1000"/>
              <a:t>rs. relative(3) : moves cursor 3 positions down from current position .</a:t>
            </a:r>
            <a:endParaRPr/>
          </a:p>
          <a:p>
            <a:pPr indent="-63500" lvl="1" marL="741362" rtl="0" algn="just">
              <a:lnSpc>
                <a:spcPct val="90000"/>
              </a:lnSpc>
              <a:spcBef>
                <a:spcPts val="300"/>
              </a:spcBef>
              <a:spcAft>
                <a:spcPts val="0"/>
              </a:spcAft>
              <a:buSzPts val="1000"/>
              <a:buFont typeface="Times New Roman"/>
              <a:buChar char="–"/>
            </a:pPr>
            <a:r>
              <a:rPr lang="en-US" sz="1000"/>
              <a:t>rs. relative(-1) : is the same as previous() </a:t>
            </a:r>
            <a:endParaRPr/>
          </a:p>
          <a:p>
            <a:pPr indent="-63500" lvl="1" marL="741362" rtl="0" algn="just">
              <a:lnSpc>
                <a:spcPct val="90000"/>
              </a:lnSpc>
              <a:spcBef>
                <a:spcPts val="300"/>
              </a:spcBef>
              <a:spcAft>
                <a:spcPts val="0"/>
              </a:spcAft>
              <a:buSzPts val="1000"/>
              <a:buFont typeface="Times New Roman"/>
              <a:buChar char="–"/>
            </a:pPr>
            <a:r>
              <a:rPr lang="en-US" sz="1000"/>
              <a:t>rs. relative(-2) : moves cursor 2 up from current positions</a:t>
            </a:r>
            <a:endParaRPr/>
          </a:p>
          <a:p>
            <a:pPr indent="0" lvl="0" marL="0" rtl="0" algn="just">
              <a:lnSpc>
                <a:spcPct val="90000"/>
              </a:lnSpc>
              <a:spcBef>
                <a:spcPts val="300"/>
              </a:spcBef>
              <a:spcAft>
                <a:spcPts val="0"/>
              </a:spcAft>
              <a:buSzPts val="1000"/>
              <a:buNone/>
            </a:pPr>
            <a:r>
              <a:rPr lang="en-US" sz="1000"/>
              <a:t>	The method throws SQLException in case database error occurs or ResultSet type is TYPE_FORWARD_ONLY.</a:t>
            </a:r>
            <a:endParaRPr/>
          </a:p>
          <a:p>
            <a:pPr indent="0" lvl="0" marL="0" rtl="0" algn="l">
              <a:spcBef>
                <a:spcPts val="0"/>
              </a:spcBef>
              <a:spcAft>
                <a:spcPts val="0"/>
              </a:spcAft>
              <a:buNone/>
            </a:pPr>
            <a:r>
              <a:t/>
            </a:r>
            <a:endParaRPr sz="1000"/>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9" name="Shape 3969"/>
        <p:cNvGrpSpPr/>
        <p:nvPr/>
      </p:nvGrpSpPr>
      <p:grpSpPr>
        <a:xfrm>
          <a:off x="0" y="0"/>
          <a:ext cx="0" cy="0"/>
          <a:chOff x="0" y="0"/>
          <a:chExt cx="0" cy="0"/>
        </a:xfrm>
      </p:grpSpPr>
      <p:sp>
        <p:nvSpPr>
          <p:cNvPr id="3970" name="Google Shape;3970;p31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71" name="Google Shape;3971;p31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72" name="Google Shape;3972;p31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73" name="Google Shape;3973;p31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74" name="Google Shape;3974;p31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:Module15/jdbc/DeptInsertUpdate05.java)</a:t>
            </a:r>
            <a:endParaRPr/>
          </a:p>
          <a:p>
            <a:pPr indent="0" lvl="0" marL="0" rtl="0" algn="just">
              <a:spcBef>
                <a:spcPts val="300"/>
              </a:spcBef>
              <a:spcAft>
                <a:spcPts val="0"/>
              </a:spcAft>
              <a:buSzPts val="1000"/>
              <a:buNone/>
            </a:pPr>
            <a:r>
              <a:rPr b="1" lang="en-US" sz="1000"/>
              <a:t>Inserting a row</a:t>
            </a:r>
            <a:r>
              <a:rPr lang="en-US" sz="1000"/>
              <a:t> :- The updatable ResultSet has a special row which serves a purpose of staging area for building a new row for insertion. While performing insertion values of the new row are to be written in this buffer area which latter can be pushed to database as new row inserted.</a:t>
            </a:r>
            <a:endParaRPr/>
          </a:p>
          <a:p>
            <a:pPr indent="0" lvl="0" marL="0" rtl="0" algn="just">
              <a:spcBef>
                <a:spcPts val="300"/>
              </a:spcBef>
              <a:spcAft>
                <a:spcPts val="0"/>
              </a:spcAft>
              <a:buSzPts val="1000"/>
              <a:buNone/>
            </a:pPr>
            <a:r>
              <a:rPr b="1" lang="en-US" sz="1000"/>
              <a:t>void moveToInsertRow() :-</a:t>
            </a:r>
            <a:r>
              <a:rPr lang="en-US" sz="1000"/>
              <a:t> The insert row is special row associated with an updatable ResultSet. The method remembers cursor position and moves cursor to the insert row. It throws SQLException in case if database access error occurs or ResultSet is not updatable. </a:t>
            </a:r>
            <a:endParaRPr/>
          </a:p>
          <a:p>
            <a:pPr indent="0" lvl="0" marL="0" rtl="0" algn="just">
              <a:spcBef>
                <a:spcPts val="300"/>
              </a:spcBef>
              <a:spcAft>
                <a:spcPts val="0"/>
              </a:spcAft>
              <a:buSzPts val="1000"/>
              <a:buNone/>
            </a:pPr>
            <a:r>
              <a:rPr b="1" lang="en-US" sz="1000"/>
              <a:t>The updateXXX() methods</a:t>
            </a:r>
            <a:endParaRPr/>
          </a:p>
          <a:p>
            <a:pPr indent="0" lvl="0" marL="0" rtl="0" algn="just">
              <a:spcBef>
                <a:spcPts val="300"/>
              </a:spcBef>
              <a:spcAft>
                <a:spcPts val="0"/>
              </a:spcAft>
              <a:buSzPts val="1000"/>
              <a:buNone/>
            </a:pPr>
            <a:r>
              <a:rPr lang="en-US" sz="1000"/>
              <a:t>	The methods are used to update column values in the current row or insert row. The methods do not update the underlying database but perform update on buffer area only. Method comes with two overloaded versions </a:t>
            </a:r>
            <a:endParaRPr/>
          </a:p>
          <a:p>
            <a:pPr indent="0" lvl="0" marL="0" rtl="0" algn="just">
              <a:spcBef>
                <a:spcPts val="300"/>
              </a:spcBef>
              <a:spcAft>
                <a:spcPts val="0"/>
              </a:spcAft>
              <a:buNone/>
            </a:pPr>
            <a:r>
              <a:rPr b="1" lang="en-US" sz="1000"/>
              <a:t>void updateXXX(String columnName, Type x ) :</a:t>
            </a:r>
            <a:r>
              <a:rPr lang="en-US" sz="1000"/>
              <a:t>-It takes column name to identify column. The value of ‘x’ is placed in the specified column.</a:t>
            </a:r>
            <a:endParaRPr/>
          </a:p>
          <a:p>
            <a:pPr indent="0" lvl="0" marL="0" rtl="0" algn="just">
              <a:spcBef>
                <a:spcPts val="300"/>
              </a:spcBef>
              <a:spcAft>
                <a:spcPts val="0"/>
              </a:spcAft>
              <a:buNone/>
            </a:pPr>
            <a:r>
              <a:rPr b="1" lang="en-US" sz="1000"/>
              <a:t>void updateXXX(int columnIndex, Type x ) :- </a:t>
            </a:r>
            <a:r>
              <a:rPr lang="en-US" sz="1000"/>
              <a:t>It takes column index to identify column. Column index begin from one onwards. The value of ‘x’ is placed in the specified column.</a:t>
            </a:r>
            <a:endParaRPr/>
          </a:p>
          <a:p>
            <a:pPr indent="0" lvl="1" marL="741362" rtl="0" algn="just">
              <a:spcBef>
                <a:spcPts val="300"/>
              </a:spcBef>
              <a:spcAft>
                <a:spcPts val="0"/>
              </a:spcAft>
              <a:buSzPts val="1000"/>
              <a:buNone/>
            </a:pPr>
            <a:r>
              <a:rPr lang="en-US" sz="1000"/>
              <a:t>It throws SQLException in case if database access error occurs or ResultSet is not updatable. </a:t>
            </a:r>
            <a:endParaRPr/>
          </a:p>
          <a:p>
            <a:pPr indent="0" lvl="0" marL="0" rtl="0" algn="just">
              <a:spcBef>
                <a:spcPts val="300"/>
              </a:spcBef>
              <a:spcAft>
                <a:spcPts val="0"/>
              </a:spcAft>
              <a:buSzPts val="1000"/>
              <a:buNone/>
            </a:pPr>
            <a:r>
              <a:rPr b="1" lang="en-US" sz="1000"/>
              <a:t>void insertRow() :-</a:t>
            </a:r>
            <a:r>
              <a:rPr lang="en-US" sz="1000"/>
              <a:t> Inserts the contents of  ‘insert row’ of ResultSet into the database. A cursor must be on insert row when the insertRow() is called. It throws SQLException in case if database access error occurs, the cursor is not positioned to the insert row or if not all of non-nullable columns in the insert row have been given a value. </a:t>
            </a:r>
            <a:endParaRPr/>
          </a:p>
          <a:p>
            <a:pPr indent="0" lvl="0" marL="0" rtl="0" algn="just">
              <a:spcBef>
                <a:spcPts val="300"/>
              </a:spcBef>
              <a:spcAft>
                <a:spcPts val="0"/>
              </a:spcAft>
              <a:buSzPts val="1000"/>
              <a:buNone/>
            </a:pPr>
            <a:r>
              <a:rPr b="1" lang="en-US" sz="1000"/>
              <a:t>void moveToCurrentRow() :-</a:t>
            </a:r>
            <a:r>
              <a:rPr lang="en-US" sz="1000"/>
              <a:t> Moves cursor to remembered cursor position i.e. usually cursor position before insertion. Method has no effect if cursor is not on the insert row. Throws SQLException if database error occurs or ResultSet is not updatable.</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8" name="Shape 3978"/>
        <p:cNvGrpSpPr/>
        <p:nvPr/>
      </p:nvGrpSpPr>
      <p:grpSpPr>
        <a:xfrm>
          <a:off x="0" y="0"/>
          <a:ext cx="0" cy="0"/>
          <a:chOff x="0" y="0"/>
          <a:chExt cx="0" cy="0"/>
        </a:xfrm>
      </p:grpSpPr>
      <p:sp>
        <p:nvSpPr>
          <p:cNvPr id="3979" name="Google Shape;3979;p31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80" name="Google Shape;3980;p31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81" name="Google Shape;3981;p31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82" name="Google Shape;3982;p31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83" name="Google Shape;3983;p314:notes"/>
          <p:cNvSpPr txBox="1"/>
          <p:nvPr>
            <p:ph idx="1" type="body"/>
          </p:nvPr>
        </p:nvSpPr>
        <p:spPr>
          <a:xfrm>
            <a:off x="701675" y="4421187"/>
            <a:ext cx="5608637" cy="32813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800"/>
              <a:buNone/>
            </a:pPr>
            <a:r>
              <a:rPr b="1" lang="en-US"/>
              <a:t>(Source Code :Module15/jdbc/DeptInsertUpdate05.java)</a:t>
            </a:r>
            <a:endParaRPr/>
          </a:p>
          <a:p>
            <a:pPr indent="0" lvl="0" marL="0" rtl="0" algn="just">
              <a:spcBef>
                <a:spcPts val="300"/>
              </a:spcBef>
              <a:spcAft>
                <a:spcPts val="0"/>
              </a:spcAft>
              <a:buSzPts val="1000"/>
              <a:buNone/>
            </a:pPr>
            <a:r>
              <a:rPr b="1" lang="en-US" sz="1000"/>
              <a:t>Updating a row </a:t>
            </a:r>
            <a:r>
              <a:rPr lang="en-US" sz="1000"/>
              <a:t>:- The updatable ResultSet allows updation of current row by using updater methods.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updateXXX() methods</a:t>
            </a:r>
            <a:endParaRPr/>
          </a:p>
          <a:p>
            <a:pPr indent="0" lvl="0" marL="0" rtl="0" algn="just">
              <a:spcBef>
                <a:spcPts val="300"/>
              </a:spcBef>
              <a:spcAft>
                <a:spcPts val="0"/>
              </a:spcAft>
              <a:buSzPts val="1000"/>
              <a:buNone/>
            </a:pPr>
            <a:r>
              <a:rPr lang="en-US" sz="1000"/>
              <a:t>	The methods discussed earlier updates given column with given value. When the method is used for updating an existing record only those column it can update which are projected in query. For example : for projection with * update method does not work.</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void updateRow() :- The method updates underlying database with new contents of current row. Method must never be called when cursor is on insert row. Method throws SQLException if database error occurs or method is called when cursor is on insert row.</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b="1" lang="en-US" sz="1000"/>
              <a:t>Deleting a row</a:t>
            </a:r>
            <a:r>
              <a:rPr lang="en-US" sz="1000"/>
              <a:t> :- The updatable ResultSet allows deleting a current row.</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void deleteRow() :- Deletes a current row from the ResultSet and from underlying database. The method must never be invoked when cursor is on insert row. Method throws SQLException if database error occurs or method is called when cursor is on insert row.</a:t>
            </a:r>
            <a:endParaRPr/>
          </a:p>
          <a:p>
            <a:pPr indent="0" lvl="0" marL="0" rtl="0" algn="l">
              <a:spcBef>
                <a:spcPts val="0"/>
              </a:spcBef>
              <a:spcAft>
                <a:spcPts val="0"/>
              </a:spcAft>
              <a:buNone/>
            </a:pPr>
            <a:r>
              <a:t/>
            </a:r>
            <a:endParaRPr sz="1000"/>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7" name="Shape 3987"/>
        <p:cNvGrpSpPr/>
        <p:nvPr/>
      </p:nvGrpSpPr>
      <p:grpSpPr>
        <a:xfrm>
          <a:off x="0" y="0"/>
          <a:ext cx="0" cy="0"/>
          <a:chOff x="0" y="0"/>
          <a:chExt cx="0" cy="0"/>
        </a:xfrm>
      </p:grpSpPr>
      <p:sp>
        <p:nvSpPr>
          <p:cNvPr id="3988" name="Google Shape;3988;p31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89" name="Google Shape;3989;p3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90" name="Google Shape;3990;p31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91" name="Google Shape;3991;p31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92" name="Google Shape;3992;p31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 transaction consists of one or more statements that have been executed, completed, and then either committed or rolled back. When the method commit or rollback is call, the current transaction ends and another one begins</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Transaction related Connection methods:-</a:t>
            </a:r>
            <a:endParaRPr/>
          </a:p>
          <a:p>
            <a:pPr indent="0" lvl="0" marL="0" rtl="0" algn="just">
              <a:spcBef>
                <a:spcPts val="300"/>
              </a:spcBef>
              <a:spcAft>
                <a:spcPts val="0"/>
              </a:spcAft>
              <a:buSzPts val="1000"/>
              <a:buNone/>
            </a:pPr>
            <a:r>
              <a:rPr lang="en-US" sz="1000"/>
              <a:t>The commit () method :- Makes all changes made since the previous commit/rollback permanent and releases any database locks currently held by this Connection object.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getAutocommit() method :- Retrieves the current auto-commit mode for this Connection object.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rollback() method :- Undoes all changes made after the given Savepoint object was set.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The setAutoCommit() method :- Sets this connection's auto-commit mode to the given state.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6" name="Shape 3996"/>
        <p:cNvGrpSpPr/>
        <p:nvPr/>
      </p:nvGrpSpPr>
      <p:grpSpPr>
        <a:xfrm>
          <a:off x="0" y="0"/>
          <a:ext cx="0" cy="0"/>
          <a:chOff x="0" y="0"/>
          <a:chExt cx="0" cy="0"/>
        </a:xfrm>
      </p:grpSpPr>
      <p:sp>
        <p:nvSpPr>
          <p:cNvPr id="3997" name="Google Shape;3997;p31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98" name="Google Shape;3998;p31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99" name="Google Shape;3999;p31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00" name="Google Shape;4000;p316: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4" name="Shape 4004"/>
        <p:cNvGrpSpPr/>
        <p:nvPr/>
      </p:nvGrpSpPr>
      <p:grpSpPr>
        <a:xfrm>
          <a:off x="0" y="0"/>
          <a:ext cx="0" cy="0"/>
          <a:chOff x="0" y="0"/>
          <a:chExt cx="0" cy="0"/>
        </a:xfrm>
      </p:grpSpPr>
      <p:sp>
        <p:nvSpPr>
          <p:cNvPr id="4005" name="Google Shape;4005;p31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06" name="Google Shape;4006;p3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07" name="Google Shape;4007;p31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08" name="Google Shape;4008;p31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009" name="Google Shape;4009;p317:notes"/>
          <p:cNvSpPr txBox="1"/>
          <p:nvPr>
            <p:ph idx="1" type="body"/>
          </p:nvPr>
        </p:nvSpPr>
        <p:spPr>
          <a:xfrm>
            <a:off x="701675" y="4421187"/>
            <a:ext cx="5608637" cy="20621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\Module16\Procedure\GetDetails.lst)</a:t>
            </a:r>
            <a:endParaRPr/>
          </a:p>
          <a:p>
            <a:pPr indent="0" lvl="0" marL="0" rtl="0" algn="just">
              <a:spcBef>
                <a:spcPts val="400"/>
              </a:spcBef>
              <a:spcAft>
                <a:spcPts val="0"/>
              </a:spcAft>
              <a:buSzPts val="1000"/>
              <a:buNone/>
            </a:pPr>
            <a:r>
              <a:rPr lang="en-US" sz="1000"/>
              <a:t>Stored Procedure is a group of SQL statements that form a logical grouping and perform a particular task. Stored procedures can be compiled and executed with different parameters. To execute such type of stored procedures , in Java we make use of the “Callable” statement.</a:t>
            </a:r>
            <a:endParaRPr/>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In the above code, a stored procedure is invoked. The advantage of executing a stored procedure is, we don’t have to manipulate the business integrity logic at the java level rather , it is done at the database end.  Stored procedures are compiled on the database and remain on it as an object which is invoked by the java program. The Callable Statement interface is used to execute it. The registerOutParameter()  method is used to capture the returned values by a procedure. A procedure may or may not return a value, if returning a value, it can return multiple values. The Types class is used to identify the SQL types.</a:t>
            </a:r>
            <a:endParaRPr/>
          </a:p>
        </p:txBody>
      </p:sp>
      <p:sp>
        <p:nvSpPr>
          <p:cNvPr id="4010" name="Google Shape;4010;p31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4" name="Shape 4014"/>
        <p:cNvGrpSpPr/>
        <p:nvPr/>
      </p:nvGrpSpPr>
      <p:grpSpPr>
        <a:xfrm>
          <a:off x="0" y="0"/>
          <a:ext cx="0" cy="0"/>
          <a:chOff x="0" y="0"/>
          <a:chExt cx="0" cy="0"/>
        </a:xfrm>
      </p:grpSpPr>
      <p:sp>
        <p:nvSpPr>
          <p:cNvPr id="4015" name="Google Shape;4015;p31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16" name="Google Shape;4016;p3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17" name="Google Shape;4017;p31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18" name="Google Shape;4018;p31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019" name="Google Shape;4019;p318:notes"/>
          <p:cNvSpPr txBox="1"/>
          <p:nvPr>
            <p:ph idx="1" type="body"/>
          </p:nvPr>
        </p:nvSpPr>
        <p:spPr>
          <a:xfrm>
            <a:off x="688975" y="4425950"/>
            <a:ext cx="5608637" cy="914400"/>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\Module16\Procedure\ProCallTest.java)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next program executes the stored function on the database. A function of the database must return a value. Let us first have a look at the SQL code which creates the stored function of the database.</a:t>
            </a:r>
            <a:endParaRPr/>
          </a:p>
        </p:txBody>
      </p:sp>
      <p:sp>
        <p:nvSpPr>
          <p:cNvPr id="4020" name="Google Shape;4020;p31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4" name="Shape 4024"/>
        <p:cNvGrpSpPr/>
        <p:nvPr/>
      </p:nvGrpSpPr>
      <p:grpSpPr>
        <a:xfrm>
          <a:off x="0" y="0"/>
          <a:ext cx="0" cy="0"/>
          <a:chOff x="0" y="0"/>
          <a:chExt cx="0" cy="0"/>
        </a:xfrm>
      </p:grpSpPr>
      <p:sp>
        <p:nvSpPr>
          <p:cNvPr id="4025" name="Google Shape;4025;p31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26" name="Google Shape;4026;p3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27" name="Google Shape;4027;p31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28" name="Google Shape;4028;p31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029" name="Google Shape;4029;p31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\Module16\Procedure\ProCallTest.java)</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4030" name="Google Shape;4030;p31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2: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474" name="Google Shape;474;p3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4" name="Shape 4034"/>
        <p:cNvGrpSpPr/>
        <p:nvPr/>
      </p:nvGrpSpPr>
      <p:grpSpPr>
        <a:xfrm>
          <a:off x="0" y="0"/>
          <a:ext cx="0" cy="0"/>
          <a:chOff x="0" y="0"/>
          <a:chExt cx="0" cy="0"/>
        </a:xfrm>
      </p:grpSpPr>
      <p:sp>
        <p:nvSpPr>
          <p:cNvPr id="4035" name="Google Shape;4035;p32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36" name="Google Shape;4036;p3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37" name="Google Shape;4037;p32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38" name="Google Shape;4038;p32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039" name="Google Shape;4039;p320:notes"/>
          <p:cNvSpPr txBox="1"/>
          <p:nvPr>
            <p:ph idx="1" type="body"/>
          </p:nvPr>
        </p:nvSpPr>
        <p:spPr>
          <a:xfrm>
            <a:off x="701675" y="4421187"/>
            <a:ext cx="5608637" cy="11477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t/>
            </a:r>
            <a:endParaRPr sz="1000"/>
          </a:p>
          <a:p>
            <a:pPr indent="0" lvl="0" marL="0" rtl="0" algn="just">
              <a:spcBef>
                <a:spcPts val="400"/>
              </a:spcBef>
              <a:spcAft>
                <a:spcPts val="0"/>
              </a:spcAft>
              <a:buSzPts val="1000"/>
              <a:buNone/>
            </a:pPr>
            <a:r>
              <a:rPr lang="en-US" sz="1000"/>
              <a:t>As we have seen different aspects of communicating with the database, if you wish to work with the result set achieved by you in dynamic manner. Then use the following methods used in the Statement interface.</a:t>
            </a:r>
            <a:endParaRPr/>
          </a:p>
          <a:p>
            <a:pPr indent="0" lvl="0" marL="0" rtl="0" algn="just">
              <a:spcBef>
                <a:spcPts val="400"/>
              </a:spcBef>
              <a:spcAft>
                <a:spcPts val="0"/>
              </a:spcAft>
              <a:buSzPts val="1000"/>
              <a:buNone/>
            </a:pPr>
            <a:r>
              <a:rPr lang="en-US" sz="1000"/>
              <a:t>createStatement(String sql, int resultSetType);</a:t>
            </a:r>
            <a:endParaRPr/>
          </a:p>
          <a:p>
            <a:pPr indent="0" lvl="0" marL="0" rtl="0" algn="just">
              <a:spcBef>
                <a:spcPts val="400"/>
              </a:spcBef>
              <a:spcAft>
                <a:spcPts val="0"/>
              </a:spcAft>
              <a:buSzPts val="1000"/>
              <a:buNone/>
            </a:pPr>
            <a:r>
              <a:rPr lang="en-US" sz="1000"/>
              <a:t>createStatement(String sql, int resultSetType,int ResultSetConcurrency)</a:t>
            </a:r>
            <a:endParaRPr/>
          </a:p>
        </p:txBody>
      </p:sp>
      <p:sp>
        <p:nvSpPr>
          <p:cNvPr id="4040" name="Google Shape;4040;p32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4" name="Shape 4044"/>
        <p:cNvGrpSpPr/>
        <p:nvPr/>
      </p:nvGrpSpPr>
      <p:grpSpPr>
        <a:xfrm>
          <a:off x="0" y="0"/>
          <a:ext cx="0" cy="0"/>
          <a:chOff x="0" y="0"/>
          <a:chExt cx="0" cy="0"/>
        </a:xfrm>
      </p:grpSpPr>
      <p:sp>
        <p:nvSpPr>
          <p:cNvPr id="4045" name="Google Shape;4045;p32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46" name="Google Shape;4046;p3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47" name="Google Shape;4047;p32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48" name="Google Shape;4048;p32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049" name="Google Shape;4049;p32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Module15/jdbc/procedures/FunctionCall.java)</a:t>
            </a:r>
            <a:endParaRPr/>
          </a:p>
        </p:txBody>
      </p:sp>
      <p:sp>
        <p:nvSpPr>
          <p:cNvPr id="4050" name="Google Shape;4050;p32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4" name="Shape 4054"/>
        <p:cNvGrpSpPr/>
        <p:nvPr/>
      </p:nvGrpSpPr>
      <p:grpSpPr>
        <a:xfrm>
          <a:off x="0" y="0"/>
          <a:ext cx="0" cy="0"/>
          <a:chOff x="0" y="0"/>
          <a:chExt cx="0" cy="0"/>
        </a:xfrm>
      </p:grpSpPr>
      <p:sp>
        <p:nvSpPr>
          <p:cNvPr id="4055" name="Google Shape;4055;p32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56" name="Google Shape;4056;p3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57" name="Google Shape;4057;p32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58" name="Google Shape;4058;p32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59" name="Google Shape;4059;p32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Since SQL data types and java data types are not identical, there needs to be some mechanism for transferring data between an application using java types and a database using SQL types.</a:t>
            </a:r>
            <a:endParaRPr/>
          </a:p>
          <a:p>
            <a:pPr indent="0" lvl="0" marL="228600" rtl="0" algn="just">
              <a:spcBef>
                <a:spcPts val="300"/>
              </a:spcBef>
              <a:spcAft>
                <a:spcPts val="0"/>
              </a:spcAft>
              <a:buSzPts val="1000"/>
              <a:buNone/>
            </a:pPr>
            <a:r>
              <a:t/>
            </a:r>
            <a:endParaRPr sz="1000"/>
          </a:p>
          <a:p>
            <a:pPr indent="0" lvl="0" marL="228600" rtl="0" algn="just">
              <a:spcBef>
                <a:spcPts val="300"/>
              </a:spcBef>
              <a:spcAft>
                <a:spcPts val="0"/>
              </a:spcAft>
              <a:buSzPts val="1000"/>
              <a:buNone/>
            </a:pPr>
            <a:r>
              <a:rPr lang="en-US" sz="1000"/>
              <a:t>To accomplish this, jdbc provides three sets of methods</a:t>
            </a:r>
            <a:endParaRPr/>
          </a:p>
          <a:p>
            <a:pPr indent="-63500" lvl="1" marL="0" rtl="0" algn="just">
              <a:spcBef>
                <a:spcPts val="300"/>
              </a:spcBef>
              <a:spcAft>
                <a:spcPts val="0"/>
              </a:spcAft>
              <a:buSzPts val="1000"/>
              <a:buFont typeface="Times New Roman"/>
              <a:buAutoNum type="arabicPeriod"/>
            </a:pPr>
            <a:r>
              <a:rPr lang="en-US" sz="1000"/>
              <a:t>Methods on the ResultSet class for retrieving SQL SELECT results as Java types.</a:t>
            </a:r>
            <a:endParaRPr/>
          </a:p>
          <a:p>
            <a:pPr indent="-63500" lvl="1" marL="0" rtl="0" algn="just">
              <a:spcBef>
                <a:spcPts val="300"/>
              </a:spcBef>
              <a:spcAft>
                <a:spcPts val="0"/>
              </a:spcAft>
              <a:buSzPts val="1000"/>
              <a:buFont typeface="Times New Roman"/>
              <a:buAutoNum type="arabicPeriod"/>
            </a:pPr>
            <a:r>
              <a:rPr lang="en-US" sz="1000"/>
              <a:t>Methods on the PreparedStatement class for sending Java types as SQL statement parameters.</a:t>
            </a:r>
            <a:endParaRPr/>
          </a:p>
          <a:p>
            <a:pPr indent="-63500" lvl="1" marL="0" rtl="0" algn="just">
              <a:spcBef>
                <a:spcPts val="300"/>
              </a:spcBef>
              <a:spcAft>
                <a:spcPts val="0"/>
              </a:spcAft>
              <a:buSzPts val="1000"/>
              <a:buFont typeface="Times New Roman"/>
              <a:buAutoNum type="arabicPeriod"/>
            </a:pPr>
            <a:r>
              <a:rPr lang="en-US" sz="1000"/>
              <a:t>Methods on the CallableStatement class for retrieving SQL OUT parameters as Java types.</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7" name="Shape 4097"/>
        <p:cNvGrpSpPr/>
        <p:nvPr/>
      </p:nvGrpSpPr>
      <p:grpSpPr>
        <a:xfrm>
          <a:off x="0" y="0"/>
          <a:ext cx="0" cy="0"/>
          <a:chOff x="0" y="0"/>
          <a:chExt cx="0" cy="0"/>
        </a:xfrm>
      </p:grpSpPr>
      <p:sp>
        <p:nvSpPr>
          <p:cNvPr id="4098" name="Google Shape;4098;p32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099" name="Google Shape;4099;p32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00" name="Google Shape;4100;p3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01" name="Google Shape;4101;p32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02" name="Google Shape;4102;p32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03" name="Google Shape;4103;p323: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4104" name="Google Shape;4104;p32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8" name="Shape 4108"/>
        <p:cNvGrpSpPr/>
        <p:nvPr/>
      </p:nvGrpSpPr>
      <p:grpSpPr>
        <a:xfrm>
          <a:off x="0" y="0"/>
          <a:ext cx="0" cy="0"/>
          <a:chOff x="0" y="0"/>
          <a:chExt cx="0" cy="0"/>
        </a:xfrm>
      </p:grpSpPr>
      <p:sp>
        <p:nvSpPr>
          <p:cNvPr id="4109" name="Google Shape;4109;p32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110" name="Google Shape;4110;p32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11" name="Google Shape;4111;p3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12" name="Google Shape;4112;p32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13" name="Google Shape;4113;p32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14" name="Google Shape;4114;p324:notes"/>
          <p:cNvSpPr txBox="1"/>
          <p:nvPr>
            <p:ph idx="1" type="body"/>
          </p:nvPr>
        </p:nvSpPr>
        <p:spPr>
          <a:xfrm>
            <a:off x="701675" y="4421187"/>
            <a:ext cx="5608637" cy="13763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java.lang.reflect contains the reflection package. It is used to examine and interrogate a type in detail. The application of reflection can be many. You can create your own type browser using the classes of reflection, user code interpretation. Creation of object and invoking methods on it, etc.</a:t>
            </a:r>
            <a:endParaRPr/>
          </a:p>
          <a:p>
            <a:pPr indent="0" lvl="0" marL="0" rtl="0" algn="just">
              <a:spcBef>
                <a:spcPts val="400"/>
              </a:spcBef>
              <a:spcAft>
                <a:spcPts val="0"/>
              </a:spcAft>
              <a:buSzPts val="1000"/>
              <a:buNone/>
            </a:pPr>
            <a:r>
              <a:rPr lang="en-US" sz="1000"/>
              <a:t>The reflection API is contained in java.lang.reflect, except for the classes Class and Package stored in java.lang package.</a:t>
            </a:r>
            <a:endParaRPr/>
          </a:p>
          <a:p>
            <a:pPr indent="0" lvl="0" marL="0" rtl="0" algn="just">
              <a:spcBef>
                <a:spcPts val="400"/>
              </a:spcBef>
              <a:spcAft>
                <a:spcPts val="0"/>
              </a:spcAft>
              <a:buSzPts val="1000"/>
              <a:buNone/>
            </a:pPr>
            <a:r>
              <a:rPr lang="en-US" sz="1000"/>
              <a:t>In every instance of an object class there is a reference of an instance of class Class. And it can be acquired by calling the getClass() method of any object. </a:t>
            </a:r>
            <a:endParaRPr/>
          </a:p>
          <a:p>
            <a:pPr indent="0" lvl="0" marL="0" rtl="0" algn="l">
              <a:spcBef>
                <a:spcPts val="0"/>
              </a:spcBef>
              <a:spcAft>
                <a:spcPts val="0"/>
              </a:spcAft>
              <a:buNone/>
            </a:pPr>
            <a:r>
              <a:t/>
            </a:r>
            <a:endParaRPr sz="1000"/>
          </a:p>
        </p:txBody>
      </p:sp>
      <p:sp>
        <p:nvSpPr>
          <p:cNvPr id="4115" name="Google Shape;4115;p32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9" name="Shape 4119"/>
        <p:cNvGrpSpPr/>
        <p:nvPr/>
      </p:nvGrpSpPr>
      <p:grpSpPr>
        <a:xfrm>
          <a:off x="0" y="0"/>
          <a:ext cx="0" cy="0"/>
          <a:chOff x="0" y="0"/>
          <a:chExt cx="0" cy="0"/>
        </a:xfrm>
      </p:grpSpPr>
      <p:sp>
        <p:nvSpPr>
          <p:cNvPr id="4120" name="Google Shape;4120;p32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121" name="Google Shape;4121;p32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22" name="Google Shape;4122;p3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23" name="Google Shape;4123;p32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24" name="Google Shape;4124;p32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25" name="Google Shape;4125;p32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\Module16\reflection\ReflectionDemo.java)</a:t>
            </a:r>
            <a:endParaRPr/>
          </a:p>
          <a:p>
            <a:pPr indent="0" lvl="0" marL="0" rtl="0" algn="l">
              <a:spcBef>
                <a:spcPts val="0"/>
              </a:spcBef>
              <a:spcAft>
                <a:spcPts val="0"/>
              </a:spcAft>
              <a:buNone/>
            </a:pPr>
            <a:r>
              <a:t/>
            </a:r>
            <a:endParaRPr sz="1000"/>
          </a:p>
        </p:txBody>
      </p:sp>
      <p:sp>
        <p:nvSpPr>
          <p:cNvPr id="4126" name="Google Shape;4126;p32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0" name="Shape 4130"/>
        <p:cNvGrpSpPr/>
        <p:nvPr/>
      </p:nvGrpSpPr>
      <p:grpSpPr>
        <a:xfrm>
          <a:off x="0" y="0"/>
          <a:ext cx="0" cy="0"/>
          <a:chOff x="0" y="0"/>
          <a:chExt cx="0" cy="0"/>
        </a:xfrm>
      </p:grpSpPr>
      <p:sp>
        <p:nvSpPr>
          <p:cNvPr id="4131" name="Google Shape;4131;p326:notes"/>
          <p:cNvSpPr/>
          <p:nvPr>
            <p:ph idx="2" type="sldImg"/>
          </p:nvPr>
        </p:nvSpPr>
        <p:spPr>
          <a:xfrm>
            <a:off x="1181100" y="708025"/>
            <a:ext cx="4654550"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32" name="Google Shape;4132;p326:notes"/>
          <p:cNvSpPr txBox="1"/>
          <p:nvPr>
            <p:ph idx="1" type="body"/>
          </p:nvPr>
        </p:nvSpPr>
        <p:spPr>
          <a:xfrm>
            <a:off x="701675" y="4421187"/>
            <a:ext cx="5613400" cy="418941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33" name="Google Shape;4133;p32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8" name="Shape 4138"/>
        <p:cNvGrpSpPr/>
        <p:nvPr/>
      </p:nvGrpSpPr>
      <p:grpSpPr>
        <a:xfrm>
          <a:off x="0" y="0"/>
          <a:ext cx="0" cy="0"/>
          <a:chOff x="0" y="0"/>
          <a:chExt cx="0" cy="0"/>
        </a:xfrm>
      </p:grpSpPr>
      <p:sp>
        <p:nvSpPr>
          <p:cNvPr id="4139" name="Google Shape;4139;p327:notes"/>
          <p:cNvSpPr/>
          <p:nvPr>
            <p:ph idx="2" type="sldImg"/>
          </p:nvPr>
        </p:nvSpPr>
        <p:spPr>
          <a:xfrm>
            <a:off x="1179512" y="698500"/>
            <a:ext cx="4651375"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40" name="Google Shape;4140;p327:notes"/>
          <p:cNvSpPr txBox="1"/>
          <p:nvPr>
            <p:ph idx="1" type="body"/>
          </p:nvPr>
        </p:nvSpPr>
        <p:spPr>
          <a:xfrm>
            <a:off x="701675" y="4421187"/>
            <a:ext cx="5607050" cy="418623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4141" name="Google Shape;4141;p32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6" name="Shape 4146"/>
        <p:cNvGrpSpPr/>
        <p:nvPr/>
      </p:nvGrpSpPr>
      <p:grpSpPr>
        <a:xfrm>
          <a:off x="0" y="0"/>
          <a:ext cx="0" cy="0"/>
          <a:chOff x="0" y="0"/>
          <a:chExt cx="0" cy="0"/>
        </a:xfrm>
      </p:grpSpPr>
      <p:sp>
        <p:nvSpPr>
          <p:cNvPr id="4147" name="Google Shape;4147;p328:notes"/>
          <p:cNvSpPr/>
          <p:nvPr>
            <p:ph idx="2" type="sldImg"/>
          </p:nvPr>
        </p:nvSpPr>
        <p:spPr>
          <a:xfrm>
            <a:off x="1179512" y="698500"/>
            <a:ext cx="4651375"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48" name="Google Shape;4148;p328:notes"/>
          <p:cNvSpPr txBox="1"/>
          <p:nvPr>
            <p:ph idx="1" type="body"/>
          </p:nvPr>
        </p:nvSpPr>
        <p:spPr>
          <a:xfrm>
            <a:off x="701675" y="4421187"/>
            <a:ext cx="5607050" cy="418623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4149" name="Google Shape;4149;p32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4" name="Shape 4154"/>
        <p:cNvGrpSpPr/>
        <p:nvPr/>
      </p:nvGrpSpPr>
      <p:grpSpPr>
        <a:xfrm>
          <a:off x="0" y="0"/>
          <a:ext cx="0" cy="0"/>
          <a:chOff x="0" y="0"/>
          <a:chExt cx="0" cy="0"/>
        </a:xfrm>
      </p:grpSpPr>
      <p:sp>
        <p:nvSpPr>
          <p:cNvPr id="4155" name="Google Shape;4155;p329:notes"/>
          <p:cNvSpPr/>
          <p:nvPr>
            <p:ph idx="2" type="sldImg"/>
          </p:nvPr>
        </p:nvSpPr>
        <p:spPr>
          <a:xfrm>
            <a:off x="1179512" y="698500"/>
            <a:ext cx="4651375"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56" name="Google Shape;4156;p329:notes"/>
          <p:cNvSpPr txBox="1"/>
          <p:nvPr>
            <p:ph idx="1" type="body"/>
          </p:nvPr>
        </p:nvSpPr>
        <p:spPr>
          <a:xfrm>
            <a:off x="701675" y="4421187"/>
            <a:ext cx="5607050" cy="418623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4157" name="Google Shape;4157;p32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80" name="Google Shape;480;p3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81" name="Google Shape;481;p3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82" name="Google Shape;482;p3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83" name="Google Shape;483;p3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84" name="Google Shape;484;p33:notes"/>
          <p:cNvSpPr txBox="1"/>
          <p:nvPr>
            <p:ph idx="1" type="body"/>
          </p:nvPr>
        </p:nvSpPr>
        <p:spPr>
          <a:xfrm>
            <a:off x="701675" y="4421187"/>
            <a:ext cx="5608637" cy="4187825"/>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SzPts val="1000"/>
              <a:buNone/>
            </a:pPr>
            <a:r>
              <a:rPr lang="en-US" sz="1000"/>
              <a:t>(Source code: Module02\whileloop\WhileLoop.java)</a:t>
            </a:r>
            <a:endParaRPr/>
          </a:p>
          <a:p>
            <a:pPr indent="0" lvl="0" marL="0" rtl="0" algn="just">
              <a:spcBef>
                <a:spcPts val="400"/>
              </a:spcBef>
              <a:spcAft>
                <a:spcPts val="0"/>
              </a:spcAft>
              <a:buSzPts val="1000"/>
              <a:buNone/>
            </a:pPr>
            <a:r>
              <a:rPr lang="en-US" sz="1000"/>
              <a:t>The while loop has the following form:</a:t>
            </a:r>
            <a:endParaRPr/>
          </a:p>
          <a:p>
            <a:pPr indent="0" lvl="0" marL="0" rtl="0" algn="just">
              <a:spcBef>
                <a:spcPts val="400"/>
              </a:spcBef>
              <a:spcAft>
                <a:spcPts val="0"/>
              </a:spcAft>
              <a:buSzPts val="1000"/>
              <a:buNone/>
            </a:pPr>
            <a:r>
              <a:rPr lang="en-US" sz="1000"/>
              <a:t>	</a:t>
            </a:r>
            <a:r>
              <a:rPr lang="en-US" sz="1000">
                <a:latin typeface="Arimo"/>
                <a:ea typeface="Arimo"/>
                <a:cs typeface="Arimo"/>
                <a:sym typeface="Arimo"/>
              </a:rPr>
              <a:t>while (boolean-expression) {</a:t>
            </a:r>
            <a:endParaRPr/>
          </a:p>
          <a:p>
            <a:pPr indent="0" lvl="0" marL="0" rtl="0" algn="just">
              <a:spcBef>
                <a:spcPts val="400"/>
              </a:spcBef>
              <a:spcAft>
                <a:spcPts val="0"/>
              </a:spcAft>
              <a:buSzPts val="1000"/>
              <a:buFont typeface="Arimo"/>
              <a:buNone/>
            </a:pPr>
            <a:r>
              <a:rPr lang="en-US" sz="1000">
                <a:latin typeface="Arimo"/>
                <a:ea typeface="Arimo"/>
                <a:cs typeface="Arimo"/>
                <a:sym typeface="Arimo"/>
              </a:rPr>
              <a:t>		statement ;</a:t>
            </a:r>
            <a:endParaRPr/>
          </a:p>
          <a:p>
            <a:pPr indent="0" lvl="0" marL="0" rtl="0" algn="just">
              <a:spcBef>
                <a:spcPts val="400"/>
              </a:spcBef>
              <a:spcAft>
                <a:spcPts val="0"/>
              </a:spcAft>
              <a:buSzPts val="1000"/>
              <a:buFont typeface="Arimo"/>
              <a:buNone/>
            </a:pPr>
            <a:r>
              <a:rPr lang="en-US" sz="1000">
                <a:latin typeface="Arimo"/>
                <a:ea typeface="Arimo"/>
                <a:cs typeface="Arimo"/>
                <a:sym typeface="Arimo"/>
              </a:rPr>
              <a:t>	}</a:t>
            </a:r>
            <a:endParaRPr/>
          </a:p>
          <a:p>
            <a:pPr indent="0" lvl="0" marL="0" rtl="0" algn="just">
              <a:spcBef>
                <a:spcPts val="400"/>
              </a:spcBef>
              <a:spcAft>
                <a:spcPts val="0"/>
              </a:spcAft>
              <a:buSzPts val="1000"/>
              <a:buNone/>
            </a:pPr>
            <a:r>
              <a:rPr lang="en-US" sz="1000"/>
              <a:t>	If the boolean expression is evaluated, to true, the following statement block is executed. Thereafter the boolean expression is evaluated again, and once again, if true, the following statement is executed. This process continues until the boolean expression evaluates to false.  A while loop does not execute at all if the boolean-expression is false the first time itself. If you want a loop to be executed at least once before checking the boolean-expression, you should use the do...while loop.</a:t>
            </a:r>
            <a:endParaRPr/>
          </a:p>
          <a:p>
            <a:pPr indent="0" lvl="0" marL="0" rtl="0" algn="just">
              <a:spcBef>
                <a:spcPts val="400"/>
              </a:spcBef>
              <a:spcAft>
                <a:spcPts val="0"/>
              </a:spcAft>
              <a:buSzPts val="1000"/>
              <a:buNone/>
            </a:pPr>
            <a:r>
              <a:rPr lang="en-US" sz="1000"/>
              <a:t>The condition given in the while statement may be simple or compound but must reduce to boolean value only.  Boolean expression may have even method invocation provided it returns a boolean value. </a:t>
            </a:r>
            <a:endParaRPr/>
          </a:p>
          <a:p>
            <a:pPr indent="0" lvl="0" marL="0" rtl="0" algn="just">
              <a:spcBef>
                <a:spcPts val="400"/>
              </a:spcBef>
              <a:spcAft>
                <a:spcPts val="0"/>
              </a:spcAft>
              <a:buSzPts val="1000"/>
              <a:buNone/>
            </a:pPr>
            <a:r>
              <a:rPr lang="en-US" sz="1000"/>
              <a:t>Ex. 1 :  What is the result of …</a:t>
            </a:r>
            <a:endParaRPr/>
          </a:p>
          <a:p>
            <a:pPr indent="0" lvl="0" marL="0" rtl="0" algn="just">
              <a:lnSpc>
                <a:spcPct val="90000"/>
              </a:lnSpc>
              <a:spcBef>
                <a:spcPts val="400"/>
              </a:spcBef>
              <a:spcAft>
                <a:spcPts val="0"/>
              </a:spcAft>
              <a:buSzPts val="1000"/>
              <a:buNone/>
            </a:pPr>
            <a:r>
              <a:rPr lang="en-US" sz="1000"/>
              <a:t>	</a:t>
            </a:r>
            <a:r>
              <a:rPr lang="en-US" sz="1000">
                <a:latin typeface="Courier New"/>
                <a:ea typeface="Courier New"/>
                <a:cs typeface="Courier New"/>
                <a:sym typeface="Courier New"/>
              </a:rPr>
              <a:t>int i=0;  while(i&gt;=0){System.out.println(i++) };</a:t>
            </a:r>
            <a:endParaRPr/>
          </a:p>
          <a:p>
            <a:pPr indent="0" lvl="0" marL="0" rtl="0" algn="just">
              <a:lnSpc>
                <a:spcPct val="90000"/>
              </a:lnSpc>
              <a:spcBef>
                <a:spcPts val="400"/>
              </a:spcBef>
              <a:spcAft>
                <a:spcPts val="0"/>
              </a:spcAft>
              <a:buSzPts val="1000"/>
              <a:buNone/>
            </a:pPr>
            <a:r>
              <a:rPr lang="en-US" sz="1000"/>
              <a:t>Its programmers responsibility to be careful of not writing code which lead to infinite execution.</a:t>
            </a:r>
            <a:endParaRPr/>
          </a:p>
          <a:p>
            <a:pPr indent="0" lvl="0" marL="0" rtl="0" algn="just">
              <a:spcBef>
                <a:spcPts val="400"/>
              </a:spcBef>
              <a:spcAft>
                <a:spcPts val="0"/>
              </a:spcAft>
              <a:buSzPts val="1000"/>
              <a:buNone/>
            </a:pPr>
            <a:r>
              <a:rPr lang="en-US" sz="1000"/>
              <a:t>Ex. 2 :  </a:t>
            </a:r>
            <a:r>
              <a:rPr lang="en-US" sz="1000">
                <a:latin typeface="Courier New"/>
                <a:ea typeface="Courier New"/>
                <a:cs typeface="Courier New"/>
                <a:sym typeface="Courier New"/>
              </a:rPr>
              <a:t>char ch = Some character from keyboard;</a:t>
            </a:r>
            <a:endParaRPr/>
          </a:p>
          <a:p>
            <a:pPr indent="0" lvl="0" marL="0" rtl="0" algn="just">
              <a:spcBef>
                <a:spcPts val="400"/>
              </a:spcBef>
              <a:spcAft>
                <a:spcPts val="0"/>
              </a:spcAft>
              <a:buSzPts val="1000"/>
              <a:buNone/>
            </a:pPr>
            <a:r>
              <a:rPr lang="en-US" sz="1000"/>
              <a:t>// In the following code :  ‘=‘ operator is an assignment and its use here will lead to Compile time error.  </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while (ch</a:t>
            </a:r>
            <a:r>
              <a:rPr b="1" lang="en-US" sz="1000">
                <a:latin typeface="Courier New"/>
                <a:ea typeface="Courier New"/>
                <a:cs typeface="Courier New"/>
                <a:sym typeface="Courier New"/>
              </a:rPr>
              <a:t>=</a:t>
            </a:r>
            <a:r>
              <a:rPr lang="en-US" sz="1000">
                <a:latin typeface="Courier New"/>
                <a:ea typeface="Courier New"/>
                <a:cs typeface="Courier New"/>
                <a:sym typeface="Courier New"/>
              </a:rPr>
              <a:t>‘y’){// Do some processing</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Ch = Some character from keyboard;</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a:t>
            </a:r>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485" name="Google Shape;485;p3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2" name="Shape 4162"/>
        <p:cNvGrpSpPr/>
        <p:nvPr/>
      </p:nvGrpSpPr>
      <p:grpSpPr>
        <a:xfrm>
          <a:off x="0" y="0"/>
          <a:ext cx="0" cy="0"/>
          <a:chOff x="0" y="0"/>
          <a:chExt cx="0" cy="0"/>
        </a:xfrm>
      </p:grpSpPr>
      <p:sp>
        <p:nvSpPr>
          <p:cNvPr id="4163" name="Google Shape;4163;p330:notes"/>
          <p:cNvSpPr/>
          <p:nvPr>
            <p:ph idx="2" type="sldImg"/>
          </p:nvPr>
        </p:nvSpPr>
        <p:spPr>
          <a:xfrm>
            <a:off x="1181100" y="708025"/>
            <a:ext cx="4654550"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4" name="Google Shape;4164;p330:notes"/>
          <p:cNvSpPr txBox="1"/>
          <p:nvPr>
            <p:ph idx="1" type="body"/>
          </p:nvPr>
        </p:nvSpPr>
        <p:spPr>
          <a:xfrm>
            <a:off x="701675" y="4421187"/>
            <a:ext cx="5613400" cy="4189412"/>
          </a:xfrm>
          <a:prstGeom prst="rect">
            <a:avLst/>
          </a:prstGeom>
          <a:noFill/>
          <a:ln cap="flat" cmpd="sng" w="9525">
            <a:solidFill>
              <a:srgbClr val="000000"/>
            </a:solidFill>
            <a:prstDash val="solid"/>
            <a:miter lim="524288"/>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65" name="Google Shape;4165;p33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0" name="Shape 4170"/>
        <p:cNvGrpSpPr/>
        <p:nvPr/>
      </p:nvGrpSpPr>
      <p:grpSpPr>
        <a:xfrm>
          <a:off x="0" y="0"/>
          <a:ext cx="0" cy="0"/>
          <a:chOff x="0" y="0"/>
          <a:chExt cx="0" cy="0"/>
        </a:xfrm>
      </p:grpSpPr>
      <p:sp>
        <p:nvSpPr>
          <p:cNvPr id="4171" name="Google Shape;4171;p331:notes"/>
          <p:cNvSpPr/>
          <p:nvPr>
            <p:ph idx="2" type="sldImg"/>
          </p:nvPr>
        </p:nvSpPr>
        <p:spPr>
          <a:xfrm>
            <a:off x="1179512" y="698500"/>
            <a:ext cx="4651375"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72" name="Google Shape;4172;p331:notes"/>
          <p:cNvSpPr txBox="1"/>
          <p:nvPr>
            <p:ph idx="1" type="body"/>
          </p:nvPr>
        </p:nvSpPr>
        <p:spPr>
          <a:xfrm>
            <a:off x="701675" y="4421187"/>
            <a:ext cx="5607050" cy="418623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4173" name="Google Shape;4173;p33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8" name="Shape 4178"/>
        <p:cNvGrpSpPr/>
        <p:nvPr/>
      </p:nvGrpSpPr>
      <p:grpSpPr>
        <a:xfrm>
          <a:off x="0" y="0"/>
          <a:ext cx="0" cy="0"/>
          <a:chOff x="0" y="0"/>
          <a:chExt cx="0" cy="0"/>
        </a:xfrm>
      </p:grpSpPr>
      <p:sp>
        <p:nvSpPr>
          <p:cNvPr id="4179" name="Google Shape;4179;p332: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80" name="Google Shape;4180;p33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81" name="Google Shape;4181;p332: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182" name="Google Shape;4182;p33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6" name="Shape 4186"/>
        <p:cNvGrpSpPr/>
        <p:nvPr/>
      </p:nvGrpSpPr>
      <p:grpSpPr>
        <a:xfrm>
          <a:off x="0" y="0"/>
          <a:ext cx="0" cy="0"/>
          <a:chOff x="0" y="0"/>
          <a:chExt cx="0" cy="0"/>
        </a:xfrm>
      </p:grpSpPr>
      <p:sp>
        <p:nvSpPr>
          <p:cNvPr id="4187" name="Google Shape;4187;p333: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88" name="Google Shape;4188;p33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89" name="Google Shape;4189;p333: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AWT (the Abstract Window Toolkit )  is the API used to create graphical user interfaces for java applications. Package java.awt contains classes for creating components, containers (to hold the components), and layout managers (to arrange the components in a specific order on a container). </a:t>
            </a:r>
            <a:endParaRPr/>
          </a:p>
        </p:txBody>
      </p:sp>
      <p:sp>
        <p:nvSpPr>
          <p:cNvPr id="4190" name="Google Shape;4190;p33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 name="Shape 4194"/>
        <p:cNvGrpSpPr/>
        <p:nvPr/>
      </p:nvGrpSpPr>
      <p:grpSpPr>
        <a:xfrm>
          <a:off x="0" y="0"/>
          <a:ext cx="0" cy="0"/>
          <a:chOff x="0" y="0"/>
          <a:chExt cx="0" cy="0"/>
        </a:xfrm>
      </p:grpSpPr>
      <p:sp>
        <p:nvSpPr>
          <p:cNvPr id="4195" name="Google Shape;4195;p334: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96" name="Google Shape;4196;p33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197" name="Google Shape;4197;p334: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JFC, (Java Foundation Classes ) introduced in jdk 1.2 provides a set of features to build the GUI applications. It contains the features like JAVA 2D API, Drag and Drop support, Pluggable look and feel, Accessibility API and the Swing components.</a:t>
            </a:r>
            <a:endParaRPr/>
          </a:p>
          <a:p>
            <a:pPr indent="0" lvl="0" marL="0" rtl="0" algn="just">
              <a:spcBef>
                <a:spcPts val="400"/>
              </a:spcBef>
              <a:spcAft>
                <a:spcPts val="0"/>
              </a:spcAft>
              <a:buSzPts val="1000"/>
              <a:buNone/>
            </a:pPr>
            <a:r>
              <a:rPr lang="en-US" sz="1000"/>
              <a:t>There is a difference in light weight and heavyweight components.</a:t>
            </a:r>
            <a:endParaRPr/>
          </a:p>
          <a:p>
            <a:pPr indent="0" lvl="0" marL="0" rtl="0" algn="just">
              <a:spcBef>
                <a:spcPts val="400"/>
              </a:spcBef>
              <a:spcAft>
                <a:spcPts val="0"/>
              </a:spcAft>
              <a:buSzPts val="1000"/>
              <a:buNone/>
            </a:pPr>
            <a:r>
              <a:rPr lang="en-US" sz="1000"/>
              <a:t>Heavy Weight components : Heavy Weight components  are rendered by operating system. There resources are managed by the underlying window  manager.    </a:t>
            </a:r>
            <a:endParaRPr/>
          </a:p>
          <a:p>
            <a:pPr indent="0" lvl="0" marL="0" rtl="0" algn="just">
              <a:spcBef>
                <a:spcPts val="400"/>
              </a:spcBef>
              <a:spcAft>
                <a:spcPts val="0"/>
              </a:spcAft>
              <a:buSzPts val="1000"/>
              <a:buNone/>
            </a:pPr>
            <a:r>
              <a:rPr lang="en-US" sz="1000"/>
              <a:t> Light weight components : These are not dependent on the native peers to render themselves. They are coded Java.  </a:t>
            </a:r>
            <a:endParaRPr/>
          </a:p>
          <a:p>
            <a:pPr indent="0" lvl="0" marL="0" rtl="0" algn="l">
              <a:spcBef>
                <a:spcPts val="0"/>
              </a:spcBef>
              <a:spcAft>
                <a:spcPts val="0"/>
              </a:spcAft>
              <a:buNone/>
            </a:pPr>
            <a:r>
              <a:t/>
            </a:r>
            <a:endParaRPr sz="1000"/>
          </a:p>
        </p:txBody>
      </p:sp>
      <p:sp>
        <p:nvSpPr>
          <p:cNvPr id="4198" name="Google Shape;4198;p33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2" name="Shape 4202"/>
        <p:cNvGrpSpPr/>
        <p:nvPr/>
      </p:nvGrpSpPr>
      <p:grpSpPr>
        <a:xfrm>
          <a:off x="0" y="0"/>
          <a:ext cx="0" cy="0"/>
          <a:chOff x="0" y="0"/>
          <a:chExt cx="0" cy="0"/>
        </a:xfrm>
      </p:grpSpPr>
      <p:sp>
        <p:nvSpPr>
          <p:cNvPr id="4203" name="Google Shape;4203;p335: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04" name="Google Shape;4204;p33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05" name="Google Shape;4205;p335: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Swing is an extension but not replacement to AWT. Swing components are purely designed in java. So are called light-weight components. The look and feel of swing components can be made same on all platforms, or change with platforms or can customize the look and feel. javax.swing.JComponent defines all the swing components. are introduced in JDK 1.2</a:t>
            </a:r>
            <a:endParaRPr/>
          </a:p>
          <a:p>
            <a:pPr indent="0" lvl="0" marL="0" rtl="0" algn="l">
              <a:spcBef>
                <a:spcPts val="0"/>
              </a:spcBef>
              <a:spcAft>
                <a:spcPts val="0"/>
              </a:spcAft>
              <a:buSzPts val="1000"/>
              <a:buNone/>
            </a:pPr>
            <a:r>
              <a:rPr lang="en-US" sz="1000"/>
              <a:t>Except JWindow, JFrame, JDialog and JApplet all other components are light weight components. </a:t>
            </a:r>
            <a:endParaRPr/>
          </a:p>
          <a:p>
            <a:pPr indent="0" lvl="0" marL="0" rtl="0" algn="l">
              <a:spcBef>
                <a:spcPts val="0"/>
              </a:spcBef>
              <a:spcAft>
                <a:spcPts val="0"/>
              </a:spcAft>
              <a:buSzPts val="1000"/>
              <a:buNone/>
            </a:pPr>
            <a:r>
              <a:t/>
            </a:r>
            <a:endParaRPr sz="1000"/>
          </a:p>
          <a:p>
            <a:pPr indent="0" lvl="0" marL="0" rtl="0" algn="l">
              <a:spcBef>
                <a:spcPts val="0"/>
              </a:spcBef>
              <a:spcAft>
                <a:spcPts val="0"/>
              </a:spcAft>
              <a:buNone/>
            </a:pPr>
            <a:r>
              <a:t/>
            </a:r>
            <a:endParaRPr sz="1000"/>
          </a:p>
        </p:txBody>
      </p:sp>
      <p:sp>
        <p:nvSpPr>
          <p:cNvPr id="4206" name="Google Shape;4206;p33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0" name="Shape 4210"/>
        <p:cNvGrpSpPr/>
        <p:nvPr/>
      </p:nvGrpSpPr>
      <p:grpSpPr>
        <a:xfrm>
          <a:off x="0" y="0"/>
          <a:ext cx="0" cy="0"/>
          <a:chOff x="0" y="0"/>
          <a:chExt cx="0" cy="0"/>
        </a:xfrm>
      </p:grpSpPr>
      <p:sp>
        <p:nvSpPr>
          <p:cNvPr id="4211" name="Google Shape;4211;p336:notes"/>
          <p:cNvSpPr/>
          <p:nvPr>
            <p:ph idx="2" type="sldImg"/>
          </p:nvPr>
        </p:nvSpPr>
        <p:spPr>
          <a:xfrm>
            <a:off x="1181100" y="698500"/>
            <a:ext cx="4649787" cy="3489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12" name="Google Shape;4212;p336:notes"/>
          <p:cNvSpPr txBox="1"/>
          <p:nvPr>
            <p:ph idx="1" type="body"/>
          </p:nvPr>
        </p:nvSpPr>
        <p:spPr>
          <a:xfrm>
            <a:off x="701675" y="4421187"/>
            <a:ext cx="5608637" cy="418623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JFrame provides the basic building block for screen oriented applications.  JFrames consists of several panes viz : Glass pane, Layered pane, Menu bar and  Content pane. All the components should be added into the content pane.</a:t>
            </a:r>
            <a:endParaRPr/>
          </a:p>
        </p:txBody>
      </p:sp>
      <p:sp>
        <p:nvSpPr>
          <p:cNvPr id="4213" name="Google Shape;4213;p33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7" name="Shape 4217"/>
        <p:cNvGrpSpPr/>
        <p:nvPr/>
      </p:nvGrpSpPr>
      <p:grpSpPr>
        <a:xfrm>
          <a:off x="0" y="0"/>
          <a:ext cx="0" cy="0"/>
          <a:chOff x="0" y="0"/>
          <a:chExt cx="0" cy="0"/>
        </a:xfrm>
      </p:grpSpPr>
      <p:sp>
        <p:nvSpPr>
          <p:cNvPr id="4218" name="Google Shape;4218;p337: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19" name="Google Shape;4219;p33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20" name="Google Shape;4220;p337: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Above figure displays some of the swing components </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Platform Independence</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lang="en-US" sz="1000"/>
              <a:t>Swing components are pure java components i.e., components that are designed and written in java. As these components does not depend on the native peers they are platform independent. The look and feel of swing components will be the same on all platforms. An exception to this are JWindow, JDialog, JFrame and JApplet which are heavy-weight as they are direct subclasses of AWT heavy-weight components Window, Dialog, Frame and Applet. Except these all other swing components are light-weight.</a:t>
            </a:r>
            <a:endParaRPr/>
          </a:p>
          <a:p>
            <a:pPr indent="0" lvl="0" marL="0" rtl="0" algn="l">
              <a:spcBef>
                <a:spcPts val="0"/>
              </a:spcBef>
              <a:spcAft>
                <a:spcPts val="0"/>
              </a:spcAft>
              <a:buNone/>
            </a:pPr>
            <a:r>
              <a:t/>
            </a:r>
            <a:endParaRPr sz="1000"/>
          </a:p>
        </p:txBody>
      </p:sp>
      <p:sp>
        <p:nvSpPr>
          <p:cNvPr id="4221" name="Google Shape;4221;p33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5" name="Shape 4225"/>
        <p:cNvGrpSpPr/>
        <p:nvPr/>
      </p:nvGrpSpPr>
      <p:grpSpPr>
        <a:xfrm>
          <a:off x="0" y="0"/>
          <a:ext cx="0" cy="0"/>
          <a:chOff x="0" y="0"/>
          <a:chExt cx="0" cy="0"/>
        </a:xfrm>
      </p:grpSpPr>
      <p:sp>
        <p:nvSpPr>
          <p:cNvPr id="4226" name="Google Shape;4226;p338: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27" name="Google Shape;4227;p33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28" name="Google Shape;4228;p338: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JFrame is a container that can hold other containers. It has titlebar and border. Unlike  Frame, JFrame gets closed when the close button on the title bar is clicked. Components, are not directly added to JFrame but are added to contentpane. See the above given figure. The lines in the figure show the has-a relationship. The Rootpane has a glass and a layered pane. The layered pane has a content pane and a menubar.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JFrame has JRootPane as its only child. JFrame  (also JApplet, JDialog, JWindow and JInternalFrame) which has JRootPane as only child has to implement RootPaneContainer interface. This interface provides all the necessary panes. example :adding component to a frame is done as </a:t>
            </a:r>
            <a:endParaRPr/>
          </a:p>
          <a:p>
            <a:pPr indent="0" lvl="0" marL="0" rtl="0" algn="just">
              <a:spcBef>
                <a:spcPts val="400"/>
              </a:spcBef>
              <a:spcAft>
                <a:spcPts val="0"/>
              </a:spcAft>
              <a:buSzPts val="1000"/>
              <a:buNone/>
            </a:pPr>
            <a:r>
              <a:t/>
            </a:r>
            <a:endParaRPr sz="1000"/>
          </a:p>
          <a:p>
            <a:pPr indent="0" lvl="0" marL="0" rtl="0" algn="l">
              <a:spcBef>
                <a:spcPts val="400"/>
              </a:spcBef>
              <a:spcAft>
                <a:spcPts val="0"/>
              </a:spcAft>
              <a:buSzPts val="1000"/>
              <a:buNone/>
            </a:pPr>
            <a:r>
              <a:rPr lang="en-US" sz="1000"/>
              <a:t>frame.getContentPane ().add (Component) instead of frame.add (Component)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JRootPane - </a:t>
            </a:r>
            <a:r>
              <a:rPr lang="en-US" sz="1000"/>
              <a:t>JRootPane class has several components like JGlassPane, JLayeredPane, JMenubar and  contentpane by default.</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JGlassPane - </a:t>
            </a:r>
            <a:r>
              <a:rPr lang="en-US" sz="1000"/>
              <a:t>JGlassPane is transparent pane by default..The use of glass pane is to intercept mouse and keyboard events. Any other components added to glass pane, makes them appear to be on top of other components.</a:t>
            </a:r>
            <a:endParaRPr/>
          </a:p>
        </p:txBody>
      </p:sp>
      <p:sp>
        <p:nvSpPr>
          <p:cNvPr id="4229" name="Google Shape;4229;p33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3" name="Shape 4233"/>
        <p:cNvGrpSpPr/>
        <p:nvPr/>
      </p:nvGrpSpPr>
      <p:grpSpPr>
        <a:xfrm>
          <a:off x="0" y="0"/>
          <a:ext cx="0" cy="0"/>
          <a:chOff x="0" y="0"/>
          <a:chExt cx="0" cy="0"/>
        </a:xfrm>
      </p:grpSpPr>
      <p:sp>
        <p:nvSpPr>
          <p:cNvPr id="4234" name="Google Shape;4234;p339: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35" name="Google Shape;4235;p33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36" name="Google Shape;4236;p339: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lnSpc>
                <a:spcPct val="90000"/>
              </a:lnSpc>
              <a:spcBef>
                <a:spcPts val="0"/>
              </a:spcBef>
              <a:spcAft>
                <a:spcPts val="0"/>
              </a:spcAft>
              <a:buSzPts val="1000"/>
              <a:buNone/>
            </a:pPr>
            <a:r>
              <a:rPr b="1" lang="en-US" sz="1000"/>
              <a:t>JLayeredPane - </a:t>
            </a:r>
            <a:r>
              <a:rPr lang="en-US" sz="1000"/>
              <a:t>JLayeredPane</a:t>
            </a:r>
            <a:r>
              <a:rPr b="1" lang="en-US" sz="1000"/>
              <a:t> </a:t>
            </a:r>
            <a:r>
              <a:rPr lang="en-US" sz="1000"/>
              <a:t>consists of menubar and content pane. Menubar does not exists by default, but has to be set as setMenubar (JMenubar). It is automatically added at the top of the container. </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US" sz="1000"/>
              <a:t>Contentpane - </a:t>
            </a:r>
            <a:r>
              <a:rPr lang="en-US" sz="1000"/>
              <a:t>The contentpane is opaque by default. It is added to any component as setContentPane (component).</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US" sz="1000"/>
              <a:t>JWindow - </a:t>
            </a:r>
            <a:r>
              <a:rPr lang="en-US" sz="1000"/>
              <a:t>JWindow is a container without a titlebar, menubar, and border. It is neither minimizable, maximizable,  nor closeable. Its is used to display screen messages.</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US" sz="1000"/>
              <a:t>JPanel</a:t>
            </a:r>
            <a:r>
              <a:rPr lang="en-US" sz="1000"/>
              <a:t> - JPanel can be used to add components to it but has to be placed in some top level container. JPanel can also be used as a drawing area, but set the preferred size because the size of the panel is the size of its components that it contains. When using as a drawing area it has to override  paintComponent (Graphics) instead if paint (Graphics) method. Double buffereing is by default on so the off-screen bitmap is to be cleared by calling its super paintComponent() method.</a:t>
            </a:r>
            <a:endParaRPr/>
          </a:p>
          <a:p>
            <a:pPr indent="0" lvl="0" marL="0" rtl="0" algn="just">
              <a:lnSpc>
                <a:spcPct val="90000"/>
              </a:lnSpc>
              <a:spcBef>
                <a:spcPts val="400"/>
              </a:spcBef>
              <a:spcAft>
                <a:spcPts val="0"/>
              </a:spcAft>
              <a:buSzPts val="1000"/>
              <a:buNone/>
            </a:pPr>
            <a:r>
              <a:t/>
            </a:r>
            <a:endParaRPr sz="1000"/>
          </a:p>
          <a:p>
            <a:pPr indent="0" lvl="0" marL="0" rtl="0" algn="l">
              <a:lnSpc>
                <a:spcPct val="90000"/>
              </a:lnSpc>
              <a:spcBef>
                <a:spcPts val="400"/>
              </a:spcBef>
              <a:spcAft>
                <a:spcPts val="0"/>
              </a:spcAft>
              <a:buSzPts val="1000"/>
              <a:buNone/>
            </a:pPr>
            <a:r>
              <a:rPr lang="en-US" sz="1000"/>
              <a:t>  </a:t>
            </a:r>
            <a:r>
              <a:rPr lang="en-US" sz="1000">
                <a:latin typeface="Arial Narrow"/>
                <a:ea typeface="Arial Narrow"/>
                <a:cs typeface="Arial Narrow"/>
                <a:sym typeface="Arial Narrow"/>
              </a:rPr>
              <a:t>public void paintComponent (Graphics g) {</a:t>
            </a:r>
            <a:endParaRPr/>
          </a:p>
          <a:p>
            <a:pPr indent="0" lvl="0" marL="0" rtl="0" algn="l">
              <a:lnSpc>
                <a:spcPct val="90000"/>
              </a:lnSpc>
              <a:spcBef>
                <a:spcPts val="400"/>
              </a:spcBef>
              <a:spcAft>
                <a:spcPts val="0"/>
              </a:spcAft>
              <a:buSzPts val="1000"/>
              <a:buFont typeface="Arial Narrow"/>
              <a:buNone/>
            </a:pPr>
            <a:r>
              <a:rPr lang="en-US" sz="1000">
                <a:latin typeface="Arial Narrow"/>
                <a:ea typeface="Arial Narrow"/>
                <a:cs typeface="Arial Narrow"/>
                <a:sym typeface="Arial Narrow"/>
              </a:rPr>
              <a:t>    super.paintComponent (g);</a:t>
            </a:r>
            <a:endParaRPr/>
          </a:p>
          <a:p>
            <a:pPr indent="0" lvl="0" marL="0" rtl="0" algn="l">
              <a:lnSpc>
                <a:spcPct val="90000"/>
              </a:lnSpc>
              <a:spcBef>
                <a:spcPts val="400"/>
              </a:spcBef>
              <a:spcAft>
                <a:spcPts val="0"/>
              </a:spcAft>
              <a:buSzPts val="1000"/>
              <a:buFont typeface="Arial Narrow"/>
              <a:buNone/>
            </a:pPr>
            <a:r>
              <a:rPr lang="en-US" sz="1000">
                <a:latin typeface="Arial Narrow"/>
                <a:ea typeface="Arial Narrow"/>
                <a:cs typeface="Arial Narrow"/>
                <a:sym typeface="Arial Narrow"/>
              </a:rPr>
              <a:t>  }</a:t>
            </a:r>
            <a:endParaRPr/>
          </a:p>
        </p:txBody>
      </p:sp>
      <p:sp>
        <p:nvSpPr>
          <p:cNvPr id="4237" name="Google Shape;4237;p33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491" name="Google Shape;491;p3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2" name="Google Shape;492;p3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3" name="Google Shape;493;p3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4" name="Google Shape;494;p3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95" name="Google Shape;495;p3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Module02\dowhile\DoWhileLoop.java)</a:t>
            </a:r>
            <a:endParaRPr/>
          </a:p>
          <a:p>
            <a:pPr indent="0" lvl="0" marL="0" rtl="0" algn="just">
              <a:spcBef>
                <a:spcPts val="400"/>
              </a:spcBef>
              <a:spcAft>
                <a:spcPts val="0"/>
              </a:spcAft>
              <a:buSzPts val="1000"/>
              <a:buNone/>
            </a:pPr>
            <a:r>
              <a:rPr lang="en-US" sz="1000"/>
              <a:t>	do{</a:t>
            </a:r>
            <a:endParaRPr/>
          </a:p>
          <a:p>
            <a:pPr indent="0" lvl="0" marL="0" rtl="0" algn="just">
              <a:spcBef>
                <a:spcPts val="400"/>
              </a:spcBef>
              <a:spcAft>
                <a:spcPts val="0"/>
              </a:spcAft>
              <a:buSzPts val="1000"/>
              <a:buNone/>
            </a:pPr>
            <a:r>
              <a:rPr lang="en-US" sz="1000"/>
              <a:t>		statement ;</a:t>
            </a:r>
            <a:endParaRPr/>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	while (boolean-expression);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Here the boolean expression is evaluated after executing the statement. Hence, even if the expression results  a false value, at the very first time ,even then the statement block is executed at least once. The statement block  is repeatedly executed ,until the statement is evaluated to false.</a:t>
            </a:r>
            <a:endParaRPr/>
          </a:p>
        </p:txBody>
      </p:sp>
      <p:sp>
        <p:nvSpPr>
          <p:cNvPr id="496" name="Google Shape;496;p3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1" name="Shape 4241"/>
        <p:cNvGrpSpPr/>
        <p:nvPr/>
      </p:nvGrpSpPr>
      <p:grpSpPr>
        <a:xfrm>
          <a:off x="0" y="0"/>
          <a:ext cx="0" cy="0"/>
          <a:chOff x="0" y="0"/>
          <a:chExt cx="0" cy="0"/>
        </a:xfrm>
      </p:grpSpPr>
      <p:sp>
        <p:nvSpPr>
          <p:cNvPr id="4242" name="Google Shape;4242;p340: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43" name="Google Shape;4243;p34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44" name="Google Shape;4244;p340: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Borders can be set to a panel using setBorder() method. Since JPanel is opaque by default it can work as a contentpane. JPanel can be made transparent using setOpaque (false) method. Components can be directly added to a JPanel because it is not having JRootPane as its child</a:t>
            </a:r>
            <a:endParaRPr/>
          </a:p>
          <a:p>
            <a:pPr indent="0" lvl="0" marL="0" rtl="0" algn="just">
              <a:spcBef>
                <a:spcPts val="400"/>
              </a:spcBef>
              <a:spcAft>
                <a:spcPts val="0"/>
              </a:spcAft>
              <a:buSzPts val="1000"/>
              <a:buNone/>
            </a:pPr>
            <a:r>
              <a:rPr lang="en-US" sz="1000"/>
              <a:t>.</a:t>
            </a:r>
            <a:endParaRPr/>
          </a:p>
          <a:p>
            <a:pPr indent="0" lvl="0" marL="0" rtl="0" algn="just">
              <a:spcBef>
                <a:spcPts val="400"/>
              </a:spcBef>
              <a:spcAft>
                <a:spcPts val="0"/>
              </a:spcAft>
              <a:buSzPts val="1000"/>
              <a:buNone/>
            </a:pPr>
            <a:r>
              <a:rPr b="1" lang="en-US" sz="1000"/>
              <a:t>JDialog</a:t>
            </a:r>
            <a:r>
              <a:rPr lang="en-US" sz="1000"/>
              <a:t> - JDialog is a window that popup on a parent container. Dialog boxes created using JOptionPane class are model dialogs i.e., they block the user inputs to remaining windows until they are closed. Using JDialog class both model and non-model dialog boxes can be created. By default the window close preparation is set to JDialog. Components  are added to the contentpane of dialog. It works similar to a frame. </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JApplet - </a:t>
            </a:r>
            <a:r>
              <a:rPr lang="en-US" sz="1000"/>
              <a:t>JApplet works same as AWT Applet. Components are to be added to the applets contentpane, but not directly.</a:t>
            </a:r>
            <a:endParaRPr/>
          </a:p>
        </p:txBody>
      </p:sp>
      <p:sp>
        <p:nvSpPr>
          <p:cNvPr id="4245" name="Google Shape;4245;p34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9" name="Shape 4249"/>
        <p:cNvGrpSpPr/>
        <p:nvPr/>
      </p:nvGrpSpPr>
      <p:grpSpPr>
        <a:xfrm>
          <a:off x="0" y="0"/>
          <a:ext cx="0" cy="0"/>
          <a:chOff x="0" y="0"/>
          <a:chExt cx="0" cy="0"/>
        </a:xfrm>
      </p:grpSpPr>
      <p:sp>
        <p:nvSpPr>
          <p:cNvPr id="4250" name="Google Shape;4250;p341: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51" name="Google Shape;4251;p34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52" name="Google Shape;4252;p341: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\Module10\swing\JDialogBox\MessageDialog.java)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above program extends from the JDialog box class </a:t>
            </a:r>
            <a:endParaRPr/>
          </a:p>
        </p:txBody>
      </p:sp>
      <p:sp>
        <p:nvSpPr>
          <p:cNvPr id="4253" name="Google Shape;4253;p34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7" name="Shape 4257"/>
        <p:cNvGrpSpPr/>
        <p:nvPr/>
      </p:nvGrpSpPr>
      <p:grpSpPr>
        <a:xfrm>
          <a:off x="0" y="0"/>
          <a:ext cx="0" cy="0"/>
          <a:chOff x="0" y="0"/>
          <a:chExt cx="0" cy="0"/>
        </a:xfrm>
      </p:grpSpPr>
      <p:sp>
        <p:nvSpPr>
          <p:cNvPr id="4258" name="Google Shape;4258;p342: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59" name="Google Shape;4259;p34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60" name="Google Shape;4260;p342: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\Module10\swing\JDialogBox\CreateDialog.java)</a:t>
            </a:r>
            <a:endParaRPr/>
          </a:p>
          <a:p>
            <a:pPr indent="0" lvl="0" marL="0" rtl="0" algn="l">
              <a:spcBef>
                <a:spcPts val="0"/>
              </a:spcBef>
              <a:spcAft>
                <a:spcPts val="0"/>
              </a:spcAft>
              <a:buNone/>
            </a:pPr>
            <a:r>
              <a:t/>
            </a:r>
            <a:endParaRPr sz="1000"/>
          </a:p>
        </p:txBody>
      </p:sp>
      <p:sp>
        <p:nvSpPr>
          <p:cNvPr id="4261" name="Google Shape;4261;p34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5" name="Shape 4265"/>
        <p:cNvGrpSpPr/>
        <p:nvPr/>
      </p:nvGrpSpPr>
      <p:grpSpPr>
        <a:xfrm>
          <a:off x="0" y="0"/>
          <a:ext cx="0" cy="0"/>
          <a:chOff x="0" y="0"/>
          <a:chExt cx="0" cy="0"/>
        </a:xfrm>
      </p:grpSpPr>
      <p:sp>
        <p:nvSpPr>
          <p:cNvPr id="4266" name="Google Shape;4266;p343: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67" name="Google Shape;4267;p34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68" name="Google Shape;4268;p343: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b="1" lang="en-US" sz="1000"/>
              <a:t>JLabel  </a:t>
            </a:r>
            <a:r>
              <a:rPr lang="en-US" sz="1000"/>
              <a:t>- JLabel displays</a:t>
            </a:r>
            <a:r>
              <a:rPr b="1" lang="en-US" sz="1000"/>
              <a:t> </a:t>
            </a:r>
            <a:r>
              <a:rPr lang="en-US" sz="1000"/>
              <a:t>either text or image or both. </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JButton - </a:t>
            </a:r>
            <a:r>
              <a:rPr lang="en-US" sz="1000"/>
              <a:t>JButton class of swing package is capable of creating buttons with icons.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JTextField - </a:t>
            </a:r>
            <a:r>
              <a:rPr lang="en-US" sz="1000"/>
              <a:t>JTextField</a:t>
            </a:r>
            <a:r>
              <a:rPr b="1" lang="en-US" sz="1000"/>
              <a:t>  </a:t>
            </a:r>
            <a:r>
              <a:rPr lang="en-US" sz="1000"/>
              <a:t>is the text control that allows the user to enter single line of text. along labeled buttons.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JTextArea - </a:t>
            </a:r>
            <a:r>
              <a:rPr lang="en-US" sz="1000"/>
              <a:t>JTextArea is also the text control component that allows the user to enter multiple lines of text. Using getText() and setText() methods , we can read and write the text from textfield/textarea . Both are derived classes of JTextComponent.</a:t>
            </a:r>
            <a:endParaRPr/>
          </a:p>
          <a:p>
            <a:pPr indent="0" lvl="0" marL="0" rtl="0" algn="l">
              <a:spcBef>
                <a:spcPts val="0"/>
              </a:spcBef>
              <a:spcAft>
                <a:spcPts val="0"/>
              </a:spcAft>
              <a:buNone/>
            </a:pPr>
            <a:r>
              <a:t/>
            </a:r>
            <a:endParaRPr sz="1000"/>
          </a:p>
        </p:txBody>
      </p:sp>
      <p:sp>
        <p:nvSpPr>
          <p:cNvPr id="4269" name="Google Shape;4269;p34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3" name="Shape 4273"/>
        <p:cNvGrpSpPr/>
        <p:nvPr/>
      </p:nvGrpSpPr>
      <p:grpSpPr>
        <a:xfrm>
          <a:off x="0" y="0"/>
          <a:ext cx="0" cy="0"/>
          <a:chOff x="0" y="0"/>
          <a:chExt cx="0" cy="0"/>
        </a:xfrm>
      </p:grpSpPr>
      <p:sp>
        <p:nvSpPr>
          <p:cNvPr id="4274" name="Google Shape;4274;p344: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75" name="Google Shape;4275;p34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76" name="Google Shape;4276;p344: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\Module10\swing\Frame\ButtonsFrame.java)</a:t>
            </a:r>
            <a:endParaRPr/>
          </a:p>
          <a:p>
            <a:pPr indent="0" lvl="0" marL="0" rtl="0" algn="l">
              <a:spcBef>
                <a:spcPts val="0"/>
              </a:spcBef>
              <a:spcAft>
                <a:spcPts val="0"/>
              </a:spcAft>
              <a:buNone/>
            </a:pPr>
            <a:r>
              <a:t/>
            </a:r>
            <a:endParaRPr sz="1000"/>
          </a:p>
        </p:txBody>
      </p:sp>
      <p:sp>
        <p:nvSpPr>
          <p:cNvPr id="4277" name="Google Shape;4277;p34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1" name="Shape 4281"/>
        <p:cNvGrpSpPr/>
        <p:nvPr/>
      </p:nvGrpSpPr>
      <p:grpSpPr>
        <a:xfrm>
          <a:off x="0" y="0"/>
          <a:ext cx="0" cy="0"/>
          <a:chOff x="0" y="0"/>
          <a:chExt cx="0" cy="0"/>
        </a:xfrm>
      </p:grpSpPr>
      <p:sp>
        <p:nvSpPr>
          <p:cNvPr id="4282" name="Google Shape;4282;p345: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83" name="Google Shape;4283;p34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84" name="Google Shape;4284;p345: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285" name="Google Shape;4285;p34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9" name="Shape 4289"/>
        <p:cNvGrpSpPr/>
        <p:nvPr/>
      </p:nvGrpSpPr>
      <p:grpSpPr>
        <a:xfrm>
          <a:off x="0" y="0"/>
          <a:ext cx="0" cy="0"/>
          <a:chOff x="0" y="0"/>
          <a:chExt cx="0" cy="0"/>
        </a:xfrm>
      </p:grpSpPr>
      <p:sp>
        <p:nvSpPr>
          <p:cNvPr id="4290" name="Google Shape;4290;p346: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91" name="Google Shape;4291;p34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292" name="Google Shape;4292;p346: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lnSpc>
                <a:spcPct val="90000"/>
              </a:lnSpc>
              <a:spcBef>
                <a:spcPts val="0"/>
              </a:spcBef>
              <a:spcAft>
                <a:spcPts val="0"/>
              </a:spcAft>
              <a:buSzPts val="1000"/>
              <a:buNone/>
            </a:pPr>
            <a:r>
              <a:rPr lang="en-US" sz="1000"/>
              <a:t>When components are added to a container, the layout manager helps in arranging the components according to the guidelines specific to the manager. There are different layout managers which arrange the components defined by their rules. </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All the Layout managers implement either one of the two interfaces, LayoutManager, or LayoutManager2.</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None/>
            </a:pPr>
            <a:r>
              <a:rPr b="1" lang="en-US" sz="1000"/>
              <a:t>FlowLayout  - </a:t>
            </a:r>
            <a:r>
              <a:rPr lang="en-US" sz="1000"/>
              <a:t>FlowLayout places the components from left to right in a row of the container, until the container has no space .Then it moves to the new row and does the same. The current size of the container, and the components decides the location of a component in the container. This is the default layout manager for applets and panels (contentpane is an exception).</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US" sz="1000"/>
              <a:t>BorderLayout - </a:t>
            </a:r>
            <a:r>
              <a:rPr lang="en-US" sz="1000"/>
              <a:t>BorderLayout</a:t>
            </a:r>
            <a:r>
              <a:rPr b="1" lang="en-US" sz="1000"/>
              <a:t> </a:t>
            </a:r>
            <a:r>
              <a:rPr lang="en-US" sz="1000"/>
              <a:t>places the components in five regions, North, East, South, West and Center. The regions can be specified either using strings “North”, “East” or using static final variable BorderLayout.NORTH etc. Frames have the BoderLayout as their default layout manager.</a:t>
            </a:r>
            <a:endParaRPr/>
          </a:p>
          <a:p>
            <a:pPr indent="0" lvl="0" marL="0" rtl="0" algn="just">
              <a:lnSpc>
                <a:spcPct val="90000"/>
              </a:lnSpc>
              <a:spcBef>
                <a:spcPts val="400"/>
              </a:spcBef>
              <a:spcAft>
                <a:spcPts val="0"/>
              </a:spcAft>
              <a:buSzPts val="1000"/>
              <a:buNone/>
            </a:pPr>
            <a:r>
              <a:t/>
            </a:r>
            <a:endParaRPr b="1" sz="1000"/>
          </a:p>
          <a:p>
            <a:pPr indent="0" lvl="0" marL="0" rtl="0" algn="just">
              <a:lnSpc>
                <a:spcPct val="90000"/>
              </a:lnSpc>
              <a:spcBef>
                <a:spcPts val="400"/>
              </a:spcBef>
              <a:spcAft>
                <a:spcPts val="0"/>
              </a:spcAft>
              <a:buSzPts val="1000"/>
              <a:buNone/>
            </a:pPr>
            <a:r>
              <a:rPr b="1" lang="en-US" sz="1000"/>
              <a:t>GridLayout - </a:t>
            </a:r>
            <a:r>
              <a:rPr lang="en-US" sz="1000"/>
              <a:t>GridLayout divides the container into specified number of rows and columns, which forms a grid of cells having same size and space . The components get placed in the cell, from left to right and down the container.</a:t>
            </a:r>
            <a:endParaRPr/>
          </a:p>
        </p:txBody>
      </p:sp>
      <p:sp>
        <p:nvSpPr>
          <p:cNvPr id="4293" name="Google Shape;4293;p34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7" name="Shape 4297"/>
        <p:cNvGrpSpPr/>
        <p:nvPr/>
      </p:nvGrpSpPr>
      <p:grpSpPr>
        <a:xfrm>
          <a:off x="0" y="0"/>
          <a:ext cx="0" cy="0"/>
          <a:chOff x="0" y="0"/>
          <a:chExt cx="0" cy="0"/>
        </a:xfrm>
      </p:grpSpPr>
      <p:sp>
        <p:nvSpPr>
          <p:cNvPr id="4298" name="Google Shape;4298;p347: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99" name="Google Shape;4299;p34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00" name="Google Shape;4300;p347: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CardLayout - </a:t>
            </a:r>
            <a:r>
              <a:rPr lang="en-US" sz="1000"/>
              <a:t>CardLayout</a:t>
            </a:r>
            <a:r>
              <a:rPr b="1" lang="en-US" sz="1000"/>
              <a:t> </a:t>
            </a:r>
            <a:r>
              <a:rPr lang="en-US" sz="1000"/>
              <a:t>divides the container as deck of cards, where each card has its own layout manager set. At a particular time only one card is visible. Other cards can be selected to view using the labeled buttons.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GridBagLayout - </a:t>
            </a:r>
            <a:r>
              <a:rPr lang="en-US" sz="1000"/>
              <a:t>GridBagLayout also divides the container into rows and columns forming a grid of cells like GridLayout, but the components can span between multiple rows and columns. This layout is the most flexible and complex of all the layout managers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BoxLayout - </a:t>
            </a:r>
            <a:r>
              <a:rPr lang="en-US" sz="1000"/>
              <a:t>BoxLayout arranges the components either along the x-axis or along the y-axis. Unlike flow layout, BoxLayout won’t wrap the components.</a:t>
            </a:r>
            <a:endParaRPr/>
          </a:p>
          <a:p>
            <a:pPr indent="0" lvl="0" marL="0" rtl="0" algn="just">
              <a:spcBef>
                <a:spcPts val="400"/>
              </a:spcBef>
              <a:spcAft>
                <a:spcPts val="0"/>
              </a:spcAft>
              <a:buSzPts val="1000"/>
              <a:buNone/>
            </a:pPr>
            <a:r>
              <a:t/>
            </a:r>
            <a:endParaRPr b="1" sz="1000"/>
          </a:p>
          <a:p>
            <a:pPr indent="0" lvl="0" marL="0" rtl="0" algn="just">
              <a:spcBef>
                <a:spcPts val="400"/>
              </a:spcBef>
              <a:spcAft>
                <a:spcPts val="0"/>
              </a:spcAft>
              <a:buSzPts val="1000"/>
              <a:buNone/>
            </a:pPr>
            <a:r>
              <a:rPr b="1" lang="en-US" sz="1000"/>
              <a:t>RootLayout</a:t>
            </a:r>
            <a:r>
              <a:rPr lang="en-US" sz="1000"/>
              <a:t> - RootLayout is layout manager specifically for placing the components on the glass pane, layered pane and the menu bar. This cannot be used for other containers as this is an inner class of JRootPane.</a:t>
            </a:r>
            <a:endParaRPr/>
          </a:p>
          <a:p>
            <a:pPr indent="0" lvl="0" marL="0" rtl="0" algn="l">
              <a:spcBef>
                <a:spcPts val="0"/>
              </a:spcBef>
              <a:spcAft>
                <a:spcPts val="0"/>
              </a:spcAft>
              <a:buNone/>
            </a:pPr>
            <a:r>
              <a:t/>
            </a:r>
            <a:endParaRPr sz="1000"/>
          </a:p>
        </p:txBody>
      </p:sp>
      <p:sp>
        <p:nvSpPr>
          <p:cNvPr id="4301" name="Google Shape;4301;p34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5" name="Shape 4305"/>
        <p:cNvGrpSpPr/>
        <p:nvPr/>
      </p:nvGrpSpPr>
      <p:grpSpPr>
        <a:xfrm>
          <a:off x="0" y="0"/>
          <a:ext cx="0" cy="0"/>
          <a:chOff x="0" y="0"/>
          <a:chExt cx="0" cy="0"/>
        </a:xfrm>
      </p:grpSpPr>
      <p:sp>
        <p:nvSpPr>
          <p:cNvPr id="4306" name="Google Shape;4306;p348: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07" name="Google Shape;4307;p34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08" name="Google Shape;4308;p348: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above example demonstrates the most commonly used AWT and Swing layout managers. It shows a set of JInternalFrame containing identical sets of components, each using a different layout. The purpose of this example is to allow direct simultaneous layout manager comparisons using resizable containers. (Using FlowLayout, BorderLayout, GridLayout and BoxLayout)</a:t>
            </a:r>
            <a:endParaRPr/>
          </a:p>
          <a:p>
            <a:pPr indent="0" lvl="0" marL="0" rtl="0" algn="l">
              <a:spcBef>
                <a:spcPts val="0"/>
              </a:spcBef>
              <a:spcAft>
                <a:spcPts val="0"/>
              </a:spcAft>
              <a:buNone/>
            </a:pPr>
            <a:r>
              <a:t/>
            </a:r>
            <a:endParaRPr sz="1000"/>
          </a:p>
        </p:txBody>
      </p:sp>
      <p:sp>
        <p:nvSpPr>
          <p:cNvPr id="4309" name="Google Shape;4309;p34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3" name="Shape 4313"/>
        <p:cNvGrpSpPr/>
        <p:nvPr/>
      </p:nvGrpSpPr>
      <p:grpSpPr>
        <a:xfrm>
          <a:off x="0" y="0"/>
          <a:ext cx="0" cy="0"/>
          <a:chOff x="0" y="0"/>
          <a:chExt cx="0" cy="0"/>
        </a:xfrm>
      </p:grpSpPr>
      <p:sp>
        <p:nvSpPr>
          <p:cNvPr id="4314" name="Google Shape;4314;p349: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15" name="Google Shape;4315;p34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16" name="Google Shape;4316;p349: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b="1" lang="en-US" sz="1000"/>
              <a:t>Understanding the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Class CommonLayouts</a:t>
            </a:r>
            <a:endParaRPr/>
          </a:p>
          <a:p>
            <a:pPr indent="0" lvl="0" marL="0" rtl="0" algn="just">
              <a:spcBef>
                <a:spcPts val="400"/>
              </a:spcBef>
              <a:spcAft>
                <a:spcPts val="0"/>
              </a:spcAft>
              <a:buSzPts val="1000"/>
              <a:buNone/>
            </a:pPr>
            <a:r>
              <a:rPr lang="en-US" sz="1000"/>
              <a:t>The CommonLayouts constructor creates five JInternalFrames and places them in a JDesktopPane. Each of these frames contains four JButtons labeled “1,” “2,” “3” and “4.”. Each frame is assigned a unique layout manager: a FlowLayout, a 2x2 GridLayout, a BorderLayout, an X-oriented BoxLayout, and a Y-oriented BoxLayout respectively. Note that the internal frames using BoxLayout also use strut and glue filler components to demonstrate their behavior.</a:t>
            </a:r>
            <a:endParaRPr/>
          </a:p>
        </p:txBody>
      </p:sp>
      <p:sp>
        <p:nvSpPr>
          <p:cNvPr id="4317" name="Google Shape;4317;p34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02" name="Google Shape;502;p3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3" name="Google Shape;503;p3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4" name="Google Shape;504;p3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5" name="Google Shape;505;p3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06" name="Google Shape;506;p35:notes"/>
          <p:cNvSpPr txBox="1"/>
          <p:nvPr>
            <p:ph idx="1" type="body"/>
          </p:nvPr>
        </p:nvSpPr>
        <p:spPr>
          <a:xfrm>
            <a:off x="701675" y="4421187"/>
            <a:ext cx="5608637" cy="4581525"/>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Module02\forloop\ForLoop.java)</a:t>
            </a:r>
            <a:endParaRPr/>
          </a:p>
          <a:p>
            <a:pPr indent="0" lvl="0" marL="0" rtl="0" algn="just">
              <a:spcBef>
                <a:spcPts val="400"/>
              </a:spcBef>
              <a:spcAft>
                <a:spcPts val="0"/>
              </a:spcAft>
              <a:buSzPts val="1000"/>
              <a:buNone/>
            </a:pPr>
            <a:r>
              <a:rPr lang="en-US" sz="1000"/>
              <a:t>	The for statement can be used to control the number of iterations in a loop. The format of this loop is as follows:</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for (exp1; exp2; exp3)</a:t>
            </a:r>
            <a:endParaRPr/>
          </a:p>
          <a:p>
            <a:pPr indent="0" lvl="0" marL="0" rtl="0" algn="just">
              <a:spcBef>
                <a:spcPts val="400"/>
              </a:spcBef>
              <a:spcAft>
                <a:spcPts val="0"/>
              </a:spcAft>
              <a:buSzPts val="1000"/>
              <a:buFont typeface="Arimo"/>
              <a:buNone/>
            </a:pPr>
            <a:r>
              <a:rPr lang="en-US" sz="1000">
                <a:latin typeface="Arimo"/>
                <a:ea typeface="Arimo"/>
                <a:cs typeface="Arimo"/>
                <a:sym typeface="Arimo"/>
              </a:rPr>
              <a:t>		</a:t>
            </a:r>
            <a:r>
              <a:rPr lang="en-US" sz="1000">
                <a:latin typeface="Courier New"/>
                <a:ea typeface="Courier New"/>
                <a:cs typeface="Courier New"/>
                <a:sym typeface="Courier New"/>
              </a:rPr>
              <a:t>statement;</a:t>
            </a:r>
            <a:endParaRPr/>
          </a:p>
          <a:p>
            <a:pPr indent="0" lvl="0" marL="0" rtl="0" algn="just">
              <a:spcBef>
                <a:spcPts val="400"/>
              </a:spcBef>
              <a:spcAft>
                <a:spcPts val="0"/>
              </a:spcAft>
              <a:buSzPts val="1000"/>
              <a:buFont typeface="Arimo"/>
              <a:buNone/>
            </a:pPr>
            <a:r>
              <a:rPr lang="en-US" sz="1000">
                <a:latin typeface="Arimo"/>
                <a:ea typeface="Arimo"/>
                <a:cs typeface="Arimo"/>
                <a:sym typeface="Arimo"/>
              </a:rPr>
              <a:t>exp1 : (Initialization) </a:t>
            </a:r>
            <a:r>
              <a:rPr lang="en-US" sz="1000"/>
              <a:t>is executed only once, before the first iteration.</a:t>
            </a:r>
            <a:endParaRPr/>
          </a:p>
          <a:p>
            <a:pPr indent="0" lvl="0" marL="0" rtl="0" algn="just">
              <a:spcBef>
                <a:spcPts val="400"/>
              </a:spcBef>
              <a:spcAft>
                <a:spcPts val="0"/>
              </a:spcAft>
              <a:buSzPts val="1000"/>
              <a:buFont typeface="Arimo"/>
              <a:buNone/>
            </a:pPr>
            <a:r>
              <a:rPr lang="en-US" sz="1000">
                <a:latin typeface="Arimo"/>
                <a:ea typeface="Arimo"/>
                <a:cs typeface="Arimo"/>
                <a:sym typeface="Arimo"/>
              </a:rPr>
              <a:t>exp2 : (Condition) </a:t>
            </a:r>
            <a:r>
              <a:rPr lang="en-US" sz="1000"/>
              <a:t>is evaluated before each iteration. If this is TRUE then the statement in the loop is  </a:t>
            </a:r>
            <a:endParaRPr/>
          </a:p>
          <a:p>
            <a:pPr indent="0" lvl="0" marL="0" rtl="0" algn="just">
              <a:spcBef>
                <a:spcPts val="400"/>
              </a:spcBef>
              <a:spcAft>
                <a:spcPts val="0"/>
              </a:spcAft>
              <a:buSzPts val="1000"/>
              <a:buNone/>
            </a:pPr>
            <a:r>
              <a:rPr lang="en-US" sz="1000"/>
              <a:t>            executed, otherwise the for loop is terminated.</a:t>
            </a:r>
            <a:endParaRPr/>
          </a:p>
          <a:p>
            <a:pPr indent="0" lvl="0" marL="0" rtl="0" algn="just">
              <a:spcBef>
                <a:spcPts val="400"/>
              </a:spcBef>
              <a:spcAft>
                <a:spcPts val="0"/>
              </a:spcAft>
              <a:buSzPts val="1000"/>
              <a:buFont typeface="Arimo"/>
              <a:buNone/>
            </a:pPr>
            <a:r>
              <a:rPr lang="en-US" sz="1000">
                <a:latin typeface="Arimo"/>
                <a:ea typeface="Arimo"/>
                <a:cs typeface="Arimo"/>
                <a:sym typeface="Arimo"/>
              </a:rPr>
              <a:t>exp3 : (Increment /Decrement) i</a:t>
            </a:r>
            <a:r>
              <a:rPr lang="en-US" sz="1000"/>
              <a:t>s executed at the end of each iteration, after the statement in the loop.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None of the expressions is mandatory, but the semi-colons must be given.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Ex. 1  :  What is output of following?</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for( ; ; )</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System.out.println(“aaa”);  </a:t>
            </a:r>
            <a:endParaRPr/>
          </a:p>
          <a:p>
            <a:pPr indent="0" lvl="0" marL="0" rtl="0" algn="just">
              <a:spcBef>
                <a:spcPts val="400"/>
              </a:spcBef>
              <a:spcAft>
                <a:spcPts val="0"/>
              </a:spcAft>
              <a:buSzPts val="1000"/>
              <a:buNone/>
            </a:pPr>
            <a:r>
              <a:rPr lang="en-US" sz="1000"/>
              <a:t>Ex. 2  :  </a:t>
            </a:r>
            <a:r>
              <a:rPr lang="en-US" sz="1000">
                <a:latin typeface="Courier New"/>
                <a:ea typeface="Courier New"/>
                <a:cs typeface="Courier New"/>
                <a:sym typeface="Courier New"/>
              </a:rPr>
              <a:t>for(int i=0; i&lt;10; i++)</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System.out.println(“aaa”);</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System.out.println(i);</a:t>
            </a:r>
            <a:r>
              <a:rPr lang="en-US" sz="1000"/>
              <a:t> // Compile time error as scope of ‘i’ is restricted to ‘for’ block.</a:t>
            </a:r>
            <a:endParaRPr/>
          </a:p>
          <a:p>
            <a:pPr indent="0" lvl="0" marL="0" rtl="0" algn="just">
              <a:spcBef>
                <a:spcPts val="400"/>
              </a:spcBef>
              <a:spcAft>
                <a:spcPts val="0"/>
              </a:spcAft>
              <a:buSzPts val="1000"/>
              <a:buNone/>
            </a:pPr>
            <a:r>
              <a:rPr lang="en-US" sz="1000"/>
              <a:t>Ex. 3  : </a:t>
            </a:r>
            <a:r>
              <a:rPr lang="en-US" sz="1000">
                <a:latin typeface="Courier New"/>
                <a:ea typeface="Courier New"/>
                <a:cs typeface="Courier New"/>
                <a:sym typeface="Courier New"/>
              </a:rPr>
              <a:t> for(int i=0, j=10; i&lt;10; i++, j--){</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System.out.println(i+“  ”+j);</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507" name="Google Shape;507;p3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1" name="Shape 4321"/>
        <p:cNvGrpSpPr/>
        <p:nvPr/>
      </p:nvGrpSpPr>
      <p:grpSpPr>
        <a:xfrm>
          <a:off x="0" y="0"/>
          <a:ext cx="0" cy="0"/>
          <a:chOff x="0" y="0"/>
          <a:chExt cx="0" cy="0"/>
        </a:xfrm>
      </p:grpSpPr>
      <p:sp>
        <p:nvSpPr>
          <p:cNvPr id="4322" name="Google Shape;4322;p350: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23" name="Google Shape;4323;p35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24" name="Google Shape;4324;p350:notes"/>
          <p:cNvSpPr txBox="1"/>
          <p:nvPr>
            <p:ph idx="1" type="body"/>
          </p:nvPr>
        </p:nvSpPr>
        <p:spPr>
          <a:xfrm>
            <a:off x="688975" y="4425950"/>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l">
              <a:spcBef>
                <a:spcPts val="0"/>
              </a:spcBef>
              <a:spcAft>
                <a:spcPts val="0"/>
              </a:spcAft>
              <a:buNone/>
            </a:pPr>
            <a:r>
              <a:t/>
            </a:r>
            <a:endParaRPr sz="1000"/>
          </a:p>
        </p:txBody>
      </p:sp>
      <p:sp>
        <p:nvSpPr>
          <p:cNvPr id="4325" name="Google Shape;4325;p35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9" name="Shape 4329"/>
        <p:cNvGrpSpPr/>
        <p:nvPr/>
      </p:nvGrpSpPr>
      <p:grpSpPr>
        <a:xfrm>
          <a:off x="0" y="0"/>
          <a:ext cx="0" cy="0"/>
          <a:chOff x="0" y="0"/>
          <a:chExt cx="0" cy="0"/>
        </a:xfrm>
      </p:grpSpPr>
      <p:sp>
        <p:nvSpPr>
          <p:cNvPr id="4330" name="Google Shape;4330;p351: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31" name="Google Shape;4331;p35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32" name="Google Shape;4332;p351: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l">
              <a:spcBef>
                <a:spcPts val="0"/>
              </a:spcBef>
              <a:spcAft>
                <a:spcPts val="0"/>
              </a:spcAft>
              <a:buNone/>
            </a:pPr>
            <a:r>
              <a:t/>
            </a:r>
            <a:endParaRPr sz="1000"/>
          </a:p>
        </p:txBody>
      </p:sp>
      <p:sp>
        <p:nvSpPr>
          <p:cNvPr id="4333" name="Google Shape;4333;p35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7" name="Shape 4337"/>
        <p:cNvGrpSpPr/>
        <p:nvPr/>
      </p:nvGrpSpPr>
      <p:grpSpPr>
        <a:xfrm>
          <a:off x="0" y="0"/>
          <a:ext cx="0" cy="0"/>
          <a:chOff x="0" y="0"/>
          <a:chExt cx="0" cy="0"/>
        </a:xfrm>
      </p:grpSpPr>
      <p:sp>
        <p:nvSpPr>
          <p:cNvPr id="4338" name="Google Shape;4338;p352: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39" name="Google Shape;4339;p35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40" name="Google Shape;4340;p352: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l">
              <a:spcBef>
                <a:spcPts val="0"/>
              </a:spcBef>
              <a:spcAft>
                <a:spcPts val="0"/>
              </a:spcAft>
              <a:buNone/>
            </a:pPr>
            <a:r>
              <a:t/>
            </a:r>
            <a:endParaRPr sz="1000"/>
          </a:p>
        </p:txBody>
      </p:sp>
      <p:sp>
        <p:nvSpPr>
          <p:cNvPr id="4341" name="Google Shape;4341;p35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5" name="Shape 4345"/>
        <p:cNvGrpSpPr/>
        <p:nvPr/>
      </p:nvGrpSpPr>
      <p:grpSpPr>
        <a:xfrm>
          <a:off x="0" y="0"/>
          <a:ext cx="0" cy="0"/>
          <a:chOff x="0" y="0"/>
          <a:chExt cx="0" cy="0"/>
        </a:xfrm>
      </p:grpSpPr>
      <p:sp>
        <p:nvSpPr>
          <p:cNvPr id="4346" name="Google Shape;4346;p353: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47" name="Google Shape;4347;p35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48" name="Google Shape;4348;p353: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\Module10\swing\LayoutManagers\CommonLayouts.java)</a:t>
            </a:r>
            <a:endParaRPr/>
          </a:p>
          <a:p>
            <a:pPr indent="0" lvl="0" marL="0" rtl="0" algn="l">
              <a:spcBef>
                <a:spcPts val="0"/>
              </a:spcBef>
              <a:spcAft>
                <a:spcPts val="0"/>
              </a:spcAft>
              <a:buNone/>
            </a:pPr>
            <a:r>
              <a:t/>
            </a:r>
            <a:endParaRPr sz="1000"/>
          </a:p>
        </p:txBody>
      </p:sp>
      <p:sp>
        <p:nvSpPr>
          <p:cNvPr id="4349" name="Google Shape;4349;p35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3" name="Shape 4353"/>
        <p:cNvGrpSpPr/>
        <p:nvPr/>
      </p:nvGrpSpPr>
      <p:grpSpPr>
        <a:xfrm>
          <a:off x="0" y="0"/>
          <a:ext cx="0" cy="0"/>
          <a:chOff x="0" y="0"/>
          <a:chExt cx="0" cy="0"/>
        </a:xfrm>
      </p:grpSpPr>
      <p:sp>
        <p:nvSpPr>
          <p:cNvPr id="4354" name="Google Shape;4354;p354: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55" name="Google Shape;4355;p35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56" name="Google Shape;4356;p354: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Running the Code</a:t>
            </a:r>
            <a:endParaRPr/>
          </a:p>
          <a:p>
            <a:pPr indent="0" lvl="0" marL="0" rtl="0" algn="just">
              <a:spcBef>
                <a:spcPts val="400"/>
              </a:spcBef>
              <a:spcAft>
                <a:spcPts val="0"/>
              </a:spcAft>
              <a:buSzPts val="1000"/>
              <a:buNone/>
            </a:pPr>
            <a:r>
              <a:rPr lang="en-US" sz="1000"/>
              <a:t>Note the differences in each frame’s content as it changes size: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FlowLayout places components in one or more rows depending on the width of the container.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GridLayout assigns an equal size to all components and fills all container space.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BorderLayout places components along the sides of the container.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X-oriented BoxLayout always places components in a row. The distance between the first and second components is 12 pixels (determined by the horizontal strut component). Distances between the second, third, and fourth components are equalized and take up all remaining width (determined by the two glue filler components).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Y-oriented BoxLayout always places components in a column. The distance between the first and second components is 10 pixels (determined by the vertical strut component). Distances between the second, third, and fourth components are equalized and take up all available height (determined by the two glue filler components).</a:t>
            </a:r>
            <a:endParaRPr/>
          </a:p>
        </p:txBody>
      </p:sp>
      <p:sp>
        <p:nvSpPr>
          <p:cNvPr id="4357" name="Google Shape;4357;p35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1" name="Shape 4361"/>
        <p:cNvGrpSpPr/>
        <p:nvPr/>
      </p:nvGrpSpPr>
      <p:grpSpPr>
        <a:xfrm>
          <a:off x="0" y="0"/>
          <a:ext cx="0" cy="0"/>
          <a:chOff x="0" y="0"/>
          <a:chExt cx="0" cy="0"/>
        </a:xfrm>
      </p:grpSpPr>
      <p:sp>
        <p:nvSpPr>
          <p:cNvPr id="4362" name="Google Shape;4362;p355: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63" name="Google Shape;4363;p35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64" name="Google Shape;4364;p355: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JCheckBox </a:t>
            </a:r>
            <a:endParaRPr/>
          </a:p>
          <a:p>
            <a:pPr indent="0" lvl="0" marL="0" rtl="0" algn="just">
              <a:spcBef>
                <a:spcPts val="400"/>
              </a:spcBef>
              <a:spcAft>
                <a:spcPts val="0"/>
              </a:spcAft>
              <a:buSzPts val="1000"/>
              <a:buNone/>
            </a:pPr>
            <a:r>
              <a:rPr lang="en-US" sz="1000"/>
              <a:t>JCheckBox is a small labeled box that has two states, checked and unchecked. Checkboxes can be grouped using CheckBoxGroup class. JCheckBox is in javax.swing package  To create a checkbox  instantiate JCheckBox class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JRadioButton</a:t>
            </a:r>
            <a:endParaRPr/>
          </a:p>
          <a:p>
            <a:pPr indent="0" lvl="0" marL="0" rtl="0" algn="just">
              <a:spcBef>
                <a:spcPts val="400"/>
              </a:spcBef>
              <a:spcAft>
                <a:spcPts val="0"/>
              </a:spcAft>
              <a:buSzPts val="1000"/>
              <a:buNone/>
            </a:pPr>
            <a:r>
              <a:rPr lang="en-US" sz="1000"/>
              <a:t>JRadioButton  is a small labeled circle also with two states , on and off. In a group of  radio buttons only one can be selected. Trying to select another will automatically deselect the previously selected one.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JComboBox  </a:t>
            </a:r>
            <a:endParaRPr/>
          </a:p>
          <a:p>
            <a:pPr indent="0" lvl="0" marL="0" rtl="0" algn="just">
              <a:spcBef>
                <a:spcPts val="400"/>
              </a:spcBef>
              <a:spcAft>
                <a:spcPts val="0"/>
              </a:spcAft>
              <a:buSzPts val="1000"/>
              <a:buNone/>
            </a:pPr>
            <a:r>
              <a:rPr lang="en-US" sz="1000"/>
              <a:t>JComboBox is a drop down list . JComboBox allows only single item to be selected . Text can also be edited into a JComboBox if it is enabled. JComboBox constructor accepts a string array of items to display.</a:t>
            </a:r>
            <a:endParaRPr/>
          </a:p>
        </p:txBody>
      </p:sp>
      <p:sp>
        <p:nvSpPr>
          <p:cNvPr id="4365" name="Google Shape;4365;p35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9" name="Shape 4369"/>
        <p:cNvGrpSpPr/>
        <p:nvPr/>
      </p:nvGrpSpPr>
      <p:grpSpPr>
        <a:xfrm>
          <a:off x="0" y="0"/>
          <a:ext cx="0" cy="0"/>
          <a:chOff x="0" y="0"/>
          <a:chExt cx="0" cy="0"/>
        </a:xfrm>
      </p:grpSpPr>
      <p:sp>
        <p:nvSpPr>
          <p:cNvPr id="4370" name="Google Shape;4370;p356: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71" name="Google Shape;4371;p35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372" name="Google Shape;4372;p356: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Action performed or the state change of any component by user interaction is called an event.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process of performing the desired task immediately after the event  generated is called Event handling, and the respective code is called event handler.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event delegation model only the necessary events can be handled by registering them to the respective listener which implements the event handler.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User interactions with different components generate different events. All components, events  are objects in java. So every component and event has its  corresponding class. And every event has its corresponding listener (which contain the call back methods). Above is the table display </a:t>
            </a:r>
            <a:endParaRPr/>
          </a:p>
        </p:txBody>
      </p:sp>
      <p:sp>
        <p:nvSpPr>
          <p:cNvPr id="4373" name="Google Shape;4373;p35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3" name="Shape 4413"/>
        <p:cNvGrpSpPr/>
        <p:nvPr/>
      </p:nvGrpSpPr>
      <p:grpSpPr>
        <a:xfrm>
          <a:off x="0" y="0"/>
          <a:ext cx="0" cy="0"/>
          <a:chOff x="0" y="0"/>
          <a:chExt cx="0" cy="0"/>
        </a:xfrm>
      </p:grpSpPr>
      <p:sp>
        <p:nvSpPr>
          <p:cNvPr id="4414" name="Google Shape;4414;p357: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15" name="Google Shape;4415;p35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16" name="Google Shape;4416;p357: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417" name="Google Shape;4417;p35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6" name="Shape 4446"/>
        <p:cNvGrpSpPr/>
        <p:nvPr/>
      </p:nvGrpSpPr>
      <p:grpSpPr>
        <a:xfrm>
          <a:off x="0" y="0"/>
          <a:ext cx="0" cy="0"/>
          <a:chOff x="0" y="0"/>
          <a:chExt cx="0" cy="0"/>
        </a:xfrm>
      </p:grpSpPr>
      <p:sp>
        <p:nvSpPr>
          <p:cNvPr id="4447" name="Google Shape;4447;p358: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48" name="Google Shape;4448;p35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49" name="Google Shape;4449;p358: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450" name="Google Shape;4450;p35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4" name="Shape 4454"/>
        <p:cNvGrpSpPr/>
        <p:nvPr/>
      </p:nvGrpSpPr>
      <p:grpSpPr>
        <a:xfrm>
          <a:off x="0" y="0"/>
          <a:ext cx="0" cy="0"/>
          <a:chOff x="0" y="0"/>
          <a:chExt cx="0" cy="0"/>
        </a:xfrm>
      </p:grpSpPr>
      <p:sp>
        <p:nvSpPr>
          <p:cNvPr id="4455" name="Google Shape;4455;p359: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56" name="Google Shape;4456;p35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57" name="Google Shape;4457;p359: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458" name="Google Shape;4458;p35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6: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513" name="Google Shape;513;p3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2" name="Shape 4462"/>
        <p:cNvGrpSpPr/>
        <p:nvPr/>
      </p:nvGrpSpPr>
      <p:grpSpPr>
        <a:xfrm>
          <a:off x="0" y="0"/>
          <a:ext cx="0" cy="0"/>
          <a:chOff x="0" y="0"/>
          <a:chExt cx="0" cy="0"/>
        </a:xfrm>
      </p:grpSpPr>
      <p:sp>
        <p:nvSpPr>
          <p:cNvPr id="4463" name="Google Shape;4463;p360: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64" name="Google Shape;4464;p36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65" name="Google Shape;4465;p360: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Using GridBagLayout</a:t>
            </a:r>
            <a:endParaRPr/>
          </a:p>
          <a:p>
            <a:pPr indent="0" lvl="0" marL="0" rtl="0" algn="just">
              <a:spcBef>
                <a:spcPts val="400"/>
              </a:spcBef>
              <a:spcAft>
                <a:spcPts val="0"/>
              </a:spcAft>
              <a:buSzPts val="1000"/>
              <a:buNone/>
            </a:pPr>
            <a:r>
              <a:rPr lang="en-US" sz="1000"/>
              <a:t>This is the most flexible and the complex layout of all the layout managers. This class  defines many attributes to arrange the components .</a:t>
            </a:r>
            <a:endParaRPr/>
          </a:p>
          <a:p>
            <a:pPr indent="0" lvl="0" marL="0" rtl="0" algn="l">
              <a:spcBef>
                <a:spcPts val="0"/>
              </a:spcBef>
              <a:spcAft>
                <a:spcPts val="0"/>
              </a:spcAft>
              <a:buNone/>
            </a:pPr>
            <a:r>
              <a:t/>
            </a:r>
            <a:endParaRPr sz="1000"/>
          </a:p>
        </p:txBody>
      </p:sp>
      <p:sp>
        <p:nvSpPr>
          <p:cNvPr id="4466" name="Google Shape;4466;p36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2" name="Shape 4472"/>
        <p:cNvGrpSpPr/>
        <p:nvPr/>
      </p:nvGrpSpPr>
      <p:grpSpPr>
        <a:xfrm>
          <a:off x="0" y="0"/>
          <a:ext cx="0" cy="0"/>
          <a:chOff x="0" y="0"/>
          <a:chExt cx="0" cy="0"/>
        </a:xfrm>
      </p:grpSpPr>
      <p:sp>
        <p:nvSpPr>
          <p:cNvPr id="4473" name="Google Shape;4473;p361: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74" name="Google Shape;4474;p36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75" name="Google Shape;4475;p361: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476" name="Google Shape;4476;p36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0" name="Shape 4480"/>
        <p:cNvGrpSpPr/>
        <p:nvPr/>
      </p:nvGrpSpPr>
      <p:grpSpPr>
        <a:xfrm>
          <a:off x="0" y="0"/>
          <a:ext cx="0" cy="0"/>
          <a:chOff x="0" y="0"/>
          <a:chExt cx="0" cy="0"/>
        </a:xfrm>
      </p:grpSpPr>
      <p:sp>
        <p:nvSpPr>
          <p:cNvPr id="4481" name="Google Shape;4481;p362: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82" name="Google Shape;4482;p36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83" name="Google Shape;4483;p362: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GridBagConstraints</a:t>
            </a:r>
            <a:endParaRPr/>
          </a:p>
          <a:p>
            <a:pPr indent="0" lvl="0" marL="0" rtl="0" algn="just">
              <a:spcBef>
                <a:spcPts val="400"/>
              </a:spcBef>
              <a:spcAft>
                <a:spcPts val="0"/>
              </a:spcAft>
              <a:buSzPts val="1000"/>
              <a:buNone/>
            </a:pPr>
            <a:r>
              <a:rPr lang="en-US" sz="1000"/>
              <a:t>In the previous example the layout manager creates a GridBagConstraint object and uses it to place the components accordingly. To manage the placement of the components on the container with GridBagLayout , create and assign  GridBagConstraint attributes and pass it to the add method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Above are the various attributes we can set in a GridBagConstraints object along with their default values. The behavior of these attributes will be explained in the examples that follow. </a:t>
            </a:r>
            <a:endParaRPr/>
          </a:p>
        </p:txBody>
      </p:sp>
      <p:sp>
        <p:nvSpPr>
          <p:cNvPr id="4484" name="Google Shape;4484;p36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8" name="Shape 4488"/>
        <p:cNvGrpSpPr/>
        <p:nvPr/>
      </p:nvGrpSpPr>
      <p:grpSpPr>
        <a:xfrm>
          <a:off x="0" y="0"/>
          <a:ext cx="0" cy="0"/>
          <a:chOff x="0" y="0"/>
          <a:chExt cx="0" cy="0"/>
        </a:xfrm>
      </p:grpSpPr>
      <p:sp>
        <p:nvSpPr>
          <p:cNvPr id="4489" name="Google Shape;4489;p363: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90" name="Google Shape;4490;p36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91" name="Google Shape;4491;p363: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492" name="Google Shape;4492;p36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6" name="Shape 4496"/>
        <p:cNvGrpSpPr/>
        <p:nvPr/>
      </p:nvGrpSpPr>
      <p:grpSpPr>
        <a:xfrm>
          <a:off x="0" y="0"/>
          <a:ext cx="0" cy="0"/>
          <a:chOff x="0" y="0"/>
          <a:chExt cx="0" cy="0"/>
        </a:xfrm>
      </p:grpSpPr>
      <p:sp>
        <p:nvSpPr>
          <p:cNvPr id="4497" name="Google Shape;4497;p364: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98" name="Google Shape;4498;p36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499" name="Google Shape;4499;p364: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Using gridx, gridy, insets, ipadx, and ipady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Constraints gridx and gridy specify the grid cell to place the component. The first row left corner cell has 0, 0 as grix and gridy values. If a negative value is set to these constraints the next component is placed after the previous gridx and gridy.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ipadx and ipady constraints add an interior padding which increases the preferred size of the associated component. Specifically, it adds ipadx * 2 pixels to the preferred width and ipady * 2 pixels to the preferred height (* 2 because this padding applies to both sides of the component).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insets constraint adds an invisible exterior padding around the associated component. Negative values can be used which will force the component to be sized larger than the cell it is contained in.</a:t>
            </a:r>
            <a:endParaRPr/>
          </a:p>
          <a:p>
            <a:pPr indent="0" lvl="0" marL="0" rtl="0" algn="l">
              <a:spcBef>
                <a:spcPts val="0"/>
              </a:spcBef>
              <a:spcAft>
                <a:spcPts val="0"/>
              </a:spcAft>
              <a:buNone/>
            </a:pPr>
            <a:r>
              <a:t/>
            </a:r>
            <a:endParaRPr sz="1000"/>
          </a:p>
        </p:txBody>
      </p:sp>
      <p:sp>
        <p:nvSpPr>
          <p:cNvPr id="4500" name="Google Shape;4500;p36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4" name="Shape 4504"/>
        <p:cNvGrpSpPr/>
        <p:nvPr/>
      </p:nvGrpSpPr>
      <p:grpSpPr>
        <a:xfrm>
          <a:off x="0" y="0"/>
          <a:ext cx="0" cy="0"/>
          <a:chOff x="0" y="0"/>
          <a:chExt cx="0" cy="0"/>
        </a:xfrm>
      </p:grpSpPr>
      <p:sp>
        <p:nvSpPr>
          <p:cNvPr id="4505" name="Google Shape;4505;p365: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06" name="Google Shape;4506;p36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07" name="Google Shape;4507;p365: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508" name="Google Shape;4508;p36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3" name="Shape 4513"/>
        <p:cNvGrpSpPr/>
        <p:nvPr/>
      </p:nvGrpSpPr>
      <p:grpSpPr>
        <a:xfrm>
          <a:off x="0" y="0"/>
          <a:ext cx="0" cy="0"/>
          <a:chOff x="0" y="0"/>
          <a:chExt cx="0" cy="0"/>
        </a:xfrm>
      </p:grpSpPr>
      <p:sp>
        <p:nvSpPr>
          <p:cNvPr id="4514" name="Google Shape;4514;p366: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15" name="Google Shape;4515;p36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16" name="Google Shape;4516;p366: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Using weightx and weighty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in the previous example the frame is resized to a greater value the components will remain at the center of the frame. The components will not use the space surrounding them. But if weightx and weighty values are set, as the frame size increases the components will make use of space surrounding them. The weightx attribiute is used to specify the amount of extra horizontal space to occupy and the weighty attribute specifies the amount of extra vertical space to occupy. The weightx and weighty attributes value assigned between the range 0.0 - 1.0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say, the first Button weightx=weighty=1.0 and the remaining three buttons weightx and weighty set to default value i.e., 0.0, only the first button will occupy the space surrounding it and remaining are pushed to ends of the container. </a:t>
            </a:r>
            <a:endParaRPr/>
          </a:p>
        </p:txBody>
      </p:sp>
      <p:sp>
        <p:nvSpPr>
          <p:cNvPr id="4517" name="Google Shape;4517;p36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2" name="Shape 4522"/>
        <p:cNvGrpSpPr/>
        <p:nvPr/>
      </p:nvGrpSpPr>
      <p:grpSpPr>
        <a:xfrm>
          <a:off x="0" y="0"/>
          <a:ext cx="0" cy="0"/>
          <a:chOff x="0" y="0"/>
          <a:chExt cx="0" cy="0"/>
        </a:xfrm>
      </p:grpSpPr>
      <p:sp>
        <p:nvSpPr>
          <p:cNvPr id="4523" name="Google Shape;4523;p367: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24" name="Google Shape;4524;p36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25" name="Google Shape;4525;p367: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526" name="Google Shape;4526;p36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0" name="Shape 4530"/>
        <p:cNvGrpSpPr/>
        <p:nvPr/>
      </p:nvGrpSpPr>
      <p:grpSpPr>
        <a:xfrm>
          <a:off x="0" y="0"/>
          <a:ext cx="0" cy="0"/>
          <a:chOff x="0" y="0"/>
          <a:chExt cx="0" cy="0"/>
        </a:xfrm>
      </p:grpSpPr>
      <p:sp>
        <p:nvSpPr>
          <p:cNvPr id="4531" name="Google Shape;4531;p368: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32" name="Google Shape;4532;p36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33" name="Google Shape;4533;p368: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Using gridwidth and gridheight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gridwidth and gridheight attributes will allow the components to span multiple cells.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Change the earlier example to make the first button occupy 2 rows and second button to occupy 2 columns. Occupying more cells creates rows and columns based on current container size.</a:t>
            </a:r>
            <a:endParaRPr/>
          </a:p>
        </p:txBody>
      </p:sp>
      <p:sp>
        <p:nvSpPr>
          <p:cNvPr id="4534" name="Google Shape;4534;p36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8" name="Shape 4538"/>
        <p:cNvGrpSpPr/>
        <p:nvPr/>
      </p:nvGrpSpPr>
      <p:grpSpPr>
        <a:xfrm>
          <a:off x="0" y="0"/>
          <a:ext cx="0" cy="0"/>
          <a:chOff x="0" y="0"/>
          <a:chExt cx="0" cy="0"/>
        </a:xfrm>
      </p:grpSpPr>
      <p:sp>
        <p:nvSpPr>
          <p:cNvPr id="4539" name="Google Shape;4539;p369: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40" name="Google Shape;4540;p36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41" name="Google Shape;4541;p369: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542" name="Google Shape;4542;p36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19" name="Google Shape;519;p3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0" name="Google Shape;520;p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1" name="Google Shape;521;p3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2" name="Google Shape;522;p3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23" name="Google Shape;523;p3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Module02\forloop\ForLoop.java)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Following is right place for ‘while’ Loop.</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char ch = Some character from keyboard;</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while (ch</a:t>
            </a:r>
            <a:r>
              <a:rPr b="1" lang="en-US" sz="1000">
                <a:latin typeface="Courier New"/>
                <a:ea typeface="Courier New"/>
                <a:cs typeface="Courier New"/>
                <a:sym typeface="Courier New"/>
              </a:rPr>
              <a:t>==</a:t>
            </a:r>
            <a:r>
              <a:rPr lang="en-US" sz="1000">
                <a:latin typeface="Courier New"/>
                <a:ea typeface="Courier New"/>
                <a:cs typeface="Courier New"/>
                <a:sym typeface="Courier New"/>
              </a:rPr>
              <a:t>‘y’){</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 Do some processing</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ch = Some character from keyboard;</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US" sz="1000"/>
              <a:t>Wherever there are number of repetitions of code, it’s a right place for ‘for’ Loop .</a:t>
            </a:r>
            <a:endParaRPr/>
          </a:p>
          <a:p>
            <a:pPr indent="0" lvl="0" marL="0" rtl="0" algn="just">
              <a:spcBef>
                <a:spcPts val="400"/>
              </a:spcBef>
              <a:spcAft>
                <a:spcPts val="0"/>
              </a:spcAft>
              <a:buSzPts val="1000"/>
              <a:buNone/>
            </a:pPr>
            <a:r>
              <a:rPr lang="en-US" sz="1000"/>
              <a:t>	// ‘a’ is declared array.</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for(int i=0; i&lt;a. length; i++){</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System.out.println(a[i]);</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a:t>
            </a:r>
            <a:endParaRPr/>
          </a:p>
        </p:txBody>
      </p:sp>
      <p:sp>
        <p:nvSpPr>
          <p:cNvPr id="524" name="Google Shape;524;p3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6" name="Shape 4546"/>
        <p:cNvGrpSpPr/>
        <p:nvPr/>
      </p:nvGrpSpPr>
      <p:grpSpPr>
        <a:xfrm>
          <a:off x="0" y="0"/>
          <a:ext cx="0" cy="0"/>
          <a:chOff x="0" y="0"/>
          <a:chExt cx="0" cy="0"/>
        </a:xfrm>
      </p:grpSpPr>
      <p:sp>
        <p:nvSpPr>
          <p:cNvPr id="4547" name="Google Shape;4547;p370: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48" name="Google Shape;4548;p37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49" name="Google Shape;4549;p370: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Using anchor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anchor constraint specifies the alignment of the component within the cell. By default the components are placed in the center of the cell as GridBagConstraints.CENTER. The different alignments are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Now modify the same example to make first button aligned at NORTH and second button at SOUTHWEST and other two buttons to CENTER.</a:t>
            </a:r>
            <a:endParaRPr/>
          </a:p>
        </p:txBody>
      </p:sp>
      <p:sp>
        <p:nvSpPr>
          <p:cNvPr id="4550" name="Google Shape;4550;p37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4" name="Shape 4554"/>
        <p:cNvGrpSpPr/>
        <p:nvPr/>
      </p:nvGrpSpPr>
      <p:grpSpPr>
        <a:xfrm>
          <a:off x="0" y="0"/>
          <a:ext cx="0" cy="0"/>
          <a:chOff x="0" y="0"/>
          <a:chExt cx="0" cy="0"/>
        </a:xfrm>
      </p:grpSpPr>
      <p:sp>
        <p:nvSpPr>
          <p:cNvPr id="4555" name="Google Shape;4555;p371: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56" name="Google Shape;4556;p37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57" name="Google Shape;4557;p371: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558" name="Google Shape;4558;p37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3" name="Shape 4563"/>
        <p:cNvGrpSpPr/>
        <p:nvPr/>
      </p:nvGrpSpPr>
      <p:grpSpPr>
        <a:xfrm>
          <a:off x="0" y="0"/>
          <a:ext cx="0" cy="0"/>
          <a:chOff x="0" y="0"/>
          <a:chExt cx="0" cy="0"/>
        </a:xfrm>
      </p:grpSpPr>
      <p:sp>
        <p:nvSpPr>
          <p:cNvPr id="4564" name="Google Shape;4564;p372: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65" name="Google Shape;4565;p37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66" name="Google Shape;4566;p372: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Using fill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Using gridwidth and gridheight components can span multiple cells. But the size of the components remains unchanged. The main reason of spanning multiple cells is to fill the cell with the component. This can be done using the fill constraints.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Modify the previous  example to make the first button to fill the available cell space both vertically and horizontally. The second button to fill horizontally i.e., occupy the complete available horizontal cell space and but with its preferred size vertically.  The third button to simply make use of preferred size and the fourth button to fill in the available vertical cell space but with its preferred size horizontally.</a:t>
            </a:r>
            <a:endParaRPr/>
          </a:p>
        </p:txBody>
      </p:sp>
      <p:sp>
        <p:nvSpPr>
          <p:cNvPr id="4567" name="Google Shape;4567;p37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1" name="Shape 4571"/>
        <p:cNvGrpSpPr/>
        <p:nvPr/>
      </p:nvGrpSpPr>
      <p:grpSpPr>
        <a:xfrm>
          <a:off x="0" y="0"/>
          <a:ext cx="0" cy="0"/>
          <a:chOff x="0" y="0"/>
          <a:chExt cx="0" cy="0"/>
        </a:xfrm>
      </p:grpSpPr>
      <p:sp>
        <p:nvSpPr>
          <p:cNvPr id="4572" name="Google Shape;4572;p373: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73" name="Google Shape;4573;p37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74" name="Google Shape;4574;p373: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575" name="Google Shape;4575;p37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1" name="Shape 4581"/>
        <p:cNvGrpSpPr/>
        <p:nvPr/>
      </p:nvGrpSpPr>
      <p:grpSpPr>
        <a:xfrm>
          <a:off x="0" y="0"/>
          <a:ext cx="0" cy="0"/>
          <a:chOff x="0" y="0"/>
          <a:chExt cx="0" cy="0"/>
        </a:xfrm>
      </p:grpSpPr>
      <p:sp>
        <p:nvSpPr>
          <p:cNvPr id="4582" name="Google Shape;4582;p374: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83" name="Google Shape;4583;p37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84" name="Google Shape;4584;p374: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585" name="Google Shape;4585;p37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0" name="Shape 4590"/>
        <p:cNvGrpSpPr/>
        <p:nvPr/>
      </p:nvGrpSpPr>
      <p:grpSpPr>
        <a:xfrm>
          <a:off x="0" y="0"/>
          <a:ext cx="0" cy="0"/>
          <a:chOff x="0" y="0"/>
          <a:chExt cx="0" cy="0"/>
        </a:xfrm>
      </p:grpSpPr>
      <p:sp>
        <p:nvSpPr>
          <p:cNvPr id="4591" name="Google Shape;4591;p375: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92" name="Google Shape;4592;p37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593" name="Google Shape;4593;p375: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594" name="Google Shape;4594;p37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8" name="Shape 4598"/>
        <p:cNvGrpSpPr/>
        <p:nvPr/>
      </p:nvGrpSpPr>
      <p:grpSpPr>
        <a:xfrm>
          <a:off x="0" y="0"/>
          <a:ext cx="0" cy="0"/>
          <a:chOff x="0" y="0"/>
          <a:chExt cx="0" cy="0"/>
        </a:xfrm>
      </p:grpSpPr>
      <p:sp>
        <p:nvSpPr>
          <p:cNvPr id="4599" name="Google Shape;4599;p376: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00" name="Google Shape;4600;p37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01" name="Google Shape;4601;p376: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02" name="Google Shape;4602;p37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6" name="Shape 4606"/>
        <p:cNvGrpSpPr/>
        <p:nvPr/>
      </p:nvGrpSpPr>
      <p:grpSpPr>
        <a:xfrm>
          <a:off x="0" y="0"/>
          <a:ext cx="0" cy="0"/>
          <a:chOff x="0" y="0"/>
          <a:chExt cx="0" cy="0"/>
        </a:xfrm>
      </p:grpSpPr>
      <p:sp>
        <p:nvSpPr>
          <p:cNvPr id="4607" name="Google Shape;4607;p377: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08" name="Google Shape;4608;p37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09" name="Google Shape;4609;p377: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10" name="Google Shape;4610;p37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4" name="Shape 4614"/>
        <p:cNvGrpSpPr/>
        <p:nvPr/>
      </p:nvGrpSpPr>
      <p:grpSpPr>
        <a:xfrm>
          <a:off x="0" y="0"/>
          <a:ext cx="0" cy="0"/>
          <a:chOff x="0" y="0"/>
          <a:chExt cx="0" cy="0"/>
        </a:xfrm>
      </p:grpSpPr>
      <p:sp>
        <p:nvSpPr>
          <p:cNvPr id="4615" name="Google Shape;4615;p378: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16" name="Google Shape;4616;p37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17" name="Google Shape;4617;p378: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18" name="Google Shape;4618;p37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2" name="Shape 4622"/>
        <p:cNvGrpSpPr/>
        <p:nvPr/>
      </p:nvGrpSpPr>
      <p:grpSpPr>
        <a:xfrm>
          <a:off x="0" y="0"/>
          <a:ext cx="0" cy="0"/>
          <a:chOff x="0" y="0"/>
          <a:chExt cx="0" cy="0"/>
        </a:xfrm>
      </p:grpSpPr>
      <p:sp>
        <p:nvSpPr>
          <p:cNvPr id="4623" name="Google Shape;4623;p379: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24" name="Google Shape;4624;p37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25" name="Google Shape;4625;p379: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26" name="Google Shape;4626;p37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30" name="Google Shape;530;p3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1" name="Google Shape;531;p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2" name="Google Shape;532;p3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3" name="Google Shape;533;p3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34" name="Google Shape;534;p3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if...else construct is used if we want to execute some statements under a certain condition , and if the condition is not satisfied we want to execute some other statements.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The format is as follows: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if (expression)1</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statement1;</a:t>
            </a:r>
            <a:endParaRPr/>
          </a:p>
          <a:p>
            <a:pPr indent="0" lvl="0" marL="0" rtl="0" algn="just">
              <a:spcBef>
                <a:spcPts val="400"/>
              </a:spcBef>
              <a:spcAft>
                <a:spcPts val="0"/>
              </a:spcAft>
              <a:buSzPts val="1000"/>
              <a:buNone/>
            </a:pPr>
            <a:r>
              <a:rPr lang="en-US" sz="1000"/>
              <a:t>or</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if (expression)</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statement1;</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else</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statement2;</a:t>
            </a:r>
            <a:endParaRPr/>
          </a:p>
          <a:p>
            <a:pPr indent="0" lvl="0" marL="0" rtl="0" algn="just">
              <a:spcBef>
                <a:spcPts val="400"/>
              </a:spcBef>
              <a:spcAft>
                <a:spcPts val="0"/>
              </a:spcAft>
              <a:buSzPts val="1000"/>
              <a:buNone/>
            </a:pPr>
            <a:r>
              <a:t/>
            </a:r>
            <a:endParaRPr sz="1000">
              <a:latin typeface="Courier New"/>
              <a:ea typeface="Courier New"/>
              <a:cs typeface="Courier New"/>
              <a:sym typeface="Courier New"/>
            </a:endParaRPr>
          </a:p>
          <a:p>
            <a:pPr indent="0" lvl="0" marL="0" rtl="0" algn="just">
              <a:spcBef>
                <a:spcPts val="400"/>
              </a:spcBef>
              <a:spcAft>
                <a:spcPts val="0"/>
              </a:spcAft>
              <a:buSzPts val="1000"/>
              <a:buNone/>
            </a:pPr>
            <a:r>
              <a:rPr lang="en-US" sz="1000"/>
              <a:t>If the expression in the "if" statement is TRUE, then statement1 is executed, otherwise it is skipped. If the expression in the "if" statement is FALSE, and the "else" statement is used, then the statement2 is executed, otherwise it is skipped.</a:t>
            </a:r>
            <a:endParaRPr/>
          </a:p>
        </p:txBody>
      </p:sp>
      <p:sp>
        <p:nvSpPr>
          <p:cNvPr id="535" name="Google Shape;535;p3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0" name="Shape 4630"/>
        <p:cNvGrpSpPr/>
        <p:nvPr/>
      </p:nvGrpSpPr>
      <p:grpSpPr>
        <a:xfrm>
          <a:off x="0" y="0"/>
          <a:ext cx="0" cy="0"/>
          <a:chOff x="0" y="0"/>
          <a:chExt cx="0" cy="0"/>
        </a:xfrm>
      </p:grpSpPr>
      <p:sp>
        <p:nvSpPr>
          <p:cNvPr id="4631" name="Google Shape;4631;p380: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32" name="Google Shape;4632;p38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33" name="Google Shape;4633;p380: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34" name="Google Shape;4634;p38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8" name="Shape 4638"/>
        <p:cNvGrpSpPr/>
        <p:nvPr/>
      </p:nvGrpSpPr>
      <p:grpSpPr>
        <a:xfrm>
          <a:off x="0" y="0"/>
          <a:ext cx="0" cy="0"/>
          <a:chOff x="0" y="0"/>
          <a:chExt cx="0" cy="0"/>
        </a:xfrm>
      </p:grpSpPr>
      <p:sp>
        <p:nvSpPr>
          <p:cNvPr id="4639" name="Google Shape;4639;p381: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40" name="Google Shape;4640;p38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41" name="Google Shape;4641;p381: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42" name="Google Shape;4642;p381: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6" name="Shape 4646"/>
        <p:cNvGrpSpPr/>
        <p:nvPr/>
      </p:nvGrpSpPr>
      <p:grpSpPr>
        <a:xfrm>
          <a:off x="0" y="0"/>
          <a:ext cx="0" cy="0"/>
          <a:chOff x="0" y="0"/>
          <a:chExt cx="0" cy="0"/>
        </a:xfrm>
      </p:grpSpPr>
      <p:sp>
        <p:nvSpPr>
          <p:cNvPr id="4647" name="Google Shape;4647;p382: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48" name="Google Shape;4648;p38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49" name="Google Shape;4649;p382: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50" name="Google Shape;4650;p38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4" name="Shape 4654"/>
        <p:cNvGrpSpPr/>
        <p:nvPr/>
      </p:nvGrpSpPr>
      <p:grpSpPr>
        <a:xfrm>
          <a:off x="0" y="0"/>
          <a:ext cx="0" cy="0"/>
          <a:chOff x="0" y="0"/>
          <a:chExt cx="0" cy="0"/>
        </a:xfrm>
      </p:grpSpPr>
      <p:sp>
        <p:nvSpPr>
          <p:cNvPr id="4655" name="Google Shape;4655;p383: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56" name="Google Shape;4656;p38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57" name="Google Shape;4657;p383: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\Module10\swing\GridBagConstraints\ComplaintsDialog.java)</a:t>
            </a:r>
            <a:endParaRPr/>
          </a:p>
          <a:p>
            <a:pPr indent="0" lvl="0" marL="0" rtl="0" algn="l">
              <a:spcBef>
                <a:spcPts val="0"/>
              </a:spcBef>
              <a:spcAft>
                <a:spcPts val="0"/>
              </a:spcAft>
              <a:buNone/>
            </a:pPr>
            <a:r>
              <a:t/>
            </a:r>
            <a:endParaRPr sz="1000"/>
          </a:p>
        </p:txBody>
      </p:sp>
      <p:sp>
        <p:nvSpPr>
          <p:cNvPr id="4658" name="Google Shape;4658;p383: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2" name="Shape 4662"/>
        <p:cNvGrpSpPr/>
        <p:nvPr/>
      </p:nvGrpSpPr>
      <p:grpSpPr>
        <a:xfrm>
          <a:off x="0" y="0"/>
          <a:ext cx="0" cy="0"/>
          <a:chOff x="0" y="0"/>
          <a:chExt cx="0" cy="0"/>
        </a:xfrm>
      </p:grpSpPr>
      <p:sp>
        <p:nvSpPr>
          <p:cNvPr id="4663" name="Google Shape;4663;p384: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64" name="Google Shape;4664;p38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65" name="Google Shape;4665;p384: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JMenu, JMenuItem and JMenuBar</a:t>
            </a:r>
            <a:endParaRPr/>
          </a:p>
          <a:p>
            <a:pPr indent="0" lvl="0" marL="0" rtl="0" algn="just">
              <a:spcBef>
                <a:spcPts val="400"/>
              </a:spcBef>
              <a:spcAft>
                <a:spcPts val="0"/>
              </a:spcAft>
              <a:buSzPts val="1000"/>
              <a:buNone/>
            </a:pPr>
            <a:r>
              <a:rPr lang="en-US" sz="1000"/>
              <a:t>Using the above 3 classes we can create menus with menuitems and add them to a menubar which can be set to the container using setJMenuBar( JMenuBar ) method. Events can be handled whenever a menuitem is selected by overriding the actionPerformed() method. </a:t>
            </a:r>
            <a:endParaRPr/>
          </a:p>
        </p:txBody>
      </p:sp>
      <p:sp>
        <p:nvSpPr>
          <p:cNvPr id="4666" name="Google Shape;4666;p38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0" name="Shape 4670"/>
        <p:cNvGrpSpPr/>
        <p:nvPr/>
      </p:nvGrpSpPr>
      <p:grpSpPr>
        <a:xfrm>
          <a:off x="0" y="0"/>
          <a:ext cx="0" cy="0"/>
          <a:chOff x="0" y="0"/>
          <a:chExt cx="0" cy="0"/>
        </a:xfrm>
      </p:grpSpPr>
      <p:sp>
        <p:nvSpPr>
          <p:cNvPr id="4671" name="Google Shape;4671;p385: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72" name="Google Shape;4672;p38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73" name="Google Shape;4673;p385: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\Module10\swing\JMenu\Notepad.java)</a:t>
            </a:r>
            <a:endParaRPr/>
          </a:p>
        </p:txBody>
      </p:sp>
      <p:sp>
        <p:nvSpPr>
          <p:cNvPr id="4674" name="Google Shape;4674;p38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8" name="Shape 4678"/>
        <p:cNvGrpSpPr/>
        <p:nvPr/>
      </p:nvGrpSpPr>
      <p:grpSpPr>
        <a:xfrm>
          <a:off x="0" y="0"/>
          <a:ext cx="0" cy="0"/>
          <a:chOff x="0" y="0"/>
          <a:chExt cx="0" cy="0"/>
        </a:xfrm>
      </p:grpSpPr>
      <p:sp>
        <p:nvSpPr>
          <p:cNvPr id="4679" name="Google Shape;4679;p386: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80" name="Google Shape;4680;p38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81" name="Google Shape;4681;p386: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\Module10\swing\JMenu\Notepad.java)</a:t>
            </a:r>
            <a:endParaRPr/>
          </a:p>
          <a:p>
            <a:pPr indent="0" lvl="0" marL="0" rtl="0" algn="l">
              <a:spcBef>
                <a:spcPts val="0"/>
              </a:spcBef>
              <a:spcAft>
                <a:spcPts val="0"/>
              </a:spcAft>
              <a:buNone/>
            </a:pPr>
            <a:r>
              <a:t/>
            </a:r>
            <a:endParaRPr sz="1000"/>
          </a:p>
        </p:txBody>
      </p:sp>
      <p:sp>
        <p:nvSpPr>
          <p:cNvPr id="4682" name="Google Shape;4682;p38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6" name="Shape 4686"/>
        <p:cNvGrpSpPr/>
        <p:nvPr/>
      </p:nvGrpSpPr>
      <p:grpSpPr>
        <a:xfrm>
          <a:off x="0" y="0"/>
          <a:ext cx="0" cy="0"/>
          <a:chOff x="0" y="0"/>
          <a:chExt cx="0" cy="0"/>
        </a:xfrm>
      </p:grpSpPr>
      <p:sp>
        <p:nvSpPr>
          <p:cNvPr id="4687" name="Google Shape;4687;p387: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88" name="Google Shape;4688;p38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89" name="Google Shape;4689;p387: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\Module10\swing\JMenu\Notepad.java)</a:t>
            </a:r>
            <a:endParaRPr/>
          </a:p>
          <a:p>
            <a:pPr indent="0" lvl="0" marL="0" rtl="0" algn="l">
              <a:spcBef>
                <a:spcPts val="0"/>
              </a:spcBef>
              <a:spcAft>
                <a:spcPts val="0"/>
              </a:spcAft>
              <a:buNone/>
            </a:pPr>
            <a:r>
              <a:t/>
            </a:r>
            <a:endParaRPr sz="1000"/>
          </a:p>
        </p:txBody>
      </p:sp>
      <p:sp>
        <p:nvSpPr>
          <p:cNvPr id="4690" name="Google Shape;4690;p38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4" name="Shape 4694"/>
        <p:cNvGrpSpPr/>
        <p:nvPr/>
      </p:nvGrpSpPr>
      <p:grpSpPr>
        <a:xfrm>
          <a:off x="0" y="0"/>
          <a:ext cx="0" cy="0"/>
          <a:chOff x="0" y="0"/>
          <a:chExt cx="0" cy="0"/>
        </a:xfrm>
      </p:grpSpPr>
      <p:sp>
        <p:nvSpPr>
          <p:cNvPr id="4695" name="Google Shape;4695;p388: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96" name="Google Shape;4696;p38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697" name="Google Shape;4697;p388: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\Module10\swing\JMenu\Notepad.java)</a:t>
            </a:r>
            <a:endParaRPr/>
          </a:p>
          <a:p>
            <a:pPr indent="0" lvl="0" marL="0" rtl="0" algn="l">
              <a:spcBef>
                <a:spcPts val="0"/>
              </a:spcBef>
              <a:spcAft>
                <a:spcPts val="0"/>
              </a:spcAft>
              <a:buNone/>
            </a:pPr>
            <a:r>
              <a:t/>
            </a:r>
            <a:endParaRPr sz="1000"/>
          </a:p>
        </p:txBody>
      </p:sp>
      <p:sp>
        <p:nvSpPr>
          <p:cNvPr id="4698" name="Google Shape;4698;p38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2" name="Shape 4702"/>
        <p:cNvGrpSpPr/>
        <p:nvPr/>
      </p:nvGrpSpPr>
      <p:grpSpPr>
        <a:xfrm>
          <a:off x="0" y="0"/>
          <a:ext cx="0" cy="0"/>
          <a:chOff x="0" y="0"/>
          <a:chExt cx="0" cy="0"/>
        </a:xfrm>
      </p:grpSpPr>
      <p:sp>
        <p:nvSpPr>
          <p:cNvPr id="4703" name="Google Shape;4703;p389: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04" name="Google Shape;4704;p38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705" name="Google Shape;4705;p389:notes"/>
          <p:cNvSpPr txBox="1"/>
          <p:nvPr>
            <p:ph idx="1" type="body"/>
          </p:nvPr>
        </p:nvSpPr>
        <p:spPr>
          <a:xfrm>
            <a:off x="701675" y="4421187"/>
            <a:ext cx="5613400" cy="4189412"/>
          </a:xfrm>
          <a:prstGeom prst="rect">
            <a:avLst/>
          </a:prstGeom>
          <a:noFill/>
          <a:ln>
            <a:noFill/>
          </a:ln>
        </p:spPr>
        <p:txBody>
          <a:bodyPr anchorCtr="0" anchor="t" bIns="46775" lIns="93225" spcFirstLastPara="1" rIns="93225" wrap="square" tIns="46775">
            <a:noAutofit/>
          </a:bodyPr>
          <a:lstStyle/>
          <a:p>
            <a:pPr indent="0" lvl="0" marL="0" rtl="0" algn="just">
              <a:spcBef>
                <a:spcPts val="0"/>
              </a:spcBef>
              <a:spcAft>
                <a:spcPts val="0"/>
              </a:spcAft>
              <a:buSzPts val="1000"/>
              <a:buNone/>
            </a:pPr>
            <a:r>
              <a:rPr lang="en-US" sz="1000"/>
              <a:t>(Source code: \Module10\swing\JMenu\Notepad.java)</a:t>
            </a:r>
            <a:endParaRPr/>
          </a:p>
          <a:p>
            <a:pPr indent="0" lvl="0" marL="0" rtl="0" algn="l">
              <a:spcBef>
                <a:spcPts val="0"/>
              </a:spcBef>
              <a:spcAft>
                <a:spcPts val="0"/>
              </a:spcAft>
              <a:buNone/>
            </a:pPr>
            <a:r>
              <a:t/>
            </a:r>
            <a:endParaRPr sz="1000"/>
          </a:p>
        </p:txBody>
      </p:sp>
      <p:sp>
        <p:nvSpPr>
          <p:cNvPr id="4706" name="Google Shape;4706;p38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41" name="Google Shape;541;p3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2" name="Google Shape;542;p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3" name="Google Shape;543;p3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4" name="Google Shape;544;p3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45" name="Google Shape;545;p3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Module02\ifelse\Larger.java)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 "else" statement always matches the innermost unmatched "if" statement.</a:t>
            </a:r>
            <a:endParaRPr/>
          </a:p>
        </p:txBody>
      </p:sp>
      <p:sp>
        <p:nvSpPr>
          <p:cNvPr id="546" name="Google Shape;546;p3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0" name="Shape 4710"/>
        <p:cNvGrpSpPr/>
        <p:nvPr/>
      </p:nvGrpSpPr>
      <p:grpSpPr>
        <a:xfrm>
          <a:off x="0" y="0"/>
          <a:ext cx="0" cy="0"/>
          <a:chOff x="0" y="0"/>
          <a:chExt cx="0" cy="0"/>
        </a:xfrm>
      </p:grpSpPr>
      <p:sp>
        <p:nvSpPr>
          <p:cNvPr id="4711" name="Google Shape;4711;p390:notes"/>
          <p:cNvSpPr txBox="1"/>
          <p:nvPr/>
        </p:nvSpPr>
        <p:spPr>
          <a:xfrm>
            <a:off x="3975100" y="8794750"/>
            <a:ext cx="2347912" cy="274637"/>
          </a:xfrm>
          <a:prstGeom prst="rect">
            <a:avLst/>
          </a:prstGeom>
          <a:noFill/>
          <a:ln>
            <a:noFill/>
          </a:ln>
        </p:spPr>
        <p:txBody>
          <a:bodyPr anchorCtr="0" anchor="b" bIns="46775" lIns="93225" spcFirstLastPara="1" rIns="93225" wrap="square" tIns="467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12" name="Google Shape;4712;p39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713" name="Google Shape;4713;p390:notes"/>
          <p:cNvSpPr txBox="1"/>
          <p:nvPr>
            <p:ph idx="1" type="body"/>
          </p:nvPr>
        </p:nvSpPr>
        <p:spPr>
          <a:xfrm>
            <a:off x="701675" y="4421187"/>
            <a:ext cx="5610225" cy="4187825"/>
          </a:xfrm>
          <a:prstGeom prst="rect">
            <a:avLst/>
          </a:prstGeom>
          <a:noFill/>
          <a:ln>
            <a:noFill/>
          </a:ln>
        </p:spPr>
        <p:txBody>
          <a:bodyPr anchorCtr="0" anchor="ctr" bIns="46775" lIns="93225" spcFirstLastPara="1" rIns="93225" wrap="square" tIns="46775">
            <a:noAutofit/>
          </a:bodyPr>
          <a:lstStyle/>
          <a:p>
            <a:pPr indent="0" lvl="0" marL="0" rtl="0" algn="l">
              <a:spcBef>
                <a:spcPts val="0"/>
              </a:spcBef>
              <a:spcAft>
                <a:spcPts val="0"/>
              </a:spcAft>
              <a:buNone/>
            </a:pPr>
            <a:r>
              <a:t/>
            </a:r>
            <a:endParaRPr/>
          </a:p>
        </p:txBody>
      </p:sp>
      <p:sp>
        <p:nvSpPr>
          <p:cNvPr id="4714" name="Google Shape;4714;p39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30" name="Google Shape;130;p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1" name="Google Shape;131;p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 name="Google Shape;132;p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3" name="Google Shape;133;p4:notes"/>
          <p:cNvSpPr txBox="1"/>
          <p:nvPr>
            <p:ph idx="1" type="body"/>
          </p:nvPr>
        </p:nvSpPr>
        <p:spPr>
          <a:xfrm>
            <a:off x="701675" y="4421187"/>
            <a:ext cx="5608637" cy="4187825"/>
          </a:xfrm>
          <a:prstGeom prst="rect">
            <a:avLst/>
          </a:prstGeom>
          <a:noFill/>
          <a:ln>
            <a:noFill/>
          </a:ln>
        </p:spPr>
        <p:txBody>
          <a:bodyPr anchorCtr="0" anchor="t" bIns="0" lIns="0" spcFirstLastPara="1" rIns="0" wrap="square" tIns="0">
            <a:noAutofit/>
          </a:bodyPr>
          <a:lstStyle/>
          <a:p>
            <a:pPr indent="0" lvl="0" marL="0" rtl="0" algn="just">
              <a:lnSpc>
                <a:spcPct val="95000"/>
              </a:lnSpc>
              <a:spcBef>
                <a:spcPts val="0"/>
              </a:spcBef>
              <a:spcAft>
                <a:spcPts val="0"/>
              </a:spcAft>
              <a:buSzPts val="1000"/>
              <a:buNone/>
            </a:pPr>
            <a:r>
              <a:rPr lang="en-US" sz="1000"/>
              <a:t>Java has taken best features of C++ and eliminated the security threat part like pointers arithmetic. Java has added features like garbage collection (automatically takes care of  memory management), multi-threading (capacity for one program to do more than one thing  at the same time )  and security capabilities. This results Java in a simple, elegant, powerful and easy to use.</a:t>
            </a:r>
            <a:endParaRPr/>
          </a:p>
        </p:txBody>
      </p:sp>
      <p:sp>
        <p:nvSpPr>
          <p:cNvPr id="134" name="Google Shape;134;p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52" name="Google Shape;552;p4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3" name="Google Shape;553;p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4" name="Google Shape;554;p4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5" name="Google Shape;555;p4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56" name="Google Shape;556;p4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Module02\ifelse\LargestOutOfThree.java)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Nested if…else… statements, as seen here, can become difficult to read, and therefore, should be used judiciously.</a:t>
            </a:r>
            <a:endParaRPr/>
          </a:p>
        </p:txBody>
      </p:sp>
      <p:sp>
        <p:nvSpPr>
          <p:cNvPr id="557" name="Google Shape;557;p4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64" name="Google Shape;564;p4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5" name="Google Shape;565;p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6" name="Google Shape;566;p4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7" name="Google Shape;567;p4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68" name="Google Shape;568;p4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Module02\ifelse\DayOfWeek.java)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program here takes input from the user, but here the input is not taken from the keyboard while running the program, instead we have provide the data at the time we execute our program. This is called as command-line arguments. </a:t>
            </a:r>
            <a:endParaRPr/>
          </a:p>
          <a:p>
            <a:pPr indent="0" lvl="0" marL="0" rtl="0" algn="just">
              <a:spcBef>
                <a:spcPts val="400"/>
              </a:spcBef>
              <a:spcAft>
                <a:spcPts val="0"/>
              </a:spcAft>
              <a:buSzPts val="1000"/>
              <a:buNone/>
            </a:pPr>
            <a:r>
              <a:rPr lang="en-US" sz="1000"/>
              <a:t>For ex : In the above program , we have to take an integer value from the user and then compare it to the dayOfWeek, hence we will do the following process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C:\&gt; javac DayOfWeek.java </a:t>
            </a:r>
            <a:endParaRPr/>
          </a:p>
          <a:p>
            <a:pPr indent="0" lvl="0" marL="0" rtl="0" algn="just">
              <a:spcBef>
                <a:spcPts val="400"/>
              </a:spcBef>
              <a:spcAft>
                <a:spcPts val="0"/>
              </a:spcAft>
              <a:buSzPts val="1000"/>
              <a:buNone/>
            </a:pPr>
            <a:r>
              <a:rPr lang="en-US" sz="1000"/>
              <a:t>	C:\&gt; java DayOfWeek 5 </a:t>
            </a:r>
            <a:endParaRPr/>
          </a:p>
          <a:p>
            <a:pPr indent="0" lvl="0" marL="0" rtl="0" algn="just">
              <a:spcBef>
                <a:spcPts val="400"/>
              </a:spcBef>
              <a:spcAft>
                <a:spcPts val="0"/>
              </a:spcAft>
              <a:buSzPts val="1000"/>
              <a:buNone/>
            </a:pPr>
            <a:r>
              <a:rPr lang="en-US" sz="1000"/>
              <a:t>Here, the value 5 is passed as a command line argument and is collected as the first element of the String array, in the main( ) method. Here the value passed is a numeric value , but it is collected as a String value in the program. Hence, any type of value passed as a command line argument is always treated as a String value. Hence, we have to parse this value back to an integer value by using the method : Integer.parseInt(String).</a:t>
            </a:r>
            <a:endParaRPr/>
          </a:p>
        </p:txBody>
      </p:sp>
      <p:sp>
        <p:nvSpPr>
          <p:cNvPr id="569" name="Google Shape;569;p4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75" name="Google Shape;575;p4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6" name="Google Shape;576;p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7" name="Google Shape;577;p4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8" name="Google Shape;578;p4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79" name="Google Shape;579;p4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(Source code: Module02\switchcase\DayOfWeek.java)</a:t>
            </a:r>
            <a:endParaRPr/>
          </a:p>
          <a:p>
            <a:pPr indent="0" lvl="0" marL="0" rtl="0" algn="just">
              <a:lnSpc>
                <a:spcPct val="80000"/>
              </a:lnSpc>
              <a:spcBef>
                <a:spcPts val="400"/>
              </a:spcBef>
              <a:spcAft>
                <a:spcPts val="0"/>
              </a:spcAft>
              <a:buSzPts val="1000"/>
              <a:buNone/>
            </a:pPr>
            <a:r>
              <a:rPr lang="en-US" sz="1000"/>
              <a:t>Instead of the nested if....else  blocks, we can use the switch-case construct, with the following format: </a:t>
            </a:r>
            <a:endParaRPr/>
          </a:p>
          <a:p>
            <a:pPr indent="0" lvl="0" marL="0" rtl="0" algn="just">
              <a:lnSpc>
                <a:spcPct val="80000"/>
              </a:lnSpc>
              <a:spcBef>
                <a:spcPts val="400"/>
              </a:spcBef>
              <a:spcAft>
                <a:spcPts val="0"/>
              </a:spcAft>
              <a:buSzPts val="1000"/>
              <a:buNone/>
            </a:pPr>
            <a:r>
              <a:rPr lang="en-US" sz="1000"/>
              <a:t>Case constant has to be a compile time constant.</a:t>
            </a:r>
            <a:endParaRPr/>
          </a:p>
          <a:p>
            <a:pPr indent="0" lvl="0" marL="0" rtl="0" algn="just">
              <a:lnSpc>
                <a:spcPct val="80000"/>
              </a:lnSpc>
              <a:spcBef>
                <a:spcPts val="400"/>
              </a:spcBef>
              <a:spcAft>
                <a:spcPts val="0"/>
              </a:spcAft>
              <a:buSzPts val="1000"/>
              <a:buNone/>
            </a:pPr>
            <a:r>
              <a:rPr lang="en-US" sz="1000"/>
              <a:t>	switch (expression) {</a:t>
            </a:r>
            <a:endParaRPr/>
          </a:p>
          <a:p>
            <a:pPr indent="0" lvl="0" marL="0" rtl="0" algn="just">
              <a:lnSpc>
                <a:spcPct val="80000"/>
              </a:lnSpc>
              <a:spcBef>
                <a:spcPts val="400"/>
              </a:spcBef>
              <a:spcAft>
                <a:spcPts val="0"/>
              </a:spcAft>
              <a:buSzPts val="1000"/>
              <a:buNone/>
            </a:pPr>
            <a:r>
              <a:rPr lang="en-US" sz="1000"/>
              <a:t>		case const-exp1:	statement1;</a:t>
            </a:r>
            <a:endParaRPr/>
          </a:p>
          <a:p>
            <a:pPr indent="0" lvl="0" marL="0" rtl="0" algn="just">
              <a:lnSpc>
                <a:spcPct val="80000"/>
              </a:lnSpc>
              <a:spcBef>
                <a:spcPts val="400"/>
              </a:spcBef>
              <a:spcAft>
                <a:spcPts val="0"/>
              </a:spcAft>
              <a:buSzPts val="1000"/>
              <a:buNone/>
            </a:pPr>
            <a:r>
              <a:rPr lang="en-US" sz="1000"/>
              <a:t>		case const-exp2:	statement2;</a:t>
            </a:r>
            <a:endParaRPr/>
          </a:p>
          <a:p>
            <a:pPr indent="0" lvl="0" marL="0" rtl="0" algn="just">
              <a:lnSpc>
                <a:spcPct val="80000"/>
              </a:lnSpc>
              <a:spcBef>
                <a:spcPts val="400"/>
              </a:spcBef>
              <a:spcAft>
                <a:spcPts val="0"/>
              </a:spcAft>
              <a:buSzPts val="1000"/>
              <a:buNone/>
            </a:pPr>
            <a:r>
              <a:rPr lang="en-US" sz="1000"/>
              <a:t>		default	:	statement3;</a:t>
            </a:r>
            <a:endParaRPr/>
          </a:p>
          <a:p>
            <a:pPr indent="0" lvl="0" marL="0" rtl="0" algn="just">
              <a:lnSpc>
                <a:spcPct val="80000"/>
              </a:lnSpc>
              <a:spcBef>
                <a:spcPts val="400"/>
              </a:spcBef>
              <a:spcAft>
                <a:spcPts val="0"/>
              </a:spcAft>
              <a:buSzPts val="1000"/>
              <a:buNone/>
            </a:pPr>
            <a:r>
              <a:rPr lang="en-US" sz="1000"/>
              <a:t>	}</a:t>
            </a:r>
            <a:endParaRPr/>
          </a:p>
          <a:p>
            <a:pPr indent="0" lvl="0" marL="0" rtl="0" algn="just">
              <a:lnSpc>
                <a:spcPct val="80000"/>
              </a:lnSpc>
              <a:spcBef>
                <a:spcPts val="400"/>
              </a:spcBef>
              <a:spcAft>
                <a:spcPts val="0"/>
              </a:spcAft>
              <a:buSzPts val="1000"/>
              <a:buNone/>
            </a:pPr>
            <a:r>
              <a:rPr lang="en-US" sz="1000"/>
              <a:t>The switch statement evaluates the expression, and then compares it with each of the constant after the case statements. </a:t>
            </a:r>
            <a:endParaRPr/>
          </a:p>
          <a:p>
            <a:pPr indent="0" lvl="0" marL="0" rtl="0" algn="just">
              <a:lnSpc>
                <a:spcPct val="80000"/>
              </a:lnSpc>
              <a:spcBef>
                <a:spcPts val="400"/>
              </a:spcBef>
              <a:spcAft>
                <a:spcPts val="0"/>
              </a:spcAft>
              <a:buSzPts val="1000"/>
              <a:buNone/>
            </a:pPr>
            <a:r>
              <a:rPr lang="en-US" sz="1000"/>
              <a:t>In the switch-case construct : 	</a:t>
            </a:r>
            <a:endParaRPr/>
          </a:p>
          <a:p>
            <a:pPr indent="-63500" lvl="3" marL="0" rtl="0" algn="just">
              <a:lnSpc>
                <a:spcPct val="80000"/>
              </a:lnSpc>
              <a:spcBef>
                <a:spcPts val="400"/>
              </a:spcBef>
              <a:spcAft>
                <a:spcPts val="0"/>
              </a:spcAft>
              <a:buSzPts val="1000"/>
              <a:buFont typeface="Arimo"/>
              <a:buChar char="•"/>
            </a:pPr>
            <a:r>
              <a:rPr lang="en-US" sz="1000"/>
              <a:t>The selection variable must match in type with every case constant.</a:t>
            </a:r>
            <a:endParaRPr/>
          </a:p>
          <a:p>
            <a:pPr indent="0" lvl="3" marL="0" rtl="0" algn="just">
              <a:lnSpc>
                <a:spcPct val="80000"/>
              </a:lnSpc>
              <a:spcBef>
                <a:spcPts val="400"/>
              </a:spcBef>
              <a:spcAft>
                <a:spcPts val="0"/>
              </a:spcAft>
              <a:buNone/>
            </a:pPr>
            <a:r>
              <a:rPr lang="en-US" sz="1000"/>
              <a:t>The ‘default ’ case  is optional.</a:t>
            </a:r>
            <a:endParaRPr/>
          </a:p>
          <a:p>
            <a:pPr indent="0" lvl="3" marL="0" rtl="0" algn="just">
              <a:lnSpc>
                <a:spcPct val="80000"/>
              </a:lnSpc>
              <a:spcBef>
                <a:spcPts val="400"/>
              </a:spcBef>
              <a:spcAft>
                <a:spcPts val="0"/>
              </a:spcAft>
              <a:buNone/>
            </a:pPr>
            <a:r>
              <a:rPr lang="en-US" sz="1000"/>
              <a:t>The position of ‘default ’  case may be anywhere in the construct.</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In the above code if the value of ‘ dayOfWeek ’ comes to be  3, then following will be the output..</a:t>
            </a:r>
            <a:endParaRPr/>
          </a:p>
          <a:p>
            <a:pPr indent="0" lvl="0" marL="0" rtl="0" algn="just">
              <a:lnSpc>
                <a:spcPct val="80000"/>
              </a:lnSpc>
              <a:spcBef>
                <a:spcPts val="400"/>
              </a:spcBef>
              <a:spcAft>
                <a:spcPts val="0"/>
              </a:spcAft>
              <a:buSzPts val="1000"/>
              <a:buNone/>
            </a:pPr>
            <a:r>
              <a:rPr lang="en-US" sz="1000"/>
              <a:t>	Wednesday</a:t>
            </a:r>
            <a:endParaRPr/>
          </a:p>
          <a:p>
            <a:pPr indent="0" lvl="0" marL="0" rtl="0" algn="just">
              <a:lnSpc>
                <a:spcPct val="80000"/>
              </a:lnSpc>
              <a:spcBef>
                <a:spcPts val="400"/>
              </a:spcBef>
              <a:spcAft>
                <a:spcPts val="0"/>
              </a:spcAft>
              <a:buSzPts val="1000"/>
              <a:buNone/>
            </a:pPr>
            <a:r>
              <a:rPr lang="en-US" sz="1000"/>
              <a:t>	Thursday</a:t>
            </a:r>
            <a:endParaRPr/>
          </a:p>
          <a:p>
            <a:pPr indent="0" lvl="0" marL="0" rtl="0" algn="just">
              <a:lnSpc>
                <a:spcPct val="80000"/>
              </a:lnSpc>
              <a:spcBef>
                <a:spcPts val="400"/>
              </a:spcBef>
              <a:spcAft>
                <a:spcPts val="0"/>
              </a:spcAft>
              <a:buSzPts val="1000"/>
              <a:buNone/>
            </a:pPr>
            <a:r>
              <a:rPr lang="en-US" sz="1000"/>
              <a:t>	Friday</a:t>
            </a:r>
            <a:endParaRPr/>
          </a:p>
          <a:p>
            <a:pPr indent="0" lvl="0" marL="0" rtl="0" algn="just">
              <a:lnSpc>
                <a:spcPct val="80000"/>
              </a:lnSpc>
              <a:spcBef>
                <a:spcPts val="400"/>
              </a:spcBef>
              <a:spcAft>
                <a:spcPts val="0"/>
              </a:spcAft>
              <a:buSzPts val="1000"/>
              <a:buNone/>
            </a:pPr>
            <a:r>
              <a:rPr lang="en-US" sz="1000"/>
              <a:t>	Saturday</a:t>
            </a:r>
            <a:endParaRPr/>
          </a:p>
          <a:p>
            <a:pPr indent="0" lvl="0" marL="0" rtl="0" algn="just">
              <a:lnSpc>
                <a:spcPct val="80000"/>
              </a:lnSpc>
              <a:spcBef>
                <a:spcPts val="400"/>
              </a:spcBef>
              <a:spcAft>
                <a:spcPts val="0"/>
              </a:spcAft>
              <a:buSzPts val="1000"/>
              <a:buNone/>
            </a:pPr>
            <a:r>
              <a:rPr lang="en-US" sz="1000"/>
              <a:t>	ERROR!</a:t>
            </a:r>
            <a:endParaRPr/>
          </a:p>
          <a:p>
            <a:pPr indent="0" lvl="0" marL="0" rtl="0" algn="just">
              <a:lnSpc>
                <a:spcPct val="80000"/>
              </a:lnSpc>
              <a:spcBef>
                <a:spcPts val="400"/>
              </a:spcBef>
              <a:spcAft>
                <a:spcPts val="0"/>
              </a:spcAft>
              <a:buSzPts val="1000"/>
              <a:buNone/>
            </a:pPr>
            <a:r>
              <a:rPr lang="en-US" sz="1000"/>
              <a:t>This means that whenever the matching case is found , all the statements following the matching case are executed including default statement. </a:t>
            </a:r>
            <a:endParaRPr/>
          </a:p>
          <a:p>
            <a:pPr indent="0" lvl="0" marL="0" rtl="0" algn="just">
              <a:lnSpc>
                <a:spcPct val="80000"/>
              </a:lnSpc>
              <a:spcBef>
                <a:spcPts val="400"/>
              </a:spcBef>
              <a:spcAft>
                <a:spcPts val="0"/>
              </a:spcAft>
              <a:buSzPts val="1000"/>
              <a:buNone/>
            </a:pPr>
            <a:r>
              <a:rPr lang="en-US" sz="1000"/>
              <a:t>If you want to execute only the specific case then we have to make use of the  “ break” statement,</a:t>
            </a:r>
            <a:endParaRPr/>
          </a:p>
        </p:txBody>
      </p:sp>
      <p:sp>
        <p:nvSpPr>
          <p:cNvPr id="580" name="Google Shape;580;p4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86" name="Google Shape;586;p4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7" name="Google Shape;587;p4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8" name="Google Shape;588;p4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9" name="Google Shape;589;p4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590" name="Google Shape;590;p4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1000"/>
              <a:buNone/>
            </a:pPr>
            <a:r>
              <a:rPr lang="en-US" sz="1000"/>
              <a:t>(Source code: Module02\switchcase\DayOfWeek.java)</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Now, in the above code if the expression comes to be 3 then, the output of the code will be :</a:t>
            </a:r>
            <a:endParaRPr/>
          </a:p>
          <a:p>
            <a:pPr indent="0" lvl="0" marL="0" rtl="0" algn="just">
              <a:lnSpc>
                <a:spcPct val="80000"/>
              </a:lnSpc>
              <a:spcBef>
                <a:spcPts val="400"/>
              </a:spcBef>
              <a:spcAft>
                <a:spcPts val="0"/>
              </a:spcAft>
              <a:buSzPts val="1000"/>
              <a:buNone/>
            </a:pPr>
            <a:r>
              <a:rPr lang="en-US" sz="1000"/>
              <a:t>	Wednesday.</a:t>
            </a:r>
            <a:endParaRPr/>
          </a:p>
          <a:p>
            <a:pPr indent="0" lvl="0" marL="0" rtl="0" algn="just">
              <a:lnSpc>
                <a:spcPct val="80000"/>
              </a:lnSpc>
              <a:spcBef>
                <a:spcPts val="400"/>
              </a:spcBef>
              <a:spcAft>
                <a:spcPts val="0"/>
              </a:spcAft>
              <a:buSzPts val="1000"/>
              <a:buNone/>
            </a:pPr>
            <a:r>
              <a:rPr lang="en-US" sz="1000"/>
              <a:t>Here, as we have made use of the break statement , after executing the specific case block, the control breaks out of the loop.</a:t>
            </a:r>
            <a:endParaRPr/>
          </a:p>
          <a:p>
            <a:pPr indent="0" lvl="0" marL="0" rtl="0" algn="just">
              <a:lnSpc>
                <a:spcPct val="80000"/>
              </a:lnSpc>
              <a:spcBef>
                <a:spcPts val="400"/>
              </a:spcBef>
              <a:spcAft>
                <a:spcPts val="0"/>
              </a:spcAft>
              <a:buSzPts val="1000"/>
              <a:buNone/>
            </a:pPr>
            <a:r>
              <a:t/>
            </a:r>
            <a:endParaRPr sz="1000"/>
          </a:p>
          <a:p>
            <a:pPr indent="0" lvl="0" marL="0" rtl="0" algn="just">
              <a:lnSpc>
                <a:spcPct val="80000"/>
              </a:lnSpc>
              <a:spcBef>
                <a:spcPts val="400"/>
              </a:spcBef>
              <a:spcAft>
                <a:spcPts val="0"/>
              </a:spcAft>
              <a:buSzPts val="1000"/>
              <a:buNone/>
            </a:pPr>
            <a:r>
              <a:rPr lang="en-US" sz="1000"/>
              <a:t>The break statement is used to exit the switch statement once the code has been executed.</a:t>
            </a:r>
            <a:endParaRPr/>
          </a:p>
          <a:p>
            <a:pPr indent="0" lvl="0" marL="0" rtl="0" algn="just">
              <a:lnSpc>
                <a:spcPct val="80000"/>
              </a:lnSpc>
              <a:spcBef>
                <a:spcPts val="400"/>
              </a:spcBef>
              <a:spcAft>
                <a:spcPts val="0"/>
              </a:spcAft>
              <a:buSzPts val="1000"/>
              <a:buNone/>
            </a:pPr>
            <a:r>
              <a:rPr lang="en-US" sz="1000"/>
              <a:t> </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switch(monthNo){</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	case 6:</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	case 7:</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	case 8: System.out.println(“Its Rainy season”); break;</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	case 9:</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	case 10:</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	case 11: System.out.println(“Its winter.”);</a:t>
            </a:r>
            <a:endParaRPr/>
          </a:p>
          <a:p>
            <a:pPr indent="0" lvl="0" marL="0" rtl="0" algn="just">
              <a:lnSpc>
                <a:spcPct val="80000"/>
              </a:lnSpc>
              <a:spcBef>
                <a:spcPts val="400"/>
              </a:spcBef>
              <a:spcAft>
                <a:spcPts val="0"/>
              </a:spcAft>
              <a:buSzPts val="1000"/>
              <a:buFont typeface="Courier New"/>
              <a:buNone/>
            </a:pPr>
            <a:r>
              <a:rPr lang="en-US" sz="1000">
                <a:latin typeface="Courier New"/>
                <a:ea typeface="Courier New"/>
                <a:cs typeface="Courier New"/>
                <a:sym typeface="Courier New"/>
              </a:rPr>
              <a:t>}</a:t>
            </a:r>
            <a:endParaRPr/>
          </a:p>
          <a:p>
            <a:pPr indent="0" lvl="0" marL="0" rtl="0" algn="just">
              <a:lnSpc>
                <a:spcPct val="80000"/>
              </a:lnSpc>
              <a:spcBef>
                <a:spcPts val="400"/>
              </a:spcBef>
              <a:spcAft>
                <a:spcPts val="0"/>
              </a:spcAft>
              <a:buSzPts val="1000"/>
              <a:buNone/>
            </a:pPr>
            <a:r>
              <a:rPr lang="en-US" sz="1000"/>
              <a:t>In the code given above , if the monthNo is any number between 1 to 8 the output will be :</a:t>
            </a:r>
            <a:endParaRPr/>
          </a:p>
          <a:p>
            <a:pPr indent="0" lvl="0" marL="0" rtl="0" algn="just">
              <a:lnSpc>
                <a:spcPct val="80000"/>
              </a:lnSpc>
              <a:spcBef>
                <a:spcPts val="400"/>
              </a:spcBef>
              <a:spcAft>
                <a:spcPts val="0"/>
              </a:spcAft>
              <a:buSzPts val="1000"/>
              <a:buNone/>
            </a:pPr>
            <a:r>
              <a:rPr lang="en-US" sz="1000"/>
              <a:t>	Its Rainy season</a:t>
            </a:r>
            <a:endParaRPr/>
          </a:p>
          <a:p>
            <a:pPr indent="0" lvl="0" marL="0" rtl="0" algn="just">
              <a:lnSpc>
                <a:spcPct val="80000"/>
              </a:lnSpc>
              <a:spcBef>
                <a:spcPts val="400"/>
              </a:spcBef>
              <a:spcAft>
                <a:spcPts val="0"/>
              </a:spcAft>
              <a:buSzPts val="1000"/>
              <a:buNone/>
            </a:pPr>
            <a:r>
              <a:rPr lang="en-US" sz="1000"/>
              <a:t>This is because the case statements from 1 to 7 do not have a break statement, and hence will be executed following all the above cases, as it comes across case 8 , the control breaks out of the switch-case construct. Similarlly for any number from 9 to 11 the output will be It’s winter.</a:t>
            </a:r>
            <a:endParaRPr/>
          </a:p>
          <a:p>
            <a:pPr indent="0" lvl="0" marL="0" rtl="0" algn="l">
              <a:spcBef>
                <a:spcPts val="0"/>
              </a:spcBef>
              <a:spcAft>
                <a:spcPts val="0"/>
              </a:spcAft>
              <a:buNone/>
            </a:pPr>
            <a:r>
              <a:t/>
            </a:r>
            <a:endParaRPr sz="1000"/>
          </a:p>
        </p:txBody>
      </p:sp>
      <p:sp>
        <p:nvSpPr>
          <p:cNvPr id="591" name="Google Shape;591;p4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597" name="Google Shape;597;p4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98" name="Google Shape;598;p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99" name="Google Shape;599;p4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0" name="Google Shape;600;p4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01" name="Google Shape;601;p4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Module02\breakcontinue\TestBreakContinue.java)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break statement can be used to exit from any block, not just from a switch.  It is most often used to break out of a loop but can be used to immediately exit any block.</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continue statement skips to the end of a loop’s body and evaluates the boolean expression that controls the loop.  A continue can only be used inside a loop and is often used to skip over an element of a loop range that can be ignored or treated with trivial code.</a:t>
            </a:r>
            <a:endParaRPr/>
          </a:p>
        </p:txBody>
      </p:sp>
      <p:sp>
        <p:nvSpPr>
          <p:cNvPr id="602" name="Google Shape;602;p4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608" name="Google Shape;608;p4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9" name="Google Shape;609;p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10" name="Google Shape;610;p4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11" name="Google Shape;611;p4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12" name="Google Shape;612;p4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800"/>
              <a:buNone/>
            </a:pPr>
            <a:r>
              <a:rPr lang="en-US"/>
              <a:t>(</a:t>
            </a:r>
            <a:r>
              <a:rPr lang="en-US" sz="1000"/>
              <a:t>Source code: Module02\breakcontinue\LabelledBreak.java)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Labelled break/continue is not a "goto" and thus does not enable indiscriminate jumping around in code.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above code, when ‘if’ meets condition, encounters break.  It brings execution out of outer for loop.</a:t>
            </a:r>
            <a:endParaRPr/>
          </a:p>
          <a:p>
            <a:pPr indent="0" lvl="0" marL="0" rtl="0" algn="l">
              <a:spcBef>
                <a:spcPts val="0"/>
              </a:spcBef>
              <a:spcAft>
                <a:spcPts val="0"/>
              </a:spcAft>
              <a:buNone/>
            </a:pPr>
            <a:r>
              <a:t/>
            </a:r>
            <a:endParaRPr sz="1000"/>
          </a:p>
        </p:txBody>
      </p:sp>
      <p:sp>
        <p:nvSpPr>
          <p:cNvPr id="613" name="Google Shape;613;p4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619" name="Google Shape;619;p4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0" name="Google Shape;620;p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1" name="Google Shape;621;p4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2" name="Google Shape;622;p46:notes"/>
          <p:cNvSpPr txBox="1"/>
          <p:nvPr/>
        </p:nvSpPr>
        <p:spPr>
          <a:xfrm>
            <a:off x="1181100" y="698500"/>
            <a:ext cx="4652962"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23" name="Google Shape;623;p4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Java Objects can never be named.  Handle to them is a reference variable.</a:t>
            </a:r>
            <a:endParaRPr/>
          </a:p>
          <a:p>
            <a:pPr indent="0" lvl="0" marL="0" rtl="0" algn="just">
              <a:lnSpc>
                <a:spcPct val="90000"/>
              </a:lnSpc>
              <a:spcBef>
                <a:spcPts val="500"/>
              </a:spcBef>
              <a:spcAft>
                <a:spcPts val="0"/>
              </a:spcAft>
              <a:buSzPts val="1000"/>
              <a:buNone/>
            </a:pPr>
            <a:r>
              <a:rPr lang="en-US" sz="1000"/>
              <a:t>  String s = “Pragati Software Pvt. Ltd”; </a:t>
            </a:r>
            <a:endParaRPr/>
          </a:p>
          <a:p>
            <a:pPr indent="0" lvl="0" marL="0" rtl="0" algn="just">
              <a:lnSpc>
                <a:spcPct val="90000"/>
              </a:lnSpc>
              <a:spcBef>
                <a:spcPts val="500"/>
              </a:spcBef>
              <a:spcAft>
                <a:spcPts val="0"/>
              </a:spcAft>
              <a:buSzPts val="1000"/>
              <a:buNone/>
            </a:pPr>
            <a:r>
              <a:rPr lang="en-US" sz="1000"/>
              <a:t>Observe here, ‘s' is a reference to the unnamed String type of object containing value “Pragati Software Pvt. Ltd”.</a:t>
            </a:r>
            <a:endParaRPr/>
          </a:p>
          <a:p>
            <a:pPr indent="0" lvl="0" marL="0" rtl="0" algn="just">
              <a:lnSpc>
                <a:spcPct val="90000"/>
              </a:lnSpc>
              <a:spcBef>
                <a:spcPts val="500"/>
              </a:spcBef>
              <a:spcAft>
                <a:spcPts val="0"/>
              </a:spcAft>
              <a:buSzPts val="1000"/>
              <a:buNone/>
            </a:pPr>
            <a:r>
              <a:t/>
            </a:r>
            <a:endParaRPr sz="1000"/>
          </a:p>
          <a:p>
            <a:pPr indent="0" lvl="0" marL="0" rtl="0" algn="just">
              <a:lnSpc>
                <a:spcPct val="90000"/>
              </a:lnSpc>
              <a:spcBef>
                <a:spcPts val="400"/>
              </a:spcBef>
              <a:spcAft>
                <a:spcPts val="0"/>
              </a:spcAft>
              <a:buSzPts val="1000"/>
              <a:buNone/>
            </a:pPr>
            <a:r>
              <a:rPr lang="en-US" sz="1000"/>
              <a:t>An array is an ordered collection of elements. Elements of an array can be of primitive types or references to objects. The following code declares an array of 5 integers:</a:t>
            </a:r>
            <a:endParaRPr/>
          </a:p>
          <a:p>
            <a:pPr indent="0" lvl="0" marL="0" rtl="0" algn="just">
              <a:lnSpc>
                <a:spcPct val="90000"/>
              </a:lnSpc>
              <a:spcBef>
                <a:spcPts val="400"/>
              </a:spcBef>
              <a:spcAft>
                <a:spcPts val="0"/>
              </a:spcAft>
              <a:buSzPts val="1000"/>
              <a:buFont typeface="Courier New"/>
              <a:buNone/>
            </a:pPr>
            <a:r>
              <a:rPr lang="en-US" sz="1000">
                <a:latin typeface="Courier New"/>
                <a:ea typeface="Courier New"/>
                <a:cs typeface="Courier New"/>
                <a:sym typeface="Courier New"/>
              </a:rPr>
              <a:t>	int [] intArray = new int [5];</a:t>
            </a:r>
            <a:endParaRPr/>
          </a:p>
          <a:p>
            <a:pPr indent="0" lvl="0" marL="0" rtl="0" algn="just">
              <a:lnSpc>
                <a:spcPct val="90000"/>
              </a:lnSpc>
              <a:spcBef>
                <a:spcPts val="500"/>
              </a:spcBef>
              <a:spcAft>
                <a:spcPts val="0"/>
              </a:spcAft>
              <a:buSzPts val="1000"/>
              <a:buNone/>
            </a:pPr>
            <a:r>
              <a:t/>
            </a:r>
            <a:endParaRPr sz="1000"/>
          </a:p>
          <a:p>
            <a:pPr indent="0" lvl="0" marL="0" rtl="0" algn="just">
              <a:lnSpc>
                <a:spcPct val="90000"/>
              </a:lnSpc>
              <a:spcBef>
                <a:spcPts val="500"/>
              </a:spcBef>
              <a:spcAft>
                <a:spcPts val="0"/>
              </a:spcAft>
              <a:buSzPts val="1000"/>
              <a:buNone/>
            </a:pPr>
            <a:r>
              <a:rPr lang="en-US" sz="1000"/>
              <a:t>The arrays are also Objects in java.  The above declaration of an array is actually creating an unnamed array object with the size of 5 integer elements.  The handle to refer to this object is the reference variable ‘intArray’.</a:t>
            </a:r>
            <a:endParaRPr/>
          </a:p>
          <a:p>
            <a:pPr indent="0" lvl="0" marL="0" rtl="0" algn="just">
              <a:lnSpc>
                <a:spcPct val="90000"/>
              </a:lnSpc>
              <a:spcBef>
                <a:spcPts val="500"/>
              </a:spcBef>
              <a:spcAft>
                <a:spcPts val="0"/>
              </a:spcAft>
              <a:buSzPts val="1000"/>
              <a:buNone/>
            </a:pPr>
            <a:r>
              <a:rPr lang="en-US" sz="1000"/>
              <a:t> </a:t>
            </a:r>
            <a:endParaRPr/>
          </a:p>
          <a:p>
            <a:pPr indent="0" lvl="0" marL="0" rtl="0" algn="l">
              <a:spcBef>
                <a:spcPts val="0"/>
              </a:spcBef>
              <a:spcAft>
                <a:spcPts val="0"/>
              </a:spcAft>
              <a:buNone/>
            </a:pPr>
            <a:r>
              <a:t/>
            </a:r>
            <a:endParaRPr sz="1000"/>
          </a:p>
        </p:txBody>
      </p:sp>
      <p:sp>
        <p:nvSpPr>
          <p:cNvPr id="624" name="Google Shape;624;p4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47: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636" name="Google Shape;636;p4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4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642" name="Google Shape;642;p4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3" name="Google Shape;643;p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4" name="Google Shape;644;p4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5" name="Google Shape;645;p4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46" name="Google Shape;646;p4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Java assigns a default value to all elements of a newly created array if no initial value is specified.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Java does not assign any default value to local variables in a method, constructor, or static initializers.</a:t>
            </a:r>
            <a:endParaRPr/>
          </a:p>
          <a:p>
            <a:pPr indent="0" lvl="0" marL="0" rtl="0" algn="l">
              <a:spcBef>
                <a:spcPts val="0"/>
              </a:spcBef>
              <a:spcAft>
                <a:spcPts val="0"/>
              </a:spcAft>
              <a:buNone/>
            </a:pPr>
            <a:r>
              <a:t/>
            </a:r>
            <a:endParaRPr sz="1000"/>
          </a:p>
        </p:txBody>
      </p:sp>
      <p:sp>
        <p:nvSpPr>
          <p:cNvPr id="647" name="Google Shape;647;p4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653" name="Google Shape;653;p4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4" name="Google Shape;654;p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5" name="Google Shape;655;p4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6" name="Google Shape;656;p4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57" name="Google Shape;657;p4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The length of an array is fixed at the time of its creation and cannot be changed later. However, a new array of a different size can be assigned to the array reference intArray at any time.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first element of the array has index zero, and the index of the last element is one less than the length of the array. Thus, the first element of the above array is referred to as intArray [0], while the last element is intArray [4]. The length of an array is available with the ‘length’ field.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Java provides an alternative syntax for declaring an array, wherein the array brackets can be given after the name of the variable, for example:</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int intArray [] = new int [5];</a:t>
            </a:r>
            <a:endParaRPr/>
          </a:p>
          <a:p>
            <a:pPr indent="0" lvl="0" marL="0" rtl="0" algn="just">
              <a:spcBef>
                <a:spcPts val="400"/>
              </a:spcBef>
              <a:spcAft>
                <a:spcPts val="0"/>
              </a:spcAft>
              <a:buSzPts val="1000"/>
              <a:buNone/>
            </a:pPr>
            <a:r>
              <a:rPr lang="en-US" sz="1000"/>
              <a:t>However, the earlier style is preferable as it places the entire type declaration in one place.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multidimensional arrays can be declared by providing size for each dimension.</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int[][] array2D = new int[4][4];</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Java treats an array as an object.  The object provides a ‘length’ field to represent size of an array.</a:t>
            </a:r>
            <a:endParaRPr/>
          </a:p>
        </p:txBody>
      </p:sp>
      <p:sp>
        <p:nvSpPr>
          <p:cNvPr id="658" name="Google Shape;658;p4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40" name="Google Shape;140;p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1" name="Google Shape;141;p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 name="Google Shape;142;p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 name="Google Shape;143;p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4" name="Google Shape;144;p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Module01\helloworld\HelloWorld.java)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In the above example, we have one class called HelloWorld, and this class has one method called main. The main method receives a parameter named args, which is an array of String objects. The function does not return a value, and is, therefore, declared void.  The function main is called from outside the class by runtime environment so, it must be declared as public. Finally, the word static means that the function main is called without creating an object of the HelloWorld class.</a:t>
            </a:r>
            <a:endParaRPr/>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	Inside the curly braces after the line containing the name of the main function, is the code of that function. This code contains only one executable statement, which prints a string on the standard output device of your computer. That statement invokes the println() method of the out object, belonging to the System class. The println() method takes a string as its argument, which is printed on the standard output device.</a:t>
            </a:r>
            <a:endParaRPr/>
          </a:p>
        </p:txBody>
      </p:sp>
      <p:sp>
        <p:nvSpPr>
          <p:cNvPr id="145" name="Google Shape;145;p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675" name="Google Shape;675;p5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76" name="Google Shape;676;p5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77" name="Google Shape;677;p5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78" name="Google Shape;678;p5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79" name="Google Shape;679;p5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Arrays can be explicitly initialized to some values by providing values inside braces following their declaration.</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680" name="Google Shape;680;p5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1" name="Google Shape;701;p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2" name="Google Shape;702;p5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3" name="Google Shape;703;p51:notes"/>
          <p:cNvSpPr txBox="1"/>
          <p:nvPr/>
        </p:nvSpPr>
        <p:spPr>
          <a:xfrm>
            <a:off x="1181100" y="698500"/>
            <a:ext cx="4652962"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704" name="Google Shape;704;p51:notes"/>
          <p:cNvSpPr txBox="1"/>
          <p:nvPr>
            <p:ph idx="1" type="body"/>
          </p:nvPr>
        </p:nvSpPr>
        <p:spPr>
          <a:xfrm>
            <a:off x="701675" y="4421187"/>
            <a:ext cx="5608637" cy="4187825"/>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SzPts val="1000"/>
              <a:buNone/>
            </a:pPr>
            <a:r>
              <a:rPr lang="en-US" sz="1000"/>
              <a:t>As every string itself is an object, array of strings is nothing but array of references to string objects.</a:t>
            </a:r>
            <a:endParaRPr/>
          </a:p>
        </p:txBody>
      </p:sp>
      <p:sp>
        <p:nvSpPr>
          <p:cNvPr id="705" name="Google Shape;705;p5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738" name="Google Shape;738;p5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39" name="Google Shape;739;p5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0" name="Google Shape;740;p5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1" name="Google Shape;741;p5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742" name="Google Shape;742;p5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Array of arrays can be initialized by nesting array initializers.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first (leftmost) dimension of an array must be specified when the array is created. The other dimensions can be left unspecified, to be filled in later. This can be useful if you want a different length for the various nested arrays.</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743" name="Google Shape;743;p5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9" name="Google Shape;749;p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0" name="Google Shape;750;p5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1" name="Google Shape;751;p53:notes"/>
          <p:cNvSpPr txBox="1"/>
          <p:nvPr/>
        </p:nvSpPr>
        <p:spPr>
          <a:xfrm>
            <a:off x="1181100" y="698500"/>
            <a:ext cx="4652962"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752" name="Google Shape;752;p5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In Java, multi dimensional arrays are always the collection of One dimensional arrays.  One 1-D array for each row and one 1-D array of references to preserve references to the 1-D arrays which are carrying values.</a:t>
            </a:r>
            <a:endParaRPr/>
          </a:p>
        </p:txBody>
      </p:sp>
      <p:sp>
        <p:nvSpPr>
          <p:cNvPr id="753" name="Google Shape;753;p5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783" name="Google Shape;783;p5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4" name="Google Shape;784;p5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5" name="Google Shape;785;p5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6" name="Google Shape;786;p5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787" name="Google Shape;787;p5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Module02\arrays\TwoDimArray.java)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Observe, the ‘marks’ is a 2 D array.  The marks.length refers to the row size of the array while marks[i].length refers to column size of the ith row.  One for loop is needed to run one subscript for a dimension.  In above code, as two dimensional array is being handled, two for loop i.e one outer for row subscript while a nested for loop for column subscript is being used.</a:t>
            </a:r>
            <a:endParaRPr/>
          </a:p>
        </p:txBody>
      </p:sp>
      <p:sp>
        <p:nvSpPr>
          <p:cNvPr id="788" name="Google Shape;788;p5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5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794" name="Google Shape;794;p5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95" name="Google Shape;795;p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96" name="Google Shape;796;p5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97" name="Google Shape;797;p55:notes"/>
          <p:cNvSpPr txBox="1"/>
          <p:nvPr/>
        </p:nvSpPr>
        <p:spPr>
          <a:xfrm>
            <a:off x="1181100" y="698500"/>
            <a:ext cx="4652962"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798" name="Google Shape;798;p5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90000"/>
              </a:lnSpc>
              <a:spcBef>
                <a:spcPts val="0"/>
              </a:spcBef>
              <a:spcAft>
                <a:spcPts val="0"/>
              </a:spcAft>
              <a:buSzPts val="1000"/>
              <a:buNone/>
            </a:pPr>
            <a:r>
              <a:rPr lang="en-US" sz="1000"/>
              <a:t>Local variables occupy space in Stack.  Objects irrespective of its place of declaration, always occupy space  in Heap memory.</a:t>
            </a:r>
            <a:endParaRPr/>
          </a:p>
          <a:p>
            <a:pPr indent="0" lvl="0" marL="0" rtl="0" algn="just">
              <a:lnSpc>
                <a:spcPct val="90000"/>
              </a:lnSpc>
              <a:spcBef>
                <a:spcPts val="400"/>
              </a:spcBef>
              <a:spcAft>
                <a:spcPts val="0"/>
              </a:spcAft>
              <a:buSzPts val="1000"/>
              <a:buNone/>
            </a:pPr>
            <a:r>
              <a:t/>
            </a:r>
            <a:endParaRPr sz="1000"/>
          </a:p>
          <a:p>
            <a:pPr indent="0" lvl="0" marL="0" rtl="0" algn="just">
              <a:lnSpc>
                <a:spcPct val="90000"/>
              </a:lnSpc>
              <a:spcBef>
                <a:spcPts val="400"/>
              </a:spcBef>
              <a:spcAft>
                <a:spcPts val="0"/>
              </a:spcAft>
              <a:buSzPts val="1000"/>
              <a:buFont typeface="Courier New"/>
              <a:buNone/>
            </a:pPr>
            <a:r>
              <a:rPr lang="en-US" sz="1000">
                <a:latin typeface="Courier New"/>
                <a:ea typeface="Courier New"/>
                <a:cs typeface="Courier New"/>
                <a:sym typeface="Courier New"/>
              </a:rPr>
              <a:t>public static void main(String[] args) {</a:t>
            </a:r>
            <a:endParaRPr/>
          </a:p>
          <a:p>
            <a:pPr indent="0" lvl="0" marL="0" rtl="0" algn="just">
              <a:lnSpc>
                <a:spcPct val="90000"/>
              </a:lnSpc>
              <a:spcBef>
                <a:spcPts val="400"/>
              </a:spcBef>
              <a:spcAft>
                <a:spcPts val="0"/>
              </a:spcAft>
              <a:buSzPts val="1000"/>
              <a:buFont typeface="Courier New"/>
              <a:buNone/>
            </a:pPr>
            <a:r>
              <a:rPr lang="en-US" sz="1000">
                <a:latin typeface="Courier New"/>
                <a:ea typeface="Courier New"/>
                <a:cs typeface="Courier New"/>
                <a:sym typeface="Courier New"/>
              </a:rPr>
              <a:t>	int x;</a:t>
            </a:r>
            <a:endParaRPr/>
          </a:p>
          <a:p>
            <a:pPr indent="0" lvl="0" marL="0" rtl="0" algn="just">
              <a:lnSpc>
                <a:spcPct val="90000"/>
              </a:lnSpc>
              <a:spcBef>
                <a:spcPts val="400"/>
              </a:spcBef>
              <a:spcAft>
                <a:spcPts val="0"/>
              </a:spcAft>
              <a:buSzPts val="1000"/>
              <a:buFont typeface="Courier New"/>
              <a:buNone/>
            </a:pPr>
            <a:r>
              <a:rPr lang="en-US" sz="1000">
                <a:latin typeface="Courier New"/>
                <a:ea typeface="Courier New"/>
                <a:cs typeface="Courier New"/>
                <a:sym typeface="Courier New"/>
              </a:rPr>
              <a:t>	String s;</a:t>
            </a:r>
            <a:endParaRPr/>
          </a:p>
          <a:p>
            <a:pPr indent="0" lvl="0" marL="0" rtl="0" algn="just">
              <a:lnSpc>
                <a:spcPct val="90000"/>
              </a:lnSpc>
              <a:spcBef>
                <a:spcPts val="400"/>
              </a:spcBef>
              <a:spcAft>
                <a:spcPts val="0"/>
              </a:spcAft>
              <a:buSzPts val="1000"/>
              <a:buFont typeface="Courier New"/>
              <a:buNone/>
            </a:pPr>
            <a:r>
              <a:rPr lang="en-US" sz="1000">
                <a:latin typeface="Courier New"/>
                <a:ea typeface="Courier New"/>
                <a:cs typeface="Courier New"/>
                <a:sym typeface="Courier New"/>
              </a:rPr>
              <a:t>	s = “abc”;</a:t>
            </a:r>
            <a:endParaRPr/>
          </a:p>
          <a:p>
            <a:pPr indent="0" lvl="0" marL="0" rtl="0" algn="just">
              <a:lnSpc>
                <a:spcPct val="90000"/>
              </a:lnSpc>
              <a:spcBef>
                <a:spcPts val="400"/>
              </a:spcBef>
              <a:spcAft>
                <a:spcPts val="0"/>
              </a:spcAft>
              <a:buSzPts val="1000"/>
              <a:buFont typeface="Courier New"/>
              <a:buNone/>
            </a:pPr>
            <a:r>
              <a:rPr lang="en-US" sz="1000">
                <a:latin typeface="Courier New"/>
                <a:ea typeface="Courier New"/>
                <a:cs typeface="Courier New"/>
                <a:sym typeface="Courier New"/>
              </a:rPr>
              <a:t>}</a:t>
            </a:r>
            <a:endParaRPr/>
          </a:p>
          <a:p>
            <a:pPr indent="0" lvl="0" marL="0" rtl="0" algn="just">
              <a:spcBef>
                <a:spcPts val="400"/>
              </a:spcBef>
              <a:spcAft>
                <a:spcPts val="0"/>
              </a:spcAft>
              <a:buSzPts val="1000"/>
              <a:buNone/>
            </a:pPr>
            <a:r>
              <a:rPr lang="en-US" sz="1000"/>
              <a:t> Here , s is a reference (on stack) to an object abc (on heap).</a:t>
            </a:r>
            <a:endParaRPr/>
          </a:p>
        </p:txBody>
      </p:sp>
      <p:sp>
        <p:nvSpPr>
          <p:cNvPr id="799" name="Google Shape;799;p5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820" name="Google Shape;820;p5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1" name="Google Shape;821;p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2" name="Google Shape;822;p5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3" name="Google Shape;823;p5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24" name="Google Shape;824;p5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Module02\arrays\EnhancedForLoop.java)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This new and enhanced 'for' loop performs a strict sequential iteration of all elements from the given container.</a:t>
            </a:r>
            <a:endParaRPr/>
          </a:p>
          <a:p>
            <a:pPr indent="0" lvl="0" marL="0" rtl="0" algn="just">
              <a:spcBef>
                <a:spcPts val="400"/>
              </a:spcBef>
              <a:spcAft>
                <a:spcPts val="0"/>
              </a:spcAft>
              <a:buSzPts val="1000"/>
              <a:buNone/>
            </a:pPr>
            <a:r>
              <a:rPr lang="en-US" sz="1000"/>
              <a:t>Elements are retrieved from start to finish of the container.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general syntax of this is as below:</a:t>
            </a:r>
            <a:endParaRPr/>
          </a:p>
          <a:p>
            <a:pPr indent="0" lvl="0" marL="0" rtl="0" algn="just">
              <a:spcBef>
                <a:spcPts val="400"/>
              </a:spcBef>
              <a:spcAft>
                <a:spcPts val="0"/>
              </a:spcAft>
              <a:buSzPts val="1000"/>
              <a:buNone/>
            </a:pPr>
            <a:r>
              <a:rPr lang="en-US" sz="1000"/>
              <a:t>	for(type iteration_variable : collection )</a:t>
            </a:r>
            <a:endParaRPr/>
          </a:p>
          <a:p>
            <a:pPr indent="0" lvl="0" marL="0" rtl="0" algn="just">
              <a:spcBef>
                <a:spcPts val="400"/>
              </a:spcBef>
              <a:spcAft>
                <a:spcPts val="0"/>
              </a:spcAft>
              <a:buSzPts val="1000"/>
              <a:buNone/>
            </a:pPr>
            <a:r>
              <a:rPr lang="en-US" sz="1000"/>
              <a:t>		statements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With each iteration of the loop, the next element in the collection is picked and stored in the iteration_variable.</a:t>
            </a:r>
            <a:endParaRPr/>
          </a:p>
          <a:p>
            <a:pPr indent="0" lvl="0" marL="0" rtl="0" algn="just">
              <a:spcBef>
                <a:spcPts val="400"/>
              </a:spcBef>
              <a:spcAft>
                <a:spcPts val="0"/>
              </a:spcAft>
              <a:buSzPts val="1000"/>
              <a:buNone/>
            </a:pPr>
            <a:r>
              <a:rPr lang="en-US" sz="1000"/>
              <a:t>The type of iteration variable must be compatible to the type of collection.</a:t>
            </a:r>
            <a:endParaRPr/>
          </a:p>
          <a:p>
            <a:pPr indent="0" lvl="0" marL="0" rtl="0" algn="just">
              <a:spcBef>
                <a:spcPts val="400"/>
              </a:spcBef>
              <a:spcAft>
                <a:spcPts val="0"/>
              </a:spcAft>
              <a:buSzPts val="1000"/>
              <a:buNone/>
            </a:pPr>
            <a:r>
              <a:rPr lang="en-US" sz="1000"/>
              <a:t>The iteration_variable is read only and it is related to the underlying array. Any changes made in the iteration_variable will not reflect in the underlying collection.</a:t>
            </a:r>
            <a:endParaRPr/>
          </a:p>
        </p:txBody>
      </p:sp>
      <p:sp>
        <p:nvSpPr>
          <p:cNvPr id="825" name="Google Shape;825;p5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831" name="Google Shape;831;p5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32" name="Google Shape;832;p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33" name="Google Shape;833;p5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34" name="Google Shape;834;p5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35" name="Google Shape;835;p5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Module02\arrays\TwoDimArray.java)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You can also use this for loop on multidimensional arrays. In Java programming language, multidimensional arrays are 'array of arrays'.</a:t>
            </a:r>
            <a:endParaRPr/>
          </a:p>
          <a:p>
            <a:pPr indent="0" lvl="0" marL="0" rtl="0" algn="just">
              <a:spcBef>
                <a:spcPts val="400"/>
              </a:spcBef>
              <a:spcAft>
                <a:spcPts val="0"/>
              </a:spcAft>
              <a:buSzPts val="1000"/>
              <a:buNone/>
            </a:pPr>
            <a:r>
              <a:rPr lang="en-US" sz="1000"/>
              <a:t>Each iteration over a multidimensional array obtains the next array and not an individual element. Hence the iteration_variable must be compatible to this array, i.e., it must be a reference to a one-dimensional array.</a:t>
            </a:r>
            <a:endParaRPr/>
          </a:p>
        </p:txBody>
      </p:sp>
      <p:sp>
        <p:nvSpPr>
          <p:cNvPr id="836" name="Google Shape;836;p5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5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842" name="Google Shape;842;p5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3" name="Google Shape;843;p5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4" name="Google Shape;844;p5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5" name="Google Shape;845;p5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46" name="Google Shape;846;p58:notes"/>
          <p:cNvSpPr txBox="1"/>
          <p:nvPr>
            <p:ph idx="1" type="body"/>
          </p:nvPr>
        </p:nvSpPr>
        <p:spPr>
          <a:xfrm>
            <a:off x="701675" y="4421187"/>
            <a:ext cx="5608637" cy="4187825"/>
          </a:xfrm>
          <a:prstGeom prst="rect">
            <a:avLst/>
          </a:prstGeom>
          <a:noFill/>
          <a:ln>
            <a:noFill/>
          </a:ln>
        </p:spPr>
        <p:txBody>
          <a:bodyPr anchorCtr="0" anchor="ctr" bIns="46800" lIns="93225" spcFirstLastPara="1" rIns="93225" wrap="square" tIns="46800">
            <a:noAutofit/>
          </a:bodyPr>
          <a:lstStyle/>
          <a:p>
            <a:pPr indent="0" lvl="0" marL="0" rtl="0" algn="l">
              <a:spcBef>
                <a:spcPts val="0"/>
              </a:spcBef>
              <a:spcAft>
                <a:spcPts val="0"/>
              </a:spcAft>
              <a:buNone/>
            </a:pPr>
            <a:r>
              <a:t/>
            </a:r>
            <a:endParaRPr/>
          </a:p>
        </p:txBody>
      </p:sp>
      <p:sp>
        <p:nvSpPr>
          <p:cNvPr id="847" name="Google Shape;847;p5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5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853" name="Google Shape;853;p5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54" name="Google Shape;854;p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55" name="Google Shape;855;p5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56" name="Google Shape;856;p5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57" name="Google Shape;857;p5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An </a:t>
            </a:r>
            <a:r>
              <a:rPr i="1" lang="en-US" sz="1000"/>
              <a:t>object</a:t>
            </a:r>
            <a:r>
              <a:rPr lang="en-US" sz="1000"/>
              <a:t>  is anything that is of some interest to an application under development. An object may represent some real-life entity, or an event, or some aspect of the solution strategy to a given business problem. In a banking application, an account holder (or its data representation within the system) is an object. In a sales information system, a product is an object. In a library management system, students, faculty members, books are all objects.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Objects have attributes; these are characteristics that describe the objects. For example, a student object may have the attributes such as name, address, semester, etc. A book object may have the attributes such as book ID, title, author, publisher, etc.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While talking about objects, we cannot ignore talking about classes. The class is the fundamental unit of Java Programming Language. A </a:t>
            </a:r>
            <a:r>
              <a:rPr i="1" lang="en-US" sz="1000"/>
              <a:t>class</a:t>
            </a:r>
            <a:r>
              <a:rPr lang="en-US" sz="1000"/>
              <a:t> can be considered as a generalized description of one or more objects that share the same set of attributes and responsibilities.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example, all employees belong to an Employee class. Everyone of us is an object belonging to class Humanity.</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Object is an instance of a class.  Every object represents a specific entity.</a:t>
            </a:r>
            <a:endParaRPr/>
          </a:p>
        </p:txBody>
      </p:sp>
      <p:sp>
        <p:nvSpPr>
          <p:cNvPr id="858" name="Google Shape;858;p5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6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880" name="Google Shape;880;p6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81" name="Google Shape;881;p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82" name="Google Shape;882;p6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83" name="Google Shape;883;p6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84" name="Google Shape;884;p6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Module03\packBankAccount\version01\BankAccount.java)</a:t>
            </a:r>
            <a:endParaRPr/>
          </a:p>
          <a:p>
            <a:pPr indent="0" lvl="0" marL="0" rtl="0" algn="just">
              <a:spcBef>
                <a:spcPts val="400"/>
              </a:spcBef>
              <a:spcAft>
                <a:spcPts val="0"/>
              </a:spcAft>
              <a:buSzPts val="1000"/>
              <a:buNone/>
            </a:pPr>
            <a:r>
              <a:rPr lang="en-US" sz="1000"/>
              <a:t>A class contains methods and fields. </a:t>
            </a:r>
            <a:endParaRPr/>
          </a:p>
          <a:p>
            <a:pPr indent="0" lvl="0" marL="0" rtl="0" algn="just">
              <a:spcBef>
                <a:spcPts val="400"/>
              </a:spcBef>
              <a:spcAft>
                <a:spcPts val="0"/>
              </a:spcAft>
              <a:buSzPts val="1000"/>
              <a:buNone/>
            </a:pPr>
            <a:r>
              <a:rPr b="1" lang="en-US" sz="1000"/>
              <a:t>1 ) Fields : </a:t>
            </a:r>
            <a:r>
              <a:rPr lang="en-US" sz="1000"/>
              <a:t> A class may have zero, one or more fields. Fields are variables that hold data for an object of that class. The BankAccount class above has three fields: id, curBal and name. Every object of this class has its own specific instances of these variables. </a:t>
            </a:r>
            <a:endParaRPr/>
          </a:p>
          <a:p>
            <a:pPr indent="0" lvl="0" marL="0" rtl="0" algn="just">
              <a:spcBef>
                <a:spcPts val="400"/>
              </a:spcBef>
              <a:spcAft>
                <a:spcPts val="0"/>
              </a:spcAft>
              <a:buSzPts val="1000"/>
              <a:buNone/>
            </a:pPr>
            <a:r>
              <a:rPr b="1" lang="en-US" sz="1000"/>
              <a:t>2 ) Methods : </a:t>
            </a:r>
            <a:r>
              <a:rPr lang="en-US" sz="1000"/>
              <a:t>A class's </a:t>
            </a:r>
            <a:r>
              <a:rPr i="1" lang="en-US" sz="1000"/>
              <a:t>methods</a:t>
            </a:r>
            <a:r>
              <a:rPr lang="en-US" sz="1000"/>
              <a:t> contain the code that understands and manipulates the state of an object. The BankAccount class has various methods, such as deposit(), withdraw(), and getCurBal(). These methods modify or return some fields of the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fields represent state of the object while methods represent functionalities.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code, we have a class called BankAccount. This class has 3 fields viz: id, curBal, name. Fields are of two types viz: local variables, instance variables. The instance variables are those which are declared outside any method. These variables are automatically initialized with the default values. The local variables are defined inside a method and can be used only after initialization.</a:t>
            </a:r>
            <a:endParaRPr/>
          </a:p>
          <a:p>
            <a:pPr indent="0" lvl="0" marL="0" rtl="0" algn="just">
              <a:spcBef>
                <a:spcPts val="400"/>
              </a:spcBef>
              <a:spcAft>
                <a:spcPts val="0"/>
              </a:spcAft>
              <a:buSzPts val="1000"/>
              <a:buNone/>
            </a:pPr>
            <a:r>
              <a:rPr lang="en-US" sz="1000"/>
              <a:t> </a:t>
            </a:r>
            <a:endParaRPr/>
          </a:p>
          <a:p>
            <a:pPr indent="0" lvl="0" marL="0" rtl="0" algn="just">
              <a:spcBef>
                <a:spcPts val="400"/>
              </a:spcBef>
              <a:spcAft>
                <a:spcPts val="0"/>
              </a:spcAft>
              <a:buSzPts val="1000"/>
              <a:buNone/>
            </a:pPr>
            <a:r>
              <a:rPr lang="en-US" sz="1000"/>
              <a:t>The methods defined are deposit() and withdraw(). These methods are designed to collect a float value i.e the amount to be withdrawn or deposited.   </a:t>
            </a:r>
            <a:endParaRPr/>
          </a:p>
        </p:txBody>
      </p:sp>
      <p:sp>
        <p:nvSpPr>
          <p:cNvPr id="885" name="Google Shape;885;p6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891" name="Google Shape;891;p6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2" name="Google Shape;892;p6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3" name="Google Shape;893;p6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4" name="Google Shape;894;p6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895" name="Google Shape;895;p6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Module03\packBankAccount\version01\TestBankAccount.java)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Here we have a class called TestBankAccount, which has the main method. In the main() method we create an object of the BankAccount class. Further, we call the deposit() and the withdraw() method on this object.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example the BankAccount class is instantiated using the "new" keyword. The “ba" is the object reference which holds the  reference to the Bank Account's object. Using this reference the deposit method is invoked through which the data is set.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class above , as the balance field is available outside the BankAccount class , it can be manipulated by anyone. This means that we have no security to this field. In order to restrict access to this field we have to make use of certain access specifiers. </a:t>
            </a:r>
            <a:endParaRPr/>
          </a:p>
        </p:txBody>
      </p:sp>
      <p:sp>
        <p:nvSpPr>
          <p:cNvPr id="896" name="Google Shape;896;p6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6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902" name="Google Shape;902;p6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3" name="Google Shape;903;p6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4" name="Google Shape;904;p6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05" name="Google Shape;905;p6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06" name="Google Shape;906;p6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All fields and members of a class are always accessible to the code in the class itself. The accessibility of a field or a method to the code outside of the class depends on the access control modifier specified for it.</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the time being, we shall concentrate only on the "private" and "public" access specifier. In Java, we have 4 access specifiers viz :  </a:t>
            </a:r>
            <a:endParaRPr/>
          </a:p>
          <a:p>
            <a:pPr indent="0" lvl="0" marL="0" rtl="0" algn="just">
              <a:spcBef>
                <a:spcPts val="400"/>
              </a:spcBef>
              <a:spcAft>
                <a:spcPts val="0"/>
              </a:spcAft>
              <a:buSzPts val="1000"/>
              <a:buNone/>
            </a:pPr>
            <a:r>
              <a:rPr lang="en-US" sz="1000"/>
              <a:t>a ) private  b ) protected  c )package  and  d )public. </a:t>
            </a:r>
            <a:endParaRPr/>
          </a:p>
          <a:p>
            <a:pPr indent="0" lvl="0" marL="0" rtl="0" algn="just">
              <a:spcBef>
                <a:spcPts val="400"/>
              </a:spcBef>
              <a:spcAft>
                <a:spcPts val="0"/>
              </a:spcAft>
              <a:buSzPts val="1000"/>
              <a:buNone/>
            </a:pPr>
            <a:r>
              <a:rPr lang="en-US" sz="1000"/>
              <a:t>It is a good practice to make the fields of a class private, so that the code outside that class cannot directly modify them. This provides for proper control over the validations required by that class. If any client code needs to modify or query the contents of a private field, public methods are provided for this purpose.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When any access specifier is not used, then it is a default access specifier. The default access specifier has a package access, that means the members declared as package are available within the same class, to the subclasses, to other classes in the same package.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package or default access is discussed later in detail.  </a:t>
            </a:r>
            <a:endParaRPr/>
          </a:p>
        </p:txBody>
      </p:sp>
      <p:sp>
        <p:nvSpPr>
          <p:cNvPr id="907" name="Google Shape;907;p6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6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913" name="Google Shape;913;p6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14" name="Google Shape;914;p6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15" name="Google Shape;915;p6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16" name="Google Shape;916;p6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17" name="Google Shape;917;p6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Instead of declaring instance fields as public, following alternative provides encapsulation.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instance fields are declared as “private” to encapsulate them within object. These fields are not accessible outside the class. To provide them access outside the class, use of get() and set() methods which are declared as “public” are encouraged because of following advantages : </a:t>
            </a:r>
            <a:endParaRPr/>
          </a:p>
          <a:p>
            <a:pPr indent="0" lvl="0" marL="0" rtl="0" algn="just">
              <a:spcBef>
                <a:spcPts val="400"/>
              </a:spcBef>
              <a:spcAft>
                <a:spcPts val="0"/>
              </a:spcAft>
              <a:buNone/>
            </a:pPr>
            <a:r>
              <a:rPr lang="en-US" sz="1000"/>
              <a:t> Access can be restricted by providing only get() for read privilege. Only set() for write privilege and</a:t>
            </a:r>
            <a:endParaRPr/>
          </a:p>
          <a:p>
            <a:pPr indent="0" lvl="0" marL="0" rtl="0" algn="just">
              <a:spcBef>
                <a:spcPts val="400"/>
              </a:spcBef>
              <a:spcAft>
                <a:spcPts val="0"/>
              </a:spcAft>
              <a:buSzPts val="1000"/>
              <a:buNone/>
            </a:pPr>
            <a:r>
              <a:rPr lang="en-US" sz="1000"/>
              <a:t>    both in case read, write privilege are to be given.</a:t>
            </a:r>
            <a:endParaRPr/>
          </a:p>
          <a:p>
            <a:pPr indent="0" lvl="1" marL="738187" rtl="0" algn="just">
              <a:spcBef>
                <a:spcPts val="400"/>
              </a:spcBef>
              <a:spcAft>
                <a:spcPts val="0"/>
              </a:spcAft>
              <a:buSzPts val="1000"/>
              <a:buNone/>
            </a:pPr>
            <a:r>
              <a:rPr lang="en-US" sz="1000"/>
              <a:t>                     For ex. Balance and id fields must not be given the write privilege but, the read &amp; write privilege can be given to name field.</a:t>
            </a:r>
            <a:endParaRPr/>
          </a:p>
          <a:p>
            <a:pPr indent="0" lvl="0" marL="0" rtl="0" algn="just">
              <a:spcBef>
                <a:spcPts val="400"/>
              </a:spcBef>
              <a:spcAft>
                <a:spcPts val="0"/>
              </a:spcAft>
              <a:buNone/>
            </a:pPr>
            <a:r>
              <a:rPr lang="en-US" sz="1000"/>
              <a:t>The get() and set() methods can be well equipped with validation or authorization checking logic.</a:t>
            </a:r>
            <a:endParaRPr/>
          </a:p>
          <a:p>
            <a:pPr indent="0" lvl="0" marL="0" rtl="0" algn="l">
              <a:spcBef>
                <a:spcPts val="0"/>
              </a:spcBef>
              <a:spcAft>
                <a:spcPts val="0"/>
              </a:spcAft>
              <a:buNone/>
            </a:pPr>
            <a:r>
              <a:t/>
            </a:r>
            <a:endParaRPr sz="1000"/>
          </a:p>
        </p:txBody>
      </p:sp>
      <p:sp>
        <p:nvSpPr>
          <p:cNvPr id="918" name="Google Shape;918;p6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64: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924" name="Google Shape;924;p6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6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30" name="Google Shape;930;p6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31" name="Google Shape;931;p6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32" name="Google Shape;932;p6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33" name="Google Shape;933;p6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a:t>
            </a:r>
            <a:r>
              <a:rPr lang="en-US"/>
              <a:t>Module03/packparameterbyvalue/PassByValue.java</a:t>
            </a:r>
            <a:r>
              <a:rPr lang="en-US" sz="1000"/>
              <a:t>)</a:t>
            </a:r>
            <a:endParaRPr/>
          </a:p>
        </p:txBody>
      </p:sp>
      <p:sp>
        <p:nvSpPr>
          <p:cNvPr id="934" name="Google Shape;934;p6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66: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940" name="Google Shape;940;p6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6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46" name="Google Shape;946;p6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47" name="Google Shape;947;p6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48" name="Google Shape;948;p6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49" name="Google Shape;949;p6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(SourceCode : Module03/methodoverloading/Addition.java)</a:t>
            </a:r>
            <a:endParaRPr/>
          </a:p>
          <a:p>
            <a:pPr indent="0" lvl="0" marL="0" rtl="0" algn="just">
              <a:spcBef>
                <a:spcPts val="400"/>
              </a:spcBef>
              <a:spcAft>
                <a:spcPts val="0"/>
              </a:spcAft>
              <a:buSzPts val="1000"/>
              <a:buNone/>
            </a:pPr>
            <a:r>
              <a:rPr lang="en-US" sz="1000"/>
              <a:t>In Java, a class can have two or more different methods with the same name, provided their signature is different. The </a:t>
            </a:r>
            <a:r>
              <a:rPr i="1" lang="en-US" sz="1000"/>
              <a:t>signature</a:t>
            </a:r>
            <a:r>
              <a:rPr lang="en-US" sz="1000"/>
              <a:t> of a method is its name together with the number order and types of its parameters.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This feature of having multiple methods with the same name but different signatures is known as </a:t>
            </a:r>
            <a:r>
              <a:rPr i="1" lang="en-US" sz="1000"/>
              <a:t>overloading</a:t>
            </a:r>
            <a:r>
              <a:rPr lang="en-US" sz="1000"/>
              <a:t>. When you call a method, the compiler determines the actual method to invoke based on the number and types of parameters supplied by you.</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the above code, we have a class called Addition, wherein we are going to perform addition of two numbers. Now these numbers can be of any type i.e two int’s or two floats. In this situation , instead of giving different names to different methods, we can do it more better by using the same name for all the methods. Depending upon the type of data passed to the method the compiler will make a call to that particular method. This feature is called as method overloading and also sometimes referred to as compile time polymorphism.</a:t>
            </a:r>
            <a:endParaRPr/>
          </a:p>
          <a:p>
            <a:pPr indent="0" lvl="0" marL="0" rtl="0" algn="just">
              <a:spcBef>
                <a:spcPts val="400"/>
              </a:spcBef>
              <a:spcAft>
                <a:spcPts val="0"/>
              </a:spcAft>
              <a:buSzPts val="1000"/>
              <a:buNone/>
            </a:pPr>
            <a:r>
              <a:rPr lang="en-US" sz="1000"/>
              <a:t> </a:t>
            </a:r>
            <a:endParaRPr/>
          </a:p>
          <a:p>
            <a:pPr indent="0" lvl="0" marL="0" rtl="0" algn="just">
              <a:spcBef>
                <a:spcPts val="300"/>
              </a:spcBef>
              <a:spcAft>
                <a:spcPts val="0"/>
              </a:spcAft>
              <a:buSzPts val="1000"/>
              <a:buNone/>
            </a:pPr>
            <a:r>
              <a:rPr lang="en-US" sz="1000"/>
              <a:t>As of 5.0, Java allows you to create methods that can take a variable number of arguments. Depending on where you look, you might hear this capability referred to as "variable-length argument lists," "variable arguments," "var-args," "varargs,".</a:t>
            </a:r>
            <a:endParaRPr/>
          </a:p>
          <a:p>
            <a:pPr indent="0" lvl="0" marL="0" rtl="0" algn="l">
              <a:spcBef>
                <a:spcPts val="300"/>
              </a:spcBef>
              <a:spcAft>
                <a:spcPts val="0"/>
              </a:spcAft>
              <a:buSzPts val="1000"/>
              <a:buNone/>
            </a:pPr>
            <a:r>
              <a:t/>
            </a:r>
            <a:endParaRPr sz="1000"/>
          </a:p>
          <a:p>
            <a:pPr indent="0" lvl="0" marL="0" rtl="0" algn="l">
              <a:spcBef>
                <a:spcPts val="0"/>
              </a:spcBef>
              <a:spcAft>
                <a:spcPts val="0"/>
              </a:spcAft>
              <a:buNone/>
            </a:pPr>
            <a:r>
              <a:t/>
            </a:r>
            <a:endParaRPr sz="1000"/>
          </a:p>
        </p:txBody>
      </p:sp>
      <p:sp>
        <p:nvSpPr>
          <p:cNvPr id="950" name="Google Shape;950;p6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68: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956" name="Google Shape;956;p6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6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962" name="Google Shape;962;p6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63" name="Google Shape;963;p6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64" name="Google Shape;964;p6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65" name="Google Shape;965;p69: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66" name="Google Shape;966;p6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b="1" lang="en-US" sz="1000"/>
              <a:t>Constructors : </a:t>
            </a:r>
            <a:r>
              <a:rPr lang="en-US" sz="1000"/>
              <a:t>Constructors are used to initialize an object immediately on its creation.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A class can have a </a:t>
            </a:r>
            <a:r>
              <a:rPr i="1" lang="en-US" sz="1000"/>
              <a:t>constructor</a:t>
            </a:r>
            <a:r>
              <a:rPr lang="en-US" sz="1000"/>
              <a:t>, which form a block of statements which are to be executed when an object of the class is to be created. A constructor is typically used to initialize the state of an object. A constructor is a function that has the same name as the class that it initialises. Like other methods, a constructor can receive parameters, but cannot return anything (not even void).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constructor of a class is automatically called when an object of the class is created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a constructor is not provided by the user, then the compiler automatically provides one for you, which is a no-argument constructor and initialize all the instance variables to there default values. But as soon as we write any one constructor in our class, the compiler does not provide the no-arg constructor.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Instead of initializing the fields with default values, if we want to initialize them with some different values at the time of object creating, then this can be done by using  a parameterized constructor</a:t>
            </a:r>
            <a:endParaRPr/>
          </a:p>
          <a:p>
            <a:pPr indent="0" lvl="0" marL="0" rtl="0" algn="just">
              <a:spcBef>
                <a:spcPts val="400"/>
              </a:spcBef>
              <a:spcAft>
                <a:spcPts val="0"/>
              </a:spcAft>
              <a:buSzPts val="1000"/>
              <a:buNone/>
            </a:pPr>
            <a:r>
              <a:rPr lang="en-US" sz="1000"/>
              <a:t>In the code above, we have two constructors , one is no-arg constructor and the other is taking a float argument. Here objects of the class are being created using the “new” keyword. Here, the object acc1 will have the filed curBal = 0, while the object acc2has, curBal = 5000. </a:t>
            </a:r>
            <a:endParaRPr/>
          </a:p>
        </p:txBody>
      </p:sp>
      <p:sp>
        <p:nvSpPr>
          <p:cNvPr id="967" name="Google Shape;967;p6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58" name="Google Shape;158;p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 name="Google Shape;159;p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0" name="Google Shape;160;p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 name="Google Shape;161;p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2" name="Google Shape;162;p7:notes"/>
          <p:cNvSpPr txBox="1"/>
          <p:nvPr>
            <p:ph idx="1" type="body"/>
          </p:nvPr>
        </p:nvSpPr>
        <p:spPr>
          <a:xfrm>
            <a:off x="701675" y="4421187"/>
            <a:ext cx="5608637" cy="5613400"/>
          </a:xfrm>
          <a:prstGeom prst="rect">
            <a:avLst/>
          </a:prstGeom>
          <a:noFill/>
          <a:ln>
            <a:noFill/>
          </a:ln>
        </p:spPr>
        <p:txBody>
          <a:bodyPr anchorCtr="0" anchor="t" bIns="46800" lIns="90000" spcFirstLastPara="1" rIns="90000" wrap="square" tIns="46800">
            <a:noAutofit/>
          </a:bodyPr>
          <a:lstStyle/>
          <a:p>
            <a:pPr indent="0" lvl="0" marL="0" rtl="0" algn="just">
              <a:spcBef>
                <a:spcPts val="0"/>
              </a:spcBef>
              <a:spcAft>
                <a:spcPts val="0"/>
              </a:spcAft>
              <a:buNone/>
            </a:pPr>
            <a:r>
              <a:rPr lang="en-US" sz="1000"/>
              <a:t>What is a PATH  and CLASSPATH variable ?</a:t>
            </a:r>
            <a:endParaRPr/>
          </a:p>
          <a:p>
            <a:pPr indent="0" lvl="0" marL="0" rtl="0" algn="just">
              <a:spcBef>
                <a:spcPts val="400"/>
              </a:spcBef>
              <a:spcAft>
                <a:spcPts val="0"/>
              </a:spcAft>
              <a:buSzPts val="1000"/>
              <a:buNone/>
            </a:pPr>
            <a:r>
              <a:rPr lang="en-US" sz="1000"/>
              <a:t>	The path is an environment variable that guides the Operating System to locate .exe file given as an external command at OS prompt in case OS fails in locating this file in current directory.  The variable is stored with one or more paths separated by OS specific separator.  In case of windows, a semicolon ‘;’ is used as a separator.  The OS looks the .exe file in the paths from left to right order in the path variable.  The path variable can be set…</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1.   MyComputer</a:t>
            </a:r>
            <a:r>
              <a:rPr lang="en-US" sz="1000">
                <a:latin typeface="Noto Sans Symbols"/>
                <a:ea typeface="Noto Sans Symbols"/>
                <a:cs typeface="Noto Sans Symbols"/>
                <a:sym typeface="Noto Sans Symbols"/>
              </a:rPr>
              <a:t>🡪</a:t>
            </a:r>
            <a:r>
              <a:rPr lang="en-US" sz="1000">
                <a:latin typeface="Courier New"/>
                <a:ea typeface="Courier New"/>
                <a:cs typeface="Courier New"/>
                <a:sym typeface="Courier New"/>
              </a:rPr>
              <a:t>RghtClk</a:t>
            </a:r>
            <a:r>
              <a:rPr lang="en-US" sz="1000">
                <a:latin typeface="Noto Sans Symbols"/>
                <a:ea typeface="Noto Sans Symbols"/>
                <a:cs typeface="Noto Sans Symbols"/>
                <a:sym typeface="Noto Sans Symbols"/>
              </a:rPr>
              <a:t>🡪</a:t>
            </a:r>
            <a:r>
              <a:rPr lang="en-US" sz="1000">
                <a:latin typeface="Courier New"/>
                <a:ea typeface="Courier New"/>
                <a:cs typeface="Courier New"/>
                <a:sym typeface="Courier New"/>
              </a:rPr>
              <a:t>Properties</a:t>
            </a:r>
            <a:r>
              <a:rPr lang="en-US" sz="1000">
                <a:latin typeface="Noto Sans Symbols"/>
                <a:ea typeface="Noto Sans Symbols"/>
                <a:cs typeface="Noto Sans Symbols"/>
                <a:sym typeface="Noto Sans Symbols"/>
              </a:rPr>
              <a:t>🡪</a:t>
            </a:r>
            <a:r>
              <a:rPr lang="en-US" sz="1000">
                <a:latin typeface="Courier New"/>
                <a:ea typeface="Courier New"/>
                <a:cs typeface="Courier New"/>
                <a:sym typeface="Courier New"/>
              </a:rPr>
              <a:t>Advanced</a:t>
            </a:r>
            <a:r>
              <a:rPr lang="en-US" sz="1000">
                <a:latin typeface="Noto Sans Symbols"/>
                <a:ea typeface="Noto Sans Symbols"/>
                <a:cs typeface="Noto Sans Symbols"/>
                <a:sym typeface="Noto Sans Symbols"/>
              </a:rPr>
              <a:t>🡪</a:t>
            </a:r>
            <a:r>
              <a:rPr lang="en-US" sz="1000">
                <a:latin typeface="Courier New"/>
                <a:ea typeface="Courier New"/>
                <a:cs typeface="Courier New"/>
                <a:sym typeface="Courier New"/>
              </a:rPr>
              <a:t>Environ Variables</a:t>
            </a:r>
            <a:r>
              <a:rPr lang="en-US" sz="1000">
                <a:latin typeface="Noto Sans Symbols"/>
                <a:ea typeface="Noto Sans Symbols"/>
                <a:cs typeface="Noto Sans Symbols"/>
                <a:sym typeface="Noto Sans Symbols"/>
              </a:rPr>
              <a:t>🡪</a:t>
            </a:r>
            <a:r>
              <a:rPr lang="en-US" sz="1000">
                <a:latin typeface="Courier New"/>
                <a:ea typeface="Courier New"/>
                <a:cs typeface="Courier New"/>
                <a:sym typeface="Courier New"/>
              </a:rPr>
              <a:t>System Variables.</a:t>
            </a:r>
            <a:endParaRPr/>
          </a:p>
          <a:p>
            <a:pPr indent="0" lvl="0" marL="0" rtl="0" algn="just">
              <a:spcBef>
                <a:spcPts val="400"/>
              </a:spcBef>
              <a:spcAft>
                <a:spcPts val="0"/>
              </a:spcAft>
              <a:buSzPts val="1000"/>
              <a:buNone/>
            </a:pPr>
            <a:r>
              <a:rPr lang="en-US" sz="1000"/>
              <a:t>	2.   The set path=newpath%path% command in the command window.</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	Classpath is an Environment Variable, which guides the Java Virtual Machine to locate the desired classes across file system hierarchy. </a:t>
            </a:r>
            <a:endParaRPr/>
          </a:p>
          <a:p>
            <a:pPr indent="0" lvl="0" marL="0" rtl="0" algn="just">
              <a:spcBef>
                <a:spcPts val="400"/>
              </a:spcBef>
              <a:spcAft>
                <a:spcPts val="0"/>
              </a:spcAft>
              <a:buSzPts val="1000"/>
              <a:buNone/>
            </a:pPr>
            <a:r>
              <a:rPr i="1" lang="en-US" sz="1000"/>
              <a:t>ClassPath </a:t>
            </a:r>
            <a:r>
              <a:rPr lang="en-US" sz="1000"/>
              <a:t>is “class search paths”, is list of directories in which classes may be found.</a:t>
            </a:r>
            <a:r>
              <a:rPr i="1" lang="en-US" sz="1000"/>
              <a:t> </a:t>
            </a:r>
            <a:endParaRPr/>
          </a:p>
          <a:p>
            <a:pPr indent="0" lvl="0" marL="0" rtl="0" algn="l">
              <a:spcBef>
                <a:spcPts val="0"/>
              </a:spcBef>
              <a:spcAft>
                <a:spcPts val="0"/>
              </a:spcAft>
              <a:buNone/>
            </a:pPr>
            <a:r>
              <a:t/>
            </a:r>
            <a:endParaRPr i="1" sz="1000"/>
          </a:p>
        </p:txBody>
      </p:sp>
      <p:sp>
        <p:nvSpPr>
          <p:cNvPr id="163" name="Google Shape;163;p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70: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973" name="Google Shape;973;p70: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7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979" name="Google Shape;979;p7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0" name="Google Shape;980;p7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1" name="Google Shape;981;p7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2" name="Google Shape;982;p71:notes"/>
          <p:cNvSpPr txBox="1"/>
          <p:nvPr/>
        </p:nvSpPr>
        <p:spPr>
          <a:xfrm>
            <a:off x="1181100" y="698500"/>
            <a:ext cx="4652962" cy="34893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83" name="Google Shape;983;p7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A initialization block is a block of statements that appears within class declaration, outside of any member, or constructor, declaration and which initializes the field of the object. It is executed as if it were placed at the beginning of every constructor in the class- with multiple blocks executed in the order they appear in the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practice, initialization blocks tend to be used for non-trivial initialization, when construction arguments are not needed and there is a reason not to provide a no argument constructor.</a:t>
            </a:r>
            <a:endParaRPr/>
          </a:p>
        </p:txBody>
      </p:sp>
      <p:sp>
        <p:nvSpPr>
          <p:cNvPr id="984" name="Google Shape;984;p7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72: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990" name="Google Shape;990;p72: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7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96" name="Google Shape;996;p7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97" name="Google Shape;997;p7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98" name="Google Shape;998;p7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99" name="Google Shape;999;p73:notes"/>
          <p:cNvSpPr txBox="1"/>
          <p:nvPr>
            <p:ph idx="1" type="body"/>
          </p:nvPr>
        </p:nvSpPr>
        <p:spPr>
          <a:xfrm>
            <a:off x="701675" y="4421187"/>
            <a:ext cx="5608637" cy="4449762"/>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Module03\staticmembers\BankAccount.java)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a:t>
            </a:r>
            <a:r>
              <a:rPr i="1" lang="en-US" sz="1000"/>
              <a:t>static</a:t>
            </a:r>
            <a:r>
              <a:rPr lang="en-US" sz="1000"/>
              <a:t> member is created only once per class, irrespective of the number of objects of that class. Even if there are no objects created for a class, the static fields are created and are available. The static fields of a class are initialized before any static field in that class is used, and before any method of that class (including the constructor) is run.</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Similarly, a static method of a class can be called even without any object of the class being created. A static method can access only the static members of that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Similarly, a static block is implicitly invoked as soon as class is loaded and before object instantiation.</a:t>
            </a:r>
            <a:endParaRPr/>
          </a:p>
          <a:p>
            <a:pPr indent="0" lvl="0" marL="0" rtl="0" algn="just">
              <a:spcBef>
                <a:spcPts val="400"/>
              </a:spcBef>
              <a:spcAft>
                <a:spcPts val="0"/>
              </a:spcAft>
              <a:buSzPts val="1000"/>
              <a:buNone/>
            </a:pPr>
            <a:r>
              <a:rPr lang="en-US" sz="1000"/>
              <a:t>Such a block is useful to perform necessary initialization of static members.  Like static methods, static blocks also can refer to static things only.  Observe  the  following example.Static blocks are not for trivial initializations.  If we want the array be initialized with prime numbers and not by mere zeros, static block is at our help.</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static int[] primeNo;</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static{</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primeNo = new int[10];</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for(int i=0;i&lt;primeNo.length; i++){</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primeNo[i] = nextPrimeNo();</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a:t>
            </a:r>
            <a:endParaRPr/>
          </a:p>
          <a:p>
            <a:pPr indent="0" lvl="0" marL="0" rtl="0" algn="just">
              <a:spcBef>
                <a:spcPts val="400"/>
              </a:spcBef>
              <a:spcAft>
                <a:spcPts val="0"/>
              </a:spcAft>
              <a:buSzPts val="1000"/>
              <a:buFont typeface="Courier New"/>
              <a:buNone/>
            </a:pPr>
            <a:r>
              <a:rPr lang="en-US" sz="1000">
                <a:latin typeface="Courier New"/>
                <a:ea typeface="Courier New"/>
                <a:cs typeface="Courier New"/>
                <a:sym typeface="Courier New"/>
              </a:rPr>
              <a:t>	}	 </a:t>
            </a:r>
            <a:endParaRPr/>
          </a:p>
        </p:txBody>
      </p:sp>
      <p:sp>
        <p:nvSpPr>
          <p:cNvPr id="1000" name="Google Shape;1000;p7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7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6" name="Google Shape;1006;p7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7" name="Google Shape;1007;p7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8" name="Google Shape;1008;p7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09" name="Google Shape;1009;p7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To run a Java application, you need to specify the name of a Java class that drives the application. When you run a Java program, the system locates and runs the main method of that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main method must be public, static, and void (it returns nothing), and must accept an argument of type String []. Only this type of main method is recognized by the JVM among various overloaded main methods.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Each class in an application can have its own main method. However, only one main is used at a time, because you supply the name of the class to run. This provides a convenient way to include hooks for unit-testing individual classes.</a:t>
            </a:r>
            <a:endParaRPr/>
          </a:p>
        </p:txBody>
      </p:sp>
      <p:sp>
        <p:nvSpPr>
          <p:cNvPr id="1010" name="Google Shape;1010;p7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75: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016" name="Google Shape;1016;p75: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7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022" name="Google Shape;1022;p7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3" name="Google Shape;1023;p7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4" name="Google Shape;1024;p7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25" name="Google Shape;1025;p7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6" name="Google Shape;1026;p76:notes"/>
          <p:cNvSpPr txBox="1"/>
          <p:nvPr>
            <p:ph idx="1" type="body"/>
          </p:nvPr>
        </p:nvSpPr>
        <p:spPr>
          <a:xfrm>
            <a:off x="701675" y="4421187"/>
            <a:ext cx="5608637" cy="4187825"/>
          </a:xfrm>
          <a:prstGeom prst="rect">
            <a:avLst/>
          </a:prstGeom>
          <a:noFill/>
          <a:ln>
            <a:noFill/>
          </a:ln>
        </p:spPr>
        <p:txBody>
          <a:bodyPr anchorCtr="0" anchor="t" bIns="0" lIns="0" spcFirstLastPara="1" rIns="0" wrap="square" tIns="0">
            <a:noAutofit/>
          </a:bodyPr>
          <a:lstStyle/>
          <a:p>
            <a:pPr indent="0" lvl="0" marL="0" rtl="0" algn="just">
              <a:lnSpc>
                <a:spcPct val="95000"/>
              </a:lnSpc>
              <a:spcBef>
                <a:spcPts val="0"/>
              </a:spcBef>
              <a:spcAft>
                <a:spcPts val="0"/>
              </a:spcAft>
              <a:buSzPts val="1000"/>
              <a:buNone/>
            </a:pPr>
            <a:r>
              <a:rPr lang="en-US" sz="1000"/>
              <a:t>A static initialization block is much like non-initialization block except it is declared static, can only refer to static members of the class. For example, creating a static array and initializing its elements sometimes must be done with executable statements.</a:t>
            </a:r>
            <a:endParaRPr/>
          </a:p>
          <a:p>
            <a:pPr indent="0" lvl="0" marL="0" rtl="0" algn="just">
              <a:lnSpc>
                <a:spcPct val="95000"/>
              </a:lnSpc>
              <a:spcBef>
                <a:spcPts val="400"/>
              </a:spcBef>
              <a:spcAft>
                <a:spcPts val="0"/>
              </a:spcAft>
              <a:buSzPts val="1000"/>
              <a:buNone/>
            </a:pPr>
            <a:r>
              <a:t/>
            </a:r>
            <a:endParaRPr sz="1000"/>
          </a:p>
          <a:p>
            <a:pPr indent="0" lvl="0" marL="0" rtl="0" algn="just">
              <a:lnSpc>
                <a:spcPct val="95000"/>
              </a:lnSpc>
              <a:spcBef>
                <a:spcPts val="400"/>
              </a:spcBef>
              <a:spcAft>
                <a:spcPts val="0"/>
              </a:spcAft>
              <a:buSzPts val="1000"/>
              <a:buNone/>
            </a:pPr>
            <a:r>
              <a:rPr lang="en-US" sz="1000"/>
              <a:t>The static member are executed when the class is loaded. With this guarantee, our static block in the example is assured that the knownPrimes array is already created before  the initialization  code block executes.</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77: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032" name="Google Shape;1032;p77: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7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38" name="Google Shape;1038;p7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39" name="Google Shape;1039;p7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40" name="Google Shape;1040;p78:notes"/>
          <p:cNvSpPr txBox="1"/>
          <p:nvPr/>
        </p:nvSpPr>
        <p:spPr>
          <a:xfrm>
            <a:off x="1181100" y="698500"/>
            <a:ext cx="4652962" cy="34893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41" name="Google Shape;1041;p78: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lnSpc>
                <a:spcPct val="80000"/>
              </a:lnSpc>
              <a:spcBef>
                <a:spcPts val="0"/>
              </a:spcBef>
              <a:spcAft>
                <a:spcPts val="0"/>
              </a:spcAft>
              <a:buSzPts val="900"/>
              <a:buNone/>
            </a:pPr>
            <a:r>
              <a:rPr lang="en-US" sz="900"/>
              <a:t>(Source code: Module03\variablearguments\VarArgs.java)</a:t>
            </a:r>
            <a:endParaRPr/>
          </a:p>
          <a:p>
            <a:pPr indent="0" lvl="0" marL="0" rtl="0" algn="just">
              <a:lnSpc>
                <a:spcPct val="80000"/>
              </a:lnSpc>
              <a:spcBef>
                <a:spcPts val="300"/>
              </a:spcBef>
              <a:spcAft>
                <a:spcPts val="0"/>
              </a:spcAft>
              <a:buSzPts val="900"/>
              <a:buNone/>
            </a:pPr>
            <a:r>
              <a:rPr lang="en-US" sz="900"/>
              <a:t>Suppose, there is a situation where , the type of the parameter to be passed to the method is known but , the number of parameters is not known, in such situation we have to use the Variable arguments method commonly known as Var-args. </a:t>
            </a:r>
            <a:endParaRPr/>
          </a:p>
          <a:p>
            <a:pPr indent="0" lvl="0" marL="0" rtl="0" algn="just">
              <a:lnSpc>
                <a:spcPct val="80000"/>
              </a:lnSpc>
              <a:spcBef>
                <a:spcPts val="300"/>
              </a:spcBef>
              <a:spcAft>
                <a:spcPts val="0"/>
              </a:spcAft>
              <a:buSzPts val="900"/>
              <a:buNone/>
            </a:pPr>
            <a:r>
              <a:rPr lang="en-US" sz="900"/>
              <a:t>Var-args are introduced in Java1.5. </a:t>
            </a:r>
            <a:endParaRPr/>
          </a:p>
          <a:p>
            <a:pPr indent="0" lvl="0" marL="0" rtl="0" algn="just">
              <a:lnSpc>
                <a:spcPct val="80000"/>
              </a:lnSpc>
              <a:spcBef>
                <a:spcPts val="300"/>
              </a:spcBef>
              <a:spcAft>
                <a:spcPts val="0"/>
              </a:spcAft>
              <a:buSzPts val="900"/>
              <a:buNone/>
            </a:pPr>
            <a:r>
              <a:rPr lang="en-US" sz="900"/>
              <a:t>Let's see the declaration rules for var-args:</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Var-arg type : When you declare a var-arg parameter, you must specify the type of the argument(s) this parameter of your method can receive. (This can be a primitive type or an object type.)</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Basic syntax : To declare a method using a var-arg parameter, you follow the type with an ellipsis (...), a space, and then the name of the array that will hold the parameters received.</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Other parameters : It's legal to have other parameters in a method that uses a var-arg.</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Var-args limits : The var-arg must be the last parameter in the method's signature, and you can have only one var-arg in a method.</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Let's look at some legal and illegal var-arg declarations:</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Legal:</a:t>
            </a:r>
            <a:endParaRPr/>
          </a:p>
          <a:p>
            <a:pPr indent="0" lvl="0" marL="0" rtl="0" algn="just">
              <a:lnSpc>
                <a:spcPct val="80000"/>
              </a:lnSpc>
              <a:spcBef>
                <a:spcPts val="300"/>
              </a:spcBef>
              <a:spcAft>
                <a:spcPts val="0"/>
              </a:spcAft>
              <a:buSzPts val="900"/>
              <a:buFont typeface="Courier New"/>
              <a:buNone/>
            </a:pPr>
            <a:r>
              <a:rPr lang="en-US" sz="900">
                <a:latin typeface="Courier New"/>
                <a:ea typeface="Courier New"/>
                <a:cs typeface="Courier New"/>
                <a:sym typeface="Courier New"/>
              </a:rPr>
              <a:t>void doStuff(int... x) { } // </a:t>
            </a:r>
            <a:r>
              <a:rPr lang="en-US" sz="900"/>
              <a:t>expects from 0 to many ints as parameters</a:t>
            </a:r>
            <a:endParaRPr/>
          </a:p>
          <a:p>
            <a:pPr indent="0" lvl="0" marL="0" rtl="0" algn="just">
              <a:lnSpc>
                <a:spcPct val="80000"/>
              </a:lnSpc>
              <a:spcBef>
                <a:spcPts val="300"/>
              </a:spcBef>
              <a:spcAft>
                <a:spcPts val="0"/>
              </a:spcAft>
              <a:buSzPts val="900"/>
              <a:buFont typeface="Courier New"/>
              <a:buNone/>
            </a:pPr>
            <a:r>
              <a:rPr lang="en-US" sz="900">
                <a:latin typeface="Courier New"/>
                <a:ea typeface="Courier New"/>
                <a:cs typeface="Courier New"/>
                <a:sym typeface="Courier New"/>
              </a:rPr>
              <a:t>void doStuff2(char c, int... x) { } // </a:t>
            </a:r>
            <a:r>
              <a:rPr lang="en-US" sz="900"/>
              <a:t>expects first a char, then 0 to</a:t>
            </a:r>
            <a:r>
              <a:rPr lang="en-US" sz="900">
                <a:latin typeface="Courier New"/>
                <a:ea typeface="Courier New"/>
                <a:cs typeface="Courier New"/>
                <a:sym typeface="Courier New"/>
              </a:rPr>
              <a:t> many ints</a:t>
            </a:r>
            <a:endParaRPr/>
          </a:p>
          <a:p>
            <a:pPr indent="0" lvl="0" marL="0" rtl="0" algn="just">
              <a:lnSpc>
                <a:spcPct val="80000"/>
              </a:lnSpc>
              <a:spcBef>
                <a:spcPts val="300"/>
              </a:spcBef>
              <a:spcAft>
                <a:spcPts val="0"/>
              </a:spcAft>
              <a:buSzPts val="900"/>
              <a:buFont typeface="Courier New"/>
              <a:buNone/>
            </a:pPr>
            <a:r>
              <a:rPr lang="en-US" sz="900">
                <a:latin typeface="Courier New"/>
                <a:ea typeface="Courier New"/>
                <a:cs typeface="Courier New"/>
                <a:sym typeface="Courier New"/>
              </a:rPr>
              <a:t>void doStuff3(Animal... animal) { } // </a:t>
            </a:r>
            <a:r>
              <a:rPr lang="en-US" sz="900"/>
              <a:t>0 to many Animals</a:t>
            </a:r>
            <a:endParaRPr/>
          </a:p>
          <a:p>
            <a:pPr indent="0" lvl="0" marL="0" rtl="0" algn="just">
              <a:lnSpc>
                <a:spcPct val="80000"/>
              </a:lnSpc>
              <a:spcBef>
                <a:spcPts val="300"/>
              </a:spcBef>
              <a:spcAft>
                <a:spcPts val="0"/>
              </a:spcAft>
              <a:buSzPts val="900"/>
              <a:buNone/>
            </a:pPr>
            <a:r>
              <a:t/>
            </a:r>
            <a:endParaRPr sz="900"/>
          </a:p>
          <a:p>
            <a:pPr indent="0" lvl="0" marL="0" rtl="0" algn="just">
              <a:lnSpc>
                <a:spcPct val="80000"/>
              </a:lnSpc>
              <a:spcBef>
                <a:spcPts val="300"/>
              </a:spcBef>
              <a:spcAft>
                <a:spcPts val="0"/>
              </a:spcAft>
              <a:buSzPts val="900"/>
              <a:buNone/>
            </a:pPr>
            <a:r>
              <a:rPr lang="en-US" sz="900"/>
              <a:t>Illegal:</a:t>
            </a:r>
            <a:endParaRPr/>
          </a:p>
          <a:p>
            <a:pPr indent="0" lvl="0" marL="0" rtl="0" algn="just">
              <a:lnSpc>
                <a:spcPct val="80000"/>
              </a:lnSpc>
              <a:spcBef>
                <a:spcPts val="300"/>
              </a:spcBef>
              <a:spcAft>
                <a:spcPts val="0"/>
              </a:spcAft>
              <a:buSzPts val="900"/>
              <a:buFont typeface="Courier New"/>
              <a:buNone/>
            </a:pPr>
            <a:r>
              <a:rPr lang="en-US" sz="900">
                <a:latin typeface="Courier New"/>
                <a:ea typeface="Courier New"/>
                <a:cs typeface="Courier New"/>
                <a:sym typeface="Courier New"/>
              </a:rPr>
              <a:t>void doStuff4(int x...) { } // </a:t>
            </a:r>
            <a:r>
              <a:rPr lang="en-US" sz="900"/>
              <a:t>bad syntax</a:t>
            </a:r>
            <a:endParaRPr/>
          </a:p>
          <a:p>
            <a:pPr indent="0" lvl="0" marL="0" rtl="0" algn="just">
              <a:lnSpc>
                <a:spcPct val="80000"/>
              </a:lnSpc>
              <a:spcBef>
                <a:spcPts val="300"/>
              </a:spcBef>
              <a:spcAft>
                <a:spcPts val="0"/>
              </a:spcAft>
              <a:buSzPts val="900"/>
              <a:buFont typeface="Courier New"/>
              <a:buNone/>
            </a:pPr>
            <a:r>
              <a:rPr lang="en-US" sz="900">
                <a:latin typeface="Courier New"/>
                <a:ea typeface="Courier New"/>
                <a:cs typeface="Courier New"/>
                <a:sym typeface="Courier New"/>
              </a:rPr>
              <a:t>void doStuff5(int... x, char... y) { } // </a:t>
            </a:r>
            <a:r>
              <a:rPr lang="en-US" sz="900"/>
              <a:t>too many var-args</a:t>
            </a:r>
            <a:endParaRPr/>
          </a:p>
          <a:p>
            <a:pPr indent="0" lvl="0" marL="0" rtl="0" algn="just">
              <a:lnSpc>
                <a:spcPct val="80000"/>
              </a:lnSpc>
              <a:spcBef>
                <a:spcPts val="300"/>
              </a:spcBef>
              <a:spcAft>
                <a:spcPts val="0"/>
              </a:spcAft>
              <a:buSzPts val="900"/>
              <a:buFont typeface="Courier New"/>
              <a:buNone/>
            </a:pPr>
            <a:r>
              <a:rPr lang="en-US" sz="900">
                <a:latin typeface="Courier New"/>
                <a:ea typeface="Courier New"/>
                <a:cs typeface="Courier New"/>
                <a:sym typeface="Courier New"/>
              </a:rPr>
              <a:t>void doStuff6(String... s, byte b) { } // </a:t>
            </a:r>
            <a:r>
              <a:rPr lang="en-US" sz="900"/>
              <a:t>var-arg must be last</a:t>
            </a:r>
            <a:endParaRPr/>
          </a:p>
        </p:txBody>
      </p:sp>
      <p:sp>
        <p:nvSpPr>
          <p:cNvPr id="1042" name="Google Shape;1042;p7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79: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048" name="Google Shape;1048;p7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69" name="Google Shape;169;p8: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0" name="Google Shape;170;p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1" name="Google Shape;171;p8: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2" name="Google Shape;172;p8: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3" name="Google Shape;173;p8:notes"/>
          <p:cNvSpPr txBox="1"/>
          <p:nvPr>
            <p:ph idx="1" type="body"/>
          </p:nvPr>
        </p:nvSpPr>
        <p:spPr>
          <a:xfrm>
            <a:off x="701675" y="4421187"/>
            <a:ext cx="5608637" cy="4943475"/>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In other languages, program code is compiled into a language that the underlying Operating System can understand.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Program written in C or C++ has to compile in different platforms differently. In windows it creates .exe files and  in UNIX platform it creates .out file after compilation.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74" name="Google Shape;174;p8: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8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054" name="Google Shape;1054;p8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55" name="Google Shape;1055;p8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56" name="Google Shape;1056;p8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57" name="Google Shape;1057;p8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58" name="Google Shape;1058;p8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Module03\garbagecollection\GarbageCollectionTest.java)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Java performs garbage collection for your programs, and thus eliminates the need to free objects explicitly. When no reference exists to an object, and thus, the object becomes unreachable, Java can reclaim the memory allocated to that object, without your doing anything about it.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Thus, Java has the 'new' operator, but there is no corresponding 'delete' operator (as in C++).</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reality, Java may not actually perform garbage collection. The space is reclaimed at the garbage collector's discretion. Usually, the garbage collector kicks in if more space is needed, or it wants to avoid running out of space. A program may exit without the garbage collector doing anything at all, as the program may not have run out of space.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void finalize() method : </a:t>
            </a:r>
            <a:endParaRPr/>
          </a:p>
          <a:p>
            <a:pPr indent="0" lvl="0" marL="0" rtl="0" algn="just">
              <a:spcBef>
                <a:spcPts val="400"/>
              </a:spcBef>
              <a:spcAft>
                <a:spcPts val="0"/>
              </a:spcAft>
              <a:buSzPts val="1000"/>
              <a:buNone/>
            </a:pPr>
            <a:r>
              <a:rPr lang="en-US" sz="1000"/>
              <a:t>	Whenever, the garbage collector is invoked, it will first search for the objects which have no references, after finding such objects it will search for the finalize() method. If we have written the finalize() method in our class, then that method will be first executed and then the particular object is removed from the memory. This means that similar to the destructor in C++ , we have to write all the clean-up code inside the finalize() method, as the finalize() method gives you the last chance to free any resources, which are being held by the object before it is been Garbage Collected. </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059" name="Google Shape;1059;p8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8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065" name="Google Shape;1065;p8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66" name="Google Shape;1066;p8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67" name="Google Shape;1067;p8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68" name="Google Shape;1068;p8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69" name="Google Shape;1069;p8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When you no longer want to reference an object, you can explicitly set its reference to null. This enables the garbage collector to reclaim the memory for that object as it is no longer referenced from anywhere.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finalize() method is invoked only once when the first time the object is garbage collected.</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Inside finalize() method, you can stop the object from being garbage collected by writing code that assigns a reference to the object you are working upon. This will make the object ineligible for garbage collection, as now it has a reference. If the Garbage collector has run a finalize() method on an object, but still the object can exists in the memory, but next time when the garbage collector is invoked, the finalize() method for that object is not called again and the object is removed from the memory, This means that the Garbage Collector is invoked once , in the lifetime of an object.</a:t>
            </a:r>
            <a:endParaRPr/>
          </a:p>
        </p:txBody>
      </p:sp>
      <p:sp>
        <p:nvSpPr>
          <p:cNvPr id="1070" name="Google Shape;1070;p8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8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076" name="Google Shape;1076;p8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77" name="Google Shape;1077;p8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78" name="Google Shape;1078;p8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79" name="Google Shape;1079;p8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80" name="Google Shape;1080;p8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Module03\packtostring\ToStringTest.java)</a:t>
            </a:r>
            <a:endParaRPr/>
          </a:p>
          <a:p>
            <a:pPr indent="0" lvl="0" marL="0" rtl="0" algn="just">
              <a:spcBef>
                <a:spcPts val="400"/>
              </a:spcBef>
              <a:spcAft>
                <a:spcPts val="0"/>
              </a:spcAft>
              <a:buSzPts val="1000"/>
              <a:buNone/>
            </a:pPr>
            <a:r>
              <a:rPr lang="en-US" sz="1000"/>
              <a:t>The toString() method returns a String type. Whenever in a expression, we have to supply an object of a class wherever a String is expected ,then at that time for concatenating the object to a String it should be first converted to a String. For this purpose i.e. to return a String representation of an object the toString() method is invoked.</a:t>
            </a:r>
            <a:endParaRPr/>
          </a:p>
          <a:p>
            <a:pPr indent="0" lvl="0" marL="0" rtl="0" algn="just">
              <a:spcBef>
                <a:spcPts val="400"/>
              </a:spcBef>
              <a:spcAft>
                <a:spcPts val="0"/>
              </a:spcAft>
              <a:buSzPts val="1000"/>
              <a:buNone/>
            </a:pPr>
            <a:r>
              <a:rPr lang="en-US" sz="1000"/>
              <a:t>We must write a public toString() method in the class, which takes no parameters and returns a String object. It is an overridden method from the java.lang.Object class.</a:t>
            </a:r>
            <a:endParaRPr/>
          </a:p>
        </p:txBody>
      </p:sp>
      <p:sp>
        <p:nvSpPr>
          <p:cNvPr id="1081" name="Google Shape;1081;p8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83: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087" name="Google Shape;1087;p8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88" name="Google Shape;1088;p8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89" name="Google Shape;1089;p8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90" name="Google Shape;1090;p83: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91" name="Google Shape;1091;p8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Module03\packtostring\ToStringTest.java)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toString() method from the class Object returns a string consisting of the name of the class of which the object is an instance, the at-sign character `@', and the unsigned hexadecimal representation of the hash code of the object. In other words, this method returns a string equal to the value of: </a:t>
            </a:r>
            <a:endParaRPr/>
          </a:p>
          <a:p>
            <a:pPr indent="0" lvl="0" marL="0" rtl="0" algn="just">
              <a:spcBef>
                <a:spcPts val="400"/>
              </a:spcBef>
              <a:spcAft>
                <a:spcPts val="0"/>
              </a:spcAft>
              <a:buSzPts val="1000"/>
              <a:buNone/>
            </a:pPr>
            <a:r>
              <a:rPr lang="en-US" sz="1000"/>
              <a:t>	</a:t>
            </a:r>
            <a:r>
              <a:rPr lang="en-US" sz="1000">
                <a:latin typeface="Courier New"/>
                <a:ea typeface="Courier New"/>
                <a:cs typeface="Courier New"/>
                <a:sym typeface="Courier New"/>
              </a:rPr>
              <a:t>getClass().getName() + '@' + Integer.toHexString(hashCode())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case need persist to represent an object in the form of a String other than what toString() method of class Object returns, the method is to be overridden.</a:t>
            </a:r>
            <a:endParaRPr/>
          </a:p>
        </p:txBody>
      </p:sp>
      <p:sp>
        <p:nvSpPr>
          <p:cNvPr id="1092" name="Google Shape;1092;p8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84: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098" name="Google Shape;1098;p84: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99" name="Google Shape;1099;p8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0" name="Google Shape;1100;p84: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1" name="Google Shape;1101;p84: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02" name="Google Shape;1102;p84: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Module03\packbankaccount\version02\BankAccount.java)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'this' reference is also often used when the name of some parameter is the same as the name of a data member.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non-static method of an object can refer to the same object by using the 'this' reference. One common use of the 'this' reference is when you need to pass a reference of the current object to some other method. For example, if an object needs to get itself added to a list of various objects, you can write the code as follows:</a:t>
            </a:r>
            <a:endParaRPr/>
          </a:p>
          <a:p>
            <a:pPr indent="0" lvl="0" marL="0" rtl="0" algn="just">
              <a:spcBef>
                <a:spcPts val="400"/>
              </a:spcBef>
              <a:spcAft>
                <a:spcPts val="0"/>
              </a:spcAft>
              <a:buSzPts val="1000"/>
              <a:buNone/>
            </a:pPr>
            <a:r>
              <a:rPr lang="en-US" sz="1000"/>
              <a:t>	serviceList.add (this);</a:t>
            </a:r>
            <a:endParaRPr/>
          </a:p>
          <a:p>
            <a:pPr indent="0" lvl="0" marL="0" rtl="0" algn="l">
              <a:spcBef>
                <a:spcPts val="0"/>
              </a:spcBef>
              <a:spcAft>
                <a:spcPts val="0"/>
              </a:spcAft>
              <a:buNone/>
            </a:pPr>
            <a:r>
              <a:t/>
            </a:r>
            <a:endParaRPr sz="1000"/>
          </a:p>
        </p:txBody>
      </p:sp>
      <p:sp>
        <p:nvSpPr>
          <p:cNvPr id="1103" name="Google Shape;1103;p84: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8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09" name="Google Shape;1109;p8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10" name="Google Shape;1110;p8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11" name="Google Shape;1111;p8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12" name="Google Shape;1112;p8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13" name="Google Shape;1113;p8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800"/>
              <a:buNone/>
            </a:pPr>
            <a:r>
              <a:rPr lang="en-US"/>
              <a:t> </a:t>
            </a:r>
            <a:endParaRPr/>
          </a:p>
        </p:txBody>
      </p:sp>
      <p:sp>
        <p:nvSpPr>
          <p:cNvPr id="1114" name="Google Shape;1114;p8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86: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120" name="Google Shape;1120;p86: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8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26" name="Google Shape;1126;p8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27" name="Google Shape;1127;p8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28" name="Google Shape;1128;p8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29" name="Google Shape;1129;p8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30" name="Google Shape;1130;p8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800"/>
              <a:buNone/>
            </a:pPr>
            <a:r>
              <a:rPr b="1" lang="en-US"/>
              <a:t>Inheritance</a:t>
            </a:r>
            <a:endParaRPr/>
          </a:p>
          <a:p>
            <a:pPr indent="0" lvl="0" marL="0" rtl="0" algn="just">
              <a:spcBef>
                <a:spcPts val="400"/>
              </a:spcBef>
              <a:spcAft>
                <a:spcPts val="0"/>
              </a:spcAft>
              <a:buSzPts val="1000"/>
              <a:buNone/>
            </a:pPr>
            <a:r>
              <a:rPr lang="en-US" sz="1000"/>
              <a:t>Inheritance is a powerful feature of object-oriented programming language. This refers to the ability of a class to inherit the fields and methods of another class, and extend them further.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Inheritance is useful in the phase of maintenance.  Instead of making changes to existing class, new subclass is designed which has additional or changed behaviour.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Inheritance can also be useful when two or more classes have some fields and methods in common. Instead of duplicating these common aspects in various classes, we can keep them in a base class, that other classes inherit from.</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example, in a banking application, we may have a SavingsAccount class as well as a CurrentAccount class. Both these classes may have some common methods and fields, in addition to having their own specific fields and methods. Such common fields and methods can be kept in a common base class called BankAccount. The SavingsAccount and CurrentAccount classes can then inherit from the BankAccount 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Java, there is a class called Object. The Object class is the super class for each and every class an user creates. Even if the user has not explicitly inherited the Object class, by default, the Object class is implicitly inherited. </a:t>
            </a:r>
            <a:endParaRPr/>
          </a:p>
        </p:txBody>
      </p:sp>
      <p:sp>
        <p:nvSpPr>
          <p:cNvPr id="1131" name="Google Shape;1131;p8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88: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138" name="Google Shape;1138;p8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8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44" name="Google Shape;1144;p8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45" name="Google Shape;1145;p8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46" name="Google Shape;1146;p8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47" name="Google Shape;1147;p89:notes"/>
          <p:cNvSpPr txBox="1"/>
          <p:nvPr/>
        </p:nvSpPr>
        <p:spPr>
          <a:xfrm>
            <a:off x="1146175" y="69215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48" name="Google Shape;1148;p8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code:Module04\inheritance\version01\BankAccount.java )</a:t>
            </a:r>
            <a:endParaRPr/>
          </a:p>
          <a:p>
            <a:pPr indent="0" lvl="0" marL="0" rtl="0" algn="just">
              <a:spcBef>
                <a:spcPts val="300"/>
              </a:spcBef>
              <a:spcAft>
                <a:spcPts val="0"/>
              </a:spcAft>
              <a:buSzPts val="1000"/>
              <a:buNone/>
            </a:pPr>
            <a:r>
              <a:rPr b="1" lang="en-US" sz="1000"/>
              <a:t>Why Use Inheritance ?</a:t>
            </a:r>
            <a:endParaRPr/>
          </a:p>
          <a:p>
            <a:pPr indent="0" lvl="0" marL="0" rtl="0" algn="just">
              <a:spcBef>
                <a:spcPts val="300"/>
              </a:spcBef>
              <a:spcAft>
                <a:spcPts val="0"/>
              </a:spcAft>
              <a:buSzPts val="1000"/>
              <a:buNone/>
            </a:pPr>
            <a:r>
              <a:rPr lang="en-US" sz="1000"/>
              <a:t>	Inheritance is one of the major reason due to which Object Oriented Programming is a powerful tool. It has the following advantages:</a:t>
            </a:r>
            <a:endParaRPr/>
          </a:p>
          <a:p>
            <a:pPr indent="0" lvl="0" marL="0" rtl="0" algn="just">
              <a:spcBef>
                <a:spcPts val="300"/>
              </a:spcBef>
              <a:spcAft>
                <a:spcPts val="0"/>
              </a:spcAft>
              <a:buSzPts val="1000"/>
              <a:buNone/>
            </a:pPr>
            <a:r>
              <a:rPr lang="en-US" sz="1000"/>
              <a:t>		1. You can customize and enhance working classes .</a:t>
            </a:r>
            <a:endParaRPr/>
          </a:p>
          <a:p>
            <a:pPr indent="0" lvl="0" marL="0" rtl="0" algn="just">
              <a:spcBef>
                <a:spcPts val="300"/>
              </a:spcBef>
              <a:spcAft>
                <a:spcPts val="0"/>
              </a:spcAft>
              <a:buSzPts val="1000"/>
              <a:buNone/>
            </a:pPr>
            <a:r>
              <a:rPr lang="en-US" sz="1000"/>
              <a:t>		2. It is easier to reuse the code. </a:t>
            </a:r>
            <a:endParaRPr/>
          </a:p>
          <a:p>
            <a:pPr indent="0" lvl="0" marL="0" rtl="0" algn="just">
              <a:spcBef>
                <a:spcPts val="300"/>
              </a:spcBef>
              <a:spcAft>
                <a:spcPts val="0"/>
              </a:spcAft>
              <a:buSzPts val="1000"/>
              <a:buNone/>
            </a:pPr>
            <a:r>
              <a:rPr lang="en-US" sz="1000"/>
              <a:t>		3. You can take a more general class and modify it to suit a particular situation </a:t>
            </a:r>
            <a:endParaRPr/>
          </a:p>
          <a:p>
            <a:pPr indent="0" lvl="0" marL="0" rtl="0" algn="just">
              <a:spcBef>
                <a:spcPts val="300"/>
              </a:spcBef>
              <a:spcAft>
                <a:spcPts val="0"/>
              </a:spcAft>
              <a:buSzPts val="1000"/>
              <a:buNone/>
            </a:pPr>
            <a:r>
              <a:t/>
            </a:r>
            <a:endParaRPr sz="1000"/>
          </a:p>
          <a:p>
            <a:pPr indent="0" lvl="0" marL="0" rtl="0" algn="just">
              <a:spcBef>
                <a:spcPts val="300"/>
              </a:spcBef>
              <a:spcAft>
                <a:spcPts val="0"/>
              </a:spcAft>
              <a:buSzPts val="1000"/>
              <a:buNone/>
            </a:pPr>
            <a:r>
              <a:rPr lang="en-US" sz="1000"/>
              <a:t>Another advantage of Inheritance is that it allows us to use </a:t>
            </a:r>
            <a:r>
              <a:rPr b="1" lang="en-US" sz="1000"/>
              <a:t>‘Polymorphism’.</a:t>
            </a:r>
            <a:endParaRPr/>
          </a:p>
          <a:p>
            <a:pPr indent="0" lvl="0" marL="0" rtl="0" algn="just">
              <a:spcBef>
                <a:spcPts val="300"/>
              </a:spcBef>
              <a:spcAft>
                <a:spcPts val="0"/>
              </a:spcAft>
              <a:buSzPts val="1000"/>
              <a:buNone/>
            </a:pPr>
            <a:r>
              <a:t/>
            </a:r>
            <a:endParaRPr b="1" sz="1000"/>
          </a:p>
          <a:p>
            <a:pPr indent="0" lvl="0" marL="0" rtl="0" algn="just">
              <a:spcBef>
                <a:spcPts val="300"/>
              </a:spcBef>
              <a:spcAft>
                <a:spcPts val="0"/>
              </a:spcAft>
              <a:buSzPts val="1000"/>
              <a:buNone/>
            </a:pPr>
            <a:r>
              <a:rPr b="1" lang="en-US" sz="1000"/>
              <a:t>What do you mean by Polymorphism ?</a:t>
            </a:r>
            <a:endParaRPr/>
          </a:p>
          <a:p>
            <a:pPr indent="0" lvl="0" marL="0" rtl="0" algn="just">
              <a:spcBef>
                <a:spcPts val="300"/>
              </a:spcBef>
              <a:spcAft>
                <a:spcPts val="0"/>
              </a:spcAft>
              <a:buSzPts val="1000"/>
              <a:buNone/>
            </a:pPr>
            <a:r>
              <a:rPr b="1" lang="en-US" sz="1000"/>
              <a:t>	</a:t>
            </a:r>
            <a:r>
              <a:rPr lang="en-US" sz="1000"/>
              <a:t>Polymorphism means allowing a single definition to be used with different types of data.</a:t>
            </a:r>
            <a:r>
              <a:rPr b="1" lang="en-US" sz="1000"/>
              <a:t> </a:t>
            </a:r>
            <a:r>
              <a:rPr lang="en-US" sz="1000"/>
              <a:t> In Java, run-time polymorphism is implemented with the help of inheritance and method-overriding.</a:t>
            </a:r>
            <a:endParaRPr/>
          </a:p>
          <a:p>
            <a:pPr indent="0" lvl="0" marL="0" rtl="0" algn="just">
              <a:spcBef>
                <a:spcPts val="300"/>
              </a:spcBef>
              <a:spcAft>
                <a:spcPts val="0"/>
              </a:spcAft>
              <a:buSzPts val="1000"/>
              <a:buNone/>
            </a:pPr>
            <a:r>
              <a:rPr lang="en-US" sz="1000"/>
              <a:t>It is also called as dynamic method dispatch. Dynamic Method Dispatch is a mechanism by which a call to a method is  resolved at runtime, rather than at compile time. Dynamic method dispatch is a way where Java implements runtime polymorphism. </a:t>
            </a:r>
            <a:endParaRPr/>
          </a:p>
          <a:p>
            <a:pPr indent="0" lvl="0" marL="0" rtl="0" algn="just">
              <a:spcBef>
                <a:spcPts val="300"/>
              </a:spcBef>
              <a:spcAft>
                <a:spcPts val="0"/>
              </a:spcAft>
              <a:buSzPts val="1000"/>
              <a:buNone/>
            </a:pPr>
            <a:r>
              <a:rPr lang="en-US" sz="1000"/>
              <a:t> </a:t>
            </a:r>
            <a:r>
              <a:rPr b="1" lang="en-US" sz="1000"/>
              <a:t> </a:t>
            </a:r>
            <a:r>
              <a:rPr lang="en-US" sz="1000"/>
              <a:t> </a:t>
            </a:r>
            <a:endParaRPr/>
          </a:p>
          <a:p>
            <a:pPr indent="0" lvl="0" marL="0" rtl="0" algn="l">
              <a:spcBef>
                <a:spcPts val="0"/>
              </a:spcBef>
              <a:spcAft>
                <a:spcPts val="0"/>
              </a:spcAft>
              <a:buNone/>
            </a:pPr>
            <a:r>
              <a:t/>
            </a:r>
            <a:endParaRPr sz="1000"/>
          </a:p>
        </p:txBody>
      </p:sp>
      <p:sp>
        <p:nvSpPr>
          <p:cNvPr id="1149" name="Google Shape;1149;p8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90: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55" name="Google Shape;1155;p90: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56" name="Google Shape;1156;p9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57" name="Google Shape;1157;p90: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58" name="Google Shape;1158;p90: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59" name="Google Shape;1159;p90: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Module04\BankAccount\version01\SavingsAccount.java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Here , the class SavingsAccount is inheriting from the BankAccount class. In java, inheritance is achieved by extending the class, the keyword used is “extends”. Now , the SavingsAccount class has all the properties of the BankAccount class, plus it has its own properties.</a:t>
            </a:r>
            <a:endParaRPr/>
          </a:p>
          <a:p>
            <a:pPr indent="0" lvl="0" marL="0" rtl="0" algn="just">
              <a:spcBef>
                <a:spcPts val="400"/>
              </a:spcBef>
              <a:spcAft>
                <a:spcPts val="0"/>
              </a:spcAft>
              <a:buSzPts val="1000"/>
              <a:buNone/>
            </a:pPr>
            <a:r>
              <a:rPr lang="en-US" sz="1000"/>
              <a:t>Here, the SavingsAccount class now has, 1 field viz : isSalaryAcc and 5 methods viz: </a:t>
            </a:r>
            <a:r>
              <a:rPr lang="en-US" sz="1000">
                <a:latin typeface="Arial Narrow"/>
                <a:ea typeface="Arial Narrow"/>
                <a:cs typeface="Arial Narrow"/>
                <a:sym typeface="Arial Narrow"/>
              </a:rPr>
              <a:t>deposit(), withdraw(), getCurBal(), setSalaryAcc() and isSalaryAcc()</a:t>
            </a:r>
            <a:r>
              <a:rPr lang="en-US" sz="1000"/>
              <a:t> .</a:t>
            </a:r>
            <a:endParaRPr/>
          </a:p>
          <a:p>
            <a:pPr indent="0" lvl="0" marL="0" rtl="0" algn="just">
              <a:spcBef>
                <a:spcPts val="400"/>
              </a:spcBef>
              <a:spcAft>
                <a:spcPts val="0"/>
              </a:spcAft>
              <a:buSzPts val="1000"/>
              <a:buNone/>
            </a:pPr>
            <a:r>
              <a:rPr lang="en-US" sz="1000"/>
              <a:t>This means that the private fields and methods are not inherited by the subclass.</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An object of the SavingsAccount class would have all the fields of its base class as well as the ones additionally defined within that class structure. Similarly, on an object of the SavingsAccount class, all the public operations of the BankAccount class can be applied.</a:t>
            </a:r>
            <a:endParaRPr/>
          </a:p>
        </p:txBody>
      </p:sp>
      <p:sp>
        <p:nvSpPr>
          <p:cNvPr id="1160" name="Google Shape;1160;p90: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91: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66" name="Google Shape;1166;p91: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67" name="Google Shape;1167;p9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68" name="Google Shape;1168;p91: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69" name="Google Shape;1169;p91: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70" name="Google Shape;1170;p91: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Module04\BankAccount\version01\Banking.java)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this program we have created the instance of SavingsAccount class, which is the derived class of the BankAccount class. On this object we can invoke the methods from the subclass as well as from the superclass. All the members of the BankAccount class are created inside the memory of the SavingsAccount instance. It is calling the methods inherited from its base as well as of its own.</a:t>
            </a:r>
            <a:endParaRPr/>
          </a:p>
          <a:p>
            <a:pPr indent="0" lvl="0" marL="0" rtl="0" algn="just">
              <a:spcBef>
                <a:spcPts val="400"/>
              </a:spcBef>
              <a:spcAft>
                <a:spcPts val="0"/>
              </a:spcAft>
              <a:buSzPts val="1000"/>
              <a:buNone/>
            </a:pPr>
            <a:r>
              <a:t/>
            </a:r>
            <a:endParaRPr sz="1000"/>
          </a:p>
          <a:p>
            <a:pPr indent="0" lvl="0" marL="0" rtl="0" algn="l">
              <a:spcBef>
                <a:spcPts val="0"/>
              </a:spcBef>
              <a:spcAft>
                <a:spcPts val="0"/>
              </a:spcAft>
              <a:buNone/>
            </a:pPr>
            <a:r>
              <a:t/>
            </a:r>
            <a:endParaRPr sz="1000"/>
          </a:p>
        </p:txBody>
      </p:sp>
      <p:sp>
        <p:nvSpPr>
          <p:cNvPr id="1171" name="Google Shape;1171;p91: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92: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177" name="Google Shape;1177;p92: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78" name="Google Shape;1178;p9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79" name="Google Shape;1179;p92: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80" name="Google Shape;1180;p92: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181" name="Google Shape;1181;p92: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If a class member (field or method) is made protected in a class, then it is accessible to that class, to all classes belonging to same package and to all its subclasses irrespective of the packages in which they are belonging.</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For example, in the code given above, the protected fields curBal and name of the BankAccount class are accessible to any method in that class as well as the SavingsAccount class, but not to any other class outside same package.</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Similarly, a method can also be made protected, which means that another method of the same class or any of its derived classes can call such a method, but no class outside of the inheritance hierarchy can call that method.</a:t>
            </a:r>
            <a:endParaRPr/>
          </a:p>
        </p:txBody>
      </p:sp>
      <p:sp>
        <p:nvSpPr>
          <p:cNvPr id="1182" name="Google Shape;1182;p92: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93: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88" name="Google Shape;1188;p93: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89" name="Google Shape;1189;p93: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0" name="Google Shape;1190;p93: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l">
              <a:spcBef>
                <a:spcPts val="0"/>
              </a:spcBef>
              <a:spcAft>
                <a:spcPts val="0"/>
              </a:spcAft>
              <a:buSzPts val="1000"/>
              <a:buNone/>
            </a:pPr>
            <a:r>
              <a:rPr lang="en-US" sz="1000"/>
              <a:t>The above example, explains the hierarchy in which the constructors are invoked.</a:t>
            </a:r>
            <a:endParaRPr/>
          </a:p>
          <a:p>
            <a:pPr indent="0" lvl="0" marL="0" rtl="0" algn="l">
              <a:spcBef>
                <a:spcPts val="300"/>
              </a:spcBef>
              <a:spcAft>
                <a:spcPts val="0"/>
              </a:spcAft>
              <a:buSzPts val="1000"/>
              <a:buNone/>
            </a:pPr>
            <a:r>
              <a:t/>
            </a:r>
            <a:endParaRPr sz="1000"/>
          </a:p>
          <a:p>
            <a:pPr indent="0" lvl="0" marL="0" rtl="0" algn="l">
              <a:spcBef>
                <a:spcPts val="300"/>
              </a:spcBef>
              <a:spcAft>
                <a:spcPts val="0"/>
              </a:spcAft>
              <a:buSzPts val="1000"/>
              <a:buNone/>
            </a:pPr>
            <a:r>
              <a:rPr lang="en-US" sz="1000"/>
              <a:t>In the main() method we, create an object of the SavingsAccount class, whenever we create an object of a class, the control first goes to the constructor of that class. Further, the control goes to the constructor of the immediate superclass, if the superclass has a no-arg constructor ( whether implicit or explicit ), the control goes to that constructor. Further, this control travels upwards untill, the control reaches the Object class ,which is the superclass of all the classes.  </a:t>
            </a:r>
            <a:endParaRPr/>
          </a:p>
          <a:p>
            <a:pPr indent="0" lvl="0" marL="0" rtl="0" algn="l">
              <a:spcBef>
                <a:spcPts val="300"/>
              </a:spcBef>
              <a:spcAft>
                <a:spcPts val="0"/>
              </a:spcAft>
              <a:buSzPts val="1000"/>
              <a:buNone/>
            </a:pPr>
            <a:r>
              <a:rPr lang="en-US" sz="1000"/>
              <a:t>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94: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216" name="Google Shape;1216;p94: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95: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222" name="Google Shape;1222;p95: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3" name="Google Shape;1223;p9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4" name="Google Shape;1224;p95: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5" name="Google Shape;1225;p95: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226" name="Google Shape;1226;p95: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Module04\BankAccount\version02\BankAccount.java)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you do not explicitly invoke a super class's constructor, and if the super class has a no-args constructor, then that is automatically called.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If there is no no-args constructor in the super class, and the subclass does not explicitly call another constructor of its super class, then the compiler generates an error.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In inheritance, while instantiating subclass, its constructor invokes super class constructor and the chain of invocation finally propagated till no-args empty body constructor of Object class.  Here this chain of execution stops and then execution control flows back through chain till it reaches back to the subclass.</a:t>
            </a:r>
            <a:endParaRPr/>
          </a:p>
        </p:txBody>
      </p:sp>
      <p:sp>
        <p:nvSpPr>
          <p:cNvPr id="1227" name="Google Shape;1227;p95: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96: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233" name="Google Shape;1233;p96: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34" name="Google Shape;1234;p9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35" name="Google Shape;1235;p96: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36" name="Google Shape;1236;p96: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237" name="Google Shape;1237;p96: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Module04\BankAccount\version03\BankAccount.java)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derived class must choose one of its super class’s constructors to invoke. The part of the object that forms part of a super class must be initialised properly by a super class itself.</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constructor of a derived class can invoke a base class's constructor using the super() keyword. It provides one of the means to invoke super's constructor explicitly.  </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The call to super() must be the first statement in the derived class's constructor else it will  result in a compile-time error:</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Not to think of invoking super's super constructor by using explicit constructor invocation.</a:t>
            </a:r>
            <a:endParaRPr/>
          </a:p>
          <a:p>
            <a:pPr indent="0" lvl="0" marL="0" rtl="0" algn="l">
              <a:spcBef>
                <a:spcPts val="0"/>
              </a:spcBef>
              <a:spcAft>
                <a:spcPts val="0"/>
              </a:spcAft>
              <a:buNone/>
            </a:pPr>
            <a:r>
              <a:t/>
            </a:r>
            <a:endParaRPr sz="1000"/>
          </a:p>
        </p:txBody>
      </p:sp>
      <p:sp>
        <p:nvSpPr>
          <p:cNvPr id="1238" name="Google Shape;1238;p96: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97: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244" name="Google Shape;1244;p97: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45" name="Google Shape;1245;p9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46" name="Google Shape;1246;p97: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47" name="Google Shape;1247;p97:notes"/>
          <p:cNvSpPr txBox="1"/>
          <p:nvPr/>
        </p:nvSpPr>
        <p:spPr>
          <a:xfrm>
            <a:off x="1181100" y="69850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248" name="Google Shape;1248;p97: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0" rtl="0" algn="just">
              <a:spcBef>
                <a:spcPts val="0"/>
              </a:spcBef>
              <a:spcAft>
                <a:spcPts val="0"/>
              </a:spcAft>
              <a:buSzPts val="1000"/>
              <a:buNone/>
            </a:pPr>
            <a:r>
              <a:rPr lang="en-US" sz="1000"/>
              <a:t>(Source code: Module04\inheritance\Version04\Banking.java)</a:t>
            </a:r>
            <a:endParaRPr/>
          </a:p>
          <a:p>
            <a:pPr indent="0" lvl="0" marL="0" rtl="0" algn="just">
              <a:spcBef>
                <a:spcPts val="400"/>
              </a:spcBef>
              <a:spcAft>
                <a:spcPts val="0"/>
              </a:spcAft>
              <a:buSzPts val="1000"/>
              <a:buNone/>
            </a:pPr>
            <a:r>
              <a:t/>
            </a:r>
            <a:endParaRPr sz="1000"/>
          </a:p>
          <a:p>
            <a:pPr indent="0" lvl="0" marL="0" rtl="0" algn="just">
              <a:spcBef>
                <a:spcPts val="400"/>
              </a:spcBef>
              <a:spcAft>
                <a:spcPts val="0"/>
              </a:spcAft>
              <a:buSzPts val="1000"/>
              <a:buNone/>
            </a:pPr>
            <a:r>
              <a:rPr lang="en-US" sz="1000"/>
              <a:t>A constructor can also call another constructor of its own class, by using keyword 'this’. Such type of constructor invocation is called as ‘explicit constructor invocation’ . The ‘this’ keyword refers to the current invoking object. In the above code the statement this (amount, false) will call the constructor of the SavingsAccount class which accepts two arguments i.e. float and boolean.  </a:t>
            </a:r>
            <a:endParaRPr/>
          </a:p>
        </p:txBody>
      </p:sp>
      <p:sp>
        <p:nvSpPr>
          <p:cNvPr id="1249" name="Google Shape;1249;p97: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98:notes"/>
          <p:cNvSpPr txBox="1"/>
          <p:nvPr>
            <p:ph idx="1" type="body"/>
          </p:nvPr>
        </p:nvSpPr>
        <p:spPr>
          <a:xfrm>
            <a:off x="701675" y="4421187"/>
            <a:ext cx="5607050" cy="4186237"/>
          </a:xfrm>
          <a:prstGeom prst="rect">
            <a:avLst/>
          </a:prstGeom>
        </p:spPr>
        <p:txBody>
          <a:bodyPr anchorCtr="0" anchor="t" bIns="46800" lIns="93225" spcFirstLastPara="1" rIns="93225" wrap="square" tIns="46800">
            <a:noAutofit/>
          </a:bodyPr>
          <a:lstStyle/>
          <a:p>
            <a:pPr indent="0" lvl="0" marL="0" rtl="0" algn="l">
              <a:spcBef>
                <a:spcPts val="0"/>
              </a:spcBef>
              <a:spcAft>
                <a:spcPts val="0"/>
              </a:spcAft>
              <a:buNone/>
            </a:pPr>
            <a:r>
              <a:t/>
            </a:r>
            <a:endParaRPr/>
          </a:p>
        </p:txBody>
      </p:sp>
      <p:sp>
        <p:nvSpPr>
          <p:cNvPr id="1256" name="Google Shape;1256;p98:notes"/>
          <p:cNvSpPr/>
          <p:nvPr>
            <p:ph idx="2" type="sldImg"/>
          </p:nvPr>
        </p:nvSpPr>
        <p:spPr>
          <a:xfrm>
            <a:off x="1181100" y="698500"/>
            <a:ext cx="4648200" cy="3489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99:notes"/>
          <p:cNvSpPr txBox="1"/>
          <p:nvPr>
            <p:ph idx="12" type="sldNum"/>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1262" name="Google Shape;1262;p99:notes"/>
          <p:cNvSpPr txBox="1"/>
          <p:nvPr/>
        </p:nvSpPr>
        <p:spPr>
          <a:xfrm>
            <a:off x="3975100" y="8793162"/>
            <a:ext cx="2346325"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3" name="Google Shape;1263;p9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4" name="Google Shape;1264;p99:notes"/>
          <p:cNvSpPr txBox="1"/>
          <p:nvPr/>
        </p:nvSpPr>
        <p:spPr>
          <a:xfrm>
            <a:off x="3975100" y="8794750"/>
            <a:ext cx="2347912" cy="274637"/>
          </a:xfrm>
          <a:prstGeom prst="rect">
            <a:avLst/>
          </a:prstGeom>
          <a:noFill/>
          <a:ln>
            <a:noFill/>
          </a:ln>
        </p:spPr>
        <p:txBody>
          <a:bodyPr anchorCtr="0" anchor="b" bIns="46800" lIns="93225" spcFirstLastPara="1" rIns="93225"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5" name="Google Shape;1265;p99:notes"/>
          <p:cNvSpPr txBox="1"/>
          <p:nvPr/>
        </p:nvSpPr>
        <p:spPr>
          <a:xfrm>
            <a:off x="1146175" y="692150"/>
            <a:ext cx="4654550" cy="34909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266" name="Google Shape;1266;p99:notes"/>
          <p:cNvSpPr txBox="1"/>
          <p:nvPr>
            <p:ph idx="1" type="body"/>
          </p:nvPr>
        </p:nvSpPr>
        <p:spPr>
          <a:xfrm>
            <a:off x="701675" y="4421187"/>
            <a:ext cx="5608637" cy="4281487"/>
          </a:xfrm>
          <a:prstGeom prst="rect">
            <a:avLst/>
          </a:prstGeom>
          <a:noFill/>
          <a:ln>
            <a:noFill/>
          </a:ln>
        </p:spPr>
        <p:txBody>
          <a:bodyPr anchorCtr="0" anchor="t" bIns="46800" lIns="93225" spcFirstLastPara="1" rIns="93225" wrap="square" tIns="46800">
            <a:noAutofit/>
          </a:bodyPr>
          <a:lstStyle/>
          <a:p>
            <a:pPr indent="0" lvl="0" marL="228600" rtl="0" algn="just">
              <a:spcBef>
                <a:spcPts val="0"/>
              </a:spcBef>
              <a:spcAft>
                <a:spcPts val="0"/>
              </a:spcAft>
              <a:buSzPts val="1000"/>
              <a:buNone/>
            </a:pPr>
            <a:r>
              <a:rPr lang="en-US" sz="1000"/>
              <a:t>(Source code: Module04\inheritance\methodoverriding\OverridingTest.java)</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A subclass can replace its super class's implementation of a method with one of its own. This is known as </a:t>
            </a:r>
            <a:r>
              <a:rPr i="1" lang="en-US" sz="1000"/>
              <a:t>overriding</a:t>
            </a:r>
            <a:r>
              <a:rPr lang="en-US" sz="1000"/>
              <a:t> a method. </a:t>
            </a:r>
            <a:endParaRPr/>
          </a:p>
          <a:p>
            <a:pPr indent="0" lvl="0" marL="228600" rtl="0" algn="just">
              <a:spcBef>
                <a:spcPts val="400"/>
              </a:spcBef>
              <a:spcAft>
                <a:spcPts val="0"/>
              </a:spcAft>
              <a:buSzPts val="1000"/>
              <a:buNone/>
            </a:pPr>
            <a:r>
              <a:t/>
            </a:r>
            <a:endParaRPr sz="1000"/>
          </a:p>
          <a:p>
            <a:pPr indent="0" lvl="0" marL="228600" rtl="0" algn="just">
              <a:spcBef>
                <a:spcPts val="400"/>
              </a:spcBef>
              <a:spcAft>
                <a:spcPts val="0"/>
              </a:spcAft>
              <a:buSzPts val="1000"/>
              <a:buNone/>
            </a:pPr>
            <a:r>
              <a:rPr lang="en-US" sz="1000"/>
              <a:t>The rules for method Overriding are:</a:t>
            </a:r>
            <a:endParaRPr/>
          </a:p>
          <a:p>
            <a:pPr indent="-63500" lvl="2" marL="0" rtl="0" algn="just">
              <a:spcBef>
                <a:spcPts val="400"/>
              </a:spcBef>
              <a:spcAft>
                <a:spcPts val="0"/>
              </a:spcAft>
              <a:buSzPts val="1000"/>
              <a:buFont typeface="Times New Roman"/>
              <a:buAutoNum type="arabicPeriod"/>
            </a:pPr>
            <a:r>
              <a:rPr lang="en-US" sz="1000"/>
              <a:t>Name and the Signature of the method  must be same.</a:t>
            </a:r>
            <a:endParaRPr/>
          </a:p>
          <a:p>
            <a:pPr indent="-63500" lvl="2" marL="0" rtl="0" algn="just">
              <a:spcBef>
                <a:spcPts val="400"/>
              </a:spcBef>
              <a:spcAft>
                <a:spcPts val="0"/>
              </a:spcAft>
              <a:buSzPts val="1000"/>
              <a:buFont typeface="Times New Roman"/>
              <a:buAutoNum type="arabicPeriod"/>
            </a:pPr>
            <a:r>
              <a:rPr lang="en-US" sz="1000"/>
              <a:t>Return type may be same or polymorphically compatible ( Up to Java 1.4 the return type must be same).  </a:t>
            </a:r>
            <a:endParaRPr/>
          </a:p>
          <a:p>
            <a:pPr indent="-63500" lvl="2" marL="0" rtl="0" algn="just">
              <a:spcBef>
                <a:spcPts val="400"/>
              </a:spcBef>
              <a:spcAft>
                <a:spcPts val="0"/>
              </a:spcAft>
              <a:buSzPts val="1000"/>
              <a:buFont typeface="Times New Roman"/>
              <a:buAutoNum type="arabicPeriod"/>
            </a:pPr>
            <a:r>
              <a:rPr lang="en-US" sz="1000"/>
              <a:t>The scope of overridden method should be the same or can be made expandable i.e. the  visibility of the method cannot be reduced. </a:t>
            </a:r>
            <a:endParaRPr/>
          </a:p>
          <a:p>
            <a:pPr indent="-63500" lvl="2" marL="0" rtl="0" algn="just">
              <a:spcBef>
                <a:spcPts val="400"/>
              </a:spcBef>
              <a:spcAft>
                <a:spcPts val="0"/>
              </a:spcAft>
              <a:buSzPts val="1000"/>
              <a:buFont typeface="Times New Roman"/>
              <a:buAutoNum type="arabicPeriod"/>
            </a:pPr>
            <a:r>
              <a:rPr lang="en-US" sz="1000"/>
              <a:t>The overridden method can choose to throw either no exception, or same exception or polymorphically compatible exception with the super's method.</a:t>
            </a:r>
            <a:endParaRPr/>
          </a:p>
          <a:p>
            <a:pPr indent="0" lvl="0" marL="0" rtl="0" algn="l">
              <a:spcBef>
                <a:spcPts val="0"/>
              </a:spcBef>
              <a:spcAft>
                <a:spcPts val="0"/>
              </a:spcAft>
              <a:buNone/>
            </a:pPr>
            <a:r>
              <a:t/>
            </a:r>
            <a:endParaRPr sz="1000"/>
          </a:p>
        </p:txBody>
      </p:sp>
      <p:sp>
        <p:nvSpPr>
          <p:cNvPr id="1267" name="Google Shape;1267;p99:notes"/>
          <p:cNvSpPr/>
          <p:nvPr>
            <p:ph idx="2" type="sldImg"/>
          </p:nvPr>
        </p:nvSpPr>
        <p:spPr>
          <a:xfrm>
            <a:off x="1179512" y="698500"/>
            <a:ext cx="4652962" cy="34909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1"/>
          <p:cNvSpPr txBox="1"/>
          <p:nvPr>
            <p:ph type="title"/>
          </p:nvPr>
        </p:nvSpPr>
        <p:spPr>
          <a:xfrm>
            <a:off x="685800" y="2130425"/>
            <a:ext cx="7766050" cy="146367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51" name="Google Shape;51;p11"/>
          <p:cNvSpPr txBox="1"/>
          <p:nvPr>
            <p:ph idx="1" type="body"/>
          </p:nvPr>
        </p:nvSpPr>
        <p:spPr>
          <a:xfrm>
            <a:off x="457200" y="1604962"/>
            <a:ext cx="8223250" cy="4524375"/>
          </a:xfrm>
          <a:prstGeom prst="rect">
            <a:avLst/>
          </a:prstGeom>
          <a:noFill/>
          <a:ln>
            <a:noFill/>
          </a:ln>
        </p:spPr>
        <p:txBody>
          <a:bodyPr anchorCtr="0" anchor="t" bIns="0" lIns="0" spcFirstLastPara="1" rIns="0" wrap="square" tIns="0">
            <a:noAutofit/>
          </a:bodyPr>
          <a:lstStyle>
            <a:lvl1pPr indent="-342900" lvl="0" marL="457200" algn="l">
              <a:lnSpc>
                <a:spcPct val="82000"/>
              </a:lnSpc>
              <a:spcBef>
                <a:spcPts val="600"/>
              </a:spcBef>
              <a:spcAft>
                <a:spcPts val="0"/>
              </a:spcAft>
              <a:buSzPts val="1800"/>
              <a:buChar char="•"/>
              <a:defRPr/>
            </a:lvl1pPr>
            <a:lvl2pPr indent="-342900" lvl="1" marL="914400" algn="l">
              <a:lnSpc>
                <a:spcPct val="82000"/>
              </a:lnSpc>
              <a:spcBef>
                <a:spcPts val="500"/>
              </a:spcBef>
              <a:spcAft>
                <a:spcPts val="0"/>
              </a:spcAft>
              <a:buSzPts val="1800"/>
              <a:buChar char="⮚"/>
              <a:defRPr/>
            </a:lvl2pPr>
            <a:lvl3pPr indent="-342900" lvl="2" marL="1371600" algn="l">
              <a:lnSpc>
                <a:spcPct val="82000"/>
              </a:lnSpc>
              <a:spcBef>
                <a:spcPts val="600"/>
              </a:spcBef>
              <a:spcAft>
                <a:spcPts val="0"/>
              </a:spcAft>
              <a:buSzPts val="1800"/>
              <a:buChar char="•"/>
              <a:defRPr/>
            </a:lvl3pPr>
            <a:lvl4pPr indent="-342900" lvl="3" marL="1828800" algn="l">
              <a:lnSpc>
                <a:spcPct val="82000"/>
              </a:lnSpc>
              <a:spcBef>
                <a:spcPts val="500"/>
              </a:spcBef>
              <a:spcAft>
                <a:spcPts val="0"/>
              </a:spcAft>
              <a:buSzPts val="1800"/>
              <a:buChar char="–"/>
              <a:defRPr/>
            </a:lvl4pPr>
            <a:lvl5pPr indent="-342900" lvl="4" marL="2286000" algn="l">
              <a:lnSpc>
                <a:spcPct val="82000"/>
              </a:lnSpc>
              <a:spcBef>
                <a:spcPts val="500"/>
              </a:spcBef>
              <a:spcAft>
                <a:spcPts val="0"/>
              </a:spcAft>
              <a:buSzPts val="1800"/>
              <a:buChar char="»"/>
              <a:defRPr/>
            </a:lvl5pPr>
            <a:lvl6pPr indent="-342900" lvl="5" marL="2743200" algn="l">
              <a:lnSpc>
                <a:spcPct val="82000"/>
              </a:lnSpc>
              <a:spcBef>
                <a:spcPts val="500"/>
              </a:spcBef>
              <a:spcAft>
                <a:spcPts val="0"/>
              </a:spcAft>
              <a:buSzPts val="1800"/>
              <a:buChar char="»"/>
              <a:defRPr/>
            </a:lvl6pPr>
            <a:lvl7pPr indent="-342900" lvl="6" marL="3200400" algn="l">
              <a:lnSpc>
                <a:spcPct val="82000"/>
              </a:lnSpc>
              <a:spcBef>
                <a:spcPts val="500"/>
              </a:spcBef>
              <a:spcAft>
                <a:spcPts val="0"/>
              </a:spcAft>
              <a:buSzPts val="1800"/>
              <a:buChar char="»"/>
              <a:defRPr/>
            </a:lvl7pPr>
            <a:lvl8pPr indent="-342900" lvl="7" marL="3657600" algn="l">
              <a:lnSpc>
                <a:spcPct val="82000"/>
              </a:lnSpc>
              <a:spcBef>
                <a:spcPts val="500"/>
              </a:spcBef>
              <a:spcAft>
                <a:spcPts val="0"/>
              </a:spcAft>
              <a:buSzPts val="1800"/>
              <a:buChar char="»"/>
              <a:defRPr/>
            </a:lvl8pPr>
            <a:lvl9pPr indent="-342900" lvl="8" marL="4114800" algn="l">
              <a:lnSpc>
                <a:spcPct val="82000"/>
              </a:lnSpc>
              <a:spcBef>
                <a:spcPts val="50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2"/>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54" name="Google Shape;54;p12"/>
          <p:cNvSpPr txBox="1"/>
          <p:nvPr>
            <p:ph idx="1" type="subTitle"/>
          </p:nvPr>
        </p:nvSpPr>
        <p:spPr>
          <a:xfrm>
            <a:off x="1371600" y="3886200"/>
            <a:ext cx="6400800" cy="1752600"/>
          </a:xfrm>
          <a:prstGeom prst="rect">
            <a:avLst/>
          </a:prstGeom>
          <a:noFill/>
          <a:ln>
            <a:noFill/>
          </a:ln>
        </p:spPr>
        <p:txBody>
          <a:bodyPr anchorCtr="0" anchor="t" bIns="0" lIns="0" spcFirstLastPara="1" rIns="0" wrap="square" tIns="0">
            <a:noAutofit/>
          </a:bodyPr>
          <a:lstStyle>
            <a:lvl1pPr lvl="0" algn="ctr">
              <a:lnSpc>
                <a:spcPct val="82000"/>
              </a:lnSpc>
              <a:spcBef>
                <a:spcPts val="600"/>
              </a:spcBef>
              <a:spcAft>
                <a:spcPts val="0"/>
              </a:spcAft>
              <a:buSzPts val="2400"/>
              <a:buNone/>
              <a:defRPr/>
            </a:lvl1pPr>
            <a:lvl2pPr lvl="1" algn="ctr">
              <a:lnSpc>
                <a:spcPct val="82000"/>
              </a:lnSpc>
              <a:spcBef>
                <a:spcPts val="500"/>
              </a:spcBef>
              <a:spcAft>
                <a:spcPts val="0"/>
              </a:spcAft>
              <a:buSzPts val="2000"/>
              <a:buNone/>
              <a:defRPr/>
            </a:lvl2pPr>
            <a:lvl3pPr lvl="2" algn="ctr">
              <a:lnSpc>
                <a:spcPct val="82000"/>
              </a:lnSpc>
              <a:spcBef>
                <a:spcPts val="600"/>
              </a:spcBef>
              <a:spcAft>
                <a:spcPts val="0"/>
              </a:spcAft>
              <a:buSzPts val="2400"/>
              <a:buNone/>
              <a:defRPr/>
            </a:lvl3pPr>
            <a:lvl4pPr lvl="3" algn="ctr">
              <a:lnSpc>
                <a:spcPct val="82000"/>
              </a:lnSpc>
              <a:spcBef>
                <a:spcPts val="500"/>
              </a:spcBef>
              <a:spcAft>
                <a:spcPts val="0"/>
              </a:spcAft>
              <a:buSzPts val="2000"/>
              <a:buNone/>
              <a:defRPr/>
            </a:lvl4pPr>
            <a:lvl5pPr lvl="4" algn="ctr">
              <a:lnSpc>
                <a:spcPct val="82000"/>
              </a:lnSpc>
              <a:spcBef>
                <a:spcPts val="500"/>
              </a:spcBef>
              <a:spcAft>
                <a:spcPts val="0"/>
              </a:spcAft>
              <a:buSzPts val="2000"/>
              <a:buNone/>
              <a:defRPr/>
            </a:lvl5pPr>
            <a:lvl6pPr lvl="5" algn="ctr">
              <a:lnSpc>
                <a:spcPct val="82000"/>
              </a:lnSpc>
              <a:spcBef>
                <a:spcPts val="500"/>
              </a:spcBef>
              <a:spcAft>
                <a:spcPts val="0"/>
              </a:spcAft>
              <a:buSzPts val="2000"/>
              <a:buNone/>
              <a:defRPr/>
            </a:lvl6pPr>
            <a:lvl7pPr lvl="6" algn="ctr">
              <a:lnSpc>
                <a:spcPct val="82000"/>
              </a:lnSpc>
              <a:spcBef>
                <a:spcPts val="500"/>
              </a:spcBef>
              <a:spcAft>
                <a:spcPts val="0"/>
              </a:spcAft>
              <a:buSzPts val="2000"/>
              <a:buNone/>
              <a:defRPr/>
            </a:lvl7pPr>
            <a:lvl8pPr lvl="7" algn="ctr">
              <a:lnSpc>
                <a:spcPct val="82000"/>
              </a:lnSpc>
              <a:spcBef>
                <a:spcPts val="500"/>
              </a:spcBef>
              <a:spcAft>
                <a:spcPts val="0"/>
              </a:spcAft>
              <a:buSzPts val="2000"/>
              <a:buNone/>
              <a:defRPr/>
            </a:lvl8pPr>
            <a:lvl9pPr lvl="8" algn="ctr">
              <a:lnSpc>
                <a:spcPct val="82000"/>
              </a:lnSpc>
              <a:spcBef>
                <a:spcPts val="50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65" name="Google Shape;65;p15"/>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lvl1pPr indent="-342900" lvl="0" marL="457200" algn="l">
              <a:lnSpc>
                <a:spcPct val="80000"/>
              </a:lnSpc>
              <a:spcBef>
                <a:spcPts val="600"/>
              </a:spcBef>
              <a:spcAft>
                <a:spcPts val="0"/>
              </a:spcAft>
              <a:buSzPts val="1800"/>
              <a:buChar char="•"/>
              <a:defRPr/>
            </a:lvl1pPr>
            <a:lvl2pPr indent="-342900" lvl="1" marL="914400" algn="l">
              <a:lnSpc>
                <a:spcPct val="80000"/>
              </a:lnSpc>
              <a:spcBef>
                <a:spcPts val="500"/>
              </a:spcBef>
              <a:spcAft>
                <a:spcPts val="0"/>
              </a:spcAft>
              <a:buSzPts val="1800"/>
              <a:buChar char="⮚"/>
              <a:defRPr/>
            </a:lvl2pPr>
            <a:lvl3pPr indent="-342900" lvl="2" marL="1371600" algn="l">
              <a:lnSpc>
                <a:spcPct val="80000"/>
              </a:lnSpc>
              <a:spcBef>
                <a:spcPts val="600"/>
              </a:spcBef>
              <a:spcAft>
                <a:spcPts val="0"/>
              </a:spcAft>
              <a:buSzPts val="1800"/>
              <a:buChar char="•"/>
              <a:defRPr/>
            </a:lvl3pPr>
            <a:lvl4pPr indent="-342900" lvl="3" marL="1828800" algn="l">
              <a:lnSpc>
                <a:spcPct val="80000"/>
              </a:lnSpc>
              <a:spcBef>
                <a:spcPts val="500"/>
              </a:spcBef>
              <a:spcAft>
                <a:spcPts val="0"/>
              </a:spcAft>
              <a:buSzPts val="1800"/>
              <a:buChar char="–"/>
              <a:defRPr/>
            </a:lvl4pPr>
            <a:lvl5pPr indent="-342900" lvl="4" marL="2286000" algn="l">
              <a:lnSpc>
                <a:spcPct val="80000"/>
              </a:lnSpc>
              <a:spcBef>
                <a:spcPts val="500"/>
              </a:spcBef>
              <a:spcAft>
                <a:spcPts val="0"/>
              </a:spcAft>
              <a:buSzPts val="1800"/>
              <a:buChar char="»"/>
              <a:defRPr/>
            </a:lvl5pPr>
            <a:lvl6pPr indent="-342900" lvl="5" marL="2743200" algn="l">
              <a:lnSpc>
                <a:spcPct val="80000"/>
              </a:lnSpc>
              <a:spcBef>
                <a:spcPts val="500"/>
              </a:spcBef>
              <a:spcAft>
                <a:spcPts val="0"/>
              </a:spcAft>
              <a:buSzPts val="1800"/>
              <a:buChar char="»"/>
              <a:defRPr/>
            </a:lvl6pPr>
            <a:lvl7pPr indent="-342900" lvl="6" marL="3200400" algn="l">
              <a:lnSpc>
                <a:spcPct val="80000"/>
              </a:lnSpc>
              <a:spcBef>
                <a:spcPts val="500"/>
              </a:spcBef>
              <a:spcAft>
                <a:spcPts val="0"/>
              </a:spcAft>
              <a:buSzPts val="1800"/>
              <a:buChar char="»"/>
              <a:defRPr/>
            </a:lvl7pPr>
            <a:lvl8pPr indent="-342900" lvl="7" marL="3657600" algn="l">
              <a:lnSpc>
                <a:spcPct val="80000"/>
              </a:lnSpc>
              <a:spcBef>
                <a:spcPts val="500"/>
              </a:spcBef>
              <a:spcAft>
                <a:spcPts val="0"/>
              </a:spcAft>
              <a:buSzPts val="1800"/>
              <a:buChar char="»"/>
              <a:defRPr/>
            </a:lvl8pPr>
            <a:lvl9pPr indent="-342900" lvl="8" marL="4114800" algn="l">
              <a:lnSpc>
                <a:spcPct val="80000"/>
              </a:lnSpc>
              <a:spcBef>
                <a:spcPts val="50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624388" y="2114550"/>
            <a:ext cx="6399213" cy="2170112"/>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68" name="Google Shape;68;p16"/>
          <p:cNvSpPr txBox="1"/>
          <p:nvPr>
            <p:ph idx="1" type="body"/>
          </p:nvPr>
        </p:nvSpPr>
        <p:spPr>
          <a:xfrm rot="5400000">
            <a:off x="207963" y="20637"/>
            <a:ext cx="6399213" cy="6357938"/>
          </a:xfrm>
          <a:prstGeom prst="rect">
            <a:avLst/>
          </a:prstGeom>
          <a:noFill/>
          <a:ln>
            <a:noFill/>
          </a:ln>
        </p:spPr>
        <p:txBody>
          <a:bodyPr anchorCtr="0" anchor="t" bIns="46800" lIns="90000" spcFirstLastPara="1" rIns="90000" wrap="square" tIns="46800">
            <a:noAutofit/>
          </a:bodyPr>
          <a:lstStyle>
            <a:lvl1pPr indent="-342900" lvl="0" marL="457200" algn="l">
              <a:lnSpc>
                <a:spcPct val="80000"/>
              </a:lnSpc>
              <a:spcBef>
                <a:spcPts val="600"/>
              </a:spcBef>
              <a:spcAft>
                <a:spcPts val="0"/>
              </a:spcAft>
              <a:buSzPts val="1800"/>
              <a:buChar char="•"/>
              <a:defRPr/>
            </a:lvl1pPr>
            <a:lvl2pPr indent="-342900" lvl="1" marL="914400" algn="l">
              <a:lnSpc>
                <a:spcPct val="80000"/>
              </a:lnSpc>
              <a:spcBef>
                <a:spcPts val="500"/>
              </a:spcBef>
              <a:spcAft>
                <a:spcPts val="0"/>
              </a:spcAft>
              <a:buSzPts val="1800"/>
              <a:buChar char="⮚"/>
              <a:defRPr/>
            </a:lvl2pPr>
            <a:lvl3pPr indent="-342900" lvl="2" marL="1371600" algn="l">
              <a:lnSpc>
                <a:spcPct val="80000"/>
              </a:lnSpc>
              <a:spcBef>
                <a:spcPts val="600"/>
              </a:spcBef>
              <a:spcAft>
                <a:spcPts val="0"/>
              </a:spcAft>
              <a:buSzPts val="1800"/>
              <a:buChar char="•"/>
              <a:defRPr/>
            </a:lvl3pPr>
            <a:lvl4pPr indent="-342900" lvl="3" marL="1828800" algn="l">
              <a:lnSpc>
                <a:spcPct val="80000"/>
              </a:lnSpc>
              <a:spcBef>
                <a:spcPts val="500"/>
              </a:spcBef>
              <a:spcAft>
                <a:spcPts val="0"/>
              </a:spcAft>
              <a:buSzPts val="1800"/>
              <a:buChar char="–"/>
              <a:defRPr/>
            </a:lvl4pPr>
            <a:lvl5pPr indent="-342900" lvl="4" marL="2286000" algn="l">
              <a:lnSpc>
                <a:spcPct val="80000"/>
              </a:lnSpc>
              <a:spcBef>
                <a:spcPts val="500"/>
              </a:spcBef>
              <a:spcAft>
                <a:spcPts val="0"/>
              </a:spcAft>
              <a:buSzPts val="1800"/>
              <a:buChar char="»"/>
              <a:defRPr/>
            </a:lvl5pPr>
            <a:lvl6pPr indent="-342900" lvl="5" marL="2743200" algn="l">
              <a:lnSpc>
                <a:spcPct val="80000"/>
              </a:lnSpc>
              <a:spcBef>
                <a:spcPts val="500"/>
              </a:spcBef>
              <a:spcAft>
                <a:spcPts val="0"/>
              </a:spcAft>
              <a:buSzPts val="1800"/>
              <a:buChar char="»"/>
              <a:defRPr/>
            </a:lvl6pPr>
            <a:lvl7pPr indent="-342900" lvl="6" marL="3200400" algn="l">
              <a:lnSpc>
                <a:spcPct val="80000"/>
              </a:lnSpc>
              <a:spcBef>
                <a:spcPts val="500"/>
              </a:spcBef>
              <a:spcAft>
                <a:spcPts val="0"/>
              </a:spcAft>
              <a:buSzPts val="1800"/>
              <a:buChar char="»"/>
              <a:defRPr/>
            </a:lvl7pPr>
            <a:lvl8pPr indent="-342900" lvl="7" marL="3657600" algn="l">
              <a:lnSpc>
                <a:spcPct val="80000"/>
              </a:lnSpc>
              <a:spcBef>
                <a:spcPts val="500"/>
              </a:spcBef>
              <a:spcAft>
                <a:spcPts val="0"/>
              </a:spcAft>
              <a:buSzPts val="1800"/>
              <a:buChar char="»"/>
              <a:defRPr/>
            </a:lvl8pPr>
            <a:lvl9pPr indent="-342900" lvl="8" marL="4114800" algn="l">
              <a:lnSpc>
                <a:spcPct val="80000"/>
              </a:lnSpc>
              <a:spcBef>
                <a:spcPts val="50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71" name="Google Shape;71;p17"/>
          <p:cNvSpPr txBox="1"/>
          <p:nvPr>
            <p:ph idx="1" type="body"/>
          </p:nvPr>
        </p:nvSpPr>
        <p:spPr>
          <a:xfrm rot="5400000">
            <a:off x="1940719" y="-264319"/>
            <a:ext cx="5256212" cy="8070850"/>
          </a:xfrm>
          <a:prstGeom prst="rect">
            <a:avLst/>
          </a:prstGeom>
          <a:noFill/>
          <a:ln>
            <a:noFill/>
          </a:ln>
        </p:spPr>
        <p:txBody>
          <a:bodyPr anchorCtr="0" anchor="t" bIns="46800" lIns="90000" spcFirstLastPara="1" rIns="90000" wrap="square" tIns="46800">
            <a:noAutofit/>
          </a:bodyPr>
          <a:lstStyle>
            <a:lvl1pPr indent="-342900" lvl="0" marL="457200" algn="l">
              <a:lnSpc>
                <a:spcPct val="80000"/>
              </a:lnSpc>
              <a:spcBef>
                <a:spcPts val="600"/>
              </a:spcBef>
              <a:spcAft>
                <a:spcPts val="0"/>
              </a:spcAft>
              <a:buSzPts val="1800"/>
              <a:buChar char="•"/>
              <a:defRPr/>
            </a:lvl1pPr>
            <a:lvl2pPr indent="-342900" lvl="1" marL="914400" algn="l">
              <a:lnSpc>
                <a:spcPct val="80000"/>
              </a:lnSpc>
              <a:spcBef>
                <a:spcPts val="500"/>
              </a:spcBef>
              <a:spcAft>
                <a:spcPts val="0"/>
              </a:spcAft>
              <a:buSzPts val="1800"/>
              <a:buChar char="⮚"/>
              <a:defRPr/>
            </a:lvl2pPr>
            <a:lvl3pPr indent="-342900" lvl="2" marL="1371600" algn="l">
              <a:lnSpc>
                <a:spcPct val="80000"/>
              </a:lnSpc>
              <a:spcBef>
                <a:spcPts val="600"/>
              </a:spcBef>
              <a:spcAft>
                <a:spcPts val="0"/>
              </a:spcAft>
              <a:buSzPts val="1800"/>
              <a:buChar char="•"/>
              <a:defRPr/>
            </a:lvl3pPr>
            <a:lvl4pPr indent="-342900" lvl="3" marL="1828800" algn="l">
              <a:lnSpc>
                <a:spcPct val="80000"/>
              </a:lnSpc>
              <a:spcBef>
                <a:spcPts val="500"/>
              </a:spcBef>
              <a:spcAft>
                <a:spcPts val="0"/>
              </a:spcAft>
              <a:buSzPts val="1800"/>
              <a:buChar char="–"/>
              <a:defRPr/>
            </a:lvl4pPr>
            <a:lvl5pPr indent="-342900" lvl="4" marL="2286000" algn="l">
              <a:lnSpc>
                <a:spcPct val="80000"/>
              </a:lnSpc>
              <a:spcBef>
                <a:spcPts val="500"/>
              </a:spcBef>
              <a:spcAft>
                <a:spcPts val="0"/>
              </a:spcAft>
              <a:buSzPts val="1800"/>
              <a:buChar char="»"/>
              <a:defRPr/>
            </a:lvl5pPr>
            <a:lvl6pPr indent="-342900" lvl="5" marL="2743200" algn="l">
              <a:lnSpc>
                <a:spcPct val="80000"/>
              </a:lnSpc>
              <a:spcBef>
                <a:spcPts val="500"/>
              </a:spcBef>
              <a:spcAft>
                <a:spcPts val="0"/>
              </a:spcAft>
              <a:buSzPts val="1800"/>
              <a:buChar char="»"/>
              <a:defRPr/>
            </a:lvl6pPr>
            <a:lvl7pPr indent="-342900" lvl="6" marL="3200400" algn="l">
              <a:lnSpc>
                <a:spcPct val="80000"/>
              </a:lnSpc>
              <a:spcBef>
                <a:spcPts val="500"/>
              </a:spcBef>
              <a:spcAft>
                <a:spcPts val="0"/>
              </a:spcAft>
              <a:buSzPts val="1800"/>
              <a:buChar char="»"/>
              <a:defRPr/>
            </a:lvl7pPr>
            <a:lvl8pPr indent="-342900" lvl="7" marL="3657600" algn="l">
              <a:lnSpc>
                <a:spcPct val="80000"/>
              </a:lnSpc>
              <a:spcBef>
                <a:spcPts val="500"/>
              </a:spcBef>
              <a:spcAft>
                <a:spcPts val="0"/>
              </a:spcAft>
              <a:buSzPts val="1800"/>
              <a:buChar char="»"/>
              <a:defRPr/>
            </a:lvl8pPr>
            <a:lvl9pPr indent="-342900" lvl="8" marL="4114800" algn="l">
              <a:lnSpc>
                <a:spcPct val="80000"/>
              </a:lnSpc>
              <a:spcBef>
                <a:spcPts val="500"/>
              </a:spcBef>
              <a:spcAft>
                <a:spcPts val="0"/>
              </a:spcAft>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lnSpc>
                <a:spcPct val="104000"/>
              </a:lnSpc>
              <a:spcBef>
                <a:spcPts val="0"/>
              </a:spcBef>
              <a:spcAft>
                <a:spcPts val="0"/>
              </a:spcAft>
              <a:buSzPts val="1400"/>
              <a:buNone/>
              <a:defRPr b="1" sz="2000"/>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74" name="Google Shape;74;p18"/>
          <p:cNvSpPr/>
          <p:nvPr>
            <p:ph idx="2" type="pic"/>
          </p:nvPr>
        </p:nvSpPr>
        <p:spPr>
          <a:xfrm>
            <a:off x="1792288" y="612775"/>
            <a:ext cx="5486400" cy="4114800"/>
          </a:xfrm>
          <a:prstGeom prst="rect">
            <a:avLst/>
          </a:prstGeom>
          <a:noFill/>
          <a:ln>
            <a:noFill/>
          </a:ln>
        </p:spPr>
      </p:sp>
      <p:sp>
        <p:nvSpPr>
          <p:cNvPr id="75" name="Google Shape;75;p18"/>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lnSpc>
                <a:spcPct val="80000"/>
              </a:lnSpc>
              <a:spcBef>
                <a:spcPts val="600"/>
              </a:spcBef>
              <a:spcAft>
                <a:spcPts val="0"/>
              </a:spcAft>
              <a:buSzPts val="1400"/>
              <a:buNone/>
              <a:defRPr sz="1400"/>
            </a:lvl1pPr>
            <a:lvl2pPr indent="-228600" lvl="1" marL="914400" algn="l">
              <a:lnSpc>
                <a:spcPct val="80000"/>
              </a:lnSpc>
              <a:spcBef>
                <a:spcPts val="500"/>
              </a:spcBef>
              <a:spcAft>
                <a:spcPts val="0"/>
              </a:spcAft>
              <a:buSzPts val="1200"/>
              <a:buNone/>
              <a:defRPr sz="1200"/>
            </a:lvl2pPr>
            <a:lvl3pPr indent="-228600" lvl="2" marL="1371600" algn="l">
              <a:lnSpc>
                <a:spcPct val="80000"/>
              </a:lnSpc>
              <a:spcBef>
                <a:spcPts val="600"/>
              </a:spcBef>
              <a:spcAft>
                <a:spcPts val="0"/>
              </a:spcAft>
              <a:buSzPts val="1000"/>
              <a:buNone/>
              <a:defRPr sz="1000"/>
            </a:lvl3pPr>
            <a:lvl4pPr indent="-228600" lvl="3" marL="1828800" algn="l">
              <a:lnSpc>
                <a:spcPct val="80000"/>
              </a:lnSpc>
              <a:spcBef>
                <a:spcPts val="500"/>
              </a:spcBef>
              <a:spcAft>
                <a:spcPts val="0"/>
              </a:spcAft>
              <a:buSzPts val="900"/>
              <a:buNone/>
              <a:defRPr sz="900"/>
            </a:lvl4pPr>
            <a:lvl5pPr indent="-228600" lvl="4" marL="2286000" algn="l">
              <a:lnSpc>
                <a:spcPct val="80000"/>
              </a:lnSpc>
              <a:spcBef>
                <a:spcPts val="500"/>
              </a:spcBef>
              <a:spcAft>
                <a:spcPts val="0"/>
              </a:spcAft>
              <a:buSzPts val="900"/>
              <a:buNone/>
              <a:defRPr sz="900"/>
            </a:lvl5pPr>
            <a:lvl6pPr indent="-228600" lvl="5" marL="2743200" algn="l">
              <a:lnSpc>
                <a:spcPct val="80000"/>
              </a:lnSpc>
              <a:spcBef>
                <a:spcPts val="500"/>
              </a:spcBef>
              <a:spcAft>
                <a:spcPts val="0"/>
              </a:spcAft>
              <a:buSzPts val="900"/>
              <a:buNone/>
              <a:defRPr sz="900"/>
            </a:lvl6pPr>
            <a:lvl7pPr indent="-228600" lvl="6" marL="3200400" algn="l">
              <a:lnSpc>
                <a:spcPct val="80000"/>
              </a:lnSpc>
              <a:spcBef>
                <a:spcPts val="500"/>
              </a:spcBef>
              <a:spcAft>
                <a:spcPts val="0"/>
              </a:spcAft>
              <a:buSzPts val="900"/>
              <a:buNone/>
              <a:defRPr sz="900"/>
            </a:lvl7pPr>
            <a:lvl8pPr indent="-228600" lvl="7" marL="3657600" algn="l">
              <a:lnSpc>
                <a:spcPct val="80000"/>
              </a:lnSpc>
              <a:spcBef>
                <a:spcPts val="500"/>
              </a:spcBef>
              <a:spcAft>
                <a:spcPts val="0"/>
              </a:spcAft>
              <a:buSzPts val="900"/>
              <a:buNone/>
              <a:defRPr sz="900"/>
            </a:lvl8pPr>
            <a:lvl9pPr indent="-228600" lvl="8" marL="4114800" algn="l">
              <a:lnSpc>
                <a:spcPct val="80000"/>
              </a:lnSpc>
              <a:spcBef>
                <a:spcPts val="500"/>
              </a:spcBef>
              <a:spcAft>
                <a:spcPts val="0"/>
              </a:spcAft>
              <a:buSzPts val="900"/>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lnSpc>
                <a:spcPct val="104000"/>
              </a:lnSpc>
              <a:spcBef>
                <a:spcPts val="0"/>
              </a:spcBef>
              <a:spcAft>
                <a:spcPts val="0"/>
              </a:spcAft>
              <a:buSzPts val="1400"/>
              <a:buNone/>
              <a:defRPr b="1" sz="2000"/>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431800" lvl="0" marL="457200" algn="l">
              <a:lnSpc>
                <a:spcPct val="80000"/>
              </a:lnSpc>
              <a:spcBef>
                <a:spcPts val="600"/>
              </a:spcBef>
              <a:spcAft>
                <a:spcPts val="0"/>
              </a:spcAft>
              <a:buSzPts val="3200"/>
              <a:buChar char="•"/>
              <a:defRPr sz="3200"/>
            </a:lvl1pPr>
            <a:lvl2pPr indent="-406400" lvl="1" marL="914400" algn="l">
              <a:lnSpc>
                <a:spcPct val="80000"/>
              </a:lnSpc>
              <a:spcBef>
                <a:spcPts val="500"/>
              </a:spcBef>
              <a:spcAft>
                <a:spcPts val="0"/>
              </a:spcAft>
              <a:buSzPts val="2800"/>
              <a:buChar char="⮚"/>
              <a:defRPr sz="2800"/>
            </a:lvl2pPr>
            <a:lvl3pPr indent="-381000" lvl="2" marL="1371600" algn="l">
              <a:lnSpc>
                <a:spcPct val="80000"/>
              </a:lnSpc>
              <a:spcBef>
                <a:spcPts val="600"/>
              </a:spcBef>
              <a:spcAft>
                <a:spcPts val="0"/>
              </a:spcAft>
              <a:buSzPts val="2400"/>
              <a:buChar char="•"/>
              <a:defRPr sz="2400"/>
            </a:lvl3pPr>
            <a:lvl4pPr indent="-355600" lvl="3" marL="1828800" algn="l">
              <a:lnSpc>
                <a:spcPct val="80000"/>
              </a:lnSpc>
              <a:spcBef>
                <a:spcPts val="500"/>
              </a:spcBef>
              <a:spcAft>
                <a:spcPts val="0"/>
              </a:spcAft>
              <a:buSzPts val="2000"/>
              <a:buChar char="–"/>
              <a:defRPr sz="2000"/>
            </a:lvl4pPr>
            <a:lvl5pPr indent="-355600" lvl="4" marL="2286000" algn="l">
              <a:lnSpc>
                <a:spcPct val="80000"/>
              </a:lnSpc>
              <a:spcBef>
                <a:spcPts val="500"/>
              </a:spcBef>
              <a:spcAft>
                <a:spcPts val="0"/>
              </a:spcAft>
              <a:buSzPts val="2000"/>
              <a:buChar char="»"/>
              <a:defRPr sz="2000"/>
            </a:lvl5pPr>
            <a:lvl6pPr indent="-355600" lvl="5" marL="2743200" algn="l">
              <a:lnSpc>
                <a:spcPct val="80000"/>
              </a:lnSpc>
              <a:spcBef>
                <a:spcPts val="500"/>
              </a:spcBef>
              <a:spcAft>
                <a:spcPts val="0"/>
              </a:spcAft>
              <a:buSzPts val="2000"/>
              <a:buChar char="»"/>
              <a:defRPr sz="2000"/>
            </a:lvl6pPr>
            <a:lvl7pPr indent="-355600" lvl="6" marL="3200400" algn="l">
              <a:lnSpc>
                <a:spcPct val="80000"/>
              </a:lnSpc>
              <a:spcBef>
                <a:spcPts val="500"/>
              </a:spcBef>
              <a:spcAft>
                <a:spcPts val="0"/>
              </a:spcAft>
              <a:buSzPts val="2000"/>
              <a:buChar char="»"/>
              <a:defRPr sz="2000"/>
            </a:lvl7pPr>
            <a:lvl8pPr indent="-355600" lvl="7" marL="3657600" algn="l">
              <a:lnSpc>
                <a:spcPct val="80000"/>
              </a:lnSpc>
              <a:spcBef>
                <a:spcPts val="500"/>
              </a:spcBef>
              <a:spcAft>
                <a:spcPts val="0"/>
              </a:spcAft>
              <a:buSzPts val="2000"/>
              <a:buChar char="»"/>
              <a:defRPr sz="2000"/>
            </a:lvl8pPr>
            <a:lvl9pPr indent="-355600" lvl="8" marL="4114800" algn="l">
              <a:lnSpc>
                <a:spcPct val="80000"/>
              </a:lnSpc>
              <a:spcBef>
                <a:spcPts val="500"/>
              </a:spcBef>
              <a:spcAft>
                <a:spcPts val="0"/>
              </a:spcAft>
              <a:buSzPts val="2000"/>
              <a:buChar char="»"/>
              <a:defRPr sz="2000"/>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lnSpc>
                <a:spcPct val="80000"/>
              </a:lnSpc>
              <a:spcBef>
                <a:spcPts val="600"/>
              </a:spcBef>
              <a:spcAft>
                <a:spcPts val="0"/>
              </a:spcAft>
              <a:buSzPts val="1400"/>
              <a:buNone/>
              <a:defRPr sz="1400"/>
            </a:lvl1pPr>
            <a:lvl2pPr indent="-228600" lvl="1" marL="914400" algn="l">
              <a:lnSpc>
                <a:spcPct val="80000"/>
              </a:lnSpc>
              <a:spcBef>
                <a:spcPts val="500"/>
              </a:spcBef>
              <a:spcAft>
                <a:spcPts val="0"/>
              </a:spcAft>
              <a:buSzPts val="1200"/>
              <a:buNone/>
              <a:defRPr sz="1200"/>
            </a:lvl2pPr>
            <a:lvl3pPr indent="-228600" lvl="2" marL="1371600" algn="l">
              <a:lnSpc>
                <a:spcPct val="80000"/>
              </a:lnSpc>
              <a:spcBef>
                <a:spcPts val="600"/>
              </a:spcBef>
              <a:spcAft>
                <a:spcPts val="0"/>
              </a:spcAft>
              <a:buSzPts val="1000"/>
              <a:buNone/>
              <a:defRPr sz="1000"/>
            </a:lvl3pPr>
            <a:lvl4pPr indent="-228600" lvl="3" marL="1828800" algn="l">
              <a:lnSpc>
                <a:spcPct val="80000"/>
              </a:lnSpc>
              <a:spcBef>
                <a:spcPts val="500"/>
              </a:spcBef>
              <a:spcAft>
                <a:spcPts val="0"/>
              </a:spcAft>
              <a:buSzPts val="900"/>
              <a:buNone/>
              <a:defRPr sz="900"/>
            </a:lvl4pPr>
            <a:lvl5pPr indent="-228600" lvl="4" marL="2286000" algn="l">
              <a:lnSpc>
                <a:spcPct val="80000"/>
              </a:lnSpc>
              <a:spcBef>
                <a:spcPts val="500"/>
              </a:spcBef>
              <a:spcAft>
                <a:spcPts val="0"/>
              </a:spcAft>
              <a:buSzPts val="900"/>
              <a:buNone/>
              <a:defRPr sz="900"/>
            </a:lvl5pPr>
            <a:lvl6pPr indent="-228600" lvl="5" marL="2743200" algn="l">
              <a:lnSpc>
                <a:spcPct val="80000"/>
              </a:lnSpc>
              <a:spcBef>
                <a:spcPts val="500"/>
              </a:spcBef>
              <a:spcAft>
                <a:spcPts val="0"/>
              </a:spcAft>
              <a:buSzPts val="900"/>
              <a:buNone/>
              <a:defRPr sz="900"/>
            </a:lvl6pPr>
            <a:lvl7pPr indent="-228600" lvl="6" marL="3200400" algn="l">
              <a:lnSpc>
                <a:spcPct val="80000"/>
              </a:lnSpc>
              <a:spcBef>
                <a:spcPts val="500"/>
              </a:spcBef>
              <a:spcAft>
                <a:spcPts val="0"/>
              </a:spcAft>
              <a:buSzPts val="900"/>
              <a:buNone/>
              <a:defRPr sz="900"/>
            </a:lvl7pPr>
            <a:lvl8pPr indent="-228600" lvl="7" marL="3657600" algn="l">
              <a:lnSpc>
                <a:spcPct val="80000"/>
              </a:lnSpc>
              <a:spcBef>
                <a:spcPts val="500"/>
              </a:spcBef>
              <a:spcAft>
                <a:spcPts val="0"/>
              </a:spcAft>
              <a:buSzPts val="900"/>
              <a:buNone/>
              <a:defRPr sz="900"/>
            </a:lvl8pPr>
            <a:lvl9pPr indent="-228600" lvl="8" marL="4114800" algn="l">
              <a:lnSpc>
                <a:spcPct val="80000"/>
              </a:lnSpc>
              <a:spcBef>
                <a:spcPts val="500"/>
              </a:spcBef>
              <a:spcAft>
                <a:spcPts val="0"/>
              </a:spcAft>
              <a:buSzPts val="900"/>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lnSpc>
                <a:spcPct val="80000"/>
              </a:lnSpc>
              <a:spcBef>
                <a:spcPts val="600"/>
              </a:spcBef>
              <a:spcAft>
                <a:spcPts val="0"/>
              </a:spcAft>
              <a:buSzPts val="2400"/>
              <a:buNone/>
              <a:defRPr b="1" sz="2400"/>
            </a:lvl1pPr>
            <a:lvl2pPr indent="-228600" lvl="1" marL="914400" algn="l">
              <a:lnSpc>
                <a:spcPct val="80000"/>
              </a:lnSpc>
              <a:spcBef>
                <a:spcPts val="500"/>
              </a:spcBef>
              <a:spcAft>
                <a:spcPts val="0"/>
              </a:spcAft>
              <a:buSzPts val="2000"/>
              <a:buNone/>
              <a:defRPr b="1" sz="2000"/>
            </a:lvl2pPr>
            <a:lvl3pPr indent="-228600" lvl="2" marL="1371600" algn="l">
              <a:lnSpc>
                <a:spcPct val="80000"/>
              </a:lnSpc>
              <a:spcBef>
                <a:spcPts val="600"/>
              </a:spcBef>
              <a:spcAft>
                <a:spcPts val="0"/>
              </a:spcAft>
              <a:buSzPts val="1800"/>
              <a:buNone/>
              <a:defRPr b="1" sz="1800"/>
            </a:lvl3pPr>
            <a:lvl4pPr indent="-228600" lvl="3" marL="1828800" algn="l">
              <a:lnSpc>
                <a:spcPct val="80000"/>
              </a:lnSpc>
              <a:spcBef>
                <a:spcPts val="500"/>
              </a:spcBef>
              <a:spcAft>
                <a:spcPts val="0"/>
              </a:spcAft>
              <a:buSzPts val="1600"/>
              <a:buNone/>
              <a:defRPr b="1" sz="1600"/>
            </a:lvl4pPr>
            <a:lvl5pPr indent="-228600" lvl="4" marL="2286000" algn="l">
              <a:lnSpc>
                <a:spcPct val="80000"/>
              </a:lnSpc>
              <a:spcBef>
                <a:spcPts val="500"/>
              </a:spcBef>
              <a:spcAft>
                <a:spcPts val="0"/>
              </a:spcAft>
              <a:buSzPts val="1600"/>
              <a:buNone/>
              <a:defRPr b="1" sz="1600"/>
            </a:lvl5pPr>
            <a:lvl6pPr indent="-228600" lvl="5" marL="2743200" algn="l">
              <a:lnSpc>
                <a:spcPct val="80000"/>
              </a:lnSpc>
              <a:spcBef>
                <a:spcPts val="500"/>
              </a:spcBef>
              <a:spcAft>
                <a:spcPts val="0"/>
              </a:spcAft>
              <a:buSzPts val="1600"/>
              <a:buNone/>
              <a:defRPr b="1" sz="1600"/>
            </a:lvl6pPr>
            <a:lvl7pPr indent="-228600" lvl="6" marL="3200400" algn="l">
              <a:lnSpc>
                <a:spcPct val="80000"/>
              </a:lnSpc>
              <a:spcBef>
                <a:spcPts val="500"/>
              </a:spcBef>
              <a:spcAft>
                <a:spcPts val="0"/>
              </a:spcAft>
              <a:buSzPts val="1600"/>
              <a:buNone/>
              <a:defRPr b="1" sz="1600"/>
            </a:lvl7pPr>
            <a:lvl8pPr indent="-228600" lvl="7" marL="3657600" algn="l">
              <a:lnSpc>
                <a:spcPct val="80000"/>
              </a:lnSpc>
              <a:spcBef>
                <a:spcPts val="500"/>
              </a:spcBef>
              <a:spcAft>
                <a:spcPts val="0"/>
              </a:spcAft>
              <a:buSzPts val="1600"/>
              <a:buNone/>
              <a:defRPr b="1" sz="1600"/>
            </a:lvl8pPr>
            <a:lvl9pPr indent="-228600" lvl="8" marL="4114800" algn="l">
              <a:lnSpc>
                <a:spcPct val="80000"/>
              </a:lnSpc>
              <a:spcBef>
                <a:spcPts val="500"/>
              </a:spcBef>
              <a:spcAft>
                <a:spcPts val="0"/>
              </a:spcAft>
              <a:buSzPts val="1600"/>
              <a:buNone/>
              <a:defRPr b="1" sz="1600"/>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381000" lvl="0" marL="457200" algn="l">
              <a:lnSpc>
                <a:spcPct val="80000"/>
              </a:lnSpc>
              <a:spcBef>
                <a:spcPts val="600"/>
              </a:spcBef>
              <a:spcAft>
                <a:spcPts val="0"/>
              </a:spcAft>
              <a:buSzPts val="2400"/>
              <a:buChar char="•"/>
              <a:defRPr sz="2400"/>
            </a:lvl1pPr>
            <a:lvl2pPr indent="-355600" lvl="1" marL="914400" algn="l">
              <a:lnSpc>
                <a:spcPct val="80000"/>
              </a:lnSpc>
              <a:spcBef>
                <a:spcPts val="500"/>
              </a:spcBef>
              <a:spcAft>
                <a:spcPts val="0"/>
              </a:spcAft>
              <a:buSzPts val="2000"/>
              <a:buChar char="⮚"/>
              <a:defRPr sz="2000"/>
            </a:lvl2pPr>
            <a:lvl3pPr indent="-342900" lvl="2" marL="1371600" algn="l">
              <a:lnSpc>
                <a:spcPct val="80000"/>
              </a:lnSpc>
              <a:spcBef>
                <a:spcPts val="600"/>
              </a:spcBef>
              <a:spcAft>
                <a:spcPts val="0"/>
              </a:spcAft>
              <a:buSzPts val="1800"/>
              <a:buChar char="•"/>
              <a:defRPr sz="1800"/>
            </a:lvl3pPr>
            <a:lvl4pPr indent="-330200" lvl="3" marL="1828800" algn="l">
              <a:lnSpc>
                <a:spcPct val="80000"/>
              </a:lnSpc>
              <a:spcBef>
                <a:spcPts val="500"/>
              </a:spcBef>
              <a:spcAft>
                <a:spcPts val="0"/>
              </a:spcAft>
              <a:buSzPts val="1600"/>
              <a:buChar char="–"/>
              <a:defRPr sz="1600"/>
            </a:lvl4pPr>
            <a:lvl5pPr indent="-330200" lvl="4" marL="2286000" algn="l">
              <a:lnSpc>
                <a:spcPct val="80000"/>
              </a:lnSpc>
              <a:spcBef>
                <a:spcPts val="500"/>
              </a:spcBef>
              <a:spcAft>
                <a:spcPts val="0"/>
              </a:spcAft>
              <a:buSzPts val="1600"/>
              <a:buChar char="»"/>
              <a:defRPr sz="1600"/>
            </a:lvl5pPr>
            <a:lvl6pPr indent="-330200" lvl="5" marL="2743200" algn="l">
              <a:lnSpc>
                <a:spcPct val="80000"/>
              </a:lnSpc>
              <a:spcBef>
                <a:spcPts val="500"/>
              </a:spcBef>
              <a:spcAft>
                <a:spcPts val="0"/>
              </a:spcAft>
              <a:buSzPts val="1600"/>
              <a:buChar char="»"/>
              <a:defRPr sz="1600"/>
            </a:lvl6pPr>
            <a:lvl7pPr indent="-330200" lvl="6" marL="3200400" algn="l">
              <a:lnSpc>
                <a:spcPct val="80000"/>
              </a:lnSpc>
              <a:spcBef>
                <a:spcPts val="500"/>
              </a:spcBef>
              <a:spcAft>
                <a:spcPts val="0"/>
              </a:spcAft>
              <a:buSzPts val="1600"/>
              <a:buChar char="»"/>
              <a:defRPr sz="1600"/>
            </a:lvl7pPr>
            <a:lvl8pPr indent="-330200" lvl="7" marL="3657600" algn="l">
              <a:lnSpc>
                <a:spcPct val="80000"/>
              </a:lnSpc>
              <a:spcBef>
                <a:spcPts val="500"/>
              </a:spcBef>
              <a:spcAft>
                <a:spcPts val="0"/>
              </a:spcAft>
              <a:buSzPts val="1600"/>
              <a:buChar char="»"/>
              <a:defRPr sz="1600"/>
            </a:lvl8pPr>
            <a:lvl9pPr indent="-330200" lvl="8" marL="4114800" algn="l">
              <a:lnSpc>
                <a:spcPct val="80000"/>
              </a:lnSpc>
              <a:spcBef>
                <a:spcPts val="500"/>
              </a:spcBef>
              <a:spcAft>
                <a:spcPts val="0"/>
              </a:spcAft>
              <a:buSzPts val="1600"/>
              <a:buChar char="»"/>
              <a:defRPr sz="1600"/>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lnSpc>
                <a:spcPct val="80000"/>
              </a:lnSpc>
              <a:spcBef>
                <a:spcPts val="600"/>
              </a:spcBef>
              <a:spcAft>
                <a:spcPts val="0"/>
              </a:spcAft>
              <a:buSzPts val="2400"/>
              <a:buNone/>
              <a:defRPr b="1" sz="2400"/>
            </a:lvl1pPr>
            <a:lvl2pPr indent="-228600" lvl="1" marL="914400" algn="l">
              <a:lnSpc>
                <a:spcPct val="80000"/>
              </a:lnSpc>
              <a:spcBef>
                <a:spcPts val="500"/>
              </a:spcBef>
              <a:spcAft>
                <a:spcPts val="0"/>
              </a:spcAft>
              <a:buSzPts val="2000"/>
              <a:buNone/>
              <a:defRPr b="1" sz="2000"/>
            </a:lvl2pPr>
            <a:lvl3pPr indent="-228600" lvl="2" marL="1371600" algn="l">
              <a:lnSpc>
                <a:spcPct val="80000"/>
              </a:lnSpc>
              <a:spcBef>
                <a:spcPts val="600"/>
              </a:spcBef>
              <a:spcAft>
                <a:spcPts val="0"/>
              </a:spcAft>
              <a:buSzPts val="1800"/>
              <a:buNone/>
              <a:defRPr b="1" sz="1800"/>
            </a:lvl3pPr>
            <a:lvl4pPr indent="-228600" lvl="3" marL="1828800" algn="l">
              <a:lnSpc>
                <a:spcPct val="80000"/>
              </a:lnSpc>
              <a:spcBef>
                <a:spcPts val="500"/>
              </a:spcBef>
              <a:spcAft>
                <a:spcPts val="0"/>
              </a:spcAft>
              <a:buSzPts val="1600"/>
              <a:buNone/>
              <a:defRPr b="1" sz="1600"/>
            </a:lvl4pPr>
            <a:lvl5pPr indent="-228600" lvl="4" marL="2286000" algn="l">
              <a:lnSpc>
                <a:spcPct val="80000"/>
              </a:lnSpc>
              <a:spcBef>
                <a:spcPts val="500"/>
              </a:spcBef>
              <a:spcAft>
                <a:spcPts val="0"/>
              </a:spcAft>
              <a:buSzPts val="1600"/>
              <a:buNone/>
              <a:defRPr b="1" sz="1600"/>
            </a:lvl5pPr>
            <a:lvl6pPr indent="-228600" lvl="5" marL="2743200" algn="l">
              <a:lnSpc>
                <a:spcPct val="80000"/>
              </a:lnSpc>
              <a:spcBef>
                <a:spcPts val="500"/>
              </a:spcBef>
              <a:spcAft>
                <a:spcPts val="0"/>
              </a:spcAft>
              <a:buSzPts val="1600"/>
              <a:buNone/>
              <a:defRPr b="1" sz="1600"/>
            </a:lvl6pPr>
            <a:lvl7pPr indent="-228600" lvl="6" marL="3200400" algn="l">
              <a:lnSpc>
                <a:spcPct val="80000"/>
              </a:lnSpc>
              <a:spcBef>
                <a:spcPts val="500"/>
              </a:spcBef>
              <a:spcAft>
                <a:spcPts val="0"/>
              </a:spcAft>
              <a:buSzPts val="1600"/>
              <a:buNone/>
              <a:defRPr b="1" sz="1600"/>
            </a:lvl7pPr>
            <a:lvl8pPr indent="-228600" lvl="7" marL="3657600" algn="l">
              <a:lnSpc>
                <a:spcPct val="80000"/>
              </a:lnSpc>
              <a:spcBef>
                <a:spcPts val="500"/>
              </a:spcBef>
              <a:spcAft>
                <a:spcPts val="0"/>
              </a:spcAft>
              <a:buSzPts val="1600"/>
              <a:buNone/>
              <a:defRPr b="1" sz="1600"/>
            </a:lvl8pPr>
            <a:lvl9pPr indent="-228600" lvl="8" marL="4114800" algn="l">
              <a:lnSpc>
                <a:spcPct val="80000"/>
              </a:lnSpc>
              <a:spcBef>
                <a:spcPts val="500"/>
              </a:spcBef>
              <a:spcAft>
                <a:spcPts val="0"/>
              </a:spcAft>
              <a:buSzPts val="1600"/>
              <a:buNone/>
              <a:defRPr b="1" sz="1600"/>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381000" lvl="0" marL="457200" algn="l">
              <a:lnSpc>
                <a:spcPct val="80000"/>
              </a:lnSpc>
              <a:spcBef>
                <a:spcPts val="600"/>
              </a:spcBef>
              <a:spcAft>
                <a:spcPts val="0"/>
              </a:spcAft>
              <a:buSzPts val="2400"/>
              <a:buChar char="•"/>
              <a:defRPr sz="2400"/>
            </a:lvl1pPr>
            <a:lvl2pPr indent="-355600" lvl="1" marL="914400" algn="l">
              <a:lnSpc>
                <a:spcPct val="80000"/>
              </a:lnSpc>
              <a:spcBef>
                <a:spcPts val="500"/>
              </a:spcBef>
              <a:spcAft>
                <a:spcPts val="0"/>
              </a:spcAft>
              <a:buSzPts val="2000"/>
              <a:buChar char="⮚"/>
              <a:defRPr sz="2000"/>
            </a:lvl2pPr>
            <a:lvl3pPr indent="-342900" lvl="2" marL="1371600" algn="l">
              <a:lnSpc>
                <a:spcPct val="80000"/>
              </a:lnSpc>
              <a:spcBef>
                <a:spcPts val="600"/>
              </a:spcBef>
              <a:spcAft>
                <a:spcPts val="0"/>
              </a:spcAft>
              <a:buSzPts val="1800"/>
              <a:buChar char="•"/>
              <a:defRPr sz="1800"/>
            </a:lvl3pPr>
            <a:lvl4pPr indent="-330200" lvl="3" marL="1828800" algn="l">
              <a:lnSpc>
                <a:spcPct val="80000"/>
              </a:lnSpc>
              <a:spcBef>
                <a:spcPts val="500"/>
              </a:spcBef>
              <a:spcAft>
                <a:spcPts val="0"/>
              </a:spcAft>
              <a:buSzPts val="1600"/>
              <a:buChar char="–"/>
              <a:defRPr sz="1600"/>
            </a:lvl4pPr>
            <a:lvl5pPr indent="-330200" lvl="4" marL="2286000" algn="l">
              <a:lnSpc>
                <a:spcPct val="80000"/>
              </a:lnSpc>
              <a:spcBef>
                <a:spcPts val="500"/>
              </a:spcBef>
              <a:spcAft>
                <a:spcPts val="0"/>
              </a:spcAft>
              <a:buSzPts val="1600"/>
              <a:buChar char="»"/>
              <a:defRPr sz="1600"/>
            </a:lvl5pPr>
            <a:lvl6pPr indent="-330200" lvl="5" marL="2743200" algn="l">
              <a:lnSpc>
                <a:spcPct val="80000"/>
              </a:lnSpc>
              <a:spcBef>
                <a:spcPts val="500"/>
              </a:spcBef>
              <a:spcAft>
                <a:spcPts val="0"/>
              </a:spcAft>
              <a:buSzPts val="1600"/>
              <a:buChar char="»"/>
              <a:defRPr sz="1600"/>
            </a:lvl6pPr>
            <a:lvl7pPr indent="-330200" lvl="6" marL="3200400" algn="l">
              <a:lnSpc>
                <a:spcPct val="80000"/>
              </a:lnSpc>
              <a:spcBef>
                <a:spcPts val="500"/>
              </a:spcBef>
              <a:spcAft>
                <a:spcPts val="0"/>
              </a:spcAft>
              <a:buSzPts val="1600"/>
              <a:buChar char="»"/>
              <a:defRPr sz="1600"/>
            </a:lvl7pPr>
            <a:lvl8pPr indent="-330200" lvl="7" marL="3657600" algn="l">
              <a:lnSpc>
                <a:spcPct val="80000"/>
              </a:lnSpc>
              <a:spcBef>
                <a:spcPts val="500"/>
              </a:spcBef>
              <a:spcAft>
                <a:spcPts val="0"/>
              </a:spcAft>
              <a:buSzPts val="1600"/>
              <a:buChar char="»"/>
              <a:defRPr sz="1600"/>
            </a:lvl8pPr>
            <a:lvl9pPr indent="-330200" lvl="8" marL="4114800" algn="l">
              <a:lnSpc>
                <a:spcPct val="80000"/>
              </a:lnSpc>
              <a:spcBef>
                <a:spcPts val="500"/>
              </a:spcBef>
              <a:spcAft>
                <a:spcPts val="0"/>
              </a:spcAft>
              <a:buSzPts val="1600"/>
              <a:buChar char="»"/>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3"/>
          <p:cNvSpPr txBox="1"/>
          <p:nvPr>
            <p:ph type="title"/>
          </p:nvPr>
        </p:nvSpPr>
        <p:spPr>
          <a:xfrm rot="5400000">
            <a:off x="5390357" y="2839245"/>
            <a:ext cx="4524375" cy="2055812"/>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22" name="Google Shape;22;p3"/>
          <p:cNvSpPr txBox="1"/>
          <p:nvPr>
            <p:ph idx="1" type="body"/>
          </p:nvPr>
        </p:nvSpPr>
        <p:spPr>
          <a:xfrm rot="5400000">
            <a:off x="1202532" y="859631"/>
            <a:ext cx="4524375" cy="6015038"/>
          </a:xfrm>
          <a:prstGeom prst="rect">
            <a:avLst/>
          </a:prstGeom>
          <a:noFill/>
          <a:ln>
            <a:noFill/>
          </a:ln>
        </p:spPr>
        <p:txBody>
          <a:bodyPr anchorCtr="0" anchor="t" bIns="0" lIns="0" spcFirstLastPara="1" rIns="0" wrap="square" tIns="0">
            <a:noAutofit/>
          </a:bodyPr>
          <a:lstStyle>
            <a:lvl1pPr indent="-342900" lvl="0" marL="457200" algn="l">
              <a:lnSpc>
                <a:spcPct val="82000"/>
              </a:lnSpc>
              <a:spcBef>
                <a:spcPts val="600"/>
              </a:spcBef>
              <a:spcAft>
                <a:spcPts val="0"/>
              </a:spcAft>
              <a:buSzPts val="1800"/>
              <a:buChar char="•"/>
              <a:defRPr/>
            </a:lvl1pPr>
            <a:lvl2pPr indent="-342900" lvl="1" marL="914400" algn="l">
              <a:lnSpc>
                <a:spcPct val="82000"/>
              </a:lnSpc>
              <a:spcBef>
                <a:spcPts val="500"/>
              </a:spcBef>
              <a:spcAft>
                <a:spcPts val="0"/>
              </a:spcAft>
              <a:buSzPts val="1800"/>
              <a:buChar char="⮚"/>
              <a:defRPr/>
            </a:lvl2pPr>
            <a:lvl3pPr indent="-342900" lvl="2" marL="1371600" algn="l">
              <a:lnSpc>
                <a:spcPct val="82000"/>
              </a:lnSpc>
              <a:spcBef>
                <a:spcPts val="600"/>
              </a:spcBef>
              <a:spcAft>
                <a:spcPts val="0"/>
              </a:spcAft>
              <a:buSzPts val="1800"/>
              <a:buChar char="•"/>
              <a:defRPr/>
            </a:lvl3pPr>
            <a:lvl4pPr indent="-342900" lvl="3" marL="1828800" algn="l">
              <a:lnSpc>
                <a:spcPct val="82000"/>
              </a:lnSpc>
              <a:spcBef>
                <a:spcPts val="500"/>
              </a:spcBef>
              <a:spcAft>
                <a:spcPts val="0"/>
              </a:spcAft>
              <a:buSzPts val="1800"/>
              <a:buChar char="–"/>
              <a:defRPr/>
            </a:lvl4pPr>
            <a:lvl5pPr indent="-342900" lvl="4" marL="2286000" algn="l">
              <a:lnSpc>
                <a:spcPct val="82000"/>
              </a:lnSpc>
              <a:spcBef>
                <a:spcPts val="500"/>
              </a:spcBef>
              <a:spcAft>
                <a:spcPts val="0"/>
              </a:spcAft>
              <a:buSzPts val="1800"/>
              <a:buChar char="»"/>
              <a:defRPr/>
            </a:lvl5pPr>
            <a:lvl6pPr indent="-342900" lvl="5" marL="2743200" algn="l">
              <a:lnSpc>
                <a:spcPct val="82000"/>
              </a:lnSpc>
              <a:spcBef>
                <a:spcPts val="500"/>
              </a:spcBef>
              <a:spcAft>
                <a:spcPts val="0"/>
              </a:spcAft>
              <a:buSzPts val="1800"/>
              <a:buChar char="»"/>
              <a:defRPr/>
            </a:lvl6pPr>
            <a:lvl7pPr indent="-342900" lvl="6" marL="3200400" algn="l">
              <a:lnSpc>
                <a:spcPct val="82000"/>
              </a:lnSpc>
              <a:spcBef>
                <a:spcPts val="500"/>
              </a:spcBef>
              <a:spcAft>
                <a:spcPts val="0"/>
              </a:spcAft>
              <a:buSzPts val="1800"/>
              <a:buChar char="»"/>
              <a:defRPr/>
            </a:lvl7pPr>
            <a:lvl8pPr indent="-342900" lvl="7" marL="3657600" algn="l">
              <a:lnSpc>
                <a:spcPct val="82000"/>
              </a:lnSpc>
              <a:spcBef>
                <a:spcPts val="500"/>
              </a:spcBef>
              <a:spcAft>
                <a:spcPts val="0"/>
              </a:spcAft>
              <a:buSzPts val="1800"/>
              <a:buChar char="»"/>
              <a:defRPr/>
            </a:lvl8pPr>
            <a:lvl9pPr indent="-342900" lvl="8" marL="4114800" algn="l">
              <a:lnSpc>
                <a:spcPct val="82000"/>
              </a:lnSpc>
              <a:spcBef>
                <a:spcPts val="500"/>
              </a:spcBef>
              <a:spcAft>
                <a:spcPts val="0"/>
              </a:spcAft>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90" name="Google Shape;90;p22"/>
          <p:cNvSpPr txBox="1"/>
          <p:nvPr>
            <p:ph idx="1" type="body"/>
          </p:nvPr>
        </p:nvSpPr>
        <p:spPr>
          <a:xfrm>
            <a:off x="533400" y="1143000"/>
            <a:ext cx="3959225" cy="5256213"/>
          </a:xfrm>
          <a:prstGeom prst="rect">
            <a:avLst/>
          </a:prstGeom>
          <a:noFill/>
          <a:ln>
            <a:noFill/>
          </a:ln>
        </p:spPr>
        <p:txBody>
          <a:bodyPr anchorCtr="0" anchor="t" bIns="46800" lIns="90000" spcFirstLastPara="1" rIns="90000" wrap="square" tIns="46800">
            <a:noAutofit/>
          </a:bodyPr>
          <a:lstStyle>
            <a:lvl1pPr indent="-406400" lvl="0" marL="457200" algn="l">
              <a:lnSpc>
                <a:spcPct val="80000"/>
              </a:lnSpc>
              <a:spcBef>
                <a:spcPts val="600"/>
              </a:spcBef>
              <a:spcAft>
                <a:spcPts val="0"/>
              </a:spcAft>
              <a:buSzPts val="2800"/>
              <a:buChar char="•"/>
              <a:defRPr sz="2800"/>
            </a:lvl1pPr>
            <a:lvl2pPr indent="-381000" lvl="1" marL="914400" algn="l">
              <a:lnSpc>
                <a:spcPct val="80000"/>
              </a:lnSpc>
              <a:spcBef>
                <a:spcPts val="500"/>
              </a:spcBef>
              <a:spcAft>
                <a:spcPts val="0"/>
              </a:spcAft>
              <a:buSzPts val="2400"/>
              <a:buChar char="⮚"/>
              <a:defRPr sz="2400"/>
            </a:lvl2pPr>
            <a:lvl3pPr indent="-355600" lvl="2" marL="1371600" algn="l">
              <a:lnSpc>
                <a:spcPct val="80000"/>
              </a:lnSpc>
              <a:spcBef>
                <a:spcPts val="600"/>
              </a:spcBef>
              <a:spcAft>
                <a:spcPts val="0"/>
              </a:spcAft>
              <a:buSzPts val="2000"/>
              <a:buChar char="•"/>
              <a:defRPr sz="2000"/>
            </a:lvl3pPr>
            <a:lvl4pPr indent="-342900" lvl="3" marL="1828800" algn="l">
              <a:lnSpc>
                <a:spcPct val="80000"/>
              </a:lnSpc>
              <a:spcBef>
                <a:spcPts val="500"/>
              </a:spcBef>
              <a:spcAft>
                <a:spcPts val="0"/>
              </a:spcAft>
              <a:buSzPts val="1800"/>
              <a:buChar char="–"/>
              <a:defRPr sz="1800"/>
            </a:lvl4pPr>
            <a:lvl5pPr indent="-342900" lvl="4" marL="2286000" algn="l">
              <a:lnSpc>
                <a:spcPct val="80000"/>
              </a:lnSpc>
              <a:spcBef>
                <a:spcPts val="500"/>
              </a:spcBef>
              <a:spcAft>
                <a:spcPts val="0"/>
              </a:spcAft>
              <a:buSzPts val="1800"/>
              <a:buChar char="»"/>
              <a:defRPr sz="1800"/>
            </a:lvl5pPr>
            <a:lvl6pPr indent="-342900" lvl="5" marL="2743200" algn="l">
              <a:lnSpc>
                <a:spcPct val="80000"/>
              </a:lnSpc>
              <a:spcBef>
                <a:spcPts val="500"/>
              </a:spcBef>
              <a:spcAft>
                <a:spcPts val="0"/>
              </a:spcAft>
              <a:buSzPts val="1800"/>
              <a:buChar char="»"/>
              <a:defRPr sz="1800"/>
            </a:lvl6pPr>
            <a:lvl7pPr indent="-342900" lvl="6" marL="3200400" algn="l">
              <a:lnSpc>
                <a:spcPct val="80000"/>
              </a:lnSpc>
              <a:spcBef>
                <a:spcPts val="500"/>
              </a:spcBef>
              <a:spcAft>
                <a:spcPts val="0"/>
              </a:spcAft>
              <a:buSzPts val="1800"/>
              <a:buChar char="»"/>
              <a:defRPr sz="1800"/>
            </a:lvl7pPr>
            <a:lvl8pPr indent="-342900" lvl="7" marL="3657600" algn="l">
              <a:lnSpc>
                <a:spcPct val="80000"/>
              </a:lnSpc>
              <a:spcBef>
                <a:spcPts val="500"/>
              </a:spcBef>
              <a:spcAft>
                <a:spcPts val="0"/>
              </a:spcAft>
              <a:buSzPts val="1800"/>
              <a:buChar char="»"/>
              <a:defRPr sz="1800"/>
            </a:lvl8pPr>
            <a:lvl9pPr indent="-342900" lvl="8" marL="4114800" algn="l">
              <a:lnSpc>
                <a:spcPct val="80000"/>
              </a:lnSpc>
              <a:spcBef>
                <a:spcPts val="500"/>
              </a:spcBef>
              <a:spcAft>
                <a:spcPts val="0"/>
              </a:spcAft>
              <a:buSzPts val="1800"/>
              <a:buChar char="»"/>
              <a:defRPr sz="1800"/>
            </a:lvl9pPr>
          </a:lstStyle>
          <a:p/>
        </p:txBody>
      </p:sp>
      <p:sp>
        <p:nvSpPr>
          <p:cNvPr id="91" name="Google Shape;91;p22"/>
          <p:cNvSpPr txBox="1"/>
          <p:nvPr>
            <p:ph idx="2" type="body"/>
          </p:nvPr>
        </p:nvSpPr>
        <p:spPr>
          <a:xfrm>
            <a:off x="4645025" y="1143000"/>
            <a:ext cx="3959225" cy="5256213"/>
          </a:xfrm>
          <a:prstGeom prst="rect">
            <a:avLst/>
          </a:prstGeom>
          <a:noFill/>
          <a:ln>
            <a:noFill/>
          </a:ln>
        </p:spPr>
        <p:txBody>
          <a:bodyPr anchorCtr="0" anchor="t" bIns="46800" lIns="90000" spcFirstLastPara="1" rIns="90000" wrap="square" tIns="46800">
            <a:noAutofit/>
          </a:bodyPr>
          <a:lstStyle>
            <a:lvl1pPr indent="-406400" lvl="0" marL="457200" algn="l">
              <a:lnSpc>
                <a:spcPct val="80000"/>
              </a:lnSpc>
              <a:spcBef>
                <a:spcPts val="600"/>
              </a:spcBef>
              <a:spcAft>
                <a:spcPts val="0"/>
              </a:spcAft>
              <a:buSzPts val="2800"/>
              <a:buChar char="•"/>
              <a:defRPr sz="2800"/>
            </a:lvl1pPr>
            <a:lvl2pPr indent="-381000" lvl="1" marL="914400" algn="l">
              <a:lnSpc>
                <a:spcPct val="80000"/>
              </a:lnSpc>
              <a:spcBef>
                <a:spcPts val="500"/>
              </a:spcBef>
              <a:spcAft>
                <a:spcPts val="0"/>
              </a:spcAft>
              <a:buSzPts val="2400"/>
              <a:buChar char="⮚"/>
              <a:defRPr sz="2400"/>
            </a:lvl2pPr>
            <a:lvl3pPr indent="-355600" lvl="2" marL="1371600" algn="l">
              <a:lnSpc>
                <a:spcPct val="80000"/>
              </a:lnSpc>
              <a:spcBef>
                <a:spcPts val="600"/>
              </a:spcBef>
              <a:spcAft>
                <a:spcPts val="0"/>
              </a:spcAft>
              <a:buSzPts val="2000"/>
              <a:buChar char="•"/>
              <a:defRPr sz="2000"/>
            </a:lvl3pPr>
            <a:lvl4pPr indent="-342900" lvl="3" marL="1828800" algn="l">
              <a:lnSpc>
                <a:spcPct val="80000"/>
              </a:lnSpc>
              <a:spcBef>
                <a:spcPts val="500"/>
              </a:spcBef>
              <a:spcAft>
                <a:spcPts val="0"/>
              </a:spcAft>
              <a:buSzPts val="1800"/>
              <a:buChar char="–"/>
              <a:defRPr sz="1800"/>
            </a:lvl4pPr>
            <a:lvl5pPr indent="-342900" lvl="4" marL="2286000" algn="l">
              <a:lnSpc>
                <a:spcPct val="80000"/>
              </a:lnSpc>
              <a:spcBef>
                <a:spcPts val="500"/>
              </a:spcBef>
              <a:spcAft>
                <a:spcPts val="0"/>
              </a:spcAft>
              <a:buSzPts val="1800"/>
              <a:buChar char="»"/>
              <a:defRPr sz="1800"/>
            </a:lvl5pPr>
            <a:lvl6pPr indent="-342900" lvl="5" marL="2743200" algn="l">
              <a:lnSpc>
                <a:spcPct val="80000"/>
              </a:lnSpc>
              <a:spcBef>
                <a:spcPts val="500"/>
              </a:spcBef>
              <a:spcAft>
                <a:spcPts val="0"/>
              </a:spcAft>
              <a:buSzPts val="1800"/>
              <a:buChar char="»"/>
              <a:defRPr sz="1800"/>
            </a:lvl6pPr>
            <a:lvl7pPr indent="-342900" lvl="6" marL="3200400" algn="l">
              <a:lnSpc>
                <a:spcPct val="80000"/>
              </a:lnSpc>
              <a:spcBef>
                <a:spcPts val="500"/>
              </a:spcBef>
              <a:spcAft>
                <a:spcPts val="0"/>
              </a:spcAft>
              <a:buSzPts val="1800"/>
              <a:buChar char="»"/>
              <a:defRPr sz="1800"/>
            </a:lvl7pPr>
            <a:lvl8pPr indent="-342900" lvl="7" marL="3657600" algn="l">
              <a:lnSpc>
                <a:spcPct val="80000"/>
              </a:lnSpc>
              <a:spcBef>
                <a:spcPts val="500"/>
              </a:spcBef>
              <a:spcAft>
                <a:spcPts val="0"/>
              </a:spcAft>
              <a:buSzPts val="1800"/>
              <a:buChar char="»"/>
              <a:defRPr sz="1800"/>
            </a:lvl8pPr>
            <a:lvl9pPr indent="-342900" lvl="8" marL="4114800" algn="l">
              <a:lnSpc>
                <a:spcPct val="80000"/>
              </a:lnSpc>
              <a:spcBef>
                <a:spcPts val="500"/>
              </a:spcBef>
              <a:spcAft>
                <a:spcPts val="0"/>
              </a:spcAft>
              <a:buSzPts val="1800"/>
              <a:buChar char="»"/>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lnSpc>
                <a:spcPct val="104000"/>
              </a:lnSpc>
              <a:spcBef>
                <a:spcPts val="0"/>
              </a:spcBef>
              <a:spcAft>
                <a:spcPts val="0"/>
              </a:spcAft>
              <a:buSzPts val="1400"/>
              <a:buNone/>
              <a:defRPr b="1" sz="4000" cap="none"/>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lnSpc>
                <a:spcPct val="80000"/>
              </a:lnSpc>
              <a:spcBef>
                <a:spcPts val="600"/>
              </a:spcBef>
              <a:spcAft>
                <a:spcPts val="0"/>
              </a:spcAft>
              <a:buSzPts val="2000"/>
              <a:buNone/>
              <a:defRPr sz="2000"/>
            </a:lvl1pPr>
            <a:lvl2pPr indent="-228600" lvl="1" marL="914400" algn="l">
              <a:lnSpc>
                <a:spcPct val="80000"/>
              </a:lnSpc>
              <a:spcBef>
                <a:spcPts val="500"/>
              </a:spcBef>
              <a:spcAft>
                <a:spcPts val="0"/>
              </a:spcAft>
              <a:buSzPts val="1800"/>
              <a:buNone/>
              <a:defRPr sz="1800"/>
            </a:lvl2pPr>
            <a:lvl3pPr indent="-228600" lvl="2" marL="1371600" algn="l">
              <a:lnSpc>
                <a:spcPct val="80000"/>
              </a:lnSpc>
              <a:spcBef>
                <a:spcPts val="600"/>
              </a:spcBef>
              <a:spcAft>
                <a:spcPts val="0"/>
              </a:spcAft>
              <a:buSzPts val="1600"/>
              <a:buNone/>
              <a:defRPr sz="1600"/>
            </a:lvl3pPr>
            <a:lvl4pPr indent="-228600" lvl="3" marL="1828800" algn="l">
              <a:lnSpc>
                <a:spcPct val="80000"/>
              </a:lnSpc>
              <a:spcBef>
                <a:spcPts val="500"/>
              </a:spcBef>
              <a:spcAft>
                <a:spcPts val="0"/>
              </a:spcAft>
              <a:buSzPts val="1400"/>
              <a:buNone/>
              <a:defRPr sz="1400"/>
            </a:lvl4pPr>
            <a:lvl5pPr indent="-228600" lvl="4" marL="2286000" algn="l">
              <a:lnSpc>
                <a:spcPct val="80000"/>
              </a:lnSpc>
              <a:spcBef>
                <a:spcPts val="500"/>
              </a:spcBef>
              <a:spcAft>
                <a:spcPts val="0"/>
              </a:spcAft>
              <a:buSzPts val="1400"/>
              <a:buNone/>
              <a:defRPr sz="1400"/>
            </a:lvl5pPr>
            <a:lvl6pPr indent="-228600" lvl="5" marL="2743200" algn="l">
              <a:lnSpc>
                <a:spcPct val="80000"/>
              </a:lnSpc>
              <a:spcBef>
                <a:spcPts val="500"/>
              </a:spcBef>
              <a:spcAft>
                <a:spcPts val="0"/>
              </a:spcAft>
              <a:buSzPts val="1400"/>
              <a:buNone/>
              <a:defRPr sz="1400"/>
            </a:lvl6pPr>
            <a:lvl7pPr indent="-228600" lvl="6" marL="3200400" algn="l">
              <a:lnSpc>
                <a:spcPct val="80000"/>
              </a:lnSpc>
              <a:spcBef>
                <a:spcPts val="500"/>
              </a:spcBef>
              <a:spcAft>
                <a:spcPts val="0"/>
              </a:spcAft>
              <a:buSzPts val="1400"/>
              <a:buNone/>
              <a:defRPr sz="1400"/>
            </a:lvl7pPr>
            <a:lvl8pPr indent="-228600" lvl="7" marL="3657600" algn="l">
              <a:lnSpc>
                <a:spcPct val="80000"/>
              </a:lnSpc>
              <a:spcBef>
                <a:spcPts val="500"/>
              </a:spcBef>
              <a:spcAft>
                <a:spcPts val="0"/>
              </a:spcAft>
              <a:buSzPts val="1400"/>
              <a:buNone/>
              <a:defRPr sz="1400"/>
            </a:lvl8pPr>
            <a:lvl9pPr indent="-228600" lvl="8" marL="4114800" algn="l">
              <a:lnSpc>
                <a:spcPct val="80000"/>
              </a:lnSpc>
              <a:spcBef>
                <a:spcPts val="500"/>
              </a:spcBef>
              <a:spcAft>
                <a:spcPts val="0"/>
              </a:spcAft>
              <a:buSzPts val="1400"/>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lnSpc>
                <a:spcPct val="80000"/>
              </a:lnSpc>
              <a:spcBef>
                <a:spcPts val="600"/>
              </a:spcBef>
              <a:spcAft>
                <a:spcPts val="0"/>
              </a:spcAft>
              <a:buSzPts val="2400"/>
              <a:buNone/>
              <a:defRPr/>
            </a:lvl1pPr>
            <a:lvl2pPr lvl="1" algn="ctr">
              <a:lnSpc>
                <a:spcPct val="80000"/>
              </a:lnSpc>
              <a:spcBef>
                <a:spcPts val="500"/>
              </a:spcBef>
              <a:spcAft>
                <a:spcPts val="0"/>
              </a:spcAft>
              <a:buSzPts val="2000"/>
              <a:buNone/>
              <a:defRPr/>
            </a:lvl2pPr>
            <a:lvl3pPr lvl="2" algn="ctr">
              <a:lnSpc>
                <a:spcPct val="80000"/>
              </a:lnSpc>
              <a:spcBef>
                <a:spcPts val="600"/>
              </a:spcBef>
              <a:spcAft>
                <a:spcPts val="0"/>
              </a:spcAft>
              <a:buSzPts val="2400"/>
              <a:buNone/>
              <a:defRPr/>
            </a:lvl3pPr>
            <a:lvl4pPr lvl="3" algn="ctr">
              <a:lnSpc>
                <a:spcPct val="80000"/>
              </a:lnSpc>
              <a:spcBef>
                <a:spcPts val="500"/>
              </a:spcBef>
              <a:spcAft>
                <a:spcPts val="0"/>
              </a:spcAft>
              <a:buSzPts val="2000"/>
              <a:buNone/>
              <a:defRPr/>
            </a:lvl4pPr>
            <a:lvl5pPr lvl="4" algn="ctr">
              <a:lnSpc>
                <a:spcPct val="80000"/>
              </a:lnSpc>
              <a:spcBef>
                <a:spcPts val="500"/>
              </a:spcBef>
              <a:spcAft>
                <a:spcPts val="0"/>
              </a:spcAft>
              <a:buSzPts val="2000"/>
              <a:buNone/>
              <a:defRPr/>
            </a:lvl5pPr>
            <a:lvl6pPr lvl="5" algn="ctr">
              <a:lnSpc>
                <a:spcPct val="80000"/>
              </a:lnSpc>
              <a:spcBef>
                <a:spcPts val="500"/>
              </a:spcBef>
              <a:spcAft>
                <a:spcPts val="0"/>
              </a:spcAft>
              <a:buSzPts val="2000"/>
              <a:buNone/>
              <a:defRPr/>
            </a:lvl6pPr>
            <a:lvl7pPr lvl="6" algn="ctr">
              <a:lnSpc>
                <a:spcPct val="80000"/>
              </a:lnSpc>
              <a:spcBef>
                <a:spcPts val="500"/>
              </a:spcBef>
              <a:spcAft>
                <a:spcPts val="0"/>
              </a:spcAft>
              <a:buSzPts val="2000"/>
              <a:buNone/>
              <a:defRPr/>
            </a:lvl7pPr>
            <a:lvl8pPr lvl="7" algn="ctr">
              <a:lnSpc>
                <a:spcPct val="80000"/>
              </a:lnSpc>
              <a:spcBef>
                <a:spcPts val="500"/>
              </a:spcBef>
              <a:spcAft>
                <a:spcPts val="0"/>
              </a:spcAft>
              <a:buSzPts val="2000"/>
              <a:buNone/>
              <a:defRPr/>
            </a:lvl8pPr>
            <a:lvl9pPr lvl="8" algn="ctr">
              <a:lnSpc>
                <a:spcPct val="80000"/>
              </a:lnSpc>
              <a:spcBef>
                <a:spcPts val="500"/>
              </a:spcBef>
              <a:spcAft>
                <a:spcPts val="0"/>
              </a:spcAft>
              <a:buSzPts val="2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 name="Shape 23"/>
        <p:cNvGrpSpPr/>
        <p:nvPr/>
      </p:nvGrpSpPr>
      <p:grpSpPr>
        <a:xfrm>
          <a:off x="0" y="0"/>
          <a:ext cx="0" cy="0"/>
          <a:chOff x="0" y="0"/>
          <a:chExt cx="0" cy="0"/>
        </a:xfrm>
      </p:grpSpPr>
      <p:sp>
        <p:nvSpPr>
          <p:cNvPr id="24" name="Google Shape;24;p4"/>
          <p:cNvSpPr txBox="1"/>
          <p:nvPr>
            <p:ph type="title"/>
          </p:nvPr>
        </p:nvSpPr>
        <p:spPr>
          <a:xfrm>
            <a:off x="685800" y="2130425"/>
            <a:ext cx="7766050" cy="146367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25" name="Google Shape;25;p4"/>
          <p:cNvSpPr txBox="1"/>
          <p:nvPr>
            <p:ph idx="1" type="body"/>
          </p:nvPr>
        </p:nvSpPr>
        <p:spPr>
          <a:xfrm rot="5400000">
            <a:off x="2306638" y="-244475"/>
            <a:ext cx="4524375" cy="8223250"/>
          </a:xfrm>
          <a:prstGeom prst="rect">
            <a:avLst/>
          </a:prstGeom>
          <a:noFill/>
          <a:ln>
            <a:noFill/>
          </a:ln>
        </p:spPr>
        <p:txBody>
          <a:bodyPr anchorCtr="0" anchor="t" bIns="0" lIns="0" spcFirstLastPara="1" rIns="0" wrap="square" tIns="0">
            <a:noAutofit/>
          </a:bodyPr>
          <a:lstStyle>
            <a:lvl1pPr indent="-342900" lvl="0" marL="457200" algn="l">
              <a:lnSpc>
                <a:spcPct val="82000"/>
              </a:lnSpc>
              <a:spcBef>
                <a:spcPts val="600"/>
              </a:spcBef>
              <a:spcAft>
                <a:spcPts val="0"/>
              </a:spcAft>
              <a:buSzPts val="1800"/>
              <a:buChar char="•"/>
              <a:defRPr/>
            </a:lvl1pPr>
            <a:lvl2pPr indent="-342900" lvl="1" marL="914400" algn="l">
              <a:lnSpc>
                <a:spcPct val="82000"/>
              </a:lnSpc>
              <a:spcBef>
                <a:spcPts val="500"/>
              </a:spcBef>
              <a:spcAft>
                <a:spcPts val="0"/>
              </a:spcAft>
              <a:buSzPts val="1800"/>
              <a:buChar char="⮚"/>
              <a:defRPr/>
            </a:lvl2pPr>
            <a:lvl3pPr indent="-342900" lvl="2" marL="1371600" algn="l">
              <a:lnSpc>
                <a:spcPct val="82000"/>
              </a:lnSpc>
              <a:spcBef>
                <a:spcPts val="600"/>
              </a:spcBef>
              <a:spcAft>
                <a:spcPts val="0"/>
              </a:spcAft>
              <a:buSzPts val="1800"/>
              <a:buChar char="•"/>
              <a:defRPr/>
            </a:lvl3pPr>
            <a:lvl4pPr indent="-342900" lvl="3" marL="1828800" algn="l">
              <a:lnSpc>
                <a:spcPct val="82000"/>
              </a:lnSpc>
              <a:spcBef>
                <a:spcPts val="500"/>
              </a:spcBef>
              <a:spcAft>
                <a:spcPts val="0"/>
              </a:spcAft>
              <a:buSzPts val="1800"/>
              <a:buChar char="–"/>
              <a:defRPr/>
            </a:lvl4pPr>
            <a:lvl5pPr indent="-342900" lvl="4" marL="2286000" algn="l">
              <a:lnSpc>
                <a:spcPct val="82000"/>
              </a:lnSpc>
              <a:spcBef>
                <a:spcPts val="500"/>
              </a:spcBef>
              <a:spcAft>
                <a:spcPts val="0"/>
              </a:spcAft>
              <a:buSzPts val="1800"/>
              <a:buChar char="»"/>
              <a:defRPr/>
            </a:lvl5pPr>
            <a:lvl6pPr indent="-342900" lvl="5" marL="2743200" algn="l">
              <a:lnSpc>
                <a:spcPct val="82000"/>
              </a:lnSpc>
              <a:spcBef>
                <a:spcPts val="500"/>
              </a:spcBef>
              <a:spcAft>
                <a:spcPts val="0"/>
              </a:spcAft>
              <a:buSzPts val="1800"/>
              <a:buChar char="»"/>
              <a:defRPr/>
            </a:lvl6pPr>
            <a:lvl7pPr indent="-342900" lvl="6" marL="3200400" algn="l">
              <a:lnSpc>
                <a:spcPct val="82000"/>
              </a:lnSpc>
              <a:spcBef>
                <a:spcPts val="500"/>
              </a:spcBef>
              <a:spcAft>
                <a:spcPts val="0"/>
              </a:spcAft>
              <a:buSzPts val="1800"/>
              <a:buChar char="»"/>
              <a:defRPr/>
            </a:lvl7pPr>
            <a:lvl8pPr indent="-342900" lvl="7" marL="3657600" algn="l">
              <a:lnSpc>
                <a:spcPct val="82000"/>
              </a:lnSpc>
              <a:spcBef>
                <a:spcPts val="500"/>
              </a:spcBef>
              <a:spcAft>
                <a:spcPts val="0"/>
              </a:spcAft>
              <a:buSzPts val="1800"/>
              <a:buChar char="»"/>
              <a:defRPr/>
            </a:lvl8pPr>
            <a:lvl9pPr indent="-342900" lvl="8" marL="4114800" algn="l">
              <a:lnSpc>
                <a:spcPct val="82000"/>
              </a:lnSpc>
              <a:spcBef>
                <a:spcPts val="50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 name="Shape 26"/>
        <p:cNvGrpSpPr/>
        <p:nvPr/>
      </p:nvGrpSpPr>
      <p:grpSpPr>
        <a:xfrm>
          <a:off x="0" y="0"/>
          <a:ext cx="0" cy="0"/>
          <a:chOff x="0" y="0"/>
          <a:chExt cx="0" cy="0"/>
        </a:xfrm>
      </p:grpSpPr>
      <p:sp>
        <p:nvSpPr>
          <p:cNvPr id="27" name="Google Shape;27;p5"/>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lnSpc>
                <a:spcPct val="104000"/>
              </a:lnSpc>
              <a:spcBef>
                <a:spcPts val="0"/>
              </a:spcBef>
              <a:spcAft>
                <a:spcPts val="0"/>
              </a:spcAft>
              <a:buSzPts val="1400"/>
              <a:buNone/>
              <a:defRPr b="1" sz="2000"/>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28" name="Google Shape;28;p5"/>
          <p:cNvSpPr/>
          <p:nvPr>
            <p:ph idx="2" type="pic"/>
          </p:nvPr>
        </p:nvSpPr>
        <p:spPr>
          <a:xfrm>
            <a:off x="1792288" y="612775"/>
            <a:ext cx="5486400" cy="4114800"/>
          </a:xfrm>
          <a:prstGeom prst="rect">
            <a:avLst/>
          </a:prstGeom>
          <a:noFill/>
          <a:ln>
            <a:noFill/>
          </a:ln>
        </p:spPr>
      </p:sp>
      <p:sp>
        <p:nvSpPr>
          <p:cNvPr id="29" name="Google Shape;29;p5"/>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600"/>
              </a:spcBef>
              <a:spcAft>
                <a:spcPts val="0"/>
              </a:spcAft>
              <a:buSzPts val="1400"/>
              <a:buNone/>
              <a:defRPr sz="1400"/>
            </a:lvl1pPr>
            <a:lvl2pPr indent="-228600" lvl="1" marL="914400" algn="l">
              <a:lnSpc>
                <a:spcPct val="82000"/>
              </a:lnSpc>
              <a:spcBef>
                <a:spcPts val="500"/>
              </a:spcBef>
              <a:spcAft>
                <a:spcPts val="0"/>
              </a:spcAft>
              <a:buSzPts val="1200"/>
              <a:buNone/>
              <a:defRPr sz="1200"/>
            </a:lvl2pPr>
            <a:lvl3pPr indent="-228600" lvl="2" marL="1371600" algn="l">
              <a:lnSpc>
                <a:spcPct val="82000"/>
              </a:lnSpc>
              <a:spcBef>
                <a:spcPts val="600"/>
              </a:spcBef>
              <a:spcAft>
                <a:spcPts val="0"/>
              </a:spcAft>
              <a:buSzPts val="1000"/>
              <a:buNone/>
              <a:defRPr sz="1000"/>
            </a:lvl3pPr>
            <a:lvl4pPr indent="-228600" lvl="3" marL="1828800" algn="l">
              <a:lnSpc>
                <a:spcPct val="82000"/>
              </a:lnSpc>
              <a:spcBef>
                <a:spcPts val="500"/>
              </a:spcBef>
              <a:spcAft>
                <a:spcPts val="0"/>
              </a:spcAft>
              <a:buSzPts val="900"/>
              <a:buNone/>
              <a:defRPr sz="900"/>
            </a:lvl4pPr>
            <a:lvl5pPr indent="-228600" lvl="4" marL="2286000" algn="l">
              <a:lnSpc>
                <a:spcPct val="82000"/>
              </a:lnSpc>
              <a:spcBef>
                <a:spcPts val="500"/>
              </a:spcBef>
              <a:spcAft>
                <a:spcPts val="0"/>
              </a:spcAft>
              <a:buSzPts val="900"/>
              <a:buNone/>
              <a:defRPr sz="900"/>
            </a:lvl5pPr>
            <a:lvl6pPr indent="-228600" lvl="5" marL="2743200" algn="l">
              <a:lnSpc>
                <a:spcPct val="82000"/>
              </a:lnSpc>
              <a:spcBef>
                <a:spcPts val="500"/>
              </a:spcBef>
              <a:spcAft>
                <a:spcPts val="0"/>
              </a:spcAft>
              <a:buSzPts val="900"/>
              <a:buNone/>
              <a:defRPr sz="900"/>
            </a:lvl6pPr>
            <a:lvl7pPr indent="-228600" lvl="6" marL="3200400" algn="l">
              <a:lnSpc>
                <a:spcPct val="82000"/>
              </a:lnSpc>
              <a:spcBef>
                <a:spcPts val="500"/>
              </a:spcBef>
              <a:spcAft>
                <a:spcPts val="0"/>
              </a:spcAft>
              <a:buSzPts val="900"/>
              <a:buNone/>
              <a:defRPr sz="900"/>
            </a:lvl7pPr>
            <a:lvl8pPr indent="-228600" lvl="7" marL="3657600" algn="l">
              <a:lnSpc>
                <a:spcPct val="82000"/>
              </a:lnSpc>
              <a:spcBef>
                <a:spcPts val="500"/>
              </a:spcBef>
              <a:spcAft>
                <a:spcPts val="0"/>
              </a:spcAft>
              <a:buSzPts val="900"/>
              <a:buNone/>
              <a:defRPr sz="900"/>
            </a:lvl8pPr>
            <a:lvl9pPr indent="-228600" lvl="8" marL="4114800" algn="l">
              <a:lnSpc>
                <a:spcPct val="82000"/>
              </a:lnSpc>
              <a:spcBef>
                <a:spcPts val="500"/>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6"/>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lnSpc>
                <a:spcPct val="104000"/>
              </a:lnSpc>
              <a:spcBef>
                <a:spcPts val="0"/>
              </a:spcBef>
              <a:spcAft>
                <a:spcPts val="0"/>
              </a:spcAft>
              <a:buSzPts val="1400"/>
              <a:buNone/>
              <a:defRPr b="1" sz="2000"/>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32" name="Google Shape;32;p6"/>
          <p:cNvSpPr txBox="1"/>
          <p:nvPr>
            <p:ph idx="1" type="body"/>
          </p:nvPr>
        </p:nvSpPr>
        <p:spPr>
          <a:xfrm>
            <a:off x="3575050" y="273050"/>
            <a:ext cx="5111750" cy="5853113"/>
          </a:xfrm>
          <a:prstGeom prst="rect">
            <a:avLst/>
          </a:prstGeom>
          <a:noFill/>
          <a:ln>
            <a:noFill/>
          </a:ln>
        </p:spPr>
        <p:txBody>
          <a:bodyPr anchorCtr="0" anchor="t" bIns="0" lIns="0" spcFirstLastPara="1" rIns="0" wrap="square" tIns="0">
            <a:noAutofit/>
          </a:bodyPr>
          <a:lstStyle>
            <a:lvl1pPr indent="-431800" lvl="0" marL="457200" algn="l">
              <a:lnSpc>
                <a:spcPct val="82000"/>
              </a:lnSpc>
              <a:spcBef>
                <a:spcPts val="600"/>
              </a:spcBef>
              <a:spcAft>
                <a:spcPts val="0"/>
              </a:spcAft>
              <a:buSzPts val="3200"/>
              <a:buChar char="•"/>
              <a:defRPr sz="3200"/>
            </a:lvl1pPr>
            <a:lvl2pPr indent="-406400" lvl="1" marL="914400" algn="l">
              <a:lnSpc>
                <a:spcPct val="82000"/>
              </a:lnSpc>
              <a:spcBef>
                <a:spcPts val="500"/>
              </a:spcBef>
              <a:spcAft>
                <a:spcPts val="0"/>
              </a:spcAft>
              <a:buSzPts val="2800"/>
              <a:buChar char="⮚"/>
              <a:defRPr sz="2800"/>
            </a:lvl2pPr>
            <a:lvl3pPr indent="-381000" lvl="2" marL="1371600" algn="l">
              <a:lnSpc>
                <a:spcPct val="82000"/>
              </a:lnSpc>
              <a:spcBef>
                <a:spcPts val="600"/>
              </a:spcBef>
              <a:spcAft>
                <a:spcPts val="0"/>
              </a:spcAft>
              <a:buSzPts val="2400"/>
              <a:buChar char="•"/>
              <a:defRPr sz="2400"/>
            </a:lvl3pPr>
            <a:lvl4pPr indent="-355600" lvl="3" marL="1828800" algn="l">
              <a:lnSpc>
                <a:spcPct val="82000"/>
              </a:lnSpc>
              <a:spcBef>
                <a:spcPts val="500"/>
              </a:spcBef>
              <a:spcAft>
                <a:spcPts val="0"/>
              </a:spcAft>
              <a:buSzPts val="2000"/>
              <a:buChar char="–"/>
              <a:defRPr sz="2000"/>
            </a:lvl4pPr>
            <a:lvl5pPr indent="-355600" lvl="4" marL="2286000" algn="l">
              <a:lnSpc>
                <a:spcPct val="82000"/>
              </a:lnSpc>
              <a:spcBef>
                <a:spcPts val="500"/>
              </a:spcBef>
              <a:spcAft>
                <a:spcPts val="0"/>
              </a:spcAft>
              <a:buSzPts val="2000"/>
              <a:buChar char="»"/>
              <a:defRPr sz="2000"/>
            </a:lvl5pPr>
            <a:lvl6pPr indent="-355600" lvl="5" marL="2743200" algn="l">
              <a:lnSpc>
                <a:spcPct val="82000"/>
              </a:lnSpc>
              <a:spcBef>
                <a:spcPts val="500"/>
              </a:spcBef>
              <a:spcAft>
                <a:spcPts val="0"/>
              </a:spcAft>
              <a:buSzPts val="2000"/>
              <a:buChar char="»"/>
              <a:defRPr sz="2000"/>
            </a:lvl6pPr>
            <a:lvl7pPr indent="-355600" lvl="6" marL="3200400" algn="l">
              <a:lnSpc>
                <a:spcPct val="82000"/>
              </a:lnSpc>
              <a:spcBef>
                <a:spcPts val="500"/>
              </a:spcBef>
              <a:spcAft>
                <a:spcPts val="0"/>
              </a:spcAft>
              <a:buSzPts val="2000"/>
              <a:buChar char="»"/>
              <a:defRPr sz="2000"/>
            </a:lvl7pPr>
            <a:lvl8pPr indent="-355600" lvl="7" marL="3657600" algn="l">
              <a:lnSpc>
                <a:spcPct val="82000"/>
              </a:lnSpc>
              <a:spcBef>
                <a:spcPts val="500"/>
              </a:spcBef>
              <a:spcAft>
                <a:spcPts val="0"/>
              </a:spcAft>
              <a:buSzPts val="2000"/>
              <a:buChar char="»"/>
              <a:defRPr sz="2000"/>
            </a:lvl8pPr>
            <a:lvl9pPr indent="-355600" lvl="8" marL="4114800" algn="l">
              <a:lnSpc>
                <a:spcPct val="82000"/>
              </a:lnSpc>
              <a:spcBef>
                <a:spcPts val="500"/>
              </a:spcBef>
              <a:spcAft>
                <a:spcPts val="0"/>
              </a:spcAft>
              <a:buSzPts val="2000"/>
              <a:buChar char="»"/>
              <a:defRPr sz="2000"/>
            </a:lvl9pPr>
          </a:lstStyle>
          <a:p/>
        </p:txBody>
      </p:sp>
      <p:sp>
        <p:nvSpPr>
          <p:cNvPr id="33" name="Google Shape;33;p6"/>
          <p:cNvSpPr txBox="1"/>
          <p:nvPr>
            <p:ph idx="2" type="body"/>
          </p:nvPr>
        </p:nvSpPr>
        <p:spPr>
          <a:xfrm>
            <a:off x="457200" y="1435100"/>
            <a:ext cx="3008313" cy="4691063"/>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600"/>
              </a:spcBef>
              <a:spcAft>
                <a:spcPts val="0"/>
              </a:spcAft>
              <a:buSzPts val="1400"/>
              <a:buNone/>
              <a:defRPr sz="1400"/>
            </a:lvl1pPr>
            <a:lvl2pPr indent="-228600" lvl="1" marL="914400" algn="l">
              <a:lnSpc>
                <a:spcPct val="82000"/>
              </a:lnSpc>
              <a:spcBef>
                <a:spcPts val="500"/>
              </a:spcBef>
              <a:spcAft>
                <a:spcPts val="0"/>
              </a:spcAft>
              <a:buSzPts val="1200"/>
              <a:buNone/>
              <a:defRPr sz="1200"/>
            </a:lvl2pPr>
            <a:lvl3pPr indent="-228600" lvl="2" marL="1371600" algn="l">
              <a:lnSpc>
                <a:spcPct val="82000"/>
              </a:lnSpc>
              <a:spcBef>
                <a:spcPts val="600"/>
              </a:spcBef>
              <a:spcAft>
                <a:spcPts val="0"/>
              </a:spcAft>
              <a:buSzPts val="1000"/>
              <a:buNone/>
              <a:defRPr sz="1000"/>
            </a:lvl3pPr>
            <a:lvl4pPr indent="-228600" lvl="3" marL="1828800" algn="l">
              <a:lnSpc>
                <a:spcPct val="82000"/>
              </a:lnSpc>
              <a:spcBef>
                <a:spcPts val="500"/>
              </a:spcBef>
              <a:spcAft>
                <a:spcPts val="0"/>
              </a:spcAft>
              <a:buSzPts val="900"/>
              <a:buNone/>
              <a:defRPr sz="900"/>
            </a:lvl4pPr>
            <a:lvl5pPr indent="-228600" lvl="4" marL="2286000" algn="l">
              <a:lnSpc>
                <a:spcPct val="82000"/>
              </a:lnSpc>
              <a:spcBef>
                <a:spcPts val="500"/>
              </a:spcBef>
              <a:spcAft>
                <a:spcPts val="0"/>
              </a:spcAft>
              <a:buSzPts val="900"/>
              <a:buNone/>
              <a:defRPr sz="900"/>
            </a:lvl5pPr>
            <a:lvl6pPr indent="-228600" lvl="5" marL="2743200" algn="l">
              <a:lnSpc>
                <a:spcPct val="82000"/>
              </a:lnSpc>
              <a:spcBef>
                <a:spcPts val="500"/>
              </a:spcBef>
              <a:spcAft>
                <a:spcPts val="0"/>
              </a:spcAft>
              <a:buSzPts val="900"/>
              <a:buNone/>
              <a:defRPr sz="900"/>
            </a:lvl6pPr>
            <a:lvl7pPr indent="-228600" lvl="6" marL="3200400" algn="l">
              <a:lnSpc>
                <a:spcPct val="82000"/>
              </a:lnSpc>
              <a:spcBef>
                <a:spcPts val="500"/>
              </a:spcBef>
              <a:spcAft>
                <a:spcPts val="0"/>
              </a:spcAft>
              <a:buSzPts val="900"/>
              <a:buNone/>
              <a:defRPr sz="900"/>
            </a:lvl7pPr>
            <a:lvl8pPr indent="-228600" lvl="7" marL="3657600" algn="l">
              <a:lnSpc>
                <a:spcPct val="82000"/>
              </a:lnSpc>
              <a:spcBef>
                <a:spcPts val="500"/>
              </a:spcBef>
              <a:spcAft>
                <a:spcPts val="0"/>
              </a:spcAft>
              <a:buSzPts val="900"/>
              <a:buNone/>
              <a:defRPr sz="900"/>
            </a:lvl8pPr>
            <a:lvl9pPr indent="-228600" lvl="8" marL="4114800" algn="l">
              <a:lnSpc>
                <a:spcPct val="82000"/>
              </a:lnSpc>
              <a:spcBef>
                <a:spcPts val="500"/>
              </a:spcBef>
              <a:spcAft>
                <a:spcPts val="0"/>
              </a:spcAft>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685800" y="2130425"/>
            <a:ext cx="7766050" cy="146367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457200" y="274638"/>
            <a:ext cx="8229600" cy="1143000"/>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38" name="Google Shape;38;p8"/>
          <p:cNvSpPr txBox="1"/>
          <p:nvPr>
            <p:ph idx="1" type="body"/>
          </p:nvPr>
        </p:nvSpPr>
        <p:spPr>
          <a:xfrm>
            <a:off x="457200" y="1535113"/>
            <a:ext cx="4040188" cy="639762"/>
          </a:xfrm>
          <a:prstGeom prst="rect">
            <a:avLst/>
          </a:prstGeom>
          <a:noFill/>
          <a:ln>
            <a:noFill/>
          </a:ln>
        </p:spPr>
        <p:txBody>
          <a:bodyPr anchorCtr="0" anchor="b" bIns="0" lIns="0" spcFirstLastPara="1" rIns="0" wrap="square" tIns="0">
            <a:noAutofit/>
          </a:bodyPr>
          <a:lstStyle>
            <a:lvl1pPr indent="-228600" lvl="0" marL="457200" algn="l">
              <a:lnSpc>
                <a:spcPct val="82000"/>
              </a:lnSpc>
              <a:spcBef>
                <a:spcPts val="600"/>
              </a:spcBef>
              <a:spcAft>
                <a:spcPts val="0"/>
              </a:spcAft>
              <a:buSzPts val="2400"/>
              <a:buNone/>
              <a:defRPr b="1" sz="2400"/>
            </a:lvl1pPr>
            <a:lvl2pPr indent="-228600" lvl="1" marL="914400" algn="l">
              <a:lnSpc>
                <a:spcPct val="82000"/>
              </a:lnSpc>
              <a:spcBef>
                <a:spcPts val="500"/>
              </a:spcBef>
              <a:spcAft>
                <a:spcPts val="0"/>
              </a:spcAft>
              <a:buSzPts val="2000"/>
              <a:buNone/>
              <a:defRPr b="1" sz="2000"/>
            </a:lvl2pPr>
            <a:lvl3pPr indent="-228600" lvl="2" marL="1371600" algn="l">
              <a:lnSpc>
                <a:spcPct val="82000"/>
              </a:lnSpc>
              <a:spcBef>
                <a:spcPts val="600"/>
              </a:spcBef>
              <a:spcAft>
                <a:spcPts val="0"/>
              </a:spcAft>
              <a:buSzPts val="1800"/>
              <a:buNone/>
              <a:defRPr b="1" sz="1800"/>
            </a:lvl3pPr>
            <a:lvl4pPr indent="-228600" lvl="3" marL="1828800" algn="l">
              <a:lnSpc>
                <a:spcPct val="82000"/>
              </a:lnSpc>
              <a:spcBef>
                <a:spcPts val="500"/>
              </a:spcBef>
              <a:spcAft>
                <a:spcPts val="0"/>
              </a:spcAft>
              <a:buSzPts val="1600"/>
              <a:buNone/>
              <a:defRPr b="1" sz="1600"/>
            </a:lvl4pPr>
            <a:lvl5pPr indent="-228600" lvl="4" marL="2286000" algn="l">
              <a:lnSpc>
                <a:spcPct val="82000"/>
              </a:lnSpc>
              <a:spcBef>
                <a:spcPts val="500"/>
              </a:spcBef>
              <a:spcAft>
                <a:spcPts val="0"/>
              </a:spcAft>
              <a:buSzPts val="1600"/>
              <a:buNone/>
              <a:defRPr b="1" sz="1600"/>
            </a:lvl5pPr>
            <a:lvl6pPr indent="-228600" lvl="5" marL="2743200" algn="l">
              <a:lnSpc>
                <a:spcPct val="82000"/>
              </a:lnSpc>
              <a:spcBef>
                <a:spcPts val="500"/>
              </a:spcBef>
              <a:spcAft>
                <a:spcPts val="0"/>
              </a:spcAft>
              <a:buSzPts val="1600"/>
              <a:buNone/>
              <a:defRPr b="1" sz="1600"/>
            </a:lvl6pPr>
            <a:lvl7pPr indent="-228600" lvl="6" marL="3200400" algn="l">
              <a:lnSpc>
                <a:spcPct val="82000"/>
              </a:lnSpc>
              <a:spcBef>
                <a:spcPts val="500"/>
              </a:spcBef>
              <a:spcAft>
                <a:spcPts val="0"/>
              </a:spcAft>
              <a:buSzPts val="1600"/>
              <a:buNone/>
              <a:defRPr b="1" sz="1600"/>
            </a:lvl7pPr>
            <a:lvl8pPr indent="-228600" lvl="7" marL="3657600" algn="l">
              <a:lnSpc>
                <a:spcPct val="82000"/>
              </a:lnSpc>
              <a:spcBef>
                <a:spcPts val="500"/>
              </a:spcBef>
              <a:spcAft>
                <a:spcPts val="0"/>
              </a:spcAft>
              <a:buSzPts val="1600"/>
              <a:buNone/>
              <a:defRPr b="1" sz="1600"/>
            </a:lvl8pPr>
            <a:lvl9pPr indent="-228600" lvl="8" marL="4114800" algn="l">
              <a:lnSpc>
                <a:spcPct val="82000"/>
              </a:lnSpc>
              <a:spcBef>
                <a:spcPts val="500"/>
              </a:spcBef>
              <a:spcAft>
                <a:spcPts val="0"/>
              </a:spcAft>
              <a:buSzPts val="1600"/>
              <a:buNone/>
              <a:defRPr b="1" sz="1600"/>
            </a:lvl9pPr>
          </a:lstStyle>
          <a:p/>
        </p:txBody>
      </p:sp>
      <p:sp>
        <p:nvSpPr>
          <p:cNvPr id="39" name="Google Shape;39;p8"/>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381000" lvl="0" marL="457200" algn="l">
              <a:lnSpc>
                <a:spcPct val="82000"/>
              </a:lnSpc>
              <a:spcBef>
                <a:spcPts val="600"/>
              </a:spcBef>
              <a:spcAft>
                <a:spcPts val="0"/>
              </a:spcAft>
              <a:buSzPts val="2400"/>
              <a:buChar char="•"/>
              <a:defRPr sz="2400"/>
            </a:lvl1pPr>
            <a:lvl2pPr indent="-355600" lvl="1" marL="914400" algn="l">
              <a:lnSpc>
                <a:spcPct val="82000"/>
              </a:lnSpc>
              <a:spcBef>
                <a:spcPts val="500"/>
              </a:spcBef>
              <a:spcAft>
                <a:spcPts val="0"/>
              </a:spcAft>
              <a:buSzPts val="2000"/>
              <a:buChar char="⮚"/>
              <a:defRPr sz="2000"/>
            </a:lvl2pPr>
            <a:lvl3pPr indent="-342900" lvl="2" marL="1371600" algn="l">
              <a:lnSpc>
                <a:spcPct val="82000"/>
              </a:lnSpc>
              <a:spcBef>
                <a:spcPts val="600"/>
              </a:spcBef>
              <a:spcAft>
                <a:spcPts val="0"/>
              </a:spcAft>
              <a:buSzPts val="1800"/>
              <a:buChar char="•"/>
              <a:defRPr sz="1800"/>
            </a:lvl3pPr>
            <a:lvl4pPr indent="-330200" lvl="3" marL="1828800" algn="l">
              <a:lnSpc>
                <a:spcPct val="82000"/>
              </a:lnSpc>
              <a:spcBef>
                <a:spcPts val="500"/>
              </a:spcBef>
              <a:spcAft>
                <a:spcPts val="0"/>
              </a:spcAft>
              <a:buSzPts val="1600"/>
              <a:buChar char="–"/>
              <a:defRPr sz="1600"/>
            </a:lvl4pPr>
            <a:lvl5pPr indent="-330200" lvl="4" marL="2286000" algn="l">
              <a:lnSpc>
                <a:spcPct val="82000"/>
              </a:lnSpc>
              <a:spcBef>
                <a:spcPts val="500"/>
              </a:spcBef>
              <a:spcAft>
                <a:spcPts val="0"/>
              </a:spcAft>
              <a:buSzPts val="1600"/>
              <a:buChar char="»"/>
              <a:defRPr sz="1600"/>
            </a:lvl5pPr>
            <a:lvl6pPr indent="-330200" lvl="5" marL="2743200" algn="l">
              <a:lnSpc>
                <a:spcPct val="82000"/>
              </a:lnSpc>
              <a:spcBef>
                <a:spcPts val="500"/>
              </a:spcBef>
              <a:spcAft>
                <a:spcPts val="0"/>
              </a:spcAft>
              <a:buSzPts val="1600"/>
              <a:buChar char="»"/>
              <a:defRPr sz="1600"/>
            </a:lvl6pPr>
            <a:lvl7pPr indent="-330200" lvl="6" marL="3200400" algn="l">
              <a:lnSpc>
                <a:spcPct val="82000"/>
              </a:lnSpc>
              <a:spcBef>
                <a:spcPts val="500"/>
              </a:spcBef>
              <a:spcAft>
                <a:spcPts val="0"/>
              </a:spcAft>
              <a:buSzPts val="1600"/>
              <a:buChar char="»"/>
              <a:defRPr sz="1600"/>
            </a:lvl7pPr>
            <a:lvl8pPr indent="-330200" lvl="7" marL="3657600" algn="l">
              <a:lnSpc>
                <a:spcPct val="82000"/>
              </a:lnSpc>
              <a:spcBef>
                <a:spcPts val="500"/>
              </a:spcBef>
              <a:spcAft>
                <a:spcPts val="0"/>
              </a:spcAft>
              <a:buSzPts val="1600"/>
              <a:buChar char="»"/>
              <a:defRPr sz="1600"/>
            </a:lvl8pPr>
            <a:lvl9pPr indent="-330200" lvl="8" marL="4114800" algn="l">
              <a:lnSpc>
                <a:spcPct val="82000"/>
              </a:lnSpc>
              <a:spcBef>
                <a:spcPts val="500"/>
              </a:spcBef>
              <a:spcAft>
                <a:spcPts val="0"/>
              </a:spcAft>
              <a:buSzPts val="1600"/>
              <a:buChar char="»"/>
              <a:defRPr sz="1600"/>
            </a:lvl9pPr>
          </a:lstStyle>
          <a:p/>
        </p:txBody>
      </p:sp>
      <p:sp>
        <p:nvSpPr>
          <p:cNvPr id="40" name="Google Shape;40;p8"/>
          <p:cNvSpPr txBox="1"/>
          <p:nvPr>
            <p:ph idx="3" type="body"/>
          </p:nvPr>
        </p:nvSpPr>
        <p:spPr>
          <a:xfrm>
            <a:off x="4645025" y="1535113"/>
            <a:ext cx="4041775" cy="639762"/>
          </a:xfrm>
          <a:prstGeom prst="rect">
            <a:avLst/>
          </a:prstGeom>
          <a:noFill/>
          <a:ln>
            <a:noFill/>
          </a:ln>
        </p:spPr>
        <p:txBody>
          <a:bodyPr anchorCtr="0" anchor="b" bIns="0" lIns="0" spcFirstLastPara="1" rIns="0" wrap="square" tIns="0">
            <a:noAutofit/>
          </a:bodyPr>
          <a:lstStyle>
            <a:lvl1pPr indent="-228600" lvl="0" marL="457200" algn="l">
              <a:lnSpc>
                <a:spcPct val="82000"/>
              </a:lnSpc>
              <a:spcBef>
                <a:spcPts val="600"/>
              </a:spcBef>
              <a:spcAft>
                <a:spcPts val="0"/>
              </a:spcAft>
              <a:buSzPts val="2400"/>
              <a:buNone/>
              <a:defRPr b="1" sz="2400"/>
            </a:lvl1pPr>
            <a:lvl2pPr indent="-228600" lvl="1" marL="914400" algn="l">
              <a:lnSpc>
                <a:spcPct val="82000"/>
              </a:lnSpc>
              <a:spcBef>
                <a:spcPts val="500"/>
              </a:spcBef>
              <a:spcAft>
                <a:spcPts val="0"/>
              </a:spcAft>
              <a:buSzPts val="2000"/>
              <a:buNone/>
              <a:defRPr b="1" sz="2000"/>
            </a:lvl2pPr>
            <a:lvl3pPr indent="-228600" lvl="2" marL="1371600" algn="l">
              <a:lnSpc>
                <a:spcPct val="82000"/>
              </a:lnSpc>
              <a:spcBef>
                <a:spcPts val="600"/>
              </a:spcBef>
              <a:spcAft>
                <a:spcPts val="0"/>
              </a:spcAft>
              <a:buSzPts val="1800"/>
              <a:buNone/>
              <a:defRPr b="1" sz="1800"/>
            </a:lvl3pPr>
            <a:lvl4pPr indent="-228600" lvl="3" marL="1828800" algn="l">
              <a:lnSpc>
                <a:spcPct val="82000"/>
              </a:lnSpc>
              <a:spcBef>
                <a:spcPts val="500"/>
              </a:spcBef>
              <a:spcAft>
                <a:spcPts val="0"/>
              </a:spcAft>
              <a:buSzPts val="1600"/>
              <a:buNone/>
              <a:defRPr b="1" sz="1600"/>
            </a:lvl4pPr>
            <a:lvl5pPr indent="-228600" lvl="4" marL="2286000" algn="l">
              <a:lnSpc>
                <a:spcPct val="82000"/>
              </a:lnSpc>
              <a:spcBef>
                <a:spcPts val="500"/>
              </a:spcBef>
              <a:spcAft>
                <a:spcPts val="0"/>
              </a:spcAft>
              <a:buSzPts val="1600"/>
              <a:buNone/>
              <a:defRPr b="1" sz="1600"/>
            </a:lvl5pPr>
            <a:lvl6pPr indent="-228600" lvl="5" marL="2743200" algn="l">
              <a:lnSpc>
                <a:spcPct val="82000"/>
              </a:lnSpc>
              <a:spcBef>
                <a:spcPts val="500"/>
              </a:spcBef>
              <a:spcAft>
                <a:spcPts val="0"/>
              </a:spcAft>
              <a:buSzPts val="1600"/>
              <a:buNone/>
              <a:defRPr b="1" sz="1600"/>
            </a:lvl6pPr>
            <a:lvl7pPr indent="-228600" lvl="6" marL="3200400" algn="l">
              <a:lnSpc>
                <a:spcPct val="82000"/>
              </a:lnSpc>
              <a:spcBef>
                <a:spcPts val="500"/>
              </a:spcBef>
              <a:spcAft>
                <a:spcPts val="0"/>
              </a:spcAft>
              <a:buSzPts val="1600"/>
              <a:buNone/>
              <a:defRPr b="1" sz="1600"/>
            </a:lvl7pPr>
            <a:lvl8pPr indent="-228600" lvl="7" marL="3657600" algn="l">
              <a:lnSpc>
                <a:spcPct val="82000"/>
              </a:lnSpc>
              <a:spcBef>
                <a:spcPts val="500"/>
              </a:spcBef>
              <a:spcAft>
                <a:spcPts val="0"/>
              </a:spcAft>
              <a:buSzPts val="1600"/>
              <a:buNone/>
              <a:defRPr b="1" sz="1600"/>
            </a:lvl8pPr>
            <a:lvl9pPr indent="-228600" lvl="8" marL="4114800" algn="l">
              <a:lnSpc>
                <a:spcPct val="82000"/>
              </a:lnSpc>
              <a:spcBef>
                <a:spcPts val="500"/>
              </a:spcBef>
              <a:spcAft>
                <a:spcPts val="0"/>
              </a:spcAft>
              <a:buSzPts val="1600"/>
              <a:buNone/>
              <a:defRPr b="1" sz="1600"/>
            </a:lvl9pPr>
          </a:lstStyle>
          <a:p/>
        </p:txBody>
      </p:sp>
      <p:sp>
        <p:nvSpPr>
          <p:cNvPr id="41" name="Google Shape;41;p8"/>
          <p:cNvSpPr txBox="1"/>
          <p:nvPr>
            <p:ph idx="4" type="body"/>
          </p:nvPr>
        </p:nvSpPr>
        <p:spPr>
          <a:xfrm>
            <a:off x="4645025" y="2174875"/>
            <a:ext cx="4041775" cy="3951288"/>
          </a:xfrm>
          <a:prstGeom prst="rect">
            <a:avLst/>
          </a:prstGeom>
          <a:noFill/>
          <a:ln>
            <a:noFill/>
          </a:ln>
        </p:spPr>
        <p:txBody>
          <a:bodyPr anchorCtr="0" anchor="t" bIns="0" lIns="0" spcFirstLastPara="1" rIns="0" wrap="square" tIns="0">
            <a:noAutofit/>
          </a:bodyPr>
          <a:lstStyle>
            <a:lvl1pPr indent="-381000" lvl="0" marL="457200" algn="l">
              <a:lnSpc>
                <a:spcPct val="82000"/>
              </a:lnSpc>
              <a:spcBef>
                <a:spcPts val="600"/>
              </a:spcBef>
              <a:spcAft>
                <a:spcPts val="0"/>
              </a:spcAft>
              <a:buSzPts val="2400"/>
              <a:buChar char="•"/>
              <a:defRPr sz="2400"/>
            </a:lvl1pPr>
            <a:lvl2pPr indent="-355600" lvl="1" marL="914400" algn="l">
              <a:lnSpc>
                <a:spcPct val="82000"/>
              </a:lnSpc>
              <a:spcBef>
                <a:spcPts val="500"/>
              </a:spcBef>
              <a:spcAft>
                <a:spcPts val="0"/>
              </a:spcAft>
              <a:buSzPts val="2000"/>
              <a:buChar char="⮚"/>
              <a:defRPr sz="2000"/>
            </a:lvl2pPr>
            <a:lvl3pPr indent="-342900" lvl="2" marL="1371600" algn="l">
              <a:lnSpc>
                <a:spcPct val="82000"/>
              </a:lnSpc>
              <a:spcBef>
                <a:spcPts val="600"/>
              </a:spcBef>
              <a:spcAft>
                <a:spcPts val="0"/>
              </a:spcAft>
              <a:buSzPts val="1800"/>
              <a:buChar char="•"/>
              <a:defRPr sz="1800"/>
            </a:lvl3pPr>
            <a:lvl4pPr indent="-330200" lvl="3" marL="1828800" algn="l">
              <a:lnSpc>
                <a:spcPct val="82000"/>
              </a:lnSpc>
              <a:spcBef>
                <a:spcPts val="500"/>
              </a:spcBef>
              <a:spcAft>
                <a:spcPts val="0"/>
              </a:spcAft>
              <a:buSzPts val="1600"/>
              <a:buChar char="–"/>
              <a:defRPr sz="1600"/>
            </a:lvl4pPr>
            <a:lvl5pPr indent="-330200" lvl="4" marL="2286000" algn="l">
              <a:lnSpc>
                <a:spcPct val="82000"/>
              </a:lnSpc>
              <a:spcBef>
                <a:spcPts val="500"/>
              </a:spcBef>
              <a:spcAft>
                <a:spcPts val="0"/>
              </a:spcAft>
              <a:buSzPts val="1600"/>
              <a:buChar char="»"/>
              <a:defRPr sz="1600"/>
            </a:lvl5pPr>
            <a:lvl6pPr indent="-330200" lvl="5" marL="2743200" algn="l">
              <a:lnSpc>
                <a:spcPct val="82000"/>
              </a:lnSpc>
              <a:spcBef>
                <a:spcPts val="500"/>
              </a:spcBef>
              <a:spcAft>
                <a:spcPts val="0"/>
              </a:spcAft>
              <a:buSzPts val="1600"/>
              <a:buChar char="»"/>
              <a:defRPr sz="1600"/>
            </a:lvl6pPr>
            <a:lvl7pPr indent="-330200" lvl="6" marL="3200400" algn="l">
              <a:lnSpc>
                <a:spcPct val="82000"/>
              </a:lnSpc>
              <a:spcBef>
                <a:spcPts val="500"/>
              </a:spcBef>
              <a:spcAft>
                <a:spcPts val="0"/>
              </a:spcAft>
              <a:buSzPts val="1600"/>
              <a:buChar char="»"/>
              <a:defRPr sz="1600"/>
            </a:lvl7pPr>
            <a:lvl8pPr indent="-330200" lvl="7" marL="3657600" algn="l">
              <a:lnSpc>
                <a:spcPct val="82000"/>
              </a:lnSpc>
              <a:spcBef>
                <a:spcPts val="500"/>
              </a:spcBef>
              <a:spcAft>
                <a:spcPts val="0"/>
              </a:spcAft>
              <a:buSzPts val="1600"/>
              <a:buChar char="»"/>
              <a:defRPr sz="1600"/>
            </a:lvl8pPr>
            <a:lvl9pPr indent="-330200" lvl="8" marL="4114800" algn="l">
              <a:lnSpc>
                <a:spcPct val="82000"/>
              </a:lnSpc>
              <a:spcBef>
                <a:spcPts val="500"/>
              </a:spcBef>
              <a:spcAft>
                <a:spcPts val="0"/>
              </a:spcAft>
              <a:buSzPts val="160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9"/>
          <p:cNvSpPr txBox="1"/>
          <p:nvPr>
            <p:ph type="title"/>
          </p:nvPr>
        </p:nvSpPr>
        <p:spPr>
          <a:xfrm>
            <a:off x="685800" y="2130425"/>
            <a:ext cx="7766050" cy="1463675"/>
          </a:xfrm>
          <a:prstGeom prst="rect">
            <a:avLst/>
          </a:prstGeom>
          <a:noFill/>
          <a:ln>
            <a:noFill/>
          </a:ln>
        </p:spPr>
        <p:txBody>
          <a:bodyPr anchorCtr="0" anchor="ctr" bIns="46800" lIns="90000" spcFirstLastPara="1" rIns="90000" wrap="square" tIns="4680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44" name="Google Shape;44;p9"/>
          <p:cNvSpPr txBox="1"/>
          <p:nvPr>
            <p:ph idx="1" type="body"/>
          </p:nvPr>
        </p:nvSpPr>
        <p:spPr>
          <a:xfrm>
            <a:off x="457200" y="1604963"/>
            <a:ext cx="4035425" cy="4524375"/>
          </a:xfrm>
          <a:prstGeom prst="rect">
            <a:avLst/>
          </a:prstGeom>
          <a:noFill/>
          <a:ln>
            <a:noFill/>
          </a:ln>
        </p:spPr>
        <p:txBody>
          <a:bodyPr anchorCtr="0" anchor="t" bIns="0" lIns="0" spcFirstLastPara="1" rIns="0" wrap="square" tIns="0">
            <a:noAutofit/>
          </a:bodyPr>
          <a:lstStyle>
            <a:lvl1pPr indent="-406400" lvl="0" marL="457200" algn="l">
              <a:lnSpc>
                <a:spcPct val="82000"/>
              </a:lnSpc>
              <a:spcBef>
                <a:spcPts val="600"/>
              </a:spcBef>
              <a:spcAft>
                <a:spcPts val="0"/>
              </a:spcAft>
              <a:buSzPts val="2800"/>
              <a:buChar char="•"/>
              <a:defRPr sz="2800"/>
            </a:lvl1pPr>
            <a:lvl2pPr indent="-381000" lvl="1" marL="914400" algn="l">
              <a:lnSpc>
                <a:spcPct val="82000"/>
              </a:lnSpc>
              <a:spcBef>
                <a:spcPts val="500"/>
              </a:spcBef>
              <a:spcAft>
                <a:spcPts val="0"/>
              </a:spcAft>
              <a:buSzPts val="2400"/>
              <a:buChar char="⮚"/>
              <a:defRPr sz="2400"/>
            </a:lvl2pPr>
            <a:lvl3pPr indent="-355600" lvl="2" marL="1371600" algn="l">
              <a:lnSpc>
                <a:spcPct val="82000"/>
              </a:lnSpc>
              <a:spcBef>
                <a:spcPts val="600"/>
              </a:spcBef>
              <a:spcAft>
                <a:spcPts val="0"/>
              </a:spcAft>
              <a:buSzPts val="2000"/>
              <a:buChar char="•"/>
              <a:defRPr sz="2000"/>
            </a:lvl3pPr>
            <a:lvl4pPr indent="-342900" lvl="3" marL="1828800" algn="l">
              <a:lnSpc>
                <a:spcPct val="82000"/>
              </a:lnSpc>
              <a:spcBef>
                <a:spcPts val="500"/>
              </a:spcBef>
              <a:spcAft>
                <a:spcPts val="0"/>
              </a:spcAft>
              <a:buSzPts val="1800"/>
              <a:buChar char="–"/>
              <a:defRPr sz="1800"/>
            </a:lvl4pPr>
            <a:lvl5pPr indent="-342900" lvl="4" marL="2286000" algn="l">
              <a:lnSpc>
                <a:spcPct val="82000"/>
              </a:lnSpc>
              <a:spcBef>
                <a:spcPts val="500"/>
              </a:spcBef>
              <a:spcAft>
                <a:spcPts val="0"/>
              </a:spcAft>
              <a:buSzPts val="1800"/>
              <a:buChar char="»"/>
              <a:defRPr sz="1800"/>
            </a:lvl5pPr>
            <a:lvl6pPr indent="-342900" lvl="5" marL="2743200" algn="l">
              <a:lnSpc>
                <a:spcPct val="82000"/>
              </a:lnSpc>
              <a:spcBef>
                <a:spcPts val="500"/>
              </a:spcBef>
              <a:spcAft>
                <a:spcPts val="0"/>
              </a:spcAft>
              <a:buSzPts val="1800"/>
              <a:buChar char="»"/>
              <a:defRPr sz="1800"/>
            </a:lvl6pPr>
            <a:lvl7pPr indent="-342900" lvl="6" marL="3200400" algn="l">
              <a:lnSpc>
                <a:spcPct val="82000"/>
              </a:lnSpc>
              <a:spcBef>
                <a:spcPts val="500"/>
              </a:spcBef>
              <a:spcAft>
                <a:spcPts val="0"/>
              </a:spcAft>
              <a:buSzPts val="1800"/>
              <a:buChar char="»"/>
              <a:defRPr sz="1800"/>
            </a:lvl7pPr>
            <a:lvl8pPr indent="-342900" lvl="7" marL="3657600" algn="l">
              <a:lnSpc>
                <a:spcPct val="82000"/>
              </a:lnSpc>
              <a:spcBef>
                <a:spcPts val="500"/>
              </a:spcBef>
              <a:spcAft>
                <a:spcPts val="0"/>
              </a:spcAft>
              <a:buSzPts val="1800"/>
              <a:buChar char="»"/>
              <a:defRPr sz="1800"/>
            </a:lvl8pPr>
            <a:lvl9pPr indent="-342900" lvl="8" marL="4114800" algn="l">
              <a:lnSpc>
                <a:spcPct val="82000"/>
              </a:lnSpc>
              <a:spcBef>
                <a:spcPts val="500"/>
              </a:spcBef>
              <a:spcAft>
                <a:spcPts val="0"/>
              </a:spcAft>
              <a:buSzPts val="1800"/>
              <a:buChar char="»"/>
              <a:defRPr sz="1800"/>
            </a:lvl9pPr>
          </a:lstStyle>
          <a:p/>
        </p:txBody>
      </p:sp>
      <p:sp>
        <p:nvSpPr>
          <p:cNvPr id="45" name="Google Shape;45;p9"/>
          <p:cNvSpPr txBox="1"/>
          <p:nvPr>
            <p:ph idx="2" type="body"/>
          </p:nvPr>
        </p:nvSpPr>
        <p:spPr>
          <a:xfrm>
            <a:off x="4645025" y="1604963"/>
            <a:ext cx="4035425" cy="4524375"/>
          </a:xfrm>
          <a:prstGeom prst="rect">
            <a:avLst/>
          </a:prstGeom>
          <a:noFill/>
          <a:ln>
            <a:noFill/>
          </a:ln>
        </p:spPr>
        <p:txBody>
          <a:bodyPr anchorCtr="0" anchor="t" bIns="0" lIns="0" spcFirstLastPara="1" rIns="0" wrap="square" tIns="0">
            <a:noAutofit/>
          </a:bodyPr>
          <a:lstStyle>
            <a:lvl1pPr indent="-406400" lvl="0" marL="457200" algn="l">
              <a:lnSpc>
                <a:spcPct val="82000"/>
              </a:lnSpc>
              <a:spcBef>
                <a:spcPts val="600"/>
              </a:spcBef>
              <a:spcAft>
                <a:spcPts val="0"/>
              </a:spcAft>
              <a:buSzPts val="2800"/>
              <a:buChar char="•"/>
              <a:defRPr sz="2800"/>
            </a:lvl1pPr>
            <a:lvl2pPr indent="-381000" lvl="1" marL="914400" algn="l">
              <a:lnSpc>
                <a:spcPct val="82000"/>
              </a:lnSpc>
              <a:spcBef>
                <a:spcPts val="500"/>
              </a:spcBef>
              <a:spcAft>
                <a:spcPts val="0"/>
              </a:spcAft>
              <a:buSzPts val="2400"/>
              <a:buChar char="⮚"/>
              <a:defRPr sz="2400"/>
            </a:lvl2pPr>
            <a:lvl3pPr indent="-355600" lvl="2" marL="1371600" algn="l">
              <a:lnSpc>
                <a:spcPct val="82000"/>
              </a:lnSpc>
              <a:spcBef>
                <a:spcPts val="600"/>
              </a:spcBef>
              <a:spcAft>
                <a:spcPts val="0"/>
              </a:spcAft>
              <a:buSzPts val="2000"/>
              <a:buChar char="•"/>
              <a:defRPr sz="2000"/>
            </a:lvl3pPr>
            <a:lvl4pPr indent="-342900" lvl="3" marL="1828800" algn="l">
              <a:lnSpc>
                <a:spcPct val="82000"/>
              </a:lnSpc>
              <a:spcBef>
                <a:spcPts val="500"/>
              </a:spcBef>
              <a:spcAft>
                <a:spcPts val="0"/>
              </a:spcAft>
              <a:buSzPts val="1800"/>
              <a:buChar char="–"/>
              <a:defRPr sz="1800"/>
            </a:lvl4pPr>
            <a:lvl5pPr indent="-342900" lvl="4" marL="2286000" algn="l">
              <a:lnSpc>
                <a:spcPct val="82000"/>
              </a:lnSpc>
              <a:spcBef>
                <a:spcPts val="500"/>
              </a:spcBef>
              <a:spcAft>
                <a:spcPts val="0"/>
              </a:spcAft>
              <a:buSzPts val="1800"/>
              <a:buChar char="»"/>
              <a:defRPr sz="1800"/>
            </a:lvl5pPr>
            <a:lvl6pPr indent="-342900" lvl="5" marL="2743200" algn="l">
              <a:lnSpc>
                <a:spcPct val="82000"/>
              </a:lnSpc>
              <a:spcBef>
                <a:spcPts val="500"/>
              </a:spcBef>
              <a:spcAft>
                <a:spcPts val="0"/>
              </a:spcAft>
              <a:buSzPts val="1800"/>
              <a:buChar char="»"/>
              <a:defRPr sz="1800"/>
            </a:lvl6pPr>
            <a:lvl7pPr indent="-342900" lvl="6" marL="3200400" algn="l">
              <a:lnSpc>
                <a:spcPct val="82000"/>
              </a:lnSpc>
              <a:spcBef>
                <a:spcPts val="500"/>
              </a:spcBef>
              <a:spcAft>
                <a:spcPts val="0"/>
              </a:spcAft>
              <a:buSzPts val="1800"/>
              <a:buChar char="»"/>
              <a:defRPr sz="1800"/>
            </a:lvl7pPr>
            <a:lvl8pPr indent="-342900" lvl="7" marL="3657600" algn="l">
              <a:lnSpc>
                <a:spcPct val="82000"/>
              </a:lnSpc>
              <a:spcBef>
                <a:spcPts val="500"/>
              </a:spcBef>
              <a:spcAft>
                <a:spcPts val="0"/>
              </a:spcAft>
              <a:buSzPts val="1800"/>
              <a:buChar char="»"/>
              <a:defRPr sz="1800"/>
            </a:lvl8pPr>
            <a:lvl9pPr indent="-342900" lvl="8" marL="4114800" algn="l">
              <a:lnSpc>
                <a:spcPct val="82000"/>
              </a:lnSpc>
              <a:spcBef>
                <a:spcPts val="50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0"/>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lnSpc>
                <a:spcPct val="104000"/>
              </a:lnSpc>
              <a:spcBef>
                <a:spcPts val="0"/>
              </a:spcBef>
              <a:spcAft>
                <a:spcPts val="0"/>
              </a:spcAft>
              <a:buSzPts val="1400"/>
              <a:buNone/>
              <a:defRPr b="1" sz="4000" cap="none"/>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p:txBody>
      </p:sp>
      <p:sp>
        <p:nvSpPr>
          <p:cNvPr id="48" name="Google Shape;48;p10"/>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lnSpc>
                <a:spcPct val="82000"/>
              </a:lnSpc>
              <a:spcBef>
                <a:spcPts val="600"/>
              </a:spcBef>
              <a:spcAft>
                <a:spcPts val="0"/>
              </a:spcAft>
              <a:buSzPts val="2000"/>
              <a:buNone/>
              <a:defRPr sz="2000"/>
            </a:lvl1pPr>
            <a:lvl2pPr indent="-228600" lvl="1" marL="914400" algn="l">
              <a:lnSpc>
                <a:spcPct val="82000"/>
              </a:lnSpc>
              <a:spcBef>
                <a:spcPts val="500"/>
              </a:spcBef>
              <a:spcAft>
                <a:spcPts val="0"/>
              </a:spcAft>
              <a:buSzPts val="1800"/>
              <a:buNone/>
              <a:defRPr sz="1800"/>
            </a:lvl2pPr>
            <a:lvl3pPr indent="-228600" lvl="2" marL="1371600" algn="l">
              <a:lnSpc>
                <a:spcPct val="82000"/>
              </a:lnSpc>
              <a:spcBef>
                <a:spcPts val="600"/>
              </a:spcBef>
              <a:spcAft>
                <a:spcPts val="0"/>
              </a:spcAft>
              <a:buSzPts val="1600"/>
              <a:buNone/>
              <a:defRPr sz="1600"/>
            </a:lvl3pPr>
            <a:lvl4pPr indent="-228600" lvl="3" marL="1828800" algn="l">
              <a:lnSpc>
                <a:spcPct val="82000"/>
              </a:lnSpc>
              <a:spcBef>
                <a:spcPts val="500"/>
              </a:spcBef>
              <a:spcAft>
                <a:spcPts val="0"/>
              </a:spcAft>
              <a:buSzPts val="1400"/>
              <a:buNone/>
              <a:defRPr sz="1400"/>
            </a:lvl4pPr>
            <a:lvl5pPr indent="-228600" lvl="4" marL="2286000" algn="l">
              <a:lnSpc>
                <a:spcPct val="82000"/>
              </a:lnSpc>
              <a:spcBef>
                <a:spcPts val="500"/>
              </a:spcBef>
              <a:spcAft>
                <a:spcPts val="0"/>
              </a:spcAft>
              <a:buSzPts val="1400"/>
              <a:buNone/>
              <a:defRPr sz="1400"/>
            </a:lvl5pPr>
            <a:lvl6pPr indent="-228600" lvl="5" marL="2743200" algn="l">
              <a:lnSpc>
                <a:spcPct val="82000"/>
              </a:lnSpc>
              <a:spcBef>
                <a:spcPts val="500"/>
              </a:spcBef>
              <a:spcAft>
                <a:spcPts val="0"/>
              </a:spcAft>
              <a:buSzPts val="1400"/>
              <a:buNone/>
              <a:defRPr sz="1400"/>
            </a:lvl6pPr>
            <a:lvl7pPr indent="-228600" lvl="6" marL="3200400" algn="l">
              <a:lnSpc>
                <a:spcPct val="82000"/>
              </a:lnSpc>
              <a:spcBef>
                <a:spcPts val="500"/>
              </a:spcBef>
              <a:spcAft>
                <a:spcPts val="0"/>
              </a:spcAft>
              <a:buSzPts val="1400"/>
              <a:buNone/>
              <a:defRPr sz="1400"/>
            </a:lvl7pPr>
            <a:lvl8pPr indent="-228600" lvl="7" marL="3657600" algn="l">
              <a:lnSpc>
                <a:spcPct val="82000"/>
              </a:lnSpc>
              <a:spcBef>
                <a:spcPts val="500"/>
              </a:spcBef>
              <a:spcAft>
                <a:spcPts val="0"/>
              </a:spcAft>
              <a:buSzPts val="1400"/>
              <a:buNone/>
              <a:defRPr sz="1400"/>
            </a:lvl8pPr>
            <a:lvl9pPr indent="-228600" lvl="8" marL="4114800" algn="l">
              <a:lnSpc>
                <a:spcPct val="82000"/>
              </a:lnSpc>
              <a:spcBef>
                <a:spcPts val="500"/>
              </a:spcBef>
              <a:spcAft>
                <a:spcPts val="0"/>
              </a:spcAft>
              <a:buSzPts val="1400"/>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hyperlink" Target="http://www.pragatisoftwar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hyperlink" Target="http://www.pragatisoftware.com/" TargetMode="Externa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sp>
        <p:nvSpPr>
          <p:cNvPr id="13" name="Google Shape;13;p1"/>
          <p:cNvSpPr txBox="1"/>
          <p:nvPr>
            <p:ph type="title"/>
          </p:nvPr>
        </p:nvSpPr>
        <p:spPr>
          <a:xfrm>
            <a:off x="685800" y="2130425"/>
            <a:ext cx="7766050" cy="1463675"/>
          </a:xfrm>
          <a:prstGeom prst="rect">
            <a:avLst/>
          </a:prstGeom>
          <a:noFill/>
          <a:ln>
            <a:noFill/>
          </a:ln>
        </p:spPr>
        <p:txBody>
          <a:bodyPr anchorCtr="0" anchor="ctr" bIns="46800" lIns="90000" spcFirstLastPara="1" rIns="90000" wrap="square" tIns="46800">
            <a:noAutofit/>
          </a:bodyPr>
          <a:lstStyle>
            <a:lvl1pPr lvl="0"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1pPr>
            <a:lvl2pPr lvl="1"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2pPr>
            <a:lvl3pPr lvl="2"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3pPr>
            <a:lvl4pPr lvl="3"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4pPr>
            <a:lvl5pPr lvl="4"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5pPr>
            <a:lvl6pPr lvl="5"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6pPr>
            <a:lvl7pPr lvl="6"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7pPr>
            <a:lvl8pPr lvl="7"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8pPr>
            <a:lvl9pPr lvl="8"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9pPr>
          </a:lstStyle>
          <a:p/>
        </p:txBody>
      </p:sp>
      <p:cxnSp>
        <p:nvCxnSpPr>
          <p:cNvPr id="14" name="Google Shape;14;p1"/>
          <p:cNvCxnSpPr/>
          <p:nvPr/>
        </p:nvCxnSpPr>
        <p:spPr>
          <a:xfrm>
            <a:off x="304800" y="762000"/>
            <a:ext cx="8610600" cy="1587"/>
          </a:xfrm>
          <a:prstGeom prst="straightConnector1">
            <a:avLst/>
          </a:prstGeom>
          <a:noFill/>
          <a:ln cap="flat" cmpd="sng" w="38150">
            <a:solidFill>
              <a:srgbClr val="000000"/>
            </a:solidFill>
            <a:prstDash val="solid"/>
            <a:miter lim="800000"/>
            <a:headEnd len="med" w="med" type="none"/>
            <a:tailEnd len="med" w="med" type="none"/>
          </a:ln>
        </p:spPr>
      </p:cxnSp>
      <p:sp>
        <p:nvSpPr>
          <p:cNvPr id="15" name="Google Shape;15;p1"/>
          <p:cNvSpPr txBox="1"/>
          <p:nvPr/>
        </p:nvSpPr>
        <p:spPr>
          <a:xfrm>
            <a:off x="457200" y="5943600"/>
            <a:ext cx="5181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 name="Google Shape;16;p1"/>
          <p:cNvSpPr txBox="1"/>
          <p:nvPr/>
        </p:nvSpPr>
        <p:spPr>
          <a:xfrm>
            <a:off x="0" y="6553200"/>
            <a:ext cx="9144000" cy="261937"/>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a:solidFill>
                  <a:srgbClr val="000000"/>
                </a:solidFill>
                <a:latin typeface="Times New Roman"/>
                <a:ea typeface="Times New Roman"/>
                <a:cs typeface="Times New Roman"/>
                <a:sym typeface="Times New Roman"/>
              </a:rPr>
              <a:t>Pragati Software Pvt. Ltd.,</a:t>
            </a:r>
            <a:r>
              <a:rPr b="0" i="1" lang="en-US" sz="1100" u="none">
                <a:solidFill>
                  <a:srgbClr val="000000"/>
                </a:solidFill>
                <a:latin typeface="Times New Roman"/>
                <a:ea typeface="Times New Roman"/>
                <a:cs typeface="Times New Roman"/>
                <a:sym typeface="Times New Roman"/>
              </a:rPr>
              <a:t> </a:t>
            </a:r>
            <a:r>
              <a:rPr b="0" i="0" lang="en-US" sz="1100" u="none">
                <a:solidFill>
                  <a:srgbClr val="000000"/>
                </a:solidFill>
                <a:latin typeface="Times New Roman"/>
                <a:ea typeface="Times New Roman"/>
                <a:cs typeface="Times New Roman"/>
                <a:sym typeface="Times New Roman"/>
              </a:rPr>
              <a:t>207, Lok Center, Marol-Maroshi Road, Marol, Andheri (East), Mumbai 400 059. </a:t>
            </a:r>
            <a:r>
              <a:rPr b="0" i="0" lang="en-US" sz="1100" u="sng">
                <a:solidFill>
                  <a:schemeClr val="hlink"/>
                </a:solidFill>
                <a:latin typeface="Arial"/>
                <a:ea typeface="Arial"/>
                <a:cs typeface="Arial"/>
                <a:sym typeface="Arial"/>
                <a:hlinkClick r:id="rId1"/>
              </a:rPr>
              <a:t>www.pragatisoftware.com</a:t>
            </a:r>
            <a:r>
              <a:rPr b="0" i="0" lang="en-US" sz="1100" u="none">
                <a:solidFill>
                  <a:srgbClr val="000000"/>
                </a:solidFill>
                <a:latin typeface="Times New Roman"/>
                <a:ea typeface="Times New Roman"/>
                <a:cs typeface="Times New Roman"/>
                <a:sym typeface="Times New Roman"/>
              </a:rPr>
              <a:t> </a:t>
            </a:r>
            <a:endParaRPr/>
          </a:p>
        </p:txBody>
      </p:sp>
      <p:sp>
        <p:nvSpPr>
          <p:cNvPr id="17" name="Google Shape;17;p1"/>
          <p:cNvSpPr txBox="1"/>
          <p:nvPr/>
        </p:nvSpPr>
        <p:spPr>
          <a:xfrm>
            <a:off x="8301037" y="6461125"/>
            <a:ext cx="688975" cy="2444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118.01.04</a:t>
            </a:r>
            <a:endParaRPr/>
          </a:p>
        </p:txBody>
      </p:sp>
      <p:sp>
        <p:nvSpPr>
          <p:cNvPr id="18" name="Google Shape;18;p1"/>
          <p:cNvSpPr txBox="1"/>
          <p:nvPr>
            <p:ph idx="1" type="body"/>
          </p:nvPr>
        </p:nvSpPr>
        <p:spPr>
          <a:xfrm>
            <a:off x="457200" y="1604962"/>
            <a:ext cx="8223250" cy="4524375"/>
          </a:xfrm>
          <a:prstGeom prst="rect">
            <a:avLst/>
          </a:prstGeom>
          <a:noFill/>
          <a:ln>
            <a:noFill/>
          </a:ln>
        </p:spPr>
        <p:txBody>
          <a:bodyPr anchorCtr="0" anchor="t" bIns="0" lIns="0" spcFirstLastPara="1" rIns="0" wrap="square" tIns="0">
            <a:noAutofit/>
          </a:bodyPr>
          <a:lstStyle>
            <a:lvl1pPr indent="-381000" lvl="0" marL="457200" marR="0" rtl="0" algn="l">
              <a:lnSpc>
                <a:spcPct val="82000"/>
              </a:lnSpc>
              <a:spcBef>
                <a:spcPts val="6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1pPr>
            <a:lvl2pPr indent="-355600" lvl="1" marL="914400" marR="0" rtl="0" algn="l">
              <a:lnSpc>
                <a:spcPct val="82000"/>
              </a:lnSpc>
              <a:spcBef>
                <a:spcPts val="500"/>
              </a:spcBef>
              <a:spcAft>
                <a:spcPts val="0"/>
              </a:spcAft>
              <a:buClr>
                <a:srgbClr val="000000"/>
              </a:buClr>
              <a:buSzPts val="20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indent="-381000" lvl="2" marL="1371600" marR="0" rtl="0" algn="l">
              <a:lnSpc>
                <a:spcPct val="82000"/>
              </a:lnSpc>
              <a:spcBef>
                <a:spcPts val="6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0" rtl="0" algn="l">
              <a:lnSpc>
                <a:spcPct val="82000"/>
              </a:lnSpc>
              <a:spcBef>
                <a:spcPts val="5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0" rtl="0" algn="l">
              <a:lnSpc>
                <a:spcPct val="82000"/>
              </a:lnSpc>
              <a:spcBef>
                <a:spcPts val="5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355600" lvl="5" marL="2743200" marR="0" rtl="0" algn="l">
              <a:lnSpc>
                <a:spcPct val="82000"/>
              </a:lnSpc>
              <a:spcBef>
                <a:spcPts val="5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6pPr>
            <a:lvl7pPr indent="-355600" lvl="6" marL="3200400" marR="0" rtl="0" algn="l">
              <a:lnSpc>
                <a:spcPct val="82000"/>
              </a:lnSpc>
              <a:spcBef>
                <a:spcPts val="5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7pPr>
            <a:lvl8pPr indent="-355600" lvl="7" marL="3657600" marR="0" rtl="0" algn="l">
              <a:lnSpc>
                <a:spcPct val="82000"/>
              </a:lnSpc>
              <a:spcBef>
                <a:spcPts val="5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8pPr>
            <a:lvl9pPr indent="-355600" lvl="8" marL="4114800" marR="0" rtl="0" algn="l">
              <a:lnSpc>
                <a:spcPct val="82000"/>
              </a:lnSpc>
              <a:spcBef>
                <a:spcPts val="5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lvl1pPr lvl="0"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1pPr>
            <a:lvl2pPr lvl="1"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2pPr>
            <a:lvl3pPr lvl="2"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3pPr>
            <a:lvl4pPr lvl="3"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4pPr>
            <a:lvl5pPr lvl="4"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5pPr>
            <a:lvl6pPr lvl="5"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6pPr>
            <a:lvl7pPr lvl="6"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7pPr>
            <a:lvl8pPr lvl="7"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8pPr>
            <a:lvl9pPr lvl="8" marR="0" rtl="0" algn="l">
              <a:lnSpc>
                <a:spcPct val="104000"/>
              </a:lnSpc>
              <a:spcBef>
                <a:spcPts val="0"/>
              </a:spcBef>
              <a:spcAft>
                <a:spcPts val="0"/>
              </a:spcAft>
              <a:buSzPts val="1400"/>
              <a:buNone/>
              <a:defRPr b="0" i="0" sz="3200" u="none" cap="none" strike="noStrike">
                <a:solidFill>
                  <a:srgbClr val="000000"/>
                </a:solidFill>
                <a:latin typeface="Tahoma"/>
                <a:ea typeface="Tahoma"/>
                <a:cs typeface="Tahoma"/>
                <a:sym typeface="Tahoma"/>
              </a:defRPr>
            </a:lvl9pPr>
          </a:lstStyle>
          <a:p/>
        </p:txBody>
      </p:sp>
      <p:sp>
        <p:nvSpPr>
          <p:cNvPr id="57" name="Google Shape;57;p13"/>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lvl1pPr indent="-381000" lvl="0" marL="457200" marR="0" rtl="0" algn="l">
              <a:lnSpc>
                <a:spcPct val="80000"/>
              </a:lnSpc>
              <a:spcBef>
                <a:spcPts val="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1pPr>
            <a:lvl2pPr indent="-355600" lvl="1" marL="914400" marR="0" rtl="0" algn="l">
              <a:lnSpc>
                <a:spcPct val="80000"/>
              </a:lnSpc>
              <a:spcBef>
                <a:spcPts val="500"/>
              </a:spcBef>
              <a:spcAft>
                <a:spcPts val="0"/>
              </a:spcAft>
              <a:buClr>
                <a:srgbClr val="000000"/>
              </a:buClr>
              <a:buSzPts val="2000"/>
              <a:buFont typeface="Noto Sans Symbols"/>
              <a:buChar char="⮚"/>
              <a:defRPr b="0" i="0" sz="2000" u="none" cap="none" strike="noStrike">
                <a:solidFill>
                  <a:srgbClr val="000000"/>
                </a:solidFill>
                <a:latin typeface="Arial"/>
                <a:ea typeface="Arial"/>
                <a:cs typeface="Arial"/>
                <a:sym typeface="Arial"/>
              </a:defRPr>
            </a:lvl2pPr>
            <a:lvl3pPr indent="-381000" lvl="2" marL="1371600" marR="0" rtl="0" algn="l">
              <a:lnSpc>
                <a:spcPct val="80000"/>
              </a:lnSpc>
              <a:spcBef>
                <a:spcPts val="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3pPr>
            <a:lvl4pPr indent="-355600" lvl="3" marL="1828800" marR="0" rtl="0" algn="l">
              <a:lnSpc>
                <a:spcPct val="80000"/>
              </a:lnSpc>
              <a:spcBef>
                <a:spcPts val="5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4pPr>
            <a:lvl5pPr indent="-355600" lvl="4" marL="2286000" marR="0" rtl="0" algn="l">
              <a:lnSpc>
                <a:spcPct val="80000"/>
              </a:lnSpc>
              <a:spcBef>
                <a:spcPts val="5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5pPr>
            <a:lvl6pPr indent="-355600" lvl="5" marL="2743200" marR="0" rtl="0" algn="l">
              <a:lnSpc>
                <a:spcPct val="80000"/>
              </a:lnSpc>
              <a:spcBef>
                <a:spcPts val="5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6pPr>
            <a:lvl7pPr indent="-355600" lvl="6" marL="3200400" marR="0" rtl="0" algn="l">
              <a:lnSpc>
                <a:spcPct val="80000"/>
              </a:lnSpc>
              <a:spcBef>
                <a:spcPts val="5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7pPr>
            <a:lvl8pPr indent="-355600" lvl="7" marL="3657600" marR="0" rtl="0" algn="l">
              <a:lnSpc>
                <a:spcPct val="80000"/>
              </a:lnSpc>
              <a:spcBef>
                <a:spcPts val="5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8pPr>
            <a:lvl9pPr indent="-355600" lvl="8" marL="4114800" marR="0" rtl="0" algn="l">
              <a:lnSpc>
                <a:spcPct val="80000"/>
              </a:lnSpc>
              <a:spcBef>
                <a:spcPts val="5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9pPr>
          </a:lstStyle>
          <a:p/>
        </p:txBody>
      </p:sp>
      <p:cxnSp>
        <p:nvCxnSpPr>
          <p:cNvPr id="58" name="Google Shape;58;p13"/>
          <p:cNvCxnSpPr/>
          <p:nvPr/>
        </p:nvCxnSpPr>
        <p:spPr>
          <a:xfrm>
            <a:off x="304800" y="762000"/>
            <a:ext cx="8610600" cy="1587"/>
          </a:xfrm>
          <a:prstGeom prst="straightConnector1">
            <a:avLst/>
          </a:prstGeom>
          <a:noFill/>
          <a:ln cap="flat" cmpd="sng" w="38150">
            <a:solidFill>
              <a:srgbClr val="000000"/>
            </a:solidFill>
            <a:prstDash val="solid"/>
            <a:miter lim="800000"/>
            <a:headEnd len="med" w="med" type="none"/>
            <a:tailEnd len="med" w="med" type="none"/>
          </a:ln>
        </p:spPr>
      </p:cxnSp>
      <p:sp>
        <p:nvSpPr>
          <p:cNvPr id="59" name="Google Shape;59;p13"/>
          <p:cNvSpPr txBox="1"/>
          <p:nvPr/>
        </p:nvSpPr>
        <p:spPr>
          <a:xfrm>
            <a:off x="457200" y="5943600"/>
            <a:ext cx="5181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0" name="Google Shape;60;p13"/>
          <p:cNvSpPr txBox="1"/>
          <p:nvPr/>
        </p:nvSpPr>
        <p:spPr>
          <a:xfrm>
            <a:off x="0" y="6477000"/>
            <a:ext cx="8382000" cy="261937"/>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a:solidFill>
                  <a:srgbClr val="000000"/>
                </a:solidFill>
                <a:latin typeface="Times New Roman"/>
                <a:ea typeface="Times New Roman"/>
                <a:cs typeface="Times New Roman"/>
                <a:sym typeface="Times New Roman"/>
              </a:rPr>
              <a:t>Pragati Software Pvt. Ltd.,</a:t>
            </a:r>
            <a:r>
              <a:rPr b="0" i="1" lang="en-US" sz="1100" u="none">
                <a:solidFill>
                  <a:srgbClr val="000000"/>
                </a:solidFill>
                <a:latin typeface="Times New Roman"/>
                <a:ea typeface="Times New Roman"/>
                <a:cs typeface="Times New Roman"/>
                <a:sym typeface="Times New Roman"/>
              </a:rPr>
              <a:t> </a:t>
            </a:r>
            <a:r>
              <a:rPr b="0" i="0" lang="en-US" sz="1100" u="none">
                <a:solidFill>
                  <a:srgbClr val="000000"/>
                </a:solidFill>
                <a:latin typeface="Times New Roman"/>
                <a:ea typeface="Times New Roman"/>
                <a:cs typeface="Times New Roman"/>
                <a:sym typeface="Times New Roman"/>
              </a:rPr>
              <a:t>207, Lok Center, Marol-Maroshi Road, Marol, Andheri (East), Mumbai 400 059. </a:t>
            </a:r>
            <a:r>
              <a:rPr b="0" i="0" lang="en-US" sz="1100" u="sng">
                <a:solidFill>
                  <a:schemeClr val="hlink"/>
                </a:solidFill>
                <a:latin typeface="Arial"/>
                <a:ea typeface="Arial"/>
                <a:cs typeface="Arial"/>
                <a:sym typeface="Arial"/>
                <a:hlinkClick r:id="rId1"/>
              </a:rPr>
              <a:t>www.pragatisoftware.com</a:t>
            </a:r>
            <a:r>
              <a:rPr b="0" i="0" lang="en-US" sz="1100" u="none">
                <a:solidFill>
                  <a:srgbClr val="000000"/>
                </a:solidFill>
                <a:latin typeface="Times New Roman"/>
                <a:ea typeface="Times New Roman"/>
                <a:cs typeface="Times New Roman"/>
                <a:sym typeface="Times New Roman"/>
              </a:rPr>
              <a:t> </a:t>
            </a:r>
            <a:endParaRPr/>
          </a:p>
        </p:txBody>
      </p:sp>
      <p:sp>
        <p:nvSpPr>
          <p:cNvPr id="61" name="Google Shape;61;p13"/>
          <p:cNvSpPr txBox="1"/>
          <p:nvPr/>
        </p:nvSpPr>
        <p:spPr>
          <a:xfrm>
            <a:off x="8610600" y="6553200"/>
            <a:ext cx="495300" cy="276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7.xml"/><Relationship Id="rId3" Type="http://schemas.openxmlformats.org/officeDocument/2006/relationships/image" Target="../media/image2.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9.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5.xml"/><Relationship Id="rId3" Type="http://schemas.openxmlformats.org/officeDocument/2006/relationships/image" Target="../media/image4.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3.xml"/><Relationship Id="rId3" Type="http://schemas.openxmlformats.org/officeDocument/2006/relationships/image" Target="../media/image7.png"/></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6.xml"/><Relationship Id="rId3" Type="http://schemas.openxmlformats.org/officeDocument/2006/relationships/image" Target="../media/image19.png"/></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7.xml"/><Relationship Id="rId3" Type="http://schemas.openxmlformats.org/officeDocument/2006/relationships/image" Target="../media/image11.png"/></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8.xml"/><Relationship Id="rId3" Type="http://schemas.openxmlformats.org/officeDocument/2006/relationships/image" Target="../media/image8.png"/></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9.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0.xml"/><Relationship Id="rId3" Type="http://schemas.openxmlformats.org/officeDocument/2006/relationships/image" Target="../media/image8.png"/></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6.xml"/><Relationship Id="rId3" Type="http://schemas.openxmlformats.org/officeDocument/2006/relationships/image" Target="../media/image9.png"/></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4.xml"/><Relationship Id="rId3" Type="http://schemas.openxmlformats.org/officeDocument/2006/relationships/image" Target="../media/image12.png"/></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9.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0.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1.xml"/><Relationship Id="rId3" Type="http://schemas.openxmlformats.org/officeDocument/2006/relationships/image" Target="../media/image10.png"/></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5.xml"/><Relationship Id="rId3" Type="http://schemas.openxmlformats.org/officeDocument/2006/relationships/image" Target="../media/image6.png"/></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7.xml"/><Relationship Id="rId3" Type="http://schemas.openxmlformats.org/officeDocument/2006/relationships/image" Target="../media/image13.png"/></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9.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0.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1.xml"/><Relationship Id="rId3" Type="http://schemas.openxmlformats.org/officeDocument/2006/relationships/image" Target="../media/image21.png"/></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3.xml"/><Relationship Id="rId3" Type="http://schemas.openxmlformats.org/officeDocument/2006/relationships/image" Target="../media/image15.png"/></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4.xml"/><Relationship Id="rId3" Type="http://schemas.openxmlformats.org/officeDocument/2006/relationships/image" Target="../media/image14.png"/></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5.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0.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4.xml"/><Relationship Id="rId3" Type="http://schemas.openxmlformats.org/officeDocument/2006/relationships/image" Target="../media/image18.png"/></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0.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Core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nvSpPr>
        <p:spPr>
          <a:xfrm>
            <a:off x="228600" y="0"/>
            <a:ext cx="8689975" cy="8413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Platform Independency</a:t>
            </a:r>
            <a:endParaRPr/>
          </a:p>
        </p:txBody>
      </p:sp>
      <p:grpSp>
        <p:nvGrpSpPr>
          <p:cNvPr id="212" name="Google Shape;212;p34"/>
          <p:cNvGrpSpPr/>
          <p:nvPr/>
        </p:nvGrpSpPr>
        <p:grpSpPr>
          <a:xfrm>
            <a:off x="228600" y="1219200"/>
            <a:ext cx="8607424" cy="4416424"/>
            <a:chOff x="144" y="768"/>
            <a:chExt cx="5422" cy="2782"/>
          </a:xfrm>
        </p:grpSpPr>
        <p:sp>
          <p:nvSpPr>
            <p:cNvPr id="213" name="Google Shape;213;p34"/>
            <p:cNvSpPr txBox="1"/>
            <p:nvPr/>
          </p:nvSpPr>
          <p:spPr>
            <a:xfrm>
              <a:off x="144" y="1440"/>
              <a:ext cx="1344" cy="384"/>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Java Program</a:t>
              </a:r>
              <a:endParaRPr/>
            </a:p>
          </p:txBody>
        </p:sp>
        <p:cxnSp>
          <p:nvCxnSpPr>
            <p:cNvPr id="214" name="Google Shape;214;p34"/>
            <p:cNvCxnSpPr/>
            <p:nvPr/>
          </p:nvCxnSpPr>
          <p:spPr>
            <a:xfrm>
              <a:off x="1488" y="1632"/>
              <a:ext cx="528" cy="1"/>
            </a:xfrm>
            <a:prstGeom prst="straightConnector1">
              <a:avLst/>
            </a:prstGeom>
            <a:noFill/>
            <a:ln cap="flat" cmpd="sng" w="57225">
              <a:solidFill>
                <a:srgbClr val="000000"/>
              </a:solidFill>
              <a:prstDash val="solid"/>
              <a:miter lim="800000"/>
              <a:headEnd len="med" w="med" type="none"/>
              <a:tailEnd len="med" w="med" type="triangle"/>
            </a:ln>
          </p:spPr>
        </p:cxnSp>
        <p:sp>
          <p:nvSpPr>
            <p:cNvPr id="215" name="Google Shape;215;p34"/>
            <p:cNvSpPr txBox="1"/>
            <p:nvPr/>
          </p:nvSpPr>
          <p:spPr>
            <a:xfrm>
              <a:off x="2016" y="1440"/>
              <a:ext cx="1632" cy="624"/>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Platform Independent</a:t>
              </a:r>
              <a:endParaRPr/>
            </a:p>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Byte code</a:t>
              </a:r>
              <a:endParaRPr/>
            </a:p>
          </p:txBody>
        </p:sp>
        <p:sp>
          <p:nvSpPr>
            <p:cNvPr id="216" name="Google Shape;216;p34"/>
            <p:cNvSpPr/>
            <p:nvPr/>
          </p:nvSpPr>
          <p:spPr>
            <a:xfrm>
              <a:off x="1679" y="1440"/>
              <a:ext cx="368" cy="816"/>
            </a:xfrm>
            <a:custGeom>
              <a:rect b="b" l="l" r="r" t="t"/>
              <a:pathLst>
                <a:path extrusionOk="0" h="816" w="368">
                  <a:moveTo>
                    <a:pt x="0" y="0"/>
                  </a:moveTo>
                  <a:cubicBezTo>
                    <a:pt x="64" y="36"/>
                    <a:pt x="128" y="72"/>
                    <a:pt x="144" y="144"/>
                  </a:cubicBezTo>
                  <a:cubicBezTo>
                    <a:pt x="160" y="216"/>
                    <a:pt x="64" y="328"/>
                    <a:pt x="96" y="432"/>
                  </a:cubicBezTo>
                  <a:cubicBezTo>
                    <a:pt x="128" y="536"/>
                    <a:pt x="304" y="720"/>
                    <a:pt x="336" y="768"/>
                  </a:cubicBezTo>
                  <a:cubicBezTo>
                    <a:pt x="368" y="816"/>
                    <a:pt x="328" y="768"/>
                    <a:pt x="288" y="720"/>
                  </a:cubicBezTo>
                </a:path>
              </a:pathLst>
            </a:custGeom>
            <a:no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17" name="Google Shape;217;p34"/>
            <p:cNvCxnSpPr/>
            <p:nvPr/>
          </p:nvCxnSpPr>
          <p:spPr>
            <a:xfrm>
              <a:off x="2016" y="2206"/>
              <a:ext cx="48" cy="48"/>
            </a:xfrm>
            <a:prstGeom prst="straightConnector1">
              <a:avLst/>
            </a:prstGeom>
            <a:noFill/>
            <a:ln cap="flat" cmpd="sng" w="57225">
              <a:solidFill>
                <a:srgbClr val="000000"/>
              </a:solidFill>
              <a:prstDash val="solid"/>
              <a:miter lim="800000"/>
              <a:headEnd len="med" w="med" type="none"/>
              <a:tailEnd len="med" w="med" type="triangle"/>
            </a:ln>
          </p:spPr>
        </p:cxnSp>
        <p:sp>
          <p:nvSpPr>
            <p:cNvPr id="218" name="Google Shape;218;p34"/>
            <p:cNvSpPr txBox="1"/>
            <p:nvPr/>
          </p:nvSpPr>
          <p:spPr>
            <a:xfrm>
              <a:off x="144" y="2302"/>
              <a:ext cx="3263" cy="432"/>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Platform Independent java compilers</a:t>
              </a:r>
              <a:endParaRPr/>
            </a:p>
          </p:txBody>
        </p:sp>
        <p:sp>
          <p:nvSpPr>
            <p:cNvPr id="219" name="Google Shape;219;p34"/>
            <p:cNvSpPr txBox="1"/>
            <p:nvPr/>
          </p:nvSpPr>
          <p:spPr>
            <a:xfrm>
              <a:off x="4414" y="768"/>
              <a:ext cx="1152" cy="48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DOS</a:t>
              </a:r>
              <a:endParaRPr/>
            </a:p>
          </p:txBody>
        </p:sp>
        <p:sp>
          <p:nvSpPr>
            <p:cNvPr id="220" name="Google Shape;220;p34"/>
            <p:cNvSpPr txBox="1"/>
            <p:nvPr/>
          </p:nvSpPr>
          <p:spPr>
            <a:xfrm>
              <a:off x="4414" y="1488"/>
              <a:ext cx="1152" cy="43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Unix</a:t>
              </a:r>
              <a:endParaRPr/>
            </a:p>
          </p:txBody>
        </p:sp>
        <p:sp>
          <p:nvSpPr>
            <p:cNvPr id="221" name="Google Shape;221;p34"/>
            <p:cNvSpPr txBox="1"/>
            <p:nvPr/>
          </p:nvSpPr>
          <p:spPr>
            <a:xfrm>
              <a:off x="4414" y="2159"/>
              <a:ext cx="1152" cy="48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OS2</a:t>
              </a:r>
              <a:endParaRPr/>
            </a:p>
          </p:txBody>
        </p:sp>
        <p:cxnSp>
          <p:nvCxnSpPr>
            <p:cNvPr id="222" name="Google Shape;222;p34"/>
            <p:cNvCxnSpPr/>
            <p:nvPr/>
          </p:nvCxnSpPr>
          <p:spPr>
            <a:xfrm flipH="1" rot="10800000">
              <a:off x="3646" y="1038"/>
              <a:ext cx="768" cy="704"/>
            </a:xfrm>
            <a:prstGeom prst="straightConnector1">
              <a:avLst/>
            </a:prstGeom>
            <a:noFill/>
            <a:ln cap="flat" cmpd="sng" w="9525">
              <a:solidFill>
                <a:srgbClr val="000000"/>
              </a:solidFill>
              <a:prstDash val="solid"/>
              <a:miter lim="800000"/>
              <a:headEnd len="med" w="med" type="none"/>
              <a:tailEnd len="med" w="med" type="triangle"/>
            </a:ln>
          </p:spPr>
        </p:cxnSp>
        <p:cxnSp>
          <p:nvCxnSpPr>
            <p:cNvPr id="223" name="Google Shape;223;p34"/>
            <p:cNvCxnSpPr/>
            <p:nvPr/>
          </p:nvCxnSpPr>
          <p:spPr>
            <a:xfrm>
              <a:off x="3646" y="1728"/>
              <a:ext cx="768" cy="1"/>
            </a:xfrm>
            <a:prstGeom prst="straightConnector1">
              <a:avLst/>
            </a:prstGeom>
            <a:noFill/>
            <a:ln cap="flat" cmpd="sng" w="9525">
              <a:solidFill>
                <a:srgbClr val="000000"/>
              </a:solidFill>
              <a:prstDash val="solid"/>
              <a:miter lim="800000"/>
              <a:headEnd len="med" w="med" type="none"/>
              <a:tailEnd len="med" w="med" type="triangle"/>
            </a:ln>
          </p:spPr>
        </p:cxnSp>
        <p:cxnSp>
          <p:nvCxnSpPr>
            <p:cNvPr id="224" name="Google Shape;224;p34"/>
            <p:cNvCxnSpPr/>
            <p:nvPr/>
          </p:nvCxnSpPr>
          <p:spPr>
            <a:xfrm>
              <a:off x="3646" y="1728"/>
              <a:ext cx="768" cy="720"/>
            </a:xfrm>
            <a:prstGeom prst="straightConnector1">
              <a:avLst/>
            </a:prstGeom>
            <a:noFill/>
            <a:ln cap="flat" cmpd="sng" w="9525">
              <a:solidFill>
                <a:srgbClr val="000000"/>
              </a:solidFill>
              <a:prstDash val="solid"/>
              <a:miter lim="800000"/>
              <a:headEnd len="med" w="med" type="none"/>
              <a:tailEnd len="med" w="med" type="triangle"/>
            </a:ln>
          </p:spPr>
        </p:cxnSp>
        <p:sp>
          <p:nvSpPr>
            <p:cNvPr id="225" name="Google Shape;225;p34"/>
            <p:cNvSpPr/>
            <p:nvPr/>
          </p:nvSpPr>
          <p:spPr>
            <a:xfrm flipH="1">
              <a:off x="3693" y="1152"/>
              <a:ext cx="528" cy="1920"/>
            </a:xfrm>
            <a:custGeom>
              <a:rect b="b" l="l" r="r" t="t"/>
              <a:pathLst>
                <a:path extrusionOk="0" h="1920" w="528">
                  <a:moveTo>
                    <a:pt x="96" y="0"/>
                  </a:moveTo>
                  <a:cubicBezTo>
                    <a:pt x="192" y="4"/>
                    <a:pt x="288" y="8"/>
                    <a:pt x="336" y="96"/>
                  </a:cubicBezTo>
                  <a:cubicBezTo>
                    <a:pt x="384" y="184"/>
                    <a:pt x="400" y="376"/>
                    <a:pt x="384" y="528"/>
                  </a:cubicBezTo>
                  <a:cubicBezTo>
                    <a:pt x="368" y="680"/>
                    <a:pt x="296" y="848"/>
                    <a:pt x="240" y="1008"/>
                  </a:cubicBezTo>
                  <a:cubicBezTo>
                    <a:pt x="184" y="1168"/>
                    <a:pt x="0" y="1336"/>
                    <a:pt x="48" y="1488"/>
                  </a:cubicBezTo>
                  <a:cubicBezTo>
                    <a:pt x="96" y="1640"/>
                    <a:pt x="312" y="1780"/>
                    <a:pt x="528" y="1920"/>
                  </a:cubicBezTo>
                </a:path>
              </a:pathLst>
            </a:custGeom>
            <a:no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26" name="Google Shape;226;p34"/>
            <p:cNvCxnSpPr/>
            <p:nvPr/>
          </p:nvCxnSpPr>
          <p:spPr>
            <a:xfrm flipH="1">
              <a:off x="3630" y="3022"/>
              <a:ext cx="176" cy="48"/>
            </a:xfrm>
            <a:prstGeom prst="straightConnector1">
              <a:avLst/>
            </a:prstGeom>
            <a:noFill/>
            <a:ln cap="flat" cmpd="sng" w="57225">
              <a:solidFill>
                <a:srgbClr val="000000"/>
              </a:solidFill>
              <a:prstDash val="solid"/>
              <a:miter lim="800000"/>
              <a:headEnd len="med" w="med" type="none"/>
              <a:tailEnd len="med" w="med" type="triangle"/>
            </a:ln>
          </p:spPr>
        </p:cxnSp>
        <p:sp>
          <p:nvSpPr>
            <p:cNvPr id="227" name="Google Shape;227;p34"/>
            <p:cNvSpPr txBox="1"/>
            <p:nvPr/>
          </p:nvSpPr>
          <p:spPr>
            <a:xfrm>
              <a:off x="768" y="3118"/>
              <a:ext cx="3263" cy="432"/>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Platform dependent JVM</a:t>
              </a: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2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Overriding Methods </a:t>
            </a:r>
            <a:r>
              <a:rPr b="0" i="0" lang="en-US" sz="2400" u="none">
                <a:solidFill>
                  <a:srgbClr val="000000"/>
                </a:solidFill>
                <a:latin typeface="Tahoma"/>
                <a:ea typeface="Tahoma"/>
                <a:cs typeface="Tahoma"/>
                <a:sym typeface="Tahoma"/>
              </a:rPr>
              <a:t>(Cont…)</a:t>
            </a:r>
            <a:endParaRPr/>
          </a:p>
        </p:txBody>
      </p:sp>
      <p:sp>
        <p:nvSpPr>
          <p:cNvPr id="1281" name="Google Shape;1281;p124"/>
          <p:cNvSpPr txBox="1"/>
          <p:nvPr/>
        </p:nvSpPr>
        <p:spPr>
          <a:xfrm>
            <a:off x="533400" y="990600"/>
            <a:ext cx="80772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SavingsAccount extends BankAccount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SavingsAccount(String name, float bal,boolean 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super(name,bal);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isSalaryAcc = 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print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r>
              <a:rPr b="1" i="0" lang="en-US" sz="2000" u="none">
                <a:solidFill>
                  <a:srgbClr val="000000"/>
                </a:solidFill>
                <a:latin typeface="Arial Narrow"/>
                <a:ea typeface="Arial Narrow"/>
                <a:cs typeface="Arial Narrow"/>
                <a:sym typeface="Arial Narrow"/>
              </a:rPr>
              <a:t>super.print(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("Is it a Salary Account : " + isSalaryAcc);</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OverridingTest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args){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sa = new SavingsAccount("Dinesh",10000,true);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sa.print(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2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CurrentAccount class</a:t>
            </a:r>
            <a:endParaRPr/>
          </a:p>
        </p:txBody>
      </p:sp>
      <p:sp>
        <p:nvSpPr>
          <p:cNvPr id="1289" name="Google Shape;1289;p125"/>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CurrentAccount extends BankAccount{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overDraftLimit;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CurrentAccount( String name, float bal, float odl){</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 name, bal);</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overDraftLimit = odl;</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print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super.print(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("OverDraftLimit : " + overDraftLimit);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26"/>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Polymorphism</a:t>
            </a:r>
            <a:endParaRPr/>
          </a:p>
        </p:txBody>
      </p:sp>
      <p:sp>
        <p:nvSpPr>
          <p:cNvPr id="1295" name="Google Shape;1295;p126"/>
          <p:cNvSpPr txBox="1"/>
          <p:nvPr>
            <p:ph idx="1" type="body"/>
          </p:nvPr>
        </p:nvSpPr>
        <p:spPr>
          <a:xfrm>
            <a:off x="533400" y="9144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Whenever a superclass object is expected, a subclass reference can be supplied in its place. This feature is known as polymorphism. </a:t>
            </a:r>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For example, if SavingsAccount and CurrentAccount classes inherit from the BankAccount class, wherever a BankAccount class object is expected, either a SavingsAccount or a CurrentAccount object can be supplied in its place.  Observe, the ba[0], a bank account type of reference is referring to Saving Account object. So, the statement which invokes print() on the reference defers compile time binding for run time and thus at run time this call is bound to print() method belonging to the object (Here it is Saving Account) being referred by bank account reference.  Similarly, for ba[1], at run time the print() method is invoked not from BankAccount but from CurrentAccount.</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Polymorphism gives benefit of dynamic change in behaviour.  In above example, at run time it decides when to call print() method of SavingsAccount or of CurrentAccount.  Through polymorphism only following type of methods can be invoked…</a:t>
            </a:r>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Methods belonging to super class but not in subclass</a:t>
            </a:r>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Methods overridden in subclass</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The methods which are not written in super class but only in subclass can not be invoked through polymorphism.</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600"/>
              <a:buFont typeface="Times New Roman"/>
              <a:buChar char="•"/>
            </a:pPr>
            <a:r>
              <a:rPr b="0" i="0" lang="en-US" sz="1600" u="none">
                <a:solidFill>
                  <a:srgbClr val="000000"/>
                </a:solidFill>
                <a:latin typeface="Times New Roman"/>
                <a:ea typeface="Times New Roman"/>
                <a:cs typeface="Times New Roman"/>
                <a:sym typeface="Times New Roman"/>
              </a:rPr>
              <a:t>In Java, in order to block invocation of super class method and allow invocation of overridden sub class method polymorphically, we need not have to declare any special specifier for super class method (Like ‘virtual’ in another language), so virtuality is Default in Java.</a:t>
            </a:r>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2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Polymorphism</a:t>
            </a:r>
            <a:endParaRPr/>
          </a:p>
        </p:txBody>
      </p:sp>
      <p:sp>
        <p:nvSpPr>
          <p:cNvPr id="1306" name="Google Shape;1306;p127"/>
          <p:cNvSpPr txBox="1"/>
          <p:nvPr/>
        </p:nvSpPr>
        <p:spPr>
          <a:xfrm>
            <a:off x="533400" y="914400"/>
            <a:ext cx="83820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PolymorphismTest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 ] = {  new SavingsAccount ("Amar",1000,true),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new CurrentAccount ("Akbar",2000,5000)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("Printing polymorphically");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i=0; i&lt;ba.length;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ba[i].print(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2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Output</a:t>
            </a:r>
            <a:endParaRPr/>
          </a:p>
        </p:txBody>
      </p:sp>
      <p:sp>
        <p:nvSpPr>
          <p:cNvPr id="1317" name="Google Shape;1317;p128"/>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Printing polymorphically</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customer : Amar</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Balance  : 10000.0</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Is Salaried : true</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customer : Akbar</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Balance  : 20000.0</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OverDraftLimit : 5000.0</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336550" lvl="0" marL="336550" marR="0" rtl="0" algn="l">
              <a:lnSpc>
                <a:spcPct val="86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As the output of this program shows, when you invoke a method on an object, the actual class of the object governs which implementation is used.</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3" name="Shape 1323"/>
        <p:cNvGrpSpPr/>
        <p:nvPr/>
      </p:nvGrpSpPr>
      <p:grpSpPr>
        <a:xfrm>
          <a:off x="0" y="0"/>
          <a:ext cx="0" cy="0"/>
          <a:chOff x="0" y="0"/>
          <a:chExt cx="0" cy="0"/>
        </a:xfrm>
      </p:grpSpPr>
      <p:sp>
        <p:nvSpPr>
          <p:cNvPr id="1324" name="Google Shape;1324;p12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BankList.java</a:t>
            </a:r>
            <a:endParaRPr/>
          </a:p>
        </p:txBody>
      </p:sp>
      <p:sp>
        <p:nvSpPr>
          <p:cNvPr id="1325" name="Google Shape;1325;p129"/>
          <p:cNvSpPr txBox="1"/>
          <p:nvPr/>
        </p:nvSpPr>
        <p:spPr>
          <a:xfrm>
            <a:off x="533400" y="838200"/>
            <a:ext cx="8072437" cy="5764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BankList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  accArray;</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top;</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BankList(int size){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top= -1;</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accArray = new BankAccount[size];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printAll(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for(BankAccount b:accArray){</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System.out.println(b);</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addNewAccount(BankAccount ba){</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if(top&lt;accArray.length)</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accArray[++top] = ba;</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br>
              <a:rPr b="0" i="0" lang="en-US" sz="2000" u="none">
                <a:solidFill>
                  <a:srgbClr val="000000"/>
                </a:solidFill>
                <a:latin typeface="Arial Narrow"/>
                <a:ea typeface="Arial Narrow"/>
                <a:cs typeface="Arial Narrow"/>
                <a:sym typeface="Arial Narrow"/>
              </a:rPr>
            </a:b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4" name="Shape 1334"/>
        <p:cNvGrpSpPr/>
        <p:nvPr/>
      </p:nvGrpSpPr>
      <p:grpSpPr>
        <a:xfrm>
          <a:off x="0" y="0"/>
          <a:ext cx="0" cy="0"/>
          <a:chOff x="0" y="0"/>
          <a:chExt cx="0" cy="0"/>
        </a:xfrm>
      </p:grpSpPr>
      <p:sp>
        <p:nvSpPr>
          <p:cNvPr id="1335" name="Google Shape;1335;p13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Hiding Base Class Fields</a:t>
            </a:r>
            <a:endParaRPr/>
          </a:p>
        </p:txBody>
      </p:sp>
      <p:sp>
        <p:nvSpPr>
          <p:cNvPr id="1336" name="Google Shape;1336;p130"/>
          <p:cNvSpPr txBox="1"/>
          <p:nvPr/>
        </p:nvSpPr>
        <p:spPr>
          <a:xfrm>
            <a:off x="204787" y="914400"/>
            <a:ext cx="8786812" cy="5638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InterestCalculation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interestRate = 8.5f;</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 balance = 10000;</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calcInterest(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System.out.println("Annual Interest1 : "+(balance*interestRate)/100);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NewCalculation extends InterestCalculation{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interestRate = 7.0f;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 balance = 10000;</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calcInterest(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System.out.println("Annual Interest2 : "+(balance*interestRate)/100);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5" name="Shape 1345"/>
        <p:cNvGrpSpPr/>
        <p:nvPr/>
      </p:nvGrpSpPr>
      <p:grpSpPr>
        <a:xfrm>
          <a:off x="0" y="0"/>
          <a:ext cx="0" cy="0"/>
          <a:chOff x="0" y="0"/>
          <a:chExt cx="0" cy="0"/>
        </a:xfrm>
      </p:grpSpPr>
      <p:sp>
        <p:nvSpPr>
          <p:cNvPr id="1346" name="Google Shape;1346;p13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Hiding Base Class Fields </a:t>
            </a:r>
            <a:r>
              <a:rPr b="0" i="0" lang="en-US" sz="2400" u="none">
                <a:solidFill>
                  <a:srgbClr val="000000"/>
                </a:solidFill>
                <a:latin typeface="Tahoma"/>
                <a:ea typeface="Tahoma"/>
                <a:cs typeface="Tahoma"/>
                <a:sym typeface="Tahoma"/>
              </a:rPr>
              <a:t>(Cont…)</a:t>
            </a:r>
            <a:endParaRPr/>
          </a:p>
        </p:txBody>
      </p:sp>
      <p:sp>
        <p:nvSpPr>
          <p:cNvPr id="1347" name="Google Shape;1347;p131"/>
          <p:cNvSpPr txBox="1"/>
          <p:nvPr/>
        </p:nvSpPr>
        <p:spPr>
          <a:xfrm>
            <a:off x="152400" y="1143000"/>
            <a:ext cx="8763000" cy="502126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HidingFieldsTest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NewCalculation nc = new NewCalculation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("Calculating with interest Rate : "+nc.interestRate);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nc.calcInterest(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InterestCalculation ic = new NewCalculation(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("Calculating with interest Rate : "+ic.interestRate);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ic.calcInterest(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6" name="Shape 1356"/>
        <p:cNvGrpSpPr/>
        <p:nvPr/>
      </p:nvGrpSpPr>
      <p:grpSpPr>
        <a:xfrm>
          <a:off x="0" y="0"/>
          <a:ext cx="0" cy="0"/>
          <a:chOff x="0" y="0"/>
          <a:chExt cx="0" cy="0"/>
        </a:xfrm>
      </p:grpSpPr>
      <p:sp>
        <p:nvSpPr>
          <p:cNvPr id="1357" name="Google Shape;1357;p13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Making Methods and Classes as final</a:t>
            </a:r>
            <a:endParaRPr/>
          </a:p>
        </p:txBody>
      </p:sp>
      <p:sp>
        <p:nvSpPr>
          <p:cNvPr id="1358" name="Google Shape;1358;p13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The ‘final’ keyword behaves differently when used with classes, fields, or methods.</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 When used with classes :  Ex : final class BankAccount{}</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An entire class when declared final, cannot be extended by any other class. All the methods of a final class are implicitly final. This means that declaring a class as final class prevents inheritance.</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2. When used with methods : Ex : final void display(){}</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You can prevent subclasses from overriding the implementation of a method of a super class, by making it final. For example, you may want to ensure that no matter which class overrides the Linked List class, its count method must not be overridden, so that you can guarantee that the method will always return the correct count. This can be done by prefixing the word final before the method's return value. </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3. When used with fields : Ex : final int PI = 3.14f; </a:t>
            </a:r>
            <a:endParaRPr/>
          </a:p>
          <a:p>
            <a:pPr indent="-336550" lvl="0" marL="336550" marR="0" rtl="0" algn="l">
              <a:lnSpc>
                <a:spcPct val="8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 field when marked as final, becomes a constant. This means that the value of this field cannot be changed later on in the program.</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133"/>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Making Methods and Classes as final</a:t>
            </a:r>
            <a:endParaRPr/>
          </a:p>
        </p:txBody>
      </p:sp>
      <p:sp>
        <p:nvSpPr>
          <p:cNvPr id="1364" name="Google Shape;1364;p133"/>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If a class is final, you know that nobody can extend it, and therefore, nobody can violate its contract.</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 Similarly, if a method is final, you can rely on its implementation details.</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However, making a class or a method final is also a serious restriction on the use of that class. If you</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make a method final, you should really intend that its behaviour be completely fixed. Making a class final,</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limits its augmentation who may want to use it as a basis to add functionality to their code.</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There is one more ramification of declaring method as ‘final’.  As final methods are never overridden, compiler, at compile time may think of…</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Macro substituting method at the place of method call.</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But if macro substitution is not possible (Its compiler’s jurisdiction), compiler will think of early binding the method call.</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 both these cases, the performance is the major advantage.  So, there is a trade off between performance gain against augmentation or modifications in the project in future.  Second concern is more serious so one has to use ‘final’ for method or class carefully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Integrated Development Environment </a:t>
            </a:r>
            <a:endParaRPr/>
          </a:p>
        </p:txBody>
      </p:sp>
      <p:pic>
        <p:nvPicPr>
          <p:cNvPr id="238" name="Google Shape;238;p35"/>
          <p:cNvPicPr preferRelativeResize="0"/>
          <p:nvPr/>
        </p:nvPicPr>
        <p:blipFill rotWithShape="1">
          <a:blip r:embed="rId3">
            <a:alphaModFix/>
          </a:blip>
          <a:srcRect b="0" l="0" r="0" t="0"/>
          <a:stretch/>
        </p:blipFill>
        <p:spPr>
          <a:xfrm>
            <a:off x="533400" y="990600"/>
            <a:ext cx="8077200" cy="53340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3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Making Methods and Classes as final</a:t>
            </a:r>
            <a:endParaRPr/>
          </a:p>
        </p:txBody>
      </p:sp>
      <p:sp>
        <p:nvSpPr>
          <p:cNvPr id="1375" name="Google Shape;1375;p134"/>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LinkedList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final int count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final class Stack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13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5. Abstract Classes and Interfaces</a:t>
            </a:r>
            <a:endParaRPr/>
          </a:p>
        </p:txBody>
      </p:sp>
      <p:sp>
        <p:nvSpPr>
          <p:cNvPr id="1386" name="Google Shape;1386;p135"/>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Arial"/>
                <a:ea typeface="Arial"/>
                <a:cs typeface="Arial"/>
                <a:sym typeface="Arial"/>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Abstract classes and methods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Extending abstract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Abstract class and Polymorphism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Declaring interfaces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Implementing interfaces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Extending interfaces</a:t>
            </a:r>
            <a:endParaRPr/>
          </a:p>
          <a:p>
            <a:pPr indent="-279400" lvl="1" marL="736600" marR="0" rtl="0" algn="l">
              <a:lnSpc>
                <a:spcPct val="86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36"/>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How to achieve Abstraction?</a:t>
            </a:r>
            <a:endParaRPr/>
          </a:p>
        </p:txBody>
      </p:sp>
      <p:sp>
        <p:nvSpPr>
          <p:cNvPr id="1392" name="Google Shape;1392;p136"/>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l">
              <a:lnSpc>
                <a:spcPct val="70000"/>
              </a:lnSpc>
              <a:spcBef>
                <a:spcPts val="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Abstraction is a process of hiding the implementation details and showing only functionality to the user. It only indicates important things to the user and hides the internal details, ie. While sending SMS, you just type the text and send the message. Here, you do not care about the internal processing of the message delivery. Abstraction can be achieved using Abstract Class and Abstract Method in Java.</a:t>
            </a:r>
            <a:endParaRPr/>
          </a:p>
          <a:p>
            <a:pPr indent="-222250" lvl="0" marL="336550" marR="0" rtl="0" algn="l">
              <a:lnSpc>
                <a:spcPct val="7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Abstract Class : A class which is declared “abstract” is called as an abstract class. It can have abstract methods as well as concrete methods. A normal class cannot have abstract methods.</a:t>
            </a:r>
            <a:endParaRPr/>
          </a:p>
          <a:p>
            <a:pPr indent="-336550" lvl="0" marL="336550" marR="0" rtl="0" algn="l">
              <a:lnSpc>
                <a:spcPct val="7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Abstract Method : A method without a body is known as an Abstract Method. It must be declared in an abstract class. The abstract method will never be final because the abstract class must implement all the abstract methods.</a:t>
            </a:r>
            <a:endParaRPr/>
          </a:p>
          <a:p>
            <a:pPr indent="-336550" lvl="0" marL="336550" marR="0" rtl="0" algn="l">
              <a:lnSpc>
                <a:spcPct val="7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Rules of Abstract Method</a:t>
            </a:r>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Abstract methods do not have an implementation; it only has method signature</a:t>
            </a:r>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If a class is using an abstract method they must be declared abstract. The opposite cannot be true. This means that an abstract class does not necessarily have an abstract method.</a:t>
            </a:r>
            <a:endParaRPr/>
          </a:p>
          <a:p>
            <a:pPr indent="-336550" lvl="0" marL="336550" marR="0" rtl="0" algn="l">
              <a:lnSpc>
                <a:spcPct val="70000"/>
              </a:lnSpc>
              <a:spcBef>
                <a:spcPts val="6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If a regular class extends an abstract class, then that class must implement all the abstract methods of the abstract parent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137"/>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Difference between Abstraction and Encapsulation</a:t>
            </a:r>
            <a:endParaRPr/>
          </a:p>
        </p:txBody>
      </p:sp>
      <p:graphicFrame>
        <p:nvGraphicFramePr>
          <p:cNvPr id="1398" name="Google Shape;1398;p137"/>
          <p:cNvGraphicFramePr/>
          <p:nvPr/>
        </p:nvGraphicFramePr>
        <p:xfrm>
          <a:off x="381000" y="1600200"/>
          <a:ext cx="3000000" cy="3000000"/>
        </p:xfrm>
        <a:graphic>
          <a:graphicData uri="http://schemas.openxmlformats.org/drawingml/2006/table">
            <a:tbl>
              <a:tblPr>
                <a:noFill/>
                <a:tableStyleId>{DD7AA65C-6D5E-454D-B578-4FA0BD4C8D49}</a:tableStyleId>
              </a:tblPr>
              <a:tblGrid>
                <a:gridCol w="4035425"/>
                <a:gridCol w="4035425"/>
              </a:tblGrid>
              <a:tr h="406400">
                <a:tc>
                  <a:txBody>
                    <a:bodyPr/>
                    <a:lstStyle/>
                    <a:p>
                      <a:pPr indent="0" lvl="0" marL="0" marR="0" rtl="0" algn="l">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Abstraction</a:t>
                      </a:r>
                      <a:endParaRPr/>
                    </a:p>
                  </a:txBody>
                  <a:tcPr marT="73300" marB="73300" marR="73300" marL="73300">
                    <a:lnL cap="flat" cmpd="sng" w="9525">
                      <a:solidFill>
                        <a:srgbClr val="C866EE"/>
                      </a:solidFill>
                      <a:prstDash val="solid"/>
                      <a:round/>
                      <a:headEnd len="sm" w="sm" type="none"/>
                      <a:tailEnd len="sm" w="sm" type="none"/>
                    </a:lnL>
                    <a:lnR cap="flat" cmpd="sng" w="9525">
                      <a:solidFill>
                        <a:srgbClr val="C866E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Encapsulation</a:t>
                      </a:r>
                      <a:endParaRPr/>
                    </a:p>
                  </a:txBody>
                  <a:tcPr marT="73300" marB="73300" marR="73300" marL="73300">
                    <a:lnL cap="flat" cmpd="sng" w="9525">
                      <a:solidFill>
                        <a:srgbClr val="C866EE"/>
                      </a:solidFill>
                      <a:prstDash val="solid"/>
                      <a:round/>
                      <a:headEnd len="sm" w="sm" type="none"/>
                      <a:tailEnd len="sm" w="sm" type="none"/>
                    </a:lnL>
                    <a:lnR cap="flat" cmpd="sng" w="12700">
                      <a:solidFill>
                        <a:srgbClr val="6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r>
              <a:tr h="663575">
                <a:tc>
                  <a:txBody>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Abstraction solves the issues at the design level.</a:t>
                      </a:r>
                      <a:endParaRPr/>
                    </a:p>
                  </a:txBody>
                  <a:tcPr marT="73300" marB="73300" marR="73300" marL="73300">
                    <a:lnL cap="flat" cmpd="sng" w="12700">
                      <a:solidFill>
                        <a:srgbClr val="E06C02"/>
                      </a:solidFill>
                      <a:prstDash val="solid"/>
                      <a:round/>
                      <a:headEnd len="sm" w="sm" type="none"/>
                      <a:tailEnd len="sm" w="sm" type="none"/>
                    </a:lnL>
                    <a:lnR cap="flat" cmpd="sng" w="12700">
                      <a:solidFill>
                        <a:srgbClr val="1044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Encapsulation solves it implementation level.</a:t>
                      </a:r>
                      <a:endParaRPr/>
                    </a:p>
                  </a:txBody>
                  <a:tcPr marT="73300" marB="73300" marR="73300" marL="73300">
                    <a:lnL cap="flat" cmpd="sng" w="12700">
                      <a:solidFill>
                        <a:srgbClr val="104402"/>
                      </a:solidFill>
                      <a:prstDash val="solid"/>
                      <a:round/>
                      <a:headEnd len="sm" w="sm" type="none"/>
                      <a:tailEnd len="sm" w="sm" type="none"/>
                    </a:lnL>
                    <a:lnR cap="flat" cmpd="sng" w="12700">
                      <a:solidFill>
                        <a:srgbClr val="B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923925">
                <a:tc>
                  <a:txBody>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Abstraction is about hiding unwanted details while showing most essential information.</a:t>
                      </a:r>
                      <a:endParaRPr/>
                    </a:p>
                  </a:txBody>
                  <a:tcPr marT="73300" marB="73300" marR="73300" marL="73300">
                    <a:lnL cap="flat" cmpd="sng" w="12700">
                      <a:solidFill>
                        <a:srgbClr val="904502"/>
                      </a:solidFill>
                      <a:prstDash val="solid"/>
                      <a:round/>
                      <a:headEnd len="sm" w="sm" type="none"/>
                      <a:tailEnd len="sm" w="sm" type="none"/>
                    </a:lnL>
                    <a:lnR cap="flat" cmpd="sng" w="12700">
                      <a:solidFill>
                        <a:srgbClr val="6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Encapsulation means hiding the code and data into a single unit.</a:t>
                      </a:r>
                      <a:endParaRPr/>
                    </a:p>
                  </a:txBody>
                  <a:tcPr marT="73300" marB="73300" marR="73300" marL="73300">
                    <a:lnL cap="flat" cmpd="sng" w="12700">
                      <a:solidFill>
                        <a:srgbClr val="600000"/>
                      </a:solidFill>
                      <a:prstDash val="solid"/>
                      <a:round/>
                      <a:headEnd len="sm" w="sm" type="none"/>
                      <a:tailEnd len="sm" w="sm" type="none"/>
                    </a:lnL>
                    <a:lnR cap="flat" cmpd="sng" w="12700">
                      <a:solidFill>
                        <a:srgbClr val="B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1108075">
                <a:tc>
                  <a:txBody>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Abstraction allows focussing on what the information object must contain</a:t>
                      </a:r>
                      <a:endParaRPr/>
                    </a:p>
                  </a:txBody>
                  <a:tcPr marT="73300" marB="73300" marR="73300" marL="73300">
                    <a:lnL cap="flat" cmpd="sng" w="12700">
                      <a:solidFill>
                        <a:srgbClr val="306C02"/>
                      </a:solidFill>
                      <a:prstDash val="solid"/>
                      <a:round/>
                      <a:headEnd len="sm" w="sm" type="none"/>
                      <a:tailEnd len="sm" w="sm" type="none"/>
                    </a:lnL>
                    <a:lnR cap="flat" cmpd="sng" w="12700">
                      <a:solidFill>
                        <a:srgbClr val="D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A06C02"/>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Encapsulation means hiding the internal details or mechanics of how an object does something for security reasons.</a:t>
                      </a:r>
                      <a:endParaRPr/>
                    </a:p>
                  </a:txBody>
                  <a:tcPr marT="73300" marB="73300" marR="73300" marL="73300">
                    <a:lnL cap="flat" cmpd="sng" w="12700">
                      <a:solidFill>
                        <a:srgbClr val="D06C02"/>
                      </a:solidFill>
                      <a:prstDash val="solid"/>
                      <a:round/>
                      <a:headEnd len="sm" w="sm" type="none"/>
                      <a:tailEnd len="sm" w="sm" type="none"/>
                    </a:lnL>
                    <a:lnR cap="flat" cmpd="sng" w="12700">
                      <a:solidFill>
                        <a:srgbClr val="B06C02"/>
                      </a:solidFill>
                      <a:prstDash val="solid"/>
                      <a:round/>
                      <a:headEnd len="sm" w="sm" type="none"/>
                      <a:tailEnd len="sm" w="sm" type="none"/>
                    </a:lnR>
                    <a:lnT cap="flat" cmpd="sng" w="9525">
                      <a:solidFill>
                        <a:srgbClr val="DDDDDD"/>
                      </a:solidFill>
                      <a:prstDash val="solid"/>
                      <a:round/>
                      <a:headEnd len="sm" w="sm" type="none"/>
                      <a:tailEnd len="sm" w="sm" type="none"/>
                    </a:lnT>
                    <a:lnB cap="flat" cmpd="sng" w="12700">
                      <a:solidFill>
                        <a:srgbClr val="906C02"/>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138"/>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Difference between Abstract Class and Interface</a:t>
            </a:r>
            <a:endParaRPr/>
          </a:p>
        </p:txBody>
      </p:sp>
      <p:graphicFrame>
        <p:nvGraphicFramePr>
          <p:cNvPr id="1404" name="Google Shape;1404;p138"/>
          <p:cNvGraphicFramePr/>
          <p:nvPr/>
        </p:nvGraphicFramePr>
        <p:xfrm>
          <a:off x="533400" y="1668462"/>
          <a:ext cx="3000000" cy="3000000"/>
        </p:xfrm>
        <a:graphic>
          <a:graphicData uri="http://schemas.openxmlformats.org/drawingml/2006/table">
            <a:tbl>
              <a:tblPr>
                <a:noFill/>
                <a:tableStyleId>{DD7AA65C-6D5E-454D-B578-4FA0BD4C8D49}</a:tableStyleId>
              </a:tblPr>
              <a:tblGrid>
                <a:gridCol w="4035425"/>
                <a:gridCol w="4035425"/>
              </a:tblGrid>
              <a:tr h="42702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Abstract Class</a:t>
                      </a:r>
                      <a:endParaRPr/>
                    </a:p>
                  </a:txBody>
                  <a:tcPr marT="76150" marB="76150" marR="76200" marL="76200">
                    <a:lnL cap="flat" cmpd="sng" w="9525">
                      <a:solidFill>
                        <a:srgbClr val="F063EE"/>
                      </a:solidFill>
                      <a:prstDash val="solid"/>
                      <a:round/>
                      <a:headEnd len="sm" w="sm" type="none"/>
                      <a:tailEnd len="sm" w="sm" type="none"/>
                    </a:lnL>
                    <a:lnR cap="flat" cmpd="sng" w="9525">
                      <a:solidFill>
                        <a:srgbClr val="F063EE"/>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Interface</a:t>
                      </a:r>
                      <a:endParaRPr/>
                    </a:p>
                  </a:txBody>
                  <a:tcPr marT="76150" marB="76150" marR="76200" marL="76200">
                    <a:lnL cap="flat" cmpd="sng" w="9525">
                      <a:solidFill>
                        <a:srgbClr val="F063EE"/>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2F2F2"/>
                    </a:solidFill>
                  </a:tcPr>
                </a:tc>
              </a:tr>
              <a:tr h="7000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 abstract class can have both abstract and non-abstract methods.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interface can have only abstract methods.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It does not support multiple inheritances.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It supports multiple inheritances.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7000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It can provide the implementation of the interface.</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It can not provide the implementation of the abstract class.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 abstract class can have protected and abstract public methods.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 interface can have only have public abstract methods.</a:t>
                      </a:r>
                      <a:endParaRPr/>
                    </a:p>
                  </a:txBody>
                  <a:tcPr marT="76150" marB="7615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9747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 abstract class can have final, static, or static final variable with any access specifier.</a:t>
                      </a:r>
                      <a:endParaRPr/>
                    </a:p>
                  </a:txBody>
                  <a:tcPr marT="76150" marB="76150" marR="76200" marL="76200">
                    <a:lnT cap="flat" cmpd="sng" w="9525">
                      <a:solidFill>
                        <a:srgbClr val="DDDDDD"/>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interface can only have a public static final variable.</a:t>
                      </a:r>
                      <a:endParaRPr/>
                    </a:p>
                  </a:txBody>
                  <a:tcPr marT="76150" marB="76150" marR="76200" marL="76200">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13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Abstract Classes</a:t>
            </a:r>
            <a:endParaRPr/>
          </a:p>
        </p:txBody>
      </p:sp>
      <p:sp>
        <p:nvSpPr>
          <p:cNvPr id="1415" name="Google Shape;1415;p139"/>
          <p:cNvSpPr txBox="1"/>
          <p:nvPr/>
        </p:nvSpPr>
        <p:spPr>
          <a:xfrm>
            <a:off x="546100" y="9144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abstract class BankAccount {</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  // ...</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An extremely useful feature of Object Oriented Programming is the concept of Abstract class.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Using abstract class, we can declare classes that define only part of the implementation leaving sub classes to provide specific implementation to some or all of the methods.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The common behaviours of subclasses can be declared in abstract super class while behaviour which makes sense only in subclass/s and not in generalized super class (Abstract class) should be declared abstract in super class.</a:t>
            </a:r>
            <a:endParaRPr/>
          </a:p>
          <a:p>
            <a:pPr indent="-336550" lvl="0" marL="336550" marR="0" rtl="0" algn="l">
              <a:lnSpc>
                <a:spcPct val="100000"/>
              </a:lnSpc>
              <a:spcBef>
                <a:spcPts val="500"/>
              </a:spcBef>
              <a:spcAft>
                <a:spcPts val="0"/>
              </a:spcAft>
              <a:buClr>
                <a:schemeClr val="lt1"/>
              </a:buClr>
              <a:buSzPts val="1400"/>
              <a:buFont typeface="Arial"/>
              <a:buNone/>
            </a:pPr>
            <a:r>
              <a:t/>
            </a:r>
            <a:endParaRPr b="0" i="0" sz="1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What if super class does not have stand and valid reason to get instantiated?</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You can mark a class as abstract, which means that the class cannot be instantiated. This way you can create a class that cannot have objects, but serves as a basis for extension by other subclasses.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For example, you may not want any object of the BankAccount class to be created. The use of this class would be only to extend it to SavingsAccount, CurrentAccount and LoanAccount classes.</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If a base class which carries a field with old value while same field in derived class carries recent value, then as we need to block field from base class which is possible through polymorphism but what if by mistake a field is invoked on object of base class?  The abstract base class is a solution. </a:t>
            </a:r>
            <a:endParaRPr/>
          </a:p>
          <a:p>
            <a:pPr indent="-336550" lvl="0" marL="336550" marR="0" rtl="0" algn="l">
              <a:lnSpc>
                <a:spcPct val="100000"/>
              </a:lnSpc>
              <a:spcBef>
                <a:spcPts val="50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The opposite of abstract is concrete; a concrete class can be instantiated. For example, SavingsAccount, CurrentAccount and LoanAccount would be concrete classes, extending the BankAccount class.</a:t>
            </a:r>
            <a:endParaRPr/>
          </a:p>
          <a:p>
            <a:pPr indent="0" lvl="0" marL="0" marR="0" rtl="0" algn="ctr">
              <a:lnSpc>
                <a:spcPct val="80000"/>
              </a:lnSpc>
              <a:spcBef>
                <a:spcPts val="0"/>
              </a:spcBef>
              <a:spcAft>
                <a:spcPts val="0"/>
              </a:spcAft>
              <a:buNone/>
            </a:pPr>
            <a:r>
              <a:t/>
            </a:r>
            <a:endParaRPr b="0" i="0" sz="1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4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Abstract Methods</a:t>
            </a:r>
            <a:endParaRPr/>
          </a:p>
        </p:txBody>
      </p:sp>
      <p:sp>
        <p:nvSpPr>
          <p:cNvPr id="1426" name="Google Shape;1426;p140"/>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abstract class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int id;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float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 (int id, float balance)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this.id = id;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this.balance =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abstract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4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Extending an Abstract Class</a:t>
            </a:r>
            <a:endParaRPr/>
          </a:p>
        </p:txBody>
      </p:sp>
      <p:sp>
        <p:nvSpPr>
          <p:cNvPr id="1437" name="Google Shape;1437;p141"/>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SavingAccount extends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SavingAccount (int id, float balance, boolean isSal)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 (id,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this.isSalaryAcc = isSal;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balance * 0.10f;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4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Extending an Abstract Class </a:t>
            </a:r>
            <a:r>
              <a:rPr b="0" i="0" lang="en-US" sz="2400" u="none">
                <a:solidFill>
                  <a:srgbClr val="000000"/>
                </a:solidFill>
                <a:latin typeface="Tahoma"/>
                <a:ea typeface="Tahoma"/>
                <a:cs typeface="Tahoma"/>
                <a:sym typeface="Tahoma"/>
              </a:rPr>
              <a:t>(Cont…)</a:t>
            </a:r>
            <a:endParaRPr/>
          </a:p>
        </p:txBody>
      </p:sp>
      <p:sp>
        <p:nvSpPr>
          <p:cNvPr id="1448" name="Google Shape;1448;p14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LoanAccount extends BankAccount{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loanAmt;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LoanAccount (int id, float balance, float loanAmt)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 (id,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this.loanAmt = loanAmt;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balance * 0.13f;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4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Extending an Abstract Class </a:t>
            </a:r>
            <a:r>
              <a:rPr b="0" i="0" lang="en-US" sz="2400" u="none">
                <a:solidFill>
                  <a:srgbClr val="000000"/>
                </a:solidFill>
                <a:latin typeface="Tahoma"/>
                <a:ea typeface="Tahoma"/>
                <a:cs typeface="Tahoma"/>
                <a:sym typeface="Tahoma"/>
              </a:rPr>
              <a:t>(Cont…)</a:t>
            </a:r>
            <a:endParaRPr/>
          </a:p>
        </p:txBody>
      </p:sp>
      <p:sp>
        <p:nvSpPr>
          <p:cNvPr id="1459" name="Google Shape;1459;p14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CurrentAccount extends BankAccount{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overDraft;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CurrentAccount(int id, float balance, float overDraft)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 (id, balance);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this.overDraft = overDraft;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balance * 0.11f;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Other IDEs</a:t>
            </a:r>
            <a:endParaRPr/>
          </a:p>
        </p:txBody>
      </p:sp>
      <p:sp>
        <p:nvSpPr>
          <p:cNvPr id="249" name="Google Shape;249;p3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MyEclipse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NetBeans</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IBM WebSphere Studio</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Borland JBuilder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Sun Java Studio Creator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Weblogic Workshop</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Oracle JDeveloper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IntelliJ IDEA</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JCreator</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14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Abstract class and Polymorphism</a:t>
            </a:r>
            <a:endParaRPr/>
          </a:p>
        </p:txBody>
      </p:sp>
      <p:sp>
        <p:nvSpPr>
          <p:cNvPr id="1470" name="Google Shape;1470;p144"/>
          <p:cNvSpPr txBox="1"/>
          <p:nvPr/>
        </p:nvSpPr>
        <p:spPr>
          <a:xfrm>
            <a:off x="533400" y="1143000"/>
            <a:ext cx="83820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AbstractTest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showInterest (new SavingAccount (3,5000, true));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showInterest(new LoanAccount (4,6000, 100000));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showInterest(new CurrentAccount (5,7000, 200000));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showInterest(BankAccount e)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(“Interest :" + e.calculateInterest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 this program, we are creating the instances of the SavingAccount , CurrentAccount and LoanAccount class. The showInterest() method taking BankAccount as a parameter. Note that BankAccount is an abstract class which cannot be instantiated. But an object reference of type BankAccount can hold its deriving class instance.</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145"/>
          <p:cNvSpPr txBox="1"/>
          <p:nvPr>
            <p:ph type="title"/>
          </p:nvPr>
        </p:nvSpPr>
        <p:spPr>
          <a:xfrm>
            <a:off x="228600" y="152400"/>
            <a:ext cx="8680450" cy="914400"/>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When to use Abstract Methods &amp; Abstract Class?</a:t>
            </a:r>
            <a:br>
              <a:rPr b="0" i="0" lang="en-US" sz="3200" u="none">
                <a:solidFill>
                  <a:srgbClr val="000000"/>
                </a:solidFill>
                <a:latin typeface="Tahoma"/>
                <a:ea typeface="Tahoma"/>
                <a:cs typeface="Tahoma"/>
                <a:sym typeface="Tahoma"/>
              </a:rPr>
            </a:br>
            <a:endParaRPr/>
          </a:p>
        </p:txBody>
      </p:sp>
      <p:sp>
        <p:nvSpPr>
          <p:cNvPr id="1476" name="Google Shape;1476;p145"/>
          <p:cNvSpPr txBox="1"/>
          <p:nvPr>
            <p:ph idx="1" type="body"/>
          </p:nvPr>
        </p:nvSpPr>
        <p:spPr>
          <a:xfrm>
            <a:off x="533400" y="1143000"/>
            <a:ext cx="8070850" cy="46466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Abstract methods are mostly declared where two or more subclasses are also doing the same thing in different ways through different implementations. It also extends the same Abstract class and offers different implementations of the abstract methods.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Abstract classes help to describe generic types of behaviors and object-oriented programming class hierarchy. It also describes subclasses to offer implementation details of the abstract class.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4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Interfaces</a:t>
            </a:r>
            <a:endParaRPr/>
          </a:p>
        </p:txBody>
      </p:sp>
      <p:sp>
        <p:nvSpPr>
          <p:cNvPr id="1487" name="Google Shape;1487;p146"/>
          <p:cNvSpPr txBox="1"/>
          <p:nvPr/>
        </p:nvSpPr>
        <p:spPr>
          <a:xfrm>
            <a:off x="533400" y="900112"/>
            <a:ext cx="8077200" cy="55641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interface</a:t>
            </a:r>
            <a:r>
              <a:rPr b="0" i="0" lang="en-US" sz="2000" u="none">
                <a:solidFill>
                  <a:srgbClr val="000000"/>
                </a:solidFill>
                <a:latin typeface="Arial Narrow"/>
                <a:ea typeface="Arial Narrow"/>
                <a:cs typeface="Arial Narrow"/>
                <a:sym typeface="Arial Narrow"/>
              </a:rPr>
              <a:t> Graphic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PI = 3.14f;</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area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periphery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An interface is a way to declare a type consisting only of abstract methods and related constants, enabling any implementation to be written for those methods. An interface provides a protocol binding to the classes that implement it.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An interface can never be instantiated.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An interface contains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Variables : which are by default always “  public static final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Methods  :  which are by default always “ public abstract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Every member of an interface is always public whether explicitly specified or not.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variables declared are always static and final, and the methods declared are always abstract though explicitly not  specified. On compilation, interfaces are converted into ‘.class’ file.</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14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Interfaces </a:t>
            </a:r>
            <a:r>
              <a:rPr b="0" i="0" lang="en-US" sz="2400" u="none">
                <a:solidFill>
                  <a:srgbClr val="000000"/>
                </a:solidFill>
                <a:latin typeface="Tahoma"/>
                <a:ea typeface="Tahoma"/>
                <a:cs typeface="Tahoma"/>
                <a:sym typeface="Tahoma"/>
              </a:rPr>
              <a:t>(Cont…)</a:t>
            </a:r>
            <a:endParaRPr/>
          </a:p>
        </p:txBody>
      </p:sp>
      <p:sp>
        <p:nvSpPr>
          <p:cNvPr id="1498" name="Google Shape;1498;p147"/>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Circle </a:t>
            </a:r>
            <a:r>
              <a:rPr b="1" i="0" lang="en-US" sz="2000" u="none">
                <a:solidFill>
                  <a:srgbClr val="000000"/>
                </a:solidFill>
                <a:latin typeface="Arial Narrow"/>
                <a:ea typeface="Arial Narrow"/>
                <a:cs typeface="Arial Narrow"/>
                <a:sym typeface="Arial Narrow"/>
              </a:rPr>
              <a:t>implements</a:t>
            </a:r>
            <a:r>
              <a:rPr b="0" i="0" lang="en-US" sz="2000" u="none">
                <a:solidFill>
                  <a:srgbClr val="000000"/>
                </a:solidFill>
                <a:latin typeface="Arial Narrow"/>
                <a:ea typeface="Arial Narrow"/>
                <a:cs typeface="Arial Narrow"/>
                <a:sym typeface="Arial Narrow"/>
              </a:rPr>
              <a:t> Graphic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radius;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Circle (float r)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radius = 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area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PI * radius * radius;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periphery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2 * PI * radius;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4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Interfaces </a:t>
            </a:r>
            <a:r>
              <a:rPr b="0" i="0" lang="en-US" sz="2400" u="none">
                <a:solidFill>
                  <a:srgbClr val="000000"/>
                </a:solidFill>
                <a:latin typeface="Tahoma"/>
                <a:ea typeface="Tahoma"/>
                <a:cs typeface="Tahoma"/>
                <a:sym typeface="Tahoma"/>
              </a:rPr>
              <a:t>(Cont…)</a:t>
            </a:r>
            <a:endParaRPr/>
          </a:p>
        </p:txBody>
      </p:sp>
      <p:sp>
        <p:nvSpPr>
          <p:cNvPr id="1509" name="Google Shape;1509;p148"/>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Rectangle implements Graphic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width, height;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Rectangle (float w, float h)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width = w; height = h;</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area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width * height;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periphery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2 * (width + height);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4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Interfaces </a:t>
            </a:r>
            <a:r>
              <a:rPr b="0" i="0" lang="en-US" sz="2400" u="none">
                <a:solidFill>
                  <a:srgbClr val="000000"/>
                </a:solidFill>
                <a:latin typeface="Tahoma"/>
                <a:ea typeface="Tahoma"/>
                <a:cs typeface="Tahoma"/>
                <a:sym typeface="Tahoma"/>
              </a:rPr>
              <a:t>(Cont…)</a:t>
            </a:r>
            <a:endParaRPr/>
          </a:p>
        </p:txBody>
      </p:sp>
      <p:sp>
        <p:nvSpPr>
          <p:cNvPr id="1520" name="Google Shape;1520;p149"/>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GraphicTest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Graphic g1 = new Circle (10);</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Graphic g2 = new Rectangle (5, 4);</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("Area of circle is " + g1.area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("Periphery of circle is " + g1.periphery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("Area of rectangle is " + g2.area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("Periphery of rectangle is " + g2.periphery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 class implementing an interface must implement all its methods, or, if the class does not implement all its methods, then it should be declared as abstract.</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Interface methods cannot be static, because static methods are never abstract, and an interface can have only abstract methods.</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 class can implement multiple interfaces to expand their type and use.  This design allows the typing flexibility of multiple inheritance while avoiding the pitfalls of multiple implementation inheritance at the cost of some extra work of providing an implementation for all interface methods.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5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Extending Interfaces</a:t>
            </a:r>
            <a:endParaRPr/>
          </a:p>
        </p:txBody>
      </p:sp>
      <p:sp>
        <p:nvSpPr>
          <p:cNvPr id="1526" name="Google Shape;1526;p150"/>
          <p:cNvSpPr txBox="1"/>
          <p:nvPr>
            <p:ph idx="1" type="body"/>
          </p:nvPr>
        </p:nvSpPr>
        <p:spPr>
          <a:xfrm>
            <a:off x="457200" y="914400"/>
            <a:ext cx="8070850" cy="5410200"/>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An interface can extend one or more interfaces by using the extends keyword. However an interface can not implement another interface and class can not extend an interface.  To the interface side, one can see a graph of multiple interfaces.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In a given class, the class that is extended and interfaces that are implemented are collectively called as super type.</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If a class implements two interfaces, there is a possibility of the two interfaces having methods with the same name. </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If the methods in the two interfaces have different numbers or types or parameters, then the class will need to have two overloaded functions with the same name but different signatures.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If the methods in the two interfaces have the same signature, then the implementing class will have only method with that signature. If the two methods differ only in their non-polymorphically compatible return type, you cannot implement both interfaces.  However, return type of one method is a super class of return type of another method, such methods while implementing must have only one implementation with return type of sub class.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If the two methods differ only in the type of exception they throw, you must have one implementation that satisfies both throws clauses.</a:t>
            </a:r>
            <a:endParaRPr/>
          </a:p>
          <a:p>
            <a:pPr indent="-336550" lvl="0" marL="336550" marR="0" rtl="0" algn="just">
              <a:lnSpc>
                <a:spcPct val="80000"/>
              </a:lnSpc>
              <a:spcBef>
                <a:spcPts val="400"/>
              </a:spcBef>
              <a:spcAft>
                <a:spcPts val="0"/>
              </a:spcAft>
              <a:buClr>
                <a:srgbClr val="000000"/>
              </a:buClr>
              <a:buSzPts val="1600"/>
              <a:buFont typeface="Tahoma"/>
              <a:buAutoNum type="arabicPeriod"/>
            </a:pPr>
            <a:r>
              <a:rPr b="0" i="0" lang="en-US" sz="1600" u="none">
                <a:solidFill>
                  <a:srgbClr val="000000"/>
                </a:solidFill>
                <a:latin typeface="Times New Roman"/>
                <a:ea typeface="Times New Roman"/>
                <a:cs typeface="Times New Roman"/>
                <a:sym typeface="Times New Roman"/>
              </a:rPr>
              <a:t>If two interfaces have constants of the same name, you need to qualify the name of a constant by specifying its interface name. For example, if interfaces A and B both have a constant called XYZ, then you need to specify A.XYZ or B.XYZ, as XYZ alone would be ambiguous. An interface can extend one or more interfaces by using the extends keyword. However an interface can not implement another interface and class can not extend an interface.  To the interface side, one can see a graph of multiple interfaces.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151"/>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Extending Interfaces</a:t>
            </a:r>
            <a:endParaRPr/>
          </a:p>
        </p:txBody>
      </p:sp>
      <p:sp>
        <p:nvSpPr>
          <p:cNvPr id="1532" name="Google Shape;1532;p151"/>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2200"/>
              <a:buFont typeface="Tahoma"/>
              <a:buAutoNum type="arabicPeriod"/>
            </a:pPr>
            <a:r>
              <a:rPr b="0" i="0" lang="en-US" sz="2200" u="none">
                <a:solidFill>
                  <a:srgbClr val="000000"/>
                </a:solidFill>
                <a:latin typeface="Times New Roman"/>
                <a:ea typeface="Times New Roman"/>
                <a:cs typeface="Times New Roman"/>
                <a:sym typeface="Times New Roman"/>
              </a:rPr>
              <a:t>In a given class, the class that is extended and interfaces that are implemented are collectively called as super type.</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US" sz="2200" u="none">
                <a:solidFill>
                  <a:srgbClr val="000000"/>
                </a:solidFill>
                <a:latin typeface="Times New Roman"/>
                <a:ea typeface="Times New Roman"/>
                <a:cs typeface="Times New Roman"/>
                <a:sym typeface="Times New Roman"/>
              </a:rPr>
              <a:t>If a class implements two interfaces, there is a possibility of the two interfaces having methods with the same name. </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US" sz="2200" u="none">
                <a:solidFill>
                  <a:srgbClr val="000000"/>
                </a:solidFill>
                <a:latin typeface="Times New Roman"/>
                <a:ea typeface="Times New Roman"/>
                <a:cs typeface="Times New Roman"/>
                <a:sym typeface="Times New Roman"/>
              </a:rPr>
              <a:t>If the methods in the two interfaces have different numbers or types or parameters, then the class will need to have two overloaded functions with the same name but different signatures.</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US" sz="2200" u="none">
                <a:solidFill>
                  <a:srgbClr val="000000"/>
                </a:solidFill>
                <a:latin typeface="Times New Roman"/>
                <a:ea typeface="Times New Roman"/>
                <a:cs typeface="Times New Roman"/>
                <a:sym typeface="Times New Roman"/>
              </a:rPr>
              <a:t>If the methods in the two interfaces have the same signature, then the implementing class will have only method with that signature. If the two methods differ only in their non-polymorphically compatible return type, you cannot implement both interfaces.  However, return type of one method is a super class of return type of another method, such methods while implementing must have only one implementation with return type of sub class.</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US" sz="2200" u="none">
                <a:solidFill>
                  <a:srgbClr val="000000"/>
                </a:solidFill>
                <a:latin typeface="Times New Roman"/>
                <a:ea typeface="Times New Roman"/>
                <a:cs typeface="Times New Roman"/>
                <a:sym typeface="Times New Roman"/>
              </a:rPr>
              <a:t>If the two methods differ only in the type of exception they throw, you must have one implementation that satisfies both throws clauses.</a:t>
            </a:r>
            <a:endParaRPr/>
          </a:p>
          <a:p>
            <a:pPr indent="-336550" lvl="0" marL="336550" marR="0" rtl="0" algn="just">
              <a:lnSpc>
                <a:spcPct val="60000"/>
              </a:lnSpc>
              <a:spcBef>
                <a:spcPts val="400"/>
              </a:spcBef>
              <a:spcAft>
                <a:spcPts val="0"/>
              </a:spcAft>
              <a:buClr>
                <a:srgbClr val="000000"/>
              </a:buClr>
              <a:buSzPts val="2200"/>
              <a:buFont typeface="Tahoma"/>
              <a:buAutoNum type="arabicPeriod"/>
            </a:pPr>
            <a:r>
              <a:rPr b="0" i="0" lang="en-US" sz="2200" u="none">
                <a:solidFill>
                  <a:srgbClr val="000000"/>
                </a:solidFill>
                <a:latin typeface="Times New Roman"/>
                <a:ea typeface="Times New Roman"/>
                <a:cs typeface="Times New Roman"/>
                <a:sym typeface="Times New Roman"/>
              </a:rPr>
              <a:t>If two interfaces have constants of the same name, you need to qualify the name of a constant by specifying its interface name. For example, if interfaces A and B both have a constant called XYZ, then you need to specify A.XYZ or B.XYZ, as XYZ alone would be ambiguous.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15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Extending Interfaces</a:t>
            </a:r>
            <a:endParaRPr/>
          </a:p>
        </p:txBody>
      </p:sp>
      <p:sp>
        <p:nvSpPr>
          <p:cNvPr id="1543" name="Google Shape;1543;p15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interface DrawableGraphic extends Graphic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draw (int x, int 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DrawableCircle implements DrawableGraphic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draw (int x, int y)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some code here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 other functions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15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6. Nested Classes</a:t>
            </a:r>
            <a:endParaRPr/>
          </a:p>
        </p:txBody>
      </p:sp>
      <p:sp>
        <p:nvSpPr>
          <p:cNvPr id="1554" name="Google Shape;1554;p15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Static nested classes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Inner classes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Anonymous inner classes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nvSpPr>
        <p:spPr>
          <a:xfrm>
            <a:off x="228600" y="0"/>
            <a:ext cx="8689975" cy="84137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Some Important Terms in Java</a:t>
            </a:r>
            <a:endParaRPr/>
          </a:p>
        </p:txBody>
      </p:sp>
      <p:sp>
        <p:nvSpPr>
          <p:cNvPr id="260" name="Google Shape;260;p37"/>
          <p:cNvSpPr txBox="1"/>
          <p:nvPr/>
        </p:nvSpPr>
        <p:spPr>
          <a:xfrm>
            <a:off x="307975" y="841375"/>
            <a:ext cx="8610600" cy="5559425"/>
          </a:xfrm>
          <a:prstGeom prst="rect">
            <a:avLst/>
          </a:prstGeom>
          <a:noFill/>
          <a:ln>
            <a:noFill/>
          </a:ln>
        </p:spPr>
        <p:txBody>
          <a:bodyPr anchorCtr="0" anchor="t" bIns="46800" lIns="90000" spcFirstLastPara="1" rIns="90000" wrap="square" tIns="46800">
            <a:noAutofit/>
          </a:bodyPr>
          <a:lstStyle/>
          <a:p>
            <a:pPr indent="-317500" lvl="0" marL="317500" marR="0" rtl="0" algn="just">
              <a:lnSpc>
                <a:spcPct val="100000"/>
              </a:lnSpc>
              <a:spcBef>
                <a:spcPts val="0"/>
              </a:spcBef>
              <a:spcAft>
                <a:spcPts val="0"/>
              </a:spcAft>
              <a:buClr>
                <a:srgbClr val="000000"/>
              </a:buClr>
              <a:buSzPts val="1800"/>
              <a:buFont typeface="Times New Roman"/>
              <a:buChar char="•"/>
            </a:pPr>
            <a:r>
              <a:rPr b="1" i="0" lang="en-US" sz="1800" u="none">
                <a:solidFill>
                  <a:srgbClr val="000000"/>
                </a:solidFill>
                <a:latin typeface="Times New Roman"/>
                <a:ea typeface="Times New Roman"/>
                <a:cs typeface="Times New Roman"/>
                <a:sym typeface="Times New Roman"/>
              </a:rPr>
              <a:t>The Bytecode </a:t>
            </a:r>
            <a:r>
              <a:rPr b="0" i="0" lang="en-US" sz="1800" u="none">
                <a:solidFill>
                  <a:srgbClr val="000000"/>
                </a:solidFill>
                <a:latin typeface="Times New Roman"/>
                <a:ea typeface="Times New Roman"/>
                <a:cs typeface="Times New Roman"/>
                <a:sym typeface="Times New Roman"/>
              </a:rPr>
              <a:t>: A machine language like, language of instructions for JVM. It is platform independent and similar in structure to machine language instruction.</a:t>
            </a:r>
            <a:endParaRPr/>
          </a:p>
          <a:p>
            <a:pPr indent="-203200" lvl="0" marL="317500" marR="0" rtl="0" algn="just">
              <a:lnSpc>
                <a:spcPct val="100000"/>
              </a:lnSpc>
              <a:spcBef>
                <a:spcPts val="5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US" sz="1800" u="none">
                <a:solidFill>
                  <a:srgbClr val="000000"/>
                </a:solidFill>
                <a:latin typeface="Times New Roman"/>
                <a:ea typeface="Times New Roman"/>
                <a:cs typeface="Times New Roman"/>
                <a:sym typeface="Times New Roman"/>
              </a:rPr>
              <a:t>The Class file </a:t>
            </a:r>
            <a:r>
              <a:rPr b="0" i="0" lang="en-US" sz="1800" u="none">
                <a:solidFill>
                  <a:srgbClr val="000000"/>
                </a:solidFill>
                <a:latin typeface="Times New Roman"/>
                <a:ea typeface="Times New Roman"/>
                <a:cs typeface="Times New Roman"/>
                <a:sym typeface="Times New Roman"/>
              </a:rPr>
              <a:t>: The highly structured collection of the Bytecode.  The file is the result of the Java compiler and play as an input to the interpreter like JVM.</a:t>
            </a:r>
            <a:endParaRPr/>
          </a:p>
          <a:p>
            <a:pPr indent="-203200" lvl="0" marL="317500" marR="0" rtl="0" algn="just">
              <a:lnSpc>
                <a:spcPct val="100000"/>
              </a:lnSpc>
              <a:spcBef>
                <a:spcPts val="5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US" sz="1800" u="none">
                <a:solidFill>
                  <a:srgbClr val="000000"/>
                </a:solidFill>
                <a:latin typeface="Times New Roman"/>
                <a:ea typeface="Times New Roman"/>
                <a:cs typeface="Times New Roman"/>
                <a:sym typeface="Times New Roman"/>
              </a:rPr>
              <a:t>JVM (Java Virtual Machine) : </a:t>
            </a:r>
            <a:r>
              <a:rPr b="0" i="0" lang="en-US" sz="1800" u="none">
                <a:solidFill>
                  <a:srgbClr val="000000"/>
                </a:solidFill>
                <a:latin typeface="Times New Roman"/>
                <a:ea typeface="Times New Roman"/>
                <a:cs typeface="Times New Roman"/>
                <a:sym typeface="Times New Roman"/>
              </a:rPr>
              <a:t>JVM is an abstract, stack based computational engine which interprets byte code and get executed from underlying platform. Being an interpreter, it is slow in process but certainly tiny in size. Every platform have there own JVM which is capable of converting the bytecode into the executable code understood by the specific Operating System. i.e. JVM is platform dependent. </a:t>
            </a:r>
            <a:endParaRPr/>
          </a:p>
          <a:p>
            <a:pPr indent="-203200" lvl="0" marL="317500" marR="0" rtl="0" algn="just">
              <a:lnSpc>
                <a:spcPct val="100000"/>
              </a:lnSpc>
              <a:spcBef>
                <a:spcPts val="5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US" sz="1800" u="none">
                <a:solidFill>
                  <a:srgbClr val="000000"/>
                </a:solidFill>
                <a:latin typeface="Times New Roman"/>
                <a:ea typeface="Times New Roman"/>
                <a:cs typeface="Times New Roman"/>
                <a:sym typeface="Times New Roman"/>
              </a:rPr>
              <a:t>JIT (Just In Time) : </a:t>
            </a:r>
            <a:r>
              <a:rPr b="0" i="0" lang="en-US" sz="1800" u="none">
                <a:solidFill>
                  <a:srgbClr val="000000"/>
                </a:solidFill>
                <a:latin typeface="Times New Roman"/>
                <a:ea typeface="Times New Roman"/>
                <a:cs typeface="Times New Roman"/>
                <a:sym typeface="Times New Roman"/>
              </a:rPr>
              <a:t>It avoids repeated translation of code which are embedded in loop to make execution process fast. It performs translation of such code once and keep it in memory for future use.</a:t>
            </a:r>
            <a:endParaRPr/>
          </a:p>
          <a:p>
            <a:pPr indent="-317500" lvl="0" marL="317500" marR="0" rtl="0" algn="just">
              <a:lnSpc>
                <a:spcPct val="100000"/>
              </a:lnSpc>
              <a:spcBef>
                <a:spcPts val="500"/>
              </a:spcBef>
              <a:spcAft>
                <a:spcPts val="0"/>
              </a:spcAft>
              <a:buClr>
                <a:srgbClr val="000000"/>
              </a:buClr>
              <a:buSzPts val="1800"/>
              <a:buFont typeface="Times New Roman"/>
              <a:buChar char="•"/>
            </a:pPr>
            <a:r>
              <a:rPr b="1" i="0" lang="en-US" sz="1800" u="none">
                <a:solidFill>
                  <a:srgbClr val="000000"/>
                </a:solidFill>
                <a:latin typeface="Times New Roman"/>
                <a:ea typeface="Times New Roman"/>
                <a:cs typeface="Times New Roman"/>
                <a:sym typeface="Times New Roman"/>
              </a:rPr>
              <a:t>JRE (Java Runtime Environment) : </a:t>
            </a:r>
            <a:r>
              <a:rPr b="0" i="0" lang="en-US" sz="1800" u="none">
                <a:solidFill>
                  <a:srgbClr val="000000"/>
                </a:solidFill>
                <a:latin typeface="Times New Roman"/>
                <a:ea typeface="Times New Roman"/>
                <a:cs typeface="Times New Roman"/>
                <a:sym typeface="Times New Roman"/>
              </a:rPr>
              <a:t>It allows you to run applications written in the Java programming language. It is a specific implementation of JVM including classes comprising the Java platform API and supporting files.  JRE = JVM + Java class library</a:t>
            </a:r>
            <a:endParaRPr/>
          </a:p>
          <a:p>
            <a:pPr indent="0" lvl="0" marL="0" marR="0" rtl="0" algn="ctr">
              <a:lnSpc>
                <a:spcPct val="8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154"/>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Static nested </a:t>
            </a:r>
            <a:endParaRPr/>
          </a:p>
        </p:txBody>
      </p:sp>
      <p:sp>
        <p:nvSpPr>
          <p:cNvPr id="1560" name="Google Shape;1560;p154"/>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 static class is associated with the outer class and not with an object of the outer class. The static nested class acts just like any top-level class except that its name and accessibility are defined by enclosing class.  A static class cannot access any outer class instance field or method.</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15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Static Nested Classes</a:t>
            </a:r>
            <a:endParaRPr/>
          </a:p>
        </p:txBody>
      </p:sp>
      <p:sp>
        <p:nvSpPr>
          <p:cNvPr id="1571" name="Google Shape;1571;p155"/>
          <p:cNvSpPr txBox="1"/>
          <p:nvPr/>
        </p:nvSpPr>
        <p:spPr>
          <a:xfrm>
            <a:off x="381000" y="914400"/>
            <a:ext cx="8077200" cy="5486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curBal;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String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	public static class Permission {</a:t>
            </a:r>
            <a:endParaRPr/>
          </a:p>
          <a:p>
            <a:pPr indent="-457200" lvl="0" marL="45720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public static boolean canDeposit;</a:t>
            </a:r>
            <a:endParaRPr/>
          </a:p>
          <a:p>
            <a:pPr indent="-457200" lvl="0" marL="45720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public boolean canWithdraw;</a:t>
            </a:r>
            <a:endParaRPr/>
          </a:p>
          <a:p>
            <a:pPr indent="-457200" lvl="0" marL="45720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name = "Aditi";</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5000;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Permission.canDeposit = true;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show(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System.out.println("Fields from outer class....");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currentBalance : "+curBal+"\tName :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System.out.println("Fields from Static Nested Class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System.out.println("CanDeposit ?"+Permission.canDeposit);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15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Static Nested Classes </a:t>
            </a:r>
            <a:r>
              <a:rPr b="0" i="0" lang="en-US" sz="2400" u="none">
                <a:solidFill>
                  <a:srgbClr val="000000"/>
                </a:solidFill>
                <a:latin typeface="Tahoma"/>
                <a:ea typeface="Tahoma"/>
                <a:cs typeface="Tahoma"/>
                <a:sym typeface="Tahoma"/>
              </a:rPr>
              <a:t>(Cont…)</a:t>
            </a:r>
            <a:endParaRPr/>
          </a:p>
        </p:txBody>
      </p:sp>
      <p:sp>
        <p:nvSpPr>
          <p:cNvPr id="1582" name="Google Shape;1582;p156"/>
          <p:cNvSpPr txBox="1"/>
          <p:nvPr/>
        </p:nvSpPr>
        <p:spPr>
          <a:xfrm>
            <a:off x="533400" y="914400"/>
            <a:ext cx="83058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StaticNestedClassTest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 = new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BankAccount.Permission.canDeposit = true;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BankAccount.Permission p = new BankAccount.Permission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p.canWithdraw = true;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b.show(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System.out.println("Instance field of nested class : "+p.canWithdraw);</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157"/>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Inner Classes</a:t>
            </a:r>
            <a:endParaRPr/>
          </a:p>
        </p:txBody>
      </p:sp>
      <p:sp>
        <p:nvSpPr>
          <p:cNvPr id="1588" name="Google Shape;1588;p157"/>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7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non-static nested class is called Inner Class. It forms non-static member of outer class. You should nest a class within another class when the nested class makes sense only in the context of its enclosing class or when it relies on the enclosing class for its function.</a:t>
            </a:r>
            <a:endParaRPr/>
          </a:p>
          <a:p>
            <a:pPr indent="-184150" lvl="0" marL="336550" marR="0" rtl="0" algn="just">
              <a:lnSpc>
                <a:spcPct val="7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70000"/>
              </a:lnSpc>
              <a:spcBef>
                <a:spcPts val="4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Being a class member, for nested class,  you can specify its access modifier like any other members. We have taken the Item class as private in the LinkedList class, because it is only an implementation detail. In some other context, however, a nested class may be required by the programmers using its enclosing class.</a:t>
            </a:r>
            <a:endParaRPr/>
          </a:p>
          <a:p>
            <a:pPr indent="-184150" lvl="0" marL="336550" marR="0" rtl="0" algn="just">
              <a:lnSpc>
                <a:spcPct val="7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70000"/>
              </a:lnSpc>
              <a:spcBef>
                <a:spcPts val="4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Though the language allows you to create deeply nested classes, it is generally not recommended to do so. Nesting of classes beyond one level becomes difficult to read and understand.</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5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Inner Classes</a:t>
            </a:r>
            <a:endParaRPr/>
          </a:p>
        </p:txBody>
      </p:sp>
      <p:sp>
        <p:nvSpPr>
          <p:cNvPr id="1599" name="Google Shape;1599;p158"/>
          <p:cNvSpPr txBox="1"/>
          <p:nvPr/>
        </p:nvSpPr>
        <p:spPr>
          <a:xfrm>
            <a:off x="533400" y="838200"/>
            <a:ext cx="8077200" cy="6072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LinkedListTest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Item top = null;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Item bottom = null;</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class Item {</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public int next;</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public Item (int next) {   this.next = next++;  }</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insert (int val)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Item item = new Item (val);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top =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(bottom == null)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bottom =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show(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System.out.println("Top :"+top);</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15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Inner Classes (contd…)</a:t>
            </a:r>
            <a:endParaRPr/>
          </a:p>
        </p:txBody>
      </p:sp>
      <p:sp>
        <p:nvSpPr>
          <p:cNvPr id="1607" name="Google Shape;1607;p159"/>
          <p:cNvSpPr txBox="1"/>
          <p:nvPr/>
        </p:nvSpPr>
        <p:spPr>
          <a:xfrm>
            <a:off x="533400" y="838200"/>
            <a:ext cx="8072437" cy="55641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LinkedList{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LinkedListTest ll = new LinkedListTest(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LinkedListTest.Item li = ll.new Item(100);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ll.insert(50);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ll.show();</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p16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Anonymous Inner Class</a:t>
            </a:r>
            <a:endParaRPr/>
          </a:p>
        </p:txBody>
      </p:sp>
      <p:sp>
        <p:nvSpPr>
          <p:cNvPr id="1613" name="Google Shape;1613;p160"/>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There are two additional types of inner classes. You can declare an inner class within the body of a method. Such a class is known as a </a:t>
            </a:r>
            <a:r>
              <a:rPr b="0" i="1" lang="en-US" sz="2400" u="none">
                <a:solidFill>
                  <a:srgbClr val="000000"/>
                </a:solidFill>
                <a:latin typeface="Times New Roman"/>
                <a:ea typeface="Times New Roman"/>
                <a:cs typeface="Times New Roman"/>
                <a:sym typeface="Times New Roman"/>
              </a:rPr>
              <a:t>local inner class</a:t>
            </a:r>
            <a:r>
              <a:rPr b="0" i="0" lang="en-US" sz="2400" u="none">
                <a:solidFill>
                  <a:srgbClr val="000000"/>
                </a:solidFill>
                <a:latin typeface="Times New Roman"/>
                <a:ea typeface="Times New Roman"/>
                <a:cs typeface="Times New Roman"/>
                <a:sym typeface="Times New Roman"/>
              </a:rPr>
              <a:t>. You can also declare an inner class within the body of a method without naming it. These classes are known as </a:t>
            </a:r>
            <a:r>
              <a:rPr b="0" i="1" lang="en-US" sz="2400" u="none">
                <a:solidFill>
                  <a:srgbClr val="000000"/>
                </a:solidFill>
                <a:latin typeface="Times New Roman"/>
                <a:ea typeface="Times New Roman"/>
                <a:cs typeface="Times New Roman"/>
                <a:sym typeface="Times New Roman"/>
              </a:rPr>
              <a:t>anonymous inner classes</a:t>
            </a:r>
            <a:r>
              <a:rPr b="0" i="0" lang="en-US" sz="2400" u="none">
                <a:solidFill>
                  <a:srgbClr val="000000"/>
                </a:solidFill>
                <a:latin typeface="Times New Roman"/>
                <a:ea typeface="Times New Roman"/>
                <a:cs typeface="Times New Roman"/>
                <a:sym typeface="Times New Roman"/>
              </a:rPr>
              <a:t>. You will encounter such classes in advanced Java programming. </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	A situation where you need to create a child class that extends a parent class and override one or more parent class methods and needs creating single object of child class, writing a separate class and increasing count of classes in application is not a good option but is a right place for using an anonymous inner class.</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16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Anonymous Inner Classes</a:t>
            </a:r>
            <a:endParaRPr/>
          </a:p>
        </p:txBody>
      </p:sp>
      <p:sp>
        <p:nvSpPr>
          <p:cNvPr id="1624" name="Google Shape;1624;p161"/>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Employee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empno;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basic;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 int empno, float basic)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this.empno = empno;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this.basic = basic;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showEmployee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("Number   : " + empno);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("Basic    : " + basic);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162"/>
          <p:cNvSpPr txBox="1"/>
          <p:nvPr/>
        </p:nvSpPr>
        <p:spPr>
          <a:xfrm>
            <a:off x="533400" y="1143000"/>
            <a:ext cx="8077200" cy="555625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AnonymousTest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e1 = new Employee (10,5000.0f);</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e1.showEmployee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Employee e2 = new Employee (11,6000.0f)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float bonus = 500;</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void showEmployee ( )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super.showEmployee (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System.out.println ("Bonus : " + bonus);</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       //end of anonymous inner class</a:t>
            </a: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e2.showEmployee (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1635" name="Google Shape;1635;p162"/>
          <p:cNvSpPr txBox="1"/>
          <p:nvPr/>
        </p:nvSpPr>
        <p:spPr>
          <a:xfrm>
            <a:off x="228600" y="0"/>
            <a:ext cx="86868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Anonymous Inner Classes </a:t>
            </a:r>
            <a:r>
              <a:rPr b="0" i="0" lang="en-US" sz="2400" u="none">
                <a:solidFill>
                  <a:srgbClr val="000000"/>
                </a:solidFill>
                <a:latin typeface="Tahoma"/>
                <a:ea typeface="Tahoma"/>
                <a:cs typeface="Tahoma"/>
                <a:sym typeface="Tahoma"/>
              </a:rPr>
              <a:t>(Cont...)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16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7. Packages</a:t>
            </a:r>
            <a:endParaRPr/>
          </a:p>
        </p:txBody>
      </p:sp>
      <p:sp>
        <p:nvSpPr>
          <p:cNvPr id="1646" name="Google Shape;1646;p16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Creating packages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Naming packages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Package Access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Packages and class path</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Importing packages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Static imports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nvSpPr>
        <p:spPr>
          <a:xfrm>
            <a:off x="292100" y="879475"/>
            <a:ext cx="8534400" cy="5335587"/>
          </a:xfrm>
          <a:prstGeom prst="rect">
            <a:avLst/>
          </a:prstGeom>
          <a:noFill/>
          <a:ln>
            <a:noFill/>
          </a:ln>
        </p:spPr>
        <p:txBody>
          <a:bodyPr anchorCtr="0" anchor="t" bIns="46800" lIns="90000" spcFirstLastPara="1" rIns="90000" wrap="square" tIns="46800">
            <a:noAutofit/>
          </a:bodyPr>
          <a:lstStyle/>
          <a:p>
            <a:pPr indent="-317500" lvl="0" marL="317500" marR="0" rtl="0" algn="l">
              <a:lnSpc>
                <a:spcPct val="100000"/>
              </a:lnSpc>
              <a:spcBef>
                <a:spcPts val="0"/>
              </a:spcBef>
              <a:spcAft>
                <a:spcPts val="0"/>
              </a:spcAft>
              <a:buClr>
                <a:srgbClr val="000000"/>
              </a:buClr>
              <a:buSzPts val="2000"/>
              <a:buFont typeface="Times New Roman"/>
              <a:buChar char="•"/>
            </a:pPr>
            <a:r>
              <a:rPr b="1" i="0" lang="en-US" sz="2000" u="none">
                <a:solidFill>
                  <a:srgbClr val="000000"/>
                </a:solidFill>
                <a:latin typeface="Times New Roman"/>
                <a:ea typeface="Times New Roman"/>
                <a:cs typeface="Times New Roman"/>
                <a:sym typeface="Times New Roman"/>
              </a:rPr>
              <a:t>JDK(Java Development Kit) : </a:t>
            </a:r>
            <a:r>
              <a:rPr b="0" i="0" lang="en-US" sz="2000" u="none">
                <a:solidFill>
                  <a:srgbClr val="000000"/>
                </a:solidFill>
                <a:latin typeface="Times New Roman"/>
                <a:ea typeface="Times New Roman"/>
                <a:cs typeface="Times New Roman"/>
                <a:sym typeface="Times New Roman"/>
              </a:rPr>
              <a:t>It is a development environment for building applications, applets and components using the Java Programming Language. Its contents are Development Tools, JRE, Additional class libraries, src.jar which is a source file of all classes that make up Core Java API.</a:t>
            </a:r>
            <a:endParaRPr/>
          </a:p>
          <a:p>
            <a:pPr indent="-317500" lvl="0" marL="31750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JDK = Development Environment + JRE</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17500" marR="0" rtl="0" algn="l">
              <a:lnSpc>
                <a:spcPct val="100000"/>
              </a:lnSpc>
              <a:spcBef>
                <a:spcPts val="500"/>
              </a:spcBef>
              <a:spcAft>
                <a:spcPts val="0"/>
              </a:spcAft>
              <a:buClr>
                <a:srgbClr val="000000"/>
              </a:buClr>
              <a:buSzPts val="2000"/>
              <a:buFont typeface="Times New Roman"/>
              <a:buChar char="•"/>
            </a:pPr>
            <a:r>
              <a:rPr b="1" i="0" lang="en-US" sz="2000" u="none">
                <a:solidFill>
                  <a:srgbClr val="000000"/>
                </a:solidFill>
                <a:latin typeface="Times New Roman"/>
                <a:ea typeface="Times New Roman"/>
                <a:cs typeface="Times New Roman"/>
                <a:sym typeface="Times New Roman"/>
              </a:rPr>
              <a:t>JAR files(Java Archive) : </a:t>
            </a:r>
            <a:r>
              <a:rPr b="0" i="0" lang="en-US" sz="2000" u="none">
                <a:solidFill>
                  <a:srgbClr val="000000"/>
                </a:solidFill>
                <a:latin typeface="Times New Roman"/>
                <a:ea typeface="Times New Roman"/>
                <a:cs typeface="Times New Roman"/>
                <a:sym typeface="Times New Roman"/>
              </a:rPr>
              <a:t>It is a zipped/unzipped collection of all components like – class, sound, image, data and other supporting files of an application.  One can create an executable JAR also.  Which on double click, launches and runs application.</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17500" marR="0" rtl="0" algn="l">
              <a:lnSpc>
                <a:spcPct val="100000"/>
              </a:lnSpc>
              <a:spcBef>
                <a:spcPts val="500"/>
              </a:spcBef>
              <a:spcAft>
                <a:spcPts val="0"/>
              </a:spcAft>
              <a:buClr>
                <a:srgbClr val="000000"/>
              </a:buClr>
              <a:buSzPts val="2000"/>
              <a:buFont typeface="Times New Roman"/>
              <a:buChar char="•"/>
            </a:pPr>
            <a:r>
              <a:rPr b="1" i="0" lang="en-US" sz="2000" u="none">
                <a:solidFill>
                  <a:srgbClr val="000000"/>
                </a:solidFill>
                <a:latin typeface="Times New Roman"/>
                <a:ea typeface="Times New Roman"/>
                <a:cs typeface="Times New Roman"/>
                <a:sym typeface="Times New Roman"/>
              </a:rPr>
              <a:t>javac.exe : </a:t>
            </a:r>
            <a:r>
              <a:rPr b="0" i="0" lang="en-US" sz="2000" u="none">
                <a:solidFill>
                  <a:srgbClr val="000000"/>
                </a:solidFill>
                <a:latin typeface="Times New Roman"/>
                <a:ea typeface="Times New Roman"/>
                <a:cs typeface="Times New Roman"/>
                <a:sym typeface="Times New Roman"/>
              </a:rPr>
              <a:t>It is window based compiler for java programs.  It takes '.java' file as input and produces '.class' file as output.</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17500" lvl="0" marL="317500" marR="0" rtl="0" algn="l">
              <a:lnSpc>
                <a:spcPct val="100000"/>
              </a:lnSpc>
              <a:spcBef>
                <a:spcPts val="500"/>
              </a:spcBef>
              <a:spcAft>
                <a:spcPts val="0"/>
              </a:spcAft>
              <a:buClr>
                <a:srgbClr val="000000"/>
              </a:buClr>
              <a:buSzPts val="2000"/>
              <a:buFont typeface="Times New Roman"/>
              <a:buChar char="•"/>
            </a:pPr>
            <a:r>
              <a:rPr b="1" i="0" lang="en-US" sz="2000" u="none">
                <a:solidFill>
                  <a:srgbClr val="000000"/>
                </a:solidFill>
                <a:latin typeface="Times New Roman"/>
                <a:ea typeface="Times New Roman"/>
                <a:cs typeface="Times New Roman"/>
                <a:sym typeface="Times New Roman"/>
              </a:rPr>
              <a:t>java.exe : </a:t>
            </a:r>
            <a:r>
              <a:rPr b="0" i="0" lang="en-US" sz="2000" u="none">
                <a:solidFill>
                  <a:srgbClr val="000000"/>
                </a:solidFill>
                <a:latin typeface="Times New Roman"/>
                <a:ea typeface="Times New Roman"/>
                <a:cs typeface="Times New Roman"/>
                <a:sym typeface="Times New Roman"/>
              </a:rPr>
              <a:t>It is run time launcher for an application.  It launches application by starting JVM on the application.</a:t>
            </a:r>
            <a:endParaRPr/>
          </a:p>
          <a:p>
            <a:pPr indent="-190500" lvl="0" marL="317500" marR="0" rtl="0" algn="l">
              <a:lnSpc>
                <a:spcPct val="100000"/>
              </a:lnSpc>
              <a:spcBef>
                <a:spcPts val="5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71" name="Google Shape;271;p38"/>
          <p:cNvSpPr txBox="1"/>
          <p:nvPr/>
        </p:nvSpPr>
        <p:spPr>
          <a:xfrm>
            <a:off x="228600" y="0"/>
            <a:ext cx="8689975" cy="84137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Some Important Terms in Java </a:t>
            </a:r>
            <a:r>
              <a:rPr b="0" i="0" lang="en-US" sz="2400" u="none">
                <a:solidFill>
                  <a:srgbClr val="000000"/>
                </a:solidFill>
                <a:latin typeface="Tahoma"/>
                <a:ea typeface="Tahoma"/>
                <a:cs typeface="Tahoma"/>
                <a:sym typeface="Tahoma"/>
              </a:rPr>
              <a:t>(Contd…)</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16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Java in-built packages</a:t>
            </a:r>
            <a:endParaRPr/>
          </a:p>
        </p:txBody>
      </p:sp>
      <p:sp>
        <p:nvSpPr>
          <p:cNvPr id="1657" name="Google Shape;1657;p164"/>
          <p:cNvSpPr txBox="1"/>
          <p:nvPr/>
        </p:nvSpPr>
        <p:spPr>
          <a:xfrm>
            <a:off x="533400" y="914400"/>
            <a:ext cx="8382000" cy="5567362"/>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58" name="Google Shape;1658;p164"/>
          <p:cNvSpPr txBox="1"/>
          <p:nvPr/>
        </p:nvSpPr>
        <p:spPr>
          <a:xfrm>
            <a:off x="990600" y="1752600"/>
            <a:ext cx="1981200" cy="198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System</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Thread</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Exception</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String</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StringBuffer</a:t>
            </a:r>
            <a:endParaRPr/>
          </a:p>
        </p:txBody>
      </p:sp>
      <p:sp>
        <p:nvSpPr>
          <p:cNvPr id="1659" name="Google Shape;1659;p164"/>
          <p:cNvSpPr txBox="1"/>
          <p:nvPr/>
        </p:nvSpPr>
        <p:spPr>
          <a:xfrm>
            <a:off x="3581400" y="1752600"/>
            <a:ext cx="1981200" cy="198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Reader</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Writer</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InputStream</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OutputStream</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PrintWriter</a:t>
            </a:r>
            <a:endParaRPr/>
          </a:p>
        </p:txBody>
      </p:sp>
      <p:sp>
        <p:nvSpPr>
          <p:cNvPr id="1660" name="Google Shape;1660;p164"/>
          <p:cNvSpPr txBox="1"/>
          <p:nvPr/>
        </p:nvSpPr>
        <p:spPr>
          <a:xfrm>
            <a:off x="6172200" y="1752600"/>
            <a:ext cx="1981200" cy="198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Socket</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ServerSocket</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URLEncoder</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InetAddress</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SocketImpl</a:t>
            </a:r>
            <a:endParaRPr/>
          </a:p>
          <a:p>
            <a:pPr indent="0" lvl="0" marL="0" marR="0" rtl="0" algn="ctr">
              <a:lnSpc>
                <a:spcPct val="8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1661" name="Google Shape;1661;p164"/>
          <p:cNvSpPr txBox="1"/>
          <p:nvPr/>
        </p:nvSpPr>
        <p:spPr>
          <a:xfrm>
            <a:off x="2286000" y="4343400"/>
            <a:ext cx="1981200" cy="198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HashMap</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Set</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Vector</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List</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ArrayList</a:t>
            </a:r>
            <a:endParaRPr/>
          </a:p>
        </p:txBody>
      </p:sp>
      <p:sp>
        <p:nvSpPr>
          <p:cNvPr id="1662" name="Google Shape;1662;p164"/>
          <p:cNvSpPr txBox="1"/>
          <p:nvPr/>
        </p:nvSpPr>
        <p:spPr>
          <a:xfrm>
            <a:off x="4876800" y="4343400"/>
            <a:ext cx="1981200" cy="1981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Applet</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Frame</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Button</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TextField</a:t>
            </a:r>
            <a:endParaRPr/>
          </a:p>
          <a:p>
            <a:pPr indent="0" lvl="0" marL="0" marR="0" rtl="0" algn="ctr">
              <a:lnSpc>
                <a:spcPct val="10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Checkbox</a:t>
            </a:r>
            <a:endParaRPr/>
          </a:p>
        </p:txBody>
      </p:sp>
      <p:sp>
        <p:nvSpPr>
          <p:cNvPr id="1663" name="Google Shape;1663;p164"/>
          <p:cNvSpPr txBox="1"/>
          <p:nvPr/>
        </p:nvSpPr>
        <p:spPr>
          <a:xfrm>
            <a:off x="1295400" y="1295400"/>
            <a:ext cx="14478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java.lang</a:t>
            </a:r>
            <a:endParaRPr/>
          </a:p>
        </p:txBody>
      </p:sp>
      <p:sp>
        <p:nvSpPr>
          <p:cNvPr id="1664" name="Google Shape;1664;p164"/>
          <p:cNvSpPr txBox="1"/>
          <p:nvPr/>
        </p:nvSpPr>
        <p:spPr>
          <a:xfrm>
            <a:off x="4038600" y="1295400"/>
            <a:ext cx="14478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java.io</a:t>
            </a:r>
            <a:endParaRPr/>
          </a:p>
        </p:txBody>
      </p:sp>
      <p:sp>
        <p:nvSpPr>
          <p:cNvPr id="1665" name="Google Shape;1665;p164"/>
          <p:cNvSpPr txBox="1"/>
          <p:nvPr/>
        </p:nvSpPr>
        <p:spPr>
          <a:xfrm>
            <a:off x="6629400" y="1295400"/>
            <a:ext cx="14478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java. net</a:t>
            </a:r>
            <a:endParaRPr/>
          </a:p>
        </p:txBody>
      </p:sp>
      <p:sp>
        <p:nvSpPr>
          <p:cNvPr id="1666" name="Google Shape;1666;p164"/>
          <p:cNvSpPr txBox="1"/>
          <p:nvPr/>
        </p:nvSpPr>
        <p:spPr>
          <a:xfrm>
            <a:off x="5257800" y="3886200"/>
            <a:ext cx="14478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java.awt</a:t>
            </a:r>
            <a:endParaRPr/>
          </a:p>
        </p:txBody>
      </p:sp>
      <p:sp>
        <p:nvSpPr>
          <p:cNvPr id="1667" name="Google Shape;1667;p164"/>
          <p:cNvSpPr txBox="1"/>
          <p:nvPr/>
        </p:nvSpPr>
        <p:spPr>
          <a:xfrm>
            <a:off x="2743200" y="3886200"/>
            <a:ext cx="1447800"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1" lang="en-US" sz="2400" u="none">
                <a:solidFill>
                  <a:srgbClr val="000000"/>
                </a:solidFill>
                <a:latin typeface="Times New Roman"/>
                <a:ea typeface="Times New Roman"/>
                <a:cs typeface="Times New Roman"/>
                <a:sym typeface="Times New Roman"/>
              </a:rPr>
              <a:t>java.util</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6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Creating Packages</a:t>
            </a:r>
            <a:endParaRPr/>
          </a:p>
        </p:txBody>
      </p:sp>
      <p:sp>
        <p:nvSpPr>
          <p:cNvPr id="1678" name="Google Shape;1678;p165"/>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package graphics;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Circle extends Shape implements Draggable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16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Naming Packages</a:t>
            </a:r>
            <a:endParaRPr/>
          </a:p>
        </p:txBody>
      </p:sp>
      <p:sp>
        <p:nvSpPr>
          <p:cNvPr id="1689" name="Google Shape;1689;p16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com.pragatisoftware.graphics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com.pragatisoftware.sql.graphics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16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Access Specification</a:t>
            </a:r>
            <a:endParaRPr/>
          </a:p>
        </p:txBody>
      </p:sp>
      <p:grpSp>
        <p:nvGrpSpPr>
          <p:cNvPr id="1697" name="Google Shape;1697;p167"/>
          <p:cNvGrpSpPr/>
          <p:nvPr/>
        </p:nvGrpSpPr>
        <p:grpSpPr>
          <a:xfrm>
            <a:off x="228600" y="914400"/>
            <a:ext cx="8764587" cy="5126037"/>
            <a:chOff x="144" y="576"/>
            <a:chExt cx="5521" cy="3229"/>
          </a:xfrm>
        </p:grpSpPr>
        <p:sp>
          <p:nvSpPr>
            <p:cNvPr id="1698" name="Google Shape;1698;p167"/>
            <p:cNvSpPr txBox="1"/>
            <p:nvPr/>
          </p:nvSpPr>
          <p:spPr>
            <a:xfrm>
              <a:off x="144" y="576"/>
              <a:ext cx="1159" cy="394"/>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699" name="Google Shape;1699;p167"/>
            <p:cNvSpPr txBox="1"/>
            <p:nvPr/>
          </p:nvSpPr>
          <p:spPr>
            <a:xfrm>
              <a:off x="1303" y="576"/>
              <a:ext cx="1022" cy="39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Private</a:t>
              </a:r>
              <a:endParaRPr/>
            </a:p>
          </p:txBody>
        </p:sp>
        <p:sp>
          <p:nvSpPr>
            <p:cNvPr id="1700" name="Google Shape;1700;p167"/>
            <p:cNvSpPr txBox="1"/>
            <p:nvPr/>
          </p:nvSpPr>
          <p:spPr>
            <a:xfrm>
              <a:off x="2325" y="576"/>
              <a:ext cx="1022" cy="39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Default</a:t>
              </a:r>
              <a:endParaRPr/>
            </a:p>
          </p:txBody>
        </p:sp>
        <p:sp>
          <p:nvSpPr>
            <p:cNvPr id="1701" name="Google Shape;1701;p167"/>
            <p:cNvSpPr txBox="1"/>
            <p:nvPr/>
          </p:nvSpPr>
          <p:spPr>
            <a:xfrm>
              <a:off x="3347" y="576"/>
              <a:ext cx="1270" cy="39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Protected</a:t>
              </a:r>
              <a:endParaRPr/>
            </a:p>
          </p:txBody>
        </p:sp>
        <p:sp>
          <p:nvSpPr>
            <p:cNvPr id="1702" name="Google Shape;1702;p167"/>
            <p:cNvSpPr txBox="1"/>
            <p:nvPr/>
          </p:nvSpPr>
          <p:spPr>
            <a:xfrm>
              <a:off x="4617" y="576"/>
              <a:ext cx="1047" cy="39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Public</a:t>
              </a:r>
              <a:endParaRPr/>
            </a:p>
          </p:txBody>
        </p:sp>
        <p:sp>
          <p:nvSpPr>
            <p:cNvPr id="1703" name="Google Shape;1703;p167"/>
            <p:cNvSpPr txBox="1"/>
            <p:nvPr/>
          </p:nvSpPr>
          <p:spPr>
            <a:xfrm>
              <a:off x="144" y="970"/>
              <a:ext cx="1159" cy="36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Same class</a:t>
              </a:r>
              <a:endParaRPr/>
            </a:p>
          </p:txBody>
        </p:sp>
        <p:sp>
          <p:nvSpPr>
            <p:cNvPr id="1704" name="Google Shape;1704;p167"/>
            <p:cNvSpPr txBox="1"/>
            <p:nvPr/>
          </p:nvSpPr>
          <p:spPr>
            <a:xfrm>
              <a:off x="1303" y="970"/>
              <a:ext cx="1022" cy="36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05" name="Google Shape;1705;p167"/>
            <p:cNvSpPr txBox="1"/>
            <p:nvPr/>
          </p:nvSpPr>
          <p:spPr>
            <a:xfrm>
              <a:off x="2325" y="970"/>
              <a:ext cx="1022" cy="36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06" name="Google Shape;1706;p167"/>
            <p:cNvSpPr txBox="1"/>
            <p:nvPr/>
          </p:nvSpPr>
          <p:spPr>
            <a:xfrm>
              <a:off x="3347" y="970"/>
              <a:ext cx="1270" cy="36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07" name="Google Shape;1707;p167"/>
            <p:cNvSpPr txBox="1"/>
            <p:nvPr/>
          </p:nvSpPr>
          <p:spPr>
            <a:xfrm>
              <a:off x="4617" y="970"/>
              <a:ext cx="1047" cy="36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08" name="Google Shape;1708;p167"/>
            <p:cNvSpPr txBox="1"/>
            <p:nvPr/>
          </p:nvSpPr>
          <p:spPr>
            <a:xfrm>
              <a:off x="144" y="1335"/>
              <a:ext cx="1159"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Same package</a:t>
              </a:r>
              <a:endParaRPr/>
            </a:p>
            <a:p>
              <a:pPr indent="0" lvl="0" marL="0" marR="0" rtl="0" algn="l">
                <a:lnSpc>
                  <a:spcPct val="8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Subclass</a:t>
              </a:r>
              <a:endParaRPr/>
            </a:p>
          </p:txBody>
        </p:sp>
        <p:sp>
          <p:nvSpPr>
            <p:cNvPr id="1709" name="Google Shape;1709;p167"/>
            <p:cNvSpPr txBox="1"/>
            <p:nvPr/>
          </p:nvSpPr>
          <p:spPr>
            <a:xfrm>
              <a:off x="1303" y="1335"/>
              <a:ext cx="1022"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10" name="Google Shape;1710;p167"/>
            <p:cNvSpPr txBox="1"/>
            <p:nvPr/>
          </p:nvSpPr>
          <p:spPr>
            <a:xfrm>
              <a:off x="2325" y="1335"/>
              <a:ext cx="1022"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11" name="Google Shape;1711;p167"/>
            <p:cNvSpPr txBox="1"/>
            <p:nvPr/>
          </p:nvSpPr>
          <p:spPr>
            <a:xfrm>
              <a:off x="3347" y="1335"/>
              <a:ext cx="1270"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12" name="Google Shape;1712;p167"/>
            <p:cNvSpPr txBox="1"/>
            <p:nvPr/>
          </p:nvSpPr>
          <p:spPr>
            <a:xfrm>
              <a:off x="4617" y="1335"/>
              <a:ext cx="1047"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13" name="Google Shape;1713;p167"/>
            <p:cNvSpPr txBox="1"/>
            <p:nvPr/>
          </p:nvSpPr>
          <p:spPr>
            <a:xfrm>
              <a:off x="144" y="1895"/>
              <a:ext cx="1159"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Same package</a:t>
              </a:r>
              <a:endParaRPr/>
            </a:p>
            <a:p>
              <a:pPr indent="0" lvl="0" marL="0" marR="0" rtl="0" algn="l">
                <a:lnSpc>
                  <a:spcPct val="8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Non-subclass</a:t>
              </a:r>
              <a:endParaRPr/>
            </a:p>
          </p:txBody>
        </p:sp>
        <p:sp>
          <p:nvSpPr>
            <p:cNvPr id="1714" name="Google Shape;1714;p167"/>
            <p:cNvSpPr txBox="1"/>
            <p:nvPr/>
          </p:nvSpPr>
          <p:spPr>
            <a:xfrm>
              <a:off x="1303" y="1895"/>
              <a:ext cx="1022"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15" name="Google Shape;1715;p167"/>
            <p:cNvSpPr txBox="1"/>
            <p:nvPr/>
          </p:nvSpPr>
          <p:spPr>
            <a:xfrm>
              <a:off x="2325" y="1895"/>
              <a:ext cx="1022"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16" name="Google Shape;1716;p167"/>
            <p:cNvSpPr txBox="1"/>
            <p:nvPr/>
          </p:nvSpPr>
          <p:spPr>
            <a:xfrm>
              <a:off x="3347" y="1895"/>
              <a:ext cx="1270"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17" name="Google Shape;1717;p167"/>
            <p:cNvSpPr txBox="1"/>
            <p:nvPr/>
          </p:nvSpPr>
          <p:spPr>
            <a:xfrm>
              <a:off x="4617" y="1895"/>
              <a:ext cx="1047" cy="56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18" name="Google Shape;1718;p167"/>
            <p:cNvSpPr txBox="1"/>
            <p:nvPr/>
          </p:nvSpPr>
          <p:spPr>
            <a:xfrm>
              <a:off x="144" y="2455"/>
              <a:ext cx="1159" cy="6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Different package</a:t>
              </a:r>
              <a:endParaRPr/>
            </a:p>
            <a:p>
              <a:pPr indent="0" lvl="0" marL="0" marR="0" rtl="0" algn="l">
                <a:lnSpc>
                  <a:spcPct val="8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Subclass</a:t>
              </a:r>
              <a:endParaRPr/>
            </a:p>
          </p:txBody>
        </p:sp>
        <p:sp>
          <p:nvSpPr>
            <p:cNvPr id="1719" name="Google Shape;1719;p167"/>
            <p:cNvSpPr txBox="1"/>
            <p:nvPr/>
          </p:nvSpPr>
          <p:spPr>
            <a:xfrm>
              <a:off x="1303" y="2455"/>
              <a:ext cx="1022" cy="6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20" name="Google Shape;1720;p167"/>
            <p:cNvSpPr txBox="1"/>
            <p:nvPr/>
          </p:nvSpPr>
          <p:spPr>
            <a:xfrm>
              <a:off x="2325" y="2455"/>
              <a:ext cx="1022" cy="6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21" name="Google Shape;1721;p167"/>
            <p:cNvSpPr txBox="1"/>
            <p:nvPr/>
          </p:nvSpPr>
          <p:spPr>
            <a:xfrm>
              <a:off x="3347" y="2455"/>
              <a:ext cx="1270" cy="6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 (But only through inheritance)</a:t>
              </a:r>
              <a:endParaRPr/>
            </a:p>
          </p:txBody>
        </p:sp>
        <p:sp>
          <p:nvSpPr>
            <p:cNvPr id="1722" name="Google Shape;1722;p167"/>
            <p:cNvSpPr txBox="1"/>
            <p:nvPr/>
          </p:nvSpPr>
          <p:spPr>
            <a:xfrm>
              <a:off x="4617" y="2455"/>
              <a:ext cx="1047" cy="6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sp>
          <p:nvSpPr>
            <p:cNvPr id="1723" name="Google Shape;1723;p167"/>
            <p:cNvSpPr txBox="1"/>
            <p:nvPr/>
          </p:nvSpPr>
          <p:spPr>
            <a:xfrm>
              <a:off x="144" y="3106"/>
              <a:ext cx="1159" cy="6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Different</a:t>
              </a:r>
              <a:endParaRPr/>
            </a:p>
            <a:p>
              <a:pPr indent="0" lvl="0" marL="0" marR="0" rtl="0" algn="l">
                <a:lnSpc>
                  <a:spcPct val="8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package</a:t>
              </a:r>
              <a:endParaRPr/>
            </a:p>
            <a:p>
              <a:pPr indent="0" lvl="0" marL="0" marR="0" rtl="0" algn="l">
                <a:lnSpc>
                  <a:spcPct val="8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Non-subclass</a:t>
              </a:r>
              <a:endParaRPr/>
            </a:p>
          </p:txBody>
        </p:sp>
        <p:sp>
          <p:nvSpPr>
            <p:cNvPr id="1724" name="Google Shape;1724;p167"/>
            <p:cNvSpPr txBox="1"/>
            <p:nvPr/>
          </p:nvSpPr>
          <p:spPr>
            <a:xfrm>
              <a:off x="1303" y="3106"/>
              <a:ext cx="1022" cy="6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25" name="Google Shape;1725;p167"/>
            <p:cNvSpPr txBox="1"/>
            <p:nvPr/>
          </p:nvSpPr>
          <p:spPr>
            <a:xfrm>
              <a:off x="2325" y="3106"/>
              <a:ext cx="1022" cy="6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26" name="Google Shape;1726;p167"/>
            <p:cNvSpPr txBox="1"/>
            <p:nvPr/>
          </p:nvSpPr>
          <p:spPr>
            <a:xfrm>
              <a:off x="3347" y="3106"/>
              <a:ext cx="1270" cy="6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No</a:t>
              </a:r>
              <a:endParaRPr/>
            </a:p>
          </p:txBody>
        </p:sp>
        <p:sp>
          <p:nvSpPr>
            <p:cNvPr id="1727" name="Google Shape;1727;p167"/>
            <p:cNvSpPr txBox="1"/>
            <p:nvPr/>
          </p:nvSpPr>
          <p:spPr>
            <a:xfrm>
              <a:off x="4617" y="3106"/>
              <a:ext cx="1047" cy="6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Yes</a:t>
              </a:r>
              <a:endParaRPr/>
            </a:p>
          </p:txBody>
        </p:sp>
        <p:cxnSp>
          <p:nvCxnSpPr>
            <p:cNvPr id="1728" name="Google Shape;1728;p167"/>
            <p:cNvCxnSpPr/>
            <p:nvPr/>
          </p:nvCxnSpPr>
          <p:spPr>
            <a:xfrm>
              <a:off x="1303" y="576"/>
              <a:ext cx="1" cy="3228"/>
            </a:xfrm>
            <a:prstGeom prst="straightConnector1">
              <a:avLst/>
            </a:prstGeom>
            <a:noFill/>
            <a:ln cap="flat" cmpd="sng" w="12600">
              <a:solidFill>
                <a:srgbClr val="000000"/>
              </a:solidFill>
              <a:prstDash val="solid"/>
              <a:miter lim="800000"/>
              <a:headEnd len="med" w="med" type="none"/>
              <a:tailEnd len="med" w="med" type="none"/>
            </a:ln>
          </p:spPr>
        </p:cxnSp>
        <p:cxnSp>
          <p:nvCxnSpPr>
            <p:cNvPr id="1729" name="Google Shape;1729;p167"/>
            <p:cNvCxnSpPr/>
            <p:nvPr/>
          </p:nvCxnSpPr>
          <p:spPr>
            <a:xfrm>
              <a:off x="2325" y="576"/>
              <a:ext cx="1" cy="3228"/>
            </a:xfrm>
            <a:prstGeom prst="straightConnector1">
              <a:avLst/>
            </a:prstGeom>
            <a:noFill/>
            <a:ln cap="flat" cmpd="sng" w="12600">
              <a:solidFill>
                <a:srgbClr val="000000"/>
              </a:solidFill>
              <a:prstDash val="solid"/>
              <a:miter lim="800000"/>
              <a:headEnd len="med" w="med" type="none"/>
              <a:tailEnd len="med" w="med" type="none"/>
            </a:ln>
          </p:spPr>
        </p:cxnSp>
        <p:cxnSp>
          <p:nvCxnSpPr>
            <p:cNvPr id="1730" name="Google Shape;1730;p167"/>
            <p:cNvCxnSpPr/>
            <p:nvPr/>
          </p:nvCxnSpPr>
          <p:spPr>
            <a:xfrm>
              <a:off x="3347" y="576"/>
              <a:ext cx="1" cy="3228"/>
            </a:xfrm>
            <a:prstGeom prst="straightConnector1">
              <a:avLst/>
            </a:prstGeom>
            <a:noFill/>
            <a:ln cap="flat" cmpd="sng" w="12600">
              <a:solidFill>
                <a:srgbClr val="000000"/>
              </a:solidFill>
              <a:prstDash val="solid"/>
              <a:miter lim="800000"/>
              <a:headEnd len="med" w="med" type="none"/>
              <a:tailEnd len="med" w="med" type="none"/>
            </a:ln>
          </p:spPr>
        </p:cxnSp>
        <p:cxnSp>
          <p:nvCxnSpPr>
            <p:cNvPr id="1731" name="Google Shape;1731;p167"/>
            <p:cNvCxnSpPr/>
            <p:nvPr/>
          </p:nvCxnSpPr>
          <p:spPr>
            <a:xfrm>
              <a:off x="4617" y="576"/>
              <a:ext cx="1" cy="3228"/>
            </a:xfrm>
            <a:prstGeom prst="straightConnector1">
              <a:avLst/>
            </a:prstGeom>
            <a:noFill/>
            <a:ln cap="flat" cmpd="sng" w="12600">
              <a:solidFill>
                <a:srgbClr val="000000"/>
              </a:solidFill>
              <a:prstDash val="solid"/>
              <a:miter lim="800000"/>
              <a:headEnd len="med" w="med" type="none"/>
              <a:tailEnd len="med" w="med" type="none"/>
            </a:ln>
          </p:spPr>
        </p:cxnSp>
        <p:cxnSp>
          <p:nvCxnSpPr>
            <p:cNvPr id="1732" name="Google Shape;1732;p167"/>
            <p:cNvCxnSpPr/>
            <p:nvPr/>
          </p:nvCxnSpPr>
          <p:spPr>
            <a:xfrm>
              <a:off x="144" y="970"/>
              <a:ext cx="5520" cy="1"/>
            </a:xfrm>
            <a:prstGeom prst="straightConnector1">
              <a:avLst/>
            </a:prstGeom>
            <a:noFill/>
            <a:ln cap="flat" cmpd="sng" w="12600">
              <a:solidFill>
                <a:srgbClr val="000000"/>
              </a:solidFill>
              <a:prstDash val="solid"/>
              <a:miter lim="800000"/>
              <a:headEnd len="med" w="med" type="none"/>
              <a:tailEnd len="med" w="med" type="none"/>
            </a:ln>
          </p:spPr>
        </p:cxnSp>
        <p:cxnSp>
          <p:nvCxnSpPr>
            <p:cNvPr id="1733" name="Google Shape;1733;p167"/>
            <p:cNvCxnSpPr/>
            <p:nvPr/>
          </p:nvCxnSpPr>
          <p:spPr>
            <a:xfrm>
              <a:off x="144" y="1335"/>
              <a:ext cx="5520" cy="1"/>
            </a:xfrm>
            <a:prstGeom prst="straightConnector1">
              <a:avLst/>
            </a:prstGeom>
            <a:noFill/>
            <a:ln cap="flat" cmpd="sng" w="12600">
              <a:solidFill>
                <a:srgbClr val="000000"/>
              </a:solidFill>
              <a:prstDash val="solid"/>
              <a:miter lim="800000"/>
              <a:headEnd len="med" w="med" type="none"/>
              <a:tailEnd len="med" w="med" type="none"/>
            </a:ln>
          </p:spPr>
        </p:cxnSp>
        <p:cxnSp>
          <p:nvCxnSpPr>
            <p:cNvPr id="1734" name="Google Shape;1734;p167"/>
            <p:cNvCxnSpPr/>
            <p:nvPr/>
          </p:nvCxnSpPr>
          <p:spPr>
            <a:xfrm>
              <a:off x="144" y="1895"/>
              <a:ext cx="5520" cy="1"/>
            </a:xfrm>
            <a:prstGeom prst="straightConnector1">
              <a:avLst/>
            </a:prstGeom>
            <a:noFill/>
            <a:ln cap="flat" cmpd="sng" w="12600">
              <a:solidFill>
                <a:srgbClr val="000000"/>
              </a:solidFill>
              <a:prstDash val="solid"/>
              <a:miter lim="800000"/>
              <a:headEnd len="med" w="med" type="none"/>
              <a:tailEnd len="med" w="med" type="none"/>
            </a:ln>
          </p:spPr>
        </p:cxnSp>
        <p:cxnSp>
          <p:nvCxnSpPr>
            <p:cNvPr id="1735" name="Google Shape;1735;p167"/>
            <p:cNvCxnSpPr/>
            <p:nvPr/>
          </p:nvCxnSpPr>
          <p:spPr>
            <a:xfrm>
              <a:off x="144" y="2455"/>
              <a:ext cx="5520" cy="1"/>
            </a:xfrm>
            <a:prstGeom prst="straightConnector1">
              <a:avLst/>
            </a:prstGeom>
            <a:noFill/>
            <a:ln cap="flat" cmpd="sng" w="12600">
              <a:solidFill>
                <a:srgbClr val="000000"/>
              </a:solidFill>
              <a:prstDash val="solid"/>
              <a:miter lim="800000"/>
              <a:headEnd len="med" w="med" type="none"/>
              <a:tailEnd len="med" w="med" type="none"/>
            </a:ln>
          </p:spPr>
        </p:cxnSp>
        <p:cxnSp>
          <p:nvCxnSpPr>
            <p:cNvPr id="1736" name="Google Shape;1736;p167"/>
            <p:cNvCxnSpPr/>
            <p:nvPr/>
          </p:nvCxnSpPr>
          <p:spPr>
            <a:xfrm>
              <a:off x="144" y="3106"/>
              <a:ext cx="5520" cy="1"/>
            </a:xfrm>
            <a:prstGeom prst="straightConnector1">
              <a:avLst/>
            </a:prstGeom>
            <a:noFill/>
            <a:ln cap="flat" cmpd="sng" w="12600">
              <a:solidFill>
                <a:srgbClr val="000000"/>
              </a:solidFill>
              <a:prstDash val="solid"/>
              <a:miter lim="800000"/>
              <a:headEnd len="med" w="med" type="none"/>
              <a:tailEnd len="med" w="med" type="none"/>
            </a:ln>
          </p:spPr>
        </p:cxnSp>
        <p:cxnSp>
          <p:nvCxnSpPr>
            <p:cNvPr id="1737" name="Google Shape;1737;p167"/>
            <p:cNvCxnSpPr/>
            <p:nvPr/>
          </p:nvCxnSpPr>
          <p:spPr>
            <a:xfrm>
              <a:off x="144" y="576"/>
              <a:ext cx="1" cy="3228"/>
            </a:xfrm>
            <a:prstGeom prst="straightConnector1">
              <a:avLst/>
            </a:prstGeom>
            <a:noFill/>
            <a:ln cap="flat" cmpd="sng" w="28425">
              <a:solidFill>
                <a:srgbClr val="000000"/>
              </a:solidFill>
              <a:prstDash val="solid"/>
              <a:miter lim="800000"/>
              <a:headEnd len="med" w="med" type="none"/>
              <a:tailEnd len="med" w="med" type="none"/>
            </a:ln>
          </p:spPr>
        </p:cxnSp>
        <p:cxnSp>
          <p:nvCxnSpPr>
            <p:cNvPr id="1738" name="Google Shape;1738;p167"/>
            <p:cNvCxnSpPr/>
            <p:nvPr/>
          </p:nvCxnSpPr>
          <p:spPr>
            <a:xfrm>
              <a:off x="5664" y="576"/>
              <a:ext cx="1" cy="3228"/>
            </a:xfrm>
            <a:prstGeom prst="straightConnector1">
              <a:avLst/>
            </a:prstGeom>
            <a:noFill/>
            <a:ln cap="flat" cmpd="sng" w="28425">
              <a:solidFill>
                <a:srgbClr val="000000"/>
              </a:solidFill>
              <a:prstDash val="solid"/>
              <a:miter lim="800000"/>
              <a:headEnd len="med" w="med" type="none"/>
              <a:tailEnd len="med" w="med" type="none"/>
            </a:ln>
          </p:spPr>
        </p:cxnSp>
        <p:cxnSp>
          <p:nvCxnSpPr>
            <p:cNvPr id="1739" name="Google Shape;1739;p167"/>
            <p:cNvCxnSpPr/>
            <p:nvPr/>
          </p:nvCxnSpPr>
          <p:spPr>
            <a:xfrm>
              <a:off x="144" y="576"/>
              <a:ext cx="5520" cy="1"/>
            </a:xfrm>
            <a:prstGeom prst="straightConnector1">
              <a:avLst/>
            </a:prstGeom>
            <a:noFill/>
            <a:ln cap="flat" cmpd="sng" w="28425">
              <a:solidFill>
                <a:srgbClr val="000000"/>
              </a:solidFill>
              <a:prstDash val="solid"/>
              <a:miter lim="800000"/>
              <a:headEnd len="med" w="med" type="none"/>
              <a:tailEnd len="med" w="med" type="none"/>
            </a:ln>
          </p:spPr>
        </p:cxnSp>
        <p:cxnSp>
          <p:nvCxnSpPr>
            <p:cNvPr id="1740" name="Google Shape;1740;p167"/>
            <p:cNvCxnSpPr/>
            <p:nvPr/>
          </p:nvCxnSpPr>
          <p:spPr>
            <a:xfrm>
              <a:off x="144" y="3804"/>
              <a:ext cx="5520"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168"/>
          <p:cNvSpPr txBox="1"/>
          <p:nvPr/>
        </p:nvSpPr>
        <p:spPr>
          <a:xfrm>
            <a:off x="4419600" y="2743200"/>
            <a:ext cx="2743200" cy="1752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751" name="Google Shape;1751;p168"/>
          <p:cNvSpPr txBox="1"/>
          <p:nvPr/>
        </p:nvSpPr>
        <p:spPr>
          <a:xfrm>
            <a:off x="1371600" y="3581400"/>
            <a:ext cx="2743200" cy="1143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752" name="Google Shape;1752;p16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Classpath</a:t>
            </a:r>
            <a:endParaRPr/>
          </a:p>
        </p:txBody>
      </p:sp>
      <p:sp>
        <p:nvSpPr>
          <p:cNvPr id="1753" name="Google Shape;1753;p168"/>
          <p:cNvSpPr txBox="1"/>
          <p:nvPr/>
        </p:nvSpPr>
        <p:spPr>
          <a:xfrm>
            <a:off x="3200400" y="1752600"/>
            <a:ext cx="2286000" cy="30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bank</a:t>
            </a:r>
            <a:endParaRPr/>
          </a:p>
        </p:txBody>
      </p:sp>
      <p:sp>
        <p:nvSpPr>
          <p:cNvPr id="1754" name="Google Shape;1754;p168"/>
          <p:cNvSpPr txBox="1"/>
          <p:nvPr/>
        </p:nvSpPr>
        <p:spPr>
          <a:xfrm>
            <a:off x="1600200" y="2895600"/>
            <a:ext cx="2286000" cy="30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savings</a:t>
            </a:r>
            <a:endParaRPr/>
          </a:p>
        </p:txBody>
      </p:sp>
      <p:sp>
        <p:nvSpPr>
          <p:cNvPr id="1755" name="Google Shape;1755;p168"/>
          <p:cNvSpPr txBox="1"/>
          <p:nvPr/>
        </p:nvSpPr>
        <p:spPr>
          <a:xfrm>
            <a:off x="4648200" y="2895600"/>
            <a:ext cx="2286000" cy="30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current</a:t>
            </a:r>
            <a:endParaRPr/>
          </a:p>
        </p:txBody>
      </p:sp>
      <p:sp>
        <p:nvSpPr>
          <p:cNvPr id="1756" name="Google Shape;1756;p168"/>
          <p:cNvSpPr txBox="1"/>
          <p:nvPr/>
        </p:nvSpPr>
        <p:spPr>
          <a:xfrm>
            <a:off x="1600200" y="3962400"/>
            <a:ext cx="2286000" cy="30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process</a:t>
            </a:r>
            <a:endParaRPr/>
          </a:p>
        </p:txBody>
      </p:sp>
      <p:sp>
        <p:nvSpPr>
          <p:cNvPr id="1757" name="Google Shape;1757;p168"/>
          <p:cNvSpPr txBox="1"/>
          <p:nvPr/>
        </p:nvSpPr>
        <p:spPr>
          <a:xfrm>
            <a:off x="4648200" y="3962400"/>
            <a:ext cx="2286000" cy="30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transaction</a:t>
            </a:r>
            <a:endParaRPr/>
          </a:p>
        </p:txBody>
      </p:sp>
      <p:cxnSp>
        <p:nvCxnSpPr>
          <p:cNvPr id="1758" name="Google Shape;1758;p168"/>
          <p:cNvCxnSpPr/>
          <p:nvPr/>
        </p:nvCxnSpPr>
        <p:spPr>
          <a:xfrm flipH="1">
            <a:off x="2743200" y="2057400"/>
            <a:ext cx="1600200" cy="8382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59" name="Google Shape;1759;p168"/>
          <p:cNvCxnSpPr/>
          <p:nvPr/>
        </p:nvCxnSpPr>
        <p:spPr>
          <a:xfrm>
            <a:off x="4343400" y="2057400"/>
            <a:ext cx="1447800" cy="8382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60" name="Google Shape;1760;p168"/>
          <p:cNvCxnSpPr/>
          <p:nvPr/>
        </p:nvCxnSpPr>
        <p:spPr>
          <a:xfrm flipH="1" rot="-5400000">
            <a:off x="2362950" y="3580650"/>
            <a:ext cx="762000" cy="15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61" name="Google Shape;1761;p168"/>
          <p:cNvCxnSpPr/>
          <p:nvPr/>
        </p:nvCxnSpPr>
        <p:spPr>
          <a:xfrm flipH="1" rot="-5400000">
            <a:off x="5410950" y="3580650"/>
            <a:ext cx="762000" cy="15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sp>
        <p:nvSpPr>
          <p:cNvPr id="1762" name="Google Shape;1762;p168"/>
          <p:cNvSpPr txBox="1"/>
          <p:nvPr/>
        </p:nvSpPr>
        <p:spPr>
          <a:xfrm>
            <a:off x="4494212" y="5334000"/>
            <a:ext cx="1016000" cy="3984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package</a:t>
            </a:r>
            <a:endParaRPr/>
          </a:p>
        </p:txBody>
      </p:sp>
      <p:cxnSp>
        <p:nvCxnSpPr>
          <p:cNvPr id="1763" name="Google Shape;1763;p168"/>
          <p:cNvCxnSpPr/>
          <p:nvPr/>
        </p:nvCxnSpPr>
        <p:spPr>
          <a:xfrm rot="10800000">
            <a:off x="2743112" y="4724325"/>
            <a:ext cx="1751100" cy="8097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764" name="Google Shape;1764;p168"/>
          <p:cNvCxnSpPr/>
          <p:nvPr/>
        </p:nvCxnSpPr>
        <p:spPr>
          <a:xfrm rot="-5400000">
            <a:off x="4977612" y="4520400"/>
            <a:ext cx="838200" cy="78900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6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Using a class without importing the package</a:t>
            </a:r>
            <a:endParaRPr/>
          </a:p>
        </p:txBody>
      </p:sp>
      <p:sp>
        <p:nvSpPr>
          <p:cNvPr id="1775" name="Google Shape;1775;p169"/>
          <p:cNvSpPr txBox="1"/>
          <p:nvPr/>
        </p:nvSpPr>
        <p:spPr>
          <a:xfrm>
            <a:off x="533400" y="914400"/>
            <a:ext cx="8077200" cy="5641975"/>
          </a:xfrm>
          <a:prstGeom prst="rect">
            <a:avLst/>
          </a:prstGeom>
          <a:noFill/>
          <a:ln>
            <a:noFill/>
          </a:ln>
        </p:spPr>
        <p:txBody>
          <a:bodyPr anchorCtr="0" anchor="t" bIns="46800" lIns="90000" spcFirstLastPara="1" rIns="90000" wrap="square" tIns="46800">
            <a:noAutofit/>
          </a:bodyPr>
          <a:lstStyle/>
          <a:p>
            <a:pPr indent="-336550" lvl="0" marL="336550" marR="0" rtl="0" algn="l">
              <a:lnSpc>
                <a:spcPct val="11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ProgramWithoutImport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11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Module07.packages.mypackage.AccessSpecifierTest ast = new 				Module07.packages.mypackage.AccessSpecifierTest(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ast.print(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1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17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Package import</a:t>
            </a:r>
            <a:endParaRPr/>
          </a:p>
        </p:txBody>
      </p:sp>
      <p:sp>
        <p:nvSpPr>
          <p:cNvPr id="1786" name="Google Shape;1786;p170"/>
          <p:cNvSpPr txBox="1"/>
          <p:nvPr/>
        </p:nvSpPr>
        <p:spPr>
          <a:xfrm>
            <a:off x="304800" y="914400"/>
            <a:ext cx="8610600" cy="55641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Whole name of every component of a package</a:t>
            </a:r>
            <a:endParaRPr/>
          </a:p>
          <a:p>
            <a:pPr indent="-336550" lvl="0" marL="336550" marR="0" rtl="0" algn="l">
              <a:lnSpc>
                <a:spcPct val="90000"/>
              </a:lnSpc>
              <a:spcBef>
                <a:spcPts val="5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mypackage.TestAccSpecifiers </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Once you import a package…</a:t>
            </a:r>
            <a:endParaRPr/>
          </a:p>
          <a:p>
            <a:pPr indent="-336550" lvl="0" marL="336550" marR="0" rtl="0" algn="l">
              <a:lnSpc>
                <a:spcPct val="90000"/>
              </a:lnSpc>
              <a:spcBef>
                <a:spcPts val="5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import mypackage.TestAccSpecifiers;</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now, package components could be named as…</a:t>
            </a:r>
            <a:endParaRPr/>
          </a:p>
          <a:p>
            <a:pPr indent="-336550" lvl="0" marL="336550" marR="0" rtl="0" algn="l">
              <a:lnSpc>
                <a:spcPct val="90000"/>
              </a:lnSpc>
              <a:spcBef>
                <a:spcPts val="5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		</a:t>
            </a:r>
            <a:r>
              <a:rPr b="1" i="0" lang="en-US" sz="2000" u="none">
                <a:solidFill>
                  <a:srgbClr val="000000"/>
                </a:solidFill>
                <a:latin typeface="Arial Narrow"/>
                <a:ea typeface="Arial Narrow"/>
                <a:cs typeface="Arial Narrow"/>
                <a:sym typeface="Arial Narrow"/>
              </a:rPr>
              <a:t>TestAccSpecifiers</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Importing all components except subpackage from the package…</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import mypackage.*;</a:t>
            </a:r>
            <a:endParaRPr/>
          </a:p>
          <a:p>
            <a:pPr indent="-336550" lvl="0" marL="336550" marR="0" rtl="0" algn="l">
              <a:lnSpc>
                <a:spcPct val="90000"/>
              </a:lnSpc>
              <a:spcBef>
                <a:spcPts val="5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9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Importing components of subpackage of package…</a:t>
            </a:r>
            <a:endParaRPr/>
          </a:p>
          <a:p>
            <a:pPr indent="-336550" lvl="0" marL="336550" marR="0" rtl="0" algn="l">
              <a:lnSpc>
                <a:spcPct val="90000"/>
              </a:lnSpc>
              <a:spcBef>
                <a:spcPts val="5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1" i="0" lang="en-US" sz="2000" u="none">
                <a:solidFill>
                  <a:srgbClr val="000000"/>
                </a:solidFill>
                <a:latin typeface="Arial Narrow"/>
                <a:ea typeface="Arial Narrow"/>
                <a:cs typeface="Arial Narrow"/>
                <a:sym typeface="Arial Narrow"/>
              </a:rPr>
              <a:t>	import mypackage.subpackage.*;</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17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Using a class by importing the package</a:t>
            </a:r>
            <a:endParaRPr/>
          </a:p>
        </p:txBody>
      </p:sp>
      <p:sp>
        <p:nvSpPr>
          <p:cNvPr id="1794" name="Google Shape;1794;p171"/>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Module07.packages.mypackage.AccessSpecifierTest;</a:t>
            </a:r>
            <a:endParaRPr/>
          </a:p>
          <a:p>
            <a:pPr indent="-336550" lvl="0" marL="33655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ProgramWithImport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AccessSpecifierTest ast = new AccessSpecifierTest(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ast.print(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17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Static Import</a:t>
            </a:r>
            <a:endParaRPr/>
          </a:p>
        </p:txBody>
      </p:sp>
      <p:sp>
        <p:nvSpPr>
          <p:cNvPr id="1805" name="Google Shape;1805;p172"/>
          <p:cNvSpPr txBox="1"/>
          <p:nvPr/>
        </p:nvSpPr>
        <p:spPr>
          <a:xfrm>
            <a:off x="304800" y="914400"/>
            <a:ext cx="86106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MathImportTest {</a:t>
            </a:r>
            <a:endParaRPr/>
          </a:p>
          <a:p>
            <a:pPr indent="-457200" lvl="0" marL="457200" marR="0" rtl="0" algn="l">
              <a:lnSpc>
                <a:spcPct val="100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 {</a:t>
            </a:r>
            <a:endParaRPr/>
          </a:p>
          <a:p>
            <a:pPr indent="-457200" lvl="0" marL="457200" marR="0" rtl="0" algn="l">
              <a:lnSpc>
                <a:spcPct val="100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 x = Math.sqrt(Math.pow(4,2) + Math.pow(5,2));</a:t>
            </a:r>
            <a:endParaRPr/>
          </a:p>
          <a:p>
            <a:pPr indent="-457200" lvl="0" marL="457200" marR="0" rtl="0" algn="l">
              <a:lnSpc>
                <a:spcPct val="100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System.out.println("x : " + x);</a:t>
            </a:r>
            <a:endParaRPr/>
          </a:p>
          <a:p>
            <a:pPr indent="-457200" lvl="0" marL="457200" marR="0" rtl="0" algn="l">
              <a:lnSpc>
                <a:spcPct val="100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100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1806" name="Google Shape;1806;p172"/>
          <p:cNvSpPr txBox="1"/>
          <p:nvPr/>
        </p:nvSpPr>
        <p:spPr>
          <a:xfrm>
            <a:off x="1524000" y="3200400"/>
            <a:ext cx="6781800" cy="2533650"/>
          </a:xfrm>
          <a:prstGeom prst="rect">
            <a:avLst/>
          </a:prstGeom>
          <a:no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static java.lang.Math.sqrt;</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static java.lang.Math.pow;</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StaticImportTest {</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 {</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 x = sqrt(pow(4,2) + pow(5,2));</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System.out.println("x : " + x);</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7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8. Exceptions</a:t>
            </a:r>
            <a:endParaRPr/>
          </a:p>
        </p:txBody>
      </p:sp>
      <p:sp>
        <p:nvSpPr>
          <p:cNvPr id="1817" name="Google Shape;1817;p17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Introduction to Exceptions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Unchecked exceptions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Checked exceptions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“try-catch” structure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“finally” clause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“throws” clause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Custom Exception</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Exception chaining</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2. Basic Language Constructs</a:t>
            </a:r>
            <a:endParaRPr/>
          </a:p>
        </p:txBody>
      </p:sp>
      <p:sp>
        <p:nvSpPr>
          <p:cNvPr id="282" name="Google Shape;282;p39"/>
          <p:cNvSpPr txBox="1"/>
          <p:nvPr/>
        </p:nvSpPr>
        <p:spPr>
          <a:xfrm>
            <a:off x="533400" y="1143000"/>
            <a:ext cx="8229600"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Naming conventions in Java</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Data types, Variables and </a:t>
            </a:r>
            <a:r>
              <a:rPr b="0" i="0" lang="en-US" sz="2100" u="none" cap="none" strike="noStrike">
                <a:solidFill>
                  <a:srgbClr val="000000"/>
                </a:solidFill>
                <a:latin typeface="Times New Roman"/>
                <a:ea typeface="Times New Roman"/>
                <a:cs typeface="Times New Roman"/>
                <a:sym typeface="Times New Roman"/>
              </a:rPr>
              <a:t>Named Constants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Writing Comments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Operators (arithmetic, assignment, relational, logical and 			   bitwise)</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Promotion and demotion rules for operators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Looping (while, do…while, for loops)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Conditional statements (if…else…, switch case)</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break and continue statements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Reference Variables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Arrays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Arrays of Arrays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Object Vs Local Variables</a:t>
            </a:r>
            <a:endParaRPr/>
          </a:p>
          <a:p>
            <a:pPr indent="-279400" lvl="1" marL="736600" marR="0" rtl="0" algn="l">
              <a:lnSpc>
                <a:spcPct val="7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Enhanced for loop</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174"/>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Exception</a:t>
            </a:r>
            <a:endParaRPr/>
          </a:p>
        </p:txBody>
      </p:sp>
      <p:sp>
        <p:nvSpPr>
          <p:cNvPr id="1823" name="Google Shape;1823;p174"/>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70000"/>
              </a:lnSpc>
              <a:spcBef>
                <a:spcPts val="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Exception is an abnormal situation occurred in a code.</a:t>
            </a:r>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If code is trying to get file on the disk.  But file is missing.  Abnormal situation occurred.</a:t>
            </a:r>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If code is trying to connect to data base server but server is yet to be uploaded.  Connection is refused.</a:t>
            </a:r>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If code is solving an expression where if denominator is integer and becomes 0. </a:t>
            </a:r>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If code is handling array and exceeding array size.</a:t>
            </a:r>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Operating system behaves differently for above mentioned situations.  It is possible that the result of exception will depend on the operating system reciprocate.  To make code platform independent, we can not rely on platform.  Java specification provides Exception handling mechanism which guarantees uniform reciprocation across platforms.  This mechanism is one of the major strength with respect to Robustness of Java.</a:t>
            </a:r>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JVM’s Exception Handling mechanism catches any exception code are coming across and handles situation uniformly.  It terminates execution of code and displays stack trace.</a:t>
            </a:r>
            <a:endParaRPr/>
          </a:p>
          <a:p>
            <a:pPr indent="-209550" lvl="0" marL="336550" marR="0" rtl="0" algn="l">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175"/>
          <p:cNvSpPr txBox="1"/>
          <p:nvPr/>
        </p:nvSpPr>
        <p:spPr>
          <a:xfrm>
            <a:off x="228600" y="0"/>
            <a:ext cx="8685212"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Exceptions</a:t>
            </a:r>
            <a:endParaRPr/>
          </a:p>
        </p:txBody>
      </p:sp>
      <p:sp>
        <p:nvSpPr>
          <p:cNvPr id="1834" name="Google Shape;1834;p175"/>
          <p:cNvSpPr txBox="1"/>
          <p:nvPr/>
        </p:nvSpPr>
        <p:spPr>
          <a:xfrm>
            <a:off x="533400" y="1143000"/>
            <a:ext cx="8075612"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95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TestExceptions{</a:t>
            </a:r>
            <a:endParaRPr/>
          </a:p>
          <a:p>
            <a:pPr indent="-457200" lvl="0" marL="45720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 = 10, b=0, c;</a:t>
            </a:r>
            <a:endParaRPr/>
          </a:p>
          <a:p>
            <a:pPr indent="-457200" lvl="0" marL="45720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 = a/b;</a:t>
            </a:r>
            <a:endParaRPr/>
          </a:p>
          <a:p>
            <a:pPr indent="-457200" lvl="0" marL="45720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System.out.println(“C:”+c);</a:t>
            </a:r>
            <a:endParaRPr/>
          </a:p>
          <a:p>
            <a:pPr indent="-457200" lvl="0" marL="45720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176"/>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40" name="Google Shape;1840;p176"/>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70000"/>
              </a:lnSpc>
              <a:spcBef>
                <a:spcPts val="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The most important benefit of using checked exceptions in our programs is that the error-handling code does not clutter up the regular code. This improves the program readability. Consider, for example, a method that has to read the contents of an entire file into memory, the pseudo code of which may be written as above.</a:t>
            </a:r>
            <a:endParaRPr/>
          </a:p>
          <a:p>
            <a:pPr indent="-196850" lvl="0" marL="336550" marR="0" rtl="0" algn="just">
              <a:lnSpc>
                <a:spcPct val="7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7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If we were to handle the various error conditions in this code, and also inform the calling code of what went wrong, the code may look like as above.</a:t>
            </a:r>
            <a:endParaRPr/>
          </a:p>
          <a:p>
            <a:pPr indent="-196850" lvl="0" marL="336550" marR="0" rtl="0" algn="just">
              <a:lnSpc>
                <a:spcPct val="7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7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This code makes it difficult to see the regular flow of logic in the function. Also, it is difficult to debug such a program because of too many nested if...else structures. </a:t>
            </a:r>
            <a:endParaRPr/>
          </a:p>
          <a:p>
            <a:pPr indent="-196850" lvl="0" marL="336550" marR="0" rtl="0" algn="just">
              <a:lnSpc>
                <a:spcPct val="7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7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Apart from these problems, Oops principles demands that the business logic and error handling be ideally separate from each other.  Java does provide elegant solution to address this and other mentioned issues.</a:t>
            </a:r>
            <a:endParaRPr/>
          </a:p>
          <a:p>
            <a:pPr indent="-196850" lvl="0" marL="336550" marR="0" rtl="0" algn="just">
              <a:lnSpc>
                <a:spcPct val="7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177"/>
          <p:cNvSpPr txBox="1"/>
          <p:nvPr/>
        </p:nvSpPr>
        <p:spPr>
          <a:xfrm>
            <a:off x="1524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Conventional Way of Exception Handling</a:t>
            </a:r>
            <a:endParaRPr/>
          </a:p>
        </p:txBody>
      </p:sp>
      <p:sp>
        <p:nvSpPr>
          <p:cNvPr id="1851" name="Google Shape;1851;p177"/>
          <p:cNvSpPr txBox="1"/>
          <p:nvPr/>
        </p:nvSpPr>
        <p:spPr>
          <a:xfrm>
            <a:off x="533400" y="990600"/>
            <a:ext cx="8077200" cy="5641975"/>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 readFile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errorCode = 0;               // error code to be returned.</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open the file;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(the file is opened)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determine the file length;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(got the file length)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allocate the required memory;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(memory allocated)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read the file into memory;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(read failed)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errorCode = -1;</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   errorCode = -2;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   errorCode = -3;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a:t>
            </a:r>
            <a:endParaRPr/>
          </a:p>
          <a:p>
            <a:pPr indent="-228600" lvl="2" marL="1143000" marR="0" rtl="0" algn="l">
              <a:lnSpc>
                <a:spcPct val="90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errorCode =  -4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178"/>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57" name="Google Shape;1857;p178"/>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The same method, using the Java exception handling, would be written as above code.</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Not only the code with such a style would be easier to read and more elegant, but there is nothing distracting in the main flow itself. Debugging is also easier with such code.</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Another advantage of this kind of exception handling is the ability to propagate error reporting up the call stack of methods. The place where the error originally occurs need not handle the error on its own; it can throw an exception, which can be handled at any level in the calling stack, and not necessarily at the immediate next level.</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In addition, the Java style exception handling separates the business logic and error handling code from each other.</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Another advantage of Java exception handling is the ability to group and differentiate error types. Since all exceptions in Java are objects, it is natural to take advantage of the class hierarchy of the exception classes. For example, you may create an ArrayException class, from which you may further inherit into InvalidIndexException and ElementTypeException classes, and use them as required.</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17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Java-Style Exception Handling Approach</a:t>
            </a:r>
            <a:endParaRPr/>
          </a:p>
        </p:txBody>
      </p:sp>
      <p:sp>
        <p:nvSpPr>
          <p:cNvPr id="1868" name="Google Shape;1868;p179"/>
          <p:cNvSpPr txBox="1"/>
          <p:nvPr/>
        </p:nvSpPr>
        <p:spPr>
          <a:xfrm>
            <a:off x="381000" y="914400"/>
            <a:ext cx="8077200" cy="58658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readFile( ) {</a:t>
            </a:r>
            <a:endParaRPr/>
          </a:p>
          <a:p>
            <a:pPr indent="-457200" lvl="0" marL="45720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try</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open the file;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determine the file length;</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allocate the required memory;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read the file into memory;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close the file;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catch</a:t>
            </a:r>
            <a:r>
              <a:rPr b="0" i="0" lang="en-US" sz="2000" u="none">
                <a:solidFill>
                  <a:srgbClr val="000000"/>
                </a:solidFill>
                <a:latin typeface="Arial Narrow"/>
                <a:ea typeface="Arial Narrow"/>
                <a:cs typeface="Arial Narrow"/>
                <a:sym typeface="Arial Narrow"/>
              </a:rPr>
              <a:t> (file open failed) </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catch</a:t>
            </a:r>
            <a:r>
              <a:rPr b="0" i="0" lang="en-US" sz="2000" u="none">
                <a:solidFill>
                  <a:srgbClr val="000000"/>
                </a:solidFill>
                <a:latin typeface="Arial Narrow"/>
                <a:ea typeface="Arial Narrow"/>
                <a:cs typeface="Arial Narrow"/>
                <a:sym typeface="Arial Narrow"/>
              </a:rPr>
              <a:t> (size determination failed) </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catch</a:t>
            </a:r>
            <a:r>
              <a:rPr b="0" i="0" lang="en-US" sz="2000" u="none">
                <a:solidFill>
                  <a:srgbClr val="000000"/>
                </a:solidFill>
                <a:latin typeface="Arial Narrow"/>
                <a:ea typeface="Arial Narrow"/>
                <a:cs typeface="Arial Narrow"/>
                <a:sym typeface="Arial Narrow"/>
              </a:rPr>
              <a:t> (memory allocation failed) </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catch</a:t>
            </a:r>
            <a:r>
              <a:rPr b="0" i="0" lang="en-US" sz="2000" u="none">
                <a:solidFill>
                  <a:srgbClr val="000000"/>
                </a:solidFill>
                <a:latin typeface="Arial Narrow"/>
                <a:ea typeface="Arial Narrow"/>
                <a:cs typeface="Arial Narrow"/>
                <a:sym typeface="Arial Narrow"/>
              </a:rPr>
              <a:t> (reading the file failed) </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 something here;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catch</a:t>
            </a:r>
            <a:r>
              <a:rPr b="0" i="0" lang="en-US" sz="2000" u="none">
                <a:solidFill>
                  <a:srgbClr val="000000"/>
                </a:solidFill>
                <a:latin typeface="Arial Narrow"/>
                <a:ea typeface="Arial Narrow"/>
                <a:cs typeface="Arial Narrow"/>
                <a:sym typeface="Arial Narrow"/>
              </a:rPr>
              <a:t> {file close failed) </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 something here;</a:t>
            </a:r>
            <a:endParaRPr/>
          </a:p>
          <a:p>
            <a:pPr indent="-457200" lvl="0" marL="457200" marR="0" rtl="0" algn="l">
              <a:lnSpc>
                <a:spcPct val="4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1800" u="none">
                <a:solidFill>
                  <a:srgbClr val="000000"/>
                </a:solidFill>
                <a:latin typeface="Arial Narrow"/>
                <a:ea typeface="Arial Narrow"/>
                <a:cs typeface="Arial Narrow"/>
                <a:sym typeface="Arial Narrow"/>
              </a:rPr>
              <a:t>}</a:t>
            </a:r>
            <a:endParaRPr/>
          </a:p>
          <a:p>
            <a:pPr indent="-457200" lvl="0" marL="457200" marR="0" rtl="0" algn="l">
              <a:lnSpc>
                <a:spcPct val="40000"/>
              </a:lnSpc>
              <a:spcBef>
                <a:spcPts val="500"/>
              </a:spcBef>
              <a:spcAft>
                <a:spcPts val="0"/>
              </a:spcAft>
              <a:buClr>
                <a:srgbClr val="000000"/>
              </a:buClr>
              <a:buSzPts val="1800"/>
              <a:buFont typeface="Arial Narrow"/>
              <a:buNone/>
            </a:pPr>
            <a:r>
              <a:rPr b="1" i="0" lang="en-US"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18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Handling Exceptions</a:t>
            </a:r>
            <a:endParaRPr/>
          </a:p>
        </p:txBody>
      </p:sp>
      <p:sp>
        <p:nvSpPr>
          <p:cNvPr id="1879" name="Google Shape;1879;p180"/>
          <p:cNvSpPr txBox="1"/>
          <p:nvPr/>
        </p:nvSpPr>
        <p:spPr>
          <a:xfrm>
            <a:off x="228600" y="838200"/>
            <a:ext cx="86868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HandlingExceptions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array [ ] = {10,20,30};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 = 10, b = 0, c = 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("array [2] " + array [2]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 = a / b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("Division : " + c);</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(ArithmeticException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("Math error : " +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(ArrayIndexOutOfBoundsException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("Array index error : " +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(Exception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("Error : " +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18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Types of Exceptions</a:t>
            </a:r>
            <a:endParaRPr/>
          </a:p>
        </p:txBody>
      </p:sp>
      <p:sp>
        <p:nvSpPr>
          <p:cNvPr id="1890" name="Google Shape;1890;p181"/>
          <p:cNvSpPr txBox="1"/>
          <p:nvPr/>
        </p:nvSpPr>
        <p:spPr>
          <a:xfrm>
            <a:off x="533400" y="1143000"/>
            <a:ext cx="3962400" cy="5259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a:solidFill>
                <a:srgbClr val="000000"/>
              </a:solidFill>
              <a:latin typeface="Arial"/>
              <a:ea typeface="Arial"/>
              <a:cs typeface="Arial"/>
              <a:sym typeface="Arial"/>
            </a:endParaRPr>
          </a:p>
        </p:txBody>
      </p:sp>
      <p:pic>
        <p:nvPicPr>
          <p:cNvPr id="1891" name="Google Shape;1891;p181"/>
          <p:cNvPicPr preferRelativeResize="0"/>
          <p:nvPr/>
        </p:nvPicPr>
        <p:blipFill rotWithShape="1">
          <a:blip r:embed="rId3">
            <a:alphaModFix/>
          </a:blip>
          <a:srcRect b="0" l="0" r="0" t="0"/>
          <a:stretch/>
        </p:blipFill>
        <p:spPr>
          <a:xfrm>
            <a:off x="1143000" y="2133600"/>
            <a:ext cx="7315200" cy="2271712"/>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182"/>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897" name="Google Shape;1897;p182"/>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Unchecked Exceptions represent condition that reflects errors in your program logic.  For ex. Division by Zero.  These are errors that should be corrected in the program code and should not be handled at run time.</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Unchecked exceptions are also called as Runtime Exceptions.</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Checked Exceptions represent conditions that although exceptional can reasonably be expected to occur and if they do occur must be dealt with in some way.  For ex. File Not Found or Connection refused because server is down.</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18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Partial Exception Class Hierarchy</a:t>
            </a:r>
            <a:endParaRPr/>
          </a:p>
        </p:txBody>
      </p:sp>
      <p:pic>
        <p:nvPicPr>
          <p:cNvPr id="1908" name="Google Shape;1908;p183"/>
          <p:cNvPicPr preferRelativeResize="0"/>
          <p:nvPr/>
        </p:nvPicPr>
        <p:blipFill rotWithShape="1">
          <a:blip r:embed="rId3">
            <a:alphaModFix/>
          </a:blip>
          <a:srcRect b="0" l="0" r="0" t="0"/>
          <a:stretch/>
        </p:blipFill>
        <p:spPr>
          <a:xfrm>
            <a:off x="609600" y="914400"/>
            <a:ext cx="7620000" cy="55927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nvSpPr>
        <p:spPr>
          <a:xfrm>
            <a:off x="228600" y="0"/>
            <a:ext cx="8689975" cy="84137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Naming Conventions in Java</a:t>
            </a:r>
            <a:endParaRPr/>
          </a:p>
        </p:txBody>
      </p:sp>
      <p:sp>
        <p:nvSpPr>
          <p:cNvPr id="293" name="Google Shape;293;p40"/>
          <p:cNvSpPr txBox="1"/>
          <p:nvPr/>
        </p:nvSpPr>
        <p:spPr>
          <a:xfrm>
            <a:off x="533400" y="987425"/>
            <a:ext cx="8077200" cy="5641975"/>
          </a:xfrm>
          <a:prstGeom prst="rect">
            <a:avLst/>
          </a:prstGeom>
          <a:noFill/>
          <a:ln>
            <a:noFill/>
          </a:ln>
        </p:spPr>
        <p:txBody>
          <a:bodyPr anchorCtr="0" anchor="t" bIns="46800" lIns="90000" spcFirstLastPara="1" rIns="90000" wrap="square" tIns="46800">
            <a:noAutofit/>
          </a:bodyPr>
          <a:lstStyle/>
          <a:p>
            <a:pPr indent="-317500" lvl="0" marL="31750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ClassNames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variableNames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methodNames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packagenames</a:t>
            </a:r>
            <a:endParaRPr/>
          </a:p>
          <a:p>
            <a:pPr indent="-317500" lvl="0" marL="31750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CONSTANTS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18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try and catch Clauses</a:t>
            </a:r>
            <a:endParaRPr/>
          </a:p>
        </p:txBody>
      </p:sp>
      <p:sp>
        <p:nvSpPr>
          <p:cNvPr id="1919" name="Google Shape;1919;p184"/>
          <p:cNvSpPr txBox="1"/>
          <p:nvPr/>
        </p:nvSpPr>
        <p:spPr>
          <a:xfrm>
            <a:off x="228600" y="1905000"/>
            <a:ext cx="2971800" cy="2820987"/>
          </a:xfrm>
          <a:prstGeom prst="rect">
            <a:avLst/>
          </a:prstGeom>
          <a:solidFill>
            <a:srgbClr val="CCFFFF"/>
          </a:solidFill>
          <a:ln>
            <a:noFill/>
          </a:ln>
        </p:spPr>
        <p:txBody>
          <a:bodyPr anchorCtr="0" anchor="t" bIns="46800" lIns="90000" spcFirstLastPara="1" rIns="90000" wrap="square" tIns="46800">
            <a:noAutofit/>
          </a:bodyPr>
          <a:lstStyle/>
          <a:p>
            <a:pPr indent="-336550" lvl="0" marL="336550" marR="0" rtl="0" algn="l">
              <a:lnSpc>
                <a:spcPct val="11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try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catch (InvalidIndex e)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catch (InvalidIndex f)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 ...</a:t>
            </a:r>
            <a:endParaRPr/>
          </a:p>
          <a:p>
            <a:pPr indent="-336550" lvl="0" marL="336550" marR="0" rtl="0" algn="l">
              <a:lnSpc>
                <a:spcPct val="11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p:txBody>
      </p:sp>
      <p:sp>
        <p:nvSpPr>
          <p:cNvPr id="1920" name="Google Shape;1920;p184"/>
          <p:cNvSpPr txBox="1"/>
          <p:nvPr/>
        </p:nvSpPr>
        <p:spPr>
          <a:xfrm>
            <a:off x="3886200" y="2590800"/>
            <a:ext cx="487680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21" name="Google Shape;1921;p184"/>
          <p:cNvSpPr txBox="1"/>
          <p:nvPr/>
        </p:nvSpPr>
        <p:spPr>
          <a:xfrm>
            <a:off x="3505200" y="1905000"/>
            <a:ext cx="5257800" cy="2568575"/>
          </a:xfrm>
          <a:prstGeom prst="rect">
            <a:avLst/>
          </a:prstGeom>
          <a:solidFill>
            <a:srgbClr val="CCFFFF"/>
          </a:solidFill>
          <a:ln>
            <a:noFill/>
          </a:ln>
        </p:spPr>
        <p:txBody>
          <a:bodyPr anchorCtr="0" anchor="t" bIns="46800" lIns="90000" spcFirstLastPara="1" rIns="90000" wrap="square" tIns="46800">
            <a:spAutoFit/>
          </a:bodyPr>
          <a:lstStyle/>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try{</a:t>
            </a:r>
            <a:endParaRPr/>
          </a:p>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catch(IOException ioe){</a:t>
            </a:r>
            <a:endParaRPr/>
          </a:p>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catch(FileNotFoundException fne){</a:t>
            </a:r>
            <a:endParaRPr/>
          </a:p>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0" lvl="0" marL="0" marR="0" rtl="0" algn="l">
              <a:lnSpc>
                <a:spcPct val="11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p:txBody>
      </p:sp>
      <p:sp>
        <p:nvSpPr>
          <p:cNvPr id="1922" name="Google Shape;1922;p184"/>
          <p:cNvSpPr txBox="1"/>
          <p:nvPr/>
        </p:nvSpPr>
        <p:spPr>
          <a:xfrm>
            <a:off x="609600" y="1143000"/>
            <a:ext cx="5943600" cy="407987"/>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Following types are </a:t>
            </a:r>
            <a:r>
              <a:rPr b="1" i="0" lang="en-US" sz="2400" u="none">
                <a:solidFill>
                  <a:srgbClr val="000000"/>
                </a:solidFill>
                <a:latin typeface="Times New Roman"/>
                <a:ea typeface="Times New Roman"/>
                <a:cs typeface="Times New Roman"/>
                <a:sym typeface="Times New Roman"/>
              </a:rPr>
              <a:t>not</a:t>
            </a:r>
            <a:r>
              <a:rPr b="0" i="0" lang="en-US" sz="2400" u="none">
                <a:solidFill>
                  <a:srgbClr val="000000"/>
                </a:solidFill>
                <a:latin typeface="Times New Roman"/>
                <a:ea typeface="Times New Roman"/>
                <a:cs typeface="Times New Roman"/>
                <a:sym typeface="Times New Roman"/>
              </a:rPr>
              <a:t> allowed : </a:t>
            </a:r>
            <a:endParaRPr/>
          </a:p>
        </p:txBody>
      </p:sp>
      <p:sp>
        <p:nvSpPr>
          <p:cNvPr id="1923" name="Google Shape;1923;p184"/>
          <p:cNvSpPr txBox="1"/>
          <p:nvPr/>
        </p:nvSpPr>
        <p:spPr>
          <a:xfrm>
            <a:off x="304800" y="6096000"/>
            <a:ext cx="2895600" cy="354012"/>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24" name="Google Shape;1924;p184"/>
          <p:cNvSpPr txBox="1"/>
          <p:nvPr/>
        </p:nvSpPr>
        <p:spPr>
          <a:xfrm>
            <a:off x="457200" y="1066800"/>
            <a:ext cx="777240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25" name="Google Shape;1925;p184"/>
          <p:cNvSpPr txBox="1"/>
          <p:nvPr/>
        </p:nvSpPr>
        <p:spPr>
          <a:xfrm>
            <a:off x="228600" y="5105400"/>
            <a:ext cx="3048000" cy="1143000"/>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Multiple catch blocks should always have different types of exception. </a:t>
            </a:r>
            <a:endParaRPr/>
          </a:p>
        </p:txBody>
      </p:sp>
      <p:sp>
        <p:nvSpPr>
          <p:cNvPr id="1926" name="Google Shape;1926;p184"/>
          <p:cNvSpPr txBox="1"/>
          <p:nvPr/>
        </p:nvSpPr>
        <p:spPr>
          <a:xfrm>
            <a:off x="3581400" y="5029200"/>
            <a:ext cx="4572000" cy="354012"/>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27" name="Google Shape;1927;p184"/>
          <p:cNvSpPr txBox="1"/>
          <p:nvPr/>
        </p:nvSpPr>
        <p:spPr>
          <a:xfrm>
            <a:off x="3581400" y="5029200"/>
            <a:ext cx="4572000" cy="881062"/>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While writing multiple catch blocks, the super type of the exception class should always be at the last.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185"/>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933" name="Google Shape;1933;p185"/>
          <p:cNvSpPr txBox="1"/>
          <p:nvPr>
            <p:ph idx="1" type="body"/>
          </p:nvPr>
        </p:nvSpPr>
        <p:spPr>
          <a:xfrm>
            <a:off x="533400" y="9906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Finally Block: The finally block is a set of code which receive execution irrespective of whether an exception is thrown or not.  If there is a piece of code (clean up code like releasing resources.) which needs to be executed irrespective of whether exception is thrown or not i.e. in try as well as in catch blocks then this redundancy can be reduced by adding this code set at one place in ‘finally’ block.  </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The finally block guarantees its execution once even if try or catch block has return() statement.  Its execution is guaranteed even when exception is occurred but it does not find suitable catch block.</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But if finally block also has return statement (Observe above snippet). </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The reason is remembered when the finally clause exists by falling out of the bottom. But if the finally clause exits by executing a control flow statement, such as return, or by throwing an exception, then this new reason supersedes the original reason and the original reason is forgotten. For example, consider the above code.</a:t>
            </a:r>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86"/>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1939" name="Google Shape;1939;p186"/>
          <p:cNvSpPr txBox="1"/>
          <p:nvPr>
            <p:ph idx="1" type="body"/>
          </p:nvPr>
        </p:nvSpPr>
        <p:spPr>
          <a:xfrm>
            <a:off x="533400" y="9906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Since the finally clause has its own return statement, the original return value is forgotten and the new return value is used. If the finally clause did not have the return statement, then after executing the finally clause's code, the original return value would have been used.</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If try clause is existing but catch clause/s missing, then finally clause is mandatory. </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If try or catch block is terminating execution by invoking System.exit(), it terminates JVM’s execution and thus execution control fails in reaching up to the finally block.</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18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Using finally Clause</a:t>
            </a:r>
            <a:endParaRPr/>
          </a:p>
        </p:txBody>
      </p:sp>
      <p:sp>
        <p:nvSpPr>
          <p:cNvPr id="1950" name="Google Shape;1950;p187"/>
          <p:cNvSpPr txBox="1"/>
          <p:nvPr/>
        </p:nvSpPr>
        <p:spPr>
          <a:xfrm>
            <a:off x="457200" y="914400"/>
            <a:ext cx="8077200" cy="61023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public class FinallyDemo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static float dividingNos(float i, float j){</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try{   if(j==0)</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r>
              <a:rPr b="1" i="0" lang="en-US" sz="1900" u="none">
                <a:solidFill>
                  <a:srgbClr val="000000"/>
                </a:solidFill>
                <a:latin typeface="Arial Narrow"/>
                <a:ea typeface="Arial Narrow"/>
                <a:cs typeface="Arial Narrow"/>
                <a:sym typeface="Arial Narrow"/>
              </a:rPr>
              <a:t>throw new ArithmeticException();</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else</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System.out.println("Printing value....");</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return i/j;</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 catch(ArithmeticException ae){  System.out.println("in catch");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r>
              <a:rPr b="1" i="0" lang="en-US" sz="1900" u="none">
                <a:solidFill>
                  <a:srgbClr val="000000"/>
                </a:solidFill>
                <a:latin typeface="Arial Narrow"/>
                <a:ea typeface="Arial Narrow"/>
                <a:cs typeface="Arial Narrow"/>
                <a:sym typeface="Arial Narrow"/>
              </a:rPr>
              <a:t>finally{ </a:t>
            </a:r>
            <a:endParaRPr/>
          </a:p>
          <a:p>
            <a:pPr indent="-336550" lvl="0" marL="336550" marR="0" rtl="0" algn="l">
              <a:lnSpc>
                <a:spcPct val="86000"/>
              </a:lnSpc>
              <a:spcBef>
                <a:spcPts val="6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System.out.println("This will be executed");    </a:t>
            </a:r>
            <a:endParaRPr/>
          </a:p>
          <a:p>
            <a:pPr indent="-336550" lvl="0" marL="336550" marR="0" rtl="0" algn="l">
              <a:lnSpc>
                <a:spcPct val="86000"/>
              </a:lnSpc>
              <a:spcBef>
                <a:spcPts val="6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return 0;</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//Accept two values for variables i and j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System.out.println(dividingNos(i,j));</a:t>
            </a:r>
            <a:endParaRPr/>
          </a:p>
          <a:p>
            <a:pPr indent="-336550" lvl="0" marL="336550" marR="0" rtl="0" algn="l">
              <a:lnSpc>
                <a:spcPct val="5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r>
              <a:rPr b="0" i="0" lang="en-US" sz="1800" u="none">
                <a:solidFill>
                  <a:srgbClr val="000000"/>
                </a:solidFill>
                <a:latin typeface="Arial Narrow"/>
                <a:ea typeface="Arial Narrow"/>
                <a:cs typeface="Arial Narrow"/>
                <a:sym typeface="Arial Narrow"/>
              </a:rPr>
              <a:t>}</a:t>
            </a:r>
            <a:endParaRPr/>
          </a:p>
          <a:p>
            <a:pPr indent="-336550" lvl="0" marL="336550" marR="0" rtl="0" algn="l">
              <a:lnSpc>
                <a:spcPct val="5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a:t>
            </a:r>
            <a:endParaRPr/>
          </a:p>
        </p:txBody>
      </p:sp>
      <p:sp>
        <p:nvSpPr>
          <p:cNvPr id="1951" name="Google Shape;1951;p187"/>
          <p:cNvSpPr txBox="1"/>
          <p:nvPr/>
        </p:nvSpPr>
        <p:spPr>
          <a:xfrm>
            <a:off x="4479925" y="3225800"/>
            <a:ext cx="18415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18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Using finally Clause</a:t>
            </a:r>
            <a:endParaRPr/>
          </a:p>
        </p:txBody>
      </p:sp>
      <p:sp>
        <p:nvSpPr>
          <p:cNvPr id="1962" name="Google Shape;1962;p188"/>
          <p:cNvSpPr txBox="1"/>
          <p:nvPr/>
        </p:nvSpPr>
        <p:spPr>
          <a:xfrm>
            <a:off x="533400" y="914400"/>
            <a:ext cx="8077200" cy="58658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import java.io.*;</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class FinallyClauseDemo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 (String [ ] args) throws IOException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InputStream in = null;</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try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in = new FileInputStream (args [0]);</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int total = 0;</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while (in.read ( ) != -1)</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total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 (total + " bytes.");</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catch (FileNotFoundException e)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 ("File not found.");</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r>
              <a:rPr b="1" i="0" lang="en-US" sz="1900" u="none">
                <a:solidFill>
                  <a:srgbClr val="000000"/>
                </a:solidFill>
                <a:latin typeface="Arial Narrow"/>
                <a:ea typeface="Arial Narrow"/>
                <a:cs typeface="Arial Narrow"/>
                <a:sym typeface="Arial Narrow"/>
              </a:rPr>
              <a:t> finally {</a:t>
            </a:r>
            <a:endParaRPr/>
          </a:p>
          <a:p>
            <a:pPr indent="-457200" lvl="0" marL="457200" marR="0" rtl="0" algn="l">
              <a:lnSpc>
                <a:spcPct val="8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if (in != null) in.close ( );</a:t>
            </a:r>
            <a:endParaRPr/>
          </a:p>
          <a:p>
            <a:pPr indent="-457200" lvl="0" marL="457200" marR="0" rtl="0" algn="l">
              <a:lnSpc>
                <a:spcPct val="8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189"/>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Throws clause:</a:t>
            </a:r>
            <a:endParaRPr/>
          </a:p>
        </p:txBody>
      </p:sp>
      <p:sp>
        <p:nvSpPr>
          <p:cNvPr id="1968" name="Google Shape;1968;p189"/>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Throws clause : The clause is for method to declare what type or types of exceptions a method code are capable of propagating.  The clause is mandatory for method if programmer is not willing to handle exception at the method level and wants to propagate exception to upper layer for handling.</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  </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Exceptions are thrown using the throw statement, which takes an object as its parameter. The thrown object must be a subclass of the Throwable class. An exception can also be generated by calling a method that itself throws an exception.</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A method that throws an exception must declare what it throws, by using the throws clause. A method can throw different types of exceptions, the list of which is given in the throws clause, separated by commas.</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You can throw an exception of a class that is a subclass of the class declared in the throws clause, because a class can be used polymorphically anywhere its superclass is expected.</a:t>
            </a:r>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19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throws Clauses</a:t>
            </a:r>
            <a:endParaRPr/>
          </a:p>
        </p:txBody>
      </p:sp>
      <p:sp>
        <p:nvSpPr>
          <p:cNvPr id="1979" name="Google Shape;1979;p190"/>
          <p:cNvSpPr txBox="1"/>
          <p:nvPr/>
        </p:nvSpPr>
        <p:spPr>
          <a:xfrm>
            <a:off x="228600" y="838200"/>
            <a:ext cx="8686800" cy="61023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public class ThrowsDemo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static float dividingNos(float i, float j)throws ArithmeticException{</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if(j==0)</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throw new ArithmeticException(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else</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System.out.println("Printing value....");</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return i/j;</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 </a:t>
            </a:r>
            <a:r>
              <a:rPr b="1" i="0" lang="en-US" sz="1900" u="none">
                <a:solidFill>
                  <a:srgbClr val="000000"/>
                </a:solidFill>
                <a:latin typeface="Arial Narrow"/>
                <a:ea typeface="Arial Narrow"/>
                <a:cs typeface="Arial Narrow"/>
                <a:sym typeface="Arial Narrow"/>
              </a:rPr>
              <a:t>finally{ System.out.println("This will be executed");}</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try{</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 Accept two values for variables i and j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System.out.println(dividingNos(i,j));</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catch(ArithmeticException ae){  System.out.println("Enter number other than zero");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19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Custom Exceptions</a:t>
            </a:r>
            <a:endParaRPr/>
          </a:p>
        </p:txBody>
      </p:sp>
      <p:sp>
        <p:nvSpPr>
          <p:cNvPr id="1990" name="Google Shape;1990;p191"/>
          <p:cNvSpPr txBox="1"/>
          <p:nvPr/>
        </p:nvSpPr>
        <p:spPr>
          <a:xfrm>
            <a:off x="304800" y="838200"/>
            <a:ext cx="8610600" cy="61023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balance = 10000;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withdraw(float amt)</a:t>
            </a:r>
            <a:r>
              <a:rPr b="1" i="0" lang="en-US" sz="2000" u="none">
                <a:solidFill>
                  <a:srgbClr val="000000"/>
                </a:solidFill>
                <a:latin typeface="Arial Narrow"/>
                <a:ea typeface="Arial Narrow"/>
                <a:cs typeface="Arial Narrow"/>
                <a:sym typeface="Arial Narrow"/>
              </a:rPr>
              <a:t>throws BankException</a:t>
            </a: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if((balance-amt)&lt;5000)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throw new BankException(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balance-=amt;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System.out.println("Sucessfully withdrawn");</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Banking b = new Banking(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b.withdraw(6000);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(BankException e) { System.out.println(“ Not Enough Balance..");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1991" name="Google Shape;1991;p191"/>
          <p:cNvSpPr txBox="1"/>
          <p:nvPr/>
        </p:nvSpPr>
        <p:spPr>
          <a:xfrm>
            <a:off x="6248400" y="1219200"/>
            <a:ext cx="228600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92" name="Google Shape;1992;p191"/>
          <p:cNvSpPr txBox="1"/>
          <p:nvPr/>
        </p:nvSpPr>
        <p:spPr>
          <a:xfrm>
            <a:off x="4730750" y="3657600"/>
            <a:ext cx="4071937" cy="1666875"/>
          </a:xfrm>
          <a:prstGeom prst="rect">
            <a:avLst/>
          </a:prstGeom>
          <a:solidFill>
            <a:srgbClr val="EAEAEA"/>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BankException </a:t>
            </a:r>
            <a:r>
              <a:rPr b="1" i="0" lang="en-US" sz="2000" u="none">
                <a:solidFill>
                  <a:srgbClr val="000000"/>
                </a:solidFill>
                <a:latin typeface="Arial Narrow"/>
                <a:ea typeface="Arial Narrow"/>
                <a:cs typeface="Arial Narrow"/>
                <a:sym typeface="Arial Narrow"/>
              </a:rPr>
              <a:t>extends Exception</a:t>
            </a:r>
            <a:r>
              <a:rPr b="0" i="0" lang="en-US" sz="2000" u="none">
                <a:solidFill>
                  <a:srgbClr val="000000"/>
                </a:solidFill>
                <a:latin typeface="Arial Narrow"/>
                <a:ea typeface="Arial Narrow"/>
                <a:cs typeface="Arial Narrow"/>
                <a:sym typeface="Arial Narrow"/>
              </a:rPr>
              <a:t>{</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String toString( ){</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"NotEnoughBalance";</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192"/>
          <p:cNvSpPr txBox="1"/>
          <p:nvPr/>
        </p:nvSpPr>
        <p:spPr>
          <a:xfrm>
            <a:off x="228600" y="0"/>
            <a:ext cx="8685212"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Exception Chaining</a:t>
            </a:r>
            <a:endParaRPr/>
          </a:p>
        </p:txBody>
      </p:sp>
      <p:sp>
        <p:nvSpPr>
          <p:cNvPr id="2002" name="Google Shape;2002;p192"/>
          <p:cNvSpPr txBox="1"/>
          <p:nvPr/>
        </p:nvSpPr>
        <p:spPr>
          <a:xfrm>
            <a:off x="533400" y="914400"/>
            <a:ext cx="8075612" cy="5565775"/>
          </a:xfrm>
          <a:prstGeom prst="rect">
            <a:avLst/>
          </a:prstGeom>
          <a:noFill/>
          <a:ln>
            <a:noFill/>
          </a:ln>
        </p:spPr>
        <p:txBody>
          <a:bodyPr anchorCtr="0" anchor="t" bIns="0" lIns="0" spcFirstLastPara="1" rIns="0" wrap="square" tIns="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ExceptionChainingTest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FileReader fr = new FileReader("Pragati.txt");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fr.read(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catch(IOException ioe){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NullPointerException npe = new NullPointerException("caught");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npe.initCause(ioe);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throw npe;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2003" name="Google Shape;2003;p192"/>
          <p:cNvSpPr txBox="1"/>
          <p:nvPr/>
        </p:nvSpPr>
        <p:spPr>
          <a:xfrm>
            <a:off x="4479925" y="3225800"/>
            <a:ext cx="1844675"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19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9	. Some Useful Built-In Classes</a:t>
            </a:r>
            <a:endParaRPr/>
          </a:p>
        </p:txBody>
      </p:sp>
      <p:sp>
        <p:nvSpPr>
          <p:cNvPr id="2014" name="Google Shape;2014;p19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Object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String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StringBuffer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StringBuilder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Utility classes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nvSpPr>
        <p:spPr>
          <a:xfrm>
            <a:off x="303212" y="0"/>
            <a:ext cx="8688387" cy="841375"/>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Data Types</a:t>
            </a:r>
            <a:endParaRPr/>
          </a:p>
        </p:txBody>
      </p:sp>
      <p:sp>
        <p:nvSpPr>
          <p:cNvPr id="304" name="Google Shape;304;p41"/>
          <p:cNvSpPr txBox="1"/>
          <p:nvPr/>
        </p:nvSpPr>
        <p:spPr>
          <a:xfrm>
            <a:off x="457200" y="1347787"/>
            <a:ext cx="8229600" cy="3224212"/>
          </a:xfrm>
          <a:prstGeom prst="rect">
            <a:avLst/>
          </a:prstGeom>
          <a:noFill/>
          <a:ln>
            <a:noFill/>
          </a:ln>
        </p:spPr>
        <p:txBody>
          <a:bodyPr anchorCtr="0" anchor="t" bIns="0" lIns="0" spcFirstLastPara="1" rIns="0" wrap="square" tIns="0">
            <a:noAutofit/>
          </a:bodyPr>
          <a:lstStyle/>
          <a:p>
            <a:pPr indent="-333375" lvl="0" marL="333375" marR="0" rtl="0" algn="just">
              <a:lnSpc>
                <a:spcPct val="9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Primitive data types</a:t>
            </a:r>
            <a:endParaRPr/>
          </a:p>
          <a:p>
            <a:pPr indent="-333375" lvl="0" marL="333375" marR="0" rtl="0" algn="just">
              <a:lnSpc>
                <a:spcPct val="9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User defined data types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194"/>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Object Class</a:t>
            </a:r>
            <a:endParaRPr/>
          </a:p>
        </p:txBody>
      </p:sp>
      <p:sp>
        <p:nvSpPr>
          <p:cNvPr id="2020" name="Google Shape;2020;p194"/>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Java has a class called Object that sits at the top of the inheritance hierarchy for all classes. All classes inherit from the Object class, either directly or indirectly. A class that does not explicitly specify any superclass extends the Object class.</a:t>
            </a:r>
            <a:endParaRPr/>
          </a:p>
          <a:p>
            <a:pPr indent="-184150" lvl="0" marL="336550" marR="0" rtl="0" algn="just">
              <a:lnSpc>
                <a:spcPct val="80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Thus, the methods of the Object class are available to all classes. There are two categories of methods in the Object class: general utility methods and methods to support threads. The methods supporting threads will be discussed later </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19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java.lang.Object Class</a:t>
            </a:r>
            <a:endParaRPr/>
          </a:p>
        </p:txBody>
      </p:sp>
      <p:sp>
        <p:nvSpPr>
          <p:cNvPr id="2031" name="Google Shape;2031;p195"/>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Some useful methods of Object class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public boolean equals (Object obj)</a:t>
            </a:r>
            <a:endParaRPr/>
          </a:p>
          <a:p>
            <a:pPr indent="-279400" lvl="1" marL="736600" marR="0" rtl="0" algn="l">
              <a:lnSpc>
                <a:spcPct val="100000"/>
              </a:lnSpc>
              <a:spcBef>
                <a:spcPts val="500"/>
              </a:spcBef>
              <a:spcAft>
                <a:spcPts val="0"/>
              </a:spcAft>
              <a:buClr>
                <a:srgbClr val="000000"/>
              </a:buClr>
              <a:buSzPts val="2200"/>
              <a:buFont typeface="Times New Roman"/>
              <a:buNone/>
            </a:pPr>
            <a:r>
              <a:rPr b="0" i="0" lang="en-US" sz="2200" u="none" cap="none" strike="noStrike">
                <a:solidFill>
                  <a:srgbClr val="000000"/>
                </a:solidFill>
                <a:latin typeface="Times New Roman"/>
                <a:ea typeface="Times New Roman"/>
                <a:cs typeface="Times New Roman"/>
                <a:sym typeface="Times New Roman"/>
              </a:rPr>
              <a:t>The equals( ) method compares the receiving object and the object referenced by obj for equality of references. It returns true if both are referring to same object otherwise false.  </a:t>
            </a:r>
            <a:endParaRPr/>
          </a:p>
          <a:p>
            <a:pPr indent="-279400" lvl="1" marL="736600" marR="0" rtl="0" algn="l">
              <a:lnSpc>
                <a:spcPct val="100000"/>
              </a:lnSpc>
              <a:spcBef>
                <a:spcPts val="500"/>
              </a:spcBef>
              <a:spcAft>
                <a:spcPts val="0"/>
              </a:spcAft>
              <a:buClr>
                <a:srgbClr val="000000"/>
              </a:buClr>
              <a:buSzPts val="2200"/>
              <a:buFont typeface="Times New Roman"/>
              <a:buNone/>
            </a:pPr>
            <a:r>
              <a:rPr b="0" i="0" lang="en-US" sz="2200" u="none" cap="none" strike="noStrike">
                <a:solidFill>
                  <a:srgbClr val="000000"/>
                </a:solidFill>
                <a:latin typeface="Times New Roman"/>
                <a:ea typeface="Times New Roman"/>
                <a:cs typeface="Times New Roman"/>
                <a:sym typeface="Times New Roman"/>
              </a:rPr>
              <a:t>Thus, the default implementation of this method in the Object class assumes that an object is equal only to itself.</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public int hashCode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protected Object clone (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public final Class getClass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public String toString (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protected void finalize ( ) throws Throwable</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19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equals Method</a:t>
            </a:r>
            <a:endParaRPr/>
          </a:p>
        </p:txBody>
      </p:sp>
      <p:sp>
        <p:nvSpPr>
          <p:cNvPr id="2040" name="Google Shape;2040;p196"/>
          <p:cNvSpPr txBox="1"/>
          <p:nvPr/>
        </p:nvSpPr>
        <p:spPr>
          <a:xfrm>
            <a:off x="533400" y="838200"/>
            <a:ext cx="8072437" cy="5715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class MyObject {   }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class EqualsMethodDemo{</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main(String args[]){</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MyObject o1=new MyObject();</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MyObject o2=o1;</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MyObject o3=new MyObject();</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if(o1.equals(o2))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System.out.println("o1 equals to 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if(o3.equals(o2))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System.out.println("o3 equals to 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else</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System.out.println("o3 is not equals to o2");</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if(o1==o3)</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System.out.println("o1 equals to o3");</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else</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System.out.println("o1 not equals to o3");</a:t>
            </a:r>
            <a:endParaRPr/>
          </a:p>
          <a:p>
            <a:pPr indent="-457200" lvl="0" marL="457200" marR="0" rtl="0" algn="l">
              <a:lnSpc>
                <a:spcPct val="5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5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9" name="Shape 2049"/>
        <p:cNvGrpSpPr/>
        <p:nvPr/>
      </p:nvGrpSpPr>
      <p:grpSpPr>
        <a:xfrm>
          <a:off x="0" y="0"/>
          <a:ext cx="0" cy="0"/>
          <a:chOff x="0" y="0"/>
          <a:chExt cx="0" cy="0"/>
        </a:xfrm>
      </p:grpSpPr>
      <p:sp>
        <p:nvSpPr>
          <p:cNvPr id="2050" name="Google Shape;2050;p19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equals Method</a:t>
            </a:r>
            <a:endParaRPr/>
          </a:p>
        </p:txBody>
      </p:sp>
      <p:sp>
        <p:nvSpPr>
          <p:cNvPr id="2051" name="Google Shape;2051;p197"/>
          <p:cNvSpPr txBox="1"/>
          <p:nvPr/>
        </p:nvSpPr>
        <p:spPr>
          <a:xfrm>
            <a:off x="304800" y="914400"/>
            <a:ext cx="86106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int id;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String name;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BankAccount(int id, String name, float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this.id = id;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this.name = name;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this.curBal =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int getId(){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id;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
        <p:nvSpPr>
          <p:cNvPr id="2052" name="Google Shape;2052;p197"/>
          <p:cNvSpPr txBox="1"/>
          <p:nvPr/>
        </p:nvSpPr>
        <p:spPr>
          <a:xfrm>
            <a:off x="4267200" y="3124200"/>
            <a:ext cx="4191000" cy="1928812"/>
          </a:xfrm>
          <a:prstGeom prst="rect">
            <a:avLst/>
          </a:prstGeom>
          <a:no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boolean equals (BankAccount s) {</a:t>
            </a:r>
            <a:endParaRPr/>
          </a:p>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(getId()== s.getId( ))</a:t>
            </a:r>
            <a:endParaRPr/>
          </a:p>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true;</a:t>
            </a:r>
            <a:endParaRPr/>
          </a:p>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a:t>
            </a:r>
            <a:endParaRPr/>
          </a:p>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false;</a:t>
            </a:r>
            <a:endParaRPr/>
          </a:p>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19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equals Method </a:t>
            </a:r>
            <a:r>
              <a:rPr b="0" i="0" lang="en-US" sz="2400" u="none">
                <a:solidFill>
                  <a:srgbClr val="000000"/>
                </a:solidFill>
                <a:latin typeface="Tahoma"/>
                <a:ea typeface="Tahoma"/>
                <a:cs typeface="Tahoma"/>
                <a:sym typeface="Tahoma"/>
              </a:rPr>
              <a:t>(Cont…)</a:t>
            </a:r>
            <a:endParaRPr/>
          </a:p>
        </p:txBody>
      </p:sp>
      <p:sp>
        <p:nvSpPr>
          <p:cNvPr id="2063" name="Google Shape;2063;p198"/>
          <p:cNvSpPr txBox="1"/>
          <p:nvPr/>
        </p:nvSpPr>
        <p:spPr>
          <a:xfrm>
            <a:off x="381000" y="990600"/>
            <a:ext cx="85344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EqualsMethodVersion02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sa1 = new BankAccount (100, "jack", 1000.0f);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sa2 = new BankAccount (200, "jill", 3000.0f);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(sa1.equals (sa2))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("sa1 and sa2 are equal");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("sa1 and sa2 are not equal");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99"/>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String Class</a:t>
            </a:r>
            <a:endParaRPr/>
          </a:p>
        </p:txBody>
      </p:sp>
      <p:sp>
        <p:nvSpPr>
          <p:cNvPr id="2069" name="Google Shape;2069;p199"/>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The String class, found in the java.lang package, provides functionality to work with strings that cannot change. For mutable strings, Java also provides the StringBuffer class.</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String class is final to maintain immutability (read-only) and to provide performance benefit .</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The String class supports simple constructors.</a:t>
            </a:r>
            <a:endParaRPr/>
          </a:p>
          <a:p>
            <a:pPr indent="-336550" lvl="0" marL="336550" marR="0" rtl="0" algn="just">
              <a:lnSpc>
                <a:spcPct val="60000"/>
              </a:lnSpc>
              <a:spcBef>
                <a:spcPts val="400"/>
              </a:spcBef>
              <a:spcAft>
                <a:spcPts val="0"/>
              </a:spcAft>
              <a:buClr>
                <a:srgbClr val="000000"/>
              </a:buClr>
              <a:buSzPts val="2200"/>
              <a:buFont typeface="Times New Roman"/>
              <a:buChar char="•"/>
            </a:pPr>
            <a:r>
              <a:rPr b="1" i="0" lang="en-US" sz="2200" u="none">
                <a:solidFill>
                  <a:srgbClr val="000000"/>
                </a:solidFill>
                <a:latin typeface="Arial"/>
                <a:ea typeface="Arial"/>
                <a:cs typeface="Arial"/>
                <a:sym typeface="Arial"/>
              </a:rPr>
              <a:t>public String() </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	Constructs a new String with the value “ “ – an empty String.</a:t>
            </a:r>
            <a:endParaRPr/>
          </a:p>
          <a:p>
            <a:pPr indent="-336550" lvl="0" marL="336550" marR="0" rtl="0" algn="just">
              <a:lnSpc>
                <a:spcPct val="60000"/>
              </a:lnSpc>
              <a:spcBef>
                <a:spcPts val="400"/>
              </a:spcBef>
              <a:spcAft>
                <a:spcPts val="0"/>
              </a:spcAft>
              <a:buClr>
                <a:srgbClr val="000000"/>
              </a:buClr>
              <a:buSzPts val="2200"/>
              <a:buFont typeface="Times New Roman"/>
              <a:buChar char="•"/>
            </a:pPr>
            <a:r>
              <a:rPr b="1" i="0" lang="en-US" sz="2200" u="none">
                <a:solidFill>
                  <a:srgbClr val="000000"/>
                </a:solidFill>
                <a:latin typeface="Arial"/>
                <a:ea typeface="Arial"/>
                <a:cs typeface="Arial"/>
                <a:sym typeface="Arial"/>
              </a:rPr>
              <a:t>public String(String value)</a:t>
            </a:r>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	Constructs a new String that is a copy of the specified String object value – this is a copy constructor. Because String objects are immutable, this is rarely used.</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336550" lvl="0" marL="336550" marR="0" rtl="0" algn="just">
              <a:lnSpc>
                <a:spcPct val="60000"/>
              </a:lnSpc>
              <a:spcBef>
                <a:spcPts val="400"/>
              </a:spcBef>
              <a:spcAft>
                <a:spcPts val="0"/>
              </a:spcAft>
              <a:buClr>
                <a:srgbClr val="000000"/>
              </a:buClr>
              <a:buSzPts val="2200"/>
              <a:buFont typeface="Times New Roman"/>
              <a:buChar char="•"/>
            </a:pPr>
            <a:r>
              <a:rPr b="0" i="0" lang="en-US" sz="2200" u="none">
                <a:solidFill>
                  <a:srgbClr val="000000"/>
                </a:solidFill>
                <a:latin typeface="Arial"/>
                <a:ea typeface="Arial"/>
                <a:cs typeface="Arial"/>
                <a:sym typeface="Arial"/>
              </a:rPr>
              <a:t>The most basic methods of String objects are length and charAt. The length method returns the number of characters in the String and charAt returns the char at the specified position, as if the String were an array of characters.</a:t>
            </a:r>
            <a:endParaRPr/>
          </a:p>
          <a:p>
            <a:pPr indent="-196850" lvl="0" marL="336550" marR="0" rtl="0" algn="just">
              <a:lnSpc>
                <a:spcPct val="60000"/>
              </a:lnSpc>
              <a:spcBef>
                <a:spcPts val="4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20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Strings</a:t>
            </a:r>
            <a:endParaRPr/>
          </a:p>
        </p:txBody>
      </p:sp>
      <p:sp>
        <p:nvSpPr>
          <p:cNvPr id="2079" name="Google Shape;2079;p200"/>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construct a new String with the value "".</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String ( )</a:t>
            </a:r>
            <a:endParaRPr/>
          </a:p>
          <a:p>
            <a:pPr indent="-336550" lvl="0" marL="336550" marR="0" rtl="0" algn="l">
              <a:lnSpc>
                <a:spcPct val="100000"/>
              </a:lnSpc>
              <a:spcBef>
                <a:spcPts val="400"/>
              </a:spcBef>
              <a:spcAft>
                <a:spcPts val="0"/>
              </a:spcAft>
              <a:buClr>
                <a:schemeClr val="lt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construct a new String that is a copy of the specified String object value	</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String (String value)</a:t>
            </a:r>
            <a:endParaRPr/>
          </a:p>
          <a:p>
            <a:pPr indent="-336550" lvl="0" marL="336550" marR="0" rtl="0" algn="l">
              <a:lnSpc>
                <a:spcPct val="100000"/>
              </a:lnSpc>
              <a:spcBef>
                <a:spcPts val="4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return the length of the string.</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int length ( )</a:t>
            </a:r>
            <a:endParaRPr/>
          </a:p>
          <a:p>
            <a:pPr indent="-336550" lvl="0" marL="336550" marR="0" rtl="0" algn="l">
              <a:lnSpc>
                <a:spcPct val="100000"/>
              </a:lnSpc>
              <a:spcBef>
                <a:spcPts val="4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return the char at the specified position.	</a:t>
            </a:r>
            <a:endParaRPr/>
          </a:p>
          <a:p>
            <a:pPr indent="-336550" lvl="0" marL="336550" marR="0" rtl="0" algn="l">
              <a:lnSpc>
                <a:spcPct val="100000"/>
              </a:lnSpc>
              <a:spcBef>
                <a:spcPts val="4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char charAt (int position)</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20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Strings </a:t>
            </a:r>
            <a:r>
              <a:rPr b="0" i="0" lang="en-US" sz="2400" u="none">
                <a:solidFill>
                  <a:srgbClr val="000000"/>
                </a:solidFill>
                <a:latin typeface="Tahoma"/>
                <a:ea typeface="Tahoma"/>
                <a:cs typeface="Tahoma"/>
                <a:sym typeface="Tahoma"/>
              </a:rPr>
              <a:t>(Cont…)</a:t>
            </a:r>
            <a:endParaRPr/>
          </a:p>
        </p:txBody>
      </p:sp>
      <p:sp>
        <p:nvSpPr>
          <p:cNvPr id="2089" name="Google Shape;2089;p201"/>
          <p:cNvSpPr txBox="1"/>
          <p:nvPr/>
        </p:nvSpPr>
        <p:spPr>
          <a:xfrm>
            <a:off x="381000" y="914400"/>
            <a:ext cx="8382000" cy="5564187"/>
          </a:xfrm>
          <a:prstGeom prst="rect">
            <a:avLst/>
          </a:prstGeom>
          <a:noFill/>
          <a:ln>
            <a:noFill/>
          </a:ln>
        </p:spPr>
        <p:txBody>
          <a:bodyPr anchorCtr="0" anchor="t" bIns="46800" lIns="90000" spcFirstLastPara="1" rIns="90000" wrap="square" tIns="46800">
            <a:noAutofit/>
          </a:bodyPr>
          <a:lstStyle/>
          <a:p>
            <a:pPr indent="-341312" lvl="0" marL="341312"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StringDemo1 {</a:t>
            </a:r>
            <a:endParaRPr/>
          </a:p>
          <a:p>
            <a:pPr indent="-303212" lvl="1" marL="760412" marR="0" rtl="0" algn="l">
              <a:lnSpc>
                <a:spcPct val="6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public</a:t>
            </a:r>
            <a:r>
              <a:rPr b="0" i="0" lang="en-US" sz="2000" u="none" cap="none" strike="noStrike">
                <a:solidFill>
                  <a:srgbClr val="000000"/>
                </a:solidFill>
                <a:latin typeface="Arial Narrow"/>
                <a:ea typeface="Arial Narrow"/>
                <a:cs typeface="Arial Narrow"/>
                <a:sym typeface="Arial Narrow"/>
              </a:rPr>
              <a:t> </a:t>
            </a:r>
            <a:r>
              <a:rPr b="1" i="0" lang="en-US" sz="2000" u="none" cap="none" strike="noStrike">
                <a:solidFill>
                  <a:srgbClr val="000000"/>
                </a:solidFill>
                <a:latin typeface="Arial Narrow"/>
                <a:ea typeface="Arial Narrow"/>
                <a:cs typeface="Arial Narrow"/>
                <a:sym typeface="Arial Narrow"/>
              </a:rPr>
              <a:t>static</a:t>
            </a:r>
            <a:r>
              <a:rPr b="0" i="0" lang="en-US" sz="2000" u="none" cap="none" strike="noStrike">
                <a:solidFill>
                  <a:srgbClr val="000000"/>
                </a:solidFill>
                <a:latin typeface="Arial Narrow"/>
                <a:ea typeface="Arial Narrow"/>
                <a:cs typeface="Arial Narrow"/>
                <a:sym typeface="Arial Narrow"/>
              </a:rPr>
              <a:t> </a:t>
            </a:r>
            <a:r>
              <a:rPr b="1" i="0" lang="en-US" sz="2000" u="none" cap="none" strike="noStrike">
                <a:solidFill>
                  <a:srgbClr val="000000"/>
                </a:solidFill>
                <a:latin typeface="Arial Narrow"/>
                <a:ea typeface="Arial Narrow"/>
                <a:cs typeface="Arial Narrow"/>
                <a:sym typeface="Arial Narrow"/>
              </a:rPr>
              <a:t>void</a:t>
            </a:r>
            <a:r>
              <a:rPr b="0" i="0" lang="en-US" sz="2000" u="none" cap="none" strike="noStrike">
                <a:solidFill>
                  <a:srgbClr val="000000"/>
                </a:solidFill>
                <a:latin typeface="Arial Narrow"/>
                <a:ea typeface="Arial Narrow"/>
                <a:cs typeface="Arial Narrow"/>
                <a:sym typeface="Arial Narrow"/>
              </a:rPr>
              <a:t> main(String[] args)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str = "abc";</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str1 = "abc";</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str2 = </a:t>
            </a:r>
            <a:r>
              <a:rPr b="1" i="0" lang="en-US" sz="2000" u="none">
                <a:solidFill>
                  <a:srgbClr val="000000"/>
                </a:solidFill>
                <a:latin typeface="Arial Narrow"/>
                <a:ea typeface="Arial Narrow"/>
                <a:cs typeface="Arial Narrow"/>
                <a:sym typeface="Arial Narrow"/>
              </a:rPr>
              <a:t>new</a:t>
            </a:r>
            <a:r>
              <a:rPr b="0" i="0" lang="en-US" sz="2000" u="none">
                <a:solidFill>
                  <a:srgbClr val="000000"/>
                </a:solidFill>
                <a:latin typeface="Arial Narrow"/>
                <a:ea typeface="Arial Narrow"/>
                <a:cs typeface="Arial Narrow"/>
                <a:sym typeface="Arial Narrow"/>
              </a:rPr>
              <a:t> String("abc");</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str3 = "xyz";</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//immutability</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.println(str.concat("def"));</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.println(str);</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using == operator</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 str == str1 : " + (</a:t>
            </a:r>
            <a:r>
              <a:rPr b="1" i="0" lang="en-US" sz="2000" u="none">
                <a:solidFill>
                  <a:srgbClr val="000000"/>
                </a:solidFill>
                <a:latin typeface="Arial Narrow"/>
                <a:ea typeface="Arial Narrow"/>
                <a:cs typeface="Arial Narrow"/>
                <a:sym typeface="Arial Narrow"/>
              </a:rPr>
              <a:t>str == str1</a:t>
            </a:r>
            <a:r>
              <a:rPr b="0" i="0" lang="en-US" sz="2000" u="none">
                <a:solidFill>
                  <a:srgbClr val="000000"/>
                </a:solidFill>
                <a:latin typeface="Arial Narrow"/>
                <a:ea typeface="Arial Narrow"/>
                <a:cs typeface="Arial Narrow"/>
                <a:sym typeface="Arial Narrow"/>
              </a:rPr>
              <a:t>));</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.println("str == str2 : " + (</a:t>
            </a:r>
            <a:r>
              <a:rPr b="1" i="0" lang="en-US" sz="2000" u="none">
                <a:solidFill>
                  <a:srgbClr val="000000"/>
                </a:solidFill>
                <a:latin typeface="Arial Narrow"/>
                <a:ea typeface="Arial Narrow"/>
                <a:cs typeface="Arial Narrow"/>
                <a:sym typeface="Arial Narrow"/>
              </a:rPr>
              <a:t>str == str2</a:t>
            </a:r>
            <a:r>
              <a:rPr b="0" i="0" lang="en-US" sz="2000" u="none">
                <a:solidFill>
                  <a:srgbClr val="000000"/>
                </a:solidFill>
                <a:latin typeface="Arial Narrow"/>
                <a:ea typeface="Arial Narrow"/>
                <a:cs typeface="Arial Narrow"/>
                <a:sym typeface="Arial Narrow"/>
              </a:rPr>
              <a:t>));</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 str == str3 : " + (</a:t>
            </a:r>
            <a:r>
              <a:rPr b="1" i="0" lang="en-US" sz="2000" u="none">
                <a:solidFill>
                  <a:srgbClr val="000000"/>
                </a:solidFill>
                <a:latin typeface="Arial Narrow"/>
                <a:ea typeface="Arial Narrow"/>
                <a:cs typeface="Arial Narrow"/>
                <a:sym typeface="Arial Narrow"/>
              </a:rPr>
              <a:t>str == str3</a:t>
            </a: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using equals() method</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 str.equals(str1) : " +( </a:t>
            </a:r>
            <a:r>
              <a:rPr b="1" i="0" lang="en-US" sz="2000" u="none">
                <a:solidFill>
                  <a:srgbClr val="000000"/>
                </a:solidFill>
                <a:latin typeface="Arial Narrow"/>
                <a:ea typeface="Arial Narrow"/>
                <a:cs typeface="Arial Narrow"/>
                <a:sym typeface="Arial Narrow"/>
              </a:rPr>
              <a:t>str.equals(str1) ) </a:t>
            </a:r>
            <a:r>
              <a:rPr b="0" i="0" lang="en-US" sz="2000" u="none">
                <a:solidFill>
                  <a:srgbClr val="000000"/>
                </a:solidFill>
                <a:latin typeface="Arial Narrow"/>
                <a:ea typeface="Arial Narrow"/>
                <a:cs typeface="Arial Narrow"/>
                <a:sym typeface="Arial Narrow"/>
              </a:rPr>
              <a:t>);</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 str.equals(str2) : " +( </a:t>
            </a:r>
            <a:r>
              <a:rPr b="1" i="0" lang="en-US" sz="2000" u="none">
                <a:solidFill>
                  <a:srgbClr val="000000"/>
                </a:solidFill>
                <a:latin typeface="Arial Narrow"/>
                <a:ea typeface="Arial Narrow"/>
                <a:cs typeface="Arial Narrow"/>
                <a:sym typeface="Arial Narrow"/>
              </a:rPr>
              <a:t>str.equals(str2) ) </a:t>
            </a: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 str.equals(str2) : " +( </a:t>
            </a:r>
            <a:r>
              <a:rPr b="1" i="0" lang="en-US" sz="2000" u="none">
                <a:solidFill>
                  <a:srgbClr val="000000"/>
                </a:solidFill>
                <a:latin typeface="Arial Narrow"/>
                <a:ea typeface="Arial Narrow"/>
                <a:cs typeface="Arial Narrow"/>
                <a:sym typeface="Arial Narrow"/>
              </a:rPr>
              <a:t>str.equals(str3) )</a:t>
            </a: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20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Searching in a String</a:t>
            </a:r>
            <a:endParaRPr/>
          </a:p>
        </p:txBody>
      </p:sp>
      <p:grpSp>
        <p:nvGrpSpPr>
          <p:cNvPr id="2099" name="Google Shape;2099;p202"/>
          <p:cNvGrpSpPr/>
          <p:nvPr/>
        </p:nvGrpSpPr>
        <p:grpSpPr>
          <a:xfrm>
            <a:off x="457200" y="1143000"/>
            <a:ext cx="8378824" cy="4270374"/>
            <a:chOff x="288" y="720"/>
            <a:chExt cx="5278" cy="2690"/>
          </a:xfrm>
        </p:grpSpPr>
        <p:sp>
          <p:nvSpPr>
            <p:cNvPr id="2100" name="Google Shape;2100;p202"/>
            <p:cNvSpPr txBox="1"/>
            <p:nvPr/>
          </p:nvSpPr>
          <p:spPr>
            <a:xfrm>
              <a:off x="3502" y="2929"/>
              <a:ext cx="2063" cy="48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last position of str &lt;= start</a:t>
              </a:r>
              <a:endParaRPr/>
            </a:p>
          </p:txBody>
        </p:sp>
        <p:sp>
          <p:nvSpPr>
            <p:cNvPr id="2101" name="Google Shape;2101;p202"/>
            <p:cNvSpPr txBox="1"/>
            <p:nvPr/>
          </p:nvSpPr>
          <p:spPr>
            <a:xfrm>
              <a:off x="288" y="2929"/>
              <a:ext cx="3214" cy="48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lastIndexOf (String str, int start)</a:t>
              </a:r>
              <a:endParaRPr/>
            </a:p>
          </p:txBody>
        </p:sp>
        <p:sp>
          <p:nvSpPr>
            <p:cNvPr id="2102" name="Google Shape;2102;p202"/>
            <p:cNvSpPr txBox="1"/>
            <p:nvPr/>
          </p:nvSpPr>
          <p:spPr>
            <a:xfrm>
              <a:off x="3502" y="2641"/>
              <a:ext cx="206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last position of str</a:t>
              </a:r>
              <a:endParaRPr/>
            </a:p>
          </p:txBody>
        </p:sp>
        <p:sp>
          <p:nvSpPr>
            <p:cNvPr id="2103" name="Google Shape;2103;p202"/>
            <p:cNvSpPr txBox="1"/>
            <p:nvPr/>
          </p:nvSpPr>
          <p:spPr>
            <a:xfrm>
              <a:off x="288" y="2641"/>
              <a:ext cx="3214"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lastIndexOf (String str)</a:t>
              </a:r>
              <a:endParaRPr/>
            </a:p>
          </p:txBody>
        </p:sp>
        <p:sp>
          <p:nvSpPr>
            <p:cNvPr id="2104" name="Google Shape;2104;p202"/>
            <p:cNvSpPr txBox="1"/>
            <p:nvPr/>
          </p:nvSpPr>
          <p:spPr>
            <a:xfrm>
              <a:off x="3502" y="2354"/>
              <a:ext cx="206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last position of ch &lt;= start</a:t>
              </a:r>
              <a:endParaRPr/>
            </a:p>
          </p:txBody>
        </p:sp>
        <p:sp>
          <p:nvSpPr>
            <p:cNvPr id="2105" name="Google Shape;2105;p202"/>
            <p:cNvSpPr txBox="1"/>
            <p:nvPr/>
          </p:nvSpPr>
          <p:spPr>
            <a:xfrm>
              <a:off x="288" y="2354"/>
              <a:ext cx="3214"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lastIndexOf (char ch, int start)</a:t>
              </a:r>
              <a:endParaRPr/>
            </a:p>
          </p:txBody>
        </p:sp>
        <p:sp>
          <p:nvSpPr>
            <p:cNvPr id="2106" name="Google Shape;2106;p202"/>
            <p:cNvSpPr txBox="1"/>
            <p:nvPr/>
          </p:nvSpPr>
          <p:spPr>
            <a:xfrm>
              <a:off x="3502" y="2066"/>
              <a:ext cx="206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last position of ch</a:t>
              </a:r>
              <a:endParaRPr/>
            </a:p>
          </p:txBody>
        </p:sp>
        <p:sp>
          <p:nvSpPr>
            <p:cNvPr id="2107" name="Google Shape;2107;p202"/>
            <p:cNvSpPr txBox="1"/>
            <p:nvPr/>
          </p:nvSpPr>
          <p:spPr>
            <a:xfrm>
              <a:off x="288" y="2066"/>
              <a:ext cx="3214"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lastIndexOf (char ch)</a:t>
              </a:r>
              <a:endParaRPr/>
            </a:p>
          </p:txBody>
        </p:sp>
        <p:sp>
          <p:nvSpPr>
            <p:cNvPr id="2108" name="Google Shape;2108;p202"/>
            <p:cNvSpPr txBox="1"/>
            <p:nvPr/>
          </p:nvSpPr>
          <p:spPr>
            <a:xfrm>
              <a:off x="3502" y="1779"/>
              <a:ext cx="206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first position of str &gt;= start</a:t>
              </a:r>
              <a:endParaRPr/>
            </a:p>
          </p:txBody>
        </p:sp>
        <p:sp>
          <p:nvSpPr>
            <p:cNvPr id="2109" name="Google Shape;2109;p202"/>
            <p:cNvSpPr txBox="1"/>
            <p:nvPr/>
          </p:nvSpPr>
          <p:spPr>
            <a:xfrm>
              <a:off x="288" y="1779"/>
              <a:ext cx="3214"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indexOf (String str, int start)</a:t>
              </a:r>
              <a:endParaRPr/>
            </a:p>
          </p:txBody>
        </p:sp>
        <p:sp>
          <p:nvSpPr>
            <p:cNvPr id="2110" name="Google Shape;2110;p202"/>
            <p:cNvSpPr txBox="1"/>
            <p:nvPr/>
          </p:nvSpPr>
          <p:spPr>
            <a:xfrm>
              <a:off x="3502" y="1539"/>
              <a:ext cx="2063" cy="24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first position of str</a:t>
              </a:r>
              <a:endParaRPr/>
            </a:p>
          </p:txBody>
        </p:sp>
        <p:sp>
          <p:nvSpPr>
            <p:cNvPr id="2111" name="Google Shape;2111;p202"/>
            <p:cNvSpPr txBox="1"/>
            <p:nvPr/>
          </p:nvSpPr>
          <p:spPr>
            <a:xfrm>
              <a:off x="288" y="1539"/>
              <a:ext cx="3214" cy="24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indexOf (String str)</a:t>
              </a:r>
              <a:endParaRPr/>
            </a:p>
          </p:txBody>
        </p:sp>
        <p:sp>
          <p:nvSpPr>
            <p:cNvPr id="2112" name="Google Shape;2112;p202"/>
            <p:cNvSpPr txBox="1"/>
            <p:nvPr/>
          </p:nvSpPr>
          <p:spPr>
            <a:xfrm>
              <a:off x="3502" y="1251"/>
              <a:ext cx="206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first position of ch &gt;= start</a:t>
              </a:r>
              <a:endParaRPr/>
            </a:p>
          </p:txBody>
        </p:sp>
        <p:sp>
          <p:nvSpPr>
            <p:cNvPr id="2113" name="Google Shape;2113;p202"/>
            <p:cNvSpPr txBox="1"/>
            <p:nvPr/>
          </p:nvSpPr>
          <p:spPr>
            <a:xfrm>
              <a:off x="288" y="1251"/>
              <a:ext cx="3214"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indexOf (int ch, int start)</a:t>
              </a:r>
              <a:endParaRPr/>
            </a:p>
          </p:txBody>
        </p:sp>
        <p:sp>
          <p:nvSpPr>
            <p:cNvPr id="2114" name="Google Shape;2114;p202"/>
            <p:cNvSpPr txBox="1"/>
            <p:nvPr/>
          </p:nvSpPr>
          <p:spPr>
            <a:xfrm>
              <a:off x="3502" y="950"/>
              <a:ext cx="2063" cy="30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first position of ch</a:t>
              </a:r>
              <a:endParaRPr/>
            </a:p>
          </p:txBody>
        </p:sp>
        <p:sp>
          <p:nvSpPr>
            <p:cNvPr id="2115" name="Google Shape;2115;p202"/>
            <p:cNvSpPr txBox="1"/>
            <p:nvPr/>
          </p:nvSpPr>
          <p:spPr>
            <a:xfrm>
              <a:off x="288" y="950"/>
              <a:ext cx="3214" cy="30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int indexOf (char ch)</a:t>
              </a:r>
              <a:endParaRPr/>
            </a:p>
          </p:txBody>
        </p:sp>
        <p:sp>
          <p:nvSpPr>
            <p:cNvPr id="2116" name="Google Shape;2116;p202"/>
            <p:cNvSpPr txBox="1"/>
            <p:nvPr/>
          </p:nvSpPr>
          <p:spPr>
            <a:xfrm>
              <a:off x="3502" y="720"/>
              <a:ext cx="2063" cy="23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Returns index of...</a:t>
              </a:r>
              <a:endParaRPr/>
            </a:p>
          </p:txBody>
        </p:sp>
        <p:sp>
          <p:nvSpPr>
            <p:cNvPr id="2117" name="Google Shape;2117;p202"/>
            <p:cNvSpPr txBox="1"/>
            <p:nvPr/>
          </p:nvSpPr>
          <p:spPr>
            <a:xfrm>
              <a:off x="288" y="720"/>
              <a:ext cx="3214" cy="23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Method</a:t>
              </a:r>
              <a:endParaRPr/>
            </a:p>
          </p:txBody>
        </p:sp>
        <p:cxnSp>
          <p:nvCxnSpPr>
            <p:cNvPr id="2118" name="Google Shape;2118;p202"/>
            <p:cNvCxnSpPr/>
            <p:nvPr/>
          </p:nvCxnSpPr>
          <p:spPr>
            <a:xfrm>
              <a:off x="288" y="720"/>
              <a:ext cx="5277" cy="1"/>
            </a:xfrm>
            <a:prstGeom prst="straightConnector1">
              <a:avLst/>
            </a:prstGeom>
            <a:noFill/>
            <a:ln cap="flat" cmpd="sng" w="28425">
              <a:solidFill>
                <a:srgbClr val="000000"/>
              </a:solidFill>
              <a:prstDash val="solid"/>
              <a:miter lim="800000"/>
              <a:headEnd len="med" w="med" type="none"/>
              <a:tailEnd len="med" w="med" type="none"/>
            </a:ln>
          </p:spPr>
        </p:cxnSp>
        <p:cxnSp>
          <p:nvCxnSpPr>
            <p:cNvPr id="2119" name="Google Shape;2119;p202"/>
            <p:cNvCxnSpPr/>
            <p:nvPr/>
          </p:nvCxnSpPr>
          <p:spPr>
            <a:xfrm>
              <a:off x="288" y="950"/>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20" name="Google Shape;2120;p202"/>
            <p:cNvCxnSpPr/>
            <p:nvPr/>
          </p:nvCxnSpPr>
          <p:spPr>
            <a:xfrm>
              <a:off x="288" y="1251"/>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21" name="Google Shape;2121;p202"/>
            <p:cNvCxnSpPr/>
            <p:nvPr/>
          </p:nvCxnSpPr>
          <p:spPr>
            <a:xfrm>
              <a:off x="288" y="1539"/>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22" name="Google Shape;2122;p202"/>
            <p:cNvCxnSpPr/>
            <p:nvPr/>
          </p:nvCxnSpPr>
          <p:spPr>
            <a:xfrm>
              <a:off x="288" y="3409"/>
              <a:ext cx="5277" cy="1"/>
            </a:xfrm>
            <a:prstGeom prst="straightConnector1">
              <a:avLst/>
            </a:prstGeom>
            <a:noFill/>
            <a:ln cap="flat" cmpd="sng" w="28425">
              <a:solidFill>
                <a:srgbClr val="000000"/>
              </a:solidFill>
              <a:prstDash val="solid"/>
              <a:miter lim="800000"/>
              <a:headEnd len="med" w="med" type="none"/>
              <a:tailEnd len="med" w="med" type="none"/>
            </a:ln>
          </p:spPr>
        </p:cxnSp>
        <p:cxnSp>
          <p:nvCxnSpPr>
            <p:cNvPr id="2123" name="Google Shape;2123;p202"/>
            <p:cNvCxnSpPr/>
            <p:nvPr/>
          </p:nvCxnSpPr>
          <p:spPr>
            <a:xfrm>
              <a:off x="288" y="720"/>
              <a:ext cx="1" cy="2689"/>
            </a:xfrm>
            <a:prstGeom prst="straightConnector1">
              <a:avLst/>
            </a:prstGeom>
            <a:noFill/>
            <a:ln cap="flat" cmpd="sng" w="28425">
              <a:solidFill>
                <a:srgbClr val="000000"/>
              </a:solidFill>
              <a:prstDash val="solid"/>
              <a:miter lim="800000"/>
              <a:headEnd len="med" w="med" type="none"/>
              <a:tailEnd len="med" w="med" type="none"/>
            </a:ln>
          </p:spPr>
        </p:cxnSp>
        <p:cxnSp>
          <p:nvCxnSpPr>
            <p:cNvPr id="2124" name="Google Shape;2124;p202"/>
            <p:cNvCxnSpPr/>
            <p:nvPr/>
          </p:nvCxnSpPr>
          <p:spPr>
            <a:xfrm>
              <a:off x="3502" y="720"/>
              <a:ext cx="1" cy="2689"/>
            </a:xfrm>
            <a:prstGeom prst="straightConnector1">
              <a:avLst/>
            </a:prstGeom>
            <a:noFill/>
            <a:ln cap="flat" cmpd="sng" w="12600">
              <a:solidFill>
                <a:srgbClr val="000000"/>
              </a:solidFill>
              <a:prstDash val="solid"/>
              <a:miter lim="800000"/>
              <a:headEnd len="med" w="med" type="none"/>
              <a:tailEnd len="med" w="med" type="none"/>
            </a:ln>
          </p:spPr>
        </p:cxnSp>
        <p:cxnSp>
          <p:nvCxnSpPr>
            <p:cNvPr id="2125" name="Google Shape;2125;p202"/>
            <p:cNvCxnSpPr/>
            <p:nvPr/>
          </p:nvCxnSpPr>
          <p:spPr>
            <a:xfrm>
              <a:off x="5565" y="720"/>
              <a:ext cx="1" cy="2689"/>
            </a:xfrm>
            <a:prstGeom prst="straightConnector1">
              <a:avLst/>
            </a:prstGeom>
            <a:noFill/>
            <a:ln cap="flat" cmpd="sng" w="28425">
              <a:solidFill>
                <a:srgbClr val="000000"/>
              </a:solidFill>
              <a:prstDash val="solid"/>
              <a:miter lim="800000"/>
              <a:headEnd len="med" w="med" type="none"/>
              <a:tailEnd len="med" w="med" type="none"/>
            </a:ln>
          </p:spPr>
        </p:cxnSp>
        <p:cxnSp>
          <p:nvCxnSpPr>
            <p:cNvPr id="2126" name="Google Shape;2126;p202"/>
            <p:cNvCxnSpPr/>
            <p:nvPr/>
          </p:nvCxnSpPr>
          <p:spPr>
            <a:xfrm>
              <a:off x="288" y="1779"/>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27" name="Google Shape;2127;p202"/>
            <p:cNvCxnSpPr/>
            <p:nvPr/>
          </p:nvCxnSpPr>
          <p:spPr>
            <a:xfrm>
              <a:off x="288" y="2066"/>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28" name="Google Shape;2128;p202"/>
            <p:cNvCxnSpPr/>
            <p:nvPr/>
          </p:nvCxnSpPr>
          <p:spPr>
            <a:xfrm>
              <a:off x="288" y="2354"/>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29" name="Google Shape;2129;p202"/>
            <p:cNvCxnSpPr/>
            <p:nvPr/>
          </p:nvCxnSpPr>
          <p:spPr>
            <a:xfrm>
              <a:off x="288" y="2641"/>
              <a:ext cx="5277" cy="1"/>
            </a:xfrm>
            <a:prstGeom prst="straightConnector1">
              <a:avLst/>
            </a:prstGeom>
            <a:noFill/>
            <a:ln cap="flat" cmpd="sng" w="12600">
              <a:solidFill>
                <a:srgbClr val="000000"/>
              </a:solidFill>
              <a:prstDash val="solid"/>
              <a:miter lim="800000"/>
              <a:headEnd len="med" w="med" type="none"/>
              <a:tailEnd len="med" w="med" type="none"/>
            </a:ln>
          </p:spPr>
        </p:cxnSp>
        <p:cxnSp>
          <p:nvCxnSpPr>
            <p:cNvPr id="2130" name="Google Shape;2130;p202"/>
            <p:cNvCxnSpPr/>
            <p:nvPr/>
          </p:nvCxnSpPr>
          <p:spPr>
            <a:xfrm>
              <a:off x="288" y="2929"/>
              <a:ext cx="5277" cy="1"/>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203"/>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Methods in a String</a:t>
            </a:r>
            <a:endParaRPr/>
          </a:p>
        </p:txBody>
      </p:sp>
      <p:grpSp>
        <p:nvGrpSpPr>
          <p:cNvPr id="2139" name="Google Shape;2139;p203"/>
          <p:cNvGrpSpPr/>
          <p:nvPr/>
        </p:nvGrpSpPr>
        <p:grpSpPr>
          <a:xfrm>
            <a:off x="457200" y="1295400"/>
            <a:ext cx="8074025" cy="4878387"/>
            <a:chOff x="288" y="816"/>
            <a:chExt cx="5086" cy="3073"/>
          </a:xfrm>
        </p:grpSpPr>
        <p:sp>
          <p:nvSpPr>
            <p:cNvPr id="2140" name="Google Shape;2140;p203"/>
            <p:cNvSpPr txBox="1"/>
            <p:nvPr/>
          </p:nvSpPr>
          <p:spPr>
            <a:xfrm>
              <a:off x="288" y="816"/>
              <a:ext cx="1968" cy="46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sng">
                  <a:solidFill>
                    <a:srgbClr val="000000"/>
                  </a:solidFill>
                  <a:latin typeface="Times New Roman"/>
                  <a:ea typeface="Times New Roman"/>
                  <a:cs typeface="Times New Roman"/>
                  <a:sym typeface="Times New Roman"/>
                </a:rPr>
                <a:t>Method</a:t>
              </a:r>
              <a:endParaRPr/>
            </a:p>
          </p:txBody>
        </p:sp>
        <p:sp>
          <p:nvSpPr>
            <p:cNvPr id="2141" name="Google Shape;2141;p203"/>
            <p:cNvSpPr txBox="1"/>
            <p:nvPr/>
          </p:nvSpPr>
          <p:spPr>
            <a:xfrm>
              <a:off x="2256" y="816"/>
              <a:ext cx="3117" cy="46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sng">
                  <a:solidFill>
                    <a:srgbClr val="000000"/>
                  </a:solidFill>
                  <a:latin typeface="Times New Roman"/>
                  <a:ea typeface="Times New Roman"/>
                  <a:cs typeface="Times New Roman"/>
                  <a:sym typeface="Times New Roman"/>
                </a:rPr>
                <a:t>Returns index of...</a:t>
              </a:r>
              <a:endParaRPr/>
            </a:p>
          </p:txBody>
        </p:sp>
        <p:sp>
          <p:nvSpPr>
            <p:cNvPr id="2142" name="Google Shape;2142;p203"/>
            <p:cNvSpPr txBox="1"/>
            <p:nvPr/>
          </p:nvSpPr>
          <p:spPr>
            <a:xfrm>
              <a:off x="288" y="1282"/>
              <a:ext cx="1968" cy="48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equalsIgnoreCase()</a:t>
              </a:r>
              <a:endParaRPr/>
            </a:p>
          </p:txBody>
        </p:sp>
        <p:sp>
          <p:nvSpPr>
            <p:cNvPr id="2143" name="Google Shape;2143;p203"/>
            <p:cNvSpPr txBox="1"/>
            <p:nvPr/>
          </p:nvSpPr>
          <p:spPr>
            <a:xfrm>
              <a:off x="2256" y="1282"/>
              <a:ext cx="3117" cy="48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Compares this String to another String, ignoring case considerations. </a:t>
              </a:r>
              <a:endParaRPr/>
            </a:p>
          </p:txBody>
        </p:sp>
        <p:sp>
          <p:nvSpPr>
            <p:cNvPr id="2144" name="Google Shape;2144;p203"/>
            <p:cNvSpPr txBox="1"/>
            <p:nvPr/>
          </p:nvSpPr>
          <p:spPr>
            <a:xfrm>
              <a:off x="288" y="1765"/>
              <a:ext cx="1968" cy="46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compareTo(String str)</a:t>
              </a:r>
              <a:endParaRPr/>
            </a:p>
          </p:txBody>
        </p:sp>
        <p:sp>
          <p:nvSpPr>
            <p:cNvPr id="2145" name="Google Shape;2145;p203"/>
            <p:cNvSpPr txBox="1"/>
            <p:nvPr/>
          </p:nvSpPr>
          <p:spPr>
            <a:xfrm>
              <a:off x="2256" y="1765"/>
              <a:ext cx="3117" cy="46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Compares two strings lexicographically. </a:t>
              </a:r>
              <a:endParaRPr/>
            </a:p>
          </p:txBody>
        </p:sp>
        <p:sp>
          <p:nvSpPr>
            <p:cNvPr id="2146" name="Google Shape;2146;p203"/>
            <p:cNvSpPr txBox="1"/>
            <p:nvPr/>
          </p:nvSpPr>
          <p:spPr>
            <a:xfrm>
              <a:off x="288" y="2231"/>
              <a:ext cx="1968" cy="69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replace(char oldChar, char newChar) </a:t>
              </a:r>
              <a:br>
                <a:rPr b="0" i="0" lang="en-US" sz="2000" u="none">
                  <a:solidFill>
                    <a:srgbClr val="000000"/>
                  </a:solidFill>
                  <a:latin typeface="Times New Roman"/>
                  <a:ea typeface="Times New Roman"/>
                  <a:cs typeface="Times New Roman"/>
                  <a:sym typeface="Times New Roman"/>
                </a:rPr>
              </a:br>
              <a:endParaRPr/>
            </a:p>
          </p:txBody>
        </p:sp>
        <p:sp>
          <p:nvSpPr>
            <p:cNvPr id="2147" name="Google Shape;2147;p203"/>
            <p:cNvSpPr txBox="1"/>
            <p:nvPr/>
          </p:nvSpPr>
          <p:spPr>
            <a:xfrm>
              <a:off x="2256" y="2231"/>
              <a:ext cx="3117" cy="69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a new string resulting from replacing all occurrences of oldChar in this string with newChar. </a:t>
              </a:r>
              <a:endParaRPr/>
            </a:p>
          </p:txBody>
        </p:sp>
        <p:sp>
          <p:nvSpPr>
            <p:cNvPr id="2148" name="Google Shape;2148;p203"/>
            <p:cNvSpPr txBox="1"/>
            <p:nvPr/>
          </p:nvSpPr>
          <p:spPr>
            <a:xfrm>
              <a:off x="288" y="2921"/>
              <a:ext cx="1968" cy="4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split(String regex) </a:t>
              </a:r>
              <a:br>
                <a:rPr b="0" i="0" lang="en-US" sz="2000" u="none">
                  <a:solidFill>
                    <a:srgbClr val="000000"/>
                  </a:solidFill>
                  <a:latin typeface="Times New Roman"/>
                  <a:ea typeface="Times New Roman"/>
                  <a:cs typeface="Times New Roman"/>
                  <a:sym typeface="Times New Roman"/>
                </a:rPr>
              </a:br>
              <a:endParaRPr/>
            </a:p>
          </p:txBody>
        </p:sp>
        <p:sp>
          <p:nvSpPr>
            <p:cNvPr id="2149" name="Google Shape;2149;p203"/>
            <p:cNvSpPr txBox="1"/>
            <p:nvPr/>
          </p:nvSpPr>
          <p:spPr>
            <a:xfrm>
              <a:off x="2256" y="2921"/>
              <a:ext cx="3117" cy="4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Splits this string around matches of the given regular expression. </a:t>
              </a:r>
              <a:endParaRPr/>
            </a:p>
          </p:txBody>
        </p:sp>
        <p:sp>
          <p:nvSpPr>
            <p:cNvPr id="2150" name="Google Shape;2150;p203"/>
            <p:cNvSpPr txBox="1"/>
            <p:nvPr/>
          </p:nvSpPr>
          <p:spPr>
            <a:xfrm>
              <a:off x="288" y="3405"/>
              <a:ext cx="1968" cy="48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substring(int beginIndex)  </a:t>
              </a:r>
              <a:endParaRPr/>
            </a:p>
          </p:txBody>
        </p:sp>
        <p:sp>
          <p:nvSpPr>
            <p:cNvPr id="2151" name="Google Shape;2151;p203"/>
            <p:cNvSpPr txBox="1"/>
            <p:nvPr/>
          </p:nvSpPr>
          <p:spPr>
            <a:xfrm>
              <a:off x="2256" y="3405"/>
              <a:ext cx="3117" cy="48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a new string that is a substring of this string. </a:t>
              </a:r>
              <a:endParaRPr/>
            </a:p>
          </p:txBody>
        </p:sp>
        <p:cxnSp>
          <p:nvCxnSpPr>
            <p:cNvPr id="2152" name="Google Shape;2152;p203"/>
            <p:cNvCxnSpPr/>
            <p:nvPr/>
          </p:nvCxnSpPr>
          <p:spPr>
            <a:xfrm>
              <a:off x="2256" y="816"/>
              <a:ext cx="1" cy="3072"/>
            </a:xfrm>
            <a:prstGeom prst="straightConnector1">
              <a:avLst/>
            </a:prstGeom>
            <a:noFill/>
            <a:ln cap="flat" cmpd="sng" w="12600">
              <a:solidFill>
                <a:srgbClr val="000000"/>
              </a:solidFill>
              <a:prstDash val="solid"/>
              <a:miter lim="800000"/>
              <a:headEnd len="med" w="med" type="none"/>
              <a:tailEnd len="med" w="med" type="none"/>
            </a:ln>
          </p:spPr>
        </p:cxnSp>
        <p:cxnSp>
          <p:nvCxnSpPr>
            <p:cNvPr id="2153" name="Google Shape;2153;p203"/>
            <p:cNvCxnSpPr/>
            <p:nvPr/>
          </p:nvCxnSpPr>
          <p:spPr>
            <a:xfrm>
              <a:off x="288" y="1282"/>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2154" name="Google Shape;2154;p203"/>
            <p:cNvCxnSpPr/>
            <p:nvPr/>
          </p:nvCxnSpPr>
          <p:spPr>
            <a:xfrm>
              <a:off x="288" y="1765"/>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2155" name="Google Shape;2155;p203"/>
            <p:cNvCxnSpPr/>
            <p:nvPr/>
          </p:nvCxnSpPr>
          <p:spPr>
            <a:xfrm>
              <a:off x="288" y="2231"/>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2156" name="Google Shape;2156;p203"/>
            <p:cNvCxnSpPr/>
            <p:nvPr/>
          </p:nvCxnSpPr>
          <p:spPr>
            <a:xfrm>
              <a:off x="288" y="2921"/>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2157" name="Google Shape;2157;p203"/>
            <p:cNvCxnSpPr/>
            <p:nvPr/>
          </p:nvCxnSpPr>
          <p:spPr>
            <a:xfrm>
              <a:off x="288" y="3405"/>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2158" name="Google Shape;2158;p203"/>
            <p:cNvCxnSpPr/>
            <p:nvPr/>
          </p:nvCxnSpPr>
          <p:spPr>
            <a:xfrm>
              <a:off x="288" y="816"/>
              <a:ext cx="1" cy="3072"/>
            </a:xfrm>
            <a:prstGeom prst="straightConnector1">
              <a:avLst/>
            </a:prstGeom>
            <a:noFill/>
            <a:ln cap="flat" cmpd="sng" w="28425">
              <a:solidFill>
                <a:srgbClr val="000000"/>
              </a:solidFill>
              <a:prstDash val="solid"/>
              <a:miter lim="800000"/>
              <a:headEnd len="med" w="med" type="none"/>
              <a:tailEnd len="med" w="med" type="none"/>
            </a:ln>
          </p:spPr>
        </p:cxnSp>
        <p:cxnSp>
          <p:nvCxnSpPr>
            <p:cNvPr id="2159" name="Google Shape;2159;p203"/>
            <p:cNvCxnSpPr/>
            <p:nvPr/>
          </p:nvCxnSpPr>
          <p:spPr>
            <a:xfrm>
              <a:off x="5373" y="816"/>
              <a:ext cx="1" cy="3072"/>
            </a:xfrm>
            <a:prstGeom prst="straightConnector1">
              <a:avLst/>
            </a:prstGeom>
            <a:noFill/>
            <a:ln cap="flat" cmpd="sng" w="28425">
              <a:solidFill>
                <a:srgbClr val="000000"/>
              </a:solidFill>
              <a:prstDash val="solid"/>
              <a:miter lim="800000"/>
              <a:headEnd len="med" w="med" type="none"/>
              <a:tailEnd len="med" w="med" type="none"/>
            </a:ln>
          </p:spPr>
        </p:cxnSp>
        <p:cxnSp>
          <p:nvCxnSpPr>
            <p:cNvPr id="2160" name="Google Shape;2160;p203"/>
            <p:cNvCxnSpPr/>
            <p:nvPr/>
          </p:nvCxnSpPr>
          <p:spPr>
            <a:xfrm>
              <a:off x="288" y="816"/>
              <a:ext cx="5085" cy="1"/>
            </a:xfrm>
            <a:prstGeom prst="straightConnector1">
              <a:avLst/>
            </a:prstGeom>
            <a:noFill/>
            <a:ln cap="flat" cmpd="sng" w="28425">
              <a:solidFill>
                <a:srgbClr val="000000"/>
              </a:solidFill>
              <a:prstDash val="solid"/>
              <a:miter lim="800000"/>
              <a:headEnd len="med" w="med" type="none"/>
              <a:tailEnd len="med" w="med" type="none"/>
            </a:ln>
          </p:spPr>
        </p:cxnSp>
        <p:cxnSp>
          <p:nvCxnSpPr>
            <p:cNvPr id="2161" name="Google Shape;2161;p203"/>
            <p:cNvCxnSpPr/>
            <p:nvPr/>
          </p:nvCxnSpPr>
          <p:spPr>
            <a:xfrm>
              <a:off x="288" y="3888"/>
              <a:ext cx="5085"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Data Types </a:t>
            </a:r>
            <a:r>
              <a:rPr b="0" i="0" lang="en-US" sz="2400" u="none">
                <a:solidFill>
                  <a:srgbClr val="000000"/>
                </a:solidFill>
                <a:latin typeface="Tahoma"/>
                <a:ea typeface="Tahoma"/>
                <a:cs typeface="Tahoma"/>
                <a:sym typeface="Tahoma"/>
              </a:rPr>
              <a:t>(Cont…)</a:t>
            </a:r>
            <a:endParaRPr/>
          </a:p>
        </p:txBody>
      </p:sp>
      <p:sp>
        <p:nvSpPr>
          <p:cNvPr id="315" name="Google Shape;315;p4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byte	  	8-bit integer (signed) Size ( -2</a:t>
            </a:r>
            <a:r>
              <a:rPr b="0" baseline="30000" i="0" lang="en-US" sz="2400" u="none">
                <a:solidFill>
                  <a:srgbClr val="000000"/>
                </a:solidFill>
                <a:latin typeface="Times New Roman"/>
                <a:ea typeface="Times New Roman"/>
                <a:cs typeface="Times New Roman"/>
                <a:sym typeface="Times New Roman"/>
              </a:rPr>
              <a:t>7</a:t>
            </a:r>
            <a:r>
              <a:rPr b="0" i="0" lang="en-US" sz="2400" u="none">
                <a:solidFill>
                  <a:srgbClr val="000000"/>
                </a:solidFill>
                <a:latin typeface="Times New Roman"/>
                <a:ea typeface="Times New Roman"/>
                <a:cs typeface="Times New Roman"/>
                <a:sym typeface="Times New Roman"/>
              </a:rPr>
              <a:t> to 2</a:t>
            </a:r>
            <a:r>
              <a:rPr b="0" baseline="30000" i="0" lang="en-US" sz="2400" u="none">
                <a:solidFill>
                  <a:srgbClr val="000000"/>
                </a:solidFill>
                <a:latin typeface="Times New Roman"/>
                <a:ea typeface="Times New Roman"/>
                <a:cs typeface="Times New Roman"/>
                <a:sym typeface="Times New Roman"/>
              </a:rPr>
              <a:t>7</a:t>
            </a:r>
            <a:r>
              <a:rPr b="0" i="0" lang="en-US" sz="2400" u="none">
                <a:solidFill>
                  <a:srgbClr val="000000"/>
                </a:solidFill>
                <a:latin typeface="Times New Roman"/>
                <a:ea typeface="Times New Roman"/>
                <a:cs typeface="Times New Roman"/>
                <a:sym typeface="Times New Roman"/>
              </a:rPr>
              <a:t>-1 )</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short 	16-bit integer (signed) Size ( -2</a:t>
            </a:r>
            <a:r>
              <a:rPr b="0" baseline="30000" i="0" lang="en-US" sz="2400" u="none">
                <a:solidFill>
                  <a:srgbClr val="000000"/>
                </a:solidFill>
                <a:latin typeface="Times New Roman"/>
                <a:ea typeface="Times New Roman"/>
                <a:cs typeface="Times New Roman"/>
                <a:sym typeface="Times New Roman"/>
              </a:rPr>
              <a:t>15</a:t>
            </a:r>
            <a:r>
              <a:rPr b="0" i="0" lang="en-US" sz="2400" u="none">
                <a:solidFill>
                  <a:srgbClr val="000000"/>
                </a:solidFill>
                <a:latin typeface="Times New Roman"/>
                <a:ea typeface="Times New Roman"/>
                <a:cs typeface="Times New Roman"/>
                <a:sym typeface="Times New Roman"/>
              </a:rPr>
              <a:t> to 2</a:t>
            </a:r>
            <a:r>
              <a:rPr b="0" baseline="30000" i="0" lang="en-US" sz="2400" u="none">
                <a:solidFill>
                  <a:srgbClr val="000000"/>
                </a:solidFill>
                <a:latin typeface="Times New Roman"/>
                <a:ea typeface="Times New Roman"/>
                <a:cs typeface="Times New Roman"/>
                <a:sym typeface="Times New Roman"/>
              </a:rPr>
              <a:t>15</a:t>
            </a:r>
            <a:r>
              <a:rPr b="0" i="0" lang="en-US" sz="2400" u="none">
                <a:solidFill>
                  <a:srgbClr val="000000"/>
                </a:solidFill>
                <a:latin typeface="Times New Roman"/>
                <a:ea typeface="Times New Roman"/>
                <a:cs typeface="Times New Roman"/>
                <a:sym typeface="Times New Roman"/>
              </a:rPr>
              <a:t> -1)</a:t>
            </a:r>
            <a:endParaRPr/>
          </a:p>
          <a:p>
            <a:pPr indent="-336550" lvl="0" marL="336550" marR="0" rtl="0" algn="just">
              <a:lnSpc>
                <a:spcPct val="100000"/>
              </a:lnSpc>
              <a:spcBef>
                <a:spcPts val="600"/>
              </a:spcBef>
              <a:spcAft>
                <a:spcPts val="0"/>
              </a:spcAft>
              <a:buClr>
                <a:srgbClr val="000000"/>
              </a:buClr>
              <a:buSzPts val="2400"/>
              <a:buFont typeface="Arimo"/>
              <a:buChar char="•"/>
            </a:pPr>
            <a:r>
              <a:rPr b="1" i="0" lang="en-US" sz="2400" u="none">
                <a:solidFill>
                  <a:srgbClr val="000000"/>
                </a:solidFill>
                <a:latin typeface="Times New Roman"/>
                <a:ea typeface="Times New Roman"/>
                <a:cs typeface="Times New Roman"/>
                <a:sym typeface="Times New Roman"/>
              </a:rPr>
              <a:t>int</a:t>
            </a:r>
            <a:r>
              <a:rPr b="0" i="0" lang="en-US" sz="2400" u="none">
                <a:solidFill>
                  <a:srgbClr val="000000"/>
                </a:solidFill>
                <a:latin typeface="Times New Roman"/>
                <a:ea typeface="Times New Roman"/>
                <a:cs typeface="Times New Roman"/>
                <a:sym typeface="Times New Roman"/>
              </a:rPr>
              <a:t>		32-bit integer (signed) Size ( -2</a:t>
            </a:r>
            <a:r>
              <a:rPr b="0" baseline="30000" i="0" lang="en-US" sz="2400" u="none">
                <a:solidFill>
                  <a:srgbClr val="000000"/>
                </a:solidFill>
                <a:latin typeface="Times New Roman"/>
                <a:ea typeface="Times New Roman"/>
                <a:cs typeface="Times New Roman"/>
                <a:sym typeface="Times New Roman"/>
              </a:rPr>
              <a:t>31</a:t>
            </a:r>
            <a:r>
              <a:rPr b="0" i="0" lang="en-US" sz="2400" u="none">
                <a:solidFill>
                  <a:srgbClr val="000000"/>
                </a:solidFill>
                <a:latin typeface="Times New Roman"/>
                <a:ea typeface="Times New Roman"/>
                <a:cs typeface="Times New Roman"/>
                <a:sym typeface="Times New Roman"/>
              </a:rPr>
              <a:t> to 2</a:t>
            </a:r>
            <a:r>
              <a:rPr b="0" baseline="30000" i="0" lang="en-US" sz="2400" u="none">
                <a:solidFill>
                  <a:srgbClr val="000000"/>
                </a:solidFill>
                <a:latin typeface="Times New Roman"/>
                <a:ea typeface="Times New Roman"/>
                <a:cs typeface="Times New Roman"/>
                <a:sym typeface="Times New Roman"/>
              </a:rPr>
              <a:t>31</a:t>
            </a:r>
            <a:r>
              <a:rPr b="0" i="0" lang="en-US" sz="2400" u="none">
                <a:solidFill>
                  <a:srgbClr val="000000"/>
                </a:solidFill>
                <a:latin typeface="Times New Roman"/>
                <a:ea typeface="Times New Roman"/>
                <a:cs typeface="Times New Roman"/>
                <a:sym typeface="Times New Roman"/>
              </a:rPr>
              <a:t> – 1 )</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long		64-bit integer (signed) Size ( -2</a:t>
            </a:r>
            <a:r>
              <a:rPr b="0" baseline="30000" i="0" lang="en-US" sz="2400" u="none">
                <a:solidFill>
                  <a:srgbClr val="000000"/>
                </a:solidFill>
                <a:latin typeface="Times New Roman"/>
                <a:ea typeface="Times New Roman"/>
                <a:cs typeface="Times New Roman"/>
                <a:sym typeface="Times New Roman"/>
              </a:rPr>
              <a:t>63</a:t>
            </a:r>
            <a:r>
              <a:rPr b="0" i="0" lang="en-US" sz="2400" u="none">
                <a:solidFill>
                  <a:srgbClr val="000000"/>
                </a:solidFill>
                <a:latin typeface="Times New Roman"/>
                <a:ea typeface="Times New Roman"/>
                <a:cs typeface="Times New Roman"/>
                <a:sym typeface="Times New Roman"/>
              </a:rPr>
              <a:t> to 2</a:t>
            </a:r>
            <a:r>
              <a:rPr b="0" baseline="30000" i="0" lang="en-US" sz="2400" u="none">
                <a:solidFill>
                  <a:srgbClr val="000000"/>
                </a:solidFill>
                <a:latin typeface="Times New Roman"/>
                <a:ea typeface="Times New Roman"/>
                <a:cs typeface="Times New Roman"/>
                <a:sym typeface="Times New Roman"/>
              </a:rPr>
              <a:t>63</a:t>
            </a:r>
            <a:r>
              <a:rPr b="0" i="0" lang="en-US" sz="2400" u="none">
                <a:solidFill>
                  <a:srgbClr val="000000"/>
                </a:solidFill>
                <a:latin typeface="Times New Roman"/>
                <a:ea typeface="Times New Roman"/>
                <a:cs typeface="Times New Roman"/>
                <a:sym typeface="Times New Roman"/>
              </a:rPr>
              <a:t> – 1 )</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float</a:t>
            </a:r>
            <a:r>
              <a:rPr b="1" i="0" lang="en-US" sz="2400" u="none">
                <a:solidFill>
                  <a:srgbClr val="000000"/>
                </a:solidFill>
                <a:latin typeface="Times New Roman"/>
                <a:ea typeface="Times New Roman"/>
                <a:cs typeface="Times New Roman"/>
                <a:sym typeface="Times New Roman"/>
              </a:rPr>
              <a:t>		</a:t>
            </a:r>
            <a:r>
              <a:rPr b="0" i="0" lang="en-US" sz="2400" u="none">
                <a:solidFill>
                  <a:srgbClr val="000000"/>
                </a:solidFill>
                <a:latin typeface="Times New Roman"/>
                <a:ea typeface="Times New Roman"/>
                <a:cs typeface="Times New Roman"/>
                <a:sym typeface="Times New Roman"/>
              </a:rPr>
              <a:t>32-bit  floating-point. Precision  to 7-8</a:t>
            </a:r>
            <a:r>
              <a:rPr b="0" baseline="30000" i="0" lang="en-US" sz="2400" u="none">
                <a:solidFill>
                  <a:srgbClr val="000000"/>
                </a:solidFill>
                <a:latin typeface="Times New Roman"/>
                <a:ea typeface="Times New Roman"/>
                <a:cs typeface="Times New Roman"/>
                <a:sym typeface="Times New Roman"/>
              </a:rPr>
              <a:t>th</a:t>
            </a:r>
            <a:r>
              <a:rPr b="0" i="0" lang="en-US" sz="2400" u="none">
                <a:solidFill>
                  <a:srgbClr val="000000"/>
                </a:solidFill>
                <a:latin typeface="Times New Roman"/>
                <a:ea typeface="Times New Roman"/>
                <a:cs typeface="Times New Roman"/>
                <a:sym typeface="Times New Roman"/>
              </a:rPr>
              <a:t> digit</a:t>
            </a:r>
            <a:endParaRPr/>
          </a:p>
          <a:p>
            <a:pPr indent="-336550" lvl="0" marL="336550" marR="0" rtl="0" algn="just">
              <a:lnSpc>
                <a:spcPct val="100000"/>
              </a:lnSpc>
              <a:spcBef>
                <a:spcPts val="600"/>
              </a:spcBef>
              <a:spcAft>
                <a:spcPts val="0"/>
              </a:spcAft>
              <a:buClr>
                <a:srgbClr val="000000"/>
              </a:buClr>
              <a:buSzPts val="2400"/>
              <a:buFont typeface="Arimo"/>
              <a:buChar char="•"/>
            </a:pPr>
            <a:r>
              <a:rPr b="1" i="0" lang="en-US" sz="2400" u="none">
                <a:solidFill>
                  <a:srgbClr val="000000"/>
                </a:solidFill>
                <a:latin typeface="Times New Roman"/>
                <a:ea typeface="Times New Roman"/>
                <a:cs typeface="Times New Roman"/>
                <a:sym typeface="Times New Roman"/>
              </a:rPr>
              <a:t>double	</a:t>
            </a:r>
            <a:r>
              <a:rPr b="0" i="0" lang="en-US" sz="2400" u="none">
                <a:solidFill>
                  <a:srgbClr val="000000"/>
                </a:solidFill>
                <a:latin typeface="Times New Roman"/>
                <a:ea typeface="Times New Roman"/>
                <a:cs typeface="Times New Roman"/>
                <a:sym typeface="Times New Roman"/>
              </a:rPr>
              <a:t>64-bit floating-point. Precision to16-18</a:t>
            </a:r>
            <a:r>
              <a:rPr b="0" baseline="30000" i="0" lang="en-US" sz="2400" u="none">
                <a:solidFill>
                  <a:srgbClr val="000000"/>
                </a:solidFill>
                <a:latin typeface="Times New Roman"/>
                <a:ea typeface="Times New Roman"/>
                <a:cs typeface="Times New Roman"/>
                <a:sym typeface="Times New Roman"/>
              </a:rPr>
              <a:t>th</a:t>
            </a:r>
            <a:r>
              <a:rPr b="0" i="0" lang="en-US" sz="2400" u="none">
                <a:solidFill>
                  <a:srgbClr val="000000"/>
                </a:solidFill>
                <a:latin typeface="Times New Roman"/>
                <a:ea typeface="Times New Roman"/>
                <a:cs typeface="Times New Roman"/>
                <a:sym typeface="Times New Roman"/>
              </a:rPr>
              <a:t> digit</a:t>
            </a:r>
            <a:endParaRPr/>
          </a:p>
          <a:p>
            <a:pPr indent="-336550" lvl="0" marL="336550" marR="0" rtl="0" algn="just">
              <a:lnSpc>
                <a:spcPct val="10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boolean	either true or false</a:t>
            </a:r>
            <a:endParaRPr/>
          </a:p>
          <a:p>
            <a:pPr indent="-336550" lvl="0" marL="336550" marR="0" rtl="0" algn="just">
              <a:lnSpc>
                <a:spcPct val="100000"/>
              </a:lnSpc>
              <a:spcBef>
                <a:spcPts val="6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char</a:t>
            </a:r>
            <a:r>
              <a:rPr b="1" i="0" lang="en-US" sz="2400" u="none">
                <a:solidFill>
                  <a:srgbClr val="000000"/>
                </a:solidFill>
                <a:latin typeface="Times New Roman"/>
                <a:ea typeface="Times New Roman"/>
                <a:cs typeface="Times New Roman"/>
                <a:sym typeface="Times New Roman"/>
              </a:rPr>
              <a:t>		</a:t>
            </a:r>
            <a:r>
              <a:rPr b="0" i="0" lang="en-US" sz="2400" u="none">
                <a:solidFill>
                  <a:srgbClr val="000000"/>
                </a:solidFill>
                <a:latin typeface="Times New Roman"/>
                <a:ea typeface="Times New Roman"/>
                <a:cs typeface="Times New Roman"/>
                <a:sym typeface="Times New Roman"/>
              </a:rPr>
              <a:t>16-bit 	Unicode</a:t>
            </a:r>
            <a:endParaRPr/>
          </a:p>
          <a:p>
            <a:pPr indent="-336550" lvl="0" marL="336550" marR="0" rtl="0" algn="just">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9" name="Shape 2169"/>
        <p:cNvGrpSpPr/>
        <p:nvPr/>
      </p:nvGrpSpPr>
      <p:grpSpPr>
        <a:xfrm>
          <a:off x="0" y="0"/>
          <a:ext cx="0" cy="0"/>
          <a:chOff x="0" y="0"/>
          <a:chExt cx="0" cy="0"/>
        </a:xfrm>
      </p:grpSpPr>
      <p:sp>
        <p:nvSpPr>
          <p:cNvPr id="2170" name="Google Shape;2170;p20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String Conversions</a:t>
            </a:r>
            <a:endParaRPr/>
          </a:p>
        </p:txBody>
      </p:sp>
      <p:sp>
        <p:nvSpPr>
          <p:cNvPr id="2171" name="Google Shape;2171;p204"/>
          <p:cNvSpPr txBox="1"/>
          <p:nvPr/>
        </p:nvSpPr>
        <p:spPr>
          <a:xfrm>
            <a:off x="533400" y="1143000"/>
            <a:ext cx="3959225" cy="52578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100000"/>
              </a:lnSpc>
              <a:spcBef>
                <a:spcPts val="0"/>
              </a:spcBef>
              <a:spcAft>
                <a:spcPts val="0"/>
              </a:spcAft>
              <a:buClr>
                <a:srgbClr val="000000"/>
              </a:buClr>
              <a:buSzPts val="2400"/>
              <a:buFont typeface="Arimo"/>
              <a:buNone/>
            </a:pPr>
            <a:r>
              <a:rPr b="0" i="0" lang="en-US" sz="2400" u="none">
                <a:solidFill>
                  <a:srgbClr val="000000"/>
                </a:solidFill>
                <a:latin typeface="Arimo"/>
                <a:ea typeface="Arimo"/>
                <a:cs typeface="Arimo"/>
                <a:sym typeface="Arimo"/>
              </a:rPr>
              <a:t>    </a:t>
            </a:r>
            <a:endParaRPr/>
          </a:p>
        </p:txBody>
      </p:sp>
      <p:grpSp>
        <p:nvGrpSpPr>
          <p:cNvPr id="2172" name="Google Shape;2172;p204"/>
          <p:cNvGrpSpPr/>
          <p:nvPr/>
        </p:nvGrpSpPr>
        <p:grpSpPr>
          <a:xfrm>
            <a:off x="685800" y="1143000"/>
            <a:ext cx="7921625" cy="5141912"/>
            <a:chOff x="432" y="720"/>
            <a:chExt cx="4990" cy="3239"/>
          </a:xfrm>
        </p:grpSpPr>
        <p:sp>
          <p:nvSpPr>
            <p:cNvPr id="2173" name="Google Shape;2173;p204"/>
            <p:cNvSpPr txBox="1"/>
            <p:nvPr/>
          </p:nvSpPr>
          <p:spPr>
            <a:xfrm>
              <a:off x="432" y="720"/>
              <a:ext cx="2496" cy="37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Method</a:t>
              </a:r>
              <a:endParaRPr/>
            </a:p>
          </p:txBody>
        </p:sp>
        <p:sp>
          <p:nvSpPr>
            <p:cNvPr id="2174" name="Google Shape;2174;p204"/>
            <p:cNvSpPr txBox="1"/>
            <p:nvPr/>
          </p:nvSpPr>
          <p:spPr>
            <a:xfrm>
              <a:off x="2928" y="720"/>
              <a:ext cx="2493" cy="37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Returns index of...</a:t>
              </a:r>
              <a:endParaRPr/>
            </a:p>
          </p:txBody>
        </p:sp>
        <p:sp>
          <p:nvSpPr>
            <p:cNvPr id="2175" name="Google Shape;2175;p204"/>
            <p:cNvSpPr txBox="1"/>
            <p:nvPr/>
          </p:nvSpPr>
          <p:spPr>
            <a:xfrm>
              <a:off x="432" y="1093"/>
              <a:ext cx="2496" cy="55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toUpperCase() </a:t>
              </a:r>
              <a:br>
                <a:rPr b="0" i="0" lang="en-US" sz="2000" u="none">
                  <a:solidFill>
                    <a:srgbClr val="000000"/>
                  </a:solidFill>
                  <a:latin typeface="Times New Roman"/>
                  <a:ea typeface="Times New Roman"/>
                  <a:cs typeface="Times New Roman"/>
                  <a:sym typeface="Times New Roman"/>
                </a:rPr>
              </a:br>
              <a:endParaRPr/>
            </a:p>
          </p:txBody>
        </p:sp>
        <p:sp>
          <p:nvSpPr>
            <p:cNvPr id="2176" name="Google Shape;2176;p204"/>
            <p:cNvSpPr txBox="1"/>
            <p:nvPr/>
          </p:nvSpPr>
          <p:spPr>
            <a:xfrm>
              <a:off x="2928" y="1093"/>
              <a:ext cx="2493" cy="55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Converts all of the characters in this String to upper case using the rules of the default.</a:t>
              </a:r>
              <a:endParaRPr/>
            </a:p>
          </p:txBody>
        </p:sp>
        <p:sp>
          <p:nvSpPr>
            <p:cNvPr id="2177" name="Google Shape;2177;p204"/>
            <p:cNvSpPr txBox="1"/>
            <p:nvPr/>
          </p:nvSpPr>
          <p:spPr>
            <a:xfrm>
              <a:off x="432" y="1645"/>
              <a:ext cx="2496" cy="55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toLowerCase() </a:t>
              </a:r>
              <a:br>
                <a:rPr b="0" i="0" lang="en-US" sz="2000" u="none">
                  <a:solidFill>
                    <a:srgbClr val="000000"/>
                  </a:solidFill>
                  <a:latin typeface="Times New Roman"/>
                  <a:ea typeface="Times New Roman"/>
                  <a:cs typeface="Times New Roman"/>
                  <a:sym typeface="Times New Roman"/>
                </a:rPr>
              </a:br>
              <a:endParaRPr/>
            </a:p>
          </p:txBody>
        </p:sp>
        <p:sp>
          <p:nvSpPr>
            <p:cNvPr id="2178" name="Google Shape;2178;p204"/>
            <p:cNvSpPr txBox="1"/>
            <p:nvPr/>
          </p:nvSpPr>
          <p:spPr>
            <a:xfrm>
              <a:off x="2928" y="1645"/>
              <a:ext cx="2493" cy="55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Converts all of the characters in this String to lower case using the rules of the default locale. </a:t>
              </a:r>
              <a:endParaRPr/>
            </a:p>
          </p:txBody>
        </p:sp>
        <p:sp>
          <p:nvSpPr>
            <p:cNvPr id="2179" name="Google Shape;2179;p204"/>
            <p:cNvSpPr txBox="1"/>
            <p:nvPr/>
          </p:nvSpPr>
          <p:spPr>
            <a:xfrm>
              <a:off x="432" y="2197"/>
              <a:ext cx="2496" cy="55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trim() </a:t>
              </a:r>
              <a:br>
                <a:rPr b="0" i="0" lang="en-US" sz="2000" u="none">
                  <a:solidFill>
                    <a:srgbClr val="000000"/>
                  </a:solidFill>
                  <a:latin typeface="Times New Roman"/>
                  <a:ea typeface="Times New Roman"/>
                  <a:cs typeface="Times New Roman"/>
                  <a:sym typeface="Times New Roman"/>
                </a:rPr>
              </a:br>
              <a:endParaRPr/>
            </a:p>
          </p:txBody>
        </p:sp>
        <p:sp>
          <p:nvSpPr>
            <p:cNvPr id="2180" name="Google Shape;2180;p204"/>
            <p:cNvSpPr txBox="1"/>
            <p:nvPr/>
          </p:nvSpPr>
          <p:spPr>
            <a:xfrm>
              <a:off x="2928" y="2197"/>
              <a:ext cx="2493" cy="55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a copy of the string, with leading and trailing whitespace omitted. </a:t>
              </a:r>
              <a:endParaRPr/>
            </a:p>
          </p:txBody>
        </p:sp>
        <p:sp>
          <p:nvSpPr>
            <p:cNvPr id="2181" name="Google Shape;2181;p204"/>
            <p:cNvSpPr txBox="1"/>
            <p:nvPr/>
          </p:nvSpPr>
          <p:spPr>
            <a:xfrm>
              <a:off x="432" y="2749"/>
              <a:ext cx="2496" cy="38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vlueOf(boolean b) </a:t>
              </a:r>
              <a:br>
                <a:rPr b="0" i="0" lang="en-US" sz="2000" u="none">
                  <a:solidFill>
                    <a:srgbClr val="000000"/>
                  </a:solidFill>
                  <a:latin typeface="Times New Roman"/>
                  <a:ea typeface="Times New Roman"/>
                  <a:cs typeface="Times New Roman"/>
                  <a:sym typeface="Times New Roman"/>
                </a:rPr>
              </a:br>
              <a:endParaRPr/>
            </a:p>
          </p:txBody>
        </p:sp>
        <p:sp>
          <p:nvSpPr>
            <p:cNvPr id="2182" name="Google Shape;2182;p204"/>
            <p:cNvSpPr txBox="1"/>
            <p:nvPr/>
          </p:nvSpPr>
          <p:spPr>
            <a:xfrm>
              <a:off x="2928" y="2749"/>
              <a:ext cx="2493" cy="38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the string representation of the boolean argument.</a:t>
              </a:r>
              <a:endParaRPr/>
            </a:p>
          </p:txBody>
        </p:sp>
        <p:sp>
          <p:nvSpPr>
            <p:cNvPr id="2183" name="Google Shape;2183;p204"/>
            <p:cNvSpPr txBox="1"/>
            <p:nvPr/>
          </p:nvSpPr>
          <p:spPr>
            <a:xfrm>
              <a:off x="432" y="3136"/>
              <a:ext cx="2496" cy="38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 valueOf(char c) </a:t>
              </a:r>
              <a:br>
                <a:rPr b="0" i="0" lang="en-US" sz="2000" u="none">
                  <a:solidFill>
                    <a:srgbClr val="000000"/>
                  </a:solidFill>
                  <a:latin typeface="Times New Roman"/>
                  <a:ea typeface="Times New Roman"/>
                  <a:cs typeface="Times New Roman"/>
                  <a:sym typeface="Times New Roman"/>
                </a:rPr>
              </a:br>
              <a:endParaRPr/>
            </a:p>
          </p:txBody>
        </p:sp>
        <p:sp>
          <p:nvSpPr>
            <p:cNvPr id="2184" name="Google Shape;2184;p204"/>
            <p:cNvSpPr txBox="1"/>
            <p:nvPr/>
          </p:nvSpPr>
          <p:spPr>
            <a:xfrm>
              <a:off x="2928" y="3136"/>
              <a:ext cx="2493" cy="38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the string representation of the char argument.</a:t>
              </a:r>
              <a:endParaRPr/>
            </a:p>
          </p:txBody>
        </p:sp>
        <p:sp>
          <p:nvSpPr>
            <p:cNvPr id="2185" name="Google Shape;2185;p204"/>
            <p:cNvSpPr txBox="1"/>
            <p:nvPr/>
          </p:nvSpPr>
          <p:spPr>
            <a:xfrm>
              <a:off x="432" y="3523"/>
              <a:ext cx="2496" cy="43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hashcode ()</a:t>
              </a:r>
              <a:br>
                <a:rPr b="0" i="0" lang="en-US" sz="2000" u="none">
                  <a:solidFill>
                    <a:srgbClr val="000000"/>
                  </a:solidFill>
                  <a:latin typeface="Times New Roman"/>
                  <a:ea typeface="Times New Roman"/>
                  <a:cs typeface="Times New Roman"/>
                  <a:sym typeface="Times New Roman"/>
                </a:rPr>
              </a:br>
              <a:endParaRPr/>
            </a:p>
          </p:txBody>
        </p:sp>
        <p:sp>
          <p:nvSpPr>
            <p:cNvPr id="2186" name="Google Shape;2186;p204"/>
            <p:cNvSpPr txBox="1"/>
            <p:nvPr/>
          </p:nvSpPr>
          <p:spPr>
            <a:xfrm>
              <a:off x="2928" y="3523"/>
              <a:ext cx="2493" cy="435"/>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Returns a hash code for this string. </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cxnSp>
          <p:nvCxnSpPr>
            <p:cNvPr id="2187" name="Google Shape;2187;p204"/>
            <p:cNvCxnSpPr/>
            <p:nvPr/>
          </p:nvCxnSpPr>
          <p:spPr>
            <a:xfrm>
              <a:off x="2928" y="720"/>
              <a:ext cx="1" cy="3238"/>
            </a:xfrm>
            <a:prstGeom prst="straightConnector1">
              <a:avLst/>
            </a:prstGeom>
            <a:noFill/>
            <a:ln cap="flat" cmpd="sng" w="12600">
              <a:solidFill>
                <a:srgbClr val="000000"/>
              </a:solidFill>
              <a:prstDash val="solid"/>
              <a:miter lim="800000"/>
              <a:headEnd len="med" w="med" type="none"/>
              <a:tailEnd len="med" w="med" type="none"/>
            </a:ln>
          </p:spPr>
        </p:cxnSp>
        <p:cxnSp>
          <p:nvCxnSpPr>
            <p:cNvPr id="2188" name="Google Shape;2188;p204"/>
            <p:cNvCxnSpPr/>
            <p:nvPr/>
          </p:nvCxnSpPr>
          <p:spPr>
            <a:xfrm>
              <a:off x="432" y="1093"/>
              <a:ext cx="4989" cy="1"/>
            </a:xfrm>
            <a:prstGeom prst="straightConnector1">
              <a:avLst/>
            </a:prstGeom>
            <a:noFill/>
            <a:ln cap="flat" cmpd="sng" w="12600">
              <a:solidFill>
                <a:srgbClr val="000000"/>
              </a:solidFill>
              <a:prstDash val="solid"/>
              <a:miter lim="800000"/>
              <a:headEnd len="med" w="med" type="none"/>
              <a:tailEnd len="med" w="med" type="none"/>
            </a:ln>
          </p:spPr>
        </p:cxnSp>
        <p:cxnSp>
          <p:nvCxnSpPr>
            <p:cNvPr id="2189" name="Google Shape;2189;p204"/>
            <p:cNvCxnSpPr/>
            <p:nvPr/>
          </p:nvCxnSpPr>
          <p:spPr>
            <a:xfrm>
              <a:off x="432" y="1645"/>
              <a:ext cx="4989" cy="1"/>
            </a:xfrm>
            <a:prstGeom prst="straightConnector1">
              <a:avLst/>
            </a:prstGeom>
            <a:noFill/>
            <a:ln cap="flat" cmpd="sng" w="12600">
              <a:solidFill>
                <a:srgbClr val="000000"/>
              </a:solidFill>
              <a:prstDash val="solid"/>
              <a:miter lim="800000"/>
              <a:headEnd len="med" w="med" type="none"/>
              <a:tailEnd len="med" w="med" type="none"/>
            </a:ln>
          </p:spPr>
        </p:cxnSp>
        <p:cxnSp>
          <p:nvCxnSpPr>
            <p:cNvPr id="2190" name="Google Shape;2190;p204"/>
            <p:cNvCxnSpPr/>
            <p:nvPr/>
          </p:nvCxnSpPr>
          <p:spPr>
            <a:xfrm>
              <a:off x="432" y="2197"/>
              <a:ext cx="4989" cy="1"/>
            </a:xfrm>
            <a:prstGeom prst="straightConnector1">
              <a:avLst/>
            </a:prstGeom>
            <a:noFill/>
            <a:ln cap="flat" cmpd="sng" w="12600">
              <a:solidFill>
                <a:srgbClr val="000000"/>
              </a:solidFill>
              <a:prstDash val="solid"/>
              <a:miter lim="800000"/>
              <a:headEnd len="med" w="med" type="none"/>
              <a:tailEnd len="med" w="med" type="none"/>
            </a:ln>
          </p:spPr>
        </p:cxnSp>
        <p:cxnSp>
          <p:nvCxnSpPr>
            <p:cNvPr id="2191" name="Google Shape;2191;p204"/>
            <p:cNvCxnSpPr/>
            <p:nvPr/>
          </p:nvCxnSpPr>
          <p:spPr>
            <a:xfrm>
              <a:off x="432" y="2749"/>
              <a:ext cx="4989" cy="1"/>
            </a:xfrm>
            <a:prstGeom prst="straightConnector1">
              <a:avLst/>
            </a:prstGeom>
            <a:noFill/>
            <a:ln cap="flat" cmpd="sng" w="12600">
              <a:solidFill>
                <a:srgbClr val="000000"/>
              </a:solidFill>
              <a:prstDash val="solid"/>
              <a:miter lim="800000"/>
              <a:headEnd len="med" w="med" type="none"/>
              <a:tailEnd len="med" w="med" type="none"/>
            </a:ln>
          </p:spPr>
        </p:cxnSp>
        <p:cxnSp>
          <p:nvCxnSpPr>
            <p:cNvPr id="2192" name="Google Shape;2192;p204"/>
            <p:cNvCxnSpPr/>
            <p:nvPr/>
          </p:nvCxnSpPr>
          <p:spPr>
            <a:xfrm>
              <a:off x="432" y="3136"/>
              <a:ext cx="4989" cy="1"/>
            </a:xfrm>
            <a:prstGeom prst="straightConnector1">
              <a:avLst/>
            </a:prstGeom>
            <a:noFill/>
            <a:ln cap="flat" cmpd="sng" w="12600">
              <a:solidFill>
                <a:srgbClr val="000000"/>
              </a:solidFill>
              <a:prstDash val="solid"/>
              <a:miter lim="800000"/>
              <a:headEnd len="med" w="med" type="none"/>
              <a:tailEnd len="med" w="med" type="none"/>
            </a:ln>
          </p:spPr>
        </p:cxnSp>
        <p:cxnSp>
          <p:nvCxnSpPr>
            <p:cNvPr id="2193" name="Google Shape;2193;p204"/>
            <p:cNvCxnSpPr/>
            <p:nvPr/>
          </p:nvCxnSpPr>
          <p:spPr>
            <a:xfrm>
              <a:off x="432" y="3523"/>
              <a:ext cx="4989" cy="1"/>
            </a:xfrm>
            <a:prstGeom prst="straightConnector1">
              <a:avLst/>
            </a:prstGeom>
            <a:noFill/>
            <a:ln cap="flat" cmpd="sng" w="12600">
              <a:solidFill>
                <a:srgbClr val="000000"/>
              </a:solidFill>
              <a:prstDash val="solid"/>
              <a:miter lim="800000"/>
              <a:headEnd len="med" w="med" type="none"/>
              <a:tailEnd len="med" w="med" type="none"/>
            </a:ln>
          </p:spPr>
        </p:cxnSp>
        <p:cxnSp>
          <p:nvCxnSpPr>
            <p:cNvPr id="2194" name="Google Shape;2194;p204"/>
            <p:cNvCxnSpPr/>
            <p:nvPr/>
          </p:nvCxnSpPr>
          <p:spPr>
            <a:xfrm>
              <a:off x="432" y="720"/>
              <a:ext cx="1" cy="3238"/>
            </a:xfrm>
            <a:prstGeom prst="straightConnector1">
              <a:avLst/>
            </a:prstGeom>
            <a:noFill/>
            <a:ln cap="flat" cmpd="sng" w="28425">
              <a:solidFill>
                <a:srgbClr val="000000"/>
              </a:solidFill>
              <a:prstDash val="solid"/>
              <a:miter lim="800000"/>
              <a:headEnd len="med" w="med" type="none"/>
              <a:tailEnd len="med" w="med" type="none"/>
            </a:ln>
          </p:spPr>
        </p:cxnSp>
        <p:cxnSp>
          <p:nvCxnSpPr>
            <p:cNvPr id="2195" name="Google Shape;2195;p204"/>
            <p:cNvCxnSpPr/>
            <p:nvPr/>
          </p:nvCxnSpPr>
          <p:spPr>
            <a:xfrm>
              <a:off x="5421" y="720"/>
              <a:ext cx="1" cy="3238"/>
            </a:xfrm>
            <a:prstGeom prst="straightConnector1">
              <a:avLst/>
            </a:prstGeom>
            <a:noFill/>
            <a:ln cap="flat" cmpd="sng" w="28425">
              <a:solidFill>
                <a:srgbClr val="000000"/>
              </a:solidFill>
              <a:prstDash val="solid"/>
              <a:miter lim="800000"/>
              <a:headEnd len="med" w="med" type="none"/>
              <a:tailEnd len="med" w="med" type="none"/>
            </a:ln>
          </p:spPr>
        </p:cxnSp>
        <p:cxnSp>
          <p:nvCxnSpPr>
            <p:cNvPr id="2196" name="Google Shape;2196;p204"/>
            <p:cNvCxnSpPr/>
            <p:nvPr/>
          </p:nvCxnSpPr>
          <p:spPr>
            <a:xfrm>
              <a:off x="432" y="720"/>
              <a:ext cx="4989" cy="1"/>
            </a:xfrm>
            <a:prstGeom prst="straightConnector1">
              <a:avLst/>
            </a:prstGeom>
            <a:noFill/>
            <a:ln cap="flat" cmpd="sng" w="28425">
              <a:solidFill>
                <a:srgbClr val="000000"/>
              </a:solidFill>
              <a:prstDash val="solid"/>
              <a:miter lim="800000"/>
              <a:headEnd len="med" w="med" type="none"/>
              <a:tailEnd len="med" w="med" type="none"/>
            </a:ln>
          </p:spPr>
        </p:cxnSp>
        <p:cxnSp>
          <p:nvCxnSpPr>
            <p:cNvPr id="2197" name="Google Shape;2197;p204"/>
            <p:cNvCxnSpPr/>
            <p:nvPr/>
          </p:nvCxnSpPr>
          <p:spPr>
            <a:xfrm>
              <a:off x="432" y="3958"/>
              <a:ext cx="4989"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20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StringBuffer Class</a:t>
            </a:r>
            <a:endParaRPr/>
          </a:p>
        </p:txBody>
      </p:sp>
      <p:sp>
        <p:nvSpPr>
          <p:cNvPr id="2207" name="Google Shape;2207;p205"/>
          <p:cNvSpPr txBox="1"/>
          <p:nvPr/>
        </p:nvSpPr>
        <p:spPr>
          <a:xfrm>
            <a:off x="228600" y="990600"/>
            <a:ext cx="86868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StringBufferAppend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16;</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StringBuffer str = new StringBuffer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str.append ("Square root of ").append (i).append (" is");</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str.append(Math.sqrt (i));</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(str);</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90000"/>
              </a:lnSpc>
              <a:spcBef>
                <a:spcPts val="500"/>
              </a:spcBef>
              <a:spcAft>
                <a:spcPts val="0"/>
              </a:spcAft>
              <a:buClr>
                <a:srgbClr val="000000"/>
              </a:buClr>
              <a:buSzPts val="2800"/>
              <a:buFont typeface="Arial Narrow"/>
              <a:buNone/>
            </a:pPr>
            <a:r>
              <a:rPr b="0" i="0" lang="en-US" sz="2800" u="none">
                <a:solidFill>
                  <a:srgbClr val="000000"/>
                </a:solidFill>
                <a:latin typeface="Arial Narrow"/>
                <a:ea typeface="Arial Narrow"/>
                <a:cs typeface="Arial Narrow"/>
                <a:sym typeface="Arial Narrow"/>
              </a:rPr>
              <a:t>The StringBuffer class is similar to the String class, and has the same methods as the String class, but the objects of the StringBuffer class can be modified. However, the StringBuffer class does not extend the String class, or vice versa </a:t>
            </a:r>
            <a:endParaRPr/>
          </a:p>
          <a:p>
            <a:pPr indent="0" lvl="0" marL="0" marR="0" rtl="0" algn="ctr">
              <a:lnSpc>
                <a:spcPct val="80000"/>
              </a:lnSpc>
              <a:spcBef>
                <a:spcPts val="0"/>
              </a:spcBef>
              <a:spcAft>
                <a:spcPts val="0"/>
              </a:spcAft>
              <a:buNone/>
            </a:pPr>
            <a:r>
              <a:t/>
            </a:r>
            <a:endParaRPr b="0" i="0" sz="2800" u="none">
              <a:solidFill>
                <a:srgbClr val="000000"/>
              </a:solidFill>
              <a:latin typeface="Arial Narrow"/>
              <a:ea typeface="Arial Narrow"/>
              <a:cs typeface="Arial Narrow"/>
              <a:sym typeface="Arial Narrow"/>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20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StringBuffer Class</a:t>
            </a:r>
            <a:endParaRPr/>
          </a:p>
        </p:txBody>
      </p:sp>
      <p:grpSp>
        <p:nvGrpSpPr>
          <p:cNvPr id="2216" name="Google Shape;2216;p206"/>
          <p:cNvGrpSpPr/>
          <p:nvPr/>
        </p:nvGrpSpPr>
        <p:grpSpPr>
          <a:xfrm>
            <a:off x="457200" y="838200"/>
            <a:ext cx="8078787" cy="5413359"/>
            <a:chOff x="288" y="528"/>
            <a:chExt cx="5089" cy="3427"/>
          </a:xfrm>
        </p:grpSpPr>
        <p:sp>
          <p:nvSpPr>
            <p:cNvPr id="2217" name="Google Shape;2217;p206"/>
            <p:cNvSpPr txBox="1"/>
            <p:nvPr/>
          </p:nvSpPr>
          <p:spPr>
            <a:xfrm>
              <a:off x="288" y="528"/>
              <a:ext cx="2545" cy="34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Method</a:t>
              </a:r>
              <a:endParaRPr/>
            </a:p>
          </p:txBody>
        </p:sp>
        <p:sp>
          <p:nvSpPr>
            <p:cNvPr id="2218" name="Google Shape;2218;p206"/>
            <p:cNvSpPr txBox="1"/>
            <p:nvPr/>
          </p:nvSpPr>
          <p:spPr>
            <a:xfrm>
              <a:off x="2833" y="528"/>
              <a:ext cx="2543" cy="34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Returns index of...</a:t>
              </a:r>
              <a:endParaRPr/>
            </a:p>
          </p:txBody>
        </p:sp>
        <p:sp>
          <p:nvSpPr>
            <p:cNvPr id="2219" name="Google Shape;2219;p206"/>
            <p:cNvSpPr txBox="1"/>
            <p:nvPr/>
          </p:nvSpPr>
          <p:spPr>
            <a:xfrm>
              <a:off x="288" y="868"/>
              <a:ext cx="2545" cy="38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StringBuffer append(String str) </a:t>
              </a:r>
              <a:br>
                <a:rPr b="0" i="0" lang="en-US" sz="2000" u="none">
                  <a:solidFill>
                    <a:srgbClr val="000000"/>
                  </a:solidFill>
                  <a:latin typeface="Times New Roman"/>
                  <a:ea typeface="Times New Roman"/>
                  <a:cs typeface="Times New Roman"/>
                  <a:sym typeface="Times New Roman"/>
                </a:rPr>
              </a:br>
              <a:endParaRPr/>
            </a:p>
          </p:txBody>
        </p:sp>
        <p:sp>
          <p:nvSpPr>
            <p:cNvPr id="2220" name="Google Shape;2220;p206"/>
            <p:cNvSpPr txBox="1"/>
            <p:nvPr/>
          </p:nvSpPr>
          <p:spPr>
            <a:xfrm>
              <a:off x="2833" y="868"/>
              <a:ext cx="2543" cy="38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Appends the specified string to this character sequence. </a:t>
              </a:r>
              <a:endParaRPr/>
            </a:p>
          </p:txBody>
        </p:sp>
        <p:sp>
          <p:nvSpPr>
            <p:cNvPr id="2221" name="Google Shape;2221;p206"/>
            <p:cNvSpPr txBox="1"/>
            <p:nvPr/>
          </p:nvSpPr>
          <p:spPr>
            <a:xfrm>
              <a:off x="288" y="1256"/>
              <a:ext cx="2545" cy="33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capacity() </a:t>
              </a:r>
              <a:endParaRPr/>
            </a:p>
          </p:txBody>
        </p:sp>
        <p:sp>
          <p:nvSpPr>
            <p:cNvPr id="2222" name="Google Shape;2222;p206"/>
            <p:cNvSpPr txBox="1"/>
            <p:nvPr/>
          </p:nvSpPr>
          <p:spPr>
            <a:xfrm>
              <a:off x="2833" y="1256"/>
              <a:ext cx="2543" cy="33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the current capacity. </a:t>
              </a:r>
              <a:endParaRPr/>
            </a:p>
          </p:txBody>
        </p:sp>
        <p:sp>
          <p:nvSpPr>
            <p:cNvPr id="2223" name="Google Shape;2223;p206"/>
            <p:cNvSpPr txBox="1"/>
            <p:nvPr/>
          </p:nvSpPr>
          <p:spPr>
            <a:xfrm>
              <a:off x="288" y="1594"/>
              <a:ext cx="2545" cy="38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Char chatAt(int index) </a:t>
              </a:r>
              <a:br>
                <a:rPr b="0" i="0" lang="en-US" sz="2000" u="none">
                  <a:solidFill>
                    <a:srgbClr val="000000"/>
                  </a:solidFill>
                  <a:latin typeface="Times New Roman"/>
                  <a:ea typeface="Times New Roman"/>
                  <a:cs typeface="Times New Roman"/>
                  <a:sym typeface="Times New Roman"/>
                </a:rPr>
              </a:br>
              <a:endParaRPr/>
            </a:p>
          </p:txBody>
        </p:sp>
        <p:sp>
          <p:nvSpPr>
            <p:cNvPr id="2224" name="Google Shape;2224;p206"/>
            <p:cNvSpPr txBox="1"/>
            <p:nvPr/>
          </p:nvSpPr>
          <p:spPr>
            <a:xfrm>
              <a:off x="2833" y="1594"/>
              <a:ext cx="2543" cy="38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Returns the char value in this sequence at the specified index. </a:t>
              </a:r>
              <a:endParaRPr/>
            </a:p>
          </p:txBody>
        </p:sp>
        <p:sp>
          <p:nvSpPr>
            <p:cNvPr id="2225" name="Google Shape;2225;p206"/>
            <p:cNvSpPr txBox="1"/>
            <p:nvPr/>
          </p:nvSpPr>
          <p:spPr>
            <a:xfrm>
              <a:off x="288" y="1982"/>
              <a:ext cx="2545" cy="40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StringBuffer delete(int start, int end) </a:t>
              </a:r>
              <a:br>
                <a:rPr b="0" i="0" lang="en-US" sz="2000" u="none">
                  <a:solidFill>
                    <a:srgbClr val="000000"/>
                  </a:solidFill>
                  <a:latin typeface="Times New Roman"/>
                  <a:ea typeface="Times New Roman"/>
                  <a:cs typeface="Times New Roman"/>
                  <a:sym typeface="Times New Roman"/>
                </a:rPr>
              </a:br>
              <a:endParaRPr/>
            </a:p>
          </p:txBody>
        </p:sp>
        <p:sp>
          <p:nvSpPr>
            <p:cNvPr id="2226" name="Google Shape;2226;p206"/>
            <p:cNvSpPr txBox="1"/>
            <p:nvPr/>
          </p:nvSpPr>
          <p:spPr>
            <a:xfrm>
              <a:off x="2833" y="1982"/>
              <a:ext cx="2543" cy="40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Removes the characters in a substring of this sequence.</a:t>
              </a:r>
              <a:endParaRPr/>
            </a:p>
          </p:txBody>
        </p:sp>
        <p:sp>
          <p:nvSpPr>
            <p:cNvPr id="2227" name="Google Shape;2227;p206"/>
            <p:cNvSpPr txBox="1"/>
            <p:nvPr/>
          </p:nvSpPr>
          <p:spPr>
            <a:xfrm>
              <a:off x="288" y="2391"/>
              <a:ext cx="2545" cy="40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StringBuffer deleteCharAt(int index) </a:t>
              </a:r>
              <a:br>
                <a:rPr b="0" i="0" lang="en-US" sz="2000" u="none">
                  <a:solidFill>
                    <a:srgbClr val="000000"/>
                  </a:solidFill>
                  <a:latin typeface="Times New Roman"/>
                  <a:ea typeface="Times New Roman"/>
                  <a:cs typeface="Times New Roman"/>
                  <a:sym typeface="Times New Roman"/>
                </a:rPr>
              </a:br>
              <a:r>
                <a:rPr b="0" i="0" lang="en-US" sz="2000" u="none">
                  <a:solidFill>
                    <a:srgbClr val="000000"/>
                  </a:solidFill>
                  <a:latin typeface="Times New Roman"/>
                  <a:ea typeface="Times New Roman"/>
                  <a:cs typeface="Times New Roman"/>
                  <a:sym typeface="Times New Roman"/>
                </a:rPr>
                <a:t>        </a:t>
              </a:r>
              <a:endParaRPr/>
            </a:p>
          </p:txBody>
        </p:sp>
        <p:sp>
          <p:nvSpPr>
            <p:cNvPr id="2228" name="Google Shape;2228;p206"/>
            <p:cNvSpPr txBox="1"/>
            <p:nvPr/>
          </p:nvSpPr>
          <p:spPr>
            <a:xfrm>
              <a:off x="2833" y="2391"/>
              <a:ext cx="2543" cy="40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Removes the char at the specified position in this sequence.</a:t>
              </a:r>
              <a:endParaRPr/>
            </a:p>
          </p:txBody>
        </p:sp>
        <p:sp>
          <p:nvSpPr>
            <p:cNvPr id="2229" name="Google Shape;2229;p206"/>
            <p:cNvSpPr txBox="1"/>
            <p:nvPr/>
          </p:nvSpPr>
          <p:spPr>
            <a:xfrm>
              <a:off x="288" y="2800"/>
              <a:ext cx="2545" cy="55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StringBuffer reverse() </a:t>
              </a:r>
              <a:br>
                <a:rPr b="0" i="0" lang="en-US" sz="2000" u="none">
                  <a:solidFill>
                    <a:srgbClr val="000000"/>
                  </a:solidFill>
                  <a:latin typeface="Times New Roman"/>
                  <a:ea typeface="Times New Roman"/>
                  <a:cs typeface="Times New Roman"/>
                  <a:sym typeface="Times New Roman"/>
                </a:rPr>
              </a:br>
              <a:r>
                <a:rPr b="0" i="0" lang="en-US" sz="2000" u="none">
                  <a:solidFill>
                    <a:srgbClr val="000000"/>
                  </a:solidFill>
                  <a:latin typeface="Times New Roman"/>
                  <a:ea typeface="Times New Roman"/>
                  <a:cs typeface="Times New Roman"/>
                  <a:sym typeface="Times New Roman"/>
                </a:rPr>
                <a:t>         </a:t>
              </a:r>
              <a:endParaRPr/>
            </a:p>
          </p:txBody>
        </p:sp>
        <p:sp>
          <p:nvSpPr>
            <p:cNvPr id="2230" name="Google Shape;2230;p206"/>
            <p:cNvSpPr txBox="1"/>
            <p:nvPr/>
          </p:nvSpPr>
          <p:spPr>
            <a:xfrm>
              <a:off x="2833" y="2800"/>
              <a:ext cx="2543" cy="55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Causes this character sequence to be replaced by the reverse of the sequence. </a:t>
              </a:r>
              <a:endParaRPr/>
            </a:p>
          </p:txBody>
        </p:sp>
        <p:sp>
          <p:nvSpPr>
            <p:cNvPr id="2231" name="Google Shape;2231;p206"/>
            <p:cNvSpPr txBox="1"/>
            <p:nvPr/>
          </p:nvSpPr>
          <p:spPr>
            <a:xfrm>
              <a:off x="288" y="3353"/>
              <a:ext cx="2545" cy="60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StringBuffer trimToSize() </a:t>
              </a:r>
              <a:endParaRPr/>
            </a:p>
          </p:txBody>
        </p:sp>
        <p:sp>
          <p:nvSpPr>
            <p:cNvPr id="2232" name="Google Shape;2232;p206"/>
            <p:cNvSpPr txBox="1"/>
            <p:nvPr/>
          </p:nvSpPr>
          <p:spPr>
            <a:xfrm>
              <a:off x="2833" y="3353"/>
              <a:ext cx="2543" cy="60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Attempts to reduce storage used for the character sequence.</a:t>
              </a:r>
              <a:endParaRPr/>
            </a:p>
          </p:txBody>
        </p:sp>
        <p:cxnSp>
          <p:nvCxnSpPr>
            <p:cNvPr id="2233" name="Google Shape;2233;p206"/>
            <p:cNvCxnSpPr/>
            <p:nvPr/>
          </p:nvCxnSpPr>
          <p:spPr>
            <a:xfrm>
              <a:off x="2833" y="528"/>
              <a:ext cx="1" cy="3426"/>
            </a:xfrm>
            <a:prstGeom prst="straightConnector1">
              <a:avLst/>
            </a:prstGeom>
            <a:noFill/>
            <a:ln cap="flat" cmpd="sng" w="12600">
              <a:solidFill>
                <a:srgbClr val="000000"/>
              </a:solidFill>
              <a:prstDash val="solid"/>
              <a:miter lim="800000"/>
              <a:headEnd len="med" w="med" type="none"/>
              <a:tailEnd len="med" w="med" type="none"/>
            </a:ln>
          </p:spPr>
        </p:cxnSp>
        <p:cxnSp>
          <p:nvCxnSpPr>
            <p:cNvPr id="2234" name="Google Shape;2234;p206"/>
            <p:cNvCxnSpPr/>
            <p:nvPr/>
          </p:nvCxnSpPr>
          <p:spPr>
            <a:xfrm>
              <a:off x="288" y="868"/>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35" name="Google Shape;2235;p206"/>
            <p:cNvCxnSpPr/>
            <p:nvPr/>
          </p:nvCxnSpPr>
          <p:spPr>
            <a:xfrm>
              <a:off x="288" y="1256"/>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36" name="Google Shape;2236;p206"/>
            <p:cNvCxnSpPr/>
            <p:nvPr/>
          </p:nvCxnSpPr>
          <p:spPr>
            <a:xfrm>
              <a:off x="288" y="1594"/>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37" name="Google Shape;2237;p206"/>
            <p:cNvCxnSpPr/>
            <p:nvPr/>
          </p:nvCxnSpPr>
          <p:spPr>
            <a:xfrm>
              <a:off x="288" y="1982"/>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38" name="Google Shape;2238;p206"/>
            <p:cNvCxnSpPr/>
            <p:nvPr/>
          </p:nvCxnSpPr>
          <p:spPr>
            <a:xfrm>
              <a:off x="288" y="2391"/>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39" name="Google Shape;2239;p206"/>
            <p:cNvCxnSpPr/>
            <p:nvPr/>
          </p:nvCxnSpPr>
          <p:spPr>
            <a:xfrm>
              <a:off x="288" y="2800"/>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40" name="Google Shape;2240;p206"/>
            <p:cNvCxnSpPr/>
            <p:nvPr/>
          </p:nvCxnSpPr>
          <p:spPr>
            <a:xfrm>
              <a:off x="288" y="3353"/>
              <a:ext cx="5088" cy="1"/>
            </a:xfrm>
            <a:prstGeom prst="straightConnector1">
              <a:avLst/>
            </a:prstGeom>
            <a:noFill/>
            <a:ln cap="flat" cmpd="sng" w="12600">
              <a:solidFill>
                <a:srgbClr val="000000"/>
              </a:solidFill>
              <a:prstDash val="solid"/>
              <a:miter lim="800000"/>
              <a:headEnd len="med" w="med" type="none"/>
              <a:tailEnd len="med" w="med" type="none"/>
            </a:ln>
          </p:spPr>
        </p:cxnSp>
        <p:cxnSp>
          <p:nvCxnSpPr>
            <p:cNvPr id="2241" name="Google Shape;2241;p206"/>
            <p:cNvCxnSpPr/>
            <p:nvPr/>
          </p:nvCxnSpPr>
          <p:spPr>
            <a:xfrm>
              <a:off x="288" y="528"/>
              <a:ext cx="1" cy="3426"/>
            </a:xfrm>
            <a:prstGeom prst="straightConnector1">
              <a:avLst/>
            </a:prstGeom>
            <a:noFill/>
            <a:ln cap="flat" cmpd="sng" w="28425">
              <a:solidFill>
                <a:srgbClr val="000000"/>
              </a:solidFill>
              <a:prstDash val="solid"/>
              <a:miter lim="800000"/>
              <a:headEnd len="med" w="med" type="none"/>
              <a:tailEnd len="med" w="med" type="none"/>
            </a:ln>
          </p:spPr>
        </p:cxnSp>
        <p:cxnSp>
          <p:nvCxnSpPr>
            <p:cNvPr id="2242" name="Google Shape;2242;p206"/>
            <p:cNvCxnSpPr/>
            <p:nvPr/>
          </p:nvCxnSpPr>
          <p:spPr>
            <a:xfrm>
              <a:off x="5376" y="528"/>
              <a:ext cx="1" cy="3426"/>
            </a:xfrm>
            <a:prstGeom prst="straightConnector1">
              <a:avLst/>
            </a:prstGeom>
            <a:noFill/>
            <a:ln cap="flat" cmpd="sng" w="28425">
              <a:solidFill>
                <a:srgbClr val="000000"/>
              </a:solidFill>
              <a:prstDash val="solid"/>
              <a:miter lim="800000"/>
              <a:headEnd len="med" w="med" type="none"/>
              <a:tailEnd len="med" w="med" type="none"/>
            </a:ln>
          </p:spPr>
        </p:cxnSp>
        <p:cxnSp>
          <p:nvCxnSpPr>
            <p:cNvPr id="2243" name="Google Shape;2243;p206"/>
            <p:cNvCxnSpPr/>
            <p:nvPr/>
          </p:nvCxnSpPr>
          <p:spPr>
            <a:xfrm>
              <a:off x="288" y="528"/>
              <a:ext cx="5088" cy="1"/>
            </a:xfrm>
            <a:prstGeom prst="straightConnector1">
              <a:avLst/>
            </a:prstGeom>
            <a:noFill/>
            <a:ln cap="flat" cmpd="sng" w="28425">
              <a:solidFill>
                <a:srgbClr val="000000"/>
              </a:solidFill>
              <a:prstDash val="solid"/>
              <a:miter lim="800000"/>
              <a:headEnd len="med" w="med" type="none"/>
              <a:tailEnd len="med" w="med" type="none"/>
            </a:ln>
          </p:spPr>
        </p:cxnSp>
        <p:cxnSp>
          <p:nvCxnSpPr>
            <p:cNvPr id="2244" name="Google Shape;2244;p206"/>
            <p:cNvCxnSpPr/>
            <p:nvPr/>
          </p:nvCxnSpPr>
          <p:spPr>
            <a:xfrm>
              <a:off x="288" y="3954"/>
              <a:ext cx="5088"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20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String Builder</a:t>
            </a:r>
            <a:endParaRPr/>
          </a:p>
        </p:txBody>
      </p:sp>
      <p:sp>
        <p:nvSpPr>
          <p:cNvPr id="2253" name="Google Shape;2253;p207"/>
          <p:cNvSpPr txBox="1"/>
          <p:nvPr/>
        </p:nvSpPr>
        <p:spPr>
          <a:xfrm>
            <a:off x="533400" y="887412"/>
            <a:ext cx="8072437" cy="5513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StringBuilderDemo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16;</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StringBuilder str = new StringBuilder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str.append ("Square root of ").append (i).append (“  is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str.append(Math.</a:t>
            </a:r>
            <a:r>
              <a:rPr b="0" i="1" lang="en-US" sz="2000" u="none">
                <a:solidFill>
                  <a:srgbClr val="000000"/>
                </a:solidFill>
                <a:latin typeface="Arial Narrow"/>
                <a:ea typeface="Arial Narrow"/>
                <a:cs typeface="Arial Narrow"/>
                <a:sym typeface="Arial Narrow"/>
              </a:rPr>
              <a:t>sqrt</a:t>
            </a:r>
            <a:r>
              <a:rPr b="0" i="0" lang="en-US" sz="2000" u="none">
                <a:solidFill>
                  <a:srgbClr val="000000"/>
                </a:solidFill>
                <a:latin typeface="Arial Narrow"/>
                <a:ea typeface="Arial Narrow"/>
                <a:cs typeface="Arial Narrow"/>
                <a:sym typeface="Arial Narrow"/>
              </a:rPr>
              <a:t> (i));</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 (str);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StringBuilder is new class introduced in Java 5.its API is exactly same as that of StringBuffer with one major difference, the methods of StringBuffer are synchronized while that of StringBuilder are not.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Due to this reason StringBuilder will give you better performance over StringBuffer. So it is recommended that wherever possible use this class instead of StringBuffer as it will be faster under most implementations. Use StringBuffer when thread safety is an issue.</a:t>
            </a:r>
            <a:endParaRPr/>
          </a:p>
          <a:p>
            <a:pPr indent="-457200" lvl="0" marL="457200" marR="0" rtl="0" algn="l">
              <a:lnSpc>
                <a:spcPct val="86000"/>
              </a:lnSpc>
              <a:spcBef>
                <a:spcPts val="600"/>
              </a:spcBef>
              <a:spcAft>
                <a:spcPts val="0"/>
              </a:spcAft>
              <a:buClr>
                <a:srgbClr val="000000"/>
              </a:buClr>
              <a:buSzPts val="2000"/>
              <a:buFont typeface="Arial Narrow"/>
              <a:buNone/>
            </a:pPr>
            <a:br>
              <a:rPr b="0" i="0" lang="en-US" sz="2000" u="none">
                <a:solidFill>
                  <a:srgbClr val="000000"/>
                </a:solidFill>
                <a:latin typeface="Arial Narrow"/>
                <a:ea typeface="Arial Narrow"/>
                <a:cs typeface="Arial Narrow"/>
                <a:sym typeface="Arial Narrow"/>
              </a:rPr>
            </a:b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p20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10. Wrapper Classes and Autoboxing </a:t>
            </a:r>
            <a:endParaRPr/>
          </a:p>
        </p:txBody>
      </p:sp>
      <p:sp>
        <p:nvSpPr>
          <p:cNvPr id="2263" name="Google Shape;2263;p208"/>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Wrapper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Auto-Boxing and Un-Boxing</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Utility Classes</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20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Wrapper Classes</a:t>
            </a:r>
            <a:endParaRPr/>
          </a:p>
        </p:txBody>
      </p:sp>
      <p:pic>
        <p:nvPicPr>
          <p:cNvPr id="2273" name="Google Shape;2273;p209"/>
          <p:cNvPicPr preferRelativeResize="0"/>
          <p:nvPr/>
        </p:nvPicPr>
        <p:blipFill rotWithShape="1">
          <a:blip r:embed="rId3">
            <a:alphaModFix/>
          </a:blip>
          <a:srcRect b="0" l="0" r="0" t="0"/>
          <a:stretch/>
        </p:blipFill>
        <p:spPr>
          <a:xfrm>
            <a:off x="457200" y="1676400"/>
            <a:ext cx="7848600" cy="2590800"/>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p21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Wrapper Classes </a:t>
            </a:r>
            <a:r>
              <a:rPr b="0" i="0" lang="en-US" sz="2400" u="none">
                <a:solidFill>
                  <a:srgbClr val="000000"/>
                </a:solidFill>
                <a:latin typeface="Tahoma"/>
                <a:ea typeface="Tahoma"/>
                <a:cs typeface="Tahoma"/>
                <a:sym typeface="Tahoma"/>
              </a:rPr>
              <a:t>(Cont…)</a:t>
            </a:r>
            <a:endParaRPr/>
          </a:p>
        </p:txBody>
      </p:sp>
      <p:sp>
        <p:nvSpPr>
          <p:cNvPr id="2283" name="Google Shape;2283;p210"/>
          <p:cNvSpPr txBox="1"/>
          <p:nvPr/>
        </p:nvSpPr>
        <p:spPr>
          <a:xfrm>
            <a:off x="533400" y="1217612"/>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WrapperTest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i=10;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fun(i); //invalid call to the argument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Integer num = new Integer (i); //wrap the i into Integer class</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fun (num); //valid call to fun</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static void fun (Integer i)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("The value is : " + i.intValue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2284" name="Google Shape;2284;p210"/>
          <p:cNvSpPr/>
          <p:nvPr/>
        </p:nvSpPr>
        <p:spPr>
          <a:xfrm>
            <a:off x="5638800" y="1066800"/>
            <a:ext cx="2895600" cy="1295400"/>
          </a:xfrm>
          <a:prstGeom prst="wedgeEllipseCallout">
            <a:avLst>
              <a:gd fmla="val -6300" name="adj1"/>
              <a:gd fmla="val 25809" name="adj2"/>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Only for</a:t>
            </a:r>
            <a:endParaRPr/>
          </a:p>
          <a:p>
            <a:pPr indent="0" lvl="0" marL="0" marR="0" rtl="0" algn="ctr">
              <a:lnSpc>
                <a:spcPct val="8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Java 1.4</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sp>
        <p:nvSpPr>
          <p:cNvPr id="2293" name="Google Shape;2293;p21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Wrapper Classes </a:t>
            </a:r>
            <a:r>
              <a:rPr b="0" i="0" lang="en-US" sz="2400" u="none">
                <a:solidFill>
                  <a:srgbClr val="000000"/>
                </a:solidFill>
                <a:latin typeface="Tahoma"/>
                <a:ea typeface="Tahoma"/>
                <a:cs typeface="Tahoma"/>
                <a:sym typeface="Tahoma"/>
              </a:rPr>
              <a:t>(Cont…)</a:t>
            </a:r>
            <a:endParaRPr/>
          </a:p>
        </p:txBody>
      </p:sp>
      <p:sp>
        <p:nvSpPr>
          <p:cNvPr id="2294" name="Google Shape;2294;p211"/>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 key=100;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Integer keyObject = new Integer (key);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map.put (keyObject, value);</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21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Autoboxing</a:t>
            </a:r>
            <a:endParaRPr/>
          </a:p>
        </p:txBody>
      </p:sp>
      <p:sp>
        <p:nvSpPr>
          <p:cNvPr id="2304" name="Google Shape;2304;p21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AutoBoxTest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Integer x = 100;               // autoboxing an int into an Integer object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x;                          // unboxing an Integer object back to int primitive data type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 + " " + x);</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21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Autoboxing in Method Calls</a:t>
            </a:r>
            <a:endParaRPr/>
          </a:p>
        </p:txBody>
      </p:sp>
      <p:sp>
        <p:nvSpPr>
          <p:cNvPr id="2314" name="Google Shape;2314;p21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AutoBoxUsingMethods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int getValue(Integer x)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x;</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Integer p = getValue(300);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System.out.println(p);</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Variables</a:t>
            </a:r>
            <a:endParaRPr/>
          </a:p>
        </p:txBody>
      </p:sp>
      <p:sp>
        <p:nvSpPr>
          <p:cNvPr id="326" name="Google Shape;326;p43"/>
          <p:cNvSpPr txBox="1"/>
          <p:nvPr/>
        </p:nvSpPr>
        <p:spPr>
          <a:xfrm>
            <a:off x="533400" y="1143000"/>
            <a:ext cx="8229600" cy="5259387"/>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Temperature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double centigrade;</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double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centigrade = 33.33;</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fahrenheit = (centigrade * 9 / 5) + 32;</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System.out.println(centigrade + “Centigrade = “+fahrenheit + “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214"/>
          <p:cNvSpPr txBox="1"/>
          <p:nvPr>
            <p:ph type="title"/>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rtl="0" algn="l">
              <a:lnSpc>
                <a:spcPct val="103000"/>
              </a:lnSpc>
              <a:spcBef>
                <a:spcPts val="0"/>
              </a:spcBef>
              <a:spcAft>
                <a:spcPts val="0"/>
              </a:spcAft>
              <a:buSzPts val="3200"/>
              <a:buNone/>
            </a:pPr>
            <a:r>
              <a:rPr b="0" i="0" lang="en-US" sz="3200" u="none">
                <a:solidFill>
                  <a:srgbClr val="000000"/>
                </a:solidFill>
                <a:latin typeface="Tahoma"/>
                <a:ea typeface="Tahoma"/>
                <a:cs typeface="Tahoma"/>
                <a:sym typeface="Tahoma"/>
              </a:rPr>
              <a:t>Utility Classes</a:t>
            </a:r>
            <a:endParaRPr/>
          </a:p>
        </p:txBody>
      </p:sp>
      <p:sp>
        <p:nvSpPr>
          <p:cNvPr id="2321" name="Google Shape;2321;p214"/>
          <p:cNvSpPr txBox="1"/>
          <p:nvPr>
            <p:ph idx="1" type="body"/>
          </p:nvPr>
        </p:nvSpPr>
        <p:spPr>
          <a:xfrm>
            <a:off x="304800" y="914400"/>
            <a:ext cx="8072437" cy="5257800"/>
          </a:xfrm>
          <a:prstGeom prst="rect">
            <a:avLst/>
          </a:prstGeom>
          <a:noFill/>
          <a:ln>
            <a:noFill/>
          </a:ln>
        </p:spPr>
        <p:txBody>
          <a:bodyPr anchorCtr="0" anchor="t" bIns="46800" lIns="90000" spcFirstLastPara="1" rIns="90000" wrap="square" tIns="46800">
            <a:noAutofit/>
          </a:bodyPr>
          <a:lstStyle/>
          <a:p>
            <a:pPr indent="-336550" lvl="0" marL="33655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The Calendar class</a:t>
            </a:r>
            <a:endParaRPr/>
          </a:p>
          <a:p>
            <a:pPr indent="-336550" lvl="0" marL="33655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The Date class</a:t>
            </a:r>
            <a:endParaRPr/>
          </a:p>
          <a:p>
            <a:pPr indent="-336550" lvl="0" marL="33655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The Scanner class</a:t>
            </a:r>
            <a:endParaRPr/>
          </a:p>
          <a:p>
            <a:pPr indent="-336550" lvl="0" marL="336550" rtl="0" algn="l">
              <a:lnSpc>
                <a:spcPct val="86000"/>
              </a:lnSpc>
              <a:spcBef>
                <a:spcPts val="600"/>
              </a:spcBef>
              <a:spcAft>
                <a:spcPts val="0"/>
              </a:spcAft>
              <a:buSzPts val="2400"/>
              <a:buNone/>
            </a:pPr>
            <a:r>
              <a:t/>
            </a:r>
            <a:endParaRPr b="0" i="0" sz="2400" u="none">
              <a:solidFill>
                <a:srgbClr val="000000"/>
              </a:solidFill>
              <a:latin typeface="Arial"/>
              <a:ea typeface="Arial"/>
              <a:cs typeface="Arial"/>
              <a:sym typeface="Arial"/>
            </a:endParaRPr>
          </a:p>
          <a:p>
            <a:pPr indent="-184150" lvl="0" marL="336550" rtl="0" algn="l">
              <a:lnSpc>
                <a:spcPct val="80000"/>
              </a:lnSpc>
              <a:spcBef>
                <a:spcPts val="600"/>
              </a:spcBef>
              <a:spcAft>
                <a:spcPts val="0"/>
              </a:spcAft>
              <a:buSzPts val="2400"/>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21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11. Collections</a:t>
            </a:r>
            <a:endParaRPr/>
          </a:p>
        </p:txBody>
      </p:sp>
      <p:sp>
        <p:nvSpPr>
          <p:cNvPr id="2331" name="Google Shape;2331;p215"/>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Introduction to collection framework.</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Legacy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Collection API and its components</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Lists</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Sets</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Iterators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Comparative study</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Maps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Collections utility class</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21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Collection API</a:t>
            </a:r>
            <a:endParaRPr/>
          </a:p>
        </p:txBody>
      </p:sp>
      <p:sp>
        <p:nvSpPr>
          <p:cNvPr id="2341" name="Google Shape;2341;p216"/>
          <p:cNvSpPr txBox="1"/>
          <p:nvPr/>
        </p:nvSpPr>
        <p:spPr>
          <a:xfrm>
            <a:off x="533400" y="914400"/>
            <a:ext cx="8077200"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 unified architecture to cache objects heavily.</a:t>
            </a:r>
            <a:endParaRPr/>
          </a:p>
          <a:p>
            <a:pPr indent="-336550" lvl="0" marL="336550" marR="0" rtl="0" algn="l">
              <a:lnSpc>
                <a:spcPct val="100000"/>
              </a:lnSpc>
              <a:spcBef>
                <a:spcPts val="60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Collection</a:t>
            </a:r>
            <a:endParaRPr/>
          </a:p>
          <a:p>
            <a:pPr indent="-336550" lvl="0" marL="336550" marR="0" rtl="0" algn="l">
              <a:lnSpc>
                <a:spcPct val="100000"/>
              </a:lnSpc>
              <a:spcBef>
                <a:spcPts val="60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Iterators</a:t>
            </a:r>
            <a:endParaRPr/>
          </a:p>
          <a:p>
            <a:pPr indent="-336550" lvl="0" marL="336550" marR="0" rtl="0" algn="l">
              <a:lnSpc>
                <a:spcPct val="100000"/>
              </a:lnSpc>
              <a:spcBef>
                <a:spcPts val="60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Map</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Collections are used to store and organize set of objects. It depends upon our need or the scenario in which collection class can be used. The java.util package offers the variety of classes and interfaces which comprises the Collection framework.</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As compared to the STL library of C++, this framework contains rich set of interfaces and their implementations.</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Collection is for caching objects only, while map provides a mean for maintaining key-value pairs so that, quick and efficient lookup for value on given key is possible.</a:t>
            </a:r>
            <a:endParaRPr/>
          </a:p>
          <a:p>
            <a:pPr indent="-336550" lvl="0" marL="336550" marR="0" rtl="0" algn="just">
              <a:lnSpc>
                <a:spcPct val="100000"/>
              </a:lnSpc>
              <a:spcBef>
                <a:spcPts val="600"/>
              </a:spcBef>
              <a:spcAft>
                <a:spcPts val="0"/>
              </a:spcAft>
              <a:buClr>
                <a:srgbClr val="000000"/>
              </a:buClr>
              <a:buSzPts val="2000"/>
              <a:buFont typeface="Arial"/>
              <a:buChar char="•"/>
            </a:pPr>
            <a:r>
              <a:rPr b="0" i="0" lang="en-US" sz="2000" u="none">
                <a:solidFill>
                  <a:srgbClr val="000000"/>
                </a:solidFill>
                <a:latin typeface="Times New Roman"/>
                <a:ea typeface="Times New Roman"/>
                <a:cs typeface="Times New Roman"/>
                <a:sym typeface="Times New Roman"/>
              </a:rPr>
              <a:t>Arrays can store primitive data types.  Collections can store only objects.</a:t>
            </a:r>
            <a:endParaRPr/>
          </a:p>
          <a:p>
            <a:pPr indent="-336550" lvl="0" marL="336550" marR="0" rtl="0" algn="just">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Iterators are used to traverse through a  collection.</a:t>
            </a:r>
            <a:endParaRPr/>
          </a:p>
          <a:p>
            <a:pPr indent="-336550" lvl="0" marL="336550" marR="0" rtl="0" algn="l">
              <a:lnSpc>
                <a:spcPct val="100000"/>
              </a:lnSpc>
              <a:spcBef>
                <a:spcPts val="600"/>
              </a:spcBef>
              <a:spcAft>
                <a:spcPts val="0"/>
              </a:spcAft>
              <a:buClr>
                <a:schemeClr val="lt1"/>
              </a:buClr>
              <a:buSzPts val="1600"/>
              <a:buFont typeface="Arial"/>
              <a:buNone/>
            </a:pPr>
            <a:r>
              <a:t/>
            </a:r>
            <a:endParaRPr b="0" i="0" sz="1600" u="non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
        <p:nvSpPr>
          <p:cNvPr id="2349" name="Google Shape;2349;p21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Legacy Classes</a:t>
            </a:r>
            <a:endParaRPr/>
          </a:p>
        </p:txBody>
      </p:sp>
      <p:sp>
        <p:nvSpPr>
          <p:cNvPr id="2350" name="Google Shape;2350;p217"/>
          <p:cNvSpPr txBox="1"/>
          <p:nvPr/>
        </p:nvSpPr>
        <p:spPr>
          <a:xfrm>
            <a:off x="304800" y="838200"/>
            <a:ext cx="86106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VectorDemo{</a:t>
            </a:r>
            <a:endParaRPr/>
          </a:p>
          <a:p>
            <a:pPr indent="-379412" lvl="1" marL="836612" marR="0" rtl="0" algn="l">
              <a:lnSpc>
                <a:spcPct val="6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public static void main(String [ ] args){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Vector v = new Vector(25,5);</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System.out.println("Initial Capacity : "+ v.capacity());</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 =0;i&lt;26;i++){</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v.add(i);</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System.out.println("Capacity after adding components : "+ v.capacity());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System.out.println(v);</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v.insertElementAt(30,23);</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System.out.println("After inserting element at position 23 : "+v);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System.out.println("Does vector contains 10 : “ +v.contains(10)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System.out.println("Element at position 26 : "+v.elementAt(26));</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
        <p:nvSpPr>
          <p:cNvPr id="2351" name="Google Shape;2351;p217"/>
          <p:cNvSpPr txBox="1"/>
          <p:nvPr/>
        </p:nvSpPr>
        <p:spPr>
          <a:xfrm>
            <a:off x="4479925" y="3225800"/>
            <a:ext cx="18415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21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Legacy Classes (contd…)</a:t>
            </a:r>
            <a:endParaRPr/>
          </a:p>
        </p:txBody>
      </p:sp>
      <p:sp>
        <p:nvSpPr>
          <p:cNvPr id="2360" name="Google Shape;2360;p218"/>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Enumeration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for(e = v.elements();e.hasMoreElements();)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 "+e.nextElement());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System.out.println("Index of value =20 : "+v.indexOf(20));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System.out.println("Size of vector : "+v.size());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
        <p:nvSpPr>
          <p:cNvPr id="2369" name="Google Shape;2369;p21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Collection Hierarchy</a:t>
            </a:r>
            <a:endParaRPr/>
          </a:p>
        </p:txBody>
      </p:sp>
      <p:sp>
        <p:nvSpPr>
          <p:cNvPr id="2370" name="Google Shape;2370;p219"/>
          <p:cNvSpPr txBox="1"/>
          <p:nvPr/>
        </p:nvSpPr>
        <p:spPr>
          <a:xfrm>
            <a:off x="609600" y="990600"/>
            <a:ext cx="8072437" cy="5334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chemeClr val="lt1"/>
              </a:buClr>
              <a:buSzPts val="2000"/>
              <a:buFont typeface="Arial"/>
              <a:buNone/>
            </a:pPr>
            <a:r>
              <a:t/>
            </a:r>
            <a:endParaRPr b="1" i="0" sz="2000" u="none">
              <a:solidFill>
                <a:srgbClr val="000000"/>
              </a:solidFill>
              <a:latin typeface="Times New Roman"/>
              <a:ea typeface="Times New Roman"/>
              <a:cs typeface="Times New Roman"/>
              <a:sym typeface="Times New Roman"/>
            </a:endParaRPr>
          </a:p>
          <a:p>
            <a:pPr indent="-336550" lvl="0" marL="336550" marR="0" rtl="0" algn="l">
              <a:lnSpc>
                <a:spcPct val="76000"/>
              </a:lnSpc>
              <a:spcBef>
                <a:spcPts val="6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 </a:t>
            </a:r>
            <a:endParaRPr/>
          </a:p>
        </p:txBody>
      </p:sp>
      <p:sp>
        <p:nvSpPr>
          <p:cNvPr id="2371" name="Google Shape;2371;p219"/>
          <p:cNvSpPr txBox="1"/>
          <p:nvPr/>
        </p:nvSpPr>
        <p:spPr>
          <a:xfrm>
            <a:off x="6096000" y="27432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Queue</a:t>
            </a:r>
            <a:endParaRPr/>
          </a:p>
        </p:txBody>
      </p:sp>
      <p:sp>
        <p:nvSpPr>
          <p:cNvPr id="2372" name="Google Shape;2372;p219"/>
          <p:cNvSpPr txBox="1"/>
          <p:nvPr/>
        </p:nvSpPr>
        <p:spPr>
          <a:xfrm>
            <a:off x="2286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HashSet</a:t>
            </a:r>
            <a:endParaRPr/>
          </a:p>
        </p:txBody>
      </p:sp>
      <p:sp>
        <p:nvSpPr>
          <p:cNvPr id="2373" name="Google Shape;2373;p219"/>
          <p:cNvSpPr txBox="1"/>
          <p:nvPr/>
        </p:nvSpPr>
        <p:spPr>
          <a:xfrm>
            <a:off x="15240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LinkedHashSet</a:t>
            </a:r>
            <a:endParaRPr/>
          </a:p>
        </p:txBody>
      </p:sp>
      <p:sp>
        <p:nvSpPr>
          <p:cNvPr id="2374" name="Google Shape;2374;p219"/>
          <p:cNvSpPr txBox="1"/>
          <p:nvPr/>
        </p:nvSpPr>
        <p:spPr>
          <a:xfrm>
            <a:off x="27432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TreeSet</a:t>
            </a:r>
            <a:endParaRPr/>
          </a:p>
        </p:txBody>
      </p:sp>
      <p:sp>
        <p:nvSpPr>
          <p:cNvPr id="2375" name="Google Shape;2375;p219"/>
          <p:cNvSpPr txBox="1"/>
          <p:nvPr/>
        </p:nvSpPr>
        <p:spPr>
          <a:xfrm>
            <a:off x="40386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ArrayList</a:t>
            </a:r>
            <a:endParaRPr/>
          </a:p>
        </p:txBody>
      </p:sp>
      <p:sp>
        <p:nvSpPr>
          <p:cNvPr id="2376" name="Google Shape;2376;p219"/>
          <p:cNvSpPr txBox="1"/>
          <p:nvPr/>
        </p:nvSpPr>
        <p:spPr>
          <a:xfrm>
            <a:off x="52578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Vector</a:t>
            </a:r>
            <a:endParaRPr/>
          </a:p>
        </p:txBody>
      </p:sp>
      <p:sp>
        <p:nvSpPr>
          <p:cNvPr id="2377" name="Google Shape;2377;p219"/>
          <p:cNvSpPr txBox="1"/>
          <p:nvPr/>
        </p:nvSpPr>
        <p:spPr>
          <a:xfrm>
            <a:off x="3886200" y="12192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Collection</a:t>
            </a:r>
            <a:endParaRPr/>
          </a:p>
        </p:txBody>
      </p:sp>
      <p:sp>
        <p:nvSpPr>
          <p:cNvPr id="2378" name="Google Shape;2378;p219"/>
          <p:cNvSpPr txBox="1"/>
          <p:nvPr/>
        </p:nvSpPr>
        <p:spPr>
          <a:xfrm>
            <a:off x="1524000" y="26670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Set</a:t>
            </a:r>
            <a:endParaRPr/>
          </a:p>
        </p:txBody>
      </p:sp>
      <p:sp>
        <p:nvSpPr>
          <p:cNvPr id="2379" name="Google Shape;2379;p219"/>
          <p:cNvSpPr txBox="1"/>
          <p:nvPr/>
        </p:nvSpPr>
        <p:spPr>
          <a:xfrm>
            <a:off x="3886200" y="27432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List</a:t>
            </a:r>
            <a:endParaRPr/>
          </a:p>
        </p:txBody>
      </p:sp>
      <p:sp>
        <p:nvSpPr>
          <p:cNvPr id="2380" name="Google Shape;2380;p219"/>
          <p:cNvSpPr txBox="1"/>
          <p:nvPr/>
        </p:nvSpPr>
        <p:spPr>
          <a:xfrm>
            <a:off x="2667000" y="38862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SortedSet</a:t>
            </a:r>
            <a:endParaRPr/>
          </a:p>
        </p:txBody>
      </p:sp>
      <p:cxnSp>
        <p:nvCxnSpPr>
          <p:cNvPr id="2381" name="Google Shape;2381;p219"/>
          <p:cNvCxnSpPr/>
          <p:nvPr/>
        </p:nvCxnSpPr>
        <p:spPr>
          <a:xfrm flipH="1" rot="10800000">
            <a:off x="2095500" y="1600200"/>
            <a:ext cx="2362200" cy="10668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82" name="Google Shape;2382;p219"/>
          <p:cNvCxnSpPr/>
          <p:nvPr/>
        </p:nvCxnSpPr>
        <p:spPr>
          <a:xfrm flipH="1" rot="10800000">
            <a:off x="4457700" y="1600200"/>
            <a:ext cx="1587" cy="11430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83" name="Google Shape;2383;p219"/>
          <p:cNvCxnSpPr/>
          <p:nvPr/>
        </p:nvCxnSpPr>
        <p:spPr>
          <a:xfrm rot="10800000">
            <a:off x="2095500" y="3048000"/>
            <a:ext cx="1143000" cy="838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84" name="Google Shape;2384;p219"/>
          <p:cNvCxnSpPr/>
          <p:nvPr/>
        </p:nvCxnSpPr>
        <p:spPr>
          <a:xfrm rot="10800000">
            <a:off x="4457700" y="1600200"/>
            <a:ext cx="2209800" cy="1143000"/>
          </a:xfrm>
          <a:prstGeom prst="straightConnector1">
            <a:avLst/>
          </a:prstGeom>
          <a:noFill/>
          <a:ln cap="flat" cmpd="sng" w="9525">
            <a:solidFill>
              <a:srgbClr val="000000"/>
            </a:solidFill>
            <a:prstDash val="solid"/>
            <a:miter lim="800000"/>
            <a:headEnd len="med" w="med" type="none"/>
            <a:tailEnd len="med" w="med" type="triangle"/>
          </a:ln>
        </p:spPr>
      </p:cxnSp>
      <p:sp>
        <p:nvSpPr>
          <p:cNvPr id="2385" name="Google Shape;2385;p219"/>
          <p:cNvSpPr txBox="1"/>
          <p:nvPr/>
        </p:nvSpPr>
        <p:spPr>
          <a:xfrm>
            <a:off x="64770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LinkedList</a:t>
            </a:r>
            <a:endParaRPr/>
          </a:p>
        </p:txBody>
      </p:sp>
      <p:sp>
        <p:nvSpPr>
          <p:cNvPr id="2386" name="Google Shape;2386;p219"/>
          <p:cNvSpPr txBox="1"/>
          <p:nvPr/>
        </p:nvSpPr>
        <p:spPr>
          <a:xfrm>
            <a:off x="7772400" y="4724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PriorityQueue</a:t>
            </a:r>
            <a:endParaRPr/>
          </a:p>
        </p:txBody>
      </p:sp>
      <p:cxnSp>
        <p:nvCxnSpPr>
          <p:cNvPr id="2387" name="Google Shape;2387;p219"/>
          <p:cNvCxnSpPr/>
          <p:nvPr/>
        </p:nvCxnSpPr>
        <p:spPr>
          <a:xfrm flipH="1" rot="10800000">
            <a:off x="800100" y="3048000"/>
            <a:ext cx="1295400" cy="16764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88" name="Google Shape;2388;p219"/>
          <p:cNvCxnSpPr/>
          <p:nvPr/>
        </p:nvCxnSpPr>
        <p:spPr>
          <a:xfrm flipH="1" rot="10800000">
            <a:off x="2095500" y="3048000"/>
            <a:ext cx="1587" cy="16764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89" name="Google Shape;2389;p219"/>
          <p:cNvCxnSpPr/>
          <p:nvPr/>
        </p:nvCxnSpPr>
        <p:spPr>
          <a:xfrm rot="10800000">
            <a:off x="3238500" y="4267200"/>
            <a:ext cx="76200" cy="457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90" name="Google Shape;2390;p219"/>
          <p:cNvCxnSpPr/>
          <p:nvPr/>
        </p:nvCxnSpPr>
        <p:spPr>
          <a:xfrm rot="10800000">
            <a:off x="4457700" y="3124200"/>
            <a:ext cx="152400" cy="1600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91" name="Google Shape;2391;p219"/>
          <p:cNvCxnSpPr/>
          <p:nvPr/>
        </p:nvCxnSpPr>
        <p:spPr>
          <a:xfrm rot="10800000">
            <a:off x="4457700" y="3124200"/>
            <a:ext cx="1371600" cy="1600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92" name="Google Shape;2392;p219"/>
          <p:cNvCxnSpPr/>
          <p:nvPr/>
        </p:nvCxnSpPr>
        <p:spPr>
          <a:xfrm rot="10800000">
            <a:off x="4457700" y="3124200"/>
            <a:ext cx="2590800" cy="1600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93" name="Google Shape;2393;p219"/>
          <p:cNvCxnSpPr/>
          <p:nvPr/>
        </p:nvCxnSpPr>
        <p:spPr>
          <a:xfrm rot="10800000">
            <a:off x="6667500" y="3124200"/>
            <a:ext cx="381000" cy="1600200"/>
          </a:xfrm>
          <a:prstGeom prst="straightConnector1">
            <a:avLst/>
          </a:prstGeom>
          <a:noFill/>
          <a:ln cap="flat" cmpd="sng" w="9525">
            <a:solidFill>
              <a:srgbClr val="000000"/>
            </a:solidFill>
            <a:prstDash val="solid"/>
            <a:miter lim="800000"/>
            <a:headEnd len="med" w="med" type="none"/>
            <a:tailEnd len="med" w="med" type="triangle"/>
          </a:ln>
        </p:spPr>
      </p:cxnSp>
      <p:cxnSp>
        <p:nvCxnSpPr>
          <p:cNvPr id="2394" name="Google Shape;2394;p219"/>
          <p:cNvCxnSpPr/>
          <p:nvPr/>
        </p:nvCxnSpPr>
        <p:spPr>
          <a:xfrm rot="10800000">
            <a:off x="6667500" y="3124200"/>
            <a:ext cx="1676400" cy="16002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22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Collection Interface</a:t>
            </a:r>
            <a:endParaRPr/>
          </a:p>
        </p:txBody>
      </p:sp>
      <p:sp>
        <p:nvSpPr>
          <p:cNvPr id="2403" name="Google Shape;2403;p220"/>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boolean add(Object)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boolean contains(Object)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Iterator iterator()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int size()</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boolean remove(Object)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toArray()</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sp>
        <p:nvSpPr>
          <p:cNvPr id="2411" name="Google Shape;2411;p22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List Interface</a:t>
            </a:r>
            <a:endParaRPr/>
          </a:p>
        </p:txBody>
      </p:sp>
      <p:sp>
        <p:nvSpPr>
          <p:cNvPr id="2412" name="Google Shape;2412;p221"/>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int indexOf(Object)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Object get(int)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Object remove(int)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ListIterator listIterator()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List subList(int From, int To)</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Object set(int index , element)</a:t>
            </a:r>
            <a:endParaRPr/>
          </a:p>
          <a:p>
            <a:pPr indent="-336550" lvl="0" marL="336550" marR="0" rtl="0" algn="l">
              <a:lnSpc>
                <a:spcPct val="8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22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ArrayList</a:t>
            </a:r>
            <a:endParaRPr/>
          </a:p>
        </p:txBody>
      </p:sp>
      <p:sp>
        <p:nvSpPr>
          <p:cNvPr id="2422" name="Google Shape;2422;p222"/>
          <p:cNvSpPr txBox="1"/>
          <p:nvPr/>
        </p:nvSpPr>
        <p:spPr>
          <a:xfrm>
            <a:off x="457200" y="914400"/>
            <a:ext cx="8072437"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ArrayListDemo{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ArrayList al = new ArrayList();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al.ensureCapacity(40);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System.out.println("Initial size of ArrayList:"+</a:t>
            </a:r>
            <a:r>
              <a:rPr b="1" i="0" lang="en-US" sz="2000" u="none">
                <a:solidFill>
                  <a:srgbClr val="000000"/>
                </a:solidFill>
                <a:latin typeface="Arial Narrow"/>
                <a:ea typeface="Arial Narrow"/>
                <a:cs typeface="Arial Narrow"/>
                <a:sym typeface="Arial Narrow"/>
              </a:rPr>
              <a:t>al.size())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al.add</a:t>
            </a:r>
            <a:r>
              <a:rPr b="0" i="0" lang="en-US" sz="2000" u="none">
                <a:solidFill>
                  <a:srgbClr val="000000"/>
                </a:solidFill>
                <a:latin typeface="Arial Narrow"/>
                <a:ea typeface="Arial Narrow"/>
                <a:cs typeface="Arial Narrow"/>
                <a:sym typeface="Arial Narrow"/>
              </a:rPr>
              <a:t>("C"); al.add(1, "D");</a:t>
            </a:r>
            <a:r>
              <a:rPr b="1" i="0" lang="en-US" sz="2000" u="none">
                <a:solidFill>
                  <a:srgbClr val="000000"/>
                </a:solidFill>
                <a:latin typeface="Arial Narrow"/>
                <a:ea typeface="Arial Narrow"/>
                <a:cs typeface="Arial Narrow"/>
                <a:sym typeface="Arial Narrow"/>
              </a:rPr>
              <a:t> al.add</a:t>
            </a:r>
            <a:r>
              <a:rPr b="0" i="0" lang="en-US" sz="2000" u="none">
                <a:solidFill>
                  <a:srgbClr val="000000"/>
                </a:solidFill>
                <a:latin typeface="Arial Narrow"/>
                <a:ea typeface="Arial Narrow"/>
                <a:cs typeface="Arial Narrow"/>
                <a:sym typeface="Arial Narrow"/>
              </a:rPr>
              <a:t>(15);</a:t>
            </a:r>
            <a:r>
              <a:rPr b="1" i="0" lang="en-US" sz="2000" u="none">
                <a:solidFill>
                  <a:srgbClr val="000000"/>
                </a:solidFill>
                <a:latin typeface="Arial Narrow"/>
                <a:ea typeface="Arial Narrow"/>
                <a:cs typeface="Arial Narrow"/>
                <a:sym typeface="Arial Narrow"/>
              </a:rPr>
              <a:t>al.add</a:t>
            </a:r>
            <a:r>
              <a:rPr b="0" i="0" lang="en-US" sz="2000" u="none">
                <a:solidFill>
                  <a:srgbClr val="000000"/>
                </a:solidFill>
                <a:latin typeface="Arial Narrow"/>
                <a:ea typeface="Arial Narrow"/>
                <a:cs typeface="Arial Narrow"/>
                <a:sym typeface="Arial Narrow"/>
              </a:rPr>
              <a:t>(newFloat(3.14));</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System.out.println("Size of ArrayList :"+al.size());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System.out.println("Contents after addition of ArrayList :"+al);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al.remove(2);</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System.out.println("Contents after removal of ArrayList :"+al);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Iterator it = al.iterator();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a:t>
            </a:r>
            <a:r>
              <a:rPr b="1" i="0" lang="en-US" sz="2000" u="none">
                <a:solidFill>
                  <a:srgbClr val="000000"/>
                </a:solidFill>
                <a:latin typeface="Arial Narrow"/>
                <a:ea typeface="Arial Narrow"/>
                <a:cs typeface="Arial Narrow"/>
                <a:sym typeface="Arial Narrow"/>
              </a:rPr>
              <a:t>it.hasNext()</a:t>
            </a:r>
            <a:r>
              <a:rPr b="0" i="0" lang="en-US" sz="2000" u="none">
                <a:solidFill>
                  <a:srgbClr val="000000"/>
                </a:solidFill>
                <a:latin typeface="Arial Narrow"/>
                <a:ea typeface="Arial Narrow"/>
                <a:cs typeface="Arial Narrow"/>
                <a:sym typeface="Arial Narrow"/>
              </a:rPr>
              <a:t>){ System.out.println(“Contents :"+(Object)</a:t>
            </a:r>
            <a:r>
              <a:rPr b="1" i="0" lang="en-US" sz="2000" u="none">
                <a:solidFill>
                  <a:srgbClr val="000000"/>
                </a:solidFill>
                <a:latin typeface="Arial Narrow"/>
                <a:ea typeface="Arial Narrow"/>
                <a:cs typeface="Arial Narrow"/>
                <a:sym typeface="Arial Narrow"/>
              </a:rPr>
              <a:t>it.next()</a:t>
            </a: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 ] arr = new Object[al.size()];     arr = </a:t>
            </a:r>
            <a:r>
              <a:rPr b="1" i="0" lang="en-US" sz="2000" u="none">
                <a:solidFill>
                  <a:srgbClr val="000000"/>
                </a:solidFill>
                <a:latin typeface="Arial Narrow"/>
                <a:ea typeface="Arial Narrow"/>
                <a:cs typeface="Arial Narrow"/>
                <a:sym typeface="Arial Narrow"/>
              </a:rPr>
              <a:t>al.toArray(arr)</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System.out.println("Array contents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i=0; i&lt;arr.length; i++){System.out.println(arr[i]);}</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2423" name="Google Shape;2423;p222"/>
          <p:cNvSpPr txBox="1"/>
          <p:nvPr/>
        </p:nvSpPr>
        <p:spPr>
          <a:xfrm>
            <a:off x="4479925" y="3225800"/>
            <a:ext cx="18415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223"/>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LinkedList</a:t>
            </a:r>
            <a:endParaRPr/>
          </a:p>
        </p:txBody>
      </p:sp>
      <p:sp>
        <p:nvSpPr>
          <p:cNvPr id="2432" name="Google Shape;2432;p223"/>
          <p:cNvSpPr txBox="1"/>
          <p:nvPr/>
        </p:nvSpPr>
        <p:spPr>
          <a:xfrm>
            <a:off x="152400" y="762000"/>
            <a:ext cx="8763000" cy="64404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LinkedListDemo{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LinkedList ll = new LinkedList();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ll.add("PQR");ll.add(90);ll.add(68.98);ll.addFirst("AAA");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ll.add(6.66);ll.addLast("ZZZ");</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very First Object of linkedlist : "+</a:t>
            </a:r>
            <a:r>
              <a:rPr b="1" i="0" lang="en-US" sz="2000" u="none">
                <a:solidFill>
                  <a:srgbClr val="000000"/>
                </a:solidFill>
                <a:latin typeface="Arial Narrow"/>
                <a:ea typeface="Arial Narrow"/>
                <a:cs typeface="Arial Narrow"/>
                <a:sym typeface="Arial Narrow"/>
              </a:rPr>
              <a:t>ll.getFirst()</a:t>
            </a:r>
            <a:r>
              <a:rPr b="0" i="0" lang="en-US" sz="2000" u="none">
                <a:solidFill>
                  <a:srgbClr val="000000"/>
                </a:solidFill>
                <a:latin typeface="Arial Narrow"/>
                <a:ea typeface="Arial Narrow"/>
                <a:cs typeface="Arial Narrow"/>
                <a:sym typeface="Arial Narrow"/>
              </a:rPr>
              <a:t>)</a:t>
            </a:r>
            <a:r>
              <a:rPr b="1"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last object of linkedlist : "+</a:t>
            </a:r>
            <a:r>
              <a:rPr b="1" i="0" lang="en-US" sz="2000" u="none">
                <a:solidFill>
                  <a:srgbClr val="000000"/>
                </a:solidFill>
                <a:latin typeface="Arial Narrow"/>
                <a:ea typeface="Arial Narrow"/>
                <a:cs typeface="Arial Narrow"/>
                <a:sym typeface="Arial Narrow"/>
              </a:rPr>
              <a:t>ll.getLast()</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ListIterator lit = ll.listIterator();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(lit.hasNext()){System.out.println(lit.next());}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System.out.println("Listing the elements in reverse order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a:t>
            </a:r>
            <a:r>
              <a:rPr b="1" i="0" lang="en-US" sz="2000" u="none">
                <a:solidFill>
                  <a:srgbClr val="000000"/>
                </a:solidFill>
                <a:latin typeface="Arial Narrow"/>
                <a:ea typeface="Arial Narrow"/>
                <a:cs typeface="Arial Narrow"/>
                <a:sym typeface="Arial Narrow"/>
              </a:rPr>
              <a:t>lit.hasPrevious()</a:t>
            </a:r>
            <a:r>
              <a:rPr b="0" i="0" lang="en-US" sz="2000" u="none">
                <a:solidFill>
                  <a:srgbClr val="000000"/>
                </a:solidFill>
                <a:latin typeface="Arial Narrow"/>
                <a:ea typeface="Arial Narrow"/>
                <a:cs typeface="Arial Narrow"/>
                <a:sym typeface="Arial Narrow"/>
              </a:rPr>
              <a:t>) { System.out.println(</a:t>
            </a:r>
            <a:r>
              <a:rPr b="1" i="0" lang="en-US" sz="2000" u="none">
                <a:solidFill>
                  <a:srgbClr val="000000"/>
                </a:solidFill>
                <a:latin typeface="Arial Narrow"/>
                <a:ea typeface="Arial Narrow"/>
                <a:cs typeface="Arial Narrow"/>
                <a:sym typeface="Arial Narrow"/>
              </a:rPr>
              <a:t>lit.previous()</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 out.println("Does list contain 'D' :"+ll.contains("D"));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System.out.println("Elements remaining  after remove() method : "+ll);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System.out.println("Head of the list :using peek() method : "+</a:t>
            </a:r>
            <a:r>
              <a:rPr b="1" i="0" lang="en-US" sz="2000" u="none">
                <a:solidFill>
                  <a:srgbClr val="000000"/>
                </a:solidFill>
                <a:latin typeface="Arial Narrow"/>
                <a:ea typeface="Arial Narrow"/>
                <a:cs typeface="Arial Narrow"/>
                <a:sym typeface="Arial Narrow"/>
              </a:rPr>
              <a:t>ll.peek()</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System.out.println(“Remove the head of list:using poll()method :"+ </a:t>
            </a:r>
            <a:r>
              <a:rPr b="1" i="0" lang="en-US" sz="2000" u="none">
                <a:solidFill>
                  <a:srgbClr val="000000"/>
                </a:solidFill>
                <a:latin typeface="Arial Narrow"/>
                <a:ea typeface="Arial Narrow"/>
                <a:cs typeface="Arial Narrow"/>
                <a:sym typeface="Arial Narrow"/>
              </a:rPr>
              <a:t>ll.poll()</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System.out.println(ll); }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nvSpPr>
        <p:spPr>
          <a:xfrm>
            <a:off x="457200" y="76200"/>
            <a:ext cx="7769225" cy="685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Table of Contents</a:t>
            </a:r>
            <a:endParaRPr/>
          </a:p>
        </p:txBody>
      </p:sp>
      <p:sp>
        <p:nvSpPr>
          <p:cNvPr id="114" name="Google Shape;114;p26"/>
          <p:cNvSpPr txBox="1"/>
          <p:nvPr/>
        </p:nvSpPr>
        <p:spPr>
          <a:xfrm>
            <a:off x="990600" y="838200"/>
            <a:ext cx="7696200" cy="5562600"/>
          </a:xfrm>
          <a:prstGeom prst="rect">
            <a:avLst/>
          </a:prstGeom>
          <a:noFill/>
          <a:ln>
            <a:noFill/>
          </a:ln>
        </p:spPr>
        <p:txBody>
          <a:bodyPr anchorCtr="0" anchor="t" bIns="46800" lIns="90000" spcFirstLastPara="1" rIns="90000" wrap="square" tIns="46800">
            <a:noAutofit/>
          </a:bodyPr>
          <a:lstStyle/>
          <a:p>
            <a:pPr indent="-339725" lvl="0" marL="339725" marR="0" rtl="0" algn="l">
              <a:lnSpc>
                <a:spcPct val="81000"/>
              </a:lnSpc>
              <a:spcBef>
                <a:spcPts val="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 Getting Started 				3</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2: Basic Language Constructs			13</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3: Classes and Objects				51</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4: Extending Classes				70</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5: Abstract Classes and Interfaces			90</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6: Nested Classes					102</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7: Packages					109</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8: Exceptions 		    	     		119</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9: Some Useful Built-In classes 			132</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10: Wrapper classes and Autoboxing 			145</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11: Collections          				152</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12: Generics					174</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13: Threads 					182</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14: The I/O Classes 				222</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15:JDBC					248</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16:Reflection, Script API, Compiler API		284</a:t>
            </a:r>
            <a:endParaRPr/>
          </a:p>
          <a:p>
            <a:pPr indent="-339725" lvl="0" marL="339725" marR="0" rtl="0" algn="l">
              <a:lnSpc>
                <a:spcPct val="81000"/>
              </a:lnSpc>
              <a:spcBef>
                <a:spcPts val="600"/>
              </a:spcBef>
              <a:spcAft>
                <a:spcPts val="0"/>
              </a:spcAft>
              <a:buClr>
                <a:srgbClr val="000000"/>
              </a:buClr>
              <a:buSzPts val="1800"/>
              <a:buFont typeface="Noto Sans Symbols"/>
              <a:buChar char="⮚"/>
            </a:pPr>
            <a:r>
              <a:rPr b="0" i="0" lang="en-US" sz="1800" u="none">
                <a:solidFill>
                  <a:srgbClr val="000000"/>
                </a:solidFill>
                <a:latin typeface="Times New Roman"/>
                <a:ea typeface="Times New Roman"/>
                <a:cs typeface="Times New Roman"/>
                <a:sym typeface="Times New Roman"/>
              </a:rPr>
              <a:t>Module 17: JFC Swing and Advanced Swing Components	294</a:t>
            </a:r>
            <a:endParaRPr/>
          </a:p>
          <a:p>
            <a:pPr indent="0" lvl="0" marL="0" marR="0" rtl="0" algn="ctr">
              <a:lnSpc>
                <a:spcPct val="8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115" name="Google Shape;115;p26"/>
          <p:cNvSpPr txBox="1"/>
          <p:nvPr/>
        </p:nvSpPr>
        <p:spPr>
          <a:xfrm>
            <a:off x="8137525" y="6423025"/>
            <a:ext cx="184150" cy="38417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6" name="Google Shape;116;p26"/>
          <p:cNvSpPr txBox="1"/>
          <p:nvPr/>
        </p:nvSpPr>
        <p:spPr>
          <a:xfrm>
            <a:off x="8305800" y="6400800"/>
            <a:ext cx="838200" cy="238125"/>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Variables</a:t>
            </a:r>
            <a:endParaRPr/>
          </a:p>
        </p:txBody>
      </p:sp>
      <p:sp>
        <p:nvSpPr>
          <p:cNvPr id="337" name="Google Shape;337;p44"/>
          <p:cNvSpPr txBox="1"/>
          <p:nvPr/>
        </p:nvSpPr>
        <p:spPr>
          <a:xfrm>
            <a:off x="533400" y="1143000"/>
            <a:ext cx="8077200" cy="3352800"/>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Temperature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float centigrade;</a:t>
            </a:r>
            <a:endParaRPr/>
          </a:p>
          <a:p>
            <a:pPr indent="-457200" lvl="0" marL="457200" marR="0" rtl="0" algn="just">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float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centigrade =</a:t>
            </a:r>
            <a:r>
              <a:rPr b="1" i="0" lang="en-US" sz="2000" u="none">
                <a:solidFill>
                  <a:srgbClr val="000000"/>
                </a:solidFill>
                <a:latin typeface="Arial Narrow"/>
                <a:ea typeface="Arial Narrow"/>
                <a:cs typeface="Arial Narrow"/>
                <a:sym typeface="Arial Narrow"/>
              </a:rPr>
              <a:t>33.33;</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fahrenheit = (centigrade * 9 / 5) + 32;</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("33.3 Centigrade = " + fahrenheit + " Fahrenheit.");</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just">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338" name="Google Shape;338;p44"/>
          <p:cNvSpPr txBox="1"/>
          <p:nvPr/>
        </p:nvSpPr>
        <p:spPr>
          <a:xfrm>
            <a:off x="457200" y="4876800"/>
            <a:ext cx="8229600" cy="998537"/>
          </a:xfrm>
          <a:prstGeom prst="rect">
            <a:avLst/>
          </a:prstGeom>
          <a:noFill/>
          <a:ln>
            <a:noFill/>
          </a:ln>
        </p:spPr>
        <p:txBody>
          <a:bodyPr anchorCtr="0" anchor="t" bIns="46800" lIns="90000" spcFirstLastPara="1" rIns="90000" wrap="square" tIns="46800">
            <a:spAutoFit/>
          </a:bodyPr>
          <a:lstStyle/>
          <a:p>
            <a:pPr indent="0" lvl="0" marL="0" marR="0" rtl="0" algn="l">
              <a:lnSpc>
                <a:spcPct val="90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Notice that we have changed the data type from "double" to "float". Now the program gives an error on compiling. Why? And how to correct this problem?</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22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Iterators</a:t>
            </a:r>
            <a:endParaRPr/>
          </a:p>
        </p:txBody>
      </p:sp>
      <p:sp>
        <p:nvSpPr>
          <p:cNvPr id="2442" name="Google Shape;2442;p224"/>
          <p:cNvSpPr txBox="1"/>
          <p:nvPr/>
        </p:nvSpPr>
        <p:spPr>
          <a:xfrm>
            <a:off x="381000" y="838200"/>
            <a:ext cx="8077200" cy="555942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443" name="Google Shape;2443;p224"/>
          <p:cNvSpPr txBox="1"/>
          <p:nvPr/>
        </p:nvSpPr>
        <p:spPr>
          <a:xfrm>
            <a:off x="3657600" y="4267200"/>
            <a:ext cx="1600200" cy="658812"/>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ListIterator</a:t>
            </a:r>
            <a:endParaRPr/>
          </a:p>
        </p:txBody>
      </p:sp>
      <p:sp>
        <p:nvSpPr>
          <p:cNvPr id="2444" name="Google Shape;2444;p224"/>
          <p:cNvSpPr txBox="1"/>
          <p:nvPr/>
        </p:nvSpPr>
        <p:spPr>
          <a:xfrm>
            <a:off x="3657600" y="2286000"/>
            <a:ext cx="1600200" cy="7493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Iterator</a:t>
            </a:r>
            <a:endParaRPr/>
          </a:p>
        </p:txBody>
      </p:sp>
      <p:cxnSp>
        <p:nvCxnSpPr>
          <p:cNvPr id="2445" name="Google Shape;2445;p224"/>
          <p:cNvCxnSpPr/>
          <p:nvPr/>
        </p:nvCxnSpPr>
        <p:spPr>
          <a:xfrm flipH="1" rot="10800000">
            <a:off x="4419600" y="3046412"/>
            <a:ext cx="1587" cy="1222375"/>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2" name="Shape 2452"/>
        <p:cNvGrpSpPr/>
        <p:nvPr/>
      </p:nvGrpSpPr>
      <p:grpSpPr>
        <a:xfrm>
          <a:off x="0" y="0"/>
          <a:ext cx="0" cy="0"/>
          <a:chOff x="0" y="0"/>
          <a:chExt cx="0" cy="0"/>
        </a:xfrm>
      </p:grpSpPr>
      <p:sp>
        <p:nvSpPr>
          <p:cNvPr id="2453" name="Google Shape;2453;p22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Fail-Fast behavior </a:t>
            </a:r>
            <a:endParaRPr/>
          </a:p>
        </p:txBody>
      </p:sp>
      <p:sp>
        <p:nvSpPr>
          <p:cNvPr id="2454" name="Google Shape;2454;p225"/>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a:t>
            </a:r>
            <a:endParaRPr/>
          </a:p>
          <a:p>
            <a:pPr indent="-457200" lvl="0" marL="45720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FailFastBehaviour{</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LinkedList ll = new LinkedList();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ll.add(23); ll.add(546);ll.add(456);</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Iterator i = ll.iterator();</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while(i.hasNext()){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System.out.println(i.next());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ll.add(34);</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System.out.println(ll);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sp>
        <p:nvSpPr>
          <p:cNvPr id="2462" name="Google Shape;2462;p22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Set Interface</a:t>
            </a:r>
            <a:endParaRPr/>
          </a:p>
        </p:txBody>
      </p:sp>
      <p:sp>
        <p:nvSpPr>
          <p:cNvPr id="2463" name="Google Shape;2463;p226"/>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boolean remove(Object)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Iterator iterator()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boolean contains(Object)</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22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HashSet class</a:t>
            </a:r>
            <a:endParaRPr/>
          </a:p>
        </p:txBody>
      </p:sp>
      <p:sp>
        <p:nvSpPr>
          <p:cNvPr id="2473" name="Google Shape;2473;p227"/>
          <p:cNvSpPr txBox="1"/>
          <p:nvPr/>
        </p:nvSpPr>
        <p:spPr>
          <a:xfrm>
            <a:off x="533400" y="914400"/>
            <a:ext cx="86106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accNo = 1001;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name = "abc";</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public int hashCode(){</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return accNo;</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public boolean equals(Object o){</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return (this.hashCode() == o.hashCode());</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p22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HashSetDemo class</a:t>
            </a:r>
            <a:endParaRPr/>
          </a:p>
        </p:txBody>
      </p:sp>
      <p:sp>
        <p:nvSpPr>
          <p:cNvPr id="2481" name="Google Shape;2481;p228"/>
          <p:cNvSpPr txBox="1"/>
          <p:nvPr/>
        </p:nvSpPr>
        <p:spPr>
          <a:xfrm>
            <a:off x="304800" y="838200"/>
            <a:ext cx="8072437" cy="55514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HashSetDemo{</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ba1 = new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ba2 = new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HashSet hs = new HashSet();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hs.add(ba1); hs.add(ba2);hs.add(ba1);</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System.out.println("Size of HashSet = "+hs.size());</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(hs.contains(ba1)){</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System.out.println("Hash Set contains ba1");</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System.out.println("ba1 equals ba2 : "+ba1.equals(ba2));</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Iterator it = hs.iterator();</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(it.hasNext()){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System.out.println("HashCode : “+it.next().hashCode());</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8" name="Shape 2488"/>
        <p:cNvGrpSpPr/>
        <p:nvPr/>
      </p:nvGrpSpPr>
      <p:grpSpPr>
        <a:xfrm>
          <a:off x="0" y="0"/>
          <a:ext cx="0" cy="0"/>
          <a:chOff x="0" y="0"/>
          <a:chExt cx="0" cy="0"/>
        </a:xfrm>
      </p:grpSpPr>
      <p:sp>
        <p:nvSpPr>
          <p:cNvPr id="2489" name="Google Shape;2489;p22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SortedSet Interface</a:t>
            </a:r>
            <a:endParaRPr/>
          </a:p>
        </p:txBody>
      </p:sp>
      <p:sp>
        <p:nvSpPr>
          <p:cNvPr id="2490" name="Google Shape;2490;p229"/>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Comparator  comparator()</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Object first()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Object last()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SortedSet headSet( h toElement)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SortedSet tailSet( t fromElement)</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SortedSet subSet( e fromElement , t toElement)</a:t>
            </a:r>
            <a:endParaRPr/>
          </a:p>
          <a:p>
            <a:pPr indent="-336550" lvl="0" marL="336550" marR="0" rtl="0" algn="l">
              <a:lnSpc>
                <a:spcPct val="8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7" name="Shape 2497"/>
        <p:cNvGrpSpPr/>
        <p:nvPr/>
      </p:nvGrpSpPr>
      <p:grpSpPr>
        <a:xfrm>
          <a:off x="0" y="0"/>
          <a:ext cx="0" cy="0"/>
          <a:chOff x="0" y="0"/>
          <a:chExt cx="0" cy="0"/>
        </a:xfrm>
      </p:grpSpPr>
      <p:sp>
        <p:nvSpPr>
          <p:cNvPr id="2498" name="Google Shape;2498;p23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TreeSet</a:t>
            </a:r>
            <a:endParaRPr/>
          </a:p>
        </p:txBody>
      </p:sp>
      <p:sp>
        <p:nvSpPr>
          <p:cNvPr id="2499" name="Google Shape;2499;p230"/>
          <p:cNvSpPr txBox="1"/>
          <p:nvPr/>
        </p:nvSpPr>
        <p:spPr>
          <a:xfrm>
            <a:off x="533400" y="914400"/>
            <a:ext cx="8072437" cy="5638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import java.util.*; </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public class TreeSetDemo{</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TreeSet ts = new TreeSet();</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ts.add("C"); ts.add("A"); ts.add("D");ts.add("E");    ts.add("F");    ts.add("B");   </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System.out.println("Tree size :"+ts.size());</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System.out.println("Tree contents :"+ts);</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System.out.println("The very first element :"+ts.first());</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System.out.println("The very last element :"+ts.last());</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System.out.println("Is tree empty?"+ts.isEmpty());</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System.out.println("Tree contents after removing 'F' :"+ts);</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System.out.println("Whether tree contains 'D'?"+ts.contains("D"));</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Object [ ] arrTree = new Object[ts.size()];</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arrTree=ts.toArray();</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for(int i=0; i&lt;arrTree.length; i++)</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System.out.println("The "+i+"th object is :"+arrTree[i]);</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Iterator l1Itr = ts.iterator();</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System.out.println("Linked List through Iterator :");</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while(l1Itr.hasNext())</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System.out.println(l1Itr.next()+",");   }</a:t>
            </a:r>
            <a:endParaRPr/>
          </a:p>
          <a:p>
            <a:pPr indent="-457200" lvl="0" marL="457200" marR="0" rtl="0" algn="l">
              <a:lnSpc>
                <a:spcPct val="6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5" name="Shape 2505"/>
        <p:cNvGrpSpPr/>
        <p:nvPr/>
      </p:nvGrpSpPr>
      <p:grpSpPr>
        <a:xfrm>
          <a:off x="0" y="0"/>
          <a:ext cx="0" cy="0"/>
          <a:chOff x="0" y="0"/>
          <a:chExt cx="0" cy="0"/>
        </a:xfrm>
      </p:grpSpPr>
      <p:sp>
        <p:nvSpPr>
          <p:cNvPr id="2506" name="Google Shape;2506;p23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TreeSet using Comparator</a:t>
            </a:r>
            <a:endParaRPr/>
          </a:p>
        </p:txBody>
      </p:sp>
      <p:sp>
        <p:nvSpPr>
          <p:cNvPr id="2507" name="Google Shape;2507;p231"/>
          <p:cNvSpPr txBox="1"/>
          <p:nvPr/>
        </p:nvSpPr>
        <p:spPr>
          <a:xfrm>
            <a:off x="228600" y="914400"/>
            <a:ext cx="8610600" cy="5715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ReverseCompareString implements Comparator{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int compare(Object a, Object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ast = (String) a;   	String bst =(String)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return(bst.compareTo(ast));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TestComparator{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ReverseCompareString rcs = new ReverseCompareString();</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TreeSet ts = new TreeSet(rcs);</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ts.add("A"); 	ts.add("K");	ts.add("D");	ts.add("B");</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ts.add("F");	ts.add("C");	ts.add("G1");	ts.add("G2");</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Iterator it = ts.iterator();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while(it.hasNext()){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System.out.println("Next:"+it.next());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p232"/>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Map interface</a:t>
            </a:r>
            <a:endParaRPr/>
          </a:p>
        </p:txBody>
      </p:sp>
      <p:sp>
        <p:nvSpPr>
          <p:cNvPr id="2516" name="Google Shape;2516;p232"/>
          <p:cNvSpPr txBox="1"/>
          <p:nvPr/>
        </p:nvSpPr>
        <p:spPr>
          <a:xfrm>
            <a:off x="533400" y="1143000"/>
            <a:ext cx="8072437" cy="5257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17" name="Google Shape;2517;p232"/>
          <p:cNvSpPr txBox="1"/>
          <p:nvPr/>
        </p:nvSpPr>
        <p:spPr>
          <a:xfrm>
            <a:off x="5867400" y="31242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HashMap</a:t>
            </a:r>
            <a:endParaRPr/>
          </a:p>
        </p:txBody>
      </p:sp>
      <p:sp>
        <p:nvSpPr>
          <p:cNvPr id="2518" name="Google Shape;2518;p232"/>
          <p:cNvSpPr txBox="1"/>
          <p:nvPr/>
        </p:nvSpPr>
        <p:spPr>
          <a:xfrm>
            <a:off x="2286000" y="51054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TreeMap</a:t>
            </a:r>
            <a:endParaRPr/>
          </a:p>
        </p:txBody>
      </p:sp>
      <p:sp>
        <p:nvSpPr>
          <p:cNvPr id="2519" name="Google Shape;2519;p232"/>
          <p:cNvSpPr txBox="1"/>
          <p:nvPr/>
        </p:nvSpPr>
        <p:spPr>
          <a:xfrm>
            <a:off x="3657600" y="16002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Map</a:t>
            </a:r>
            <a:endParaRPr/>
          </a:p>
        </p:txBody>
      </p:sp>
      <p:sp>
        <p:nvSpPr>
          <p:cNvPr id="2520" name="Google Shape;2520;p232"/>
          <p:cNvSpPr txBox="1"/>
          <p:nvPr/>
        </p:nvSpPr>
        <p:spPr>
          <a:xfrm>
            <a:off x="2286000" y="30480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1" i="0" lang="en-US" sz="1400" u="none">
                <a:solidFill>
                  <a:srgbClr val="000000"/>
                </a:solidFill>
                <a:latin typeface="Times New Roman"/>
                <a:ea typeface="Times New Roman"/>
                <a:cs typeface="Times New Roman"/>
                <a:sym typeface="Times New Roman"/>
              </a:rPr>
              <a:t>&lt;&lt;interface&gt;&gt;</a:t>
            </a:r>
            <a:endParaRPr/>
          </a:p>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Sorted Map</a:t>
            </a:r>
            <a:endParaRPr/>
          </a:p>
        </p:txBody>
      </p:sp>
      <p:cxnSp>
        <p:nvCxnSpPr>
          <p:cNvPr id="2521" name="Google Shape;2521;p232"/>
          <p:cNvCxnSpPr/>
          <p:nvPr/>
        </p:nvCxnSpPr>
        <p:spPr>
          <a:xfrm flipH="1" rot="10800000">
            <a:off x="2857500" y="1981200"/>
            <a:ext cx="1371600" cy="1066800"/>
          </a:xfrm>
          <a:prstGeom prst="straightConnector1">
            <a:avLst/>
          </a:prstGeom>
          <a:noFill/>
          <a:ln cap="flat" cmpd="sng" w="9525">
            <a:solidFill>
              <a:srgbClr val="000000"/>
            </a:solidFill>
            <a:prstDash val="solid"/>
            <a:miter lim="800000"/>
            <a:headEnd len="med" w="med" type="none"/>
            <a:tailEnd len="med" w="med" type="triangle"/>
          </a:ln>
        </p:spPr>
      </p:cxnSp>
      <p:cxnSp>
        <p:nvCxnSpPr>
          <p:cNvPr id="2522" name="Google Shape;2522;p232"/>
          <p:cNvCxnSpPr/>
          <p:nvPr/>
        </p:nvCxnSpPr>
        <p:spPr>
          <a:xfrm flipH="1" rot="10800000">
            <a:off x="2857500" y="3429000"/>
            <a:ext cx="1587" cy="1676400"/>
          </a:xfrm>
          <a:prstGeom prst="straightConnector1">
            <a:avLst/>
          </a:prstGeom>
          <a:noFill/>
          <a:ln cap="flat" cmpd="sng" w="9525">
            <a:solidFill>
              <a:srgbClr val="000000"/>
            </a:solidFill>
            <a:prstDash val="solid"/>
            <a:miter lim="800000"/>
            <a:headEnd len="med" w="med" type="none"/>
            <a:tailEnd len="med" w="med" type="triangle"/>
          </a:ln>
        </p:spPr>
      </p:cxnSp>
      <p:cxnSp>
        <p:nvCxnSpPr>
          <p:cNvPr id="2523" name="Google Shape;2523;p232"/>
          <p:cNvCxnSpPr/>
          <p:nvPr/>
        </p:nvCxnSpPr>
        <p:spPr>
          <a:xfrm rot="10800000">
            <a:off x="4419600" y="1981200"/>
            <a:ext cx="2019300" cy="1143000"/>
          </a:xfrm>
          <a:prstGeom prst="straightConnector1">
            <a:avLst/>
          </a:prstGeom>
          <a:noFill/>
          <a:ln cap="flat" cmpd="sng" w="9525">
            <a:solidFill>
              <a:srgbClr val="000000"/>
            </a:solidFill>
            <a:prstDash val="solid"/>
            <a:miter lim="800000"/>
            <a:headEnd len="med" w="med" type="none"/>
            <a:tailEnd len="med" w="med" type="triangle"/>
          </a:ln>
        </p:spPr>
      </p:cxnSp>
      <p:sp>
        <p:nvSpPr>
          <p:cNvPr id="2524" name="Google Shape;2524;p232"/>
          <p:cNvSpPr txBox="1"/>
          <p:nvPr/>
        </p:nvSpPr>
        <p:spPr>
          <a:xfrm>
            <a:off x="3733800" y="3657600"/>
            <a:ext cx="1143000" cy="381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Weak HashMap</a:t>
            </a:r>
            <a:endParaRPr/>
          </a:p>
        </p:txBody>
      </p:sp>
      <p:cxnSp>
        <p:nvCxnSpPr>
          <p:cNvPr id="2525" name="Google Shape;2525;p232"/>
          <p:cNvCxnSpPr/>
          <p:nvPr/>
        </p:nvCxnSpPr>
        <p:spPr>
          <a:xfrm flipH="1" rot="10800000">
            <a:off x="4267200" y="1981200"/>
            <a:ext cx="1587" cy="167640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23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Map interface</a:t>
            </a:r>
            <a:endParaRPr/>
          </a:p>
        </p:txBody>
      </p:sp>
      <p:sp>
        <p:nvSpPr>
          <p:cNvPr id="2535" name="Google Shape;2535;p23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boolean containsKey(object key)</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boolean containsValue(object value)  </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Set(k,v) entrySet()</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Set (k) keySet()</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Collections(v) values()</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v put(k key, v value)</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v get(object key)</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containsValue()</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ketSet()</a:t>
            </a:r>
            <a:endParaRPr/>
          </a:p>
          <a:p>
            <a:pPr indent="-336550" lvl="0" marL="336550" marR="0" rtl="0" algn="l">
              <a:lnSpc>
                <a:spcPct val="80000"/>
              </a:lnSpc>
              <a:spcBef>
                <a:spcPts val="500"/>
              </a:spcBef>
              <a:spcAft>
                <a:spcPts val="0"/>
              </a:spcAft>
              <a:buClr>
                <a:srgbClr val="000000"/>
              </a:buClr>
              <a:buSzPts val="2400"/>
              <a:buFont typeface="Arimo"/>
              <a:buChar char="•"/>
            </a:pPr>
            <a:r>
              <a:rPr b="0" i="0" lang="en-US" sz="2400" u="none">
                <a:solidFill>
                  <a:srgbClr val="000000"/>
                </a:solidFill>
                <a:latin typeface="Times New Roman"/>
                <a:ea typeface="Times New Roman"/>
                <a:cs typeface="Times New Roman"/>
                <a:sym typeface="Times New Roman"/>
              </a:rPr>
              <a:t>values()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Writing Comments</a:t>
            </a:r>
            <a:endParaRPr/>
          </a:p>
        </p:txBody>
      </p:sp>
      <p:sp>
        <p:nvSpPr>
          <p:cNvPr id="349" name="Google Shape;349;p45"/>
          <p:cNvSpPr txBox="1"/>
          <p:nvPr/>
        </p:nvSpPr>
        <p:spPr>
          <a:xfrm>
            <a:off x="457200" y="914400"/>
            <a:ext cx="8077200" cy="5638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Temperature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  The program is written by…                        documentation comment</a:t>
            </a:r>
            <a:endParaRPr/>
          </a:p>
          <a:p>
            <a:pPr indent="-336550" lvl="0" marL="33655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 Author Pragati Software Pvt. Ltd</a:t>
            </a:r>
            <a:endParaRPr/>
          </a:p>
          <a:p>
            <a:pPr indent="-336550" lvl="0" marL="33655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args)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//Variable declarations:                                    single line comment</a:t>
            </a:r>
            <a:endParaRPr/>
          </a:p>
          <a:p>
            <a:pPr indent="-336550" lvl="0" marL="33655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 double centigrade;					</a:t>
            </a:r>
            <a:endParaRPr/>
          </a:p>
          <a:p>
            <a:pPr indent="-336550" lvl="0" marL="33655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double fahrenheit;					multiple line comment	</a:t>
            </a:r>
            <a:endParaRPr/>
          </a:p>
          <a:p>
            <a:pPr indent="-336550" lvl="0" marL="33655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centigrade;</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fahrenheit;</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centigrade = 33.3f;</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fahrenheit = (centigrade * 9 / 5) + 32; </a:t>
            </a:r>
            <a:r>
              <a:rPr b="1" i="0" lang="en-US" sz="2000" u="none">
                <a:solidFill>
                  <a:srgbClr val="000000"/>
                </a:solidFill>
                <a:latin typeface="Arial Narrow"/>
                <a:ea typeface="Arial Narrow"/>
                <a:cs typeface="Arial Narrow"/>
                <a:sym typeface="Arial Narrow"/>
              </a:rPr>
              <a:t>// Conversion Formula</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("33.3 Centigrade = “ + fahrenheit + " Fahrenheit.");</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23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Extracting data from HashMap</a:t>
            </a:r>
            <a:endParaRPr/>
          </a:p>
        </p:txBody>
      </p:sp>
      <p:sp>
        <p:nvSpPr>
          <p:cNvPr id="2543" name="Google Shape;2543;p234"/>
          <p:cNvSpPr txBox="1"/>
          <p:nvPr/>
        </p:nvSpPr>
        <p:spPr>
          <a:xfrm>
            <a:off x="1524000" y="3810000"/>
            <a:ext cx="914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544" name="Google Shape;2544;p234"/>
          <p:cNvSpPr txBox="1"/>
          <p:nvPr/>
        </p:nvSpPr>
        <p:spPr>
          <a:xfrm>
            <a:off x="381000" y="838200"/>
            <a:ext cx="1219200" cy="407987"/>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sng">
                <a:solidFill>
                  <a:srgbClr val="000000"/>
                </a:solidFill>
                <a:latin typeface="Times New Roman"/>
                <a:ea typeface="Times New Roman"/>
                <a:cs typeface="Times New Roman"/>
                <a:sym typeface="Times New Roman"/>
              </a:rPr>
              <a:t>Map</a:t>
            </a:r>
            <a:endParaRPr/>
          </a:p>
        </p:txBody>
      </p:sp>
      <p:cxnSp>
        <p:nvCxnSpPr>
          <p:cNvPr id="2545" name="Google Shape;2545;p234"/>
          <p:cNvCxnSpPr/>
          <p:nvPr/>
        </p:nvCxnSpPr>
        <p:spPr>
          <a:xfrm>
            <a:off x="2819400" y="1828800"/>
            <a:ext cx="2209800" cy="1587"/>
          </a:xfrm>
          <a:prstGeom prst="straightConnector1">
            <a:avLst/>
          </a:prstGeom>
          <a:noFill/>
          <a:ln>
            <a:noFill/>
          </a:ln>
        </p:spPr>
      </p:cxnSp>
      <p:sp>
        <p:nvSpPr>
          <p:cNvPr id="2546" name="Google Shape;2546;p234"/>
          <p:cNvSpPr txBox="1"/>
          <p:nvPr/>
        </p:nvSpPr>
        <p:spPr>
          <a:xfrm>
            <a:off x="3632200" y="992187"/>
            <a:ext cx="1320800" cy="4079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keyset( )</a:t>
            </a:r>
            <a:endParaRPr/>
          </a:p>
        </p:txBody>
      </p:sp>
      <p:sp>
        <p:nvSpPr>
          <p:cNvPr id="2547" name="Google Shape;2547;p234"/>
          <p:cNvSpPr txBox="1"/>
          <p:nvPr/>
        </p:nvSpPr>
        <p:spPr>
          <a:xfrm>
            <a:off x="3592512" y="2114550"/>
            <a:ext cx="1095375" cy="314325"/>
          </a:xfrm>
          <a:prstGeom prst="rect">
            <a:avLst/>
          </a:prstGeom>
          <a:noFill/>
          <a:ln>
            <a:noFill/>
          </a:ln>
        </p:spPr>
        <p:txBody>
          <a:bodyPr anchorCtr="0" anchor="t" bIns="0" lIns="0" spcFirstLastPara="1" rIns="0" wrap="square" tIns="0">
            <a:spAutoFit/>
          </a:bodyPr>
          <a:lstStyle/>
          <a:p>
            <a:pPr indent="0" lvl="0" marL="0" marR="0" rtl="0" algn="ctr">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values( )</a:t>
            </a:r>
            <a:endParaRPr/>
          </a:p>
        </p:txBody>
      </p:sp>
      <p:grpSp>
        <p:nvGrpSpPr>
          <p:cNvPr id="2548" name="Google Shape;2548;p234"/>
          <p:cNvGrpSpPr/>
          <p:nvPr/>
        </p:nvGrpSpPr>
        <p:grpSpPr>
          <a:xfrm>
            <a:off x="609600" y="1295400"/>
            <a:ext cx="8158162" cy="5259387"/>
            <a:chOff x="384" y="816"/>
            <a:chExt cx="5139" cy="3313"/>
          </a:xfrm>
        </p:grpSpPr>
        <p:grpSp>
          <p:nvGrpSpPr>
            <p:cNvPr id="2549" name="Google Shape;2549;p234"/>
            <p:cNvGrpSpPr/>
            <p:nvPr/>
          </p:nvGrpSpPr>
          <p:grpSpPr>
            <a:xfrm>
              <a:off x="384" y="816"/>
              <a:ext cx="1633" cy="1441"/>
              <a:chOff x="384" y="816"/>
              <a:chExt cx="1633" cy="1441"/>
            </a:xfrm>
          </p:grpSpPr>
          <p:sp>
            <p:nvSpPr>
              <p:cNvPr id="2550" name="Google Shape;2550;p234"/>
              <p:cNvSpPr txBox="1"/>
              <p:nvPr/>
            </p:nvSpPr>
            <p:spPr>
              <a:xfrm>
                <a:off x="384" y="816"/>
                <a:ext cx="816" cy="26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Keys</a:t>
                </a:r>
                <a:endParaRPr/>
              </a:p>
            </p:txBody>
          </p:sp>
          <p:sp>
            <p:nvSpPr>
              <p:cNvPr id="2551" name="Google Shape;2551;p234"/>
              <p:cNvSpPr txBox="1"/>
              <p:nvPr/>
            </p:nvSpPr>
            <p:spPr>
              <a:xfrm>
                <a:off x="1200" y="816"/>
                <a:ext cx="816" cy="263"/>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Values</a:t>
                </a:r>
                <a:endParaRPr/>
              </a:p>
            </p:txBody>
          </p:sp>
          <p:sp>
            <p:nvSpPr>
              <p:cNvPr id="2552" name="Google Shape;2552;p234"/>
              <p:cNvSpPr txBox="1"/>
              <p:nvPr/>
            </p:nvSpPr>
            <p:spPr>
              <a:xfrm>
                <a:off x="384" y="1079"/>
                <a:ext cx="816" cy="2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101</a:t>
                </a:r>
                <a:endParaRPr/>
              </a:p>
            </p:txBody>
          </p:sp>
          <p:sp>
            <p:nvSpPr>
              <p:cNvPr id="2553" name="Google Shape;2553;p234"/>
              <p:cNvSpPr txBox="1"/>
              <p:nvPr/>
            </p:nvSpPr>
            <p:spPr>
              <a:xfrm>
                <a:off x="1200" y="1079"/>
                <a:ext cx="816" cy="2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Cake</a:t>
                </a:r>
                <a:endParaRPr/>
              </a:p>
            </p:txBody>
          </p:sp>
          <p:sp>
            <p:nvSpPr>
              <p:cNvPr id="2554" name="Google Shape;2554;p234"/>
              <p:cNvSpPr txBox="1"/>
              <p:nvPr/>
            </p:nvSpPr>
            <p:spPr>
              <a:xfrm>
                <a:off x="384" y="1315"/>
                <a:ext cx="816" cy="23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102</a:t>
                </a:r>
                <a:endParaRPr/>
              </a:p>
            </p:txBody>
          </p:sp>
          <p:sp>
            <p:nvSpPr>
              <p:cNvPr id="2555" name="Google Shape;2555;p234"/>
              <p:cNvSpPr txBox="1"/>
              <p:nvPr/>
            </p:nvSpPr>
            <p:spPr>
              <a:xfrm>
                <a:off x="1200" y="1315"/>
                <a:ext cx="816" cy="23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a:t>
                </a:r>
                <a:endParaRPr/>
              </a:p>
            </p:txBody>
          </p:sp>
          <p:sp>
            <p:nvSpPr>
              <p:cNvPr id="2556" name="Google Shape;2556;p234"/>
              <p:cNvSpPr txBox="1"/>
              <p:nvPr/>
            </p:nvSpPr>
            <p:spPr>
              <a:xfrm>
                <a:off x="384" y="1549"/>
                <a:ext cx="816" cy="23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103</a:t>
                </a:r>
                <a:endParaRPr/>
              </a:p>
            </p:txBody>
          </p:sp>
          <p:sp>
            <p:nvSpPr>
              <p:cNvPr id="2557" name="Google Shape;2557;p234"/>
              <p:cNvSpPr txBox="1"/>
              <p:nvPr/>
            </p:nvSpPr>
            <p:spPr>
              <a:xfrm>
                <a:off x="1200" y="1549"/>
                <a:ext cx="816" cy="23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Butter</a:t>
                </a:r>
                <a:endParaRPr/>
              </a:p>
            </p:txBody>
          </p:sp>
          <p:sp>
            <p:nvSpPr>
              <p:cNvPr id="2558" name="Google Shape;2558;p234"/>
              <p:cNvSpPr txBox="1"/>
              <p:nvPr/>
            </p:nvSpPr>
            <p:spPr>
              <a:xfrm>
                <a:off x="384" y="1786"/>
                <a:ext cx="816" cy="23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104</a:t>
                </a:r>
                <a:endParaRPr/>
              </a:p>
            </p:txBody>
          </p:sp>
          <p:sp>
            <p:nvSpPr>
              <p:cNvPr id="2559" name="Google Shape;2559;p234"/>
              <p:cNvSpPr txBox="1"/>
              <p:nvPr/>
            </p:nvSpPr>
            <p:spPr>
              <a:xfrm>
                <a:off x="1200" y="1786"/>
                <a:ext cx="816" cy="23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Milk</a:t>
                </a:r>
                <a:endParaRPr/>
              </a:p>
            </p:txBody>
          </p:sp>
          <p:sp>
            <p:nvSpPr>
              <p:cNvPr id="2560" name="Google Shape;2560;p234"/>
              <p:cNvSpPr txBox="1"/>
              <p:nvPr/>
            </p:nvSpPr>
            <p:spPr>
              <a:xfrm>
                <a:off x="384" y="2020"/>
                <a:ext cx="816" cy="2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105</a:t>
                </a:r>
                <a:endParaRPr/>
              </a:p>
            </p:txBody>
          </p:sp>
          <p:sp>
            <p:nvSpPr>
              <p:cNvPr id="2561" name="Google Shape;2561;p234"/>
              <p:cNvSpPr txBox="1"/>
              <p:nvPr/>
            </p:nvSpPr>
            <p:spPr>
              <a:xfrm>
                <a:off x="1200" y="2020"/>
                <a:ext cx="816" cy="2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Jam</a:t>
                </a:r>
                <a:endParaRPr/>
              </a:p>
            </p:txBody>
          </p:sp>
          <p:cxnSp>
            <p:nvCxnSpPr>
              <p:cNvPr id="2562" name="Google Shape;2562;p234"/>
              <p:cNvCxnSpPr/>
              <p:nvPr/>
            </p:nvCxnSpPr>
            <p:spPr>
              <a:xfrm>
                <a:off x="1200" y="816"/>
                <a:ext cx="1" cy="1440"/>
              </a:xfrm>
              <a:prstGeom prst="straightConnector1">
                <a:avLst/>
              </a:prstGeom>
              <a:noFill/>
              <a:ln cap="flat" cmpd="sng" w="12600">
                <a:solidFill>
                  <a:srgbClr val="000000"/>
                </a:solidFill>
                <a:prstDash val="solid"/>
                <a:miter lim="800000"/>
                <a:headEnd len="med" w="med" type="none"/>
                <a:tailEnd len="med" w="med" type="none"/>
              </a:ln>
            </p:spPr>
          </p:cxnSp>
          <p:cxnSp>
            <p:nvCxnSpPr>
              <p:cNvPr id="2563" name="Google Shape;2563;p234"/>
              <p:cNvCxnSpPr/>
              <p:nvPr/>
            </p:nvCxnSpPr>
            <p:spPr>
              <a:xfrm>
                <a:off x="384" y="1079"/>
                <a:ext cx="1632" cy="1"/>
              </a:xfrm>
              <a:prstGeom prst="straightConnector1">
                <a:avLst/>
              </a:prstGeom>
              <a:noFill/>
              <a:ln cap="flat" cmpd="sng" w="12600">
                <a:solidFill>
                  <a:srgbClr val="000000"/>
                </a:solidFill>
                <a:prstDash val="solid"/>
                <a:miter lim="800000"/>
                <a:headEnd len="med" w="med" type="none"/>
                <a:tailEnd len="med" w="med" type="none"/>
              </a:ln>
            </p:spPr>
          </p:cxnSp>
          <p:cxnSp>
            <p:nvCxnSpPr>
              <p:cNvPr id="2564" name="Google Shape;2564;p234"/>
              <p:cNvCxnSpPr/>
              <p:nvPr/>
            </p:nvCxnSpPr>
            <p:spPr>
              <a:xfrm>
                <a:off x="384" y="1315"/>
                <a:ext cx="1632" cy="1"/>
              </a:xfrm>
              <a:prstGeom prst="straightConnector1">
                <a:avLst/>
              </a:prstGeom>
              <a:noFill/>
              <a:ln cap="flat" cmpd="sng" w="12600">
                <a:solidFill>
                  <a:srgbClr val="000000"/>
                </a:solidFill>
                <a:prstDash val="solid"/>
                <a:miter lim="800000"/>
                <a:headEnd len="med" w="med" type="none"/>
                <a:tailEnd len="med" w="med" type="none"/>
              </a:ln>
            </p:spPr>
          </p:cxnSp>
          <p:cxnSp>
            <p:nvCxnSpPr>
              <p:cNvPr id="2565" name="Google Shape;2565;p234"/>
              <p:cNvCxnSpPr/>
              <p:nvPr/>
            </p:nvCxnSpPr>
            <p:spPr>
              <a:xfrm>
                <a:off x="384" y="1549"/>
                <a:ext cx="1632" cy="1"/>
              </a:xfrm>
              <a:prstGeom prst="straightConnector1">
                <a:avLst/>
              </a:prstGeom>
              <a:noFill/>
              <a:ln cap="flat" cmpd="sng" w="12600">
                <a:solidFill>
                  <a:srgbClr val="000000"/>
                </a:solidFill>
                <a:prstDash val="solid"/>
                <a:miter lim="800000"/>
                <a:headEnd len="med" w="med" type="none"/>
                <a:tailEnd len="med" w="med" type="none"/>
              </a:ln>
            </p:spPr>
          </p:cxnSp>
          <p:cxnSp>
            <p:nvCxnSpPr>
              <p:cNvPr id="2566" name="Google Shape;2566;p234"/>
              <p:cNvCxnSpPr/>
              <p:nvPr/>
            </p:nvCxnSpPr>
            <p:spPr>
              <a:xfrm>
                <a:off x="384" y="1786"/>
                <a:ext cx="1632" cy="1"/>
              </a:xfrm>
              <a:prstGeom prst="straightConnector1">
                <a:avLst/>
              </a:prstGeom>
              <a:noFill/>
              <a:ln cap="flat" cmpd="sng" w="12600">
                <a:solidFill>
                  <a:srgbClr val="000000"/>
                </a:solidFill>
                <a:prstDash val="solid"/>
                <a:miter lim="800000"/>
                <a:headEnd len="med" w="med" type="none"/>
                <a:tailEnd len="med" w="med" type="none"/>
              </a:ln>
            </p:spPr>
          </p:cxnSp>
          <p:cxnSp>
            <p:nvCxnSpPr>
              <p:cNvPr id="2567" name="Google Shape;2567;p234"/>
              <p:cNvCxnSpPr/>
              <p:nvPr/>
            </p:nvCxnSpPr>
            <p:spPr>
              <a:xfrm>
                <a:off x="384" y="2020"/>
                <a:ext cx="1632" cy="1"/>
              </a:xfrm>
              <a:prstGeom prst="straightConnector1">
                <a:avLst/>
              </a:prstGeom>
              <a:noFill/>
              <a:ln cap="flat" cmpd="sng" w="12600">
                <a:solidFill>
                  <a:srgbClr val="000000"/>
                </a:solidFill>
                <a:prstDash val="solid"/>
                <a:miter lim="800000"/>
                <a:headEnd len="med" w="med" type="none"/>
                <a:tailEnd len="med" w="med" type="none"/>
              </a:ln>
            </p:spPr>
          </p:cxnSp>
          <p:cxnSp>
            <p:nvCxnSpPr>
              <p:cNvPr id="2568" name="Google Shape;2568;p234"/>
              <p:cNvCxnSpPr/>
              <p:nvPr/>
            </p:nvCxnSpPr>
            <p:spPr>
              <a:xfrm>
                <a:off x="384" y="816"/>
                <a:ext cx="1" cy="1440"/>
              </a:xfrm>
              <a:prstGeom prst="straightConnector1">
                <a:avLst/>
              </a:prstGeom>
              <a:noFill/>
              <a:ln cap="flat" cmpd="sng" w="28425">
                <a:solidFill>
                  <a:srgbClr val="000000"/>
                </a:solidFill>
                <a:prstDash val="solid"/>
                <a:miter lim="800000"/>
                <a:headEnd len="med" w="med" type="none"/>
                <a:tailEnd len="med" w="med" type="none"/>
              </a:ln>
            </p:spPr>
          </p:cxnSp>
          <p:cxnSp>
            <p:nvCxnSpPr>
              <p:cNvPr id="2569" name="Google Shape;2569;p234"/>
              <p:cNvCxnSpPr/>
              <p:nvPr/>
            </p:nvCxnSpPr>
            <p:spPr>
              <a:xfrm>
                <a:off x="2016" y="816"/>
                <a:ext cx="1" cy="1440"/>
              </a:xfrm>
              <a:prstGeom prst="straightConnector1">
                <a:avLst/>
              </a:prstGeom>
              <a:noFill/>
              <a:ln cap="flat" cmpd="sng" w="28425">
                <a:solidFill>
                  <a:srgbClr val="000000"/>
                </a:solidFill>
                <a:prstDash val="solid"/>
                <a:miter lim="800000"/>
                <a:headEnd len="med" w="med" type="none"/>
                <a:tailEnd len="med" w="med" type="none"/>
              </a:ln>
            </p:spPr>
          </p:cxnSp>
          <p:cxnSp>
            <p:nvCxnSpPr>
              <p:cNvPr id="2570" name="Google Shape;2570;p234"/>
              <p:cNvCxnSpPr/>
              <p:nvPr/>
            </p:nvCxnSpPr>
            <p:spPr>
              <a:xfrm>
                <a:off x="384" y="816"/>
                <a:ext cx="1632" cy="1"/>
              </a:xfrm>
              <a:prstGeom prst="straightConnector1">
                <a:avLst/>
              </a:prstGeom>
              <a:noFill/>
              <a:ln cap="flat" cmpd="sng" w="28425">
                <a:solidFill>
                  <a:srgbClr val="000000"/>
                </a:solidFill>
                <a:prstDash val="solid"/>
                <a:miter lim="800000"/>
                <a:headEnd len="med" w="med" type="none"/>
                <a:tailEnd len="med" w="med" type="none"/>
              </a:ln>
            </p:spPr>
          </p:cxnSp>
          <p:cxnSp>
            <p:nvCxnSpPr>
              <p:cNvPr id="2571" name="Google Shape;2571;p234"/>
              <p:cNvCxnSpPr/>
              <p:nvPr/>
            </p:nvCxnSpPr>
            <p:spPr>
              <a:xfrm>
                <a:off x="384" y="2256"/>
                <a:ext cx="1632" cy="1"/>
              </a:xfrm>
              <a:prstGeom prst="straightConnector1">
                <a:avLst/>
              </a:prstGeom>
              <a:noFill/>
              <a:ln cap="flat" cmpd="sng" w="28425">
                <a:solidFill>
                  <a:srgbClr val="000000"/>
                </a:solidFill>
                <a:prstDash val="solid"/>
                <a:miter lim="800000"/>
                <a:headEnd len="med" w="med" type="none"/>
                <a:tailEnd len="med" w="med" type="none"/>
              </a:ln>
            </p:spPr>
          </p:cxnSp>
        </p:grpSp>
        <p:grpSp>
          <p:nvGrpSpPr>
            <p:cNvPr id="2572" name="Google Shape;2572;p234"/>
            <p:cNvGrpSpPr/>
            <p:nvPr/>
          </p:nvGrpSpPr>
          <p:grpSpPr>
            <a:xfrm>
              <a:off x="3168" y="864"/>
              <a:ext cx="2355" cy="385"/>
              <a:chOff x="3168" y="864"/>
              <a:chExt cx="2355" cy="385"/>
            </a:xfrm>
          </p:grpSpPr>
          <p:sp>
            <p:nvSpPr>
              <p:cNvPr id="2573" name="Google Shape;2573;p234"/>
              <p:cNvSpPr txBox="1"/>
              <p:nvPr/>
            </p:nvSpPr>
            <p:spPr>
              <a:xfrm>
                <a:off x="3168" y="864"/>
                <a:ext cx="471" cy="3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101</a:t>
                </a:r>
                <a:endParaRPr/>
              </a:p>
            </p:txBody>
          </p:sp>
          <p:sp>
            <p:nvSpPr>
              <p:cNvPr id="2574" name="Google Shape;2574;p234"/>
              <p:cNvSpPr txBox="1"/>
              <p:nvPr/>
            </p:nvSpPr>
            <p:spPr>
              <a:xfrm>
                <a:off x="3639" y="864"/>
                <a:ext cx="471" cy="3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102</a:t>
                </a:r>
                <a:endParaRPr/>
              </a:p>
            </p:txBody>
          </p:sp>
          <p:sp>
            <p:nvSpPr>
              <p:cNvPr id="2575" name="Google Shape;2575;p234"/>
              <p:cNvSpPr txBox="1"/>
              <p:nvPr/>
            </p:nvSpPr>
            <p:spPr>
              <a:xfrm>
                <a:off x="4110" y="864"/>
                <a:ext cx="470" cy="3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103</a:t>
                </a:r>
                <a:endParaRPr/>
              </a:p>
            </p:txBody>
          </p:sp>
          <p:sp>
            <p:nvSpPr>
              <p:cNvPr id="2576" name="Google Shape;2576;p234"/>
              <p:cNvSpPr txBox="1"/>
              <p:nvPr/>
            </p:nvSpPr>
            <p:spPr>
              <a:xfrm>
                <a:off x="4580" y="864"/>
                <a:ext cx="471" cy="3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104</a:t>
                </a:r>
                <a:endParaRPr/>
              </a:p>
            </p:txBody>
          </p:sp>
          <p:sp>
            <p:nvSpPr>
              <p:cNvPr id="2577" name="Google Shape;2577;p234"/>
              <p:cNvSpPr txBox="1"/>
              <p:nvPr/>
            </p:nvSpPr>
            <p:spPr>
              <a:xfrm>
                <a:off x="5051" y="864"/>
                <a:ext cx="471" cy="3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105</a:t>
                </a:r>
                <a:endParaRPr/>
              </a:p>
            </p:txBody>
          </p:sp>
          <p:cxnSp>
            <p:nvCxnSpPr>
              <p:cNvPr id="2578" name="Google Shape;2578;p234"/>
              <p:cNvCxnSpPr/>
              <p:nvPr/>
            </p:nvCxnSpPr>
            <p:spPr>
              <a:xfrm>
                <a:off x="3639" y="864"/>
                <a:ext cx="1" cy="384"/>
              </a:xfrm>
              <a:prstGeom prst="straightConnector1">
                <a:avLst/>
              </a:prstGeom>
              <a:noFill/>
              <a:ln cap="flat" cmpd="sng" w="12600">
                <a:solidFill>
                  <a:srgbClr val="000000"/>
                </a:solidFill>
                <a:prstDash val="solid"/>
                <a:miter lim="800000"/>
                <a:headEnd len="med" w="med" type="none"/>
                <a:tailEnd len="med" w="med" type="none"/>
              </a:ln>
            </p:spPr>
          </p:cxnSp>
          <p:cxnSp>
            <p:nvCxnSpPr>
              <p:cNvPr id="2579" name="Google Shape;2579;p234"/>
              <p:cNvCxnSpPr/>
              <p:nvPr/>
            </p:nvCxnSpPr>
            <p:spPr>
              <a:xfrm>
                <a:off x="4110" y="864"/>
                <a:ext cx="1" cy="384"/>
              </a:xfrm>
              <a:prstGeom prst="straightConnector1">
                <a:avLst/>
              </a:prstGeom>
              <a:noFill/>
              <a:ln cap="flat" cmpd="sng" w="12600">
                <a:solidFill>
                  <a:srgbClr val="000000"/>
                </a:solidFill>
                <a:prstDash val="solid"/>
                <a:miter lim="800000"/>
                <a:headEnd len="med" w="med" type="none"/>
                <a:tailEnd len="med" w="med" type="none"/>
              </a:ln>
            </p:spPr>
          </p:cxnSp>
          <p:cxnSp>
            <p:nvCxnSpPr>
              <p:cNvPr id="2580" name="Google Shape;2580;p234"/>
              <p:cNvCxnSpPr/>
              <p:nvPr/>
            </p:nvCxnSpPr>
            <p:spPr>
              <a:xfrm>
                <a:off x="4580" y="864"/>
                <a:ext cx="1" cy="384"/>
              </a:xfrm>
              <a:prstGeom prst="straightConnector1">
                <a:avLst/>
              </a:prstGeom>
              <a:noFill/>
              <a:ln cap="flat" cmpd="sng" w="12600">
                <a:solidFill>
                  <a:srgbClr val="000000"/>
                </a:solidFill>
                <a:prstDash val="solid"/>
                <a:miter lim="800000"/>
                <a:headEnd len="med" w="med" type="none"/>
                <a:tailEnd len="med" w="med" type="none"/>
              </a:ln>
            </p:spPr>
          </p:cxnSp>
          <p:cxnSp>
            <p:nvCxnSpPr>
              <p:cNvPr id="2581" name="Google Shape;2581;p234"/>
              <p:cNvCxnSpPr/>
              <p:nvPr/>
            </p:nvCxnSpPr>
            <p:spPr>
              <a:xfrm>
                <a:off x="5051" y="864"/>
                <a:ext cx="1" cy="384"/>
              </a:xfrm>
              <a:prstGeom prst="straightConnector1">
                <a:avLst/>
              </a:prstGeom>
              <a:noFill/>
              <a:ln cap="flat" cmpd="sng" w="12600">
                <a:solidFill>
                  <a:srgbClr val="000000"/>
                </a:solidFill>
                <a:prstDash val="solid"/>
                <a:miter lim="800000"/>
                <a:headEnd len="med" w="med" type="none"/>
                <a:tailEnd len="med" w="med" type="none"/>
              </a:ln>
            </p:spPr>
          </p:cxnSp>
          <p:cxnSp>
            <p:nvCxnSpPr>
              <p:cNvPr id="2582" name="Google Shape;2582;p234"/>
              <p:cNvCxnSpPr/>
              <p:nvPr/>
            </p:nvCxnSpPr>
            <p:spPr>
              <a:xfrm>
                <a:off x="3168" y="864"/>
                <a:ext cx="1" cy="384"/>
              </a:xfrm>
              <a:prstGeom prst="straightConnector1">
                <a:avLst/>
              </a:prstGeom>
              <a:noFill/>
              <a:ln cap="flat" cmpd="sng" w="28425">
                <a:solidFill>
                  <a:srgbClr val="000000"/>
                </a:solidFill>
                <a:prstDash val="solid"/>
                <a:miter lim="800000"/>
                <a:headEnd len="med" w="med" type="none"/>
                <a:tailEnd len="med" w="med" type="none"/>
              </a:ln>
            </p:spPr>
          </p:cxnSp>
          <p:cxnSp>
            <p:nvCxnSpPr>
              <p:cNvPr id="2583" name="Google Shape;2583;p234"/>
              <p:cNvCxnSpPr/>
              <p:nvPr/>
            </p:nvCxnSpPr>
            <p:spPr>
              <a:xfrm>
                <a:off x="5522" y="864"/>
                <a:ext cx="1" cy="384"/>
              </a:xfrm>
              <a:prstGeom prst="straightConnector1">
                <a:avLst/>
              </a:prstGeom>
              <a:noFill/>
              <a:ln cap="flat" cmpd="sng" w="28425">
                <a:solidFill>
                  <a:srgbClr val="000000"/>
                </a:solidFill>
                <a:prstDash val="solid"/>
                <a:miter lim="800000"/>
                <a:headEnd len="med" w="med" type="none"/>
                <a:tailEnd len="med" w="med" type="none"/>
              </a:ln>
            </p:spPr>
          </p:cxnSp>
          <p:cxnSp>
            <p:nvCxnSpPr>
              <p:cNvPr id="2584" name="Google Shape;2584;p234"/>
              <p:cNvCxnSpPr/>
              <p:nvPr/>
            </p:nvCxnSpPr>
            <p:spPr>
              <a:xfrm>
                <a:off x="3168" y="864"/>
                <a:ext cx="2354" cy="1"/>
              </a:xfrm>
              <a:prstGeom prst="straightConnector1">
                <a:avLst/>
              </a:prstGeom>
              <a:noFill/>
              <a:ln cap="flat" cmpd="sng" w="28425">
                <a:solidFill>
                  <a:srgbClr val="000000"/>
                </a:solidFill>
                <a:prstDash val="solid"/>
                <a:miter lim="800000"/>
                <a:headEnd len="med" w="med" type="none"/>
                <a:tailEnd len="med" w="med" type="none"/>
              </a:ln>
            </p:spPr>
          </p:cxnSp>
          <p:cxnSp>
            <p:nvCxnSpPr>
              <p:cNvPr id="2585" name="Google Shape;2585;p234"/>
              <p:cNvCxnSpPr/>
              <p:nvPr/>
            </p:nvCxnSpPr>
            <p:spPr>
              <a:xfrm>
                <a:off x="3168" y="1248"/>
                <a:ext cx="2354" cy="1"/>
              </a:xfrm>
              <a:prstGeom prst="straightConnector1">
                <a:avLst/>
              </a:prstGeom>
              <a:noFill/>
              <a:ln cap="flat" cmpd="sng" w="28425">
                <a:solidFill>
                  <a:srgbClr val="000000"/>
                </a:solidFill>
                <a:prstDash val="solid"/>
                <a:miter lim="800000"/>
                <a:headEnd len="med" w="med" type="none"/>
                <a:tailEnd len="med" w="med" type="none"/>
              </a:ln>
            </p:spPr>
          </p:cxnSp>
        </p:grpSp>
        <p:grpSp>
          <p:nvGrpSpPr>
            <p:cNvPr id="2586" name="Google Shape;2586;p234"/>
            <p:cNvGrpSpPr/>
            <p:nvPr/>
          </p:nvGrpSpPr>
          <p:grpSpPr>
            <a:xfrm>
              <a:off x="2496" y="1776"/>
              <a:ext cx="2929" cy="437"/>
              <a:chOff x="2496" y="1776"/>
              <a:chExt cx="2929" cy="437"/>
            </a:xfrm>
          </p:grpSpPr>
          <p:sp>
            <p:nvSpPr>
              <p:cNvPr id="2587" name="Google Shape;2587;p234"/>
              <p:cNvSpPr txBox="1"/>
              <p:nvPr/>
            </p:nvSpPr>
            <p:spPr>
              <a:xfrm>
                <a:off x="2496" y="1776"/>
                <a:ext cx="624" cy="4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Cake</a:t>
                </a:r>
                <a:endParaRPr/>
              </a:p>
            </p:txBody>
          </p:sp>
          <p:sp>
            <p:nvSpPr>
              <p:cNvPr id="2588" name="Google Shape;2588;p234"/>
              <p:cNvSpPr txBox="1"/>
              <p:nvPr/>
            </p:nvSpPr>
            <p:spPr>
              <a:xfrm>
                <a:off x="3120" y="1776"/>
                <a:ext cx="577" cy="4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589" name="Google Shape;2589;p234"/>
              <p:cNvSpPr txBox="1"/>
              <p:nvPr/>
            </p:nvSpPr>
            <p:spPr>
              <a:xfrm>
                <a:off x="3697" y="1776"/>
                <a:ext cx="574" cy="4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Butter</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590" name="Google Shape;2590;p234"/>
              <p:cNvSpPr txBox="1"/>
              <p:nvPr/>
            </p:nvSpPr>
            <p:spPr>
              <a:xfrm>
                <a:off x="4271" y="1776"/>
                <a:ext cx="577" cy="4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Milk</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2591" name="Google Shape;2591;p234"/>
              <p:cNvSpPr txBox="1"/>
              <p:nvPr/>
            </p:nvSpPr>
            <p:spPr>
              <a:xfrm>
                <a:off x="4848" y="1776"/>
                <a:ext cx="576" cy="4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Jam</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cxnSp>
            <p:nvCxnSpPr>
              <p:cNvPr id="2592" name="Google Shape;2592;p234"/>
              <p:cNvCxnSpPr/>
              <p:nvPr/>
            </p:nvCxnSpPr>
            <p:spPr>
              <a:xfrm>
                <a:off x="3120" y="1776"/>
                <a:ext cx="1" cy="436"/>
              </a:xfrm>
              <a:prstGeom prst="straightConnector1">
                <a:avLst/>
              </a:prstGeom>
              <a:noFill/>
              <a:ln cap="flat" cmpd="sng" w="12600">
                <a:solidFill>
                  <a:srgbClr val="000000"/>
                </a:solidFill>
                <a:prstDash val="solid"/>
                <a:miter lim="800000"/>
                <a:headEnd len="med" w="med" type="none"/>
                <a:tailEnd len="med" w="med" type="none"/>
              </a:ln>
            </p:spPr>
          </p:cxnSp>
          <p:cxnSp>
            <p:nvCxnSpPr>
              <p:cNvPr id="2593" name="Google Shape;2593;p234"/>
              <p:cNvCxnSpPr/>
              <p:nvPr/>
            </p:nvCxnSpPr>
            <p:spPr>
              <a:xfrm>
                <a:off x="3697" y="1776"/>
                <a:ext cx="1" cy="436"/>
              </a:xfrm>
              <a:prstGeom prst="straightConnector1">
                <a:avLst/>
              </a:prstGeom>
              <a:noFill/>
              <a:ln cap="flat" cmpd="sng" w="12600">
                <a:solidFill>
                  <a:srgbClr val="000000"/>
                </a:solidFill>
                <a:prstDash val="solid"/>
                <a:miter lim="800000"/>
                <a:headEnd len="med" w="med" type="none"/>
                <a:tailEnd len="med" w="med" type="none"/>
              </a:ln>
            </p:spPr>
          </p:cxnSp>
          <p:cxnSp>
            <p:nvCxnSpPr>
              <p:cNvPr id="2594" name="Google Shape;2594;p234"/>
              <p:cNvCxnSpPr/>
              <p:nvPr/>
            </p:nvCxnSpPr>
            <p:spPr>
              <a:xfrm>
                <a:off x="4271" y="1776"/>
                <a:ext cx="1" cy="436"/>
              </a:xfrm>
              <a:prstGeom prst="straightConnector1">
                <a:avLst/>
              </a:prstGeom>
              <a:noFill/>
              <a:ln cap="flat" cmpd="sng" w="12600">
                <a:solidFill>
                  <a:srgbClr val="000000"/>
                </a:solidFill>
                <a:prstDash val="solid"/>
                <a:miter lim="800000"/>
                <a:headEnd len="med" w="med" type="none"/>
                <a:tailEnd len="med" w="med" type="none"/>
              </a:ln>
            </p:spPr>
          </p:cxnSp>
          <p:cxnSp>
            <p:nvCxnSpPr>
              <p:cNvPr id="2595" name="Google Shape;2595;p234"/>
              <p:cNvCxnSpPr/>
              <p:nvPr/>
            </p:nvCxnSpPr>
            <p:spPr>
              <a:xfrm>
                <a:off x="4848" y="1776"/>
                <a:ext cx="1" cy="436"/>
              </a:xfrm>
              <a:prstGeom prst="straightConnector1">
                <a:avLst/>
              </a:prstGeom>
              <a:noFill/>
              <a:ln cap="flat" cmpd="sng" w="12600">
                <a:solidFill>
                  <a:srgbClr val="000000"/>
                </a:solidFill>
                <a:prstDash val="solid"/>
                <a:miter lim="800000"/>
                <a:headEnd len="med" w="med" type="none"/>
                <a:tailEnd len="med" w="med" type="none"/>
              </a:ln>
            </p:spPr>
          </p:cxnSp>
          <p:cxnSp>
            <p:nvCxnSpPr>
              <p:cNvPr id="2596" name="Google Shape;2596;p234"/>
              <p:cNvCxnSpPr/>
              <p:nvPr/>
            </p:nvCxnSpPr>
            <p:spPr>
              <a:xfrm>
                <a:off x="2496" y="1776"/>
                <a:ext cx="1" cy="436"/>
              </a:xfrm>
              <a:prstGeom prst="straightConnector1">
                <a:avLst/>
              </a:prstGeom>
              <a:noFill/>
              <a:ln cap="flat" cmpd="sng" w="28425">
                <a:solidFill>
                  <a:srgbClr val="000000"/>
                </a:solidFill>
                <a:prstDash val="solid"/>
                <a:miter lim="800000"/>
                <a:headEnd len="med" w="med" type="none"/>
                <a:tailEnd len="med" w="med" type="none"/>
              </a:ln>
            </p:spPr>
          </p:cxnSp>
          <p:cxnSp>
            <p:nvCxnSpPr>
              <p:cNvPr id="2597" name="Google Shape;2597;p234"/>
              <p:cNvCxnSpPr/>
              <p:nvPr/>
            </p:nvCxnSpPr>
            <p:spPr>
              <a:xfrm>
                <a:off x="5424" y="1776"/>
                <a:ext cx="1" cy="436"/>
              </a:xfrm>
              <a:prstGeom prst="straightConnector1">
                <a:avLst/>
              </a:prstGeom>
              <a:noFill/>
              <a:ln cap="flat" cmpd="sng" w="28425">
                <a:solidFill>
                  <a:srgbClr val="000000"/>
                </a:solidFill>
                <a:prstDash val="solid"/>
                <a:miter lim="800000"/>
                <a:headEnd len="med" w="med" type="none"/>
                <a:tailEnd len="med" w="med" type="none"/>
              </a:ln>
            </p:spPr>
          </p:cxnSp>
          <p:cxnSp>
            <p:nvCxnSpPr>
              <p:cNvPr id="2598" name="Google Shape;2598;p234"/>
              <p:cNvCxnSpPr/>
              <p:nvPr/>
            </p:nvCxnSpPr>
            <p:spPr>
              <a:xfrm>
                <a:off x="2496" y="1776"/>
                <a:ext cx="2928" cy="1"/>
              </a:xfrm>
              <a:prstGeom prst="straightConnector1">
                <a:avLst/>
              </a:prstGeom>
              <a:noFill/>
              <a:ln cap="flat" cmpd="sng" w="28425">
                <a:solidFill>
                  <a:srgbClr val="000000"/>
                </a:solidFill>
                <a:prstDash val="solid"/>
                <a:miter lim="800000"/>
                <a:headEnd len="med" w="med" type="none"/>
                <a:tailEnd len="med" w="med" type="none"/>
              </a:ln>
            </p:spPr>
          </p:cxnSp>
          <p:cxnSp>
            <p:nvCxnSpPr>
              <p:cNvPr id="2599" name="Google Shape;2599;p234"/>
              <p:cNvCxnSpPr/>
              <p:nvPr/>
            </p:nvCxnSpPr>
            <p:spPr>
              <a:xfrm>
                <a:off x="2496" y="2212"/>
                <a:ext cx="2928" cy="1"/>
              </a:xfrm>
              <a:prstGeom prst="straightConnector1">
                <a:avLst/>
              </a:prstGeom>
              <a:noFill/>
              <a:ln cap="flat" cmpd="sng" w="28425">
                <a:solidFill>
                  <a:srgbClr val="000000"/>
                </a:solidFill>
                <a:prstDash val="solid"/>
                <a:miter lim="800000"/>
                <a:headEnd len="med" w="med" type="none"/>
                <a:tailEnd len="med" w="med" type="none"/>
              </a:ln>
            </p:spPr>
          </p:cxnSp>
        </p:grpSp>
        <p:sp>
          <p:nvSpPr>
            <p:cNvPr id="2600" name="Google Shape;2600;p234"/>
            <p:cNvSpPr/>
            <p:nvPr/>
          </p:nvSpPr>
          <p:spPr>
            <a:xfrm>
              <a:off x="2016" y="904"/>
              <a:ext cx="1152" cy="152"/>
            </a:xfrm>
            <a:custGeom>
              <a:rect b="b" l="l" r="r" t="t"/>
              <a:pathLst>
                <a:path extrusionOk="0" h="200" w="1392">
                  <a:moveTo>
                    <a:pt x="0" y="200"/>
                  </a:moveTo>
                  <a:cubicBezTo>
                    <a:pt x="148" y="108"/>
                    <a:pt x="296" y="16"/>
                    <a:pt x="528" y="8"/>
                  </a:cubicBezTo>
                  <a:cubicBezTo>
                    <a:pt x="760" y="0"/>
                    <a:pt x="1248" y="128"/>
                    <a:pt x="1392" y="152"/>
                  </a:cubicBezTo>
                </a:path>
              </a:pathLst>
            </a:custGeom>
            <a:noFill/>
            <a:ln cap="flat" cmpd="sng" w="284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601" name="Google Shape;2601;p234"/>
            <p:cNvSpPr/>
            <p:nvPr/>
          </p:nvSpPr>
          <p:spPr>
            <a:xfrm>
              <a:off x="2016" y="1584"/>
              <a:ext cx="1104" cy="144"/>
            </a:xfrm>
            <a:custGeom>
              <a:rect b="b" l="l" r="r" t="t"/>
              <a:pathLst>
                <a:path extrusionOk="0" h="240" w="1440">
                  <a:moveTo>
                    <a:pt x="0" y="240"/>
                  </a:moveTo>
                  <a:cubicBezTo>
                    <a:pt x="144" y="120"/>
                    <a:pt x="288" y="0"/>
                    <a:pt x="528" y="0"/>
                  </a:cubicBezTo>
                  <a:cubicBezTo>
                    <a:pt x="768" y="0"/>
                    <a:pt x="1288" y="200"/>
                    <a:pt x="1440" y="240"/>
                  </a:cubicBezTo>
                </a:path>
              </a:pathLst>
            </a:custGeom>
            <a:noFill/>
            <a:ln cap="flat" cmpd="sng" w="284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2602" name="Google Shape;2602;p234"/>
            <p:cNvGrpSpPr/>
            <p:nvPr/>
          </p:nvGrpSpPr>
          <p:grpSpPr>
            <a:xfrm>
              <a:off x="2688" y="2736"/>
              <a:ext cx="1873" cy="1393"/>
              <a:chOff x="2688" y="2736"/>
              <a:chExt cx="1873" cy="1393"/>
            </a:xfrm>
          </p:grpSpPr>
          <p:sp>
            <p:nvSpPr>
              <p:cNvPr id="2603" name="Google Shape;2603;p234"/>
              <p:cNvSpPr txBox="1"/>
              <p:nvPr/>
            </p:nvSpPr>
            <p:spPr>
              <a:xfrm>
                <a:off x="2688" y="2736"/>
                <a:ext cx="936" cy="28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101</a:t>
                </a:r>
                <a:endParaRPr/>
              </a:p>
            </p:txBody>
          </p:sp>
          <p:sp>
            <p:nvSpPr>
              <p:cNvPr id="2604" name="Google Shape;2604;p234"/>
              <p:cNvSpPr txBox="1"/>
              <p:nvPr/>
            </p:nvSpPr>
            <p:spPr>
              <a:xfrm>
                <a:off x="3624" y="2736"/>
                <a:ext cx="936" cy="28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Cake</a:t>
                </a:r>
                <a:endParaRPr/>
              </a:p>
            </p:txBody>
          </p:sp>
          <p:sp>
            <p:nvSpPr>
              <p:cNvPr id="2605" name="Google Shape;2605;p234"/>
              <p:cNvSpPr txBox="1"/>
              <p:nvPr/>
            </p:nvSpPr>
            <p:spPr>
              <a:xfrm>
                <a:off x="2688" y="3022"/>
                <a:ext cx="936" cy="28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102</a:t>
                </a:r>
                <a:endParaRPr/>
              </a:p>
            </p:txBody>
          </p:sp>
          <p:sp>
            <p:nvSpPr>
              <p:cNvPr id="2606" name="Google Shape;2606;p234"/>
              <p:cNvSpPr txBox="1"/>
              <p:nvPr/>
            </p:nvSpPr>
            <p:spPr>
              <a:xfrm>
                <a:off x="3624" y="3022"/>
                <a:ext cx="936" cy="28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a:t>
                </a:r>
                <a:endParaRPr/>
              </a:p>
            </p:txBody>
          </p:sp>
          <p:sp>
            <p:nvSpPr>
              <p:cNvPr id="2607" name="Google Shape;2607;p234"/>
              <p:cNvSpPr txBox="1"/>
              <p:nvPr/>
            </p:nvSpPr>
            <p:spPr>
              <a:xfrm>
                <a:off x="2688" y="3308"/>
                <a:ext cx="936" cy="2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103</a:t>
                </a:r>
                <a:endParaRPr/>
              </a:p>
            </p:txBody>
          </p:sp>
          <p:sp>
            <p:nvSpPr>
              <p:cNvPr id="2608" name="Google Shape;2608;p234"/>
              <p:cNvSpPr txBox="1"/>
              <p:nvPr/>
            </p:nvSpPr>
            <p:spPr>
              <a:xfrm>
                <a:off x="3624" y="3308"/>
                <a:ext cx="936" cy="28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Butter</a:t>
                </a:r>
                <a:endParaRPr/>
              </a:p>
            </p:txBody>
          </p:sp>
          <p:sp>
            <p:nvSpPr>
              <p:cNvPr id="2609" name="Google Shape;2609;p234"/>
              <p:cNvSpPr txBox="1"/>
              <p:nvPr/>
            </p:nvSpPr>
            <p:spPr>
              <a:xfrm>
                <a:off x="2688" y="3592"/>
                <a:ext cx="936" cy="25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104</a:t>
                </a:r>
                <a:endParaRPr/>
              </a:p>
            </p:txBody>
          </p:sp>
          <p:sp>
            <p:nvSpPr>
              <p:cNvPr id="2610" name="Google Shape;2610;p234"/>
              <p:cNvSpPr txBox="1"/>
              <p:nvPr/>
            </p:nvSpPr>
            <p:spPr>
              <a:xfrm>
                <a:off x="3624" y="3592"/>
                <a:ext cx="936" cy="250"/>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Milk</a:t>
                </a:r>
                <a:endParaRPr/>
              </a:p>
            </p:txBody>
          </p:sp>
          <p:sp>
            <p:nvSpPr>
              <p:cNvPr id="2611" name="Google Shape;2611;p234"/>
              <p:cNvSpPr txBox="1"/>
              <p:nvPr/>
            </p:nvSpPr>
            <p:spPr>
              <a:xfrm>
                <a:off x="2688" y="3842"/>
                <a:ext cx="936" cy="28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105</a:t>
                </a:r>
                <a:endParaRPr/>
              </a:p>
            </p:txBody>
          </p:sp>
          <p:sp>
            <p:nvSpPr>
              <p:cNvPr id="2612" name="Google Shape;2612;p234"/>
              <p:cNvSpPr txBox="1"/>
              <p:nvPr/>
            </p:nvSpPr>
            <p:spPr>
              <a:xfrm>
                <a:off x="3624" y="3842"/>
                <a:ext cx="936" cy="28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Jam</a:t>
                </a:r>
                <a:endParaRPr/>
              </a:p>
            </p:txBody>
          </p:sp>
          <p:cxnSp>
            <p:nvCxnSpPr>
              <p:cNvPr id="2613" name="Google Shape;2613;p234"/>
              <p:cNvCxnSpPr/>
              <p:nvPr/>
            </p:nvCxnSpPr>
            <p:spPr>
              <a:xfrm>
                <a:off x="3624" y="2736"/>
                <a:ext cx="1" cy="1392"/>
              </a:xfrm>
              <a:prstGeom prst="straightConnector1">
                <a:avLst/>
              </a:prstGeom>
              <a:noFill/>
              <a:ln cap="flat" cmpd="sng" w="12600">
                <a:solidFill>
                  <a:srgbClr val="000000"/>
                </a:solidFill>
                <a:prstDash val="solid"/>
                <a:miter lim="800000"/>
                <a:headEnd len="med" w="med" type="none"/>
                <a:tailEnd len="med" w="med" type="none"/>
              </a:ln>
            </p:spPr>
          </p:cxnSp>
          <p:cxnSp>
            <p:nvCxnSpPr>
              <p:cNvPr id="2614" name="Google Shape;2614;p234"/>
              <p:cNvCxnSpPr/>
              <p:nvPr/>
            </p:nvCxnSpPr>
            <p:spPr>
              <a:xfrm>
                <a:off x="2688" y="3022"/>
                <a:ext cx="1872" cy="1"/>
              </a:xfrm>
              <a:prstGeom prst="straightConnector1">
                <a:avLst/>
              </a:prstGeom>
              <a:noFill/>
              <a:ln cap="flat" cmpd="sng" w="12600">
                <a:solidFill>
                  <a:srgbClr val="000000"/>
                </a:solidFill>
                <a:prstDash val="solid"/>
                <a:miter lim="800000"/>
                <a:headEnd len="med" w="med" type="none"/>
                <a:tailEnd len="med" w="med" type="none"/>
              </a:ln>
            </p:spPr>
          </p:cxnSp>
          <p:cxnSp>
            <p:nvCxnSpPr>
              <p:cNvPr id="2615" name="Google Shape;2615;p234"/>
              <p:cNvCxnSpPr/>
              <p:nvPr/>
            </p:nvCxnSpPr>
            <p:spPr>
              <a:xfrm>
                <a:off x="2688" y="3308"/>
                <a:ext cx="1872" cy="1"/>
              </a:xfrm>
              <a:prstGeom prst="straightConnector1">
                <a:avLst/>
              </a:prstGeom>
              <a:noFill/>
              <a:ln cap="flat" cmpd="sng" w="12600">
                <a:solidFill>
                  <a:srgbClr val="000000"/>
                </a:solidFill>
                <a:prstDash val="solid"/>
                <a:miter lim="800000"/>
                <a:headEnd len="med" w="med" type="none"/>
                <a:tailEnd len="med" w="med" type="none"/>
              </a:ln>
            </p:spPr>
          </p:cxnSp>
          <p:cxnSp>
            <p:nvCxnSpPr>
              <p:cNvPr id="2616" name="Google Shape;2616;p234"/>
              <p:cNvCxnSpPr/>
              <p:nvPr/>
            </p:nvCxnSpPr>
            <p:spPr>
              <a:xfrm>
                <a:off x="2688" y="3592"/>
                <a:ext cx="1872" cy="1"/>
              </a:xfrm>
              <a:prstGeom prst="straightConnector1">
                <a:avLst/>
              </a:prstGeom>
              <a:noFill/>
              <a:ln cap="flat" cmpd="sng" w="12600">
                <a:solidFill>
                  <a:srgbClr val="000000"/>
                </a:solidFill>
                <a:prstDash val="solid"/>
                <a:miter lim="800000"/>
                <a:headEnd len="med" w="med" type="none"/>
                <a:tailEnd len="med" w="med" type="none"/>
              </a:ln>
            </p:spPr>
          </p:cxnSp>
          <p:cxnSp>
            <p:nvCxnSpPr>
              <p:cNvPr id="2617" name="Google Shape;2617;p234"/>
              <p:cNvCxnSpPr/>
              <p:nvPr/>
            </p:nvCxnSpPr>
            <p:spPr>
              <a:xfrm>
                <a:off x="2688" y="3842"/>
                <a:ext cx="1872" cy="1"/>
              </a:xfrm>
              <a:prstGeom prst="straightConnector1">
                <a:avLst/>
              </a:prstGeom>
              <a:noFill/>
              <a:ln cap="flat" cmpd="sng" w="12600">
                <a:solidFill>
                  <a:srgbClr val="000000"/>
                </a:solidFill>
                <a:prstDash val="solid"/>
                <a:miter lim="800000"/>
                <a:headEnd len="med" w="med" type="none"/>
                <a:tailEnd len="med" w="med" type="none"/>
              </a:ln>
            </p:spPr>
          </p:cxnSp>
          <p:cxnSp>
            <p:nvCxnSpPr>
              <p:cNvPr id="2618" name="Google Shape;2618;p234"/>
              <p:cNvCxnSpPr/>
              <p:nvPr/>
            </p:nvCxnSpPr>
            <p:spPr>
              <a:xfrm>
                <a:off x="2688" y="2736"/>
                <a:ext cx="1" cy="1392"/>
              </a:xfrm>
              <a:prstGeom prst="straightConnector1">
                <a:avLst/>
              </a:prstGeom>
              <a:noFill/>
              <a:ln cap="flat" cmpd="sng" w="28425">
                <a:solidFill>
                  <a:srgbClr val="000000"/>
                </a:solidFill>
                <a:prstDash val="solid"/>
                <a:miter lim="800000"/>
                <a:headEnd len="med" w="med" type="none"/>
                <a:tailEnd len="med" w="med" type="none"/>
              </a:ln>
            </p:spPr>
          </p:cxnSp>
          <p:cxnSp>
            <p:nvCxnSpPr>
              <p:cNvPr id="2619" name="Google Shape;2619;p234"/>
              <p:cNvCxnSpPr/>
              <p:nvPr/>
            </p:nvCxnSpPr>
            <p:spPr>
              <a:xfrm>
                <a:off x="4560" y="2736"/>
                <a:ext cx="1" cy="1392"/>
              </a:xfrm>
              <a:prstGeom prst="straightConnector1">
                <a:avLst/>
              </a:prstGeom>
              <a:noFill/>
              <a:ln cap="flat" cmpd="sng" w="28425">
                <a:solidFill>
                  <a:srgbClr val="000000"/>
                </a:solidFill>
                <a:prstDash val="solid"/>
                <a:miter lim="800000"/>
                <a:headEnd len="med" w="med" type="none"/>
                <a:tailEnd len="med" w="med" type="none"/>
              </a:ln>
            </p:spPr>
          </p:cxnSp>
          <p:cxnSp>
            <p:nvCxnSpPr>
              <p:cNvPr id="2620" name="Google Shape;2620;p234"/>
              <p:cNvCxnSpPr/>
              <p:nvPr/>
            </p:nvCxnSpPr>
            <p:spPr>
              <a:xfrm>
                <a:off x="2688" y="2736"/>
                <a:ext cx="1872" cy="1"/>
              </a:xfrm>
              <a:prstGeom prst="straightConnector1">
                <a:avLst/>
              </a:prstGeom>
              <a:noFill/>
              <a:ln cap="flat" cmpd="sng" w="28425">
                <a:solidFill>
                  <a:srgbClr val="000000"/>
                </a:solidFill>
                <a:prstDash val="solid"/>
                <a:miter lim="800000"/>
                <a:headEnd len="med" w="med" type="none"/>
                <a:tailEnd len="med" w="med" type="none"/>
              </a:ln>
            </p:spPr>
          </p:cxnSp>
          <p:cxnSp>
            <p:nvCxnSpPr>
              <p:cNvPr id="2621" name="Google Shape;2621;p234"/>
              <p:cNvCxnSpPr/>
              <p:nvPr/>
            </p:nvCxnSpPr>
            <p:spPr>
              <a:xfrm>
                <a:off x="2688" y="4128"/>
                <a:ext cx="1872" cy="1"/>
              </a:xfrm>
              <a:prstGeom prst="straightConnector1">
                <a:avLst/>
              </a:prstGeom>
              <a:noFill/>
              <a:ln cap="flat" cmpd="sng" w="28425">
                <a:solidFill>
                  <a:srgbClr val="000000"/>
                </a:solidFill>
                <a:prstDash val="solid"/>
                <a:miter lim="800000"/>
                <a:headEnd len="med" w="med" type="none"/>
                <a:tailEnd len="med" w="med" type="none"/>
              </a:ln>
            </p:spPr>
          </p:cxnSp>
        </p:grpSp>
        <p:sp>
          <p:nvSpPr>
            <p:cNvPr id="2622" name="Google Shape;2622;p234"/>
            <p:cNvSpPr/>
            <p:nvPr/>
          </p:nvSpPr>
          <p:spPr>
            <a:xfrm>
              <a:off x="736" y="2256"/>
              <a:ext cx="1952" cy="1008"/>
            </a:xfrm>
            <a:custGeom>
              <a:rect b="b" l="l" r="r" t="t"/>
              <a:pathLst>
                <a:path extrusionOk="0" h="1008" w="1952">
                  <a:moveTo>
                    <a:pt x="320" y="0"/>
                  </a:moveTo>
                  <a:cubicBezTo>
                    <a:pt x="160" y="276"/>
                    <a:pt x="0" y="552"/>
                    <a:pt x="272" y="720"/>
                  </a:cubicBezTo>
                  <a:cubicBezTo>
                    <a:pt x="544" y="888"/>
                    <a:pt x="1672" y="960"/>
                    <a:pt x="1952" y="1008"/>
                  </a:cubicBezTo>
                </a:path>
              </a:pathLst>
            </a:custGeom>
            <a:noFill/>
            <a:ln cap="flat" cmpd="sng" w="2842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sp>
        <p:nvSpPr>
          <p:cNvPr id="2623" name="Google Shape;2623;p234"/>
          <p:cNvSpPr txBox="1"/>
          <p:nvPr/>
        </p:nvSpPr>
        <p:spPr>
          <a:xfrm>
            <a:off x="665162" y="4954587"/>
            <a:ext cx="1563687" cy="4079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entrySet( )</a:t>
            </a:r>
            <a:endParaRPr/>
          </a:p>
        </p:txBody>
      </p:sp>
      <p:sp>
        <p:nvSpPr>
          <p:cNvPr id="2624" name="Google Shape;2624;p234"/>
          <p:cNvSpPr txBox="1"/>
          <p:nvPr/>
        </p:nvSpPr>
        <p:spPr>
          <a:xfrm>
            <a:off x="4019550" y="3735387"/>
            <a:ext cx="3286125" cy="4079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r>
              <a:rPr b="1" i="0" lang="en-US" sz="2400" u="none">
                <a:solidFill>
                  <a:srgbClr val="000000"/>
                </a:solidFill>
                <a:latin typeface="Times New Roman"/>
                <a:ea typeface="Times New Roman"/>
                <a:cs typeface="Times New Roman"/>
                <a:sym typeface="Times New Roman"/>
              </a:rPr>
              <a:t>getKey( )    getValue( )</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2" name="Shape 2632"/>
        <p:cNvGrpSpPr/>
        <p:nvPr/>
      </p:nvGrpSpPr>
      <p:grpSpPr>
        <a:xfrm>
          <a:off x="0" y="0"/>
          <a:ext cx="0" cy="0"/>
          <a:chOff x="0" y="0"/>
          <a:chExt cx="0" cy="0"/>
        </a:xfrm>
      </p:grpSpPr>
      <p:sp>
        <p:nvSpPr>
          <p:cNvPr id="2633" name="Google Shape;2633;p23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HashMapTest.java </a:t>
            </a:r>
            <a:endParaRPr/>
          </a:p>
        </p:txBody>
      </p:sp>
      <p:sp>
        <p:nvSpPr>
          <p:cNvPr id="2634" name="Google Shape;2634;p235"/>
          <p:cNvSpPr txBox="1"/>
          <p:nvPr/>
        </p:nvSpPr>
        <p:spPr>
          <a:xfrm>
            <a:off x="304800" y="914400"/>
            <a:ext cx="8077200" cy="5557837"/>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maptest{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=20;String s = "xyz";</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boolean equals(Object o){return (this.hashCode()== o.hashCode());}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int hashCode(){return i;}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HashMapTest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Map m =new HashMap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maptest a = new maptest();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maptest a1 = new maptest();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m.put(1,a);</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m.put(1,a1);</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m.put ("A","1");</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m.put ("C","2");</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m.put ("B","3");</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System.out.println(m);</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("\nm.size ()= " + m.size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23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HashMapTest.java</a:t>
            </a:r>
            <a:r>
              <a:rPr b="0" i="0" lang="en-US" sz="2400" u="none">
                <a:solidFill>
                  <a:srgbClr val="000000"/>
                </a:solidFill>
                <a:latin typeface="Tahoma"/>
                <a:ea typeface="Tahoma"/>
                <a:cs typeface="Tahoma"/>
                <a:sym typeface="Tahoma"/>
              </a:rPr>
              <a:t> (Cont…)</a:t>
            </a:r>
            <a:endParaRPr/>
          </a:p>
        </p:txBody>
      </p:sp>
      <p:sp>
        <p:nvSpPr>
          <p:cNvPr id="2642" name="Google Shape;2642;p236"/>
          <p:cNvSpPr txBox="1"/>
          <p:nvPr/>
        </p:nvSpPr>
        <p:spPr>
          <a:xfrm>
            <a:off x="228600" y="990600"/>
            <a:ext cx="8072437"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("Displaying keys: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("\nDisplaying key-values: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Iterator it = m.entrySet ().iterator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(it.hasNext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Map.Entry me = (Map.Entry) it.next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(me.getKey () + " " + me.getValue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Set s = m.keySet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 = s.iterator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(it.hasNext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(it.next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("\nDisplaying only values: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 = m.values().iterator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(it.hasNext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(it.next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23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12. Generics	</a:t>
            </a:r>
            <a:endParaRPr/>
          </a:p>
        </p:txBody>
      </p:sp>
      <p:sp>
        <p:nvSpPr>
          <p:cNvPr id="2652" name="Google Shape;2652;p237"/>
          <p:cNvSpPr txBox="1"/>
          <p:nvPr/>
        </p:nvSpPr>
        <p:spPr>
          <a:xfrm>
            <a:off x="533400" y="990600"/>
            <a:ext cx="8077200" cy="5259387"/>
          </a:xfrm>
          <a:prstGeom prst="rect">
            <a:avLst/>
          </a:prstGeom>
          <a:noFill/>
          <a:ln>
            <a:noFill/>
          </a:ln>
        </p:spPr>
        <p:txBody>
          <a:bodyPr anchorCtr="0" anchor="t" bIns="46800" lIns="90000" spcFirstLastPara="1" rIns="90000" wrap="square" tIns="46800">
            <a:noAutofit/>
          </a:bodyPr>
          <a:lstStyle/>
          <a:p>
            <a:pPr indent="-279400" lvl="1" marL="7366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When you take an element out of a Collection, you must cast it to the type of element that is stored in the collection. Besides being inconvenient, this is unsafe. The compiler does not check that your cast is the same as the collection's type, so the cast can fail at run time.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Generics provides a way for you to communicate the type of a collection to the compiler, so that it can be checked. Once the compiler knows the element type of the collection, the compiler can check that you have used the collection consistently and can insert the correct casts on values being taken out of the collection.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Generics are parameterized types. They add type safety. All casts are automatic and implicit. They expand ability to reuse code for different types.</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23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ManageAccounts.java</a:t>
            </a:r>
            <a:endParaRPr/>
          </a:p>
        </p:txBody>
      </p:sp>
      <p:sp>
        <p:nvSpPr>
          <p:cNvPr id="2662" name="Google Shape;2662;p238"/>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ManageAccounts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BankList[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size, top;</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ManageAccounts(int 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size = 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BankList = new BankAccount [size];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top = -1;</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addNewAccount(BankAccount account)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BankList [ ++top ] = account;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showAccount()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BankList [ top--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8" name="Shape 2668"/>
        <p:cNvGrpSpPr/>
        <p:nvPr/>
      </p:nvGrpSpPr>
      <p:grpSpPr>
        <a:xfrm>
          <a:off x="0" y="0"/>
          <a:ext cx="0" cy="0"/>
          <a:chOff x="0" y="0"/>
          <a:chExt cx="0" cy="0"/>
        </a:xfrm>
      </p:grpSpPr>
      <p:sp>
        <p:nvSpPr>
          <p:cNvPr id="2669" name="Google Shape;2669;p23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ManageAccounts.java</a:t>
            </a:r>
            <a:endParaRPr/>
          </a:p>
        </p:txBody>
      </p:sp>
      <p:sp>
        <p:nvSpPr>
          <p:cNvPr id="2670" name="Google Shape;2670;p239"/>
          <p:cNvSpPr txBox="1"/>
          <p:nvPr/>
        </p:nvSpPr>
        <p:spPr>
          <a:xfrm>
            <a:off x="457200" y="9144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TestManageAccounts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ManageAccounts ma = new ManageAccounts(2);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ma.addNewAccount(new BankAccount());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ma.addNewAccount(new SavingsAccount());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i=0; i&lt;ma.size; i++)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System.out.println(ma.showAccount());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4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 Simple Generic Class</a:t>
            </a:r>
            <a:endParaRPr/>
          </a:p>
        </p:txBody>
      </p:sp>
      <p:sp>
        <p:nvSpPr>
          <p:cNvPr id="2680" name="Google Shape;2680;p240"/>
          <p:cNvSpPr txBox="1"/>
          <p:nvPr/>
        </p:nvSpPr>
        <p:spPr>
          <a:xfrm>
            <a:off x="381000" y="914400"/>
            <a:ext cx="8077200" cy="5838825"/>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GenericStack&lt;AnyType&gt;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ArrayList&lt;AnyType&gt; buffer;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size, top;</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GenericStack(int s)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size = 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buffer = new ArrayList&lt;AnyType&gt;(size);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top=-1;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addNewAccount(AnyType item)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buffer.add(++top,item);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AnyType getAccount()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buffer.get(top--);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24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 Simple Generic Class </a:t>
            </a:r>
            <a:r>
              <a:rPr b="0" i="0" lang="en-US" sz="2400" u="none">
                <a:solidFill>
                  <a:srgbClr val="000000"/>
                </a:solidFill>
                <a:latin typeface="Tahoma"/>
                <a:ea typeface="Tahoma"/>
                <a:cs typeface="Tahoma"/>
                <a:sym typeface="Tahoma"/>
              </a:rPr>
              <a:t>(Contd…)</a:t>
            </a:r>
            <a:endParaRPr/>
          </a:p>
        </p:txBody>
      </p:sp>
      <p:sp>
        <p:nvSpPr>
          <p:cNvPr id="2690" name="Google Shape;2690;p241"/>
          <p:cNvSpPr txBox="1"/>
          <p:nvPr/>
        </p:nvSpPr>
        <p:spPr>
          <a:xfrm>
            <a:off x="304800" y="990600"/>
            <a:ext cx="8305800" cy="542766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GenericStackTest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GenericStack&lt;BankAccount&gt; si = new GenericStack&lt;BankAccount&gt;(2);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si.addNewAccount(new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si.addNewAccount(new SavingsAccount());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i=0; i&lt;si.size;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(si.getAccount());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GenericStack&lt;SavingsAccount&gt; sf = new GenericStack&lt;SavingsAccount&gt;(2);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sf.addNewAccount(new SavingsAccount());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sf.addNewAccount(new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i=0; i&lt;sf.size;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(sf.getAccount());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8" name="Shape 2698"/>
        <p:cNvGrpSpPr/>
        <p:nvPr/>
      </p:nvGrpSpPr>
      <p:grpSpPr>
        <a:xfrm>
          <a:off x="0" y="0"/>
          <a:ext cx="0" cy="0"/>
          <a:chOff x="0" y="0"/>
          <a:chExt cx="0" cy="0"/>
        </a:xfrm>
      </p:grpSpPr>
      <p:sp>
        <p:nvSpPr>
          <p:cNvPr id="2699" name="Google Shape;2699;p24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Generics and Type Safety</a:t>
            </a:r>
            <a:endParaRPr/>
          </a:p>
        </p:txBody>
      </p:sp>
      <p:sp>
        <p:nvSpPr>
          <p:cNvPr id="2700" name="Google Shape;2700;p242"/>
          <p:cNvSpPr txBox="1"/>
          <p:nvPr/>
        </p:nvSpPr>
        <p:spPr>
          <a:xfrm>
            <a:off x="457200" y="990600"/>
            <a:ext cx="82296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GenericTypeSafety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GenericStack&lt;Integer&gt; si = new GenericStack&lt;Integer&gt;(3);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GenericStack&lt;Float&gt; sf = new GenericStack&lt;Float&gt;(3);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si = sf; // error!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24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 Generic Class with Two Type Parameters</a:t>
            </a:r>
            <a:endParaRPr/>
          </a:p>
        </p:txBody>
      </p:sp>
      <p:sp>
        <p:nvSpPr>
          <p:cNvPr id="2710" name="Google Shape;2710;p243"/>
          <p:cNvSpPr txBox="1"/>
          <p:nvPr/>
        </p:nvSpPr>
        <p:spPr>
          <a:xfrm>
            <a:off x="533400" y="990600"/>
            <a:ext cx="8077200" cy="5838825"/>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Employee{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String toString(){</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“I am an employee";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TwoGeneric&lt;AnyType1, AnyType2&gt;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AnyType1  a;      AnyType2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TwoGeneric(AnyType1 x, AnyType2 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 = x; b =y;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showTypes()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System.out.println("Type of AnyType1 : "+a.getClass().getName());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System.out.println("Type of AnyType2 : "+b.getClass().getName());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AnyType1 getA()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a;</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AnyType2 getB()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Named Constants</a:t>
            </a:r>
            <a:endParaRPr/>
          </a:p>
        </p:txBody>
      </p:sp>
      <p:sp>
        <p:nvSpPr>
          <p:cNvPr id="360" name="Google Shape;360;p4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java.util.Scanner;</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Area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static final float PI = 3.1416f;</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radius;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area;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Scanner sc = new Scanner(System.in);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Enter the radius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radius = sc.nextFloat();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area = PI*radius * radius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("Area is " + area);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p244"/>
          <p:cNvSpPr txBox="1"/>
          <p:nvPr/>
        </p:nvSpPr>
        <p:spPr>
          <a:xfrm>
            <a:off x="76200" y="0"/>
            <a:ext cx="9067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 Generic Class with Two Type Parameters</a:t>
            </a:r>
            <a:r>
              <a:rPr b="0" i="0" lang="en-US" sz="2800" u="none">
                <a:solidFill>
                  <a:srgbClr val="000000"/>
                </a:solidFill>
                <a:latin typeface="Tahoma"/>
                <a:ea typeface="Tahoma"/>
                <a:cs typeface="Tahoma"/>
                <a:sym typeface="Tahoma"/>
              </a:rPr>
              <a:t> </a:t>
            </a:r>
            <a:r>
              <a:rPr b="0" i="0" lang="en-US" sz="2400" u="none">
                <a:solidFill>
                  <a:srgbClr val="000000"/>
                </a:solidFill>
                <a:latin typeface="Tahoma"/>
                <a:ea typeface="Tahoma"/>
                <a:cs typeface="Tahoma"/>
                <a:sym typeface="Tahoma"/>
              </a:rPr>
              <a:t>(Cont..)</a:t>
            </a:r>
            <a:endParaRPr/>
          </a:p>
        </p:txBody>
      </p:sp>
      <p:sp>
        <p:nvSpPr>
          <p:cNvPr id="2720" name="Google Shape;2720;p244"/>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TwoGenericTest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 = new BankAccount();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e = new Employee();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TwoGeneric&lt;BankAccount, Employee&gt; tg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new TwoGeneric&lt;BankAccount,Employee&gt;(ba,e);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tg.showTypes();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x = tg.getA();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System.out.println("Value of x : " +x);</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y = tg.getB();</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System.out.println("Value of y :" +y);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sp>
        <p:nvSpPr>
          <p:cNvPr id="2730" name="Google Shape;2730;p24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13. Threads</a:t>
            </a:r>
            <a:endParaRPr/>
          </a:p>
        </p:txBody>
      </p:sp>
      <p:sp>
        <p:nvSpPr>
          <p:cNvPr id="2731" name="Google Shape;2731;p245"/>
          <p:cNvSpPr txBox="1"/>
          <p:nvPr/>
        </p:nvSpPr>
        <p:spPr>
          <a:xfrm>
            <a:off x="533400" y="1143000"/>
            <a:ext cx="8077200" cy="530383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Introduction to MultiThreading</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Creating and Executing Threads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Thread Life Cycle and states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Thread Scheduling and Priorities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Thread Synchronization</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Inter-thread communication</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Deadlock</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Concurrency API</a:t>
            </a:r>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24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Multithreading	</a:t>
            </a:r>
            <a:endParaRPr/>
          </a:p>
        </p:txBody>
      </p:sp>
      <p:sp>
        <p:nvSpPr>
          <p:cNvPr id="2742" name="Google Shape;2742;p246"/>
          <p:cNvSpPr txBox="1"/>
          <p:nvPr/>
        </p:nvSpPr>
        <p:spPr>
          <a:xfrm>
            <a:off x="533400" y="1143000"/>
            <a:ext cx="8077200" cy="12049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Executing multiple programs simultaneously</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Series of steps executed at a time is known as a </a:t>
            </a:r>
            <a:r>
              <a:rPr b="0" i="1" lang="en-US" sz="2400" u="none">
                <a:solidFill>
                  <a:srgbClr val="000000"/>
                </a:solidFill>
                <a:latin typeface="Times New Roman"/>
                <a:ea typeface="Times New Roman"/>
                <a:cs typeface="Times New Roman"/>
                <a:sym typeface="Times New Roman"/>
              </a:rPr>
              <a:t>thread. </a:t>
            </a:r>
            <a:endParaRPr/>
          </a:p>
        </p:txBody>
      </p:sp>
      <p:sp>
        <p:nvSpPr>
          <p:cNvPr id="2743" name="Google Shape;2743;p246"/>
          <p:cNvSpPr txBox="1"/>
          <p:nvPr/>
        </p:nvSpPr>
        <p:spPr>
          <a:xfrm>
            <a:off x="457200" y="3657600"/>
            <a:ext cx="82296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744" name="Google Shape;2744;p246"/>
          <p:cNvSpPr txBox="1"/>
          <p:nvPr/>
        </p:nvSpPr>
        <p:spPr>
          <a:xfrm>
            <a:off x="2590800" y="2898775"/>
            <a:ext cx="2651125"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 = a.getBalance()</a:t>
            </a:r>
            <a:endParaRPr/>
          </a:p>
        </p:txBody>
      </p:sp>
      <p:sp>
        <p:nvSpPr>
          <p:cNvPr id="2745" name="Google Shape;2745;p246"/>
          <p:cNvSpPr txBox="1"/>
          <p:nvPr/>
        </p:nvSpPr>
        <p:spPr>
          <a:xfrm>
            <a:off x="2589212" y="3813175"/>
            <a:ext cx="2667000"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 += deposit</a:t>
            </a:r>
            <a:endParaRPr/>
          </a:p>
        </p:txBody>
      </p:sp>
      <p:sp>
        <p:nvSpPr>
          <p:cNvPr id="2746" name="Google Shape;2746;p246"/>
          <p:cNvSpPr txBox="1"/>
          <p:nvPr/>
        </p:nvSpPr>
        <p:spPr>
          <a:xfrm>
            <a:off x="2589212" y="4727575"/>
            <a:ext cx="2667000"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a.setBalance(bal)</a:t>
            </a:r>
            <a:endParaRPr/>
          </a:p>
        </p:txBody>
      </p:sp>
      <p:cxnSp>
        <p:nvCxnSpPr>
          <p:cNvPr id="2747" name="Google Shape;2747;p246"/>
          <p:cNvCxnSpPr/>
          <p:nvPr/>
        </p:nvCxnSpPr>
        <p:spPr>
          <a:xfrm>
            <a:off x="3922712" y="4273550"/>
            <a:ext cx="1587" cy="455612"/>
          </a:xfrm>
          <a:prstGeom prst="straightConnector1">
            <a:avLst/>
          </a:prstGeom>
          <a:noFill/>
          <a:ln cap="flat" cmpd="sng" w="9525">
            <a:solidFill>
              <a:srgbClr val="000000"/>
            </a:solidFill>
            <a:prstDash val="solid"/>
            <a:miter lim="800000"/>
            <a:headEnd len="med" w="med" type="none"/>
            <a:tailEnd len="med" w="med" type="triangle"/>
          </a:ln>
        </p:spPr>
      </p:cxnSp>
      <p:cxnSp>
        <p:nvCxnSpPr>
          <p:cNvPr id="2748" name="Google Shape;2748;p246"/>
          <p:cNvCxnSpPr/>
          <p:nvPr/>
        </p:nvCxnSpPr>
        <p:spPr>
          <a:xfrm>
            <a:off x="3916362" y="3359150"/>
            <a:ext cx="6350" cy="455612"/>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24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Multithreading</a:t>
            </a:r>
            <a:endParaRPr/>
          </a:p>
        </p:txBody>
      </p:sp>
      <p:sp>
        <p:nvSpPr>
          <p:cNvPr id="2759" name="Google Shape;2759;p247"/>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Execution of such steps by different tellers can be considered as multi-threading in a computer jargon.</a:t>
            </a:r>
            <a:endParaRPr/>
          </a:p>
        </p:txBody>
      </p:sp>
      <p:sp>
        <p:nvSpPr>
          <p:cNvPr id="2760" name="Google Shape;2760;p247"/>
          <p:cNvSpPr txBox="1"/>
          <p:nvPr/>
        </p:nvSpPr>
        <p:spPr>
          <a:xfrm>
            <a:off x="1296987" y="2508250"/>
            <a:ext cx="2651125"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 = a.getBalance()</a:t>
            </a:r>
            <a:endParaRPr/>
          </a:p>
        </p:txBody>
      </p:sp>
      <p:sp>
        <p:nvSpPr>
          <p:cNvPr id="2761" name="Google Shape;2761;p247"/>
          <p:cNvSpPr txBox="1"/>
          <p:nvPr/>
        </p:nvSpPr>
        <p:spPr>
          <a:xfrm>
            <a:off x="1295400" y="3422650"/>
            <a:ext cx="2667000"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 += deposit</a:t>
            </a:r>
            <a:endParaRPr/>
          </a:p>
        </p:txBody>
      </p:sp>
      <p:sp>
        <p:nvSpPr>
          <p:cNvPr id="2762" name="Google Shape;2762;p247"/>
          <p:cNvSpPr txBox="1"/>
          <p:nvPr/>
        </p:nvSpPr>
        <p:spPr>
          <a:xfrm>
            <a:off x="1295400" y="4337050"/>
            <a:ext cx="2667000"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a.setBalance(bal)</a:t>
            </a:r>
            <a:endParaRPr/>
          </a:p>
        </p:txBody>
      </p:sp>
      <p:cxnSp>
        <p:nvCxnSpPr>
          <p:cNvPr id="2763" name="Google Shape;2763;p247"/>
          <p:cNvCxnSpPr/>
          <p:nvPr/>
        </p:nvCxnSpPr>
        <p:spPr>
          <a:xfrm>
            <a:off x="2628900" y="3883025"/>
            <a:ext cx="1587" cy="455612"/>
          </a:xfrm>
          <a:prstGeom prst="straightConnector1">
            <a:avLst/>
          </a:prstGeom>
          <a:noFill/>
          <a:ln cap="flat" cmpd="sng" w="9525">
            <a:solidFill>
              <a:srgbClr val="000000"/>
            </a:solidFill>
            <a:prstDash val="solid"/>
            <a:miter lim="800000"/>
            <a:headEnd len="med" w="med" type="none"/>
            <a:tailEnd len="med" w="med" type="triangle"/>
          </a:ln>
        </p:spPr>
      </p:cxnSp>
      <p:cxnSp>
        <p:nvCxnSpPr>
          <p:cNvPr id="2764" name="Google Shape;2764;p247"/>
          <p:cNvCxnSpPr/>
          <p:nvPr/>
        </p:nvCxnSpPr>
        <p:spPr>
          <a:xfrm>
            <a:off x="2622550" y="2968625"/>
            <a:ext cx="6350" cy="455612"/>
          </a:xfrm>
          <a:prstGeom prst="straightConnector1">
            <a:avLst/>
          </a:prstGeom>
          <a:noFill/>
          <a:ln cap="flat" cmpd="sng" w="9525">
            <a:solidFill>
              <a:srgbClr val="000000"/>
            </a:solidFill>
            <a:prstDash val="solid"/>
            <a:miter lim="800000"/>
            <a:headEnd len="med" w="med" type="none"/>
            <a:tailEnd len="med" w="med" type="triangle"/>
          </a:ln>
        </p:spPr>
      </p:cxnSp>
      <p:sp>
        <p:nvSpPr>
          <p:cNvPr id="2765" name="Google Shape;2765;p247"/>
          <p:cNvSpPr txBox="1"/>
          <p:nvPr/>
        </p:nvSpPr>
        <p:spPr>
          <a:xfrm>
            <a:off x="4641850" y="2517775"/>
            <a:ext cx="2668587"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 = b.getBalance()</a:t>
            </a:r>
            <a:endParaRPr/>
          </a:p>
        </p:txBody>
      </p:sp>
      <p:sp>
        <p:nvSpPr>
          <p:cNvPr id="2766" name="Google Shape;2766;p247"/>
          <p:cNvSpPr txBox="1"/>
          <p:nvPr/>
        </p:nvSpPr>
        <p:spPr>
          <a:xfrm>
            <a:off x="4648200" y="3432175"/>
            <a:ext cx="2667000"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bal += deposit</a:t>
            </a:r>
            <a:endParaRPr/>
          </a:p>
        </p:txBody>
      </p:sp>
      <p:sp>
        <p:nvSpPr>
          <p:cNvPr id="2767" name="Google Shape;2767;p247"/>
          <p:cNvSpPr txBox="1"/>
          <p:nvPr/>
        </p:nvSpPr>
        <p:spPr>
          <a:xfrm>
            <a:off x="4648200" y="4346575"/>
            <a:ext cx="2667000" cy="4603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b.setBalance(bal)</a:t>
            </a:r>
            <a:endParaRPr/>
          </a:p>
        </p:txBody>
      </p:sp>
      <p:cxnSp>
        <p:nvCxnSpPr>
          <p:cNvPr id="2768" name="Google Shape;2768;p247"/>
          <p:cNvCxnSpPr/>
          <p:nvPr/>
        </p:nvCxnSpPr>
        <p:spPr>
          <a:xfrm>
            <a:off x="5981700" y="3892550"/>
            <a:ext cx="1587" cy="455612"/>
          </a:xfrm>
          <a:prstGeom prst="straightConnector1">
            <a:avLst/>
          </a:prstGeom>
          <a:noFill/>
          <a:ln cap="flat" cmpd="sng" w="9525">
            <a:solidFill>
              <a:srgbClr val="000000"/>
            </a:solidFill>
            <a:prstDash val="solid"/>
            <a:miter lim="800000"/>
            <a:headEnd len="med" w="med" type="none"/>
            <a:tailEnd len="med" w="med" type="triangle"/>
          </a:ln>
        </p:spPr>
      </p:cxnSp>
      <p:cxnSp>
        <p:nvCxnSpPr>
          <p:cNvPr id="2769" name="Google Shape;2769;p247"/>
          <p:cNvCxnSpPr/>
          <p:nvPr/>
        </p:nvCxnSpPr>
        <p:spPr>
          <a:xfrm>
            <a:off x="5975350" y="2978150"/>
            <a:ext cx="6350" cy="455612"/>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8" name="Shape 2778"/>
        <p:cNvGrpSpPr/>
        <p:nvPr/>
      </p:nvGrpSpPr>
      <p:grpSpPr>
        <a:xfrm>
          <a:off x="0" y="0"/>
          <a:ext cx="0" cy="0"/>
          <a:chOff x="0" y="0"/>
          <a:chExt cx="0" cy="0"/>
        </a:xfrm>
      </p:grpSpPr>
      <p:sp>
        <p:nvSpPr>
          <p:cNvPr id="2779" name="Google Shape;2779;p24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Creating Threads</a:t>
            </a:r>
            <a:endParaRPr/>
          </a:p>
        </p:txBody>
      </p:sp>
      <p:sp>
        <p:nvSpPr>
          <p:cNvPr id="2780" name="Google Shape;2780;p248"/>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Threads can be created in either of the two ways.</a:t>
            </a:r>
            <a:endParaRPr/>
          </a:p>
          <a:p>
            <a:pPr indent="-457200" lvl="0" marL="45720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74650" lvl="1" marL="831850" marR="0" rtl="0" algn="l">
              <a:lnSpc>
                <a:spcPct val="100000"/>
              </a:lnSpc>
              <a:spcBef>
                <a:spcPts val="6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Creating the object of the java.lang.Thread class</a:t>
            </a:r>
            <a:endParaRPr/>
          </a:p>
          <a:p>
            <a:pPr indent="-374650" lvl="1" marL="831850" marR="0" rtl="0" algn="l">
              <a:lnSpc>
                <a:spcPct val="100000"/>
              </a:lnSpc>
              <a:spcBef>
                <a:spcPts val="6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74650" lvl="1" marL="831850" marR="0" rtl="0" algn="l">
              <a:lnSpc>
                <a:spcPct val="100000"/>
              </a:lnSpc>
              <a:spcBef>
                <a:spcPts val="6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Creating the object of the class which is implementing the java.lang.Runnable interface.</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9" name="Shape 2789"/>
        <p:cNvGrpSpPr/>
        <p:nvPr/>
      </p:nvGrpSpPr>
      <p:grpSpPr>
        <a:xfrm>
          <a:off x="0" y="0"/>
          <a:ext cx="0" cy="0"/>
          <a:chOff x="0" y="0"/>
          <a:chExt cx="0" cy="0"/>
        </a:xfrm>
      </p:grpSpPr>
      <p:sp>
        <p:nvSpPr>
          <p:cNvPr id="2790" name="Google Shape;2790;p24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Extending Thread Class</a:t>
            </a:r>
            <a:endParaRPr/>
          </a:p>
        </p:txBody>
      </p:sp>
      <p:sp>
        <p:nvSpPr>
          <p:cNvPr id="2791" name="Google Shape;2791;p249"/>
          <p:cNvSpPr txBox="1"/>
          <p:nvPr/>
        </p:nvSpPr>
        <p:spPr>
          <a:xfrm>
            <a:off x="381000" y="914400"/>
            <a:ext cx="8458200" cy="5335587"/>
          </a:xfrm>
          <a:prstGeom prst="rect">
            <a:avLst/>
          </a:prstGeom>
          <a:noFill/>
          <a:ln>
            <a:noFill/>
          </a:ln>
        </p:spPr>
        <p:txBody>
          <a:bodyPr anchorCtr="0" anchor="t" bIns="46800" lIns="90000" spcFirstLastPara="1" rIns="90000" wrap="square" tIns="46800">
            <a:noAutofit/>
          </a:bodyPr>
          <a:lstStyle/>
          <a:p>
            <a:pPr indent="-341312" lvl="0" marL="341312"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MyThread extends Thread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MyThread(String name){</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super(name);</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i=0 ; i&lt;100 ; i++){</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System.out.println("Run By : "+ getName());</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MyThread mt1 = new MyThread("MyThread-1");</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MyThread mt2 = new MyThread("MyThread-2");</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mt1.start();</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mt2.start();</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p25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Implementing Runnable Interface</a:t>
            </a:r>
            <a:endParaRPr/>
          </a:p>
        </p:txBody>
      </p:sp>
      <p:sp>
        <p:nvSpPr>
          <p:cNvPr id="2801" name="Google Shape;2801;p250"/>
          <p:cNvSpPr txBox="1"/>
          <p:nvPr/>
        </p:nvSpPr>
        <p:spPr>
          <a:xfrm>
            <a:off x="533400" y="1143000"/>
            <a:ext cx="8072437" cy="55626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MyRunnable implements Runnable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i=0 ; i&lt;100 ; i++){</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System.out.println("Run By : "+ Thread.currentThread().getName());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MyRunnable mt = new MyRunnable();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t1 = new Thread(mt);</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t2 = new Thread(mt,"MyThread-2");</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t1.start();</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t2.start();</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9" name="Shape 2809"/>
        <p:cNvGrpSpPr/>
        <p:nvPr/>
      </p:nvGrpSpPr>
      <p:grpSpPr>
        <a:xfrm>
          <a:off x="0" y="0"/>
          <a:ext cx="0" cy="0"/>
          <a:chOff x="0" y="0"/>
          <a:chExt cx="0" cy="0"/>
        </a:xfrm>
      </p:grpSpPr>
      <p:sp>
        <p:nvSpPr>
          <p:cNvPr id="2810" name="Google Shape;2810;p25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Constructors in Thread Class</a:t>
            </a:r>
            <a:endParaRPr/>
          </a:p>
        </p:txBody>
      </p:sp>
      <p:sp>
        <p:nvSpPr>
          <p:cNvPr id="2811" name="Google Shape;2811;p251"/>
          <p:cNvSpPr txBox="1"/>
          <p:nvPr/>
        </p:nvSpPr>
        <p:spPr>
          <a:xfrm>
            <a:off x="381000" y="9144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Thread(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Thread( String name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Thread( Runnable target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Thread( Runnable target , String name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25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Few Methods from Java.lang.Thread Class</a:t>
            </a:r>
            <a:endParaRPr/>
          </a:p>
        </p:txBody>
      </p:sp>
      <p:sp>
        <p:nvSpPr>
          <p:cNvPr id="2822" name="Google Shape;2822;p252"/>
          <p:cNvSpPr txBox="1"/>
          <p:nvPr/>
        </p:nvSpPr>
        <p:spPr>
          <a:xfrm>
            <a:off x="304800" y="838200"/>
            <a:ext cx="8382000" cy="5335587"/>
          </a:xfrm>
          <a:prstGeom prst="rect">
            <a:avLst/>
          </a:prstGeom>
          <a:noFill/>
          <a:ln>
            <a:noFill/>
          </a:ln>
        </p:spPr>
        <p:txBody>
          <a:bodyPr anchorCtr="0" anchor="t" bIns="46800" lIns="90000" spcFirstLastPara="1" rIns="90000" wrap="square" tIns="46800">
            <a:noAutofit/>
          </a:bodyPr>
          <a:lstStyle/>
          <a:p>
            <a:pPr indent="-279400" lvl="1" marL="736600" marR="0" rtl="0" algn="l">
              <a:lnSpc>
                <a:spcPct val="80000"/>
              </a:lnSpc>
              <a:spcBef>
                <a:spcPts val="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80000"/>
              </a:lnSpc>
              <a:spcBef>
                <a:spcPts val="5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public static Thread currentThread()</a:t>
            </a:r>
            <a:endParaRPr/>
          </a:p>
          <a:p>
            <a:pPr indent="-228600" lvl="2" marL="1143000" marR="0" rtl="0" algn="l">
              <a:lnSpc>
                <a:spcPct val="80000"/>
              </a:lnSpc>
              <a:spcBef>
                <a:spcPts val="6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80000"/>
              </a:lnSpc>
              <a:spcBef>
                <a:spcPts val="5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public final void setName (String name)</a:t>
            </a:r>
            <a:endParaRPr/>
          </a:p>
          <a:p>
            <a:pPr indent="-228600" lvl="2" marL="1143000" marR="0" rtl="0" algn="l">
              <a:lnSpc>
                <a:spcPct val="80000"/>
              </a:lnSpc>
              <a:spcBef>
                <a:spcPts val="6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80000"/>
              </a:lnSpc>
              <a:spcBef>
                <a:spcPts val="5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public final String  getName ()</a:t>
            </a:r>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253"/>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Few Methods from Java.lang.Thread Class</a:t>
            </a:r>
            <a:endParaRPr/>
          </a:p>
        </p:txBody>
      </p:sp>
      <p:sp>
        <p:nvSpPr>
          <p:cNvPr id="2830" name="Google Shape;2830;p253"/>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279400" lvl="1" marL="736600" marR="0" rtl="0" algn="l">
              <a:lnSpc>
                <a:spcPct val="100000"/>
              </a:lnSpc>
              <a:spcBef>
                <a:spcPts val="0"/>
              </a:spcBef>
              <a:spcAft>
                <a:spcPts val="0"/>
              </a:spcAft>
              <a:buClr>
                <a:schemeClr val="lt1"/>
              </a:buClr>
              <a:buSzPts val="2400"/>
              <a:buFont typeface="Arial"/>
              <a:buNone/>
            </a:pPr>
            <a:r>
              <a:t/>
            </a:r>
            <a:endParaRPr b="0" i="0" sz="24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public final boolean isAlive ()</a:t>
            </a:r>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public long getId ()</a:t>
            </a:r>
            <a:endParaRPr/>
          </a:p>
          <a:p>
            <a:pPr indent="-279400" lvl="1" marL="736600" marR="0" rtl="0" algn="l">
              <a:lnSpc>
                <a:spcPct val="100000"/>
              </a:lnSpc>
              <a:spcBef>
                <a:spcPts val="5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public Thread.State getState()</a:t>
            </a:r>
            <a:endParaRPr/>
          </a:p>
          <a:p>
            <a:pPr indent="-228600" lvl="2" marL="1143000" marR="0" rtl="0" algn="l">
              <a:lnSpc>
                <a:spcPct val="100000"/>
              </a:lnSpc>
              <a:spcBef>
                <a:spcPts val="600"/>
              </a:spcBef>
              <a:spcAft>
                <a:spcPts val="0"/>
              </a:spcAft>
              <a:buClr>
                <a:schemeClr val="lt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Arithmetic Operators</a:t>
            </a:r>
            <a:endParaRPr/>
          </a:p>
        </p:txBody>
      </p:sp>
      <p:sp>
        <p:nvSpPr>
          <p:cNvPr id="371" name="Google Shape;371;p47"/>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addition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subtraction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multiplication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division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remainder</a:t>
            </a:r>
            <a:endParaRPr/>
          </a:p>
          <a:p>
            <a:pPr indent="-336550" lvl="0" marL="336550" marR="0" rtl="0" algn="just">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Unary minus (-) for negation</a:t>
            </a:r>
            <a:endParaRPr/>
          </a:p>
          <a:p>
            <a:pPr indent="-336550" lvl="0" marL="33655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Unary plus (+).</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9" name="Shape 2839"/>
        <p:cNvGrpSpPr/>
        <p:nvPr/>
      </p:nvGrpSpPr>
      <p:grpSpPr>
        <a:xfrm>
          <a:off x="0" y="0"/>
          <a:ext cx="0" cy="0"/>
          <a:chOff x="0" y="0"/>
          <a:chExt cx="0" cy="0"/>
        </a:xfrm>
      </p:grpSpPr>
      <p:sp>
        <p:nvSpPr>
          <p:cNvPr id="2840" name="Google Shape;2840;p25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States</a:t>
            </a:r>
            <a:endParaRPr/>
          </a:p>
        </p:txBody>
      </p:sp>
      <p:sp>
        <p:nvSpPr>
          <p:cNvPr id="2841" name="Google Shape;2841;p254"/>
          <p:cNvSpPr txBox="1"/>
          <p:nvPr/>
        </p:nvSpPr>
        <p:spPr>
          <a:xfrm>
            <a:off x="0" y="914400"/>
            <a:ext cx="8077200"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Arimo"/>
              <a:buNone/>
            </a:pPr>
            <a:r>
              <a:rPr b="0" i="0" lang="en-US" sz="2400" u="none">
                <a:solidFill>
                  <a:srgbClr val="000000"/>
                </a:solidFill>
                <a:latin typeface="Arimo"/>
                <a:ea typeface="Arimo"/>
                <a:cs typeface="Arimo"/>
                <a:sym typeface="Arimo"/>
              </a:rPr>
              <a:t>	</a:t>
            </a:r>
            <a:endParaRPr/>
          </a:p>
        </p:txBody>
      </p:sp>
      <p:cxnSp>
        <p:nvCxnSpPr>
          <p:cNvPr id="2842" name="Google Shape;2842;p254"/>
          <p:cNvCxnSpPr/>
          <p:nvPr/>
        </p:nvCxnSpPr>
        <p:spPr>
          <a:xfrm>
            <a:off x="3962400" y="3810000"/>
            <a:ext cx="685800" cy="1587"/>
          </a:xfrm>
          <a:prstGeom prst="straightConnector1">
            <a:avLst/>
          </a:prstGeom>
          <a:noFill/>
          <a:ln cap="flat" cmpd="sng" w="9525">
            <a:solidFill>
              <a:srgbClr val="000000"/>
            </a:solidFill>
            <a:prstDash val="solid"/>
            <a:miter lim="800000"/>
            <a:headEnd len="med" w="med" type="triangle"/>
            <a:tailEnd len="med" w="med" type="triangle"/>
          </a:ln>
        </p:spPr>
      </p:cxnSp>
      <p:sp>
        <p:nvSpPr>
          <p:cNvPr id="2843" name="Google Shape;2843;p254"/>
          <p:cNvSpPr/>
          <p:nvPr/>
        </p:nvSpPr>
        <p:spPr>
          <a:xfrm>
            <a:off x="685800" y="3352800"/>
            <a:ext cx="914400" cy="9144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New</a:t>
            </a:r>
            <a:endParaRPr/>
          </a:p>
        </p:txBody>
      </p:sp>
      <p:sp>
        <p:nvSpPr>
          <p:cNvPr id="2844" name="Google Shape;2844;p254"/>
          <p:cNvSpPr/>
          <p:nvPr/>
        </p:nvSpPr>
        <p:spPr>
          <a:xfrm>
            <a:off x="3810000" y="1447800"/>
            <a:ext cx="914400" cy="9144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Wait</a:t>
            </a:r>
            <a:endParaRPr/>
          </a:p>
        </p:txBody>
      </p:sp>
      <p:sp>
        <p:nvSpPr>
          <p:cNvPr id="2845" name="Google Shape;2845;p254"/>
          <p:cNvSpPr/>
          <p:nvPr/>
        </p:nvSpPr>
        <p:spPr>
          <a:xfrm>
            <a:off x="2514600" y="3124200"/>
            <a:ext cx="1447800" cy="13716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Runnable</a:t>
            </a:r>
            <a:endParaRPr/>
          </a:p>
        </p:txBody>
      </p:sp>
      <p:sp>
        <p:nvSpPr>
          <p:cNvPr id="2846" name="Google Shape;2846;p254"/>
          <p:cNvSpPr/>
          <p:nvPr/>
        </p:nvSpPr>
        <p:spPr>
          <a:xfrm>
            <a:off x="4648200" y="3124200"/>
            <a:ext cx="1447800" cy="13716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Running</a:t>
            </a:r>
            <a:endParaRPr/>
          </a:p>
        </p:txBody>
      </p:sp>
      <p:sp>
        <p:nvSpPr>
          <p:cNvPr id="2847" name="Google Shape;2847;p254"/>
          <p:cNvSpPr/>
          <p:nvPr/>
        </p:nvSpPr>
        <p:spPr>
          <a:xfrm>
            <a:off x="7086600" y="3352800"/>
            <a:ext cx="914400" cy="9144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Dead</a:t>
            </a:r>
            <a:endParaRPr/>
          </a:p>
        </p:txBody>
      </p:sp>
      <p:sp>
        <p:nvSpPr>
          <p:cNvPr id="2848" name="Google Shape;2848;p254"/>
          <p:cNvSpPr/>
          <p:nvPr/>
        </p:nvSpPr>
        <p:spPr>
          <a:xfrm>
            <a:off x="3810000" y="4953000"/>
            <a:ext cx="914400" cy="914400"/>
          </a:xfrm>
          <a:prstGeom prst="ellipse">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Sleep</a:t>
            </a:r>
            <a:endParaRPr/>
          </a:p>
        </p:txBody>
      </p:sp>
      <p:cxnSp>
        <p:nvCxnSpPr>
          <p:cNvPr id="2849" name="Google Shape;2849;p254"/>
          <p:cNvCxnSpPr/>
          <p:nvPr/>
        </p:nvCxnSpPr>
        <p:spPr>
          <a:xfrm>
            <a:off x="1600200" y="3810000"/>
            <a:ext cx="914400" cy="1587"/>
          </a:xfrm>
          <a:prstGeom prst="straightConnector1">
            <a:avLst/>
          </a:prstGeom>
          <a:noFill/>
          <a:ln cap="flat" cmpd="sng" w="9525">
            <a:solidFill>
              <a:srgbClr val="000000"/>
            </a:solidFill>
            <a:prstDash val="solid"/>
            <a:miter lim="800000"/>
            <a:headEnd len="med" w="med" type="none"/>
            <a:tailEnd len="med" w="med" type="triangle"/>
          </a:ln>
        </p:spPr>
      </p:cxnSp>
      <p:cxnSp>
        <p:nvCxnSpPr>
          <p:cNvPr id="2850" name="Google Shape;2850;p254"/>
          <p:cNvCxnSpPr/>
          <p:nvPr/>
        </p:nvCxnSpPr>
        <p:spPr>
          <a:xfrm>
            <a:off x="6096000" y="3810000"/>
            <a:ext cx="990600" cy="1587"/>
          </a:xfrm>
          <a:prstGeom prst="straightConnector1">
            <a:avLst/>
          </a:prstGeom>
          <a:noFill/>
          <a:ln cap="flat" cmpd="sng" w="9525">
            <a:solidFill>
              <a:srgbClr val="000000"/>
            </a:solidFill>
            <a:prstDash val="solid"/>
            <a:miter lim="800000"/>
            <a:headEnd len="med" w="med" type="none"/>
            <a:tailEnd len="med" w="med" type="triangle"/>
          </a:ln>
        </p:spPr>
      </p:cxnSp>
      <p:cxnSp>
        <p:nvCxnSpPr>
          <p:cNvPr id="2851" name="Google Shape;2851;p254"/>
          <p:cNvCxnSpPr/>
          <p:nvPr/>
        </p:nvCxnSpPr>
        <p:spPr>
          <a:xfrm flipH="1">
            <a:off x="4724400" y="4495800"/>
            <a:ext cx="647700" cy="9144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52" name="Google Shape;2852;p254"/>
          <p:cNvCxnSpPr/>
          <p:nvPr/>
        </p:nvCxnSpPr>
        <p:spPr>
          <a:xfrm rot="10800000">
            <a:off x="3238500" y="4495800"/>
            <a:ext cx="571500" cy="914400"/>
          </a:xfrm>
          <a:prstGeom prst="straightConnector1">
            <a:avLst/>
          </a:prstGeom>
          <a:noFill/>
          <a:ln cap="flat" cmpd="sng" w="9525">
            <a:solidFill>
              <a:srgbClr val="000000"/>
            </a:solidFill>
            <a:prstDash val="solid"/>
            <a:miter lim="800000"/>
            <a:headEnd len="med" w="med" type="none"/>
            <a:tailEnd len="med" w="med" type="triangle"/>
          </a:ln>
        </p:spPr>
      </p:cxnSp>
      <p:cxnSp>
        <p:nvCxnSpPr>
          <p:cNvPr id="2853" name="Google Shape;2853;p254"/>
          <p:cNvCxnSpPr/>
          <p:nvPr/>
        </p:nvCxnSpPr>
        <p:spPr>
          <a:xfrm flipH="1">
            <a:off x="3238500" y="2228850"/>
            <a:ext cx="704850" cy="895350"/>
          </a:xfrm>
          <a:prstGeom prst="straightConnector1">
            <a:avLst/>
          </a:prstGeom>
          <a:noFill/>
          <a:ln cap="flat" cmpd="sng" w="9525">
            <a:solidFill>
              <a:srgbClr val="000000"/>
            </a:solidFill>
            <a:prstDash val="solid"/>
            <a:miter lim="800000"/>
            <a:headEnd len="med" w="med" type="none"/>
            <a:tailEnd len="med" w="med" type="triangle"/>
          </a:ln>
        </p:spPr>
      </p:cxnSp>
      <p:cxnSp>
        <p:nvCxnSpPr>
          <p:cNvPr id="2854" name="Google Shape;2854;p254"/>
          <p:cNvCxnSpPr/>
          <p:nvPr/>
        </p:nvCxnSpPr>
        <p:spPr>
          <a:xfrm rot="10800000">
            <a:off x="4591050" y="2228850"/>
            <a:ext cx="781050" cy="895350"/>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2" name="Shape 2862"/>
        <p:cNvGrpSpPr/>
        <p:nvPr/>
      </p:nvGrpSpPr>
      <p:grpSpPr>
        <a:xfrm>
          <a:off x="0" y="0"/>
          <a:ext cx="0" cy="0"/>
          <a:chOff x="0" y="0"/>
          <a:chExt cx="0" cy="0"/>
        </a:xfrm>
      </p:grpSpPr>
      <p:sp>
        <p:nvSpPr>
          <p:cNvPr id="2863" name="Google Shape;2863;p255"/>
          <p:cNvSpPr txBox="1"/>
          <p:nvPr/>
        </p:nvSpPr>
        <p:spPr>
          <a:xfrm>
            <a:off x="533400" y="1968500"/>
            <a:ext cx="8072437" cy="44323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run()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 run() - sleep for 20 seconds");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Thread.sleep(20000);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 run() - woke up");</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(InterruptedException x)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 run() - interrupted while sleeping");</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System.out.println("in run() - leaving normally");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
        <p:nvSpPr>
          <p:cNvPr id="2864" name="Google Shape;2864;p25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Scheduling – sleep() method</a:t>
            </a:r>
            <a:endParaRPr/>
          </a:p>
        </p:txBody>
      </p:sp>
      <p:sp>
        <p:nvSpPr>
          <p:cNvPr id="2865" name="Google Shape;2865;p255"/>
          <p:cNvSpPr txBox="1"/>
          <p:nvPr/>
        </p:nvSpPr>
        <p:spPr>
          <a:xfrm>
            <a:off x="228600" y="990600"/>
            <a:ext cx="8610600" cy="762000"/>
          </a:xfrm>
          <a:prstGeom prst="rect">
            <a:avLst/>
          </a:prstGeom>
          <a:solidFill>
            <a:srgbClr val="CCFFCC"/>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public static sleep( long milliseconds ) throws InterruptedException</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sp>
        <p:nvSpPr>
          <p:cNvPr id="2874" name="Google Shape;2874;p25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interrupt()</a:t>
            </a:r>
            <a:endParaRPr/>
          </a:p>
        </p:txBody>
      </p:sp>
      <p:sp>
        <p:nvSpPr>
          <p:cNvPr id="2875" name="Google Shape;2875;p256"/>
          <p:cNvSpPr txBox="1"/>
          <p:nvPr/>
        </p:nvSpPr>
        <p:spPr>
          <a:xfrm>
            <a:off x="533400" y="990600"/>
            <a:ext cx="8072437" cy="5486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Thread2 extends Thread{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Thread2(Thread 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this.t = 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(condition){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t.interrupt();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79412" lvl="1" marL="836612" marR="0" rtl="0" algn="l">
              <a:lnSpc>
                <a:spcPct val="86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Narrow"/>
              <a:ea typeface="Arial Narrow"/>
              <a:cs typeface="Arial Narrow"/>
              <a:sym typeface="Arial Narrow"/>
            </a:endParaRPr>
          </a:p>
        </p:txBody>
      </p:sp>
      <p:sp>
        <p:nvSpPr>
          <p:cNvPr id="2876" name="Google Shape;2876;p256"/>
          <p:cNvSpPr txBox="1"/>
          <p:nvPr/>
        </p:nvSpPr>
        <p:spPr>
          <a:xfrm>
            <a:off x="3886200" y="3505200"/>
            <a:ext cx="4648200" cy="2095500"/>
          </a:xfrm>
          <a:prstGeom prst="rect">
            <a:avLst/>
          </a:prstGeom>
          <a:solidFill>
            <a:srgbClr val="D9D9D9"/>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Code for main method</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Thread1 t1 = new Thread1();</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Thread2 t2 = new Thread2(t1);</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t1.start();</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Thread.currentThread().sleep(1000);</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t2.start(); </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5" name="Shape 2885"/>
        <p:cNvGrpSpPr/>
        <p:nvPr/>
      </p:nvGrpSpPr>
      <p:grpSpPr>
        <a:xfrm>
          <a:off x="0" y="0"/>
          <a:ext cx="0" cy="0"/>
          <a:chOff x="0" y="0"/>
          <a:chExt cx="0" cy="0"/>
        </a:xfrm>
      </p:grpSpPr>
      <p:sp>
        <p:nvSpPr>
          <p:cNvPr id="2886" name="Google Shape;2886;p25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Scheduling - Priorities</a:t>
            </a:r>
            <a:endParaRPr/>
          </a:p>
        </p:txBody>
      </p:sp>
      <p:sp>
        <p:nvSpPr>
          <p:cNvPr id="2887" name="Google Shape;2887;p257"/>
          <p:cNvSpPr txBox="1"/>
          <p:nvPr/>
        </p:nvSpPr>
        <p:spPr>
          <a:xfrm>
            <a:off x="533400" y="990600"/>
            <a:ext cx="8077200" cy="5411787"/>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Priority implements Runnable{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i=0 ; i&lt;15; i++)</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System.out.println("Run by :  " + Thread.currentThread().getName());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TestPriority{</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Priority p = new Priority();</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t1 = new Thread(p);</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t2 = new Thread(p);</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t1.setPriority(1);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t2.setPriority(10);</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t1.start();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t2.start();</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3" name="Shape 2893"/>
        <p:cNvGrpSpPr/>
        <p:nvPr/>
      </p:nvGrpSpPr>
      <p:grpSpPr>
        <a:xfrm>
          <a:off x="0" y="0"/>
          <a:ext cx="0" cy="0"/>
          <a:chOff x="0" y="0"/>
          <a:chExt cx="0" cy="0"/>
        </a:xfrm>
      </p:grpSpPr>
      <p:sp>
        <p:nvSpPr>
          <p:cNvPr id="2894" name="Google Shape;2894;p258"/>
          <p:cNvSpPr txBox="1"/>
          <p:nvPr/>
        </p:nvSpPr>
        <p:spPr>
          <a:xfrm>
            <a:off x="228600" y="0"/>
            <a:ext cx="8682037" cy="836612"/>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895" name="Google Shape;2895;p258"/>
          <p:cNvSpPr txBox="1"/>
          <p:nvPr/>
        </p:nvSpPr>
        <p:spPr>
          <a:xfrm>
            <a:off x="533400" y="1143000"/>
            <a:ext cx="8072437" cy="5257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p259"/>
          <p:cNvSpPr txBox="1"/>
          <p:nvPr/>
        </p:nvSpPr>
        <p:spPr>
          <a:xfrm>
            <a:off x="381000" y="838200"/>
            <a:ext cx="8534400" cy="5868987"/>
          </a:xfrm>
          <a:prstGeom prst="rect">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3" name="Google Shape;2903;p259"/>
          <p:cNvSpPr txBox="1"/>
          <p:nvPr/>
        </p:nvSpPr>
        <p:spPr>
          <a:xfrm>
            <a:off x="228600" y="0"/>
            <a:ext cx="8682037" cy="609600"/>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join() method</a:t>
            </a:r>
            <a:endParaRPr/>
          </a:p>
        </p:txBody>
      </p:sp>
      <p:sp>
        <p:nvSpPr>
          <p:cNvPr id="2904" name="Google Shape;2904;p259"/>
          <p:cNvSpPr txBox="1"/>
          <p:nvPr/>
        </p:nvSpPr>
        <p:spPr>
          <a:xfrm>
            <a:off x="3505200" y="1447800"/>
            <a:ext cx="1066800" cy="21336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5" name="Google Shape;2905;p259"/>
          <p:cNvSpPr txBox="1"/>
          <p:nvPr/>
        </p:nvSpPr>
        <p:spPr>
          <a:xfrm>
            <a:off x="5791200" y="1447800"/>
            <a:ext cx="1219200" cy="21336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6" name="Google Shape;2906;p259"/>
          <p:cNvSpPr txBox="1"/>
          <p:nvPr/>
        </p:nvSpPr>
        <p:spPr>
          <a:xfrm>
            <a:off x="3375025" y="992187"/>
            <a:ext cx="1260475" cy="3825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Thread t1</a:t>
            </a:r>
            <a:endParaRPr/>
          </a:p>
        </p:txBody>
      </p:sp>
      <p:sp>
        <p:nvSpPr>
          <p:cNvPr id="2907" name="Google Shape;2907;p259"/>
          <p:cNvSpPr txBox="1"/>
          <p:nvPr/>
        </p:nvSpPr>
        <p:spPr>
          <a:xfrm>
            <a:off x="5661025" y="992187"/>
            <a:ext cx="1260475" cy="3825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Thread t2</a:t>
            </a:r>
            <a:endParaRPr/>
          </a:p>
        </p:txBody>
      </p:sp>
      <p:sp>
        <p:nvSpPr>
          <p:cNvPr id="2908" name="Google Shape;2908;p259"/>
          <p:cNvSpPr txBox="1"/>
          <p:nvPr/>
        </p:nvSpPr>
        <p:spPr>
          <a:xfrm>
            <a:off x="3657600" y="1600200"/>
            <a:ext cx="60960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09" name="Google Shape;2909;p259"/>
          <p:cNvSpPr txBox="1"/>
          <p:nvPr/>
        </p:nvSpPr>
        <p:spPr>
          <a:xfrm>
            <a:off x="3505200" y="1447800"/>
            <a:ext cx="990600" cy="2227262"/>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a:t>
            </a:r>
            <a:r>
              <a:rPr b="0" i="0" lang="en-US" sz="1800" u="none">
                <a:solidFill>
                  <a:srgbClr val="000000"/>
                </a:solidFill>
                <a:latin typeface="Arial Narrow"/>
                <a:ea typeface="Arial Narrow"/>
                <a:cs typeface="Arial Narrow"/>
                <a:sym typeface="Arial Narrow"/>
              </a:rPr>
              <a:t> t2.join( ) </a:t>
            </a:r>
            <a:endParaRPr/>
          </a:p>
          <a:p>
            <a:pPr indent="0" lvl="0" marL="0" marR="0" rtl="0" algn="ctr">
              <a:lnSpc>
                <a:spcPct val="76000"/>
              </a:lnSpc>
              <a:spcBef>
                <a:spcPts val="15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t3.join( ) </a:t>
            </a:r>
            <a:r>
              <a:rPr b="0" i="0" lang="en-US" sz="2400" u="none">
                <a:solidFill>
                  <a:srgbClr val="000000"/>
                </a:solidFill>
                <a:latin typeface="Arial Narrow"/>
                <a:ea typeface="Arial Narrow"/>
                <a:cs typeface="Arial Narrow"/>
                <a:sym typeface="Arial Narrow"/>
              </a:rPr>
              <a:t>…… …….</a:t>
            </a:r>
            <a:endParaRPr/>
          </a:p>
        </p:txBody>
      </p:sp>
      <p:sp>
        <p:nvSpPr>
          <p:cNvPr id="2910" name="Google Shape;2910;p259"/>
          <p:cNvSpPr txBox="1"/>
          <p:nvPr/>
        </p:nvSpPr>
        <p:spPr>
          <a:xfrm>
            <a:off x="5867400" y="1676400"/>
            <a:ext cx="1066800" cy="1350962"/>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a:t>
            </a:r>
            <a:endParaRPr/>
          </a:p>
        </p:txBody>
      </p:sp>
      <p:sp>
        <p:nvSpPr>
          <p:cNvPr id="2911" name="Google Shape;2911;p259"/>
          <p:cNvSpPr txBox="1"/>
          <p:nvPr/>
        </p:nvSpPr>
        <p:spPr>
          <a:xfrm>
            <a:off x="457200" y="4419600"/>
            <a:ext cx="1143000" cy="18288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12" name="Google Shape;2912;p259"/>
          <p:cNvSpPr txBox="1"/>
          <p:nvPr/>
        </p:nvSpPr>
        <p:spPr>
          <a:xfrm>
            <a:off x="5943600" y="4191000"/>
            <a:ext cx="1371600" cy="1981200"/>
          </a:xfrm>
          <a:prstGeom prst="rect">
            <a:avLst/>
          </a:prstGeom>
          <a:solidFill>
            <a:srgbClr val="FFFFFF"/>
          </a:solidFill>
          <a:ln cap="flat"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13" name="Google Shape;2913;p259"/>
          <p:cNvSpPr txBox="1"/>
          <p:nvPr/>
        </p:nvSpPr>
        <p:spPr>
          <a:xfrm>
            <a:off x="5943600" y="3810000"/>
            <a:ext cx="1371600" cy="3825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Thread t3</a:t>
            </a:r>
            <a:endParaRPr/>
          </a:p>
        </p:txBody>
      </p:sp>
      <p:sp>
        <p:nvSpPr>
          <p:cNvPr id="2914" name="Google Shape;2914;p259"/>
          <p:cNvSpPr txBox="1"/>
          <p:nvPr/>
        </p:nvSpPr>
        <p:spPr>
          <a:xfrm>
            <a:off x="6096000" y="4343400"/>
            <a:ext cx="990600" cy="16652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a:t>
            </a:r>
            <a:endParaRPr/>
          </a:p>
        </p:txBody>
      </p:sp>
      <p:sp>
        <p:nvSpPr>
          <p:cNvPr id="2915" name="Google Shape;2915;p259"/>
          <p:cNvSpPr txBox="1"/>
          <p:nvPr/>
        </p:nvSpPr>
        <p:spPr>
          <a:xfrm>
            <a:off x="0" y="3581400"/>
            <a:ext cx="1905000" cy="609600"/>
          </a:xfrm>
          <a:prstGeom prst="rect">
            <a:avLst/>
          </a:prstGeom>
          <a:noFill/>
          <a:ln>
            <a:noFill/>
          </a:ln>
        </p:spPr>
        <p:txBody>
          <a:bodyPr anchorCtr="0" anchor="t" bIns="0" lIns="0" spcFirstLastPara="1" rIns="0" wrap="square" tIns="0">
            <a:noAutofit/>
          </a:bodyPr>
          <a:lstStyle/>
          <a:p>
            <a:pPr indent="0" lvl="0" marL="0" marR="0" rtl="0" algn="ctr">
              <a:lnSpc>
                <a:spcPct val="6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Thread</a:t>
            </a:r>
            <a:endParaRPr/>
          </a:p>
          <a:p>
            <a:pPr indent="0" lvl="0" marL="0" marR="0" rtl="0" algn="ctr">
              <a:lnSpc>
                <a:spcPct val="66000"/>
              </a:lnSpc>
              <a:spcBef>
                <a:spcPts val="13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main( )</a:t>
            </a:r>
            <a:endParaRPr/>
          </a:p>
          <a:p>
            <a:pPr indent="0" lvl="0" marL="0" marR="0" rtl="0" algn="ctr">
              <a:lnSpc>
                <a:spcPct val="8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
        <p:nvSpPr>
          <p:cNvPr id="2916" name="Google Shape;2916;p259"/>
          <p:cNvSpPr txBox="1"/>
          <p:nvPr/>
        </p:nvSpPr>
        <p:spPr>
          <a:xfrm>
            <a:off x="381000" y="4800600"/>
            <a:ext cx="1219200" cy="357187"/>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t1.start( )</a:t>
            </a:r>
            <a:endParaRPr/>
          </a:p>
        </p:txBody>
      </p:sp>
      <p:sp>
        <p:nvSpPr>
          <p:cNvPr id="2917" name="Google Shape;2917;p259"/>
          <p:cNvSpPr/>
          <p:nvPr/>
        </p:nvSpPr>
        <p:spPr>
          <a:xfrm>
            <a:off x="4343400" y="1549400"/>
            <a:ext cx="1447800" cy="1041400"/>
          </a:xfrm>
          <a:custGeom>
            <a:rect b="b" l="l" r="r" t="t"/>
            <a:pathLst>
              <a:path extrusionOk="0" h="2288" w="1296">
                <a:moveTo>
                  <a:pt x="0" y="2288"/>
                </a:moveTo>
                <a:cubicBezTo>
                  <a:pt x="60" y="2192"/>
                  <a:pt x="120" y="2096"/>
                  <a:pt x="192" y="1760"/>
                </a:cubicBezTo>
                <a:cubicBezTo>
                  <a:pt x="264" y="1424"/>
                  <a:pt x="248" y="544"/>
                  <a:pt x="432" y="272"/>
                </a:cubicBezTo>
                <a:cubicBezTo>
                  <a:pt x="616" y="0"/>
                  <a:pt x="1152" y="152"/>
                  <a:pt x="1296" y="128"/>
                </a:cubicBezTo>
              </a:path>
            </a:pathLst>
          </a:custGeom>
          <a:noFill/>
          <a:ln cap="flat" cmpd="sng" w="126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18" name="Google Shape;2918;p259"/>
          <p:cNvSpPr/>
          <p:nvPr/>
        </p:nvSpPr>
        <p:spPr>
          <a:xfrm>
            <a:off x="4343400" y="2895600"/>
            <a:ext cx="1600200" cy="1752600"/>
          </a:xfrm>
          <a:custGeom>
            <a:rect b="b" l="l" r="r" t="t"/>
            <a:pathLst>
              <a:path extrusionOk="0" h="1128" w="960">
                <a:moveTo>
                  <a:pt x="0" y="0"/>
                </a:moveTo>
                <a:cubicBezTo>
                  <a:pt x="128" y="36"/>
                  <a:pt x="256" y="72"/>
                  <a:pt x="336" y="240"/>
                </a:cubicBezTo>
                <a:cubicBezTo>
                  <a:pt x="416" y="408"/>
                  <a:pt x="376" y="888"/>
                  <a:pt x="480" y="1008"/>
                </a:cubicBezTo>
                <a:cubicBezTo>
                  <a:pt x="584" y="1128"/>
                  <a:pt x="880" y="968"/>
                  <a:pt x="960" y="960"/>
                </a:cubicBezTo>
              </a:path>
            </a:pathLst>
          </a:custGeom>
          <a:noFill/>
          <a:ln cap="flat" cmpd="sng" w="126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19" name="Google Shape;2919;p259"/>
          <p:cNvSpPr/>
          <p:nvPr/>
        </p:nvSpPr>
        <p:spPr>
          <a:xfrm>
            <a:off x="4572000" y="2819400"/>
            <a:ext cx="1219200" cy="419100"/>
          </a:xfrm>
          <a:custGeom>
            <a:rect b="b" l="l" r="r" t="t"/>
            <a:pathLst>
              <a:path extrusionOk="0" h="280" w="768">
                <a:moveTo>
                  <a:pt x="768" y="280"/>
                </a:moveTo>
                <a:cubicBezTo>
                  <a:pt x="712" y="180"/>
                  <a:pt x="656" y="80"/>
                  <a:pt x="528" y="40"/>
                </a:cubicBezTo>
                <a:cubicBezTo>
                  <a:pt x="400" y="0"/>
                  <a:pt x="200" y="20"/>
                  <a:pt x="0" y="40"/>
                </a:cubicBezTo>
              </a:path>
            </a:pathLst>
          </a:custGeom>
          <a:noFill/>
          <a:ln cap="flat" cmpd="sng" w="1260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20" name="Google Shape;2920;p259"/>
          <p:cNvSpPr/>
          <p:nvPr/>
        </p:nvSpPr>
        <p:spPr>
          <a:xfrm rot="-4980000">
            <a:off x="1241425" y="966787"/>
            <a:ext cx="942975" cy="1752600"/>
          </a:xfrm>
          <a:prstGeom prst="cloudCallout">
            <a:avLst>
              <a:gd fmla="val -822" name="adj1"/>
              <a:gd fmla="val 34465" name="adj2"/>
            </a:avLst>
          </a:prstGeom>
          <a:solidFill>
            <a:srgbClr val="FFFFFF"/>
          </a:solidFill>
          <a:ln cap="flat" cmpd="sng" w="19075">
            <a:solidFill>
              <a:srgbClr val="CC00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21" name="Google Shape;2921;p259"/>
          <p:cNvSpPr/>
          <p:nvPr/>
        </p:nvSpPr>
        <p:spPr>
          <a:xfrm>
            <a:off x="1600200" y="1447800"/>
            <a:ext cx="1905000" cy="3581400"/>
          </a:xfrm>
          <a:custGeom>
            <a:rect b="b" l="l" r="r" t="t"/>
            <a:pathLst>
              <a:path extrusionOk="0" h="2256" w="1200">
                <a:moveTo>
                  <a:pt x="0" y="2256"/>
                </a:moveTo>
                <a:cubicBezTo>
                  <a:pt x="176" y="1948"/>
                  <a:pt x="352" y="1640"/>
                  <a:pt x="480" y="1296"/>
                </a:cubicBezTo>
                <a:cubicBezTo>
                  <a:pt x="608" y="952"/>
                  <a:pt x="648" y="384"/>
                  <a:pt x="768" y="192"/>
                </a:cubicBezTo>
                <a:cubicBezTo>
                  <a:pt x="888" y="0"/>
                  <a:pt x="1044" y="72"/>
                  <a:pt x="1200" y="144"/>
                </a:cubicBezTo>
              </a:path>
            </a:pathLst>
          </a:custGeom>
          <a:noFill/>
          <a:ln cap="flat" cmpd="sng" w="126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22" name="Google Shape;2922;p259"/>
          <p:cNvSpPr txBox="1"/>
          <p:nvPr/>
        </p:nvSpPr>
        <p:spPr>
          <a:xfrm>
            <a:off x="990600" y="1752600"/>
            <a:ext cx="1676400" cy="277812"/>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while(t2.isAlive())</a:t>
            </a:r>
            <a:endParaRPr/>
          </a:p>
        </p:txBody>
      </p:sp>
      <p:sp>
        <p:nvSpPr>
          <p:cNvPr id="2923" name="Google Shape;2923;p259"/>
          <p:cNvSpPr/>
          <p:nvPr/>
        </p:nvSpPr>
        <p:spPr>
          <a:xfrm rot="5400000">
            <a:off x="2755900" y="3811587"/>
            <a:ext cx="865187" cy="1985962"/>
          </a:xfrm>
          <a:prstGeom prst="cloudCallout">
            <a:avLst>
              <a:gd fmla="val -32975" name="adj1"/>
              <a:gd fmla="val 5559" name="adj2"/>
            </a:avLst>
          </a:prstGeom>
          <a:solidFill>
            <a:srgbClr val="FFFFFF"/>
          </a:solidFill>
          <a:ln cap="flat" cmpd="sng" w="19075">
            <a:solidFill>
              <a:srgbClr val="CC00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24" name="Google Shape;2924;p259"/>
          <p:cNvSpPr txBox="1"/>
          <p:nvPr/>
        </p:nvSpPr>
        <p:spPr>
          <a:xfrm>
            <a:off x="2362200" y="4648200"/>
            <a:ext cx="1600200" cy="277812"/>
          </a:xfrm>
          <a:prstGeom prst="rect">
            <a:avLst/>
          </a:prstGeom>
          <a:noFill/>
          <a:ln>
            <a:noFill/>
          </a:ln>
        </p:spPr>
        <p:txBody>
          <a:bodyPr anchorCtr="0" anchor="t" bIns="46800" lIns="90000" spcFirstLastPara="1" rIns="90000" wrap="square" tIns="46800">
            <a:spAutoFit/>
          </a:bodyPr>
          <a:lstStyle/>
          <a:p>
            <a:pPr indent="0" lvl="0" marL="0" marR="0" rtl="0" algn="ctr">
              <a:lnSpc>
                <a:spcPct val="86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while(t3.isAlive())</a:t>
            </a:r>
            <a:endParaRPr/>
          </a:p>
        </p:txBody>
      </p:sp>
      <p:sp>
        <p:nvSpPr>
          <p:cNvPr id="2925" name="Google Shape;2925;p259"/>
          <p:cNvSpPr/>
          <p:nvPr/>
        </p:nvSpPr>
        <p:spPr>
          <a:xfrm>
            <a:off x="4572000" y="3022600"/>
            <a:ext cx="1371600" cy="3073400"/>
          </a:xfrm>
          <a:custGeom>
            <a:rect b="b" l="l" r="r" t="t"/>
            <a:pathLst>
              <a:path extrusionOk="0" h="1936" w="816">
                <a:moveTo>
                  <a:pt x="816" y="1936"/>
                </a:moveTo>
                <a:cubicBezTo>
                  <a:pt x="700" y="1768"/>
                  <a:pt x="584" y="1600"/>
                  <a:pt x="528" y="1312"/>
                </a:cubicBezTo>
                <a:cubicBezTo>
                  <a:pt x="472" y="1024"/>
                  <a:pt x="568" y="416"/>
                  <a:pt x="480" y="208"/>
                </a:cubicBezTo>
                <a:cubicBezTo>
                  <a:pt x="392" y="0"/>
                  <a:pt x="196" y="32"/>
                  <a:pt x="0" y="64"/>
                </a:cubicBezTo>
              </a:path>
            </a:pathLst>
          </a:custGeom>
          <a:noFill/>
          <a:ln cap="flat" cmpd="sng" w="12600">
            <a:solidFill>
              <a:srgbClr val="FF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6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Scheduling – join() method</a:t>
            </a:r>
            <a:endParaRPr/>
          </a:p>
        </p:txBody>
      </p:sp>
      <p:sp>
        <p:nvSpPr>
          <p:cNvPr id="2935" name="Google Shape;2935;p260"/>
          <p:cNvSpPr txBox="1"/>
          <p:nvPr/>
        </p:nvSpPr>
        <p:spPr>
          <a:xfrm>
            <a:off x="304800" y="762000"/>
            <a:ext cx="8072437" cy="5765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JoinDemo extends Thread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i=0 ; i&lt;15; i++){</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System.out.println("Run by :  " + Thread.currentThread().getName());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System.out.println("Starting main Thread");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JoinDemo jd1 = new JoinDemo();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JoinDemo jd2 = new JoinDemo();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jd1.start();    jd2.start();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jd1.join();     jd2.join();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System.out.println("Finishing main Thread");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catch(InterruptedException ie){  System.out.println("Exception")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3" name="Shape 2943"/>
        <p:cNvGrpSpPr/>
        <p:nvPr/>
      </p:nvGrpSpPr>
      <p:grpSpPr>
        <a:xfrm>
          <a:off x="0" y="0"/>
          <a:ext cx="0" cy="0"/>
          <a:chOff x="0" y="0"/>
          <a:chExt cx="0" cy="0"/>
        </a:xfrm>
      </p:grpSpPr>
      <p:sp>
        <p:nvSpPr>
          <p:cNvPr id="2944" name="Google Shape;2944;p26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Scheduling – yield() method</a:t>
            </a:r>
            <a:endParaRPr/>
          </a:p>
        </p:txBody>
      </p:sp>
      <p:sp>
        <p:nvSpPr>
          <p:cNvPr id="2945" name="Google Shape;2945;p261"/>
          <p:cNvSpPr txBox="1"/>
          <p:nvPr/>
        </p:nvSpPr>
        <p:spPr>
          <a:xfrm>
            <a:off x="381000" y="990600"/>
            <a:ext cx="8072437" cy="5257800"/>
          </a:xfrm>
          <a:prstGeom prst="rect">
            <a:avLst/>
          </a:prstGeom>
          <a:noFill/>
          <a:ln cap="flat" cmpd="sng" w="9525">
            <a:solidFill>
              <a:srgbClr val="000000"/>
            </a:solidFill>
            <a:prstDash val="solid"/>
            <a:round/>
            <a:headEnd len="sm" w="sm" type="none"/>
            <a:tailEnd len="sm" w="sm" type="none"/>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946" name="Google Shape;2946;p261"/>
          <p:cNvSpPr txBox="1"/>
          <p:nvPr/>
        </p:nvSpPr>
        <p:spPr>
          <a:xfrm>
            <a:off x="838200" y="2057400"/>
            <a:ext cx="1295400" cy="2590800"/>
          </a:xfrm>
          <a:prstGeom prst="rect">
            <a:avLst/>
          </a:prstGeom>
          <a:solidFill>
            <a:srgbClr val="66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CPU</a:t>
            </a:r>
            <a:endParaRPr/>
          </a:p>
        </p:txBody>
      </p:sp>
      <p:sp>
        <p:nvSpPr>
          <p:cNvPr id="2947" name="Google Shape;2947;p261"/>
          <p:cNvSpPr txBox="1"/>
          <p:nvPr/>
        </p:nvSpPr>
        <p:spPr>
          <a:xfrm>
            <a:off x="30480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48" name="Google Shape;2948;p261"/>
          <p:cNvSpPr txBox="1"/>
          <p:nvPr/>
        </p:nvSpPr>
        <p:spPr>
          <a:xfrm>
            <a:off x="33528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49" name="Google Shape;2949;p261"/>
          <p:cNvSpPr txBox="1"/>
          <p:nvPr/>
        </p:nvSpPr>
        <p:spPr>
          <a:xfrm>
            <a:off x="36576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0" name="Google Shape;2950;p261"/>
          <p:cNvSpPr txBox="1"/>
          <p:nvPr/>
        </p:nvSpPr>
        <p:spPr>
          <a:xfrm>
            <a:off x="39624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1" name="Google Shape;2951;p261"/>
          <p:cNvSpPr txBox="1"/>
          <p:nvPr/>
        </p:nvSpPr>
        <p:spPr>
          <a:xfrm>
            <a:off x="42672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2" name="Google Shape;2952;p261"/>
          <p:cNvSpPr txBox="1"/>
          <p:nvPr/>
        </p:nvSpPr>
        <p:spPr>
          <a:xfrm>
            <a:off x="45720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3" name="Google Shape;2953;p261"/>
          <p:cNvSpPr txBox="1"/>
          <p:nvPr/>
        </p:nvSpPr>
        <p:spPr>
          <a:xfrm>
            <a:off x="48768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4" name="Google Shape;2954;p261"/>
          <p:cNvSpPr txBox="1"/>
          <p:nvPr/>
        </p:nvSpPr>
        <p:spPr>
          <a:xfrm>
            <a:off x="51816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5" name="Google Shape;2955;p261"/>
          <p:cNvSpPr txBox="1"/>
          <p:nvPr/>
        </p:nvSpPr>
        <p:spPr>
          <a:xfrm>
            <a:off x="59436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56" name="Google Shape;2956;p261"/>
          <p:cNvSpPr txBox="1"/>
          <p:nvPr/>
        </p:nvSpPr>
        <p:spPr>
          <a:xfrm>
            <a:off x="5486400" y="3048000"/>
            <a:ext cx="152400" cy="533400"/>
          </a:xfrm>
          <a:prstGeom prst="rect">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57" name="Google Shape;2957;p261"/>
          <p:cNvCxnSpPr/>
          <p:nvPr/>
        </p:nvCxnSpPr>
        <p:spPr>
          <a:xfrm flipH="1">
            <a:off x="2132012" y="3352800"/>
            <a:ext cx="917575" cy="1587"/>
          </a:xfrm>
          <a:prstGeom prst="straightConnector1">
            <a:avLst/>
          </a:prstGeom>
          <a:noFill/>
          <a:ln cap="flat" cmpd="sng" w="28425">
            <a:solidFill>
              <a:srgbClr val="000000"/>
            </a:solidFill>
            <a:prstDash val="solid"/>
            <a:miter lim="800000"/>
            <a:headEnd len="med" w="med" type="none"/>
            <a:tailEnd len="med" w="med" type="triangle"/>
          </a:ln>
        </p:spPr>
      </p:cxnSp>
      <p:cxnSp>
        <p:nvCxnSpPr>
          <p:cNvPr id="2958" name="Google Shape;2958;p261"/>
          <p:cNvCxnSpPr/>
          <p:nvPr/>
        </p:nvCxnSpPr>
        <p:spPr>
          <a:xfrm>
            <a:off x="3429000" y="2438400"/>
            <a:ext cx="1587" cy="533400"/>
          </a:xfrm>
          <a:prstGeom prst="straightConnector1">
            <a:avLst/>
          </a:prstGeom>
          <a:noFill/>
          <a:ln cap="flat" cmpd="sng" w="9525">
            <a:solidFill>
              <a:srgbClr val="000000"/>
            </a:solidFill>
            <a:prstDash val="solid"/>
            <a:miter lim="800000"/>
            <a:headEnd len="med" w="med" type="none"/>
            <a:tailEnd len="med" w="med" type="none"/>
          </a:ln>
        </p:spPr>
      </p:cxnSp>
      <p:cxnSp>
        <p:nvCxnSpPr>
          <p:cNvPr id="2959" name="Google Shape;2959;p261"/>
          <p:cNvCxnSpPr/>
          <p:nvPr/>
        </p:nvCxnSpPr>
        <p:spPr>
          <a:xfrm flipH="1" rot="10800000">
            <a:off x="5562600" y="2436812"/>
            <a:ext cx="1587" cy="536575"/>
          </a:xfrm>
          <a:prstGeom prst="straightConnector1">
            <a:avLst/>
          </a:prstGeom>
          <a:noFill/>
          <a:ln cap="flat" cmpd="sng" w="9525">
            <a:solidFill>
              <a:srgbClr val="000000"/>
            </a:solidFill>
            <a:prstDash val="solid"/>
            <a:miter lim="800000"/>
            <a:headEnd len="med" w="med" type="none"/>
            <a:tailEnd len="med" w="med" type="none"/>
          </a:ln>
        </p:spPr>
      </p:cxnSp>
      <p:cxnSp>
        <p:nvCxnSpPr>
          <p:cNvPr id="2960" name="Google Shape;2960;p261"/>
          <p:cNvCxnSpPr/>
          <p:nvPr/>
        </p:nvCxnSpPr>
        <p:spPr>
          <a:xfrm flipH="1">
            <a:off x="3427412" y="2438400"/>
            <a:ext cx="2136775" cy="1587"/>
          </a:xfrm>
          <a:prstGeom prst="straightConnector1">
            <a:avLst/>
          </a:prstGeom>
          <a:noFill/>
          <a:ln cap="flat" cmpd="sng" w="9525">
            <a:solidFill>
              <a:srgbClr val="000000"/>
            </a:solidFill>
            <a:prstDash val="solid"/>
            <a:miter lim="800000"/>
            <a:headEnd len="med" w="med" type="none"/>
            <a:tailEnd len="med" w="med" type="none"/>
          </a:ln>
        </p:spPr>
      </p:cxnSp>
      <p:sp>
        <p:nvSpPr>
          <p:cNvPr id="2961" name="Google Shape;2961;p261"/>
          <p:cNvSpPr txBox="1"/>
          <p:nvPr/>
        </p:nvSpPr>
        <p:spPr>
          <a:xfrm>
            <a:off x="2817812" y="1601787"/>
            <a:ext cx="3343275" cy="407987"/>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Threads in priority Queue</a:t>
            </a:r>
            <a:endParaRPr/>
          </a:p>
        </p:txBody>
      </p:sp>
      <p:cxnSp>
        <p:nvCxnSpPr>
          <p:cNvPr id="2962" name="Google Shape;2962;p261"/>
          <p:cNvCxnSpPr/>
          <p:nvPr/>
        </p:nvCxnSpPr>
        <p:spPr>
          <a:xfrm>
            <a:off x="3124200" y="3657600"/>
            <a:ext cx="1587" cy="685800"/>
          </a:xfrm>
          <a:prstGeom prst="straightConnector1">
            <a:avLst/>
          </a:prstGeom>
          <a:noFill/>
          <a:ln cap="flat" cmpd="sng" w="12600">
            <a:solidFill>
              <a:srgbClr val="000000"/>
            </a:solidFill>
            <a:prstDash val="solid"/>
            <a:miter lim="800000"/>
            <a:headEnd len="med" w="med" type="none"/>
            <a:tailEnd len="med" w="med" type="none"/>
          </a:ln>
        </p:spPr>
      </p:cxnSp>
      <p:cxnSp>
        <p:nvCxnSpPr>
          <p:cNvPr id="2963" name="Google Shape;2963;p261"/>
          <p:cNvCxnSpPr/>
          <p:nvPr/>
        </p:nvCxnSpPr>
        <p:spPr>
          <a:xfrm>
            <a:off x="3124200" y="4343400"/>
            <a:ext cx="28956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2964" name="Google Shape;2964;p261"/>
          <p:cNvCxnSpPr/>
          <p:nvPr/>
        </p:nvCxnSpPr>
        <p:spPr>
          <a:xfrm flipH="1" rot="10800000">
            <a:off x="6019800" y="3656012"/>
            <a:ext cx="1587" cy="688975"/>
          </a:xfrm>
          <a:prstGeom prst="straightConnector1">
            <a:avLst/>
          </a:prstGeom>
          <a:noFill/>
          <a:ln cap="flat" cmpd="sng" w="9525">
            <a:solidFill>
              <a:srgbClr val="000000"/>
            </a:solidFill>
            <a:prstDash val="solid"/>
            <a:miter lim="800000"/>
            <a:headEnd len="med" w="med" type="none"/>
            <a:tailEnd len="med" w="med" type="triangle"/>
          </a:ln>
        </p:spPr>
      </p:cxnSp>
      <p:sp>
        <p:nvSpPr>
          <p:cNvPr id="2965" name="Google Shape;2965;p261"/>
          <p:cNvSpPr txBox="1"/>
          <p:nvPr/>
        </p:nvSpPr>
        <p:spPr>
          <a:xfrm>
            <a:off x="3810000" y="4724400"/>
            <a:ext cx="2743200" cy="407987"/>
          </a:xfrm>
          <a:prstGeom prst="rect">
            <a:avLst/>
          </a:prstGeom>
          <a:no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yield()</a:t>
            </a:r>
            <a:endParaRPr/>
          </a:p>
        </p:txBody>
      </p:sp>
      <p:cxnSp>
        <p:nvCxnSpPr>
          <p:cNvPr id="2966" name="Google Shape;2966;p261"/>
          <p:cNvCxnSpPr/>
          <p:nvPr/>
        </p:nvCxnSpPr>
        <p:spPr>
          <a:xfrm flipH="1" rot="10800000">
            <a:off x="4343400" y="2132012"/>
            <a:ext cx="1587" cy="307975"/>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5" name="Shape 2975"/>
        <p:cNvGrpSpPr/>
        <p:nvPr/>
      </p:nvGrpSpPr>
      <p:grpSpPr>
        <a:xfrm>
          <a:off x="0" y="0"/>
          <a:ext cx="0" cy="0"/>
          <a:chOff x="0" y="0"/>
          <a:chExt cx="0" cy="0"/>
        </a:xfrm>
      </p:grpSpPr>
      <p:sp>
        <p:nvSpPr>
          <p:cNvPr id="2976" name="Google Shape;2976;p26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Multithreading</a:t>
            </a:r>
            <a:endParaRPr/>
          </a:p>
        </p:txBody>
      </p:sp>
      <p:sp>
        <p:nvSpPr>
          <p:cNvPr id="2977" name="Google Shape;2977;p262"/>
          <p:cNvSpPr txBox="1"/>
          <p:nvPr/>
        </p:nvSpPr>
        <p:spPr>
          <a:xfrm>
            <a:off x="457200" y="990600"/>
            <a:ext cx="8077200" cy="5334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this process the last recorded transaction updates the balance. </a:t>
            </a:r>
            <a:endParaRPr/>
          </a:p>
        </p:txBody>
      </p:sp>
      <p:sp>
        <p:nvSpPr>
          <p:cNvPr id="2978" name="Google Shape;2978;p262"/>
          <p:cNvSpPr/>
          <p:nvPr/>
        </p:nvSpPr>
        <p:spPr>
          <a:xfrm>
            <a:off x="3429000" y="2667000"/>
            <a:ext cx="1985962" cy="1219200"/>
          </a:xfrm>
          <a:prstGeom prst="flowChartMultidocumen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2979" name="Google Shape;2979;p262"/>
          <p:cNvSpPr txBox="1"/>
          <p:nvPr/>
        </p:nvSpPr>
        <p:spPr>
          <a:xfrm>
            <a:off x="6094412" y="5257800"/>
            <a:ext cx="10636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Teller1</a:t>
            </a:r>
            <a:endParaRPr/>
          </a:p>
        </p:txBody>
      </p:sp>
      <p:sp>
        <p:nvSpPr>
          <p:cNvPr id="2980" name="Google Shape;2980;p262"/>
          <p:cNvSpPr txBox="1"/>
          <p:nvPr/>
        </p:nvSpPr>
        <p:spPr>
          <a:xfrm>
            <a:off x="1522412" y="5257800"/>
            <a:ext cx="10636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Teller2</a:t>
            </a:r>
            <a:endParaRPr/>
          </a:p>
        </p:txBody>
      </p:sp>
      <p:sp>
        <p:nvSpPr>
          <p:cNvPr id="2981" name="Google Shape;2981;p262"/>
          <p:cNvSpPr txBox="1"/>
          <p:nvPr/>
        </p:nvSpPr>
        <p:spPr>
          <a:xfrm>
            <a:off x="3348037" y="3962400"/>
            <a:ext cx="1766887"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File cabinets</a:t>
            </a:r>
            <a:endParaRPr/>
          </a:p>
        </p:txBody>
      </p:sp>
      <p:grpSp>
        <p:nvGrpSpPr>
          <p:cNvPr id="2982" name="Google Shape;2982;p262"/>
          <p:cNvGrpSpPr/>
          <p:nvPr/>
        </p:nvGrpSpPr>
        <p:grpSpPr>
          <a:xfrm>
            <a:off x="1600200" y="3581400"/>
            <a:ext cx="682624" cy="1473200"/>
            <a:chOff x="1008" y="2256"/>
            <a:chExt cx="430" cy="928"/>
          </a:xfrm>
        </p:grpSpPr>
        <p:sp>
          <p:nvSpPr>
            <p:cNvPr id="2983" name="Google Shape;2983;p262"/>
            <p:cNvSpPr/>
            <p:nvPr/>
          </p:nvSpPr>
          <p:spPr>
            <a:xfrm>
              <a:off x="1083" y="2256"/>
              <a:ext cx="287" cy="288"/>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84" name="Google Shape;2984;p262"/>
            <p:cNvCxnSpPr/>
            <p:nvPr/>
          </p:nvCxnSpPr>
          <p:spPr>
            <a:xfrm>
              <a:off x="1225" y="2542"/>
              <a:ext cx="1" cy="478"/>
            </a:xfrm>
            <a:prstGeom prst="straightConnector1">
              <a:avLst/>
            </a:prstGeom>
            <a:noFill/>
            <a:ln cap="flat" cmpd="sng" w="38150">
              <a:solidFill>
                <a:srgbClr val="000000"/>
              </a:solidFill>
              <a:prstDash val="solid"/>
              <a:miter lim="800000"/>
              <a:headEnd len="med" w="med" type="none"/>
              <a:tailEnd len="med" w="med" type="none"/>
            </a:ln>
          </p:spPr>
        </p:cxnSp>
        <p:cxnSp>
          <p:nvCxnSpPr>
            <p:cNvPr id="2985" name="Google Shape;2985;p262"/>
            <p:cNvCxnSpPr/>
            <p:nvPr/>
          </p:nvCxnSpPr>
          <p:spPr>
            <a:xfrm flipH="1">
              <a:off x="1039" y="3011"/>
              <a:ext cx="193" cy="151"/>
            </a:xfrm>
            <a:prstGeom prst="straightConnector1">
              <a:avLst/>
            </a:prstGeom>
            <a:noFill/>
            <a:ln cap="flat" cmpd="sng" w="38150">
              <a:solidFill>
                <a:srgbClr val="000000"/>
              </a:solidFill>
              <a:prstDash val="solid"/>
              <a:miter lim="800000"/>
              <a:headEnd len="med" w="med" type="none"/>
              <a:tailEnd len="med" w="med" type="none"/>
            </a:ln>
          </p:spPr>
        </p:cxnSp>
        <p:cxnSp>
          <p:nvCxnSpPr>
            <p:cNvPr id="2986" name="Google Shape;2986;p262"/>
            <p:cNvCxnSpPr/>
            <p:nvPr/>
          </p:nvCxnSpPr>
          <p:spPr>
            <a:xfrm>
              <a:off x="1008" y="2734"/>
              <a:ext cx="430" cy="1"/>
            </a:xfrm>
            <a:prstGeom prst="straightConnector1">
              <a:avLst/>
            </a:prstGeom>
            <a:noFill/>
            <a:ln cap="flat" cmpd="sng" w="28425">
              <a:solidFill>
                <a:srgbClr val="000000"/>
              </a:solidFill>
              <a:prstDash val="solid"/>
              <a:miter lim="800000"/>
              <a:headEnd len="med" w="med" type="none"/>
              <a:tailEnd len="med" w="med" type="none"/>
            </a:ln>
          </p:spPr>
        </p:cxnSp>
        <p:cxnSp>
          <p:nvCxnSpPr>
            <p:cNvPr id="2987" name="Google Shape;2987;p262"/>
            <p:cNvCxnSpPr/>
            <p:nvPr/>
          </p:nvCxnSpPr>
          <p:spPr>
            <a:xfrm rot="10800000">
              <a:off x="1210" y="3000"/>
              <a:ext cx="170" cy="184"/>
            </a:xfrm>
            <a:prstGeom prst="straightConnector1">
              <a:avLst/>
            </a:prstGeom>
            <a:noFill/>
            <a:ln cap="flat" cmpd="sng" w="38150">
              <a:solidFill>
                <a:srgbClr val="000000"/>
              </a:solidFill>
              <a:prstDash val="solid"/>
              <a:miter lim="800000"/>
              <a:headEnd len="med" w="med" type="none"/>
              <a:tailEnd len="med" w="med" type="none"/>
            </a:ln>
          </p:spPr>
        </p:cxnSp>
      </p:grpSp>
      <p:grpSp>
        <p:nvGrpSpPr>
          <p:cNvPr id="2988" name="Google Shape;2988;p262"/>
          <p:cNvGrpSpPr/>
          <p:nvPr/>
        </p:nvGrpSpPr>
        <p:grpSpPr>
          <a:xfrm>
            <a:off x="6172200" y="3581400"/>
            <a:ext cx="682624" cy="1473200"/>
            <a:chOff x="3888" y="2256"/>
            <a:chExt cx="430" cy="928"/>
          </a:xfrm>
        </p:grpSpPr>
        <p:sp>
          <p:nvSpPr>
            <p:cNvPr id="2989" name="Google Shape;2989;p262"/>
            <p:cNvSpPr/>
            <p:nvPr/>
          </p:nvSpPr>
          <p:spPr>
            <a:xfrm>
              <a:off x="3963" y="2256"/>
              <a:ext cx="287" cy="288"/>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2990" name="Google Shape;2990;p262"/>
            <p:cNvCxnSpPr/>
            <p:nvPr/>
          </p:nvCxnSpPr>
          <p:spPr>
            <a:xfrm>
              <a:off x="4105" y="2542"/>
              <a:ext cx="1" cy="478"/>
            </a:xfrm>
            <a:prstGeom prst="straightConnector1">
              <a:avLst/>
            </a:prstGeom>
            <a:noFill/>
            <a:ln cap="flat" cmpd="sng" w="38150">
              <a:solidFill>
                <a:srgbClr val="000000"/>
              </a:solidFill>
              <a:prstDash val="solid"/>
              <a:miter lim="800000"/>
              <a:headEnd len="med" w="med" type="none"/>
              <a:tailEnd len="med" w="med" type="none"/>
            </a:ln>
          </p:spPr>
        </p:cxnSp>
        <p:cxnSp>
          <p:nvCxnSpPr>
            <p:cNvPr id="2991" name="Google Shape;2991;p262"/>
            <p:cNvCxnSpPr/>
            <p:nvPr/>
          </p:nvCxnSpPr>
          <p:spPr>
            <a:xfrm flipH="1">
              <a:off x="3919" y="3011"/>
              <a:ext cx="193" cy="151"/>
            </a:xfrm>
            <a:prstGeom prst="straightConnector1">
              <a:avLst/>
            </a:prstGeom>
            <a:noFill/>
            <a:ln cap="flat" cmpd="sng" w="38150">
              <a:solidFill>
                <a:srgbClr val="000000"/>
              </a:solidFill>
              <a:prstDash val="solid"/>
              <a:miter lim="800000"/>
              <a:headEnd len="med" w="med" type="none"/>
              <a:tailEnd len="med" w="med" type="none"/>
            </a:ln>
          </p:spPr>
        </p:cxnSp>
        <p:cxnSp>
          <p:nvCxnSpPr>
            <p:cNvPr id="2992" name="Google Shape;2992;p262"/>
            <p:cNvCxnSpPr/>
            <p:nvPr/>
          </p:nvCxnSpPr>
          <p:spPr>
            <a:xfrm>
              <a:off x="3888" y="2734"/>
              <a:ext cx="430" cy="1"/>
            </a:xfrm>
            <a:prstGeom prst="straightConnector1">
              <a:avLst/>
            </a:prstGeom>
            <a:noFill/>
            <a:ln cap="flat" cmpd="sng" w="28425">
              <a:solidFill>
                <a:srgbClr val="000000"/>
              </a:solidFill>
              <a:prstDash val="solid"/>
              <a:miter lim="800000"/>
              <a:headEnd len="med" w="med" type="none"/>
              <a:tailEnd len="med" w="med" type="none"/>
            </a:ln>
          </p:spPr>
        </p:cxnSp>
        <p:cxnSp>
          <p:nvCxnSpPr>
            <p:cNvPr id="2993" name="Google Shape;2993;p262"/>
            <p:cNvCxnSpPr/>
            <p:nvPr/>
          </p:nvCxnSpPr>
          <p:spPr>
            <a:xfrm rot="10800000">
              <a:off x="4090" y="3000"/>
              <a:ext cx="170" cy="184"/>
            </a:xfrm>
            <a:prstGeom prst="straightConnector1">
              <a:avLst/>
            </a:prstGeom>
            <a:noFill/>
            <a:ln cap="flat" cmpd="sng" w="38150">
              <a:solidFill>
                <a:srgbClr val="000000"/>
              </a:solidFill>
              <a:prstDash val="solid"/>
              <a:miter lim="800000"/>
              <a:headEnd len="med" w="med" type="none"/>
              <a:tailEnd len="med" w="med" type="none"/>
            </a:ln>
          </p:spPr>
        </p:cxnSp>
      </p:gr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2" name="Shape 3002"/>
        <p:cNvGrpSpPr/>
        <p:nvPr/>
      </p:nvGrpSpPr>
      <p:grpSpPr>
        <a:xfrm>
          <a:off x="0" y="0"/>
          <a:ext cx="0" cy="0"/>
          <a:chOff x="0" y="0"/>
          <a:chExt cx="0" cy="0"/>
        </a:xfrm>
      </p:grpSpPr>
      <p:sp>
        <p:nvSpPr>
          <p:cNvPr id="3003" name="Google Shape;3003;p26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Synchronization</a:t>
            </a:r>
            <a:endParaRPr/>
          </a:p>
        </p:txBody>
      </p:sp>
      <p:sp>
        <p:nvSpPr>
          <p:cNvPr id="3004" name="Google Shape;3004;p263"/>
          <p:cNvSpPr txBox="1"/>
          <p:nvPr/>
        </p:nvSpPr>
        <p:spPr>
          <a:xfrm>
            <a:off x="457200" y="990600"/>
            <a:ext cx="8077200" cy="5334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This type of locking tells when to use that filing cabinet and when not to.</a:t>
            </a:r>
            <a:endParaRPr/>
          </a:p>
        </p:txBody>
      </p:sp>
      <p:sp>
        <p:nvSpPr>
          <p:cNvPr id="3005" name="Google Shape;3005;p263"/>
          <p:cNvSpPr txBox="1"/>
          <p:nvPr/>
        </p:nvSpPr>
        <p:spPr>
          <a:xfrm>
            <a:off x="1522412" y="5257800"/>
            <a:ext cx="1063625"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Teller2</a:t>
            </a:r>
            <a:endParaRPr/>
          </a:p>
        </p:txBody>
      </p:sp>
      <p:grpSp>
        <p:nvGrpSpPr>
          <p:cNvPr id="3006" name="Google Shape;3006;p263"/>
          <p:cNvGrpSpPr/>
          <p:nvPr/>
        </p:nvGrpSpPr>
        <p:grpSpPr>
          <a:xfrm>
            <a:off x="1600200" y="3581400"/>
            <a:ext cx="682624" cy="1473200"/>
            <a:chOff x="1008" y="2256"/>
            <a:chExt cx="430" cy="928"/>
          </a:xfrm>
        </p:grpSpPr>
        <p:sp>
          <p:nvSpPr>
            <p:cNvPr id="3007" name="Google Shape;3007;p263"/>
            <p:cNvSpPr/>
            <p:nvPr/>
          </p:nvSpPr>
          <p:spPr>
            <a:xfrm>
              <a:off x="1083" y="2256"/>
              <a:ext cx="287" cy="288"/>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3008" name="Google Shape;3008;p263"/>
            <p:cNvCxnSpPr/>
            <p:nvPr/>
          </p:nvCxnSpPr>
          <p:spPr>
            <a:xfrm>
              <a:off x="1225" y="2542"/>
              <a:ext cx="1" cy="478"/>
            </a:xfrm>
            <a:prstGeom prst="straightConnector1">
              <a:avLst/>
            </a:prstGeom>
            <a:noFill/>
            <a:ln cap="flat" cmpd="sng" w="38150">
              <a:solidFill>
                <a:srgbClr val="000000"/>
              </a:solidFill>
              <a:prstDash val="solid"/>
              <a:miter lim="800000"/>
              <a:headEnd len="med" w="med" type="none"/>
              <a:tailEnd len="med" w="med" type="none"/>
            </a:ln>
          </p:spPr>
        </p:cxnSp>
        <p:cxnSp>
          <p:nvCxnSpPr>
            <p:cNvPr id="3009" name="Google Shape;3009;p263"/>
            <p:cNvCxnSpPr/>
            <p:nvPr/>
          </p:nvCxnSpPr>
          <p:spPr>
            <a:xfrm flipH="1">
              <a:off x="1039" y="3011"/>
              <a:ext cx="193" cy="151"/>
            </a:xfrm>
            <a:prstGeom prst="straightConnector1">
              <a:avLst/>
            </a:prstGeom>
            <a:noFill/>
            <a:ln cap="flat" cmpd="sng" w="38150">
              <a:solidFill>
                <a:srgbClr val="000000"/>
              </a:solidFill>
              <a:prstDash val="solid"/>
              <a:miter lim="800000"/>
              <a:headEnd len="med" w="med" type="none"/>
              <a:tailEnd len="med" w="med" type="none"/>
            </a:ln>
          </p:spPr>
        </p:cxnSp>
        <p:cxnSp>
          <p:nvCxnSpPr>
            <p:cNvPr id="3010" name="Google Shape;3010;p263"/>
            <p:cNvCxnSpPr/>
            <p:nvPr/>
          </p:nvCxnSpPr>
          <p:spPr>
            <a:xfrm>
              <a:off x="1008" y="2734"/>
              <a:ext cx="430" cy="1"/>
            </a:xfrm>
            <a:prstGeom prst="straightConnector1">
              <a:avLst/>
            </a:prstGeom>
            <a:noFill/>
            <a:ln cap="flat" cmpd="sng" w="28425">
              <a:solidFill>
                <a:srgbClr val="000000"/>
              </a:solidFill>
              <a:prstDash val="solid"/>
              <a:miter lim="800000"/>
              <a:headEnd len="med" w="med" type="none"/>
              <a:tailEnd len="med" w="med" type="none"/>
            </a:ln>
          </p:spPr>
        </p:cxnSp>
        <p:cxnSp>
          <p:nvCxnSpPr>
            <p:cNvPr id="3011" name="Google Shape;3011;p263"/>
            <p:cNvCxnSpPr/>
            <p:nvPr/>
          </p:nvCxnSpPr>
          <p:spPr>
            <a:xfrm rot="10800000">
              <a:off x="1210" y="3000"/>
              <a:ext cx="170" cy="184"/>
            </a:xfrm>
            <a:prstGeom prst="straightConnector1">
              <a:avLst/>
            </a:prstGeom>
            <a:noFill/>
            <a:ln cap="flat" cmpd="sng" w="38150">
              <a:solidFill>
                <a:srgbClr val="000000"/>
              </a:solidFill>
              <a:prstDash val="solid"/>
              <a:miter lim="800000"/>
              <a:headEnd len="med" w="med" type="none"/>
              <a:tailEnd len="med" w="med" type="none"/>
            </a:ln>
          </p:spPr>
        </p:cxnSp>
      </p:grpSp>
      <p:grpSp>
        <p:nvGrpSpPr>
          <p:cNvPr id="3012" name="Google Shape;3012;p263"/>
          <p:cNvGrpSpPr/>
          <p:nvPr/>
        </p:nvGrpSpPr>
        <p:grpSpPr>
          <a:xfrm>
            <a:off x="2895600" y="2286000"/>
            <a:ext cx="5180013" cy="3656013"/>
            <a:chOff x="1824" y="1440"/>
            <a:chExt cx="3263" cy="2303"/>
          </a:xfrm>
        </p:grpSpPr>
        <p:cxnSp>
          <p:nvCxnSpPr>
            <p:cNvPr id="3013" name="Google Shape;3013;p263"/>
            <p:cNvCxnSpPr/>
            <p:nvPr/>
          </p:nvCxnSpPr>
          <p:spPr>
            <a:xfrm>
              <a:off x="1824" y="1440"/>
              <a:ext cx="1" cy="1391"/>
            </a:xfrm>
            <a:prstGeom prst="straightConnector1">
              <a:avLst/>
            </a:prstGeom>
            <a:noFill/>
            <a:ln cap="flat" cmpd="sng" w="9525">
              <a:solidFill>
                <a:srgbClr val="000000"/>
              </a:solidFill>
              <a:prstDash val="solid"/>
              <a:miter lim="800000"/>
              <a:headEnd len="med" w="med" type="none"/>
              <a:tailEnd len="med" w="med" type="none"/>
            </a:ln>
          </p:spPr>
        </p:cxnSp>
        <p:cxnSp>
          <p:nvCxnSpPr>
            <p:cNvPr id="3014" name="Google Shape;3014;p263"/>
            <p:cNvCxnSpPr/>
            <p:nvPr/>
          </p:nvCxnSpPr>
          <p:spPr>
            <a:xfrm>
              <a:off x="5086" y="1440"/>
              <a:ext cx="1" cy="2302"/>
            </a:xfrm>
            <a:prstGeom prst="straightConnector1">
              <a:avLst/>
            </a:prstGeom>
            <a:noFill/>
            <a:ln cap="flat" cmpd="sng" w="9525">
              <a:solidFill>
                <a:srgbClr val="000000"/>
              </a:solidFill>
              <a:prstDash val="solid"/>
              <a:miter lim="800000"/>
              <a:headEnd len="med" w="med" type="none"/>
              <a:tailEnd len="med" w="med" type="none"/>
            </a:ln>
          </p:spPr>
        </p:cxnSp>
        <p:cxnSp>
          <p:nvCxnSpPr>
            <p:cNvPr id="3015" name="Google Shape;3015;p263"/>
            <p:cNvCxnSpPr/>
            <p:nvPr/>
          </p:nvCxnSpPr>
          <p:spPr>
            <a:xfrm>
              <a:off x="1824" y="2831"/>
              <a:ext cx="1583" cy="1"/>
            </a:xfrm>
            <a:prstGeom prst="straightConnector1">
              <a:avLst/>
            </a:prstGeom>
            <a:noFill/>
            <a:ln cap="flat" cmpd="sng" w="9525">
              <a:solidFill>
                <a:srgbClr val="000000"/>
              </a:solidFill>
              <a:prstDash val="solid"/>
              <a:miter lim="800000"/>
              <a:headEnd len="med" w="med" type="none"/>
              <a:tailEnd len="med" w="med" type="none"/>
            </a:ln>
          </p:spPr>
        </p:cxnSp>
        <p:cxnSp>
          <p:nvCxnSpPr>
            <p:cNvPr id="3016" name="Google Shape;3016;p263"/>
            <p:cNvCxnSpPr/>
            <p:nvPr/>
          </p:nvCxnSpPr>
          <p:spPr>
            <a:xfrm>
              <a:off x="3404" y="2841"/>
              <a:ext cx="1" cy="901"/>
            </a:xfrm>
            <a:prstGeom prst="straightConnector1">
              <a:avLst/>
            </a:prstGeom>
            <a:noFill/>
            <a:ln cap="flat" cmpd="sng" w="9525">
              <a:solidFill>
                <a:srgbClr val="000000"/>
              </a:solidFill>
              <a:prstDash val="solid"/>
              <a:miter lim="800000"/>
              <a:headEnd len="med" w="med" type="none"/>
              <a:tailEnd len="med" w="med" type="none"/>
            </a:ln>
          </p:spPr>
        </p:cxnSp>
        <p:cxnSp>
          <p:nvCxnSpPr>
            <p:cNvPr id="3017" name="Google Shape;3017;p263"/>
            <p:cNvCxnSpPr/>
            <p:nvPr/>
          </p:nvCxnSpPr>
          <p:spPr>
            <a:xfrm>
              <a:off x="3407" y="3742"/>
              <a:ext cx="1679" cy="1"/>
            </a:xfrm>
            <a:prstGeom prst="straightConnector1">
              <a:avLst/>
            </a:prstGeom>
            <a:noFill/>
            <a:ln cap="flat" cmpd="sng" w="9525">
              <a:solidFill>
                <a:srgbClr val="000000"/>
              </a:solidFill>
              <a:prstDash val="solid"/>
              <a:miter lim="800000"/>
              <a:headEnd len="med" w="med" type="none"/>
              <a:tailEnd len="med" w="med" type="none"/>
            </a:ln>
          </p:spPr>
        </p:cxnSp>
        <p:sp>
          <p:nvSpPr>
            <p:cNvPr id="3018" name="Google Shape;3018;p263"/>
            <p:cNvSpPr/>
            <p:nvPr/>
          </p:nvSpPr>
          <p:spPr>
            <a:xfrm>
              <a:off x="2160" y="1680"/>
              <a:ext cx="1535" cy="768"/>
            </a:xfrm>
            <a:prstGeom prst="flowChartMultidocumen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Times New Roman"/>
                <a:buNone/>
              </a:pPr>
              <a:r>
                <a:rPr b="0" i="1" lang="en-US" sz="2000" u="none">
                  <a:solidFill>
                    <a:srgbClr val="000000"/>
                  </a:solidFill>
                  <a:latin typeface="Times New Roman"/>
                  <a:ea typeface="Times New Roman"/>
                  <a:cs typeface="Times New Roman"/>
                  <a:sym typeface="Times New Roman"/>
                </a:rPr>
                <a:t>Wait  until  I am </a:t>
              </a:r>
              <a:endParaRPr/>
            </a:p>
            <a:p>
              <a:pPr indent="0" lvl="0" marL="0" marR="0" rtl="0" algn="ctr">
                <a:lnSpc>
                  <a:spcPct val="100000"/>
                </a:lnSpc>
                <a:spcBef>
                  <a:spcPts val="0"/>
                </a:spcBef>
                <a:spcAft>
                  <a:spcPts val="0"/>
                </a:spcAft>
                <a:buClr>
                  <a:srgbClr val="000000"/>
                </a:buClr>
                <a:buSzPts val="2000"/>
                <a:buFont typeface="Times New Roman"/>
                <a:buNone/>
              </a:pPr>
              <a:r>
                <a:rPr b="0" i="1" lang="en-US" sz="2000" u="none">
                  <a:solidFill>
                    <a:srgbClr val="000000"/>
                  </a:solidFill>
                  <a:latin typeface="Times New Roman"/>
                  <a:ea typeface="Times New Roman"/>
                  <a:cs typeface="Times New Roman"/>
                  <a:sym typeface="Times New Roman"/>
                </a:rPr>
                <a:t>Finished !!!</a:t>
              </a:r>
              <a:endParaRPr/>
            </a:p>
          </p:txBody>
        </p:sp>
        <p:sp>
          <p:nvSpPr>
            <p:cNvPr id="3019" name="Google Shape;3019;p263"/>
            <p:cNvSpPr txBox="1"/>
            <p:nvPr/>
          </p:nvSpPr>
          <p:spPr>
            <a:xfrm>
              <a:off x="3838" y="3310"/>
              <a:ext cx="670" cy="29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Teller1</a:t>
              </a:r>
              <a:endParaRPr/>
            </a:p>
          </p:txBody>
        </p:sp>
        <p:sp>
          <p:nvSpPr>
            <p:cNvPr id="3020" name="Google Shape;3020;p263"/>
            <p:cNvSpPr txBox="1"/>
            <p:nvPr/>
          </p:nvSpPr>
          <p:spPr>
            <a:xfrm>
              <a:off x="2108" y="2495"/>
              <a:ext cx="1113" cy="29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File cabinets</a:t>
              </a:r>
              <a:endParaRPr/>
            </a:p>
          </p:txBody>
        </p:sp>
        <p:cxnSp>
          <p:nvCxnSpPr>
            <p:cNvPr id="3021" name="Google Shape;3021;p263"/>
            <p:cNvCxnSpPr/>
            <p:nvPr/>
          </p:nvCxnSpPr>
          <p:spPr>
            <a:xfrm>
              <a:off x="1824" y="1440"/>
              <a:ext cx="3262" cy="1"/>
            </a:xfrm>
            <a:prstGeom prst="straightConnector1">
              <a:avLst/>
            </a:prstGeom>
            <a:noFill/>
            <a:ln cap="flat" cmpd="sng" w="9525">
              <a:solidFill>
                <a:srgbClr val="000000"/>
              </a:solidFill>
              <a:prstDash val="solid"/>
              <a:miter lim="800000"/>
              <a:headEnd len="med" w="med" type="none"/>
              <a:tailEnd len="med" w="med" type="none"/>
            </a:ln>
          </p:spPr>
        </p:cxnSp>
        <p:grpSp>
          <p:nvGrpSpPr>
            <p:cNvPr id="3022" name="Google Shape;3022;p263"/>
            <p:cNvGrpSpPr/>
            <p:nvPr/>
          </p:nvGrpSpPr>
          <p:grpSpPr>
            <a:xfrm>
              <a:off x="3935" y="2255"/>
              <a:ext cx="429" cy="927"/>
              <a:chOff x="3935" y="2255"/>
              <a:chExt cx="429" cy="927"/>
            </a:xfrm>
          </p:grpSpPr>
          <p:sp>
            <p:nvSpPr>
              <p:cNvPr id="3023" name="Google Shape;3023;p263"/>
              <p:cNvSpPr/>
              <p:nvPr/>
            </p:nvSpPr>
            <p:spPr>
              <a:xfrm>
                <a:off x="4009" y="2255"/>
                <a:ext cx="286" cy="287"/>
              </a:xfrm>
              <a:prstGeom prst="ellipse">
                <a:avLst/>
              </a:prstGeom>
              <a:solidFill>
                <a:srgbClr val="FFFFFF"/>
              </a:solidFill>
              <a:ln cap="flat" cmpd="sng" w="38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3024" name="Google Shape;3024;p263"/>
              <p:cNvCxnSpPr/>
              <p:nvPr/>
            </p:nvCxnSpPr>
            <p:spPr>
              <a:xfrm>
                <a:off x="4152" y="2541"/>
                <a:ext cx="1" cy="477"/>
              </a:xfrm>
              <a:prstGeom prst="straightConnector1">
                <a:avLst/>
              </a:prstGeom>
              <a:noFill/>
              <a:ln cap="flat" cmpd="sng" w="38150">
                <a:solidFill>
                  <a:srgbClr val="000000"/>
                </a:solidFill>
                <a:prstDash val="solid"/>
                <a:miter lim="800000"/>
                <a:headEnd len="med" w="med" type="none"/>
                <a:tailEnd len="med" w="med" type="none"/>
              </a:ln>
            </p:spPr>
          </p:cxnSp>
          <p:cxnSp>
            <p:nvCxnSpPr>
              <p:cNvPr id="3025" name="Google Shape;3025;p263"/>
              <p:cNvCxnSpPr/>
              <p:nvPr/>
            </p:nvCxnSpPr>
            <p:spPr>
              <a:xfrm flipH="1">
                <a:off x="3965" y="3010"/>
                <a:ext cx="194" cy="150"/>
              </a:xfrm>
              <a:prstGeom prst="straightConnector1">
                <a:avLst/>
              </a:prstGeom>
              <a:noFill/>
              <a:ln cap="flat" cmpd="sng" w="38150">
                <a:solidFill>
                  <a:srgbClr val="000000"/>
                </a:solidFill>
                <a:prstDash val="solid"/>
                <a:miter lim="800000"/>
                <a:headEnd len="med" w="med" type="none"/>
                <a:tailEnd len="med" w="med" type="none"/>
              </a:ln>
            </p:spPr>
          </p:cxnSp>
          <p:cxnSp>
            <p:nvCxnSpPr>
              <p:cNvPr id="3026" name="Google Shape;3026;p263"/>
              <p:cNvCxnSpPr/>
              <p:nvPr/>
            </p:nvCxnSpPr>
            <p:spPr>
              <a:xfrm>
                <a:off x="3935" y="2733"/>
                <a:ext cx="429" cy="1"/>
              </a:xfrm>
              <a:prstGeom prst="straightConnector1">
                <a:avLst/>
              </a:prstGeom>
              <a:noFill/>
              <a:ln cap="flat" cmpd="sng" w="28425">
                <a:solidFill>
                  <a:srgbClr val="000000"/>
                </a:solidFill>
                <a:prstDash val="solid"/>
                <a:miter lim="800000"/>
                <a:headEnd len="med" w="med" type="none"/>
                <a:tailEnd len="med" w="med" type="none"/>
              </a:ln>
            </p:spPr>
          </p:cxnSp>
          <p:cxnSp>
            <p:nvCxnSpPr>
              <p:cNvPr id="3027" name="Google Shape;3027;p263"/>
              <p:cNvCxnSpPr/>
              <p:nvPr/>
            </p:nvCxnSpPr>
            <p:spPr>
              <a:xfrm rot="10800000">
                <a:off x="4136" y="2999"/>
                <a:ext cx="170" cy="183"/>
              </a:xfrm>
              <a:prstGeom prst="straightConnector1">
                <a:avLst/>
              </a:prstGeom>
              <a:noFill/>
              <a:ln cap="flat" cmpd="sng" w="38150">
                <a:solidFill>
                  <a:srgbClr val="000000"/>
                </a:solidFill>
                <a:prstDash val="solid"/>
                <a:miter lim="800000"/>
                <a:headEnd len="med" w="med" type="none"/>
                <a:tailEnd len="med" w="med"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Increment and Decrement Operators</a:t>
            </a:r>
            <a:endParaRPr/>
          </a:p>
        </p:txBody>
      </p:sp>
      <p:sp>
        <p:nvSpPr>
          <p:cNvPr id="382" name="Google Shape;382;p48"/>
          <p:cNvSpPr txBox="1"/>
          <p:nvPr/>
        </p:nvSpPr>
        <p:spPr>
          <a:xfrm>
            <a:off x="533400" y="1143000"/>
            <a:ext cx="8382000" cy="5335587"/>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IncOp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1;</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 + " " + i++ + " " +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What will the output of this program?</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6" name="Shape 3036"/>
        <p:cNvGrpSpPr/>
        <p:nvPr/>
      </p:nvGrpSpPr>
      <p:grpSpPr>
        <a:xfrm>
          <a:off x="0" y="0"/>
          <a:ext cx="0" cy="0"/>
          <a:chOff x="0" y="0"/>
          <a:chExt cx="0" cy="0"/>
        </a:xfrm>
      </p:grpSpPr>
      <p:sp>
        <p:nvSpPr>
          <p:cNvPr id="3037" name="Google Shape;3037;p26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Synchronization</a:t>
            </a:r>
            <a:endParaRPr/>
          </a:p>
        </p:txBody>
      </p:sp>
      <p:sp>
        <p:nvSpPr>
          <p:cNvPr id="3038" name="Google Shape;3038;p264"/>
          <p:cNvSpPr txBox="1"/>
          <p:nvPr/>
        </p:nvSpPr>
        <p:spPr>
          <a:xfrm>
            <a:off x="457200" y="914400"/>
            <a:ext cx="8077200" cy="22971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Acquiring object locks between interleaved executions of multiple threads</a:t>
            </a:r>
            <a:endParaRPr/>
          </a:p>
          <a:p>
            <a:pPr indent="-336550" lvl="0" marL="336550" marR="0" rtl="0" algn="l">
              <a:lnSpc>
                <a:spcPct val="9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Changes made by one thread will be guaranteed to reflect to another thread.</a:t>
            </a:r>
            <a:endParaRPr/>
          </a:p>
          <a:p>
            <a:pPr indent="-336550" lvl="0" marL="336550" marR="0" rtl="0" algn="l">
              <a:lnSpc>
                <a:spcPct val="9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nvGrpSpPr>
          <p:cNvPr id="3039" name="Google Shape;3039;p264"/>
          <p:cNvGrpSpPr/>
          <p:nvPr/>
        </p:nvGrpSpPr>
        <p:grpSpPr>
          <a:xfrm>
            <a:off x="76200" y="2286000"/>
            <a:ext cx="8761413" cy="4137024"/>
            <a:chOff x="48" y="1440"/>
            <a:chExt cx="5519" cy="2606"/>
          </a:xfrm>
        </p:grpSpPr>
        <p:sp>
          <p:nvSpPr>
            <p:cNvPr id="3040" name="Google Shape;3040;p264"/>
            <p:cNvSpPr txBox="1"/>
            <p:nvPr/>
          </p:nvSpPr>
          <p:spPr>
            <a:xfrm>
              <a:off x="4367" y="1872"/>
              <a:ext cx="1200" cy="29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Object lock</a:t>
              </a:r>
              <a:endParaRPr/>
            </a:p>
          </p:txBody>
        </p:sp>
        <p:grpSp>
          <p:nvGrpSpPr>
            <p:cNvPr id="3041" name="Google Shape;3041;p264"/>
            <p:cNvGrpSpPr/>
            <p:nvPr/>
          </p:nvGrpSpPr>
          <p:grpSpPr>
            <a:xfrm>
              <a:off x="48" y="1440"/>
              <a:ext cx="4749" cy="2606"/>
              <a:chOff x="48" y="1440"/>
              <a:chExt cx="4749" cy="2606"/>
            </a:xfrm>
          </p:grpSpPr>
          <p:sp>
            <p:nvSpPr>
              <p:cNvPr id="3042" name="Google Shape;3042;p264"/>
              <p:cNvSpPr/>
              <p:nvPr/>
            </p:nvSpPr>
            <p:spPr>
              <a:xfrm>
                <a:off x="48" y="1440"/>
                <a:ext cx="4525" cy="2606"/>
              </a:xfrm>
              <a:custGeom>
                <a:rect b="b" l="l" r="r" t="t"/>
                <a:pathLst>
                  <a:path extrusionOk="0" h="2608" w="4408">
                    <a:moveTo>
                      <a:pt x="168" y="2112"/>
                    </a:moveTo>
                    <a:cubicBezTo>
                      <a:pt x="336" y="1744"/>
                      <a:pt x="1072" y="672"/>
                      <a:pt x="1560" y="336"/>
                    </a:cubicBezTo>
                    <a:cubicBezTo>
                      <a:pt x="2048" y="0"/>
                      <a:pt x="2712" y="64"/>
                      <a:pt x="3096" y="96"/>
                    </a:cubicBezTo>
                    <a:cubicBezTo>
                      <a:pt x="3480" y="128"/>
                      <a:pt x="3704" y="304"/>
                      <a:pt x="3864" y="528"/>
                    </a:cubicBezTo>
                    <a:cubicBezTo>
                      <a:pt x="4024" y="752"/>
                      <a:pt x="4408" y="1264"/>
                      <a:pt x="4056" y="1440"/>
                    </a:cubicBezTo>
                    <a:cubicBezTo>
                      <a:pt x="3704" y="1616"/>
                      <a:pt x="2112" y="1416"/>
                      <a:pt x="1752" y="1584"/>
                    </a:cubicBezTo>
                    <a:cubicBezTo>
                      <a:pt x="1392" y="1752"/>
                      <a:pt x="2096" y="2288"/>
                      <a:pt x="1896" y="2448"/>
                    </a:cubicBezTo>
                    <a:cubicBezTo>
                      <a:pt x="1696" y="2608"/>
                      <a:pt x="840" y="2600"/>
                      <a:pt x="552" y="2544"/>
                    </a:cubicBezTo>
                    <a:cubicBezTo>
                      <a:pt x="264" y="2488"/>
                      <a:pt x="0" y="2480"/>
                      <a:pt x="168" y="2112"/>
                    </a:cubicBezTo>
                    <a:close/>
                  </a:path>
                </a:pathLst>
              </a:custGeom>
              <a:solidFill>
                <a:srgbClr val="1C1C1C"/>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43" name="Google Shape;3043;p264"/>
              <p:cNvSpPr txBox="1"/>
              <p:nvPr/>
            </p:nvSpPr>
            <p:spPr>
              <a:xfrm>
                <a:off x="1844" y="1717"/>
                <a:ext cx="1727" cy="38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Balance = 5000</a:t>
                </a:r>
                <a:endParaRPr/>
              </a:p>
            </p:txBody>
          </p:sp>
          <p:sp>
            <p:nvSpPr>
              <p:cNvPr id="3044" name="Google Shape;3044;p264"/>
              <p:cNvSpPr txBox="1"/>
              <p:nvPr/>
            </p:nvSpPr>
            <p:spPr>
              <a:xfrm>
                <a:off x="1381" y="2352"/>
                <a:ext cx="2638" cy="43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deposit(float amt) </a:t>
                </a:r>
                <a:endParaRPr/>
              </a:p>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A synchronized transaction</a:t>
                </a:r>
                <a:endParaRPr/>
              </a:p>
            </p:txBody>
          </p:sp>
          <p:cxnSp>
            <p:nvCxnSpPr>
              <p:cNvPr id="3045" name="Google Shape;3045;p264"/>
              <p:cNvCxnSpPr/>
              <p:nvPr/>
            </p:nvCxnSpPr>
            <p:spPr>
              <a:xfrm flipH="1" rot="10800000">
                <a:off x="2700" y="2101"/>
                <a:ext cx="7" cy="251"/>
              </a:xfrm>
              <a:prstGeom prst="straightConnector1">
                <a:avLst/>
              </a:prstGeom>
              <a:noFill/>
              <a:ln cap="flat" cmpd="sng" w="9525">
                <a:solidFill>
                  <a:srgbClr val="000000"/>
                </a:solidFill>
                <a:prstDash val="solid"/>
                <a:miter lim="800000"/>
                <a:headEnd len="med" w="med" type="none"/>
                <a:tailEnd len="med" w="med" type="triangle"/>
              </a:ln>
            </p:spPr>
          </p:cxnSp>
          <p:sp>
            <p:nvSpPr>
              <p:cNvPr id="3046" name="Google Shape;3046;p264"/>
              <p:cNvSpPr txBox="1"/>
              <p:nvPr/>
            </p:nvSpPr>
            <p:spPr>
              <a:xfrm>
                <a:off x="480" y="3214"/>
                <a:ext cx="1199" cy="57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Thread@1</a:t>
                </a:r>
                <a:endParaRPr/>
              </a:p>
            </p:txBody>
          </p:sp>
          <p:sp>
            <p:nvSpPr>
              <p:cNvPr id="3047" name="Google Shape;3047;p264"/>
              <p:cNvSpPr txBox="1"/>
              <p:nvPr/>
            </p:nvSpPr>
            <p:spPr>
              <a:xfrm>
                <a:off x="2110" y="3214"/>
                <a:ext cx="1200" cy="57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Thread@2</a:t>
                </a:r>
                <a:endParaRPr/>
              </a:p>
            </p:txBody>
          </p:sp>
          <p:sp>
            <p:nvSpPr>
              <p:cNvPr id="3048" name="Google Shape;3048;p264"/>
              <p:cNvSpPr txBox="1"/>
              <p:nvPr/>
            </p:nvSpPr>
            <p:spPr>
              <a:xfrm>
                <a:off x="3597" y="3214"/>
                <a:ext cx="1200" cy="57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Thread@3</a:t>
                </a:r>
                <a:endParaRPr/>
              </a:p>
            </p:txBody>
          </p:sp>
          <p:cxnSp>
            <p:nvCxnSpPr>
              <p:cNvPr id="3049" name="Google Shape;3049;p264"/>
              <p:cNvCxnSpPr/>
              <p:nvPr/>
            </p:nvCxnSpPr>
            <p:spPr>
              <a:xfrm flipH="1" rot="10800000">
                <a:off x="1079" y="2568"/>
                <a:ext cx="302" cy="647"/>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050" name="Google Shape;3050;p264"/>
              <p:cNvCxnSpPr/>
              <p:nvPr/>
            </p:nvCxnSpPr>
            <p:spPr>
              <a:xfrm flipH="1">
                <a:off x="4024" y="2016"/>
                <a:ext cx="344" cy="1"/>
              </a:xfrm>
              <a:prstGeom prst="straightConnector1">
                <a:avLst/>
              </a:prstGeom>
              <a:noFill/>
              <a:ln cap="flat" cmpd="sng" w="9525">
                <a:solidFill>
                  <a:srgbClr val="000000"/>
                </a:solidFill>
                <a:prstDash val="solid"/>
                <a:miter lim="800000"/>
                <a:headEnd len="med" w="med" type="none"/>
                <a:tailEnd len="med" w="med" type="triangle"/>
              </a:ln>
            </p:spPr>
          </p:cxnSp>
        </p:grpSp>
      </p:gr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9" name="Shape 3059"/>
        <p:cNvGrpSpPr/>
        <p:nvPr/>
      </p:nvGrpSpPr>
      <p:grpSpPr>
        <a:xfrm>
          <a:off x="0" y="0"/>
          <a:ext cx="0" cy="0"/>
          <a:chOff x="0" y="0"/>
          <a:chExt cx="0" cy="0"/>
        </a:xfrm>
      </p:grpSpPr>
      <p:sp>
        <p:nvSpPr>
          <p:cNvPr id="3060" name="Google Shape;3060;p26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Synchronization</a:t>
            </a:r>
            <a:endParaRPr/>
          </a:p>
        </p:txBody>
      </p:sp>
      <p:sp>
        <p:nvSpPr>
          <p:cNvPr id="3061" name="Google Shape;3061;p265"/>
          <p:cNvSpPr txBox="1"/>
          <p:nvPr/>
        </p:nvSpPr>
        <p:spPr>
          <a:xfrm>
            <a:off x="304800" y="838200"/>
            <a:ext cx="8534400" cy="57927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Account{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int accNo;</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String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balance;</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Account(int acc,String nm,float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accNo = acc;</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name = nm;</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balance = b;</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float getBal(){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System.out.println("Getting Balance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Thread.sleep(1000);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catch(InterruptedException ioe){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ioe.printStackTrace()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balance;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0" name="Shape 3070"/>
        <p:cNvGrpSpPr/>
        <p:nvPr/>
      </p:nvGrpSpPr>
      <p:grpSpPr>
        <a:xfrm>
          <a:off x="0" y="0"/>
          <a:ext cx="0" cy="0"/>
          <a:chOff x="0" y="0"/>
          <a:chExt cx="0" cy="0"/>
        </a:xfrm>
      </p:grpSpPr>
      <p:sp>
        <p:nvSpPr>
          <p:cNvPr id="3071" name="Google Shape;3071;p26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Synchronization </a:t>
            </a:r>
            <a:r>
              <a:rPr b="0" i="0" lang="en-US" sz="2400" u="none">
                <a:solidFill>
                  <a:srgbClr val="000000"/>
                </a:solidFill>
                <a:latin typeface="Tahoma"/>
                <a:ea typeface="Tahoma"/>
                <a:cs typeface="Tahoma"/>
                <a:sym typeface="Tahoma"/>
              </a:rPr>
              <a:t>(Cont…)</a:t>
            </a:r>
            <a:endParaRPr/>
          </a:p>
        </p:txBody>
      </p:sp>
      <p:sp>
        <p:nvSpPr>
          <p:cNvPr id="3072" name="Google Shape;3072;p266"/>
          <p:cNvSpPr txBox="1"/>
          <p:nvPr/>
        </p:nvSpPr>
        <p:spPr>
          <a:xfrm>
            <a:off x="533400" y="914400"/>
            <a:ext cx="8610600" cy="5486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setBal(float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System.out.println("Setting balance......................");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Thread.sleep(1000);</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balance = b;</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catch(InterruptedException ioe) { ioe.printStackTrace();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synchronized void deposit(float amt){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ThreadName = Thread.currentThread().getName();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System.out.println("Depositing by : "+ThreadName);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System.out.println("Balance got : "+getBal());</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curBal = balance +amt;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setBal(curBal);</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System.out.println("Balance set to : "+curBal);</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1" name="Shape 3081"/>
        <p:cNvGrpSpPr/>
        <p:nvPr/>
      </p:nvGrpSpPr>
      <p:grpSpPr>
        <a:xfrm>
          <a:off x="0" y="0"/>
          <a:ext cx="0" cy="0"/>
          <a:chOff x="0" y="0"/>
          <a:chExt cx="0" cy="0"/>
        </a:xfrm>
      </p:grpSpPr>
      <p:sp>
        <p:nvSpPr>
          <p:cNvPr id="3082" name="Google Shape;3082;p26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Thread Synchronization </a:t>
            </a:r>
            <a:r>
              <a:rPr b="0" i="0" lang="en-US" sz="2400" u="none">
                <a:solidFill>
                  <a:srgbClr val="000000"/>
                </a:solidFill>
                <a:latin typeface="Tahoma"/>
                <a:ea typeface="Tahoma"/>
                <a:cs typeface="Tahoma"/>
                <a:sym typeface="Tahoma"/>
              </a:rPr>
              <a:t>(Cont…)</a:t>
            </a:r>
            <a:endParaRPr/>
          </a:p>
        </p:txBody>
      </p:sp>
      <p:sp>
        <p:nvSpPr>
          <p:cNvPr id="3083" name="Google Shape;3083;p267"/>
          <p:cNvSpPr txBox="1"/>
          <p:nvPr/>
        </p:nvSpPr>
        <p:spPr>
          <a:xfrm>
            <a:off x="381000" y="914400"/>
            <a:ext cx="5715000" cy="54864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SyncTest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1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Account a = new Account(1234,"Ramesh",1000);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Transaction t1 = new Transaction(a);</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Transaction t2 = new Transaction(a);</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Transaction t3 = new Transaction(a);</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t1.start();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t2.start();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t3.start();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t1.join();    t2.join();       t3.join();</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catch(InterruptedException ioe){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ioe.printStackTrace();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System.out.println("--------------End--------------”);</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3084" name="Google Shape;3084;p267"/>
          <p:cNvSpPr txBox="1"/>
          <p:nvPr/>
        </p:nvSpPr>
        <p:spPr>
          <a:xfrm>
            <a:off x="5029200" y="1981200"/>
            <a:ext cx="3733800" cy="3352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85" name="Google Shape;3085;p267"/>
          <p:cNvSpPr txBox="1"/>
          <p:nvPr/>
        </p:nvSpPr>
        <p:spPr>
          <a:xfrm>
            <a:off x="4876800" y="2057400"/>
            <a:ext cx="3810000" cy="32766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086" name="Google Shape;3086;p267"/>
          <p:cNvSpPr txBox="1"/>
          <p:nvPr/>
        </p:nvSpPr>
        <p:spPr>
          <a:xfrm>
            <a:off x="5105400" y="2667000"/>
            <a:ext cx="3505200" cy="2711450"/>
          </a:xfrm>
          <a:prstGeom prst="rect">
            <a:avLst/>
          </a:prstGeom>
          <a:solidFill>
            <a:srgbClr val="DDDDDD"/>
          </a:solidFill>
          <a:ln>
            <a:noFill/>
          </a:ln>
        </p:spPr>
        <p:txBody>
          <a:bodyPr anchorCtr="0" anchor="t" bIns="46800" lIns="90000" spcFirstLastPara="1" rIns="90000" wrap="square" tIns="46800">
            <a:sp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Transaction extends Thread{</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Account accObj;</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Transaction (Account ac){</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accObj = ac;</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accObj.deposit(5000);</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5" name="Shape 3095"/>
        <p:cNvGrpSpPr/>
        <p:nvPr/>
      </p:nvGrpSpPr>
      <p:grpSpPr>
        <a:xfrm>
          <a:off x="0" y="0"/>
          <a:ext cx="0" cy="0"/>
          <a:chOff x="0" y="0"/>
          <a:chExt cx="0" cy="0"/>
        </a:xfrm>
      </p:grpSpPr>
      <p:sp>
        <p:nvSpPr>
          <p:cNvPr id="3096" name="Google Shape;3096;p26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Interthread Communication</a:t>
            </a:r>
            <a:endParaRPr/>
          </a:p>
        </p:txBody>
      </p:sp>
      <p:sp>
        <p:nvSpPr>
          <p:cNvPr id="3097" name="Google Shape;3097;p268"/>
          <p:cNvSpPr txBox="1"/>
          <p:nvPr/>
        </p:nvSpPr>
        <p:spPr>
          <a:xfrm>
            <a:off x="228600" y="838200"/>
            <a:ext cx="8534400" cy="5838825"/>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Waiter extends Thread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itemList [ ] = { "Wada" , "Samosa" , "Idli"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FoodItem item = new FoodItem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Waiter (FoodItem 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this.item=item;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length = itemList.length;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k =0;k&lt;itemList.length;k++){</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item.serve(itemList[k]);</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(InterruptedException 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6" name="Shape 3106"/>
        <p:cNvGrpSpPr/>
        <p:nvPr/>
      </p:nvGrpSpPr>
      <p:grpSpPr>
        <a:xfrm>
          <a:off x="0" y="0"/>
          <a:ext cx="0" cy="0"/>
          <a:chOff x="0" y="0"/>
          <a:chExt cx="0" cy="0"/>
        </a:xfrm>
      </p:grpSpPr>
      <p:sp>
        <p:nvSpPr>
          <p:cNvPr id="3107" name="Google Shape;3107;p26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Interthread Communication </a:t>
            </a:r>
            <a:r>
              <a:rPr b="0" i="0" lang="en-US" sz="2400" u="none">
                <a:solidFill>
                  <a:srgbClr val="000000"/>
                </a:solidFill>
                <a:latin typeface="Tahoma"/>
                <a:ea typeface="Tahoma"/>
                <a:cs typeface="Tahoma"/>
                <a:sym typeface="Tahoma"/>
              </a:rPr>
              <a:t>(Cont…)</a:t>
            </a:r>
            <a:endParaRPr/>
          </a:p>
        </p:txBody>
      </p:sp>
      <p:sp>
        <p:nvSpPr>
          <p:cNvPr id="3108" name="Google Shape;3108;p269"/>
          <p:cNvSpPr txBox="1"/>
          <p:nvPr/>
        </p:nvSpPr>
        <p:spPr>
          <a:xfrm>
            <a:off x="381000" y="914400"/>
            <a:ext cx="8077200" cy="55626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Eater extends Thread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FoodItem 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Waiter w = new Waiter(item);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Eater (FoodItem 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this.item=item;</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p=0;p&lt;w.length;p++){</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item.eat (w.itemList[p]);</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Thread.sleep (2000);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(InterruptedException 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7" name="Shape 3117"/>
        <p:cNvGrpSpPr/>
        <p:nvPr/>
      </p:nvGrpSpPr>
      <p:grpSpPr>
        <a:xfrm>
          <a:off x="0" y="0"/>
          <a:ext cx="0" cy="0"/>
          <a:chOff x="0" y="0"/>
          <a:chExt cx="0" cy="0"/>
        </a:xfrm>
      </p:grpSpPr>
      <p:sp>
        <p:nvSpPr>
          <p:cNvPr id="3118" name="Google Shape;3118;p27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Interthread Communication </a:t>
            </a:r>
            <a:r>
              <a:rPr b="0" i="0" lang="en-US" sz="2400" u="none">
                <a:solidFill>
                  <a:srgbClr val="000000"/>
                </a:solidFill>
                <a:latin typeface="Tahoma"/>
                <a:ea typeface="Tahoma"/>
                <a:cs typeface="Tahoma"/>
                <a:sym typeface="Tahoma"/>
              </a:rPr>
              <a:t>(Cont…)</a:t>
            </a:r>
            <a:endParaRPr/>
          </a:p>
        </p:txBody>
      </p:sp>
      <p:sp>
        <p:nvSpPr>
          <p:cNvPr id="3119" name="Google Shape;3119;p270"/>
          <p:cNvSpPr txBox="1"/>
          <p:nvPr/>
        </p:nvSpPr>
        <p:spPr>
          <a:xfrm>
            <a:off x="381000" y="914400"/>
            <a:ext cx="85344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FoodItem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itemName;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boolean itemServed = false;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synchronized String eat (String i) throws InterruptedException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(!itemServed)</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wait ();</a:t>
            </a: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("\t\tItem eaten : " + i);</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itemServed = false;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notify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itemName;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synchronized void serve (String i) throws InterruptedException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(itemServed)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   	wait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itemServed = true;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("Item served : " + i);</a:t>
            </a:r>
            <a:endParaRPr/>
          </a:p>
          <a:p>
            <a:pPr indent="-457200" lvl="0" marL="45720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notify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8" name="Shape 3128"/>
        <p:cNvGrpSpPr/>
        <p:nvPr/>
      </p:nvGrpSpPr>
      <p:grpSpPr>
        <a:xfrm>
          <a:off x="0" y="0"/>
          <a:ext cx="0" cy="0"/>
          <a:chOff x="0" y="0"/>
          <a:chExt cx="0" cy="0"/>
        </a:xfrm>
      </p:grpSpPr>
      <p:sp>
        <p:nvSpPr>
          <p:cNvPr id="3129" name="Google Shape;3129;p27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Interthread Communication </a:t>
            </a:r>
            <a:r>
              <a:rPr b="0" i="0" lang="en-US" sz="2400" u="none">
                <a:solidFill>
                  <a:srgbClr val="000000"/>
                </a:solidFill>
                <a:latin typeface="Tahoma"/>
                <a:ea typeface="Tahoma"/>
                <a:cs typeface="Tahoma"/>
                <a:sym typeface="Tahoma"/>
              </a:rPr>
              <a:t>(Cont…)</a:t>
            </a:r>
            <a:endParaRPr/>
          </a:p>
        </p:txBody>
      </p:sp>
      <p:sp>
        <p:nvSpPr>
          <p:cNvPr id="3130" name="Google Shape;3130;p271"/>
          <p:cNvSpPr txBox="1"/>
          <p:nvPr/>
        </p:nvSpPr>
        <p:spPr>
          <a:xfrm>
            <a:off x="381000" y="990600"/>
            <a:ext cx="80772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InterThreadedCommunication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FoodItem item = new FoodItem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Waiter w = new Waiter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Eater e= new Eater (item);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w.start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e.start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9" name="Shape 3139"/>
        <p:cNvGrpSpPr/>
        <p:nvPr/>
      </p:nvGrpSpPr>
      <p:grpSpPr>
        <a:xfrm>
          <a:off x="0" y="0"/>
          <a:ext cx="0" cy="0"/>
          <a:chOff x="0" y="0"/>
          <a:chExt cx="0" cy="0"/>
        </a:xfrm>
      </p:grpSpPr>
      <p:sp>
        <p:nvSpPr>
          <p:cNvPr id="3140" name="Google Shape;3140;p27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Deadlock</a:t>
            </a:r>
            <a:endParaRPr/>
          </a:p>
        </p:txBody>
      </p:sp>
      <p:sp>
        <p:nvSpPr>
          <p:cNvPr id="3141" name="Google Shape;3141;p27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Two threads try to access each others monitors result into a deadlock or a deadly embrace.</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Neither thread will be able to run in order to acquire the object lock.</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0" name="Shape 3150"/>
        <p:cNvGrpSpPr/>
        <p:nvPr/>
      </p:nvGrpSpPr>
      <p:grpSpPr>
        <a:xfrm>
          <a:off x="0" y="0"/>
          <a:ext cx="0" cy="0"/>
          <a:chOff x="0" y="0"/>
          <a:chExt cx="0" cy="0"/>
        </a:xfrm>
      </p:grpSpPr>
      <p:sp>
        <p:nvSpPr>
          <p:cNvPr id="3151" name="Google Shape;3151;p27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Deadlock.java</a:t>
            </a:r>
            <a:endParaRPr/>
          </a:p>
        </p:txBody>
      </p:sp>
      <p:sp>
        <p:nvSpPr>
          <p:cNvPr id="3152" name="Google Shape;3152;p273"/>
          <p:cNvSpPr txBox="1"/>
          <p:nvPr/>
        </p:nvSpPr>
        <p:spPr>
          <a:xfrm>
            <a:off x="152400" y="838200"/>
            <a:ext cx="8763000" cy="611663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Friendly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Friendly partner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String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Friendly (String 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this.name =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synchronized void hug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 = Thread.currentThread ().getName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(n+" in " +name+".hug() trying to call”+  partner.name+".hugBack()");</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Thread.sleep (10);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(InterruptedException e) { e.printStackTrace()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partner.hugBack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synchronized void hugBack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 = Thread.currentThread ().getName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(n+" in "+name+".hugBack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becomeFriend (Friendly partner)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this.partner  = partner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Assignment Operators</a:t>
            </a:r>
            <a:endParaRPr/>
          </a:p>
        </p:txBody>
      </p:sp>
      <p:sp>
        <p:nvSpPr>
          <p:cNvPr id="393" name="Google Shape;393;p49"/>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Let initial value of j be 15,</a:t>
            </a:r>
            <a:endParaRPr/>
          </a:p>
          <a:p>
            <a:pPr indent="-336550" lvl="0" marL="336550" marR="0" rtl="0" algn="just">
              <a:lnSpc>
                <a:spcPct val="100000"/>
              </a:lnSpc>
              <a:spcBef>
                <a:spcPts val="5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000" u="none">
                <a:solidFill>
                  <a:srgbClr val="000000"/>
                </a:solidFill>
                <a:latin typeface="Arial Narrow"/>
                <a:ea typeface="Arial Narrow"/>
                <a:cs typeface="Arial Narrow"/>
                <a:sym typeface="Arial Narrow"/>
              </a:rPr>
              <a:t>i = j;</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5;</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5;</a:t>
            </a:r>
            <a:endParaRPr/>
          </a:p>
          <a:p>
            <a:pPr indent="-336550" lvl="0" marL="33655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336550" lvl="0" marL="33655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What would be the final value for ‘i’?</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1" name="Shape 3161"/>
        <p:cNvGrpSpPr/>
        <p:nvPr/>
      </p:nvGrpSpPr>
      <p:grpSpPr>
        <a:xfrm>
          <a:off x="0" y="0"/>
          <a:ext cx="0" cy="0"/>
          <a:chOff x="0" y="0"/>
          <a:chExt cx="0" cy="0"/>
        </a:xfrm>
      </p:grpSpPr>
      <p:sp>
        <p:nvSpPr>
          <p:cNvPr id="3162" name="Google Shape;3162;p27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Deadlock.java </a:t>
            </a:r>
            <a:r>
              <a:rPr b="0" i="0" lang="en-US" sz="2400" u="none">
                <a:solidFill>
                  <a:srgbClr val="000000"/>
                </a:solidFill>
                <a:latin typeface="Tahoma"/>
                <a:ea typeface="Tahoma"/>
                <a:cs typeface="Tahoma"/>
                <a:sym typeface="Tahoma"/>
              </a:rPr>
              <a:t>(Cont…)</a:t>
            </a:r>
            <a:endParaRPr/>
          </a:p>
        </p:txBody>
      </p:sp>
      <p:sp>
        <p:nvSpPr>
          <p:cNvPr id="3163" name="Google Shape;3163;p274"/>
          <p:cNvSpPr txBox="1"/>
          <p:nvPr/>
        </p:nvSpPr>
        <p:spPr>
          <a:xfrm>
            <a:off x="457200" y="838200"/>
            <a:ext cx="8077200" cy="5838825"/>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DeadLockDemo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final Friendly suresh = new Friendly ("Suresh");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final Friendly dinesh = new Friendly ("Dinesh");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suresh.becomeFriend (dinesh);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dinesh.becomeFriend (suresh);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t1 = new Thread( new Runnable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suresh.hug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"Thread1");</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t2 = new Thread (new Runnable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dinesh.hug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"Thread2");</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t1.start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t2.start ();</a:t>
            </a:r>
            <a:endParaRPr/>
          </a:p>
          <a:p>
            <a:pPr indent="-457200" lvl="0" marL="457200" marR="0" rtl="0" algn="l">
              <a:lnSpc>
                <a:spcPct val="4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4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2" name="Shape 3172"/>
        <p:cNvGrpSpPr/>
        <p:nvPr/>
      </p:nvGrpSpPr>
      <p:grpSpPr>
        <a:xfrm>
          <a:off x="0" y="0"/>
          <a:ext cx="0" cy="0"/>
          <a:chOff x="0" y="0"/>
          <a:chExt cx="0" cy="0"/>
        </a:xfrm>
      </p:grpSpPr>
      <p:sp>
        <p:nvSpPr>
          <p:cNvPr id="3173" name="Google Shape;3173;p27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Concurrency API</a:t>
            </a:r>
            <a:endParaRPr/>
          </a:p>
        </p:txBody>
      </p:sp>
      <p:sp>
        <p:nvSpPr>
          <p:cNvPr id="3174" name="Google Shape;3174;p275"/>
          <p:cNvSpPr txBox="1"/>
          <p:nvPr/>
        </p:nvSpPr>
        <p:spPr>
          <a:xfrm>
            <a:off x="381000" y="838200"/>
            <a:ext cx="8077200" cy="5570537"/>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Concurrency API is contained in 3 packages</a:t>
            </a:r>
            <a:endParaRPr/>
          </a:p>
          <a:p>
            <a:pPr indent="-279400" lvl="1" marL="736600" marR="0" rtl="0" algn="l">
              <a:lnSpc>
                <a:spcPct val="90000"/>
              </a:lnSpc>
              <a:spcBef>
                <a:spcPts val="6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java.util.concurrent</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Synchronizers</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Semaphore, countdown latches, cyclic barriers and exchangers</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Executors</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Thread pools and scheduled thread pools and execution managers</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Concurrent collections</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ConcurrentHashMap, ConcurrentLinkedQueue etc.</a:t>
            </a:r>
            <a:endParaRPr/>
          </a:p>
          <a:p>
            <a:pPr indent="-228600" lvl="2" marL="1143000" marR="0" rtl="0" algn="l">
              <a:lnSpc>
                <a:spcPct val="90000"/>
              </a:lnSpc>
              <a:spcBef>
                <a:spcPts val="5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Time unit</a:t>
            </a:r>
            <a:endParaRPr/>
          </a:p>
          <a:p>
            <a:pPr indent="-228600" lvl="3" marL="1600200" marR="0" rtl="0" algn="l">
              <a:lnSpc>
                <a:spcPct val="90000"/>
              </a:lnSpc>
              <a:spcBef>
                <a:spcPts val="40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Handling thread timing (granularity)</a:t>
            </a:r>
            <a:endParaRPr/>
          </a:p>
          <a:p>
            <a:pPr indent="-279400" lvl="1" marL="736600" marR="0" rtl="0" algn="l">
              <a:lnSpc>
                <a:spcPct val="90000"/>
              </a:lnSpc>
              <a:spcBef>
                <a:spcPts val="6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java.util.concurrent.atomic</a:t>
            </a:r>
            <a:endParaRPr/>
          </a:p>
          <a:p>
            <a:pPr indent="-228600" lvl="2" marL="1143000" marR="0" rtl="0" algn="l">
              <a:lnSpc>
                <a:spcPct val="90000"/>
              </a:lnSpc>
              <a:spcBef>
                <a:spcPts val="50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Efficient updation on variables without locks</a:t>
            </a:r>
            <a:endParaRPr/>
          </a:p>
          <a:p>
            <a:pPr indent="-279400" lvl="1" marL="736600" marR="0" rtl="0" algn="l">
              <a:lnSpc>
                <a:spcPct val="90000"/>
              </a:lnSpc>
              <a:spcBef>
                <a:spcPts val="60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java.util.concurrent.locks</a:t>
            </a:r>
            <a:endParaRPr/>
          </a:p>
          <a:p>
            <a:pPr indent="-228600" lvl="2" marL="1143000" marR="0" rtl="0" algn="l">
              <a:lnSpc>
                <a:spcPct val="90000"/>
              </a:lnSpc>
              <a:spcBef>
                <a:spcPts val="50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Lock free and wait free alternatives for synchronized methods</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3" name="Shape 3183"/>
        <p:cNvGrpSpPr/>
        <p:nvPr/>
      </p:nvGrpSpPr>
      <p:grpSpPr>
        <a:xfrm>
          <a:off x="0" y="0"/>
          <a:ext cx="0" cy="0"/>
          <a:chOff x="0" y="0"/>
          <a:chExt cx="0" cy="0"/>
        </a:xfrm>
      </p:grpSpPr>
      <p:sp>
        <p:nvSpPr>
          <p:cNvPr id="3184" name="Google Shape;3184;p27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TestSemaphore.java</a:t>
            </a:r>
            <a:endParaRPr/>
          </a:p>
        </p:txBody>
      </p:sp>
      <p:sp>
        <p:nvSpPr>
          <p:cNvPr id="3185" name="Google Shape;3185;p276"/>
          <p:cNvSpPr txBox="1"/>
          <p:nvPr/>
        </p:nvSpPr>
        <p:spPr>
          <a:xfrm>
            <a:off x="457200" y="838200"/>
            <a:ext cx="8415337" cy="58658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java.util.concurrent.Semaphore;</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TestSemaphore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final int NO_OF_TABLES = 1;</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Doctor d = new Doctor();</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Semaphore reception = new Semaphore( NO_OF_TABLES, true);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ThreadPatient01 p1 = new ThreadPatient01("Patient1", reception,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ThreadPatient01 p2 = new ThreadPatient01("Patient2", reception,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ThreadPatient01 p3 = new ThreadPatient01("Patient3", reception,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p1.start();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p2.start();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p3.start();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4" name="Shape 3194"/>
        <p:cNvGrpSpPr/>
        <p:nvPr/>
      </p:nvGrpSpPr>
      <p:grpSpPr>
        <a:xfrm>
          <a:off x="0" y="0"/>
          <a:ext cx="0" cy="0"/>
          <a:chOff x="0" y="0"/>
          <a:chExt cx="0" cy="0"/>
        </a:xfrm>
      </p:grpSpPr>
      <p:sp>
        <p:nvSpPr>
          <p:cNvPr id="3195" name="Google Shape;3195;p27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2800"/>
              <a:buFont typeface="Tahoma"/>
              <a:buNone/>
            </a:pPr>
            <a:r>
              <a:rPr b="0" i="0" lang="en-US" sz="2800" u="none">
                <a:solidFill>
                  <a:srgbClr val="000000"/>
                </a:solidFill>
                <a:latin typeface="Tahoma"/>
                <a:ea typeface="Tahoma"/>
                <a:cs typeface="Tahoma"/>
                <a:sym typeface="Tahoma"/>
              </a:rPr>
              <a:t>TestSemaphore.java</a:t>
            </a:r>
            <a:r>
              <a:rPr b="0" i="0" lang="en-US" sz="3200" u="none">
                <a:solidFill>
                  <a:srgbClr val="000000"/>
                </a:solidFill>
                <a:latin typeface="Tahoma"/>
                <a:ea typeface="Tahoma"/>
                <a:cs typeface="Tahoma"/>
                <a:sym typeface="Tahoma"/>
              </a:rPr>
              <a:t> </a:t>
            </a:r>
            <a:r>
              <a:rPr b="0" i="0" lang="en-US" sz="2400" u="none">
                <a:solidFill>
                  <a:srgbClr val="000000"/>
                </a:solidFill>
                <a:latin typeface="Tahoma"/>
                <a:ea typeface="Tahoma"/>
                <a:cs typeface="Tahoma"/>
                <a:sym typeface="Tahoma"/>
              </a:rPr>
              <a:t>(Contd..)</a:t>
            </a:r>
            <a:endParaRPr/>
          </a:p>
        </p:txBody>
      </p:sp>
      <p:sp>
        <p:nvSpPr>
          <p:cNvPr id="3196" name="Google Shape;3196;p277"/>
          <p:cNvSpPr txBox="1"/>
          <p:nvPr/>
        </p:nvSpPr>
        <p:spPr>
          <a:xfrm>
            <a:off x="533400" y="838200"/>
            <a:ext cx="8305800" cy="58689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Doctor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String doctorsActivity(String patient)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"Doctor discussing with "+patient;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ThreadPatient01 extends Thread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Semaphore sem;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Doctor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ThreadPatient01(String nm, Semaphore sem, Doctor d)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super(nm);</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this.sem = sem;</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this.d = 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2" name="Shape 3202"/>
        <p:cNvGrpSpPr/>
        <p:nvPr/>
      </p:nvGrpSpPr>
      <p:grpSpPr>
        <a:xfrm>
          <a:off x="0" y="0"/>
          <a:ext cx="0" cy="0"/>
          <a:chOff x="0" y="0"/>
          <a:chExt cx="0" cy="0"/>
        </a:xfrm>
      </p:grpSpPr>
      <p:sp>
        <p:nvSpPr>
          <p:cNvPr id="3203" name="Google Shape;3203;p27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TestSemaphore.java </a:t>
            </a:r>
            <a:r>
              <a:rPr b="0" i="0" lang="en-US" sz="2400" u="none">
                <a:solidFill>
                  <a:srgbClr val="000000"/>
                </a:solidFill>
                <a:latin typeface="Tahoma"/>
                <a:ea typeface="Tahoma"/>
                <a:cs typeface="Tahoma"/>
                <a:sym typeface="Tahoma"/>
              </a:rPr>
              <a:t>(Contd..)</a:t>
            </a:r>
            <a:endParaRPr/>
          </a:p>
        </p:txBody>
      </p:sp>
      <p:sp>
        <p:nvSpPr>
          <p:cNvPr id="3204" name="Google Shape;3204;p278"/>
          <p:cNvSpPr txBox="1"/>
          <p:nvPr/>
        </p:nvSpPr>
        <p:spPr>
          <a:xfrm>
            <a:off x="533400" y="9906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run()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pName = getName();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System.out.println(pName+" is waiting in reception room...");</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sem.acquire();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System.out.println(pName+" has got entry in Doctor's cabin.....");</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i=0; i&lt;5; i++)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System.out.println(d.doctorsActivity(pName));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sleep((long)Math.random()*1000);</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System.out.println(pName+" is leaving doctor's Chember...");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sem.release();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(InterruptedException 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3" name="Shape 3213"/>
        <p:cNvGrpSpPr/>
        <p:nvPr/>
      </p:nvGrpSpPr>
      <p:grpSpPr>
        <a:xfrm>
          <a:off x="0" y="0"/>
          <a:ext cx="0" cy="0"/>
          <a:chOff x="0" y="0"/>
          <a:chExt cx="0" cy="0"/>
        </a:xfrm>
      </p:grpSpPr>
      <p:sp>
        <p:nvSpPr>
          <p:cNvPr id="3214" name="Google Shape;3214;p27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TestCyclicBarrier.java</a:t>
            </a:r>
            <a:endParaRPr/>
          </a:p>
        </p:txBody>
      </p:sp>
      <p:sp>
        <p:nvSpPr>
          <p:cNvPr id="3215" name="Google Shape;3215;p279"/>
          <p:cNvSpPr txBox="1"/>
          <p:nvPr/>
        </p:nvSpPr>
        <p:spPr>
          <a:xfrm>
            <a:off x="152400" y="914400"/>
            <a:ext cx="8686800"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java.util.concurrent.BrokenBarrierException;</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java.util.concurrent.CyclicBarrier;</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TestCyclicBarrierTest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argv)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CyclicBarrier cb = new CyclicBarrier(3, new Event (“Dept Event Management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Dept df = new Dept("Dept Finance", cb);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Dept da = new Dept("Dept Admin", cb);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Dept dc = new Dept("Dept Cultural", cb);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df.start();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da.start();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dc.start();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4" name="Shape 3224"/>
        <p:cNvGrpSpPr/>
        <p:nvPr/>
      </p:nvGrpSpPr>
      <p:grpSpPr>
        <a:xfrm>
          <a:off x="0" y="0"/>
          <a:ext cx="0" cy="0"/>
          <a:chOff x="0" y="0"/>
          <a:chExt cx="0" cy="0"/>
        </a:xfrm>
      </p:grpSpPr>
      <p:sp>
        <p:nvSpPr>
          <p:cNvPr id="3225" name="Google Shape;3225;p28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TestCyclicBarrier.java</a:t>
            </a:r>
            <a:endParaRPr/>
          </a:p>
        </p:txBody>
      </p:sp>
      <p:sp>
        <p:nvSpPr>
          <p:cNvPr id="3226" name="Google Shape;3226;p280"/>
          <p:cNvSpPr txBox="1"/>
          <p:nvPr/>
        </p:nvSpPr>
        <p:spPr>
          <a:xfrm>
            <a:off x="304800" y="914400"/>
            <a:ext cx="8077200" cy="55641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Dept extends Thread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CyclicBarrier cb;</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Dept(String nm, CyclicBarrier cb)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super(nm); this.cb = cb;</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System.out.println("Thread "+getName()+" is making pre event preparation");</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cb.await();</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(InterruptedException e) { e.printStackTrace();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(BrokenBarrierException e) { e.printStackTrace();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System.out.println("Thread "+getName()+" is making post event preparation");</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5" name="Shape 3235"/>
        <p:cNvGrpSpPr/>
        <p:nvPr/>
      </p:nvGrpSpPr>
      <p:grpSpPr>
        <a:xfrm>
          <a:off x="0" y="0"/>
          <a:ext cx="0" cy="0"/>
          <a:chOff x="0" y="0"/>
          <a:chExt cx="0" cy="0"/>
        </a:xfrm>
      </p:grpSpPr>
      <p:sp>
        <p:nvSpPr>
          <p:cNvPr id="3236" name="Google Shape;3236;p28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CyclicBarrier </a:t>
            </a:r>
            <a:r>
              <a:rPr b="0" i="0" lang="en-US" sz="2400" u="none">
                <a:solidFill>
                  <a:srgbClr val="000000"/>
                </a:solidFill>
                <a:latin typeface="Tahoma"/>
                <a:ea typeface="Tahoma"/>
                <a:cs typeface="Tahoma"/>
                <a:sym typeface="Tahoma"/>
              </a:rPr>
              <a:t>(Contd…)</a:t>
            </a:r>
            <a:endParaRPr/>
          </a:p>
        </p:txBody>
      </p:sp>
      <p:sp>
        <p:nvSpPr>
          <p:cNvPr id="3237" name="Google Shape;3237;p281"/>
          <p:cNvSpPr txBox="1"/>
          <p:nvPr/>
        </p:nvSpPr>
        <p:spPr>
          <a:xfrm>
            <a:off x="304800" y="9144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Event extends Thread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Event(String nm)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super(nm);</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System.out.println("Glorious Event presented by "+getName());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6" name="Shape 3246"/>
        <p:cNvGrpSpPr/>
        <p:nvPr/>
      </p:nvGrpSpPr>
      <p:grpSpPr>
        <a:xfrm>
          <a:off x="0" y="0"/>
          <a:ext cx="0" cy="0"/>
          <a:chOff x="0" y="0"/>
          <a:chExt cx="0" cy="0"/>
        </a:xfrm>
      </p:grpSpPr>
      <p:sp>
        <p:nvSpPr>
          <p:cNvPr id="3247" name="Google Shape;3247;p28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TestCountDownLatch.java</a:t>
            </a:r>
            <a:endParaRPr/>
          </a:p>
        </p:txBody>
      </p:sp>
      <p:sp>
        <p:nvSpPr>
          <p:cNvPr id="3248" name="Google Shape;3248;p282"/>
          <p:cNvSpPr txBox="1"/>
          <p:nvPr/>
        </p:nvSpPr>
        <p:spPr>
          <a:xfrm>
            <a:off x="304800" y="914400"/>
            <a:ext cx="8077200" cy="555783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java.util.Collection;</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java.util.HashSet;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java.util.concurrent.CountDownLatch;</a:t>
            </a:r>
            <a:endParaRPr/>
          </a:p>
          <a:p>
            <a:pPr indent="-336550" lvl="0" marL="33655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TestCountDownLatch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CountDownLatch cdl = new CountDownLatch(2);</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Collection c = new HashSet();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te1 = new Thread(new ThreadEvent1("Thrd 1:", cdl, c));</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 te2 = new Thread(new ThreadEvent2("Thrd 2:", cdl, c));</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te1.start(); 	 te2.start();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cdl.await();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catch(InterruptedException ie) {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System.out.println("Creating statistical reports on whole data.");</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7" name="Shape 3257"/>
        <p:cNvGrpSpPr/>
        <p:nvPr/>
      </p:nvGrpSpPr>
      <p:grpSpPr>
        <a:xfrm>
          <a:off x="0" y="0"/>
          <a:ext cx="0" cy="0"/>
          <a:chOff x="0" y="0"/>
          <a:chExt cx="0" cy="0"/>
        </a:xfrm>
      </p:grpSpPr>
      <p:sp>
        <p:nvSpPr>
          <p:cNvPr id="3258" name="Google Shape;3258;p28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TestCountDownLatch.java</a:t>
            </a:r>
            <a:endParaRPr/>
          </a:p>
        </p:txBody>
      </p:sp>
      <p:sp>
        <p:nvSpPr>
          <p:cNvPr id="3259" name="Google Shape;3259;p283"/>
          <p:cNvSpPr txBox="1"/>
          <p:nvPr/>
        </p:nvSpPr>
        <p:spPr>
          <a:xfrm>
            <a:off x="304800" y="9144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ThreadEvent1 implements Runnable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CountDownLatch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Collection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ThreadEvent1(String nm, CountDownLatch cdl, Collection c)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this.nm =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this.c =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this.cdl =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System.out.println("Data collected from branch 1 :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c.add("Data Branch 1");</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cdl.countDown();</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Conditional and Comparison Operators</a:t>
            </a:r>
            <a:endParaRPr/>
          </a:p>
        </p:txBody>
      </p:sp>
      <p:sp>
        <p:nvSpPr>
          <p:cNvPr id="399" name="Google Shape;399;p50"/>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rtl="0" algn="l">
              <a:lnSpc>
                <a:spcPct val="80000"/>
              </a:lnSpc>
              <a:spcBef>
                <a:spcPts val="0"/>
              </a:spcBef>
              <a:spcAft>
                <a:spcPts val="0"/>
              </a:spcAft>
              <a:buSzPts val="2400"/>
              <a:buNone/>
            </a:pPr>
            <a:r>
              <a:rPr b="0" i="0" lang="en-US" sz="2400" u="none">
                <a:solidFill>
                  <a:srgbClr val="000000"/>
                </a:solidFill>
                <a:latin typeface="Arial"/>
                <a:ea typeface="Arial"/>
                <a:cs typeface="Arial"/>
                <a:sym typeface="Arial"/>
              </a:rPr>
              <a:t>==		     Comparison Operator</a:t>
            </a:r>
            <a:endParaRPr/>
          </a:p>
          <a:p>
            <a:pPr indent="-336550" lvl="0" marL="336550" rtl="0" algn="l">
              <a:lnSpc>
                <a:spcPct val="80000"/>
              </a:lnSpc>
              <a:spcBef>
                <a:spcPts val="600"/>
              </a:spcBef>
              <a:spcAft>
                <a:spcPts val="0"/>
              </a:spcAft>
              <a:buSzPts val="2400"/>
              <a:buNone/>
            </a:pPr>
            <a:r>
              <a:rPr b="0" i="0" lang="en-US" sz="2400" u="none">
                <a:solidFill>
                  <a:srgbClr val="000000"/>
                </a:solidFill>
                <a:latin typeface="Arial"/>
                <a:ea typeface="Arial"/>
                <a:cs typeface="Arial"/>
                <a:sym typeface="Arial"/>
              </a:rPr>
              <a:t>!=              Not Equal To Operator</a:t>
            </a:r>
            <a:endParaRPr/>
          </a:p>
          <a:p>
            <a:pPr indent="-336550" lvl="0" marL="336550" rtl="0" algn="l">
              <a:lnSpc>
                <a:spcPct val="80000"/>
              </a:lnSpc>
              <a:spcBef>
                <a:spcPts val="600"/>
              </a:spcBef>
              <a:spcAft>
                <a:spcPts val="0"/>
              </a:spcAft>
              <a:buSzPts val="2400"/>
              <a:buNone/>
            </a:pPr>
            <a:r>
              <a:rPr b="0" i="0" lang="en-US" sz="2400" u="none">
                <a:solidFill>
                  <a:srgbClr val="000000"/>
                </a:solidFill>
                <a:latin typeface="Arial"/>
                <a:ea typeface="Arial"/>
                <a:cs typeface="Arial"/>
                <a:sym typeface="Arial"/>
              </a:rPr>
              <a:t>&lt; ,&gt;          Greater than and Less than operators</a:t>
            </a:r>
            <a:endParaRPr/>
          </a:p>
          <a:p>
            <a:pPr indent="-336550" lvl="0" marL="336550" rtl="0" algn="l">
              <a:lnSpc>
                <a:spcPct val="80000"/>
              </a:lnSpc>
              <a:spcBef>
                <a:spcPts val="600"/>
              </a:spcBef>
              <a:spcAft>
                <a:spcPts val="0"/>
              </a:spcAft>
              <a:buSzPts val="2400"/>
              <a:buNone/>
            </a:pPr>
            <a:r>
              <a:rPr b="0" i="0" lang="en-US" sz="2400" u="none">
                <a:solidFill>
                  <a:srgbClr val="000000"/>
                </a:solidFill>
                <a:latin typeface="Arial"/>
                <a:ea typeface="Arial"/>
                <a:cs typeface="Arial"/>
                <a:sym typeface="Arial"/>
              </a:rPr>
              <a:t>&lt;= , &gt;=     Greater than or equal to / Less than or equal to</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8" name="Shape 3268"/>
        <p:cNvGrpSpPr/>
        <p:nvPr/>
      </p:nvGrpSpPr>
      <p:grpSpPr>
        <a:xfrm>
          <a:off x="0" y="0"/>
          <a:ext cx="0" cy="0"/>
          <a:chOff x="0" y="0"/>
          <a:chExt cx="0" cy="0"/>
        </a:xfrm>
      </p:grpSpPr>
      <p:sp>
        <p:nvSpPr>
          <p:cNvPr id="3269" name="Google Shape;3269;p28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TestCountDownLatch.java</a:t>
            </a:r>
            <a:endParaRPr/>
          </a:p>
        </p:txBody>
      </p:sp>
      <p:sp>
        <p:nvSpPr>
          <p:cNvPr id="3270" name="Google Shape;3270;p284"/>
          <p:cNvSpPr txBox="1"/>
          <p:nvPr/>
        </p:nvSpPr>
        <p:spPr>
          <a:xfrm>
            <a:off x="304800" y="9906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ThreadEvent2 implements Runnable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CountDownLatch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Collection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ThreadEvent2(String nm, CountDownLatch cdl, Collection c)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this.nm = nm;</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this.c = c;</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this.cdl = cdl;</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run()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System.out.println("Data collected from branch 2 :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c.add("Data Branch 2");</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cdl.countDown();</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6" name="Shape 3276"/>
        <p:cNvGrpSpPr/>
        <p:nvPr/>
      </p:nvGrpSpPr>
      <p:grpSpPr>
        <a:xfrm>
          <a:off x="0" y="0"/>
          <a:ext cx="0" cy="0"/>
          <a:chOff x="0" y="0"/>
          <a:chExt cx="0" cy="0"/>
        </a:xfrm>
      </p:grpSpPr>
      <p:sp>
        <p:nvSpPr>
          <p:cNvPr id="3277" name="Google Shape;3277;p28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14. The I/O Classes</a:t>
            </a:r>
            <a:endParaRPr/>
          </a:p>
        </p:txBody>
      </p:sp>
      <p:sp>
        <p:nvSpPr>
          <p:cNvPr id="3278" name="Google Shape;3278;p285"/>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Types of Input and Output Streams</a:t>
            </a:r>
            <a:endParaRPr/>
          </a:p>
          <a:p>
            <a:pPr indent="-228600" lvl="2" marL="1143000" marR="0" rtl="0" algn="l">
              <a:lnSpc>
                <a:spcPct val="86000"/>
              </a:lnSpc>
              <a:spcBef>
                <a:spcPts val="6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Byte-based stream</a:t>
            </a:r>
            <a:endParaRPr/>
          </a:p>
          <a:p>
            <a:pPr indent="-228600" lvl="2" marL="1143000" marR="0" rtl="0" algn="l">
              <a:lnSpc>
                <a:spcPct val="86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	Character-based stream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File Class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SequenceInputStream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Reader and Writers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PrintWriter</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Random Access Files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Object Serialization</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Serialization in Inheritance</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6" name="Shape 3286"/>
        <p:cNvGrpSpPr/>
        <p:nvPr/>
      </p:nvGrpSpPr>
      <p:grpSpPr>
        <a:xfrm>
          <a:off x="0" y="0"/>
          <a:ext cx="0" cy="0"/>
          <a:chOff x="0" y="0"/>
          <a:chExt cx="0" cy="0"/>
        </a:xfrm>
      </p:grpSpPr>
      <p:sp>
        <p:nvSpPr>
          <p:cNvPr id="3287" name="Google Shape;3287;p28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Input and Output</a:t>
            </a:r>
            <a:endParaRPr/>
          </a:p>
        </p:txBody>
      </p:sp>
      <p:grpSp>
        <p:nvGrpSpPr>
          <p:cNvPr id="3288" name="Google Shape;3288;p286"/>
          <p:cNvGrpSpPr/>
          <p:nvPr/>
        </p:nvGrpSpPr>
        <p:grpSpPr>
          <a:xfrm>
            <a:off x="685800" y="990600"/>
            <a:ext cx="7464424" cy="5407024"/>
            <a:chOff x="432" y="624"/>
            <a:chExt cx="4702" cy="3406"/>
          </a:xfrm>
        </p:grpSpPr>
        <p:sp>
          <p:nvSpPr>
            <p:cNvPr id="3289" name="Google Shape;3289;p286"/>
            <p:cNvSpPr txBox="1"/>
            <p:nvPr/>
          </p:nvSpPr>
          <p:spPr>
            <a:xfrm>
              <a:off x="3886" y="624"/>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Hard drive</a:t>
              </a:r>
              <a:endParaRPr/>
            </a:p>
          </p:txBody>
        </p:sp>
        <p:sp>
          <p:nvSpPr>
            <p:cNvPr id="3290" name="Google Shape;3290;p286"/>
            <p:cNvSpPr txBox="1"/>
            <p:nvPr/>
          </p:nvSpPr>
          <p:spPr>
            <a:xfrm>
              <a:off x="3886" y="1008"/>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Floppy drive</a:t>
              </a:r>
              <a:endParaRPr/>
            </a:p>
          </p:txBody>
        </p:sp>
        <p:sp>
          <p:nvSpPr>
            <p:cNvPr id="3291" name="Google Shape;3291;p286"/>
            <p:cNvSpPr txBox="1"/>
            <p:nvPr/>
          </p:nvSpPr>
          <p:spPr>
            <a:xfrm>
              <a:off x="3886" y="1391"/>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Tape drive</a:t>
              </a:r>
              <a:endParaRPr/>
            </a:p>
          </p:txBody>
        </p:sp>
        <p:sp>
          <p:nvSpPr>
            <p:cNvPr id="3292" name="Google Shape;3292;p286"/>
            <p:cNvSpPr txBox="1"/>
            <p:nvPr/>
          </p:nvSpPr>
          <p:spPr>
            <a:xfrm>
              <a:off x="3886" y="1776"/>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Network drive</a:t>
              </a:r>
              <a:endParaRPr/>
            </a:p>
          </p:txBody>
        </p:sp>
        <p:sp>
          <p:nvSpPr>
            <p:cNvPr id="3293" name="Google Shape;3293;p286"/>
            <p:cNvSpPr txBox="1"/>
            <p:nvPr/>
          </p:nvSpPr>
          <p:spPr>
            <a:xfrm>
              <a:off x="3886" y="2542"/>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Monitor</a:t>
              </a:r>
              <a:endParaRPr/>
            </a:p>
          </p:txBody>
        </p:sp>
        <p:sp>
          <p:nvSpPr>
            <p:cNvPr id="3294" name="Google Shape;3294;p286"/>
            <p:cNvSpPr txBox="1"/>
            <p:nvPr/>
          </p:nvSpPr>
          <p:spPr>
            <a:xfrm>
              <a:off x="3886" y="2926"/>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Printer</a:t>
              </a:r>
              <a:endParaRPr/>
            </a:p>
          </p:txBody>
        </p:sp>
        <p:sp>
          <p:nvSpPr>
            <p:cNvPr id="3295" name="Google Shape;3295;p286"/>
            <p:cNvSpPr txBox="1"/>
            <p:nvPr/>
          </p:nvSpPr>
          <p:spPr>
            <a:xfrm>
              <a:off x="3886" y="3310"/>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Keyboard</a:t>
              </a:r>
              <a:endParaRPr/>
            </a:p>
          </p:txBody>
        </p:sp>
        <p:sp>
          <p:nvSpPr>
            <p:cNvPr id="3296" name="Google Shape;3296;p286"/>
            <p:cNvSpPr txBox="1"/>
            <p:nvPr/>
          </p:nvSpPr>
          <p:spPr>
            <a:xfrm>
              <a:off x="3886" y="3694"/>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Mouse</a:t>
              </a:r>
              <a:endParaRPr/>
            </a:p>
          </p:txBody>
        </p:sp>
        <p:sp>
          <p:nvSpPr>
            <p:cNvPr id="3297" name="Google Shape;3297;p286"/>
            <p:cNvSpPr txBox="1"/>
            <p:nvPr/>
          </p:nvSpPr>
          <p:spPr>
            <a:xfrm>
              <a:off x="432" y="768"/>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Your program</a:t>
              </a:r>
              <a:endParaRPr/>
            </a:p>
          </p:txBody>
        </p:sp>
        <p:sp>
          <p:nvSpPr>
            <p:cNvPr id="3298" name="Google Shape;3298;p286"/>
            <p:cNvSpPr txBox="1"/>
            <p:nvPr/>
          </p:nvSpPr>
          <p:spPr>
            <a:xfrm>
              <a:off x="1823" y="2303"/>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I/O streams</a:t>
              </a:r>
              <a:endParaRPr/>
            </a:p>
          </p:txBody>
        </p:sp>
        <p:cxnSp>
          <p:nvCxnSpPr>
            <p:cNvPr id="3299" name="Google Shape;3299;p286"/>
            <p:cNvCxnSpPr/>
            <p:nvPr/>
          </p:nvCxnSpPr>
          <p:spPr>
            <a:xfrm>
              <a:off x="1056" y="1103"/>
              <a:ext cx="767" cy="1368"/>
            </a:xfrm>
            <a:prstGeom prst="bentConnector3">
              <a:avLst>
                <a:gd fmla="val 50000" name="adj1"/>
              </a:avLst>
            </a:prstGeom>
            <a:noFill/>
            <a:ln cap="flat" cmpd="sng" w="9525">
              <a:solidFill>
                <a:srgbClr val="000000"/>
              </a:solidFill>
              <a:prstDash val="solid"/>
              <a:miter lim="800000"/>
              <a:headEnd len="med" w="med" type="triangle"/>
              <a:tailEnd len="med" w="med" type="triangle"/>
            </a:ln>
          </p:spPr>
        </p:cxnSp>
        <p:sp>
          <p:nvSpPr>
            <p:cNvPr id="3300" name="Google Shape;3300;p286"/>
            <p:cNvSpPr txBox="1"/>
            <p:nvPr/>
          </p:nvSpPr>
          <p:spPr>
            <a:xfrm>
              <a:off x="3886" y="2159"/>
              <a:ext cx="1248" cy="33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Memory</a:t>
              </a:r>
              <a:endParaRPr/>
            </a:p>
          </p:txBody>
        </p:sp>
        <p:cxnSp>
          <p:nvCxnSpPr>
            <p:cNvPr id="3301" name="Google Shape;3301;p286"/>
            <p:cNvCxnSpPr/>
            <p:nvPr/>
          </p:nvCxnSpPr>
          <p:spPr>
            <a:xfrm flipH="1">
              <a:off x="3550" y="792"/>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2" name="Google Shape;3302;p286"/>
            <p:cNvCxnSpPr/>
            <p:nvPr/>
          </p:nvCxnSpPr>
          <p:spPr>
            <a:xfrm flipH="1">
              <a:off x="3550" y="1176"/>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3" name="Google Shape;3303;p286"/>
            <p:cNvCxnSpPr/>
            <p:nvPr/>
          </p:nvCxnSpPr>
          <p:spPr>
            <a:xfrm flipH="1">
              <a:off x="3550" y="1535"/>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4" name="Google Shape;3304;p286"/>
            <p:cNvCxnSpPr/>
            <p:nvPr/>
          </p:nvCxnSpPr>
          <p:spPr>
            <a:xfrm flipH="1">
              <a:off x="3550" y="1967"/>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5" name="Google Shape;3305;p286"/>
            <p:cNvCxnSpPr/>
            <p:nvPr/>
          </p:nvCxnSpPr>
          <p:spPr>
            <a:xfrm flipH="1">
              <a:off x="3550" y="2303"/>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6" name="Google Shape;3306;p286"/>
            <p:cNvCxnSpPr/>
            <p:nvPr/>
          </p:nvCxnSpPr>
          <p:spPr>
            <a:xfrm flipH="1">
              <a:off x="3550" y="2734"/>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7" name="Google Shape;3307;p286"/>
            <p:cNvCxnSpPr/>
            <p:nvPr/>
          </p:nvCxnSpPr>
          <p:spPr>
            <a:xfrm flipH="1">
              <a:off x="3550" y="3070"/>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8" name="Google Shape;3308;p286"/>
            <p:cNvCxnSpPr/>
            <p:nvPr/>
          </p:nvCxnSpPr>
          <p:spPr>
            <a:xfrm flipH="1">
              <a:off x="3550" y="3502"/>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09" name="Google Shape;3309;p286"/>
            <p:cNvCxnSpPr/>
            <p:nvPr/>
          </p:nvCxnSpPr>
          <p:spPr>
            <a:xfrm flipH="1">
              <a:off x="3550" y="3886"/>
              <a:ext cx="336" cy="1"/>
            </a:xfrm>
            <a:prstGeom prst="straightConnector1">
              <a:avLst/>
            </a:prstGeom>
            <a:noFill/>
            <a:ln cap="flat" cmpd="sng" w="9525">
              <a:solidFill>
                <a:srgbClr val="000000"/>
              </a:solidFill>
              <a:prstDash val="solid"/>
              <a:miter lim="800000"/>
              <a:headEnd len="med" w="med" type="none"/>
              <a:tailEnd len="med" w="med" type="none"/>
            </a:ln>
          </p:spPr>
        </p:cxnSp>
        <p:cxnSp>
          <p:nvCxnSpPr>
            <p:cNvPr id="3310" name="Google Shape;3310;p286"/>
            <p:cNvCxnSpPr/>
            <p:nvPr/>
          </p:nvCxnSpPr>
          <p:spPr>
            <a:xfrm>
              <a:off x="3550" y="790"/>
              <a:ext cx="1" cy="3096"/>
            </a:xfrm>
            <a:prstGeom prst="straightConnector1">
              <a:avLst/>
            </a:prstGeom>
            <a:noFill/>
            <a:ln cap="flat" cmpd="sng" w="9525">
              <a:solidFill>
                <a:srgbClr val="000000"/>
              </a:solidFill>
              <a:prstDash val="solid"/>
              <a:miter lim="800000"/>
              <a:headEnd len="med" w="med" type="none"/>
              <a:tailEnd len="med" w="med" type="none"/>
            </a:ln>
          </p:spPr>
        </p:cxnSp>
        <p:cxnSp>
          <p:nvCxnSpPr>
            <p:cNvPr id="3311" name="Google Shape;3311;p286"/>
            <p:cNvCxnSpPr/>
            <p:nvPr/>
          </p:nvCxnSpPr>
          <p:spPr>
            <a:xfrm>
              <a:off x="3070" y="2471"/>
              <a:ext cx="482" cy="3"/>
            </a:xfrm>
            <a:prstGeom prst="straightConnector1">
              <a:avLst/>
            </a:prstGeom>
            <a:noFill/>
            <a:ln cap="flat" cmpd="sng" w="9525">
              <a:solidFill>
                <a:srgbClr val="000000"/>
              </a:solidFill>
              <a:prstDash val="solid"/>
              <a:miter lim="800000"/>
              <a:headEnd len="med" w="med" type="triangle"/>
              <a:tailEnd len="med" w="med" type="triangle"/>
            </a:ln>
          </p:spPr>
        </p:cxnSp>
      </p:gr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9" name="Shape 3319"/>
        <p:cNvGrpSpPr/>
        <p:nvPr/>
      </p:nvGrpSpPr>
      <p:grpSpPr>
        <a:xfrm>
          <a:off x="0" y="0"/>
          <a:ext cx="0" cy="0"/>
          <a:chOff x="0" y="0"/>
          <a:chExt cx="0" cy="0"/>
        </a:xfrm>
      </p:grpSpPr>
      <p:sp>
        <p:nvSpPr>
          <p:cNvPr id="3320" name="Google Shape;3320;p28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Types of Input and Output Streams</a:t>
            </a:r>
            <a:endParaRPr/>
          </a:p>
        </p:txBody>
      </p:sp>
      <p:sp>
        <p:nvSpPr>
          <p:cNvPr id="3321" name="Google Shape;3321;p287"/>
          <p:cNvSpPr txBox="1"/>
          <p:nvPr/>
        </p:nvSpPr>
        <p:spPr>
          <a:xfrm>
            <a:off x="1160462" y="1219200"/>
            <a:ext cx="5283200" cy="430212"/>
          </a:xfrm>
          <a:prstGeom prst="rect">
            <a:avLst/>
          </a:prstGeom>
          <a:noFill/>
          <a:ln>
            <a:noFill/>
          </a:ln>
        </p:spPr>
        <p:txBody>
          <a:bodyPr anchorCtr="0" anchor="t" bIns="46800" lIns="90000" spcFirstLastPara="1" rIns="90000" wrap="square" tIns="46800">
            <a:spAutoFit/>
          </a:bodyPr>
          <a:lstStyle/>
          <a:p>
            <a:pPr indent="-139700" lvl="1" marL="457200" marR="0" rtl="0" algn="ctr">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All these streams are in java.io package</a:t>
            </a:r>
            <a:endParaRPr/>
          </a:p>
        </p:txBody>
      </p:sp>
      <p:grpSp>
        <p:nvGrpSpPr>
          <p:cNvPr id="3322" name="Google Shape;3322;p287"/>
          <p:cNvGrpSpPr/>
          <p:nvPr/>
        </p:nvGrpSpPr>
        <p:grpSpPr>
          <a:xfrm>
            <a:off x="381000" y="1981200"/>
            <a:ext cx="8226424" cy="3952874"/>
            <a:chOff x="240" y="1248"/>
            <a:chExt cx="5182" cy="2490"/>
          </a:xfrm>
        </p:grpSpPr>
        <p:sp>
          <p:nvSpPr>
            <p:cNvPr id="3323" name="Google Shape;3323;p287"/>
            <p:cNvSpPr txBox="1"/>
            <p:nvPr/>
          </p:nvSpPr>
          <p:spPr>
            <a:xfrm>
              <a:off x="2831" y="3067"/>
              <a:ext cx="2591" cy="671"/>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Also known as Reader and Writer</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324" name="Google Shape;3324;p287"/>
            <p:cNvSpPr txBox="1"/>
            <p:nvPr/>
          </p:nvSpPr>
          <p:spPr>
            <a:xfrm>
              <a:off x="240" y="3067"/>
              <a:ext cx="2591" cy="671"/>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Also known as input stream &amp; output stream</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325" name="Google Shape;3325;p287"/>
            <p:cNvSpPr txBox="1"/>
            <p:nvPr/>
          </p:nvSpPr>
          <p:spPr>
            <a:xfrm>
              <a:off x="2831" y="2397"/>
              <a:ext cx="2591" cy="671"/>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For character based I/O like text files</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326" name="Google Shape;3326;p287"/>
            <p:cNvSpPr txBox="1"/>
            <p:nvPr/>
          </p:nvSpPr>
          <p:spPr>
            <a:xfrm>
              <a:off x="240" y="2397"/>
              <a:ext cx="2591" cy="671"/>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For Binary data I/O like images, wave files, executable code.</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327" name="Google Shape;3327;p287"/>
            <p:cNvSpPr txBox="1"/>
            <p:nvPr/>
          </p:nvSpPr>
          <p:spPr>
            <a:xfrm>
              <a:off x="2831" y="1726"/>
              <a:ext cx="2591" cy="671"/>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Representation unit = 2</a:t>
              </a:r>
              <a:r>
                <a:rPr b="1" i="0" lang="en-US" sz="2000" u="none">
                  <a:solidFill>
                    <a:srgbClr val="000000"/>
                  </a:solidFill>
                  <a:latin typeface="Times New Roman"/>
                  <a:ea typeface="Times New Roman"/>
                  <a:cs typeface="Times New Roman"/>
                  <a:sym typeface="Times New Roman"/>
                </a:rPr>
                <a:t> bytes</a:t>
              </a:r>
              <a:r>
                <a:rPr b="0" i="0" lang="en-US" sz="2000" u="none">
                  <a:solidFill>
                    <a:srgbClr val="000000"/>
                  </a:solidFill>
                  <a:latin typeface="Times New Roman"/>
                  <a:ea typeface="Times New Roman"/>
                  <a:cs typeface="Times New Roman"/>
                  <a:sym typeface="Times New Roman"/>
                </a:rPr>
                <a:t> data</a:t>
              </a:r>
              <a:endParaRPr/>
            </a:p>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(Unicode character)</a:t>
              </a:r>
              <a:endParaRPr/>
            </a:p>
          </p:txBody>
        </p:sp>
        <p:sp>
          <p:nvSpPr>
            <p:cNvPr id="3328" name="Google Shape;3328;p287"/>
            <p:cNvSpPr txBox="1"/>
            <p:nvPr/>
          </p:nvSpPr>
          <p:spPr>
            <a:xfrm>
              <a:off x="240" y="1726"/>
              <a:ext cx="2591" cy="671"/>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Representation  unit = 1</a:t>
              </a:r>
              <a:r>
                <a:rPr b="1" i="0" lang="en-US" sz="2000" u="none">
                  <a:solidFill>
                    <a:srgbClr val="000000"/>
                  </a:solidFill>
                  <a:latin typeface="Times New Roman"/>
                  <a:ea typeface="Times New Roman"/>
                  <a:cs typeface="Times New Roman"/>
                  <a:sym typeface="Times New Roman"/>
                </a:rPr>
                <a:t> byte</a:t>
              </a:r>
              <a:r>
                <a:rPr b="0" i="0" lang="en-US" sz="2000" u="none">
                  <a:solidFill>
                    <a:srgbClr val="000000"/>
                  </a:solidFill>
                  <a:latin typeface="Times New Roman"/>
                  <a:ea typeface="Times New Roman"/>
                  <a:cs typeface="Times New Roman"/>
                  <a:sym typeface="Times New Roman"/>
                </a:rPr>
                <a:t> data</a:t>
              </a:r>
              <a:endParaRPr/>
            </a:p>
          </p:txBody>
        </p:sp>
        <p:sp>
          <p:nvSpPr>
            <p:cNvPr id="3329" name="Google Shape;3329;p287"/>
            <p:cNvSpPr txBox="1"/>
            <p:nvPr/>
          </p:nvSpPr>
          <p:spPr>
            <a:xfrm>
              <a:off x="2831" y="1248"/>
              <a:ext cx="2591" cy="479"/>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Character based stream</a:t>
              </a:r>
              <a:endParaRPr/>
            </a:p>
            <a:p>
              <a:pPr indent="0" lvl="0" marL="0" marR="0" rtl="0" algn="ctr">
                <a:lnSpc>
                  <a:spcPct val="8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sp>
          <p:nvSpPr>
            <p:cNvPr id="3330" name="Google Shape;3330;p287"/>
            <p:cNvSpPr txBox="1"/>
            <p:nvPr/>
          </p:nvSpPr>
          <p:spPr>
            <a:xfrm>
              <a:off x="240" y="1248"/>
              <a:ext cx="2591" cy="479"/>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Byte based stream</a:t>
              </a:r>
              <a:endParaRPr/>
            </a:p>
            <a:p>
              <a:pPr indent="0" lvl="0" marL="0" marR="0" rtl="0" algn="ctr">
                <a:lnSpc>
                  <a:spcPct val="80000"/>
                </a:lnSpc>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p:txBody>
        </p:sp>
        <p:cxnSp>
          <p:nvCxnSpPr>
            <p:cNvPr id="3331" name="Google Shape;3331;p287"/>
            <p:cNvCxnSpPr/>
            <p:nvPr/>
          </p:nvCxnSpPr>
          <p:spPr>
            <a:xfrm>
              <a:off x="240" y="1248"/>
              <a:ext cx="5181" cy="1"/>
            </a:xfrm>
            <a:prstGeom prst="straightConnector1">
              <a:avLst/>
            </a:prstGeom>
            <a:noFill/>
            <a:ln cap="flat" cmpd="sng" w="28425">
              <a:solidFill>
                <a:srgbClr val="000000"/>
              </a:solidFill>
              <a:prstDash val="solid"/>
              <a:miter lim="800000"/>
              <a:headEnd len="med" w="med" type="none"/>
              <a:tailEnd len="med" w="med" type="none"/>
            </a:ln>
          </p:spPr>
        </p:cxnSp>
        <p:cxnSp>
          <p:nvCxnSpPr>
            <p:cNvPr id="3332" name="Google Shape;3332;p287"/>
            <p:cNvCxnSpPr/>
            <p:nvPr/>
          </p:nvCxnSpPr>
          <p:spPr>
            <a:xfrm>
              <a:off x="240" y="1726"/>
              <a:ext cx="5181" cy="1"/>
            </a:xfrm>
            <a:prstGeom prst="straightConnector1">
              <a:avLst/>
            </a:prstGeom>
            <a:noFill/>
            <a:ln cap="flat" cmpd="sng" w="12600">
              <a:solidFill>
                <a:srgbClr val="000000"/>
              </a:solidFill>
              <a:prstDash val="solid"/>
              <a:miter lim="800000"/>
              <a:headEnd len="med" w="med" type="none"/>
              <a:tailEnd len="med" w="med" type="none"/>
            </a:ln>
          </p:spPr>
        </p:cxnSp>
        <p:cxnSp>
          <p:nvCxnSpPr>
            <p:cNvPr id="3333" name="Google Shape;3333;p287"/>
            <p:cNvCxnSpPr/>
            <p:nvPr/>
          </p:nvCxnSpPr>
          <p:spPr>
            <a:xfrm>
              <a:off x="240" y="2397"/>
              <a:ext cx="5181" cy="1"/>
            </a:xfrm>
            <a:prstGeom prst="straightConnector1">
              <a:avLst/>
            </a:prstGeom>
            <a:noFill/>
            <a:ln cap="flat" cmpd="sng" w="12600">
              <a:solidFill>
                <a:srgbClr val="000000"/>
              </a:solidFill>
              <a:prstDash val="solid"/>
              <a:miter lim="800000"/>
              <a:headEnd len="med" w="med" type="none"/>
              <a:tailEnd len="med" w="med" type="none"/>
            </a:ln>
          </p:spPr>
        </p:cxnSp>
        <p:cxnSp>
          <p:nvCxnSpPr>
            <p:cNvPr id="3334" name="Google Shape;3334;p287"/>
            <p:cNvCxnSpPr/>
            <p:nvPr/>
          </p:nvCxnSpPr>
          <p:spPr>
            <a:xfrm>
              <a:off x="240" y="3067"/>
              <a:ext cx="5181" cy="1"/>
            </a:xfrm>
            <a:prstGeom prst="straightConnector1">
              <a:avLst/>
            </a:prstGeom>
            <a:noFill/>
            <a:ln cap="flat" cmpd="sng" w="12600">
              <a:solidFill>
                <a:srgbClr val="000000"/>
              </a:solidFill>
              <a:prstDash val="solid"/>
              <a:miter lim="800000"/>
              <a:headEnd len="med" w="med" type="none"/>
              <a:tailEnd len="med" w="med" type="none"/>
            </a:ln>
          </p:spPr>
        </p:cxnSp>
        <p:cxnSp>
          <p:nvCxnSpPr>
            <p:cNvPr id="3335" name="Google Shape;3335;p287"/>
            <p:cNvCxnSpPr/>
            <p:nvPr/>
          </p:nvCxnSpPr>
          <p:spPr>
            <a:xfrm>
              <a:off x="240" y="3737"/>
              <a:ext cx="5181" cy="1"/>
            </a:xfrm>
            <a:prstGeom prst="straightConnector1">
              <a:avLst/>
            </a:prstGeom>
            <a:noFill/>
            <a:ln cap="flat" cmpd="sng" w="28425">
              <a:solidFill>
                <a:srgbClr val="000000"/>
              </a:solidFill>
              <a:prstDash val="solid"/>
              <a:miter lim="800000"/>
              <a:headEnd len="med" w="med" type="none"/>
              <a:tailEnd len="med" w="med" type="none"/>
            </a:ln>
          </p:spPr>
        </p:cxnSp>
        <p:cxnSp>
          <p:nvCxnSpPr>
            <p:cNvPr id="3336" name="Google Shape;3336;p287"/>
            <p:cNvCxnSpPr/>
            <p:nvPr/>
          </p:nvCxnSpPr>
          <p:spPr>
            <a:xfrm>
              <a:off x="240" y="1248"/>
              <a:ext cx="1" cy="2489"/>
            </a:xfrm>
            <a:prstGeom prst="straightConnector1">
              <a:avLst/>
            </a:prstGeom>
            <a:noFill/>
            <a:ln cap="flat" cmpd="sng" w="28425">
              <a:solidFill>
                <a:srgbClr val="000000"/>
              </a:solidFill>
              <a:prstDash val="solid"/>
              <a:miter lim="800000"/>
              <a:headEnd len="med" w="med" type="none"/>
              <a:tailEnd len="med" w="med" type="none"/>
            </a:ln>
          </p:spPr>
        </p:cxnSp>
        <p:cxnSp>
          <p:nvCxnSpPr>
            <p:cNvPr id="3337" name="Google Shape;3337;p287"/>
            <p:cNvCxnSpPr/>
            <p:nvPr/>
          </p:nvCxnSpPr>
          <p:spPr>
            <a:xfrm>
              <a:off x="2831" y="1248"/>
              <a:ext cx="1" cy="2489"/>
            </a:xfrm>
            <a:prstGeom prst="straightConnector1">
              <a:avLst/>
            </a:prstGeom>
            <a:noFill/>
            <a:ln cap="flat" cmpd="sng" w="12600">
              <a:solidFill>
                <a:srgbClr val="000000"/>
              </a:solidFill>
              <a:prstDash val="solid"/>
              <a:miter lim="800000"/>
              <a:headEnd len="med" w="med" type="none"/>
              <a:tailEnd len="med" w="med" type="none"/>
            </a:ln>
          </p:spPr>
        </p:cxnSp>
        <p:cxnSp>
          <p:nvCxnSpPr>
            <p:cNvPr id="3338" name="Google Shape;3338;p287"/>
            <p:cNvCxnSpPr/>
            <p:nvPr/>
          </p:nvCxnSpPr>
          <p:spPr>
            <a:xfrm>
              <a:off x="5421" y="1248"/>
              <a:ext cx="1" cy="2489"/>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6" name="Shape 3346"/>
        <p:cNvGrpSpPr/>
        <p:nvPr/>
      </p:nvGrpSpPr>
      <p:grpSpPr>
        <a:xfrm>
          <a:off x="0" y="0"/>
          <a:ext cx="0" cy="0"/>
          <a:chOff x="0" y="0"/>
          <a:chExt cx="0" cy="0"/>
        </a:xfrm>
      </p:grpSpPr>
      <p:sp>
        <p:nvSpPr>
          <p:cNvPr id="3347" name="Google Shape;3347;p288"/>
          <p:cNvSpPr txBox="1"/>
          <p:nvPr/>
        </p:nvSpPr>
        <p:spPr>
          <a:xfrm>
            <a:off x="228600" y="0"/>
            <a:ext cx="89154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Partial List for Byte Based Streams </a:t>
            </a:r>
            <a:endParaRPr/>
          </a:p>
        </p:txBody>
      </p:sp>
      <p:sp>
        <p:nvSpPr>
          <p:cNvPr id="3348" name="Google Shape;3348;p288"/>
          <p:cNvSpPr txBox="1"/>
          <p:nvPr/>
        </p:nvSpPr>
        <p:spPr>
          <a:xfrm>
            <a:off x="76200" y="2819400"/>
            <a:ext cx="2362200" cy="4572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FileOutputStream</a:t>
            </a:r>
            <a:endParaRPr/>
          </a:p>
        </p:txBody>
      </p:sp>
      <p:grpSp>
        <p:nvGrpSpPr>
          <p:cNvPr id="3349" name="Google Shape;3349;p288"/>
          <p:cNvGrpSpPr/>
          <p:nvPr/>
        </p:nvGrpSpPr>
        <p:grpSpPr>
          <a:xfrm>
            <a:off x="228600" y="838200"/>
            <a:ext cx="8226424" cy="4873624"/>
            <a:chOff x="144" y="528"/>
            <a:chExt cx="5182" cy="3070"/>
          </a:xfrm>
        </p:grpSpPr>
        <p:sp>
          <p:nvSpPr>
            <p:cNvPr id="3350" name="Google Shape;3350;p288"/>
            <p:cNvSpPr txBox="1"/>
            <p:nvPr/>
          </p:nvSpPr>
          <p:spPr>
            <a:xfrm>
              <a:off x="2064" y="528"/>
              <a:ext cx="91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Object</a:t>
              </a:r>
              <a:endParaRPr/>
            </a:p>
          </p:txBody>
        </p:sp>
        <p:sp>
          <p:nvSpPr>
            <p:cNvPr id="3351" name="Google Shape;3351;p288"/>
            <p:cNvSpPr txBox="1"/>
            <p:nvPr/>
          </p:nvSpPr>
          <p:spPr>
            <a:xfrm>
              <a:off x="3502" y="1152"/>
              <a:ext cx="124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InputStream</a:t>
              </a:r>
              <a:endParaRPr/>
            </a:p>
          </p:txBody>
        </p:sp>
        <p:sp>
          <p:nvSpPr>
            <p:cNvPr id="3352" name="Google Shape;3352;p288"/>
            <p:cNvSpPr txBox="1"/>
            <p:nvPr/>
          </p:nvSpPr>
          <p:spPr>
            <a:xfrm>
              <a:off x="624" y="1152"/>
              <a:ext cx="163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OutputStream</a:t>
              </a:r>
              <a:endParaRPr/>
            </a:p>
          </p:txBody>
        </p:sp>
        <p:cxnSp>
          <p:nvCxnSpPr>
            <p:cNvPr id="3353" name="Google Shape;3353;p288"/>
            <p:cNvCxnSpPr/>
            <p:nvPr/>
          </p:nvCxnSpPr>
          <p:spPr>
            <a:xfrm flipH="1" rot="10800000">
              <a:off x="1440" y="816"/>
              <a:ext cx="1080" cy="336"/>
            </a:xfrm>
            <a:prstGeom prst="straightConnector1">
              <a:avLst/>
            </a:prstGeom>
            <a:noFill/>
            <a:ln cap="flat" cmpd="sng" w="9525">
              <a:solidFill>
                <a:srgbClr val="000000"/>
              </a:solidFill>
              <a:prstDash val="solid"/>
              <a:miter lim="800000"/>
              <a:headEnd len="med" w="med" type="none"/>
              <a:tailEnd len="med" w="med" type="triangle"/>
            </a:ln>
          </p:spPr>
        </p:cxnSp>
        <p:cxnSp>
          <p:nvCxnSpPr>
            <p:cNvPr id="3354" name="Google Shape;3354;p288"/>
            <p:cNvCxnSpPr/>
            <p:nvPr/>
          </p:nvCxnSpPr>
          <p:spPr>
            <a:xfrm flipH="1" rot="10800000">
              <a:off x="1293" y="1455"/>
              <a:ext cx="132" cy="321"/>
            </a:xfrm>
            <a:prstGeom prst="straightConnector1">
              <a:avLst/>
            </a:prstGeom>
            <a:noFill/>
            <a:ln cap="flat" cmpd="sng" w="9525">
              <a:solidFill>
                <a:srgbClr val="000000"/>
              </a:solidFill>
              <a:prstDash val="solid"/>
              <a:miter lim="800000"/>
              <a:headEnd len="med" w="med" type="none"/>
              <a:tailEnd len="med" w="med" type="triangle"/>
            </a:ln>
          </p:spPr>
        </p:cxnSp>
        <p:cxnSp>
          <p:nvCxnSpPr>
            <p:cNvPr id="3355" name="Google Shape;3355;p288"/>
            <p:cNvCxnSpPr/>
            <p:nvPr/>
          </p:nvCxnSpPr>
          <p:spPr>
            <a:xfrm rot="10800000">
              <a:off x="2519" y="816"/>
              <a:ext cx="1606" cy="336"/>
            </a:xfrm>
            <a:prstGeom prst="straightConnector1">
              <a:avLst/>
            </a:prstGeom>
            <a:noFill/>
            <a:ln cap="flat" cmpd="sng" w="9525">
              <a:solidFill>
                <a:srgbClr val="000000"/>
              </a:solidFill>
              <a:prstDash val="solid"/>
              <a:miter lim="800000"/>
              <a:headEnd len="med" w="med" type="none"/>
              <a:tailEnd len="med" w="med" type="triangle"/>
            </a:ln>
          </p:spPr>
        </p:cxnSp>
        <p:sp>
          <p:nvSpPr>
            <p:cNvPr id="3356" name="Google Shape;3356;p288"/>
            <p:cNvSpPr txBox="1"/>
            <p:nvPr/>
          </p:nvSpPr>
          <p:spPr>
            <a:xfrm>
              <a:off x="144" y="2015"/>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ObjectOutputStream</a:t>
              </a:r>
              <a:endParaRPr/>
            </a:p>
          </p:txBody>
        </p:sp>
        <p:cxnSp>
          <p:nvCxnSpPr>
            <p:cNvPr id="3357" name="Google Shape;3357;p288"/>
            <p:cNvCxnSpPr/>
            <p:nvPr/>
          </p:nvCxnSpPr>
          <p:spPr>
            <a:xfrm flipH="1" rot="10800000">
              <a:off x="1579" y="1484"/>
              <a:ext cx="8" cy="556"/>
            </a:xfrm>
            <a:prstGeom prst="straightConnector1">
              <a:avLst/>
            </a:prstGeom>
            <a:noFill/>
            <a:ln cap="flat" cmpd="sng" w="9525">
              <a:solidFill>
                <a:srgbClr val="000000"/>
              </a:solidFill>
              <a:prstDash val="solid"/>
              <a:miter lim="800000"/>
              <a:headEnd len="med" w="med" type="none"/>
              <a:tailEnd len="med" w="med" type="triangle"/>
            </a:ln>
          </p:spPr>
        </p:cxnSp>
        <p:sp>
          <p:nvSpPr>
            <p:cNvPr id="3358" name="Google Shape;3358;p288"/>
            <p:cNvSpPr txBox="1"/>
            <p:nvPr/>
          </p:nvSpPr>
          <p:spPr>
            <a:xfrm>
              <a:off x="336" y="2302"/>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FilteredOutputStream</a:t>
              </a:r>
              <a:endParaRPr/>
            </a:p>
          </p:txBody>
        </p:sp>
        <p:cxnSp>
          <p:nvCxnSpPr>
            <p:cNvPr id="3359" name="Google Shape;3359;p288"/>
            <p:cNvCxnSpPr/>
            <p:nvPr/>
          </p:nvCxnSpPr>
          <p:spPr>
            <a:xfrm rot="10800000">
              <a:off x="1771" y="1467"/>
              <a:ext cx="51" cy="860"/>
            </a:xfrm>
            <a:prstGeom prst="straightConnector1">
              <a:avLst/>
            </a:prstGeom>
            <a:noFill/>
            <a:ln cap="flat" cmpd="sng" w="9525">
              <a:solidFill>
                <a:srgbClr val="000000"/>
              </a:solidFill>
              <a:prstDash val="solid"/>
              <a:miter lim="800000"/>
              <a:headEnd len="med" w="med" type="none"/>
              <a:tailEnd len="med" w="med" type="triangle"/>
            </a:ln>
          </p:spPr>
        </p:cxnSp>
        <p:sp>
          <p:nvSpPr>
            <p:cNvPr id="3360" name="Google Shape;3360;p288"/>
            <p:cNvSpPr txBox="1"/>
            <p:nvPr/>
          </p:nvSpPr>
          <p:spPr>
            <a:xfrm>
              <a:off x="1104" y="2830"/>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PrintStream</a:t>
              </a:r>
              <a:endParaRPr/>
            </a:p>
          </p:txBody>
        </p:sp>
        <p:sp>
          <p:nvSpPr>
            <p:cNvPr id="3361" name="Google Shape;3361;p288"/>
            <p:cNvSpPr txBox="1"/>
            <p:nvPr/>
          </p:nvSpPr>
          <p:spPr>
            <a:xfrm>
              <a:off x="566" y="3070"/>
              <a:ext cx="1781"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BufferedOutputStream</a:t>
              </a:r>
              <a:endParaRPr/>
            </a:p>
          </p:txBody>
        </p:sp>
        <p:sp>
          <p:nvSpPr>
            <p:cNvPr id="3362" name="Google Shape;3362;p288"/>
            <p:cNvSpPr txBox="1"/>
            <p:nvPr/>
          </p:nvSpPr>
          <p:spPr>
            <a:xfrm>
              <a:off x="192" y="3310"/>
              <a:ext cx="1781"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DataOutputStream</a:t>
              </a:r>
              <a:endParaRPr/>
            </a:p>
          </p:txBody>
        </p:sp>
        <p:cxnSp>
          <p:nvCxnSpPr>
            <p:cNvPr id="3363" name="Google Shape;3363;p288"/>
            <p:cNvCxnSpPr/>
            <p:nvPr/>
          </p:nvCxnSpPr>
          <p:spPr>
            <a:xfrm rot="10800000">
              <a:off x="1065" y="2606"/>
              <a:ext cx="783" cy="224"/>
            </a:xfrm>
            <a:prstGeom prst="straightConnector1">
              <a:avLst/>
            </a:prstGeom>
            <a:noFill/>
            <a:ln cap="flat" cmpd="sng" w="9525">
              <a:solidFill>
                <a:srgbClr val="000000"/>
              </a:solidFill>
              <a:prstDash val="solid"/>
              <a:miter lim="800000"/>
              <a:headEnd len="med" w="med" type="none"/>
              <a:tailEnd len="med" w="med" type="triangle"/>
            </a:ln>
          </p:spPr>
        </p:cxnSp>
        <p:cxnSp>
          <p:nvCxnSpPr>
            <p:cNvPr id="3364" name="Google Shape;3364;p288"/>
            <p:cNvCxnSpPr/>
            <p:nvPr/>
          </p:nvCxnSpPr>
          <p:spPr>
            <a:xfrm rot="10800000">
              <a:off x="837" y="2628"/>
              <a:ext cx="76" cy="434"/>
            </a:xfrm>
            <a:prstGeom prst="straightConnector1">
              <a:avLst/>
            </a:prstGeom>
            <a:noFill/>
            <a:ln cap="flat" cmpd="sng" w="9525">
              <a:solidFill>
                <a:srgbClr val="000000"/>
              </a:solidFill>
              <a:prstDash val="solid"/>
              <a:miter lim="800000"/>
              <a:headEnd len="med" w="med" type="none"/>
              <a:tailEnd len="med" w="med" type="triangle"/>
            </a:ln>
          </p:spPr>
        </p:cxnSp>
        <p:cxnSp>
          <p:nvCxnSpPr>
            <p:cNvPr id="3365" name="Google Shape;3365;p288"/>
            <p:cNvCxnSpPr/>
            <p:nvPr/>
          </p:nvCxnSpPr>
          <p:spPr>
            <a:xfrm flipH="1" rot="10800000">
              <a:off x="446" y="2617"/>
              <a:ext cx="206" cy="668"/>
            </a:xfrm>
            <a:prstGeom prst="straightConnector1">
              <a:avLst/>
            </a:prstGeom>
            <a:noFill/>
            <a:ln cap="flat" cmpd="sng" w="9525">
              <a:solidFill>
                <a:srgbClr val="000000"/>
              </a:solidFill>
              <a:prstDash val="solid"/>
              <a:miter lim="800000"/>
              <a:headEnd len="med" w="med" type="none"/>
              <a:tailEnd len="med" w="med" type="triangle"/>
            </a:ln>
          </p:spPr>
        </p:cxnSp>
        <p:sp>
          <p:nvSpPr>
            <p:cNvPr id="3366" name="Google Shape;3366;p288"/>
            <p:cNvSpPr txBox="1"/>
            <p:nvPr/>
          </p:nvSpPr>
          <p:spPr>
            <a:xfrm>
              <a:off x="2591" y="1775"/>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FileInputStream</a:t>
              </a:r>
              <a:endParaRPr/>
            </a:p>
          </p:txBody>
        </p:sp>
        <p:sp>
          <p:nvSpPr>
            <p:cNvPr id="3367" name="Google Shape;3367;p288"/>
            <p:cNvSpPr txBox="1"/>
            <p:nvPr/>
          </p:nvSpPr>
          <p:spPr>
            <a:xfrm>
              <a:off x="2686" y="2015"/>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ObjectInputStream</a:t>
              </a:r>
              <a:endParaRPr/>
            </a:p>
          </p:txBody>
        </p:sp>
        <p:sp>
          <p:nvSpPr>
            <p:cNvPr id="3368" name="Google Shape;3368;p288"/>
            <p:cNvSpPr txBox="1"/>
            <p:nvPr/>
          </p:nvSpPr>
          <p:spPr>
            <a:xfrm>
              <a:off x="2735" y="2254"/>
              <a:ext cx="187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FilteredInputStream</a:t>
              </a:r>
              <a:endParaRPr/>
            </a:p>
          </p:txBody>
        </p:sp>
        <p:cxnSp>
          <p:nvCxnSpPr>
            <p:cNvPr id="3369" name="Google Shape;3369;p288"/>
            <p:cNvCxnSpPr/>
            <p:nvPr/>
          </p:nvCxnSpPr>
          <p:spPr>
            <a:xfrm flipH="1" rot="10800000">
              <a:off x="3335" y="1456"/>
              <a:ext cx="749" cy="320"/>
            </a:xfrm>
            <a:prstGeom prst="straightConnector1">
              <a:avLst/>
            </a:prstGeom>
            <a:noFill/>
            <a:ln cap="flat" cmpd="sng" w="9525">
              <a:solidFill>
                <a:srgbClr val="000000"/>
              </a:solidFill>
              <a:prstDash val="solid"/>
              <a:miter lim="800000"/>
              <a:headEnd len="med" w="med" type="none"/>
              <a:tailEnd len="med" w="med" type="triangle"/>
            </a:ln>
          </p:spPr>
        </p:cxnSp>
        <p:cxnSp>
          <p:nvCxnSpPr>
            <p:cNvPr id="3370" name="Google Shape;3370;p288"/>
            <p:cNvCxnSpPr/>
            <p:nvPr/>
          </p:nvCxnSpPr>
          <p:spPr>
            <a:xfrm rot="10800000">
              <a:off x="4171" y="1478"/>
              <a:ext cx="2" cy="552"/>
            </a:xfrm>
            <a:prstGeom prst="straightConnector1">
              <a:avLst/>
            </a:prstGeom>
            <a:noFill/>
            <a:ln cap="flat" cmpd="sng" w="9525">
              <a:solidFill>
                <a:srgbClr val="000000"/>
              </a:solidFill>
              <a:prstDash val="solid"/>
              <a:miter lim="800000"/>
              <a:headEnd len="med" w="med" type="none"/>
              <a:tailEnd len="med" w="med" type="triangle"/>
            </a:ln>
          </p:spPr>
        </p:cxnSp>
        <p:cxnSp>
          <p:nvCxnSpPr>
            <p:cNvPr id="3371" name="Google Shape;3371;p288"/>
            <p:cNvCxnSpPr/>
            <p:nvPr/>
          </p:nvCxnSpPr>
          <p:spPr>
            <a:xfrm rot="10800000">
              <a:off x="4334" y="1467"/>
              <a:ext cx="20" cy="838"/>
            </a:xfrm>
            <a:prstGeom prst="straightConnector1">
              <a:avLst/>
            </a:prstGeom>
            <a:noFill/>
            <a:ln cap="flat" cmpd="sng" w="9525">
              <a:solidFill>
                <a:srgbClr val="000000"/>
              </a:solidFill>
              <a:prstDash val="solid"/>
              <a:miter lim="800000"/>
              <a:headEnd len="med" w="med" type="none"/>
              <a:tailEnd len="med" w="med" type="triangle"/>
            </a:ln>
          </p:spPr>
        </p:cxnSp>
        <p:sp>
          <p:nvSpPr>
            <p:cNvPr id="3372" name="Google Shape;3372;p288"/>
            <p:cNvSpPr txBox="1"/>
            <p:nvPr/>
          </p:nvSpPr>
          <p:spPr>
            <a:xfrm>
              <a:off x="3545" y="3070"/>
              <a:ext cx="1781"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BufferedInputStream</a:t>
              </a:r>
              <a:endParaRPr/>
            </a:p>
          </p:txBody>
        </p:sp>
        <p:sp>
          <p:nvSpPr>
            <p:cNvPr id="3373" name="Google Shape;3373;p288"/>
            <p:cNvSpPr txBox="1"/>
            <p:nvPr/>
          </p:nvSpPr>
          <p:spPr>
            <a:xfrm>
              <a:off x="3171" y="3310"/>
              <a:ext cx="1781"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DataInputStream</a:t>
              </a:r>
              <a:endParaRPr/>
            </a:p>
          </p:txBody>
        </p:sp>
        <p:cxnSp>
          <p:nvCxnSpPr>
            <p:cNvPr id="3374" name="Google Shape;3374;p288"/>
            <p:cNvCxnSpPr/>
            <p:nvPr/>
          </p:nvCxnSpPr>
          <p:spPr>
            <a:xfrm rot="10800000">
              <a:off x="3693" y="2563"/>
              <a:ext cx="742" cy="506"/>
            </a:xfrm>
            <a:prstGeom prst="straightConnector1">
              <a:avLst/>
            </a:prstGeom>
            <a:noFill/>
            <a:ln cap="flat" cmpd="sng" w="9525">
              <a:solidFill>
                <a:srgbClr val="000000"/>
              </a:solidFill>
              <a:prstDash val="solid"/>
              <a:miter lim="800000"/>
              <a:headEnd len="med" w="med" type="none"/>
              <a:tailEnd len="med" w="med" type="triangle"/>
            </a:ln>
          </p:spPr>
        </p:cxnSp>
        <p:cxnSp>
          <p:nvCxnSpPr>
            <p:cNvPr id="3375" name="Google Shape;3375;p288"/>
            <p:cNvCxnSpPr/>
            <p:nvPr/>
          </p:nvCxnSpPr>
          <p:spPr>
            <a:xfrm rot="10800000">
              <a:off x="3487" y="2519"/>
              <a:ext cx="24" cy="792"/>
            </a:xfrm>
            <a:prstGeom prst="straightConnector1">
              <a:avLst/>
            </a:prstGeom>
            <a:noFill/>
            <a:ln cap="flat" cmpd="sng" w="9525">
              <a:solidFill>
                <a:srgbClr val="000000"/>
              </a:solidFill>
              <a:prstDash val="solid"/>
              <a:miter lim="800000"/>
              <a:headEnd len="med" w="med" type="none"/>
              <a:tailEnd len="med" w="med" type="triangle"/>
            </a:ln>
          </p:spPr>
        </p:cxnSp>
        <p:sp>
          <p:nvSpPr>
            <p:cNvPr id="3376" name="Google Shape;3376;p288"/>
            <p:cNvSpPr txBox="1"/>
            <p:nvPr/>
          </p:nvSpPr>
          <p:spPr>
            <a:xfrm>
              <a:off x="2016" y="1056"/>
              <a:ext cx="91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File</a:t>
              </a:r>
              <a:endParaRPr/>
            </a:p>
          </p:txBody>
        </p:sp>
        <p:cxnSp>
          <p:nvCxnSpPr>
            <p:cNvPr id="3377" name="Google Shape;3377;p288"/>
            <p:cNvCxnSpPr/>
            <p:nvPr/>
          </p:nvCxnSpPr>
          <p:spPr>
            <a:xfrm flipH="1" rot="10800000">
              <a:off x="2471" y="880"/>
              <a:ext cx="27" cy="176"/>
            </a:xfrm>
            <a:prstGeom prst="straightConnector1">
              <a:avLst/>
            </a:prstGeom>
            <a:noFill/>
            <a:ln cap="flat" cmpd="sng" w="9525">
              <a:solidFill>
                <a:srgbClr val="000000"/>
              </a:solidFill>
              <a:prstDash val="solid"/>
              <a:miter lim="800000"/>
              <a:headEnd len="med" w="med" type="none"/>
              <a:tailEnd len="med" w="med" type="triangle"/>
            </a:ln>
          </p:spPr>
        </p:cxnSp>
      </p:gr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5" name="Shape 3385"/>
        <p:cNvGrpSpPr/>
        <p:nvPr/>
      </p:nvGrpSpPr>
      <p:grpSpPr>
        <a:xfrm>
          <a:off x="0" y="0"/>
          <a:ext cx="0" cy="0"/>
          <a:chOff x="0" y="0"/>
          <a:chExt cx="0" cy="0"/>
        </a:xfrm>
      </p:grpSpPr>
      <p:sp>
        <p:nvSpPr>
          <p:cNvPr id="3386" name="Google Shape;3386;p289"/>
          <p:cNvSpPr txBox="1"/>
          <p:nvPr/>
        </p:nvSpPr>
        <p:spPr>
          <a:xfrm>
            <a:off x="228600" y="0"/>
            <a:ext cx="89154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Partial List for Character Based Streams </a:t>
            </a:r>
            <a:endParaRPr/>
          </a:p>
        </p:txBody>
      </p:sp>
      <p:grpSp>
        <p:nvGrpSpPr>
          <p:cNvPr id="3387" name="Google Shape;3387;p289"/>
          <p:cNvGrpSpPr/>
          <p:nvPr/>
        </p:nvGrpSpPr>
        <p:grpSpPr>
          <a:xfrm>
            <a:off x="76200" y="838200"/>
            <a:ext cx="7464424" cy="4492624"/>
            <a:chOff x="48" y="528"/>
            <a:chExt cx="4702" cy="2830"/>
          </a:xfrm>
        </p:grpSpPr>
        <p:sp>
          <p:nvSpPr>
            <p:cNvPr id="3388" name="Google Shape;3388;p289"/>
            <p:cNvSpPr txBox="1"/>
            <p:nvPr/>
          </p:nvSpPr>
          <p:spPr>
            <a:xfrm>
              <a:off x="48" y="1774"/>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BufferedWriter</a:t>
              </a:r>
              <a:endParaRPr/>
            </a:p>
          </p:txBody>
        </p:sp>
        <p:sp>
          <p:nvSpPr>
            <p:cNvPr id="3389" name="Google Shape;3389;p289"/>
            <p:cNvSpPr txBox="1"/>
            <p:nvPr/>
          </p:nvSpPr>
          <p:spPr>
            <a:xfrm>
              <a:off x="2063" y="528"/>
              <a:ext cx="91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Object</a:t>
              </a:r>
              <a:endParaRPr/>
            </a:p>
          </p:txBody>
        </p:sp>
        <p:sp>
          <p:nvSpPr>
            <p:cNvPr id="3390" name="Google Shape;3390;p289"/>
            <p:cNvSpPr txBox="1"/>
            <p:nvPr/>
          </p:nvSpPr>
          <p:spPr>
            <a:xfrm>
              <a:off x="3502" y="1152"/>
              <a:ext cx="124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Reader</a:t>
              </a:r>
              <a:endParaRPr/>
            </a:p>
          </p:txBody>
        </p:sp>
        <p:sp>
          <p:nvSpPr>
            <p:cNvPr id="3391" name="Google Shape;3391;p289"/>
            <p:cNvSpPr txBox="1"/>
            <p:nvPr/>
          </p:nvSpPr>
          <p:spPr>
            <a:xfrm>
              <a:off x="624" y="1152"/>
              <a:ext cx="163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Writer</a:t>
              </a:r>
              <a:endParaRPr/>
            </a:p>
          </p:txBody>
        </p:sp>
        <p:cxnSp>
          <p:nvCxnSpPr>
            <p:cNvPr id="3392" name="Google Shape;3392;p289"/>
            <p:cNvCxnSpPr/>
            <p:nvPr/>
          </p:nvCxnSpPr>
          <p:spPr>
            <a:xfrm flipH="1" rot="10800000">
              <a:off x="1440" y="816"/>
              <a:ext cx="1080" cy="336"/>
            </a:xfrm>
            <a:prstGeom prst="straightConnector1">
              <a:avLst/>
            </a:prstGeom>
            <a:noFill/>
            <a:ln cap="flat" cmpd="sng" w="9525">
              <a:solidFill>
                <a:srgbClr val="000000"/>
              </a:solidFill>
              <a:prstDash val="solid"/>
              <a:miter lim="800000"/>
              <a:headEnd len="med" w="med" type="none"/>
              <a:tailEnd len="med" w="med" type="triangle"/>
            </a:ln>
          </p:spPr>
        </p:cxnSp>
        <p:cxnSp>
          <p:nvCxnSpPr>
            <p:cNvPr id="3393" name="Google Shape;3393;p289"/>
            <p:cNvCxnSpPr/>
            <p:nvPr/>
          </p:nvCxnSpPr>
          <p:spPr>
            <a:xfrm flipH="1" rot="10800000">
              <a:off x="1293" y="1455"/>
              <a:ext cx="132" cy="321"/>
            </a:xfrm>
            <a:prstGeom prst="straightConnector1">
              <a:avLst/>
            </a:prstGeom>
            <a:noFill/>
            <a:ln cap="flat" cmpd="sng" w="9525">
              <a:solidFill>
                <a:srgbClr val="000000"/>
              </a:solidFill>
              <a:prstDash val="solid"/>
              <a:miter lim="800000"/>
              <a:headEnd len="med" w="med" type="none"/>
              <a:tailEnd len="med" w="med" type="triangle"/>
            </a:ln>
          </p:spPr>
        </p:cxnSp>
        <p:cxnSp>
          <p:nvCxnSpPr>
            <p:cNvPr id="3394" name="Google Shape;3394;p289"/>
            <p:cNvCxnSpPr/>
            <p:nvPr/>
          </p:nvCxnSpPr>
          <p:spPr>
            <a:xfrm rot="10800000">
              <a:off x="2519" y="816"/>
              <a:ext cx="1606" cy="336"/>
            </a:xfrm>
            <a:prstGeom prst="straightConnector1">
              <a:avLst/>
            </a:prstGeom>
            <a:noFill/>
            <a:ln cap="flat" cmpd="sng" w="9525">
              <a:solidFill>
                <a:srgbClr val="000000"/>
              </a:solidFill>
              <a:prstDash val="solid"/>
              <a:miter lim="800000"/>
              <a:headEnd len="med" w="med" type="none"/>
              <a:tailEnd len="med" w="med" type="triangle"/>
            </a:ln>
          </p:spPr>
        </p:cxnSp>
        <p:sp>
          <p:nvSpPr>
            <p:cNvPr id="3395" name="Google Shape;3395;p289"/>
            <p:cNvSpPr txBox="1"/>
            <p:nvPr/>
          </p:nvSpPr>
          <p:spPr>
            <a:xfrm>
              <a:off x="480" y="2014"/>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PrintWriter</a:t>
              </a:r>
              <a:endParaRPr/>
            </a:p>
          </p:txBody>
        </p:sp>
        <p:cxnSp>
          <p:nvCxnSpPr>
            <p:cNvPr id="3396" name="Google Shape;3396;p289"/>
            <p:cNvCxnSpPr/>
            <p:nvPr/>
          </p:nvCxnSpPr>
          <p:spPr>
            <a:xfrm flipH="1" rot="10800000">
              <a:off x="1579" y="1484"/>
              <a:ext cx="8" cy="556"/>
            </a:xfrm>
            <a:prstGeom prst="straightConnector1">
              <a:avLst/>
            </a:prstGeom>
            <a:noFill/>
            <a:ln cap="flat" cmpd="sng" w="9525">
              <a:solidFill>
                <a:srgbClr val="000000"/>
              </a:solidFill>
              <a:prstDash val="solid"/>
              <a:miter lim="800000"/>
              <a:headEnd len="med" w="med" type="none"/>
              <a:tailEnd len="med" w="med" type="triangle"/>
            </a:ln>
          </p:spPr>
        </p:cxnSp>
        <p:sp>
          <p:nvSpPr>
            <p:cNvPr id="3397" name="Google Shape;3397;p289"/>
            <p:cNvSpPr txBox="1"/>
            <p:nvPr/>
          </p:nvSpPr>
          <p:spPr>
            <a:xfrm>
              <a:off x="336" y="2302"/>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OutputStreamWriter</a:t>
              </a:r>
              <a:endParaRPr/>
            </a:p>
          </p:txBody>
        </p:sp>
        <p:cxnSp>
          <p:nvCxnSpPr>
            <p:cNvPr id="3398" name="Google Shape;3398;p289"/>
            <p:cNvCxnSpPr/>
            <p:nvPr/>
          </p:nvCxnSpPr>
          <p:spPr>
            <a:xfrm rot="10800000">
              <a:off x="1771" y="1467"/>
              <a:ext cx="51" cy="860"/>
            </a:xfrm>
            <a:prstGeom prst="straightConnector1">
              <a:avLst/>
            </a:prstGeom>
            <a:noFill/>
            <a:ln cap="flat" cmpd="sng" w="9525">
              <a:solidFill>
                <a:srgbClr val="000000"/>
              </a:solidFill>
              <a:prstDash val="solid"/>
              <a:miter lim="800000"/>
              <a:headEnd len="med" w="med" type="none"/>
              <a:tailEnd len="med" w="med" type="triangle"/>
            </a:ln>
          </p:spPr>
        </p:cxnSp>
        <p:sp>
          <p:nvSpPr>
            <p:cNvPr id="3399" name="Google Shape;3399;p289"/>
            <p:cNvSpPr txBox="1"/>
            <p:nvPr/>
          </p:nvSpPr>
          <p:spPr>
            <a:xfrm>
              <a:off x="480" y="3070"/>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FileWriter</a:t>
              </a:r>
              <a:endParaRPr/>
            </a:p>
          </p:txBody>
        </p:sp>
        <p:cxnSp>
          <p:nvCxnSpPr>
            <p:cNvPr id="3400" name="Google Shape;3400;p289"/>
            <p:cNvCxnSpPr/>
            <p:nvPr/>
          </p:nvCxnSpPr>
          <p:spPr>
            <a:xfrm rot="10800000">
              <a:off x="1079" y="2590"/>
              <a:ext cx="144" cy="480"/>
            </a:xfrm>
            <a:prstGeom prst="straightConnector1">
              <a:avLst/>
            </a:prstGeom>
            <a:noFill/>
            <a:ln cap="flat" cmpd="sng" w="9525">
              <a:solidFill>
                <a:srgbClr val="000000"/>
              </a:solidFill>
              <a:prstDash val="solid"/>
              <a:miter lim="800000"/>
              <a:headEnd len="med" w="med" type="none"/>
              <a:tailEnd len="med" w="med" type="triangle"/>
            </a:ln>
          </p:spPr>
        </p:cxnSp>
        <p:sp>
          <p:nvSpPr>
            <p:cNvPr id="3401" name="Google Shape;3401;p289"/>
            <p:cNvSpPr txBox="1"/>
            <p:nvPr/>
          </p:nvSpPr>
          <p:spPr>
            <a:xfrm>
              <a:off x="2590" y="1774"/>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BufferedReader</a:t>
              </a:r>
              <a:endParaRPr/>
            </a:p>
          </p:txBody>
        </p:sp>
        <p:sp>
          <p:nvSpPr>
            <p:cNvPr id="3402" name="Google Shape;3402;p289"/>
            <p:cNvSpPr txBox="1"/>
            <p:nvPr/>
          </p:nvSpPr>
          <p:spPr>
            <a:xfrm>
              <a:off x="2734" y="2254"/>
              <a:ext cx="187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InputStreamReader</a:t>
              </a:r>
              <a:endParaRPr/>
            </a:p>
          </p:txBody>
        </p:sp>
        <p:cxnSp>
          <p:nvCxnSpPr>
            <p:cNvPr id="3403" name="Google Shape;3403;p289"/>
            <p:cNvCxnSpPr/>
            <p:nvPr/>
          </p:nvCxnSpPr>
          <p:spPr>
            <a:xfrm flipH="1" rot="10800000">
              <a:off x="3334" y="1456"/>
              <a:ext cx="750" cy="319"/>
            </a:xfrm>
            <a:prstGeom prst="straightConnector1">
              <a:avLst/>
            </a:prstGeom>
            <a:noFill/>
            <a:ln cap="flat" cmpd="sng" w="9525">
              <a:solidFill>
                <a:srgbClr val="000000"/>
              </a:solidFill>
              <a:prstDash val="solid"/>
              <a:miter lim="800000"/>
              <a:headEnd len="med" w="med" type="none"/>
              <a:tailEnd len="med" w="med" type="triangle"/>
            </a:ln>
          </p:spPr>
        </p:cxnSp>
        <p:cxnSp>
          <p:nvCxnSpPr>
            <p:cNvPr id="3404" name="Google Shape;3404;p289"/>
            <p:cNvCxnSpPr/>
            <p:nvPr/>
          </p:nvCxnSpPr>
          <p:spPr>
            <a:xfrm rot="10800000">
              <a:off x="4334" y="1467"/>
              <a:ext cx="20" cy="838"/>
            </a:xfrm>
            <a:prstGeom prst="straightConnector1">
              <a:avLst/>
            </a:prstGeom>
            <a:noFill/>
            <a:ln cap="flat" cmpd="sng" w="9525">
              <a:solidFill>
                <a:srgbClr val="000000"/>
              </a:solidFill>
              <a:prstDash val="solid"/>
              <a:miter lim="800000"/>
              <a:headEnd len="med" w="med" type="none"/>
              <a:tailEnd len="med" w="med" type="triangle"/>
            </a:ln>
          </p:spPr>
        </p:cxnSp>
        <p:sp>
          <p:nvSpPr>
            <p:cNvPr id="3405" name="Google Shape;3405;p289"/>
            <p:cNvSpPr txBox="1"/>
            <p:nvPr/>
          </p:nvSpPr>
          <p:spPr>
            <a:xfrm>
              <a:off x="2015" y="1056"/>
              <a:ext cx="912"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File</a:t>
              </a:r>
              <a:endParaRPr/>
            </a:p>
          </p:txBody>
        </p:sp>
        <p:cxnSp>
          <p:nvCxnSpPr>
            <p:cNvPr id="3406" name="Google Shape;3406;p289"/>
            <p:cNvCxnSpPr/>
            <p:nvPr/>
          </p:nvCxnSpPr>
          <p:spPr>
            <a:xfrm flipH="1" rot="10800000">
              <a:off x="2471" y="880"/>
              <a:ext cx="27" cy="176"/>
            </a:xfrm>
            <a:prstGeom prst="straightConnector1">
              <a:avLst/>
            </a:prstGeom>
            <a:noFill/>
            <a:ln cap="flat" cmpd="sng" w="9525">
              <a:solidFill>
                <a:srgbClr val="000000"/>
              </a:solidFill>
              <a:prstDash val="solid"/>
              <a:miter lim="800000"/>
              <a:headEnd len="med" w="med" type="none"/>
              <a:tailEnd len="med" w="med" type="triangle"/>
            </a:ln>
          </p:spPr>
        </p:cxnSp>
        <p:sp>
          <p:nvSpPr>
            <p:cNvPr id="3407" name="Google Shape;3407;p289"/>
            <p:cNvSpPr txBox="1"/>
            <p:nvPr/>
          </p:nvSpPr>
          <p:spPr>
            <a:xfrm>
              <a:off x="3070" y="3070"/>
              <a:ext cx="1488" cy="288"/>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FileReader</a:t>
              </a:r>
              <a:endParaRPr/>
            </a:p>
          </p:txBody>
        </p:sp>
      </p:gr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4" name="Shape 3414"/>
        <p:cNvGrpSpPr/>
        <p:nvPr/>
      </p:nvGrpSpPr>
      <p:grpSpPr>
        <a:xfrm>
          <a:off x="0" y="0"/>
          <a:ext cx="0" cy="0"/>
          <a:chOff x="0" y="0"/>
          <a:chExt cx="0" cy="0"/>
        </a:xfrm>
      </p:grpSpPr>
      <p:sp>
        <p:nvSpPr>
          <p:cNvPr id="3415" name="Google Shape;3415;p29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 File class</a:t>
            </a:r>
            <a:endParaRPr/>
          </a:p>
        </p:txBody>
      </p:sp>
      <p:sp>
        <p:nvSpPr>
          <p:cNvPr id="3416" name="Google Shape;3416;p290"/>
          <p:cNvSpPr txBox="1"/>
          <p:nvPr/>
        </p:nvSpPr>
        <p:spPr>
          <a:xfrm>
            <a:off x="533400" y="838200"/>
            <a:ext cx="8072437" cy="61023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import java.io.*</a:t>
            </a:r>
            <a:r>
              <a:rPr b="0" i="0" lang="en-US" sz="2000" u="none">
                <a:solidFill>
                  <a:srgbClr val="000000"/>
                </a:solidFill>
                <a:latin typeface="Arial Narrow"/>
                <a:ea typeface="Arial Narrow"/>
                <a:cs typeface="Arial Narrow"/>
                <a:sym typeface="Arial Narrow"/>
              </a:rPr>
              <a:t>;  import java.sql.Date;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FileDemo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 f=new File("abc.txt");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try</a:t>
            </a:r>
            <a:r>
              <a:rPr b="0" i="0" lang="en-US" sz="2000" u="none">
                <a:solidFill>
                  <a:srgbClr val="000000"/>
                </a:solidFill>
                <a:latin typeface="Arial Narrow"/>
                <a:ea typeface="Arial Narrow"/>
                <a:cs typeface="Arial Narrow"/>
                <a:sym typeface="Arial Narrow"/>
              </a:rPr>
              <a:t> {   f.createNewFile()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catch (IOException e)</a:t>
            </a:r>
            <a:r>
              <a:rPr b="0" i="0" lang="en-US" sz="2000" u="none">
                <a:solidFill>
                  <a:srgbClr val="000000"/>
                </a:solidFill>
                <a:latin typeface="Arial Narrow"/>
                <a:ea typeface="Arial Narrow"/>
                <a:cs typeface="Arial Narrow"/>
                <a:sym typeface="Arial Narrow"/>
              </a:rPr>
              <a:t> {   e.printStackTrace();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System.out.println("Does the file exists ? "+f.exists());</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System.out.println("Is this a file ? "+f.isFile());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System.out.println("Is this a directory ? "+f.isDirectory());</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AbsolutePath is : "+f.getAbsolutePath());</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file separator : "+f.separator);</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size of file : "+f.length());</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file was last modified at : "+new Date(f.lastModified()));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System.out.println("Is the file Readable ? "+f.canRead());</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System.out.println("Is the file Writable ? "+f.canWrite());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System.out.println("Is the file Hidden ? "+f.isHidden());</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3" name="Shape 3423"/>
        <p:cNvGrpSpPr/>
        <p:nvPr/>
      </p:nvGrpSpPr>
      <p:grpSpPr>
        <a:xfrm>
          <a:off x="0" y="0"/>
          <a:ext cx="0" cy="0"/>
          <a:chOff x="0" y="0"/>
          <a:chExt cx="0" cy="0"/>
        </a:xfrm>
      </p:grpSpPr>
      <p:sp>
        <p:nvSpPr>
          <p:cNvPr id="3424" name="Google Shape;3424;p29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Reading File Using Byte Stream</a:t>
            </a:r>
            <a:endParaRPr/>
          </a:p>
        </p:txBody>
      </p:sp>
      <p:sp>
        <p:nvSpPr>
          <p:cNvPr id="3425" name="Google Shape;3425;p291"/>
          <p:cNvSpPr txBox="1"/>
          <p:nvPr/>
        </p:nvSpPr>
        <p:spPr>
          <a:xfrm>
            <a:off x="533400" y="838200"/>
            <a:ext cx="8072437" cy="53657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ReadImage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FileInputStream fis=new FileInputStream("roses.jpg");</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FileOutputStream fos=new FileOutputStream("NewRoses.jpg");</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i=fis.read();</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while(i!= -1)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fos.write(i);</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fis.read();</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(FileNotFoundException e) { e.printStackTrace();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catch(IOException e) {  e.printStackTrace(); 	}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41312" lvl="0" marL="3413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3" name="Shape 3433"/>
        <p:cNvGrpSpPr/>
        <p:nvPr/>
      </p:nvGrpSpPr>
      <p:grpSpPr>
        <a:xfrm>
          <a:off x="0" y="0"/>
          <a:ext cx="0" cy="0"/>
          <a:chOff x="0" y="0"/>
          <a:chExt cx="0" cy="0"/>
        </a:xfrm>
      </p:grpSpPr>
      <p:sp>
        <p:nvSpPr>
          <p:cNvPr id="3434" name="Google Shape;3434;p29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Reading File Using a Character Stream</a:t>
            </a:r>
            <a:endParaRPr/>
          </a:p>
        </p:txBody>
      </p:sp>
      <p:sp>
        <p:nvSpPr>
          <p:cNvPr id="3435" name="Google Shape;3435;p292"/>
          <p:cNvSpPr txBox="1"/>
          <p:nvPr/>
        </p:nvSpPr>
        <p:spPr>
          <a:xfrm>
            <a:off x="533400" y="914400"/>
            <a:ext cx="8077200" cy="54340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ReadText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i=0;</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FileReader fr = new FileReader ("File1.txt");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FileWriter fw= new  FileWriter("NewFile.txt");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((i=fr.read())!=-1)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fw.write(i);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fr.close();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fw.close();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(IOException e)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3" name="Shape 3443"/>
        <p:cNvGrpSpPr/>
        <p:nvPr/>
      </p:nvGrpSpPr>
      <p:grpSpPr>
        <a:xfrm>
          <a:off x="0" y="0"/>
          <a:ext cx="0" cy="0"/>
          <a:chOff x="0" y="0"/>
          <a:chExt cx="0" cy="0"/>
        </a:xfrm>
      </p:grpSpPr>
      <p:sp>
        <p:nvSpPr>
          <p:cNvPr id="3444" name="Google Shape;3444;p29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SequenceInputStream</a:t>
            </a:r>
            <a:endParaRPr/>
          </a:p>
        </p:txBody>
      </p:sp>
      <p:sp>
        <p:nvSpPr>
          <p:cNvPr id="3445" name="Google Shape;3445;p293"/>
          <p:cNvSpPr txBox="1"/>
          <p:nvPr/>
        </p:nvSpPr>
        <p:spPr>
          <a:xfrm>
            <a:off x="228600" y="914400"/>
            <a:ext cx="8382000" cy="55562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SequenceInputStreamTest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FileInputStream f1 = new FileInputStream ("abc.txt");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FileInputStream f2 = new FileInputStream ("xyz.txt");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SequenceInputStream seq = new SequenceInputStream (f1,f2);</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b = seq.read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(b != -1)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 ( (char) b);</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 = seq.read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seq.close (); f1.close (); f2.close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(IOException e) { System.out.println ("Error in IO is : " + e);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nvSpPr>
        <p:spPr>
          <a:xfrm>
            <a:off x="228600" y="44450"/>
            <a:ext cx="8689975" cy="757237"/>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Logical and Boolean Operators</a:t>
            </a:r>
            <a:endParaRPr/>
          </a:p>
        </p:txBody>
      </p:sp>
      <p:sp>
        <p:nvSpPr>
          <p:cNvPr id="410" name="Google Shape;410;p51"/>
          <p:cNvSpPr txBox="1"/>
          <p:nvPr/>
        </p:nvSpPr>
        <p:spPr>
          <a:xfrm>
            <a:off x="533400" y="1143000"/>
            <a:ext cx="8077200" cy="5407025"/>
          </a:xfrm>
          <a:prstGeom prst="rect">
            <a:avLst/>
          </a:prstGeom>
          <a:noFill/>
          <a:ln>
            <a:noFill/>
          </a:ln>
        </p:spPr>
        <p:txBody>
          <a:bodyPr anchorCtr="0" anchor="t" bIns="0" lIns="0" spcFirstLastPara="1" rIns="0" wrap="square" tIns="0">
            <a:noAutofit/>
          </a:bodyPr>
          <a:lstStyle/>
          <a:p>
            <a:pPr indent="-457200" lvl="0" marL="457200" marR="0" rtl="0" algn="l">
              <a:lnSpc>
                <a:spcPct val="75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getConnection() &amp;&amp; openFile()){</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System.out.println("true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System.out.println("false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boolean getConnection()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System.out.println("connecting...");</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false;</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boolean openFile(){</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System.out.println("opening file");</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true;</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1" name="Shape 3451"/>
        <p:cNvGrpSpPr/>
        <p:nvPr/>
      </p:nvGrpSpPr>
      <p:grpSpPr>
        <a:xfrm>
          <a:off x="0" y="0"/>
          <a:ext cx="0" cy="0"/>
          <a:chOff x="0" y="0"/>
          <a:chExt cx="0" cy="0"/>
        </a:xfrm>
      </p:grpSpPr>
      <p:sp>
        <p:nvSpPr>
          <p:cNvPr id="3452" name="Google Shape;3452;p29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BufferedReader</a:t>
            </a:r>
            <a:endParaRPr/>
          </a:p>
        </p:txBody>
      </p:sp>
      <p:sp>
        <p:nvSpPr>
          <p:cNvPr id="3453" name="Google Shape;3453;p294"/>
          <p:cNvSpPr txBox="1"/>
          <p:nvPr/>
        </p:nvSpPr>
        <p:spPr>
          <a:xfrm>
            <a:off x="533400" y="990600"/>
            <a:ext cx="8072437" cy="55626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LineReader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FileReader fr = new FileReader("File1.txt");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BufferedReader br = new BufferedReader(fr);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 = br.readLine();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while(s!= null){</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System.out.println(s);</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 = br.readLine();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catch(IOException ioe){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ioe.printStackTrace();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0" name="Shape 3460"/>
        <p:cNvGrpSpPr/>
        <p:nvPr/>
      </p:nvGrpSpPr>
      <p:grpSpPr>
        <a:xfrm>
          <a:off x="0" y="0"/>
          <a:ext cx="0" cy="0"/>
          <a:chOff x="0" y="0"/>
          <a:chExt cx="0" cy="0"/>
        </a:xfrm>
      </p:grpSpPr>
      <p:sp>
        <p:nvSpPr>
          <p:cNvPr id="3461" name="Google Shape;3461;p29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BufferedWriter</a:t>
            </a:r>
            <a:endParaRPr/>
          </a:p>
        </p:txBody>
      </p:sp>
      <p:sp>
        <p:nvSpPr>
          <p:cNvPr id="3462" name="Google Shape;3462;p295"/>
          <p:cNvSpPr txBox="1"/>
          <p:nvPr/>
        </p:nvSpPr>
        <p:spPr>
          <a:xfrm>
            <a:off x="533400" y="838200"/>
            <a:ext cx="8072437" cy="5640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LineWriter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args[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FileWriter fw = new FileWriter("File1.txt",true);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BufferedWriter br=new BufferedWriter(fw);</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br.newLine();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br.write("using BufferedWriter");</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br.flush();</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br.close();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fw.close();</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catch(IOException ex){</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ex.printStackTrace();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0" name="Shape 3470"/>
        <p:cNvGrpSpPr/>
        <p:nvPr/>
      </p:nvGrpSpPr>
      <p:grpSpPr>
        <a:xfrm>
          <a:off x="0" y="0"/>
          <a:ext cx="0" cy="0"/>
          <a:chOff x="0" y="0"/>
          <a:chExt cx="0" cy="0"/>
        </a:xfrm>
      </p:grpSpPr>
      <p:sp>
        <p:nvSpPr>
          <p:cNvPr id="3471" name="Google Shape;3471;p29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PrintWriter</a:t>
            </a:r>
            <a:endParaRPr/>
          </a:p>
        </p:txBody>
      </p:sp>
      <p:sp>
        <p:nvSpPr>
          <p:cNvPr id="3472" name="Google Shape;3472;p29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PrintWriterDemo{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PrintWriter pw = new PrintWriter (System.out);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pw.println ("hello");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pw.println ("Hi");</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pw.flush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9" name="Shape 3479"/>
        <p:cNvGrpSpPr/>
        <p:nvPr/>
      </p:nvGrpSpPr>
      <p:grpSpPr>
        <a:xfrm>
          <a:off x="0" y="0"/>
          <a:ext cx="0" cy="0"/>
          <a:chOff x="0" y="0"/>
          <a:chExt cx="0" cy="0"/>
        </a:xfrm>
      </p:grpSpPr>
      <p:sp>
        <p:nvSpPr>
          <p:cNvPr id="3480" name="Google Shape;3480;p29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Random Access Files</a:t>
            </a:r>
            <a:endParaRPr/>
          </a:p>
        </p:txBody>
      </p:sp>
      <p:sp>
        <p:nvSpPr>
          <p:cNvPr id="3481" name="Google Shape;3481;p297"/>
          <p:cNvSpPr txBox="1"/>
          <p:nvPr/>
        </p:nvSpPr>
        <p:spPr>
          <a:xfrm>
            <a:off x="533400" y="838200"/>
            <a:ext cx="8072437" cy="5335587"/>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RandomAccessFileDemo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RandomAccessFile raf;</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RandomAccessFileDemo(){</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raf=new RandomAccessFile("empTable.txt","r");</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catch(FileNotFoundException e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display(String empno){</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i=0;</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 emp=new String[15];</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empNumber;</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8" name="Shape 3488"/>
        <p:cNvGrpSpPr/>
        <p:nvPr/>
      </p:nvGrpSpPr>
      <p:grpSpPr>
        <a:xfrm>
          <a:off x="0" y="0"/>
          <a:ext cx="0" cy="0"/>
          <a:chOff x="0" y="0"/>
          <a:chExt cx="0" cy="0"/>
        </a:xfrm>
      </p:grpSpPr>
      <p:sp>
        <p:nvSpPr>
          <p:cNvPr id="3489" name="Google Shape;3489;p29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Random Access Files </a:t>
            </a:r>
            <a:r>
              <a:rPr b="0" i="0" lang="en-US" sz="2400" u="none">
                <a:solidFill>
                  <a:srgbClr val="000000"/>
                </a:solidFill>
                <a:latin typeface="Tahoma"/>
                <a:ea typeface="Tahoma"/>
                <a:cs typeface="Tahoma"/>
                <a:sym typeface="Tahoma"/>
              </a:rPr>
              <a:t>(Contd…)</a:t>
            </a:r>
            <a:endParaRPr/>
          </a:p>
        </p:txBody>
      </p:sp>
      <p:sp>
        <p:nvSpPr>
          <p:cNvPr id="3490" name="Google Shape;3490;p298"/>
          <p:cNvSpPr txBox="1"/>
          <p:nvPr/>
        </p:nvSpPr>
        <p:spPr>
          <a:xfrm>
            <a:off x="533400" y="990600"/>
            <a:ext cx="8072437" cy="5334000"/>
          </a:xfrm>
          <a:prstGeom prst="rect">
            <a:avLst/>
          </a:prstGeom>
          <a:noFill/>
          <a:ln>
            <a:noFill/>
          </a:ln>
        </p:spPr>
        <p:txBody>
          <a:bodyPr anchorCtr="0" anchor="t" bIns="46800" lIns="90000" spcFirstLastPara="1" rIns="90000" wrap="square" tIns="46800">
            <a:noAutofit/>
          </a:bodyPr>
          <a:lstStyle/>
          <a:p>
            <a:pPr indent="-379412" lvl="0" marL="379412"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while(raf.getFilePointer()&lt;raf.length()){</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emp[i]=raf.readLine();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empNumber=emp[i].split(":")[0];</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if(empNumber.equals(empno)){</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System.out.println("employee found...\n"+emp[i]);</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break;</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(IOException e)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args)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RandomAccessFileDemo rafd=new RandomAccessFileDemo();</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rafd.display("1006");</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7" name="Shape 3497"/>
        <p:cNvGrpSpPr/>
        <p:nvPr/>
      </p:nvGrpSpPr>
      <p:grpSpPr>
        <a:xfrm>
          <a:off x="0" y="0"/>
          <a:ext cx="0" cy="0"/>
          <a:chOff x="0" y="0"/>
          <a:chExt cx="0" cy="0"/>
        </a:xfrm>
      </p:grpSpPr>
      <p:sp>
        <p:nvSpPr>
          <p:cNvPr id="3498" name="Google Shape;3498;p29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Object Serialization</a:t>
            </a:r>
            <a:endParaRPr/>
          </a:p>
        </p:txBody>
      </p:sp>
      <p:sp>
        <p:nvSpPr>
          <p:cNvPr id="3499" name="Google Shape;3499;p299"/>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Converting an object’s representation into stream of bytes.</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serialize a class, it must implement java.io.Serializable interface.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Reading the state from a serialized object into the memory is known as object de-serialization</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6" name="Shape 3506"/>
        <p:cNvGrpSpPr/>
        <p:nvPr/>
      </p:nvGrpSpPr>
      <p:grpSpPr>
        <a:xfrm>
          <a:off x="0" y="0"/>
          <a:ext cx="0" cy="0"/>
          <a:chOff x="0" y="0"/>
          <a:chExt cx="0" cy="0"/>
        </a:xfrm>
      </p:grpSpPr>
      <p:sp>
        <p:nvSpPr>
          <p:cNvPr id="3507" name="Google Shape;3507;p30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ObjectOutputStream, ObjectInputStream</a:t>
            </a:r>
            <a:endParaRPr/>
          </a:p>
        </p:txBody>
      </p:sp>
      <p:sp>
        <p:nvSpPr>
          <p:cNvPr id="3508" name="Google Shape;3508;p300"/>
          <p:cNvSpPr txBox="1"/>
          <p:nvPr/>
        </p:nvSpPr>
        <p:spPr>
          <a:xfrm>
            <a:off x="533400" y="990600"/>
            <a:ext cx="8072437" cy="54102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java.io.ObjectOutputStream</a:t>
            </a:r>
            <a:endParaRPr/>
          </a:p>
          <a:p>
            <a:pPr indent="-336550" lvl="0" marL="336550" marR="0" rtl="0" algn="l">
              <a:lnSpc>
                <a:spcPct val="66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279400" lvl="1" marL="736600" marR="0" rtl="0" algn="l">
              <a:lnSpc>
                <a:spcPct val="6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This class has functionality to serialize the object.</a:t>
            </a:r>
            <a:endParaRPr/>
          </a:p>
          <a:p>
            <a:pPr indent="-279400" lvl="1" marL="736600" marR="0" rtl="0" algn="l">
              <a:lnSpc>
                <a:spcPct val="6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336550" lvl="0" marL="336550" marR="0" rtl="0" algn="l">
              <a:lnSpc>
                <a:spcPct val="6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java.io.ObjectInputStream</a:t>
            </a:r>
            <a:endParaRPr/>
          </a:p>
          <a:p>
            <a:pPr indent="-279400" lvl="1" marL="736600" marR="0" rtl="0" algn="l">
              <a:lnSpc>
                <a:spcPct val="6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6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This class has functionality to de-serialize the object.</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6" name="Shape 3516"/>
        <p:cNvGrpSpPr/>
        <p:nvPr/>
      </p:nvGrpSpPr>
      <p:grpSpPr>
        <a:xfrm>
          <a:off x="0" y="0"/>
          <a:ext cx="0" cy="0"/>
          <a:chOff x="0" y="0"/>
          <a:chExt cx="0" cy="0"/>
        </a:xfrm>
      </p:grpSpPr>
      <p:sp>
        <p:nvSpPr>
          <p:cNvPr id="3517" name="Google Shape;3517;p30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Serializing an Object</a:t>
            </a:r>
            <a:endParaRPr/>
          </a:p>
        </p:txBody>
      </p:sp>
      <p:sp>
        <p:nvSpPr>
          <p:cNvPr id="3518" name="Google Shape;3518;p301"/>
          <p:cNvSpPr txBox="1"/>
          <p:nvPr/>
        </p:nvSpPr>
        <p:spPr>
          <a:xfrm>
            <a:off x="381000" y="838200"/>
            <a:ext cx="8077200" cy="5640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457200" lvl="0" marL="45720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Employee implements Serializable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eno;</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ename;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sal;</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Employee (int eno, String ename, int sal)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this.eno=eno;</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this.ename=ename;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this.sal=sal;</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show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 number   : " + eno);</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 name      : " + ename);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 sal          : " + sal);</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6" name="Shape 3526"/>
        <p:cNvGrpSpPr/>
        <p:nvPr/>
      </p:nvGrpSpPr>
      <p:grpSpPr>
        <a:xfrm>
          <a:off x="0" y="0"/>
          <a:ext cx="0" cy="0"/>
          <a:chOff x="0" y="0"/>
          <a:chExt cx="0" cy="0"/>
        </a:xfrm>
      </p:grpSpPr>
      <p:sp>
        <p:nvSpPr>
          <p:cNvPr id="3527" name="Google Shape;3527;p30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Serialization.java</a:t>
            </a:r>
            <a:endParaRPr/>
          </a:p>
        </p:txBody>
      </p:sp>
      <p:sp>
        <p:nvSpPr>
          <p:cNvPr id="3528" name="Google Shape;3528;p302"/>
          <p:cNvSpPr txBox="1"/>
          <p:nvPr/>
        </p:nvSpPr>
        <p:spPr>
          <a:xfrm>
            <a:off x="304800" y="914400"/>
            <a:ext cx="8077200" cy="5765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Serialization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e = new Employee(101,"jack",10000);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FileOutputStream fout=new FileOutputStream ("employee.ser");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ObjectOutputStream oos=new ObjectOutputStream (fout);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("Trying to serialize object....");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oos.writeObject (e);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("Object serialized...");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oos.close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fout.close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(IOException ioe)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("Error: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6" name="Shape 3536"/>
        <p:cNvGrpSpPr/>
        <p:nvPr/>
      </p:nvGrpSpPr>
      <p:grpSpPr>
        <a:xfrm>
          <a:off x="0" y="0"/>
          <a:ext cx="0" cy="0"/>
          <a:chOff x="0" y="0"/>
          <a:chExt cx="0" cy="0"/>
        </a:xfrm>
      </p:grpSpPr>
      <p:sp>
        <p:nvSpPr>
          <p:cNvPr id="3537" name="Google Shape;3537;p30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DeSerialization.java</a:t>
            </a:r>
            <a:endParaRPr/>
          </a:p>
        </p:txBody>
      </p:sp>
      <p:sp>
        <p:nvSpPr>
          <p:cNvPr id="3538" name="Google Shape;3538;p303"/>
          <p:cNvSpPr txBox="1"/>
          <p:nvPr/>
        </p:nvSpPr>
        <p:spPr>
          <a:xfrm>
            <a:off x="533400" y="838200"/>
            <a:ext cx="8077200" cy="5765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DeSerialization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FileInputStream fin = new FileInputStream ("employee.ser");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ObjectInputStream ois = new ObjectInputStream (fin);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("De-serializing object....");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x = (Employee) ois.readObject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("Object de-serialized...");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("Printing values\n");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x.show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(IOException ioe)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("Error is : " + ioe);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(ClassNotFoundException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("Class does not exist : " + 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nvSpPr>
        <p:spPr>
          <a:xfrm>
            <a:off x="301625" y="44450"/>
            <a:ext cx="8689975" cy="757237"/>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Bit-wise Operators</a:t>
            </a:r>
            <a:endParaRPr/>
          </a:p>
        </p:txBody>
      </p:sp>
      <p:sp>
        <p:nvSpPr>
          <p:cNvPr id="421" name="Google Shape;421;p52"/>
          <p:cNvSpPr txBox="1"/>
          <p:nvPr/>
        </p:nvSpPr>
        <p:spPr>
          <a:xfrm>
            <a:off x="533400" y="1143000"/>
            <a:ext cx="8077200" cy="5181600"/>
          </a:xfrm>
          <a:prstGeom prst="rect">
            <a:avLst/>
          </a:prstGeom>
          <a:noFill/>
          <a:ln>
            <a:noFill/>
          </a:ln>
        </p:spPr>
        <p:txBody>
          <a:bodyPr anchorCtr="0" anchor="t" bIns="0" lIns="0" spcFirstLastPara="1" rIns="0" wrap="square" tIns="0">
            <a:noAutofit/>
          </a:bodyPr>
          <a:lstStyle/>
          <a:p>
            <a:pPr indent="-317500" lvl="0" marL="317500" marR="0" rtl="0" algn="l">
              <a:lnSpc>
                <a:spcPct val="95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AND(&amp;)</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OR(|)</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Exclusive OR(^)</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Shift Left(&lt;&lt;)</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Shift Right with Sign bit(&gt;&gt;)</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Shift Right with zero bit(&gt;&gt;&gt;)</a:t>
            </a:r>
            <a:endParaRPr/>
          </a:p>
          <a:p>
            <a:pPr indent="-317500" lvl="0" marL="317500" marR="0" rtl="0" algn="l">
              <a:lnSpc>
                <a:spcPct val="95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Bitwise Complement(~)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5" name="Shape 3545"/>
        <p:cNvGrpSpPr/>
        <p:nvPr/>
      </p:nvGrpSpPr>
      <p:grpSpPr>
        <a:xfrm>
          <a:off x="0" y="0"/>
          <a:ext cx="0" cy="0"/>
          <a:chOff x="0" y="0"/>
          <a:chExt cx="0" cy="0"/>
        </a:xfrm>
      </p:grpSpPr>
      <p:sp>
        <p:nvSpPr>
          <p:cNvPr id="3546" name="Google Shape;3546;p30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serialVersionUID</a:t>
            </a:r>
            <a:endParaRPr/>
          </a:p>
        </p:txBody>
      </p:sp>
      <p:sp>
        <p:nvSpPr>
          <p:cNvPr id="3547" name="Google Shape;3547;p304"/>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employee implements serializable{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static final long serialVersionUID=-796416246753588628L;</a:t>
            </a:r>
            <a:endParaRPr/>
          </a:p>
          <a:p>
            <a:pPr indent="-336550" lvl="0" marL="33655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5" name="Shape 3555"/>
        <p:cNvGrpSpPr/>
        <p:nvPr/>
      </p:nvGrpSpPr>
      <p:grpSpPr>
        <a:xfrm>
          <a:off x="0" y="0"/>
          <a:ext cx="0" cy="0"/>
          <a:chOff x="0" y="0"/>
          <a:chExt cx="0" cy="0"/>
        </a:xfrm>
      </p:grpSpPr>
      <p:sp>
        <p:nvSpPr>
          <p:cNvPr id="3556" name="Google Shape;3556;p30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SerializingCollectionOfObjects</a:t>
            </a:r>
            <a:endParaRPr/>
          </a:p>
        </p:txBody>
      </p:sp>
      <p:sp>
        <p:nvSpPr>
          <p:cNvPr id="3557" name="Google Shape;3557;p305"/>
          <p:cNvSpPr txBox="1"/>
          <p:nvPr/>
        </p:nvSpPr>
        <p:spPr>
          <a:xfrm>
            <a:off x="381000" y="838200"/>
            <a:ext cx="8153400" cy="5838825"/>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SerialMultipleObjects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eno = 1001, eno1 = 1002;</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ename = "Ramesh", ename1 = "Umesh";</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sal = 10000,sal1 = 15000;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eobj1 = new Employee (eno,ename,sal);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eobj2 = new Employee (eno1,ename1,sal1);</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FileOutputStream fout=new FileOutputStream ("emp.ser");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ObjectOutputStream oos=new ObjectOutputStream (fout);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("Serializing object....");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HashSet hs = new HashSet();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hs.add (eobj1);</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hs.add (eobj2);</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oos.writeObject (hs);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("Objects serialized...");</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oos.close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fout.close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(Exception e)  { System.out.println ("Error is : "+e);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5" name="Shape 3565"/>
        <p:cNvGrpSpPr/>
        <p:nvPr/>
      </p:nvGrpSpPr>
      <p:grpSpPr>
        <a:xfrm>
          <a:off x="0" y="0"/>
          <a:ext cx="0" cy="0"/>
          <a:chOff x="0" y="0"/>
          <a:chExt cx="0" cy="0"/>
        </a:xfrm>
      </p:grpSpPr>
      <p:sp>
        <p:nvSpPr>
          <p:cNvPr id="3566" name="Google Shape;3566;p30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DeSerialMultipleObjects.java</a:t>
            </a:r>
            <a:endParaRPr/>
          </a:p>
        </p:txBody>
      </p:sp>
      <p:sp>
        <p:nvSpPr>
          <p:cNvPr id="3567" name="Google Shape;3567;p306"/>
          <p:cNvSpPr txBox="1"/>
          <p:nvPr/>
        </p:nvSpPr>
        <p:spPr>
          <a:xfrm>
            <a:off x="457200" y="838200"/>
            <a:ext cx="8458200" cy="5559425"/>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DeSerialMultObj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FileInputStream fin = new FileInputStream ("emp.ser");</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ObjectInputStream ois = new ObjectInputStream (fin);</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("De-serializing objects....");</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Vector v = (Vector) </a:t>
            </a:r>
            <a:r>
              <a:rPr b="1" i="0" lang="en-US" sz="2000" u="none">
                <a:solidFill>
                  <a:srgbClr val="000000"/>
                </a:solidFill>
                <a:latin typeface="Arial Narrow"/>
                <a:ea typeface="Arial Narrow"/>
                <a:cs typeface="Arial Narrow"/>
                <a:sym typeface="Arial Narrow"/>
              </a:rPr>
              <a:t>ois.readObject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Enumeration e = </a:t>
            </a:r>
            <a:r>
              <a:rPr b="1" i="0" lang="en-US" sz="2000" u="none">
                <a:solidFill>
                  <a:srgbClr val="000000"/>
                </a:solidFill>
                <a:latin typeface="Arial Narrow"/>
                <a:ea typeface="Arial Narrow"/>
                <a:cs typeface="Arial Narrow"/>
                <a:sym typeface="Arial Narrow"/>
              </a:rPr>
              <a:t>v.elements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("Object de-serialized...");</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(e.hasMoreElements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 x = (Emp) </a:t>
            </a:r>
            <a:r>
              <a:rPr b="1" i="0" lang="en-US" sz="2000" u="none">
                <a:solidFill>
                  <a:srgbClr val="000000"/>
                </a:solidFill>
                <a:latin typeface="Arial Narrow"/>
                <a:ea typeface="Arial Narrow"/>
                <a:cs typeface="Arial Narrow"/>
                <a:sym typeface="Arial Narrow"/>
              </a:rPr>
              <a:t>e.nextElement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x.show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(IOException e) { System.out.println (e);}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(ClassNotFoundException e) { System.out.println (e);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4" name="Shape 3574"/>
        <p:cNvGrpSpPr/>
        <p:nvPr/>
      </p:nvGrpSpPr>
      <p:grpSpPr>
        <a:xfrm>
          <a:off x="0" y="0"/>
          <a:ext cx="0" cy="0"/>
          <a:chOff x="0" y="0"/>
          <a:chExt cx="0" cy="0"/>
        </a:xfrm>
      </p:grpSpPr>
      <p:sp>
        <p:nvSpPr>
          <p:cNvPr id="3575" name="Google Shape;3575;p30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Serialization in Inheritance</a:t>
            </a:r>
            <a:endParaRPr/>
          </a:p>
        </p:txBody>
      </p:sp>
      <p:sp>
        <p:nvSpPr>
          <p:cNvPr id="3576" name="Google Shape;3576;p307"/>
          <p:cNvSpPr txBox="1"/>
          <p:nvPr/>
        </p:nvSpPr>
        <p:spPr>
          <a:xfrm>
            <a:off x="533400" y="914400"/>
            <a:ext cx="8072437"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double 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double getBalance(){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balance;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void setBalance(double 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this.balance=balance;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SavingAccount extends BankAccount implements Serializable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boolean 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isSalaryAcc;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3" name="Shape 3583"/>
        <p:cNvGrpSpPr/>
        <p:nvPr/>
      </p:nvGrpSpPr>
      <p:grpSpPr>
        <a:xfrm>
          <a:off x="0" y="0"/>
          <a:ext cx="0" cy="0"/>
          <a:chOff x="0" y="0"/>
          <a:chExt cx="0" cy="0"/>
        </a:xfrm>
      </p:grpSpPr>
      <p:sp>
        <p:nvSpPr>
          <p:cNvPr id="3584" name="Google Shape;3584;p30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Serialization in Inheritance </a:t>
            </a:r>
            <a:r>
              <a:rPr b="0" i="0" lang="en-US" sz="2400" u="none">
                <a:solidFill>
                  <a:srgbClr val="000000"/>
                </a:solidFill>
                <a:latin typeface="Tahoma"/>
                <a:ea typeface="Tahoma"/>
                <a:cs typeface="Tahoma"/>
                <a:sym typeface="Tahoma"/>
              </a:rPr>
              <a:t>(contd…)</a:t>
            </a:r>
            <a:endParaRPr/>
          </a:p>
        </p:txBody>
      </p:sp>
      <p:sp>
        <p:nvSpPr>
          <p:cNvPr id="3585" name="Google Shape;3585;p308"/>
          <p:cNvSpPr txBox="1"/>
          <p:nvPr/>
        </p:nvSpPr>
        <p:spPr>
          <a:xfrm>
            <a:off x="533400" y="914400"/>
            <a:ext cx="8072437"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setSalaried(boolean 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this.isSalaryAcc=isSalaryAcc;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private void readObject(ObjectInputStream is) throws IOException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setBalance(is.readDouble());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this.isSalaryAcc=is.readBoolean();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private void writeObject(ObjectOutputStream os) throws IOException{</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os.writeDouble(getBalance());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os.writeBoolean(isSalaryAcc);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2" name="Shape 3592"/>
        <p:cNvGrpSpPr/>
        <p:nvPr/>
      </p:nvGrpSpPr>
      <p:grpSpPr>
        <a:xfrm>
          <a:off x="0" y="0"/>
          <a:ext cx="0" cy="0"/>
          <a:chOff x="0" y="0"/>
          <a:chExt cx="0" cy="0"/>
        </a:xfrm>
      </p:grpSpPr>
      <p:sp>
        <p:nvSpPr>
          <p:cNvPr id="3593" name="Google Shape;3593;p30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Serialization in Inheritance </a:t>
            </a:r>
            <a:r>
              <a:rPr b="0" i="0" lang="en-US" sz="2400" u="none">
                <a:solidFill>
                  <a:srgbClr val="000000"/>
                </a:solidFill>
                <a:latin typeface="Tahoma"/>
                <a:ea typeface="Tahoma"/>
                <a:cs typeface="Tahoma"/>
                <a:sym typeface="Tahoma"/>
              </a:rPr>
              <a:t>(contd…)</a:t>
            </a:r>
            <a:endParaRPr/>
          </a:p>
        </p:txBody>
      </p:sp>
      <p:sp>
        <p:nvSpPr>
          <p:cNvPr id="3594" name="Google Shape;3594;p309"/>
          <p:cNvSpPr txBox="1"/>
          <p:nvPr/>
        </p:nvSpPr>
        <p:spPr>
          <a:xfrm>
            <a:off x="533400" y="914400"/>
            <a:ext cx="8072437"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BankDemo1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 args)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SavingAccount sa1=new SavingAccount();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FileOutputStream fos=new FileOutputStream("bank.ser");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ObjectOutputStream oos=new ObjectOutputStream(fos);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sa1.setBalance(1000);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sa1.setSalaried(true);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oos.writeObject(sa1);</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fos.close();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(FileNotFoundException 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}catch(IOException 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1" name="Shape 3601"/>
        <p:cNvGrpSpPr/>
        <p:nvPr/>
      </p:nvGrpSpPr>
      <p:grpSpPr>
        <a:xfrm>
          <a:off x="0" y="0"/>
          <a:ext cx="0" cy="0"/>
          <a:chOff x="0" y="0"/>
          <a:chExt cx="0" cy="0"/>
        </a:xfrm>
      </p:grpSpPr>
      <p:sp>
        <p:nvSpPr>
          <p:cNvPr id="3602" name="Google Shape;3602;p31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Serialization in Inheritance </a:t>
            </a:r>
            <a:r>
              <a:rPr b="0" i="0" lang="en-US" sz="2400" u="none">
                <a:solidFill>
                  <a:srgbClr val="000000"/>
                </a:solidFill>
                <a:latin typeface="Tahoma"/>
                <a:ea typeface="Tahoma"/>
                <a:cs typeface="Tahoma"/>
                <a:sym typeface="Tahoma"/>
              </a:rPr>
              <a:t>(contd…)</a:t>
            </a:r>
            <a:endParaRPr/>
          </a:p>
        </p:txBody>
      </p:sp>
      <p:sp>
        <p:nvSpPr>
          <p:cNvPr id="3603" name="Google Shape;3603;p310"/>
          <p:cNvSpPr txBox="1"/>
          <p:nvPr/>
        </p:nvSpPr>
        <p:spPr>
          <a:xfrm>
            <a:off x="533400" y="838200"/>
            <a:ext cx="8153400" cy="5765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BankDemo2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FileInputStream fis=new FileInputStream("bank.ser");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ObjectInputStream ois=new ObjectInputStream(fis);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SavingAccount sa1=(SavingAccount)ois.readObject();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System.out.println("Balance :"+sa1.getBalance());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System.out.println("isSalaryAcc"+sa1.isSalaryAcc());</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(FileNotFoundException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}catch(ClassNotFoundException 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(IOException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1" name="Shape 3611"/>
        <p:cNvGrpSpPr/>
        <p:nvPr/>
      </p:nvGrpSpPr>
      <p:grpSpPr>
        <a:xfrm>
          <a:off x="0" y="0"/>
          <a:ext cx="0" cy="0"/>
          <a:chOff x="0" y="0"/>
          <a:chExt cx="0" cy="0"/>
        </a:xfrm>
      </p:grpSpPr>
      <p:sp>
        <p:nvSpPr>
          <p:cNvPr id="3612" name="Google Shape;3612;p31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15. JDBC</a:t>
            </a:r>
            <a:endParaRPr/>
          </a:p>
        </p:txBody>
      </p:sp>
      <p:sp>
        <p:nvSpPr>
          <p:cNvPr id="3613" name="Google Shape;3613;p311"/>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Understanding the JDBC basics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Connecting to a database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Database operations such as insert, update, delete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Prepared statements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Batch updates and Transaction management</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Stored procedures</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1" name="Shape 3621"/>
        <p:cNvGrpSpPr/>
        <p:nvPr/>
      </p:nvGrpSpPr>
      <p:grpSpPr>
        <a:xfrm>
          <a:off x="0" y="0"/>
          <a:ext cx="0" cy="0"/>
          <a:chOff x="0" y="0"/>
          <a:chExt cx="0" cy="0"/>
        </a:xfrm>
      </p:grpSpPr>
      <p:sp>
        <p:nvSpPr>
          <p:cNvPr id="3622" name="Google Shape;3622;p31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What does JDBC do?</a:t>
            </a:r>
            <a:endParaRPr/>
          </a:p>
        </p:txBody>
      </p:sp>
      <p:sp>
        <p:nvSpPr>
          <p:cNvPr id="3623" name="Google Shape;3623;p312"/>
          <p:cNvSpPr txBox="1"/>
          <p:nvPr/>
        </p:nvSpPr>
        <p:spPr>
          <a:xfrm>
            <a:off x="533400" y="1143000"/>
            <a:ext cx="8153400" cy="46497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Establishes  a connection with a data source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Sends queries and update statements to the data source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Processes the results </a:t>
            </a:r>
            <a:endParaRPr/>
          </a:p>
          <a:p>
            <a:pPr indent="-336550" lvl="0" marL="336550" marR="0" rtl="0" algn="l">
              <a:lnSpc>
                <a:spcPct val="86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Invokes stored procedure and functions</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0" name="Shape 3630"/>
        <p:cNvGrpSpPr/>
        <p:nvPr/>
      </p:nvGrpSpPr>
      <p:grpSpPr>
        <a:xfrm>
          <a:off x="0" y="0"/>
          <a:ext cx="0" cy="0"/>
          <a:chOff x="0" y="0"/>
          <a:chExt cx="0" cy="0"/>
        </a:xfrm>
      </p:grpSpPr>
      <p:sp>
        <p:nvSpPr>
          <p:cNvPr id="3631" name="Google Shape;3631;p313"/>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JDBC vs ODBC</a:t>
            </a:r>
            <a:endParaRPr/>
          </a:p>
        </p:txBody>
      </p:sp>
      <p:sp>
        <p:nvSpPr>
          <p:cNvPr id="3632" name="Google Shape;3632;p313"/>
          <p:cNvSpPr txBox="1"/>
          <p:nvPr/>
        </p:nvSpPr>
        <p:spPr>
          <a:xfrm>
            <a:off x="304800" y="9906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Why do you need the JDBC API over ODBC?</a:t>
            </a:r>
            <a:endParaRPr/>
          </a:p>
          <a:p>
            <a:pPr indent="-279400" lvl="1" marL="736600" marR="0" rtl="0" algn="l">
              <a:lnSpc>
                <a:spcPct val="86000"/>
              </a:lnSpc>
              <a:spcBef>
                <a:spcPts val="50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ODBC </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ODBC drivers are written in C</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ODBC is complex thus difficult to learn</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ODBC needs manual installation</a:t>
            </a:r>
            <a:endParaRPr/>
          </a:p>
          <a:p>
            <a:pPr indent="-279400" lvl="1" marL="736600" marR="0" rtl="0" algn="l">
              <a:lnSpc>
                <a:spcPct val="86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9400" lvl="1" marL="736600" marR="0" rtl="0" algn="l">
              <a:lnSpc>
                <a:spcPct val="86000"/>
              </a:lnSpc>
              <a:spcBef>
                <a:spcPts val="50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JDBC</a:t>
            </a:r>
            <a:r>
              <a:rPr b="1" i="0" lang="en-US" sz="2000" u="none" cap="none" strike="noStrike">
                <a:solidFill>
                  <a:srgbClr val="000000"/>
                </a:solidFill>
                <a:latin typeface="Times New Roman"/>
                <a:ea typeface="Times New Roman"/>
                <a:cs typeface="Times New Roman"/>
                <a:sym typeface="Times New Roman"/>
              </a:rPr>
              <a:t> </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JDBC is a specification which encourages drivers written in java</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Java being secured so is JDBC.</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Java JDBC combination leads to platform independency so program becomes Write Once Run Anywhere (WORA)</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Some drivers are automatically installable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Simplicity</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txBox="1"/>
          <p:nvPr>
            <p:ph idx="1" type="body"/>
          </p:nvPr>
        </p:nvSpPr>
        <p:spPr>
          <a:xfrm>
            <a:off x="457200" y="9144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The bitwise operators apply only to integer types and perform their operation on each pair of bits in the two operands.</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1)  The AND  operator :	Yields a 1 if both bits are 1.   ex: 5 &amp; 4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0101      &amp;    0100</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results   0100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2)  The OR operator : Yields a 1 if either bit is 1. ex: 5 &amp; 4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0101      |      0100</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results   0101    </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3)  The XOR operator :  Yields a 1 only if the two bits have different values. ex: 5 &amp; 4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0101      ^     0100</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results    0001    </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4 ) The Complement operator : Result in complimenting all the bits.  ex: ~ 5 results in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0101   </a:t>
            </a:r>
            <a:endParaRPr/>
          </a:p>
          <a:p>
            <a:pPr indent="-336550" lvl="0" marL="336550" marR="0" rtl="0" algn="l">
              <a:lnSpc>
                <a:spcPct val="80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after complimenting          1010</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0" name="Shape 3640"/>
        <p:cNvGrpSpPr/>
        <p:nvPr/>
      </p:nvGrpSpPr>
      <p:grpSpPr>
        <a:xfrm>
          <a:off x="0" y="0"/>
          <a:ext cx="0" cy="0"/>
          <a:chOff x="0" y="0"/>
          <a:chExt cx="0" cy="0"/>
        </a:xfrm>
      </p:grpSpPr>
      <p:sp>
        <p:nvSpPr>
          <p:cNvPr id="3641" name="Google Shape;3641;p31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Driver</a:t>
            </a:r>
            <a:endParaRPr/>
          </a:p>
        </p:txBody>
      </p:sp>
      <p:cxnSp>
        <p:nvCxnSpPr>
          <p:cNvPr id="3642" name="Google Shape;3642;p314"/>
          <p:cNvCxnSpPr/>
          <p:nvPr/>
        </p:nvCxnSpPr>
        <p:spPr>
          <a:xfrm>
            <a:off x="4267200" y="2895600"/>
            <a:ext cx="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643" name="Google Shape;3643;p314"/>
          <p:cNvCxnSpPr/>
          <p:nvPr/>
        </p:nvCxnSpPr>
        <p:spPr>
          <a:xfrm>
            <a:off x="4267200" y="3124200"/>
            <a:ext cx="1905000" cy="0"/>
          </a:xfrm>
          <a:prstGeom prst="straightConnector1">
            <a:avLst/>
          </a:prstGeom>
          <a:noFill/>
          <a:ln cap="flat" cmpd="sng" w="9525">
            <a:solidFill>
              <a:schemeClr val="dk1"/>
            </a:solidFill>
            <a:prstDash val="solid"/>
            <a:miter lim="800000"/>
            <a:headEnd len="med" w="med" type="none"/>
            <a:tailEnd len="med" w="med" type="none"/>
          </a:ln>
        </p:spPr>
      </p:cxnSp>
      <p:grpSp>
        <p:nvGrpSpPr>
          <p:cNvPr id="3644" name="Google Shape;3644;p314"/>
          <p:cNvGrpSpPr/>
          <p:nvPr/>
        </p:nvGrpSpPr>
        <p:grpSpPr>
          <a:xfrm>
            <a:off x="1600200" y="1219200"/>
            <a:ext cx="5257800" cy="4648200"/>
            <a:chOff x="1008" y="768"/>
            <a:chExt cx="3312" cy="2928"/>
          </a:xfrm>
        </p:grpSpPr>
        <p:sp>
          <p:nvSpPr>
            <p:cNvPr id="3645" name="Google Shape;3645;p314"/>
            <p:cNvSpPr/>
            <p:nvPr/>
          </p:nvSpPr>
          <p:spPr>
            <a:xfrm>
              <a:off x="1776" y="768"/>
              <a:ext cx="1846" cy="379"/>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Java program</a:t>
              </a:r>
              <a:endParaRPr/>
            </a:p>
          </p:txBody>
        </p:sp>
        <p:sp>
          <p:nvSpPr>
            <p:cNvPr id="3646" name="Google Shape;3646;p314"/>
            <p:cNvSpPr/>
            <p:nvPr/>
          </p:nvSpPr>
          <p:spPr>
            <a:xfrm>
              <a:off x="1776" y="1440"/>
              <a:ext cx="1846" cy="377"/>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 API</a:t>
              </a:r>
              <a:endParaRPr/>
            </a:p>
          </p:txBody>
        </p:sp>
        <p:sp>
          <p:nvSpPr>
            <p:cNvPr id="3647" name="Google Shape;3647;p314"/>
            <p:cNvSpPr/>
            <p:nvPr/>
          </p:nvSpPr>
          <p:spPr>
            <a:xfrm>
              <a:off x="1008" y="2848"/>
              <a:ext cx="856" cy="848"/>
            </a:xfrm>
            <a:prstGeom prst="flowChartMagneticDisk">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Oracle Database</a:t>
              </a:r>
              <a:endParaRPr/>
            </a:p>
          </p:txBody>
        </p:sp>
        <p:sp>
          <p:nvSpPr>
            <p:cNvPr id="3648" name="Google Shape;3648;p314"/>
            <p:cNvSpPr/>
            <p:nvPr/>
          </p:nvSpPr>
          <p:spPr>
            <a:xfrm>
              <a:off x="2112" y="2832"/>
              <a:ext cx="1200" cy="849"/>
            </a:xfrm>
            <a:prstGeom prst="flowChartMagneticDisk">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MS-SQL Server 2000</a:t>
              </a:r>
              <a:endParaRPr/>
            </a:p>
          </p:txBody>
        </p:sp>
        <p:sp>
          <p:nvSpPr>
            <p:cNvPr id="3649" name="Google Shape;3649;p314"/>
            <p:cNvSpPr/>
            <p:nvPr/>
          </p:nvSpPr>
          <p:spPr>
            <a:xfrm>
              <a:off x="3465" y="2830"/>
              <a:ext cx="855" cy="849"/>
            </a:xfrm>
            <a:prstGeom prst="flowChartMagneticDisk">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Sybase Database</a:t>
              </a:r>
              <a:endParaRPr/>
            </a:p>
          </p:txBody>
        </p:sp>
        <p:cxnSp>
          <p:nvCxnSpPr>
            <p:cNvPr id="3650" name="Google Shape;3650;p314"/>
            <p:cNvCxnSpPr/>
            <p:nvPr/>
          </p:nvCxnSpPr>
          <p:spPr>
            <a:xfrm>
              <a:off x="2699" y="1147"/>
              <a:ext cx="1" cy="293"/>
            </a:xfrm>
            <a:prstGeom prst="straightConnector1">
              <a:avLst/>
            </a:prstGeom>
            <a:noFill/>
            <a:ln cap="flat" cmpd="sng" w="9525">
              <a:solidFill>
                <a:srgbClr val="000000"/>
              </a:solidFill>
              <a:prstDash val="solid"/>
              <a:miter lim="800000"/>
              <a:headEnd len="med" w="med" type="triangle"/>
              <a:tailEnd len="med" w="med" type="triangle"/>
            </a:ln>
          </p:spPr>
        </p:cxnSp>
        <p:sp>
          <p:nvSpPr>
            <p:cNvPr id="3651" name="Google Shape;3651;p314"/>
            <p:cNvSpPr/>
            <p:nvPr/>
          </p:nvSpPr>
          <p:spPr>
            <a:xfrm>
              <a:off x="1056" y="2208"/>
              <a:ext cx="749" cy="26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a:t>
              </a:r>
              <a:endParaRPr/>
            </a:p>
          </p:txBody>
        </p:sp>
        <p:sp>
          <p:nvSpPr>
            <p:cNvPr id="3652" name="Google Shape;3652;p314"/>
            <p:cNvSpPr/>
            <p:nvPr/>
          </p:nvSpPr>
          <p:spPr>
            <a:xfrm>
              <a:off x="3504" y="2208"/>
              <a:ext cx="768" cy="240"/>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a:t>
              </a:r>
              <a:endParaRPr/>
            </a:p>
          </p:txBody>
        </p:sp>
        <p:sp>
          <p:nvSpPr>
            <p:cNvPr id="3653" name="Google Shape;3653;p314"/>
            <p:cNvSpPr/>
            <p:nvPr/>
          </p:nvSpPr>
          <p:spPr>
            <a:xfrm>
              <a:off x="2352" y="2208"/>
              <a:ext cx="729" cy="26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a:t>
              </a:r>
              <a:endParaRPr/>
            </a:p>
          </p:txBody>
        </p:sp>
        <p:cxnSp>
          <p:nvCxnSpPr>
            <p:cNvPr id="3654" name="Google Shape;3654;p314"/>
            <p:cNvCxnSpPr/>
            <p:nvPr/>
          </p:nvCxnSpPr>
          <p:spPr>
            <a:xfrm>
              <a:off x="3888" y="2448"/>
              <a:ext cx="5" cy="382"/>
            </a:xfrm>
            <a:prstGeom prst="bentConnector3">
              <a:avLst>
                <a:gd fmla="val 50000" name="adj1"/>
              </a:avLst>
            </a:prstGeom>
            <a:noFill/>
            <a:ln cap="flat" cmpd="sng" w="9525">
              <a:solidFill>
                <a:srgbClr val="000000"/>
              </a:solidFill>
              <a:prstDash val="solid"/>
              <a:miter lim="800000"/>
              <a:headEnd len="med" w="med" type="triangle"/>
              <a:tailEnd len="med" w="med" type="triangle"/>
            </a:ln>
          </p:spPr>
        </p:cxnSp>
        <p:cxnSp>
          <p:nvCxnSpPr>
            <p:cNvPr id="3655" name="Google Shape;3655;p314"/>
            <p:cNvCxnSpPr/>
            <p:nvPr/>
          </p:nvCxnSpPr>
          <p:spPr>
            <a:xfrm>
              <a:off x="2688" y="2448"/>
              <a:ext cx="1" cy="384"/>
            </a:xfrm>
            <a:prstGeom prst="straightConnector1">
              <a:avLst/>
            </a:prstGeom>
            <a:noFill/>
            <a:ln cap="flat" cmpd="sng" w="9525">
              <a:solidFill>
                <a:srgbClr val="000000"/>
              </a:solidFill>
              <a:prstDash val="solid"/>
              <a:miter lim="800000"/>
              <a:headEnd len="med" w="med" type="triangle"/>
              <a:tailEnd len="med" w="med" type="triangle"/>
            </a:ln>
          </p:spPr>
        </p:cxnSp>
        <p:cxnSp>
          <p:nvCxnSpPr>
            <p:cNvPr id="3656" name="Google Shape;3656;p314"/>
            <p:cNvCxnSpPr/>
            <p:nvPr/>
          </p:nvCxnSpPr>
          <p:spPr>
            <a:xfrm>
              <a:off x="1440" y="2496"/>
              <a:ext cx="1" cy="336"/>
            </a:xfrm>
            <a:prstGeom prst="straightConnector1">
              <a:avLst/>
            </a:prstGeom>
            <a:noFill/>
            <a:ln cap="flat" cmpd="sng" w="9525">
              <a:solidFill>
                <a:srgbClr val="000000"/>
              </a:solidFill>
              <a:prstDash val="solid"/>
              <a:miter lim="800000"/>
              <a:headEnd len="med" w="med" type="triangle"/>
              <a:tailEnd len="med" w="med" type="triangle"/>
            </a:ln>
          </p:spPr>
        </p:cxnSp>
        <p:cxnSp>
          <p:nvCxnSpPr>
            <p:cNvPr id="3657" name="Google Shape;3657;p314"/>
            <p:cNvCxnSpPr/>
            <p:nvPr/>
          </p:nvCxnSpPr>
          <p:spPr>
            <a:xfrm>
              <a:off x="3888" y="1968"/>
              <a:ext cx="0"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3658" name="Google Shape;3658;p314"/>
            <p:cNvCxnSpPr/>
            <p:nvPr/>
          </p:nvCxnSpPr>
          <p:spPr>
            <a:xfrm rot="10800000">
              <a:off x="1440" y="1968"/>
              <a:ext cx="1248" cy="0"/>
            </a:xfrm>
            <a:prstGeom prst="straightConnector1">
              <a:avLst/>
            </a:prstGeom>
            <a:noFill/>
            <a:ln cap="flat" cmpd="sng" w="9525">
              <a:solidFill>
                <a:schemeClr val="dk1"/>
              </a:solidFill>
              <a:prstDash val="solid"/>
              <a:miter lim="800000"/>
              <a:headEnd len="med" w="med" type="none"/>
              <a:tailEnd len="med" w="med" type="none"/>
            </a:ln>
          </p:spPr>
        </p:cxnSp>
        <p:cxnSp>
          <p:nvCxnSpPr>
            <p:cNvPr id="3659" name="Google Shape;3659;p314"/>
            <p:cNvCxnSpPr/>
            <p:nvPr/>
          </p:nvCxnSpPr>
          <p:spPr>
            <a:xfrm>
              <a:off x="1440" y="1968"/>
              <a:ext cx="0"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3660" name="Google Shape;3660;p314"/>
            <p:cNvCxnSpPr/>
            <p:nvPr/>
          </p:nvCxnSpPr>
          <p:spPr>
            <a:xfrm>
              <a:off x="2688" y="1968"/>
              <a:ext cx="0" cy="24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7" name="Shape 3667"/>
        <p:cNvGrpSpPr/>
        <p:nvPr/>
      </p:nvGrpSpPr>
      <p:grpSpPr>
        <a:xfrm>
          <a:off x="0" y="0"/>
          <a:ext cx="0" cy="0"/>
          <a:chOff x="0" y="0"/>
          <a:chExt cx="0" cy="0"/>
        </a:xfrm>
      </p:grpSpPr>
      <p:sp>
        <p:nvSpPr>
          <p:cNvPr id="3668" name="Google Shape;3668;p31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Type 1 - JDBC-ODBC Bridge Driver</a:t>
            </a:r>
            <a:endParaRPr/>
          </a:p>
        </p:txBody>
      </p:sp>
      <p:sp>
        <p:nvSpPr>
          <p:cNvPr id="3669" name="Google Shape;3669;p315"/>
          <p:cNvSpPr txBox="1"/>
          <p:nvPr/>
        </p:nvSpPr>
        <p:spPr>
          <a:xfrm>
            <a:off x="609600" y="1524000"/>
            <a:ext cx="16002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Application</a:t>
            </a:r>
            <a:endParaRPr/>
          </a:p>
        </p:txBody>
      </p:sp>
      <p:sp>
        <p:nvSpPr>
          <p:cNvPr id="3670" name="Google Shape;3670;p315"/>
          <p:cNvSpPr txBox="1"/>
          <p:nvPr/>
        </p:nvSpPr>
        <p:spPr>
          <a:xfrm>
            <a:off x="2819400" y="4648200"/>
            <a:ext cx="18288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JDBC-ODBC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Bridge Driver</a:t>
            </a:r>
            <a:endParaRPr/>
          </a:p>
        </p:txBody>
      </p:sp>
      <p:sp>
        <p:nvSpPr>
          <p:cNvPr id="3671" name="Google Shape;3671;p315"/>
          <p:cNvSpPr txBox="1"/>
          <p:nvPr/>
        </p:nvSpPr>
        <p:spPr>
          <a:xfrm>
            <a:off x="7162800" y="4648200"/>
            <a:ext cx="12954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Layer</a:t>
            </a:r>
            <a:endParaRPr/>
          </a:p>
        </p:txBody>
      </p:sp>
      <p:sp>
        <p:nvSpPr>
          <p:cNvPr id="3672" name="Google Shape;3672;p315"/>
          <p:cNvSpPr/>
          <p:nvPr/>
        </p:nvSpPr>
        <p:spPr>
          <a:xfrm>
            <a:off x="838200" y="4572000"/>
            <a:ext cx="1143000" cy="10668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API</a:t>
            </a:r>
            <a:endParaRPr/>
          </a:p>
        </p:txBody>
      </p:sp>
      <p:sp>
        <p:nvSpPr>
          <p:cNvPr id="3673" name="Google Shape;3673;p315"/>
          <p:cNvSpPr/>
          <p:nvPr/>
        </p:nvSpPr>
        <p:spPr>
          <a:xfrm>
            <a:off x="5486400" y="4572000"/>
            <a:ext cx="1143000" cy="10668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ODBC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API</a:t>
            </a:r>
            <a:endParaRPr/>
          </a:p>
        </p:txBody>
      </p:sp>
      <p:sp>
        <p:nvSpPr>
          <p:cNvPr id="3674" name="Google Shape;3674;p315"/>
          <p:cNvSpPr/>
          <p:nvPr/>
        </p:nvSpPr>
        <p:spPr>
          <a:xfrm>
            <a:off x="7315200" y="1524000"/>
            <a:ext cx="914400" cy="1214437"/>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Source</a:t>
            </a:r>
            <a:endParaRPr/>
          </a:p>
        </p:txBody>
      </p:sp>
      <p:cxnSp>
        <p:nvCxnSpPr>
          <p:cNvPr id="3675" name="Google Shape;3675;p315"/>
          <p:cNvCxnSpPr/>
          <p:nvPr/>
        </p:nvCxnSpPr>
        <p:spPr>
          <a:xfrm>
            <a:off x="1409700" y="2438400"/>
            <a:ext cx="1587" cy="2133600"/>
          </a:xfrm>
          <a:prstGeom prst="straightConnector1">
            <a:avLst/>
          </a:prstGeom>
          <a:noFill/>
          <a:ln cap="flat" cmpd="sng" w="9525">
            <a:solidFill>
              <a:srgbClr val="000000"/>
            </a:solidFill>
            <a:prstDash val="solid"/>
            <a:miter lim="800000"/>
            <a:headEnd len="med" w="med" type="none"/>
            <a:tailEnd len="med" w="med" type="none"/>
          </a:ln>
        </p:spPr>
      </p:cxnSp>
      <p:cxnSp>
        <p:nvCxnSpPr>
          <p:cNvPr id="3676" name="Google Shape;3676;p315"/>
          <p:cNvCxnSpPr/>
          <p:nvPr/>
        </p:nvCxnSpPr>
        <p:spPr>
          <a:xfrm>
            <a:off x="1981200" y="5105400"/>
            <a:ext cx="8382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677" name="Google Shape;3677;p315"/>
          <p:cNvCxnSpPr/>
          <p:nvPr/>
        </p:nvCxnSpPr>
        <p:spPr>
          <a:xfrm>
            <a:off x="4648200" y="5105400"/>
            <a:ext cx="8382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678" name="Google Shape;3678;p315"/>
          <p:cNvCxnSpPr/>
          <p:nvPr/>
        </p:nvCxnSpPr>
        <p:spPr>
          <a:xfrm>
            <a:off x="6629400" y="5105400"/>
            <a:ext cx="5334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679" name="Google Shape;3679;p315"/>
          <p:cNvCxnSpPr/>
          <p:nvPr/>
        </p:nvCxnSpPr>
        <p:spPr>
          <a:xfrm>
            <a:off x="7772400" y="2738437"/>
            <a:ext cx="38100" cy="1909762"/>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6" name="Shape 3686"/>
        <p:cNvGrpSpPr/>
        <p:nvPr/>
      </p:nvGrpSpPr>
      <p:grpSpPr>
        <a:xfrm>
          <a:off x="0" y="0"/>
          <a:ext cx="0" cy="0"/>
          <a:chOff x="0" y="0"/>
          <a:chExt cx="0" cy="0"/>
        </a:xfrm>
      </p:grpSpPr>
      <p:sp>
        <p:nvSpPr>
          <p:cNvPr id="3687" name="Google Shape;3687;p31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Type 2 - Native-API Partly Java Driver</a:t>
            </a:r>
            <a:endParaRPr/>
          </a:p>
        </p:txBody>
      </p:sp>
      <p:sp>
        <p:nvSpPr>
          <p:cNvPr id="3688" name="Google Shape;3688;p316"/>
          <p:cNvSpPr txBox="1"/>
          <p:nvPr/>
        </p:nvSpPr>
        <p:spPr>
          <a:xfrm>
            <a:off x="762000" y="1524000"/>
            <a:ext cx="16002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Application</a:t>
            </a:r>
            <a:endParaRPr/>
          </a:p>
        </p:txBody>
      </p:sp>
      <p:sp>
        <p:nvSpPr>
          <p:cNvPr id="3689" name="Google Shape;3689;p316"/>
          <p:cNvSpPr/>
          <p:nvPr/>
        </p:nvSpPr>
        <p:spPr>
          <a:xfrm>
            <a:off x="990600" y="4343400"/>
            <a:ext cx="1219200" cy="11430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API</a:t>
            </a:r>
            <a:endParaRPr/>
          </a:p>
        </p:txBody>
      </p:sp>
      <p:sp>
        <p:nvSpPr>
          <p:cNvPr id="3690" name="Google Shape;3690;p316"/>
          <p:cNvSpPr txBox="1"/>
          <p:nvPr/>
        </p:nvSpPr>
        <p:spPr>
          <a:xfrm>
            <a:off x="2819400" y="4419600"/>
            <a:ext cx="15240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Native API </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a:t>
            </a:r>
            <a:endParaRPr/>
          </a:p>
        </p:txBody>
      </p:sp>
      <p:sp>
        <p:nvSpPr>
          <p:cNvPr id="3691" name="Google Shape;3691;p316"/>
          <p:cNvSpPr/>
          <p:nvPr/>
        </p:nvSpPr>
        <p:spPr>
          <a:xfrm>
            <a:off x="5029200" y="4191000"/>
            <a:ext cx="1371600" cy="13716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Vendor</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Specific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API</a:t>
            </a:r>
            <a:endParaRPr/>
          </a:p>
        </p:txBody>
      </p:sp>
      <p:sp>
        <p:nvSpPr>
          <p:cNvPr id="3692" name="Google Shape;3692;p316"/>
          <p:cNvSpPr/>
          <p:nvPr/>
        </p:nvSpPr>
        <p:spPr>
          <a:xfrm>
            <a:off x="6629400" y="1524000"/>
            <a:ext cx="914400" cy="1214437"/>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Source</a:t>
            </a:r>
            <a:endParaRPr/>
          </a:p>
        </p:txBody>
      </p:sp>
      <p:cxnSp>
        <p:nvCxnSpPr>
          <p:cNvPr id="3693" name="Google Shape;3693;p316"/>
          <p:cNvCxnSpPr/>
          <p:nvPr/>
        </p:nvCxnSpPr>
        <p:spPr>
          <a:xfrm>
            <a:off x="1562100" y="2438400"/>
            <a:ext cx="38100" cy="1905000"/>
          </a:xfrm>
          <a:prstGeom prst="straightConnector1">
            <a:avLst/>
          </a:prstGeom>
          <a:noFill/>
          <a:ln cap="flat" cmpd="sng" w="9525">
            <a:solidFill>
              <a:srgbClr val="000000"/>
            </a:solidFill>
            <a:prstDash val="solid"/>
            <a:miter lim="800000"/>
            <a:headEnd len="med" w="med" type="none"/>
            <a:tailEnd len="med" w="med" type="none"/>
          </a:ln>
        </p:spPr>
      </p:cxnSp>
      <p:cxnSp>
        <p:nvCxnSpPr>
          <p:cNvPr id="3694" name="Google Shape;3694;p316"/>
          <p:cNvCxnSpPr/>
          <p:nvPr/>
        </p:nvCxnSpPr>
        <p:spPr>
          <a:xfrm flipH="1" rot="10800000">
            <a:off x="2209800" y="4876800"/>
            <a:ext cx="609600" cy="38100"/>
          </a:xfrm>
          <a:prstGeom prst="straightConnector1">
            <a:avLst/>
          </a:prstGeom>
          <a:noFill/>
          <a:ln cap="flat" cmpd="sng" w="9525">
            <a:solidFill>
              <a:srgbClr val="000000"/>
            </a:solidFill>
            <a:prstDash val="solid"/>
            <a:miter lim="800000"/>
            <a:headEnd len="med" w="med" type="none"/>
            <a:tailEnd len="med" w="med" type="none"/>
          </a:ln>
        </p:spPr>
      </p:cxnSp>
      <p:cxnSp>
        <p:nvCxnSpPr>
          <p:cNvPr id="3695" name="Google Shape;3695;p316"/>
          <p:cNvCxnSpPr/>
          <p:nvPr/>
        </p:nvCxnSpPr>
        <p:spPr>
          <a:xfrm>
            <a:off x="4343400" y="4876800"/>
            <a:ext cx="6858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696" name="Google Shape;3696;p316"/>
          <p:cNvCxnSpPr/>
          <p:nvPr/>
        </p:nvCxnSpPr>
        <p:spPr>
          <a:xfrm rot="-5400000">
            <a:off x="5674500" y="3464699"/>
            <a:ext cx="2138400" cy="685800"/>
          </a:xfrm>
          <a:prstGeom prst="bentConnector3">
            <a:avLst>
              <a:gd fmla="val 50000" name="adj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3" name="Shape 3703"/>
        <p:cNvGrpSpPr/>
        <p:nvPr/>
      </p:nvGrpSpPr>
      <p:grpSpPr>
        <a:xfrm>
          <a:off x="0" y="0"/>
          <a:ext cx="0" cy="0"/>
          <a:chOff x="0" y="0"/>
          <a:chExt cx="0" cy="0"/>
        </a:xfrm>
      </p:grpSpPr>
      <p:sp>
        <p:nvSpPr>
          <p:cNvPr id="3704" name="Google Shape;3704;p31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Type 3 - Net-Protocol All-Java Driver</a:t>
            </a:r>
            <a:endParaRPr/>
          </a:p>
        </p:txBody>
      </p:sp>
      <p:sp>
        <p:nvSpPr>
          <p:cNvPr id="3705" name="Google Shape;3705;p317"/>
          <p:cNvSpPr txBox="1"/>
          <p:nvPr/>
        </p:nvSpPr>
        <p:spPr>
          <a:xfrm>
            <a:off x="609600" y="1524000"/>
            <a:ext cx="16002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Application</a:t>
            </a:r>
            <a:endParaRPr/>
          </a:p>
        </p:txBody>
      </p:sp>
      <p:sp>
        <p:nvSpPr>
          <p:cNvPr id="3706" name="Google Shape;3706;p317"/>
          <p:cNvSpPr txBox="1"/>
          <p:nvPr/>
        </p:nvSpPr>
        <p:spPr>
          <a:xfrm>
            <a:off x="1752600" y="4648200"/>
            <a:ext cx="18288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Net-Protocol</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a:t>
            </a:r>
            <a:endParaRPr/>
          </a:p>
        </p:txBody>
      </p:sp>
      <p:sp>
        <p:nvSpPr>
          <p:cNvPr id="3707" name="Google Shape;3707;p317"/>
          <p:cNvSpPr txBox="1"/>
          <p:nvPr/>
        </p:nvSpPr>
        <p:spPr>
          <a:xfrm>
            <a:off x="6324600" y="4648200"/>
            <a:ext cx="12954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Native</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driver</a:t>
            </a:r>
            <a:endParaRPr/>
          </a:p>
        </p:txBody>
      </p:sp>
      <p:sp>
        <p:nvSpPr>
          <p:cNvPr id="3708" name="Google Shape;3708;p317"/>
          <p:cNvSpPr/>
          <p:nvPr/>
        </p:nvSpPr>
        <p:spPr>
          <a:xfrm>
            <a:off x="838200" y="3200400"/>
            <a:ext cx="1143000" cy="10668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API</a:t>
            </a:r>
            <a:endParaRPr/>
          </a:p>
        </p:txBody>
      </p:sp>
      <p:sp>
        <p:nvSpPr>
          <p:cNvPr id="3709" name="Google Shape;3709;p317"/>
          <p:cNvSpPr/>
          <p:nvPr/>
        </p:nvSpPr>
        <p:spPr>
          <a:xfrm>
            <a:off x="6553200" y="1524000"/>
            <a:ext cx="914400" cy="1214437"/>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Source</a:t>
            </a:r>
            <a:endParaRPr/>
          </a:p>
        </p:txBody>
      </p:sp>
      <p:cxnSp>
        <p:nvCxnSpPr>
          <p:cNvPr id="3710" name="Google Shape;3710;p317"/>
          <p:cNvCxnSpPr/>
          <p:nvPr/>
        </p:nvCxnSpPr>
        <p:spPr>
          <a:xfrm>
            <a:off x="1409700" y="2438400"/>
            <a:ext cx="1587" cy="762000"/>
          </a:xfrm>
          <a:prstGeom prst="straightConnector1">
            <a:avLst/>
          </a:prstGeom>
          <a:noFill/>
          <a:ln cap="flat" cmpd="sng" w="9525">
            <a:solidFill>
              <a:srgbClr val="000000"/>
            </a:solidFill>
            <a:prstDash val="solid"/>
            <a:miter lim="800000"/>
            <a:headEnd len="med" w="med" type="none"/>
            <a:tailEnd len="med" w="med" type="none"/>
          </a:ln>
        </p:spPr>
      </p:cxnSp>
      <p:cxnSp>
        <p:nvCxnSpPr>
          <p:cNvPr id="3711" name="Google Shape;3711;p317"/>
          <p:cNvCxnSpPr/>
          <p:nvPr/>
        </p:nvCxnSpPr>
        <p:spPr>
          <a:xfrm flipH="1">
            <a:off x="6972300" y="2738437"/>
            <a:ext cx="38100" cy="1909762"/>
          </a:xfrm>
          <a:prstGeom prst="straightConnector1">
            <a:avLst/>
          </a:prstGeom>
          <a:noFill/>
          <a:ln cap="flat" cmpd="sng" w="9525">
            <a:solidFill>
              <a:srgbClr val="000000"/>
            </a:solidFill>
            <a:prstDash val="solid"/>
            <a:miter lim="800000"/>
            <a:headEnd len="med" w="med" type="none"/>
            <a:tailEnd len="med" w="med" type="none"/>
          </a:ln>
        </p:spPr>
      </p:cxnSp>
      <p:sp>
        <p:nvSpPr>
          <p:cNvPr id="3712" name="Google Shape;3712;p317"/>
          <p:cNvSpPr txBox="1"/>
          <p:nvPr/>
        </p:nvSpPr>
        <p:spPr>
          <a:xfrm>
            <a:off x="3962400" y="4648200"/>
            <a:ext cx="18288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 Server</a:t>
            </a:r>
            <a:endParaRPr/>
          </a:p>
        </p:txBody>
      </p:sp>
      <p:cxnSp>
        <p:nvCxnSpPr>
          <p:cNvPr id="3713" name="Google Shape;3713;p317"/>
          <p:cNvCxnSpPr/>
          <p:nvPr/>
        </p:nvCxnSpPr>
        <p:spPr>
          <a:xfrm>
            <a:off x="3581400" y="5105400"/>
            <a:ext cx="3810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714" name="Google Shape;3714;p317"/>
          <p:cNvCxnSpPr/>
          <p:nvPr/>
        </p:nvCxnSpPr>
        <p:spPr>
          <a:xfrm>
            <a:off x="5791200" y="5105400"/>
            <a:ext cx="5334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715" name="Google Shape;3715;p317"/>
          <p:cNvCxnSpPr/>
          <p:nvPr/>
        </p:nvCxnSpPr>
        <p:spPr>
          <a:xfrm>
            <a:off x="1371600" y="4267200"/>
            <a:ext cx="1587" cy="838200"/>
          </a:xfrm>
          <a:prstGeom prst="straightConnector1">
            <a:avLst/>
          </a:prstGeom>
          <a:noFill/>
          <a:ln cap="flat" cmpd="sng" w="12600">
            <a:solidFill>
              <a:srgbClr val="000000"/>
            </a:solidFill>
            <a:prstDash val="solid"/>
            <a:miter lim="800000"/>
            <a:headEnd len="med" w="med" type="none"/>
            <a:tailEnd len="med" w="med" type="none"/>
          </a:ln>
        </p:spPr>
      </p:cxnSp>
      <p:cxnSp>
        <p:nvCxnSpPr>
          <p:cNvPr id="3716" name="Google Shape;3716;p317"/>
          <p:cNvCxnSpPr/>
          <p:nvPr/>
        </p:nvCxnSpPr>
        <p:spPr>
          <a:xfrm>
            <a:off x="1371600" y="5105400"/>
            <a:ext cx="381000" cy="1587"/>
          </a:xfrm>
          <a:prstGeom prst="straightConnector1">
            <a:avLst/>
          </a:prstGeom>
          <a:noFill/>
          <a:ln cap="flat" cmpd="sng" w="12600">
            <a:solidFill>
              <a:srgbClr val="000000"/>
            </a:solidFill>
            <a:prstDash val="solid"/>
            <a:miter lim="800000"/>
            <a:headEnd len="med" w="med" type="none"/>
            <a:tailEnd len="med" w="med" type="none"/>
          </a:ln>
        </p:spPr>
      </p:cxn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3" name="Shape 3723"/>
        <p:cNvGrpSpPr/>
        <p:nvPr/>
      </p:nvGrpSpPr>
      <p:grpSpPr>
        <a:xfrm>
          <a:off x="0" y="0"/>
          <a:ext cx="0" cy="0"/>
          <a:chOff x="0" y="0"/>
          <a:chExt cx="0" cy="0"/>
        </a:xfrm>
      </p:grpSpPr>
      <p:sp>
        <p:nvSpPr>
          <p:cNvPr id="3724" name="Google Shape;3724;p31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Type 4 - Native Protocol All-Java Driver	</a:t>
            </a:r>
            <a:endParaRPr/>
          </a:p>
        </p:txBody>
      </p:sp>
      <p:sp>
        <p:nvSpPr>
          <p:cNvPr id="3725" name="Google Shape;3725;p318"/>
          <p:cNvSpPr txBox="1"/>
          <p:nvPr/>
        </p:nvSpPr>
        <p:spPr>
          <a:xfrm>
            <a:off x="685800" y="1600200"/>
            <a:ext cx="16002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Java </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Application</a:t>
            </a:r>
            <a:endParaRPr/>
          </a:p>
        </p:txBody>
      </p:sp>
      <p:sp>
        <p:nvSpPr>
          <p:cNvPr id="3726" name="Google Shape;3726;p318"/>
          <p:cNvSpPr txBox="1"/>
          <p:nvPr/>
        </p:nvSpPr>
        <p:spPr>
          <a:xfrm>
            <a:off x="4495800" y="4648200"/>
            <a:ext cx="1981200" cy="9144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Native Protocol</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Driver</a:t>
            </a:r>
            <a:endParaRPr/>
          </a:p>
        </p:txBody>
      </p:sp>
      <p:sp>
        <p:nvSpPr>
          <p:cNvPr id="3727" name="Google Shape;3727;p318"/>
          <p:cNvSpPr/>
          <p:nvPr/>
        </p:nvSpPr>
        <p:spPr>
          <a:xfrm>
            <a:off x="2362200" y="4572000"/>
            <a:ext cx="1143000" cy="1066800"/>
          </a:xfrm>
          <a:prstGeom prst="ellipse">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JDBC</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API</a:t>
            </a:r>
            <a:endParaRPr/>
          </a:p>
        </p:txBody>
      </p:sp>
      <p:sp>
        <p:nvSpPr>
          <p:cNvPr id="3728" name="Google Shape;3728;p318"/>
          <p:cNvSpPr/>
          <p:nvPr/>
        </p:nvSpPr>
        <p:spPr>
          <a:xfrm>
            <a:off x="7086600" y="1447800"/>
            <a:ext cx="914400" cy="1214437"/>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Data</a:t>
            </a:r>
            <a:endParaRPr/>
          </a:p>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Source</a:t>
            </a:r>
            <a:endParaRPr/>
          </a:p>
        </p:txBody>
      </p:sp>
      <p:cxnSp>
        <p:nvCxnSpPr>
          <p:cNvPr id="3729" name="Google Shape;3729;p318"/>
          <p:cNvCxnSpPr/>
          <p:nvPr/>
        </p:nvCxnSpPr>
        <p:spPr>
          <a:xfrm>
            <a:off x="3505200" y="5105400"/>
            <a:ext cx="990600" cy="1587"/>
          </a:xfrm>
          <a:prstGeom prst="straightConnector1">
            <a:avLst/>
          </a:prstGeom>
          <a:noFill/>
          <a:ln cap="flat" cmpd="sng" w="9525">
            <a:solidFill>
              <a:srgbClr val="000000"/>
            </a:solidFill>
            <a:prstDash val="solid"/>
            <a:miter lim="800000"/>
            <a:headEnd len="med" w="med" type="none"/>
            <a:tailEnd len="med" w="med" type="none"/>
          </a:ln>
        </p:spPr>
      </p:cxnSp>
      <p:cxnSp>
        <p:nvCxnSpPr>
          <p:cNvPr id="3730" name="Google Shape;3730;p318"/>
          <p:cNvCxnSpPr/>
          <p:nvPr/>
        </p:nvCxnSpPr>
        <p:spPr>
          <a:xfrm rot="5400000">
            <a:off x="5787962" y="3351187"/>
            <a:ext cx="2443200" cy="106530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31" name="Google Shape;3731;p318"/>
          <p:cNvCxnSpPr/>
          <p:nvPr/>
        </p:nvCxnSpPr>
        <p:spPr>
          <a:xfrm>
            <a:off x="1371600" y="2514600"/>
            <a:ext cx="1587" cy="2590800"/>
          </a:xfrm>
          <a:prstGeom prst="straightConnector1">
            <a:avLst/>
          </a:prstGeom>
          <a:noFill/>
          <a:ln cap="flat" cmpd="sng" w="12600">
            <a:solidFill>
              <a:srgbClr val="000000"/>
            </a:solidFill>
            <a:prstDash val="solid"/>
            <a:miter lim="800000"/>
            <a:headEnd len="med" w="med" type="none"/>
            <a:tailEnd len="med" w="med" type="none"/>
          </a:ln>
        </p:spPr>
      </p:cxnSp>
      <p:cxnSp>
        <p:nvCxnSpPr>
          <p:cNvPr id="3732" name="Google Shape;3732;p318"/>
          <p:cNvCxnSpPr/>
          <p:nvPr/>
        </p:nvCxnSpPr>
        <p:spPr>
          <a:xfrm>
            <a:off x="1371600" y="5105400"/>
            <a:ext cx="990600" cy="1587"/>
          </a:xfrm>
          <a:prstGeom prst="straightConnector1">
            <a:avLst/>
          </a:prstGeom>
          <a:noFill/>
          <a:ln cap="flat" cmpd="sng" w="12600">
            <a:solidFill>
              <a:srgbClr val="000000"/>
            </a:solidFill>
            <a:prstDash val="solid"/>
            <a:miter lim="800000"/>
            <a:headEnd len="med" w="med" type="none"/>
            <a:tailEnd len="med" w="med" type="none"/>
          </a:ln>
        </p:spPr>
      </p:cxn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0" name="Shape 3740"/>
        <p:cNvGrpSpPr/>
        <p:nvPr/>
      </p:nvGrpSpPr>
      <p:grpSpPr>
        <a:xfrm>
          <a:off x="0" y="0"/>
          <a:ext cx="0" cy="0"/>
          <a:chOff x="0" y="0"/>
          <a:chExt cx="0" cy="0"/>
        </a:xfrm>
      </p:grpSpPr>
      <p:sp>
        <p:nvSpPr>
          <p:cNvPr id="3741" name="Google Shape;3741;p31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Steps to Execute a Simple </a:t>
            </a:r>
            <a:r>
              <a:rPr b="0" i="1" lang="en-US" sz="3200" u="none">
                <a:solidFill>
                  <a:srgbClr val="000000"/>
                </a:solidFill>
                <a:latin typeface="Tahoma"/>
                <a:ea typeface="Tahoma"/>
                <a:cs typeface="Tahoma"/>
                <a:sym typeface="Tahoma"/>
              </a:rPr>
              <a:t>Select</a:t>
            </a:r>
            <a:r>
              <a:rPr b="0" i="0" lang="en-US" sz="3200" u="none">
                <a:solidFill>
                  <a:srgbClr val="000000"/>
                </a:solidFill>
                <a:latin typeface="Tahoma"/>
                <a:ea typeface="Tahoma"/>
                <a:cs typeface="Tahoma"/>
                <a:sym typeface="Tahoma"/>
              </a:rPr>
              <a:t>  Query</a:t>
            </a:r>
            <a:endParaRPr/>
          </a:p>
        </p:txBody>
      </p:sp>
      <p:sp>
        <p:nvSpPr>
          <p:cNvPr id="3742" name="Google Shape;3742;p319"/>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Load the appropriate driver</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Establish the connection</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Create a statement </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Execute the query and retrieve the result set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Process the result set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Close the result set, statement and connection</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9" name="Shape 3749"/>
        <p:cNvGrpSpPr/>
        <p:nvPr/>
      </p:nvGrpSpPr>
      <p:grpSpPr>
        <a:xfrm>
          <a:off x="0" y="0"/>
          <a:ext cx="0" cy="0"/>
          <a:chOff x="0" y="0"/>
          <a:chExt cx="0" cy="0"/>
        </a:xfrm>
      </p:grpSpPr>
      <p:sp>
        <p:nvSpPr>
          <p:cNvPr id="3750" name="Google Shape;3750;p32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ManageConnections.java (using bridge driver)</a:t>
            </a:r>
            <a:endParaRPr/>
          </a:p>
        </p:txBody>
      </p:sp>
      <p:sp>
        <p:nvSpPr>
          <p:cNvPr id="3751" name="Google Shape;3751;p320"/>
          <p:cNvSpPr txBox="1"/>
          <p:nvPr/>
        </p:nvSpPr>
        <p:spPr>
          <a:xfrm>
            <a:off x="533400" y="838200"/>
            <a:ext cx="8072437" cy="5838825"/>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java.sql.*;</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ManageConnections {</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private Connection conn;</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Connection getConnection() throws SQLException,ClassNotFoundException {</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Class.forName("sun.jdbc.odbc.JdbcOdbcDriver");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conn=DriverManager.getConnection("jdbc:odbc:javadsn", "scott", "tiger");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System.out.println("Connection done");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conn;</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closeConnection() throws SQLException{</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(conn!=null)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conn.close();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8" name="Shape 3758"/>
        <p:cNvGrpSpPr/>
        <p:nvPr/>
      </p:nvGrpSpPr>
      <p:grpSpPr>
        <a:xfrm>
          <a:off x="0" y="0"/>
          <a:ext cx="0" cy="0"/>
          <a:chOff x="0" y="0"/>
          <a:chExt cx="0" cy="0"/>
        </a:xfrm>
      </p:grpSpPr>
      <p:sp>
        <p:nvSpPr>
          <p:cNvPr id="3759" name="Google Shape;3759;p32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ManageConnection.java </a:t>
            </a:r>
            <a:r>
              <a:rPr b="0" i="0" lang="en-US" sz="2400" u="none">
                <a:solidFill>
                  <a:srgbClr val="000000"/>
                </a:solidFill>
                <a:latin typeface="Tahoma"/>
                <a:ea typeface="Tahoma"/>
                <a:cs typeface="Tahoma"/>
                <a:sym typeface="Tahoma"/>
              </a:rPr>
              <a:t>(contd…)</a:t>
            </a:r>
            <a:endParaRPr/>
          </a:p>
        </p:txBody>
      </p:sp>
      <p:sp>
        <p:nvSpPr>
          <p:cNvPr id="3760" name="Google Shape;3760;p321"/>
          <p:cNvSpPr txBox="1"/>
          <p:nvPr/>
        </p:nvSpPr>
        <p:spPr>
          <a:xfrm>
            <a:off x="228600" y="762000"/>
            <a:ext cx="8382000" cy="5715000"/>
          </a:xfrm>
          <a:prstGeom prst="rect">
            <a:avLst/>
          </a:prstGeom>
          <a:noFill/>
          <a:ln>
            <a:noFill/>
          </a:ln>
        </p:spPr>
        <p:txBody>
          <a:bodyPr anchorCtr="0" anchor="t" bIns="46800" lIns="90000" spcFirstLastPara="1" rIns="90000" wrap="square" tIns="46800">
            <a:noAutofit/>
          </a:bodyPr>
          <a:lstStyle/>
          <a:p>
            <a:pPr indent="-608012" lvl="0" marL="608012"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java.sql.*;</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ConnectionDemo{</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args) {</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Connection con = 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ManageConnections mc = 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 st=null;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ResultSet rs=null;</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  			mc=new ManageConnections();</a:t>
            </a:r>
            <a:endParaRPr/>
          </a:p>
          <a:p>
            <a:pPr indent="-608012" lvl="0" marL="608012"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con=mc.getConnection();</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st=con.createStatement();</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rs=st.executeQuery("select * from emp");</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while(rs.next()){</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eno=rs.getInt(1);</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name = rs.getString(“ename”); </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.println(eno+ “\t “+name);</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608012" lvl="0" marL="608012"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sp>
        <p:nvSpPr>
          <p:cNvPr id="3767" name="Google Shape;3767;p322"/>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ManageConnection.java </a:t>
            </a:r>
            <a:r>
              <a:rPr b="0" i="0" lang="en-US" sz="2400" u="none">
                <a:solidFill>
                  <a:srgbClr val="000000"/>
                </a:solidFill>
                <a:latin typeface="Tahoma"/>
                <a:ea typeface="Tahoma"/>
                <a:cs typeface="Tahoma"/>
                <a:sym typeface="Tahoma"/>
              </a:rPr>
              <a:t>(contd…)</a:t>
            </a:r>
            <a:endParaRPr/>
          </a:p>
        </p:txBody>
      </p:sp>
      <p:sp>
        <p:nvSpPr>
          <p:cNvPr id="3768" name="Google Shape;3768;p322"/>
          <p:cNvSpPr txBox="1"/>
          <p:nvPr/>
        </p:nvSpPr>
        <p:spPr>
          <a:xfrm>
            <a:off x="533400" y="1143000"/>
            <a:ext cx="8072437" cy="52816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catch</a:t>
            </a:r>
            <a:r>
              <a:rPr b="0" i="0" lang="en-US" sz="2000" u="none">
                <a:solidFill>
                  <a:srgbClr val="000000"/>
                </a:solidFill>
                <a:latin typeface="Arial Narrow"/>
                <a:ea typeface="Arial Narrow"/>
                <a:cs typeface="Arial Narrow"/>
                <a:sym typeface="Arial Narrow"/>
              </a:rPr>
              <a:t>(SQLException e){</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finally</a:t>
            </a: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if</a:t>
            </a:r>
            <a:r>
              <a:rPr b="0" i="0" lang="en-US" sz="2000" u="none">
                <a:solidFill>
                  <a:srgbClr val="000000"/>
                </a:solidFill>
                <a:latin typeface="Arial Narrow"/>
                <a:ea typeface="Arial Narrow"/>
                <a:cs typeface="Arial Narrow"/>
                <a:sym typeface="Arial Narrow"/>
              </a:rPr>
              <a:t>(rs!=</a:t>
            </a:r>
            <a:r>
              <a:rPr b="1" i="0" lang="en-US" sz="2000" u="none">
                <a:solidFill>
                  <a:srgbClr val="000000"/>
                </a:solidFill>
                <a:latin typeface="Arial Narrow"/>
                <a:ea typeface="Arial Narrow"/>
                <a:cs typeface="Arial Narrow"/>
                <a:sym typeface="Arial Narrow"/>
              </a:rPr>
              <a:t>null</a:t>
            </a: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rs.close();</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if</a:t>
            </a:r>
            <a:r>
              <a:rPr b="0" i="0" lang="en-US" sz="2000" u="none">
                <a:solidFill>
                  <a:srgbClr val="000000"/>
                </a:solidFill>
                <a:latin typeface="Arial Narrow"/>
                <a:ea typeface="Arial Narrow"/>
                <a:cs typeface="Arial Narrow"/>
                <a:sym typeface="Arial Narrow"/>
              </a:rPr>
              <a:t>(st!=</a:t>
            </a:r>
            <a:r>
              <a:rPr b="1" i="0" lang="en-US" sz="2000" u="none">
                <a:solidFill>
                  <a:srgbClr val="000000"/>
                </a:solidFill>
                <a:latin typeface="Arial Narrow"/>
                <a:ea typeface="Arial Narrow"/>
                <a:cs typeface="Arial Narrow"/>
                <a:sym typeface="Arial Narrow"/>
              </a:rPr>
              <a:t>null</a:t>
            </a: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st.close();</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mc.closeConnection();</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36550" lvl="0" marL="33655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catch</a:t>
            </a:r>
            <a:r>
              <a:rPr b="0" i="0" lang="en-US" sz="2000" u="none">
                <a:solidFill>
                  <a:srgbClr val="000000"/>
                </a:solidFill>
                <a:latin typeface="Arial Narrow"/>
                <a:ea typeface="Arial Narrow"/>
                <a:cs typeface="Arial Narrow"/>
                <a:sym typeface="Arial Narrow"/>
              </a:rPr>
              <a:t> (SQLException 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6" name="Shape 3776"/>
        <p:cNvGrpSpPr/>
        <p:nvPr/>
      </p:nvGrpSpPr>
      <p:grpSpPr>
        <a:xfrm>
          <a:off x="0" y="0"/>
          <a:ext cx="0" cy="0"/>
          <a:chOff x="0" y="0"/>
          <a:chExt cx="0" cy="0"/>
        </a:xfrm>
      </p:grpSpPr>
      <p:sp>
        <p:nvSpPr>
          <p:cNvPr id="3777" name="Google Shape;3777;p32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JDBC Layer</a:t>
            </a:r>
            <a:endParaRPr/>
          </a:p>
        </p:txBody>
      </p:sp>
      <p:grpSp>
        <p:nvGrpSpPr>
          <p:cNvPr id="3778" name="Google Shape;3778;p323"/>
          <p:cNvGrpSpPr/>
          <p:nvPr/>
        </p:nvGrpSpPr>
        <p:grpSpPr>
          <a:xfrm>
            <a:off x="0" y="838200"/>
            <a:ext cx="8685213" cy="5561012"/>
            <a:chOff x="0" y="528"/>
            <a:chExt cx="5471" cy="3503"/>
          </a:xfrm>
        </p:grpSpPr>
        <p:sp>
          <p:nvSpPr>
            <p:cNvPr id="3779" name="Google Shape;3779;p323"/>
            <p:cNvSpPr txBox="1"/>
            <p:nvPr/>
          </p:nvSpPr>
          <p:spPr>
            <a:xfrm>
              <a:off x="1968" y="2201"/>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DriverManager</a:t>
              </a:r>
              <a:endParaRPr/>
            </a:p>
          </p:txBody>
        </p:sp>
        <p:sp>
          <p:nvSpPr>
            <p:cNvPr id="3780" name="Google Shape;3780;p323"/>
            <p:cNvSpPr txBox="1"/>
            <p:nvPr/>
          </p:nvSpPr>
          <p:spPr>
            <a:xfrm>
              <a:off x="1968" y="2633"/>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Connection</a:t>
              </a:r>
              <a:endParaRPr/>
            </a:p>
          </p:txBody>
        </p:sp>
        <p:sp>
          <p:nvSpPr>
            <p:cNvPr id="3781" name="Google Shape;3781;p323"/>
            <p:cNvSpPr txBox="1"/>
            <p:nvPr/>
          </p:nvSpPr>
          <p:spPr>
            <a:xfrm>
              <a:off x="1968" y="3257"/>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Statement</a:t>
              </a:r>
              <a:endParaRPr/>
            </a:p>
          </p:txBody>
        </p:sp>
        <p:sp>
          <p:nvSpPr>
            <p:cNvPr id="3782" name="Google Shape;3782;p323"/>
            <p:cNvSpPr txBox="1"/>
            <p:nvPr/>
          </p:nvSpPr>
          <p:spPr>
            <a:xfrm>
              <a:off x="54" y="3257"/>
              <a:ext cx="1647"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PreparedStatement</a:t>
              </a:r>
              <a:endParaRPr/>
            </a:p>
          </p:txBody>
        </p:sp>
        <p:sp>
          <p:nvSpPr>
            <p:cNvPr id="3783" name="Google Shape;3783;p323"/>
            <p:cNvSpPr txBox="1"/>
            <p:nvPr/>
          </p:nvSpPr>
          <p:spPr>
            <a:xfrm>
              <a:off x="3722" y="3257"/>
              <a:ext cx="1590"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CallableStatement </a:t>
              </a:r>
              <a:endParaRPr/>
            </a:p>
          </p:txBody>
        </p:sp>
        <p:cxnSp>
          <p:nvCxnSpPr>
            <p:cNvPr id="3784" name="Google Shape;3784;p323"/>
            <p:cNvCxnSpPr/>
            <p:nvPr/>
          </p:nvCxnSpPr>
          <p:spPr>
            <a:xfrm>
              <a:off x="2723" y="2495"/>
              <a:ext cx="1" cy="138"/>
            </a:xfrm>
            <a:prstGeom prst="straightConnector1">
              <a:avLst/>
            </a:prstGeom>
            <a:noFill/>
            <a:ln cap="flat" cmpd="sng" w="9525">
              <a:solidFill>
                <a:srgbClr val="000000"/>
              </a:solidFill>
              <a:prstDash val="solid"/>
              <a:miter lim="800000"/>
              <a:headEnd len="med" w="med" type="none"/>
              <a:tailEnd len="med" w="med" type="none"/>
            </a:ln>
          </p:spPr>
        </p:cxnSp>
        <p:cxnSp>
          <p:nvCxnSpPr>
            <p:cNvPr id="3785" name="Google Shape;3785;p323"/>
            <p:cNvCxnSpPr/>
            <p:nvPr/>
          </p:nvCxnSpPr>
          <p:spPr>
            <a:xfrm>
              <a:off x="2723" y="2927"/>
              <a:ext cx="1" cy="330"/>
            </a:xfrm>
            <a:prstGeom prst="straightConnector1">
              <a:avLst/>
            </a:prstGeom>
            <a:noFill/>
            <a:ln cap="flat" cmpd="sng" w="9525">
              <a:solidFill>
                <a:srgbClr val="000000"/>
              </a:solidFill>
              <a:prstDash val="solid"/>
              <a:miter lim="800000"/>
              <a:headEnd len="med" w="med" type="none"/>
              <a:tailEnd len="med" w="med" type="none"/>
            </a:ln>
          </p:spPr>
        </p:cxnSp>
        <p:cxnSp>
          <p:nvCxnSpPr>
            <p:cNvPr id="3786" name="Google Shape;3786;p323"/>
            <p:cNvCxnSpPr/>
            <p:nvPr/>
          </p:nvCxnSpPr>
          <p:spPr>
            <a:xfrm flipH="1">
              <a:off x="877" y="2927"/>
              <a:ext cx="1845" cy="330"/>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87" name="Google Shape;3787;p323"/>
            <p:cNvCxnSpPr/>
            <p:nvPr/>
          </p:nvCxnSpPr>
          <p:spPr>
            <a:xfrm>
              <a:off x="2723" y="2927"/>
              <a:ext cx="1795" cy="330"/>
            </a:xfrm>
            <a:prstGeom prst="bentConnector3">
              <a:avLst>
                <a:gd fmla="val 50000" name="adj1"/>
              </a:avLst>
            </a:prstGeom>
            <a:noFill/>
            <a:ln cap="flat" cmpd="sng" w="9525">
              <a:solidFill>
                <a:srgbClr val="000000"/>
              </a:solidFill>
              <a:prstDash val="solid"/>
              <a:miter lim="800000"/>
              <a:headEnd len="med" w="med" type="none"/>
              <a:tailEnd len="med" w="med" type="none"/>
            </a:ln>
          </p:spPr>
        </p:cxnSp>
        <p:sp>
          <p:nvSpPr>
            <p:cNvPr id="3788" name="Google Shape;3788;p323"/>
            <p:cNvSpPr txBox="1"/>
            <p:nvPr/>
          </p:nvSpPr>
          <p:spPr>
            <a:xfrm>
              <a:off x="1968" y="3737"/>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ResultSet</a:t>
              </a:r>
              <a:endParaRPr/>
            </a:p>
          </p:txBody>
        </p:sp>
        <p:cxnSp>
          <p:nvCxnSpPr>
            <p:cNvPr id="3789" name="Google Shape;3789;p323"/>
            <p:cNvCxnSpPr/>
            <p:nvPr/>
          </p:nvCxnSpPr>
          <p:spPr>
            <a:xfrm>
              <a:off x="877" y="3551"/>
              <a:ext cx="1091" cy="333"/>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90" name="Google Shape;3790;p323"/>
            <p:cNvCxnSpPr/>
            <p:nvPr/>
          </p:nvCxnSpPr>
          <p:spPr>
            <a:xfrm flipH="1">
              <a:off x="3477" y="3551"/>
              <a:ext cx="1040" cy="333"/>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91" name="Google Shape;3791;p323"/>
            <p:cNvCxnSpPr/>
            <p:nvPr/>
          </p:nvCxnSpPr>
          <p:spPr>
            <a:xfrm>
              <a:off x="2723" y="3551"/>
              <a:ext cx="1" cy="186"/>
            </a:xfrm>
            <a:prstGeom prst="straightConnector1">
              <a:avLst/>
            </a:prstGeom>
            <a:noFill/>
            <a:ln cap="flat" cmpd="sng" w="9525">
              <a:solidFill>
                <a:srgbClr val="000000"/>
              </a:solidFill>
              <a:prstDash val="solid"/>
              <a:miter lim="800000"/>
              <a:headEnd len="med" w="med" type="none"/>
              <a:tailEnd len="med" w="med" type="triangle"/>
            </a:ln>
          </p:spPr>
        </p:cxnSp>
        <p:sp>
          <p:nvSpPr>
            <p:cNvPr id="3792" name="Google Shape;3792;p323"/>
            <p:cNvSpPr/>
            <p:nvPr/>
          </p:nvSpPr>
          <p:spPr>
            <a:xfrm>
              <a:off x="2266" y="528"/>
              <a:ext cx="912" cy="528"/>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Sybase</a:t>
              </a:r>
              <a:endParaRPr/>
            </a:p>
          </p:txBody>
        </p:sp>
        <p:sp>
          <p:nvSpPr>
            <p:cNvPr id="3793" name="Google Shape;3793;p323"/>
            <p:cNvSpPr/>
            <p:nvPr/>
          </p:nvSpPr>
          <p:spPr>
            <a:xfrm>
              <a:off x="4042" y="528"/>
              <a:ext cx="912" cy="528"/>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MS-SQL</a:t>
              </a:r>
              <a:endParaRPr/>
            </a:p>
          </p:txBody>
        </p:sp>
        <p:sp>
          <p:nvSpPr>
            <p:cNvPr id="3794" name="Google Shape;3794;p323"/>
            <p:cNvSpPr/>
            <p:nvPr/>
          </p:nvSpPr>
          <p:spPr>
            <a:xfrm>
              <a:off x="565" y="528"/>
              <a:ext cx="912" cy="528"/>
            </a:xfrm>
            <a:prstGeom prst="can">
              <a:avLst>
                <a:gd fmla="val 25000" name="adj"/>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Oracle</a:t>
              </a:r>
              <a:endParaRPr/>
            </a:p>
          </p:txBody>
        </p:sp>
        <p:sp>
          <p:nvSpPr>
            <p:cNvPr id="3795" name="Google Shape;3795;p323"/>
            <p:cNvSpPr txBox="1"/>
            <p:nvPr/>
          </p:nvSpPr>
          <p:spPr>
            <a:xfrm>
              <a:off x="266" y="1200"/>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Oracle Driver</a:t>
              </a:r>
              <a:endParaRPr/>
            </a:p>
          </p:txBody>
        </p:sp>
        <p:sp>
          <p:nvSpPr>
            <p:cNvPr id="3796" name="Google Shape;3796;p323"/>
            <p:cNvSpPr txBox="1"/>
            <p:nvPr/>
          </p:nvSpPr>
          <p:spPr>
            <a:xfrm>
              <a:off x="1968" y="1200"/>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ODBC Driver</a:t>
              </a:r>
              <a:endParaRPr/>
            </a:p>
          </p:txBody>
        </p:sp>
        <p:sp>
          <p:nvSpPr>
            <p:cNvPr id="3797" name="Google Shape;3797;p323"/>
            <p:cNvSpPr txBox="1"/>
            <p:nvPr/>
          </p:nvSpPr>
          <p:spPr>
            <a:xfrm>
              <a:off x="3743" y="1200"/>
              <a:ext cx="1509" cy="294"/>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MS SQL Driver</a:t>
              </a:r>
              <a:endParaRPr/>
            </a:p>
          </p:txBody>
        </p:sp>
        <p:cxnSp>
          <p:nvCxnSpPr>
            <p:cNvPr id="3798" name="Google Shape;3798;p323"/>
            <p:cNvCxnSpPr/>
            <p:nvPr/>
          </p:nvCxnSpPr>
          <p:spPr>
            <a:xfrm rot="10800000">
              <a:off x="1020" y="1494"/>
              <a:ext cx="1702" cy="707"/>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799" name="Google Shape;3799;p323"/>
            <p:cNvCxnSpPr/>
            <p:nvPr/>
          </p:nvCxnSpPr>
          <p:spPr>
            <a:xfrm flipH="1" rot="10800000">
              <a:off x="2723" y="1494"/>
              <a:ext cx="1775" cy="707"/>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800" name="Google Shape;3800;p323"/>
            <p:cNvCxnSpPr/>
            <p:nvPr/>
          </p:nvCxnSpPr>
          <p:spPr>
            <a:xfrm flipH="1" rot="10800000">
              <a:off x="2723" y="1494"/>
              <a:ext cx="1" cy="707"/>
            </a:xfrm>
            <a:prstGeom prst="straightConnector1">
              <a:avLst/>
            </a:prstGeom>
            <a:noFill/>
            <a:ln cap="flat" cmpd="sng" w="9525">
              <a:solidFill>
                <a:srgbClr val="000000"/>
              </a:solidFill>
              <a:prstDash val="solid"/>
              <a:miter lim="800000"/>
              <a:headEnd len="med" w="med" type="none"/>
              <a:tailEnd len="med" w="med" type="none"/>
            </a:ln>
          </p:spPr>
        </p:cxnSp>
        <p:cxnSp>
          <p:nvCxnSpPr>
            <p:cNvPr id="3801" name="Google Shape;3801;p323"/>
            <p:cNvCxnSpPr/>
            <p:nvPr/>
          </p:nvCxnSpPr>
          <p:spPr>
            <a:xfrm>
              <a:off x="2722" y="1056"/>
              <a:ext cx="1" cy="144"/>
            </a:xfrm>
            <a:prstGeom prst="bentConnector3">
              <a:avLst>
                <a:gd fmla="val 50000" name="adj1"/>
              </a:avLst>
            </a:prstGeom>
            <a:noFill/>
            <a:ln cap="flat" cmpd="sng" w="9525">
              <a:solidFill>
                <a:srgbClr val="000000"/>
              </a:solidFill>
              <a:prstDash val="solid"/>
              <a:miter lim="800000"/>
              <a:headEnd len="med" w="med" type="none"/>
              <a:tailEnd len="med" w="med" type="none"/>
            </a:ln>
          </p:spPr>
        </p:cxnSp>
        <p:cxnSp>
          <p:nvCxnSpPr>
            <p:cNvPr id="3802" name="Google Shape;3802;p323"/>
            <p:cNvCxnSpPr/>
            <p:nvPr/>
          </p:nvCxnSpPr>
          <p:spPr>
            <a:xfrm>
              <a:off x="4498" y="1056"/>
              <a:ext cx="1" cy="144"/>
            </a:xfrm>
            <a:prstGeom prst="straightConnector1">
              <a:avLst/>
            </a:prstGeom>
            <a:noFill/>
            <a:ln cap="flat" cmpd="sng" w="9525">
              <a:solidFill>
                <a:srgbClr val="000000"/>
              </a:solidFill>
              <a:prstDash val="solid"/>
              <a:miter lim="800000"/>
              <a:headEnd len="med" w="med" type="none"/>
              <a:tailEnd len="med" w="med" type="none"/>
            </a:ln>
          </p:spPr>
        </p:cxnSp>
        <p:cxnSp>
          <p:nvCxnSpPr>
            <p:cNvPr id="3803" name="Google Shape;3803;p323"/>
            <p:cNvCxnSpPr/>
            <p:nvPr/>
          </p:nvCxnSpPr>
          <p:spPr>
            <a:xfrm flipH="1" rot="10800000">
              <a:off x="1020" y="1056"/>
              <a:ext cx="1" cy="144"/>
            </a:xfrm>
            <a:prstGeom prst="straightConnector1">
              <a:avLst/>
            </a:prstGeom>
            <a:noFill/>
            <a:ln cap="flat" cmpd="sng" w="9525">
              <a:solidFill>
                <a:srgbClr val="000000"/>
              </a:solidFill>
              <a:prstDash val="solid"/>
              <a:miter lim="800000"/>
              <a:headEnd len="med" w="med" type="none"/>
              <a:tailEnd len="med" w="med" type="none"/>
            </a:ln>
          </p:spPr>
        </p:cxnSp>
        <p:cxnSp>
          <p:nvCxnSpPr>
            <p:cNvPr id="3804" name="Google Shape;3804;p323"/>
            <p:cNvCxnSpPr/>
            <p:nvPr/>
          </p:nvCxnSpPr>
          <p:spPr>
            <a:xfrm>
              <a:off x="96" y="2064"/>
              <a:ext cx="5375" cy="1"/>
            </a:xfrm>
            <a:prstGeom prst="straightConnector1">
              <a:avLst/>
            </a:prstGeom>
            <a:noFill/>
            <a:ln cap="flat" cmpd="sng" w="28425">
              <a:solidFill>
                <a:srgbClr val="000000"/>
              </a:solidFill>
              <a:prstDash val="solid"/>
              <a:miter lim="800000"/>
              <a:headEnd len="med" w="med" type="none"/>
              <a:tailEnd len="med" w="med" type="none"/>
            </a:ln>
          </p:spPr>
        </p:cxnSp>
        <p:sp>
          <p:nvSpPr>
            <p:cNvPr id="3805" name="Google Shape;3805;p323"/>
            <p:cNvSpPr txBox="1"/>
            <p:nvPr/>
          </p:nvSpPr>
          <p:spPr>
            <a:xfrm>
              <a:off x="0" y="1728"/>
              <a:ext cx="1392" cy="29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Driver layer</a:t>
              </a:r>
              <a:endParaRPr/>
            </a:p>
          </p:txBody>
        </p:sp>
        <p:sp>
          <p:nvSpPr>
            <p:cNvPr id="3806" name="Google Shape;3806;p323"/>
            <p:cNvSpPr txBox="1"/>
            <p:nvPr/>
          </p:nvSpPr>
          <p:spPr>
            <a:xfrm>
              <a:off x="96" y="2064"/>
              <a:ext cx="1536" cy="29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Application layer</a:t>
              </a:r>
              <a:endParaRPr/>
            </a:p>
          </p:txBody>
        </p:sp>
      </p:grpSp>
      <p:sp>
        <p:nvSpPr>
          <p:cNvPr id="3807" name="Google Shape;3807;p323"/>
          <p:cNvSpPr/>
          <p:nvPr/>
        </p:nvSpPr>
        <p:spPr>
          <a:xfrm>
            <a:off x="5334000" y="3352800"/>
            <a:ext cx="838200" cy="4572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class</a:t>
            </a:r>
            <a:endParaRPr/>
          </a:p>
        </p:txBody>
      </p:sp>
      <p:sp>
        <p:nvSpPr>
          <p:cNvPr id="3808" name="Google Shape;3808;p323"/>
          <p:cNvSpPr/>
          <p:nvPr/>
        </p:nvSpPr>
        <p:spPr>
          <a:xfrm>
            <a:off x="5257800" y="4038600"/>
            <a:ext cx="1371600" cy="3810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interface</a:t>
            </a:r>
            <a:endParaRPr/>
          </a:p>
        </p:txBody>
      </p:sp>
      <p:sp>
        <p:nvSpPr>
          <p:cNvPr id="3809" name="Google Shape;3809;p323"/>
          <p:cNvSpPr/>
          <p:nvPr/>
        </p:nvSpPr>
        <p:spPr>
          <a:xfrm>
            <a:off x="5181600" y="5638800"/>
            <a:ext cx="1295400" cy="4572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interface</a:t>
            </a:r>
            <a:endParaRPr/>
          </a:p>
        </p:txBody>
      </p:sp>
      <p:sp>
        <p:nvSpPr>
          <p:cNvPr id="3810" name="Google Shape;3810;p323"/>
          <p:cNvSpPr/>
          <p:nvPr/>
        </p:nvSpPr>
        <p:spPr>
          <a:xfrm>
            <a:off x="0" y="4876800"/>
            <a:ext cx="1371600" cy="3810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interface</a:t>
            </a:r>
            <a:endParaRPr/>
          </a:p>
        </p:txBody>
      </p:sp>
      <p:sp>
        <p:nvSpPr>
          <p:cNvPr id="3811" name="Google Shape;3811;p323"/>
          <p:cNvSpPr/>
          <p:nvPr/>
        </p:nvSpPr>
        <p:spPr>
          <a:xfrm>
            <a:off x="4476750" y="4933950"/>
            <a:ext cx="1371600" cy="3810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interface</a:t>
            </a:r>
            <a:endParaRPr/>
          </a:p>
        </p:txBody>
      </p:sp>
      <p:sp>
        <p:nvSpPr>
          <p:cNvPr id="3812" name="Google Shape;3812;p323"/>
          <p:cNvSpPr/>
          <p:nvPr/>
        </p:nvSpPr>
        <p:spPr>
          <a:xfrm>
            <a:off x="7486650" y="4914900"/>
            <a:ext cx="1371600" cy="381000"/>
          </a:xfrm>
          <a:prstGeom prst="ellipse">
            <a:avLst/>
          </a:prstGeom>
          <a:solidFill>
            <a:srgbClr val="CCFF66"/>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86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interface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1. Getting Started</a:t>
            </a:r>
            <a:endParaRPr/>
          </a:p>
        </p:txBody>
      </p:sp>
      <p:sp>
        <p:nvSpPr>
          <p:cNvPr id="127" name="Google Shape;127;p27"/>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Introduction to Java</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Writing, compiling and running a program</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Platform independency in Java</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Integrated Development Environment</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Some important terms in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Arithmetic Operations using Bitwise operators</a:t>
            </a:r>
            <a:endParaRPr/>
          </a:p>
        </p:txBody>
      </p:sp>
      <p:sp>
        <p:nvSpPr>
          <p:cNvPr id="434" name="Google Shape;434;p54"/>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BitWiseOperators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10;</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 single left shift will multiply the number by 2.</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j = i&lt;&lt;1;</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value of j : "+j);</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 single right shift will divide the number by 2.</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k = i&gt;&gt;1;</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System.out.println("The value of k : "+k);</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unsigned Bitwise shift Right(&gt;&gt;&gt;)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 operator works same as that of the right shift operator(&gt;&gt;), only difference is that it does not preserve the sign bit. Whenever a number is shifted to right using the normal right shift operator (&gt;&gt;) the bits on left are filled with the value of the sign bit(0 or 1). But, in case of the unsigned right shift(&gt;&gt;&gt;) the left bit is always filled with 0’s.</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0" name="Shape 3820"/>
        <p:cNvGrpSpPr/>
        <p:nvPr/>
      </p:nvGrpSpPr>
      <p:grpSpPr>
        <a:xfrm>
          <a:off x="0" y="0"/>
          <a:ext cx="0" cy="0"/>
          <a:chOff x="0" y="0"/>
          <a:chExt cx="0" cy="0"/>
        </a:xfrm>
      </p:grpSpPr>
      <p:sp>
        <p:nvSpPr>
          <p:cNvPr id="3821" name="Google Shape;3821;p32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JDBC Connection URL</a:t>
            </a:r>
            <a:endParaRPr/>
          </a:p>
        </p:txBody>
      </p:sp>
      <p:sp>
        <p:nvSpPr>
          <p:cNvPr id="3822" name="Google Shape;3822;p324"/>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Used by the driver to locate and access the details about the database</a:t>
            </a:r>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For JDBC-ODBC bridge driver…</a:t>
            </a:r>
            <a:endParaRPr/>
          </a:p>
          <a:p>
            <a:pPr indent="-228600" lvl="2" marL="1143000" marR="0" rtl="0" algn="l">
              <a:lnSpc>
                <a:spcPct val="100000"/>
              </a:lnSpc>
              <a:spcBef>
                <a:spcPts val="60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Driver Name : “sun.jdbc.odbc.JdbcOdbcDriver”</a:t>
            </a:r>
            <a:endParaRPr/>
          </a:p>
          <a:p>
            <a:pPr indent="-228600" lvl="2" marL="1143000" marR="0" rtl="0" algn="l">
              <a:lnSpc>
                <a:spcPct val="100000"/>
              </a:lnSpc>
              <a:spcBef>
                <a:spcPts val="6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URL :		“jdbc:odbc:dsnname”</a:t>
            </a:r>
            <a:endParaRPr/>
          </a:p>
          <a:p>
            <a:pPr indent="-228600" lvl="2" marL="1143000" marR="0" rtl="0" algn="l">
              <a:lnSpc>
                <a:spcPct val="100000"/>
              </a:lnSpc>
              <a:spcBef>
                <a:spcPts val="6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For OCI driver(Type 2)</a:t>
            </a:r>
            <a:endParaRPr/>
          </a:p>
          <a:p>
            <a:pPr indent="-228600" lvl="2" marL="1143000" marR="0" rtl="0" algn="l">
              <a:lnSpc>
                <a:spcPct val="100000"/>
              </a:lnSpc>
              <a:spcBef>
                <a:spcPts val="60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Driver Name :</a:t>
            </a:r>
            <a:endParaRPr/>
          </a:p>
          <a:p>
            <a:pPr indent="-228600" lvl="2" marL="1143000" marR="0" rtl="0" algn="l">
              <a:lnSpc>
                <a:spcPct val="100000"/>
              </a:lnSpc>
              <a:spcBef>
                <a:spcPts val="6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URL : “jdbc:vendor:oci@host:port”</a:t>
            </a:r>
            <a:endParaRPr/>
          </a:p>
          <a:p>
            <a:pPr indent="-228600" lvl="2" marL="1143000" marR="0" rtl="0" algn="l">
              <a:lnSpc>
                <a:spcPct val="100000"/>
              </a:lnSpc>
              <a:spcBef>
                <a:spcPts val="6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For Thin driver(Type 4)</a:t>
            </a:r>
            <a:endParaRPr/>
          </a:p>
          <a:p>
            <a:pPr indent="-228600" lvl="2" marL="1143000" marR="0" rtl="0" algn="l">
              <a:lnSpc>
                <a:spcPct val="100000"/>
              </a:lnSpc>
              <a:spcBef>
                <a:spcPts val="60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“jdbc:vendor:thin:@host:port:dbname”</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9" name="Shape 3829"/>
        <p:cNvGrpSpPr/>
        <p:nvPr/>
      </p:nvGrpSpPr>
      <p:grpSpPr>
        <a:xfrm>
          <a:off x="0" y="0"/>
          <a:ext cx="0" cy="0"/>
          <a:chOff x="0" y="0"/>
          <a:chExt cx="0" cy="0"/>
        </a:xfrm>
      </p:grpSpPr>
      <p:sp>
        <p:nvSpPr>
          <p:cNvPr id="3830" name="Google Shape;3830;p32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608012" lvl="0" marL="608012"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printData()</a:t>
            </a:r>
            <a:endParaRPr/>
          </a:p>
        </p:txBody>
      </p:sp>
      <p:sp>
        <p:nvSpPr>
          <p:cNvPr id="3831" name="Google Shape;3831;p325"/>
          <p:cNvSpPr txBox="1"/>
          <p:nvPr/>
        </p:nvSpPr>
        <p:spPr>
          <a:xfrm>
            <a:off x="533400" y="914400"/>
            <a:ext cx="4572000" cy="5638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java.sql.*;</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JdbcHelper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Connection con;</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ManageConnections mc;</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JdbcHelper(){</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mc=new ManageConnections();</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con=mc.getConnection();</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(ClassNotFoundException 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catch(SQLException 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
        <p:nvSpPr>
          <p:cNvPr id="3832" name="Google Shape;3832;p325"/>
          <p:cNvSpPr txBox="1"/>
          <p:nvPr/>
        </p:nvSpPr>
        <p:spPr>
          <a:xfrm>
            <a:off x="6096000" y="1143000"/>
            <a:ext cx="220980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3833" name="Google Shape;3833;p325"/>
          <p:cNvSpPr txBox="1"/>
          <p:nvPr/>
        </p:nvSpPr>
        <p:spPr>
          <a:xfrm>
            <a:off x="4038600" y="1295400"/>
            <a:ext cx="4343400" cy="1708150"/>
          </a:xfrm>
          <a:prstGeom prst="rect">
            <a:avLst/>
          </a:prstGeom>
          <a:solidFill>
            <a:srgbClr val="EAEAEA"/>
          </a:solidFill>
          <a:ln>
            <a:noFill/>
          </a:ln>
        </p:spPr>
        <p:txBody>
          <a:bodyPr anchorCtr="0" anchor="t" bIns="46800" lIns="90000" spcFirstLastPara="1" rIns="90000" wrap="square" tIns="46800">
            <a:spAutoFit/>
          </a:bodyPr>
          <a:lstStyle/>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static void main(String[ ] args) {</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JdbcHelper demo=new JdbcHelper();</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demo.printData();</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l">
              <a:lnSpc>
                <a:spcPct val="10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0" name="Shape 3840"/>
        <p:cNvGrpSpPr/>
        <p:nvPr/>
      </p:nvGrpSpPr>
      <p:grpSpPr>
        <a:xfrm>
          <a:off x="0" y="0"/>
          <a:ext cx="0" cy="0"/>
          <a:chOff x="0" y="0"/>
          <a:chExt cx="0" cy="0"/>
        </a:xfrm>
      </p:grpSpPr>
      <p:sp>
        <p:nvSpPr>
          <p:cNvPr id="3841" name="Google Shape;3841;p32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printData() </a:t>
            </a:r>
            <a:r>
              <a:rPr b="0" i="0" lang="en-US" sz="2400" u="none">
                <a:solidFill>
                  <a:srgbClr val="000000"/>
                </a:solidFill>
                <a:latin typeface="Tahoma"/>
                <a:ea typeface="Tahoma"/>
                <a:cs typeface="Tahoma"/>
                <a:sym typeface="Tahoma"/>
              </a:rPr>
              <a:t>(Contd…)</a:t>
            </a:r>
            <a:endParaRPr/>
          </a:p>
        </p:txBody>
      </p:sp>
      <p:sp>
        <p:nvSpPr>
          <p:cNvPr id="3842" name="Google Shape;3842;p326"/>
          <p:cNvSpPr txBox="1"/>
          <p:nvPr/>
        </p:nvSpPr>
        <p:spPr>
          <a:xfrm>
            <a:off x="533400" y="914400"/>
            <a:ext cx="8072437" cy="55626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printData(){</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 st=null;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ResultSet rs=null;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st=con.createStatement();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rs=st.executeQuery("select * from emp where sal&gt;2000");</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while(rs.next()){</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eno=rs.getInt("empno");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ename=rs.getString("ename");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 sal=rs.getDouble("sal");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System.out.println(eno+"\t"+ename+"\t"+sal);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rs.close();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st.close();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mc.closeConnection();</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catch(SQLException e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9" name="Shape 3849"/>
        <p:cNvGrpSpPr/>
        <p:nvPr/>
      </p:nvGrpSpPr>
      <p:grpSpPr>
        <a:xfrm>
          <a:off x="0" y="0"/>
          <a:ext cx="0" cy="0"/>
          <a:chOff x="0" y="0"/>
          <a:chExt cx="0" cy="0"/>
        </a:xfrm>
      </p:grpSpPr>
      <p:sp>
        <p:nvSpPr>
          <p:cNvPr id="3850" name="Google Shape;3850;p32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insertData() with Statement</a:t>
            </a:r>
            <a:endParaRPr/>
          </a:p>
        </p:txBody>
      </p:sp>
      <p:sp>
        <p:nvSpPr>
          <p:cNvPr id="3851" name="Google Shape;3851;p327"/>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insertData(){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 st=</a:t>
            </a:r>
            <a:r>
              <a:rPr b="0" i="1" lang="en-US" sz="2000" u="none">
                <a:solidFill>
                  <a:srgbClr val="000000"/>
                </a:solidFill>
                <a:latin typeface="Arial Narrow"/>
                <a:ea typeface="Arial Narrow"/>
                <a:cs typeface="Arial Narrow"/>
                <a:sym typeface="Arial Narrow"/>
              </a:rPr>
              <a:t>con</a:t>
            </a:r>
            <a:r>
              <a:rPr b="0" i="0" lang="en-US" sz="2000" u="none">
                <a:solidFill>
                  <a:srgbClr val="000000"/>
                </a:solidFill>
                <a:latin typeface="Arial Narrow"/>
                <a:ea typeface="Arial Narrow"/>
                <a:cs typeface="Arial Narrow"/>
                <a:sym typeface="Arial Narrow"/>
              </a:rPr>
              <a:t>.createStatement();</a:t>
            </a:r>
            <a:endParaRPr/>
          </a:p>
          <a:p>
            <a:pPr indent="-457200" lvl="0" marL="45720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st.executeUpdate("insert into emp (empno, ename, job, sal, deptno) 		</a:t>
            </a:r>
            <a:endParaRPr/>
          </a:p>
          <a:p>
            <a:pPr indent="-457200" lvl="0" marL="457200" marR="0" rtl="0" algn="l">
              <a:lnSpc>
                <a:spcPct val="10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values (112,"+"'jack'"+","+"'clerk'"+","+"10000,30)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st.close (); </a:t>
            </a:r>
            <a:endParaRPr/>
          </a:p>
          <a:p>
            <a:pPr indent="-457200" lvl="0" marL="457200" marR="0" rtl="0" algn="l">
              <a:lnSpc>
                <a:spcPct val="86000"/>
              </a:lnSpc>
              <a:spcBef>
                <a:spcPts val="600"/>
              </a:spcBef>
              <a:spcAft>
                <a:spcPts val="0"/>
              </a:spcAft>
              <a:buClr>
                <a:srgbClr val="000000"/>
              </a:buClr>
              <a:buSzPts val="2000"/>
              <a:buFont typeface="Arial Narrow"/>
              <a:buNone/>
            </a:pPr>
            <a:r>
              <a:rPr b="0" i="1" lang="en-US" sz="2000" u="none">
                <a:solidFill>
                  <a:srgbClr val="000000"/>
                </a:solidFill>
                <a:latin typeface="Arial Narrow"/>
                <a:ea typeface="Arial Narrow"/>
                <a:cs typeface="Arial Narrow"/>
                <a:sym typeface="Arial Narrow"/>
              </a:rPr>
              <a:t>     		con</a:t>
            </a:r>
            <a:r>
              <a:rPr b="0" i="0" lang="en-US" sz="2000" u="none">
                <a:solidFill>
                  <a:srgbClr val="000000"/>
                </a:solidFill>
                <a:latin typeface="Arial Narrow"/>
                <a:ea typeface="Arial Narrow"/>
                <a:cs typeface="Arial Narrow"/>
                <a:sym typeface="Arial Narrow"/>
              </a:rPr>
              <a:t>.close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(SQLException 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e.printStackTrace();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8" name="Shape 3858"/>
        <p:cNvGrpSpPr/>
        <p:nvPr/>
      </p:nvGrpSpPr>
      <p:grpSpPr>
        <a:xfrm>
          <a:off x="0" y="0"/>
          <a:ext cx="0" cy="0"/>
          <a:chOff x="0" y="0"/>
          <a:chExt cx="0" cy="0"/>
        </a:xfrm>
      </p:grpSpPr>
      <p:sp>
        <p:nvSpPr>
          <p:cNvPr id="3859" name="Google Shape;3859;p32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insertData() with PreparedStatement</a:t>
            </a:r>
            <a:endParaRPr/>
          </a:p>
        </p:txBody>
      </p:sp>
      <p:sp>
        <p:nvSpPr>
          <p:cNvPr id="3860" name="Google Shape;3860;p328"/>
          <p:cNvSpPr txBox="1"/>
          <p:nvPr/>
        </p:nvSpPr>
        <p:spPr>
          <a:xfrm>
            <a:off x="533400" y="838200"/>
            <a:ext cx="8072437" cy="5715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java.sql.*;</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UsingPreparedStatement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Connection conn;</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PreparedStatement pst;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DriverManager.registerDriver(new sun.jdbc.odbc.JdbcOdbcDriver());</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 = DriverManager.getConnection("jdbc:odbc:javadsn","scott","tiger");</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pst=conn.prepareStatement("insert into emp (empno, ename, sal) values(?,?,?)”);</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pst.setInt(1,1005);</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pst.setString(2,"Rhodes");</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pst.setFloat(3,10000);</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firstRecord = pst.executeUpdate();</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6" name="Shape 3866"/>
        <p:cNvGrpSpPr/>
        <p:nvPr/>
      </p:nvGrpSpPr>
      <p:grpSpPr>
        <a:xfrm>
          <a:off x="0" y="0"/>
          <a:ext cx="0" cy="0"/>
          <a:chOff x="0" y="0"/>
          <a:chExt cx="0" cy="0"/>
        </a:xfrm>
      </p:grpSpPr>
      <p:sp>
        <p:nvSpPr>
          <p:cNvPr id="3867" name="Google Shape;3867;p32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insertData() with PreparedStatement </a:t>
            </a:r>
            <a:r>
              <a:rPr b="0" i="0" lang="en-US" sz="2400" u="none">
                <a:solidFill>
                  <a:srgbClr val="000000"/>
                </a:solidFill>
                <a:latin typeface="Tahoma"/>
                <a:ea typeface="Tahoma"/>
                <a:cs typeface="Tahoma"/>
                <a:sym typeface="Tahoma"/>
              </a:rPr>
              <a:t>(contd…)</a:t>
            </a:r>
            <a:endParaRPr/>
          </a:p>
        </p:txBody>
      </p:sp>
      <p:sp>
        <p:nvSpPr>
          <p:cNvPr id="3868" name="Google Shape;3868;p329"/>
          <p:cNvSpPr txBox="1"/>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pst=conn.prepareStatement("insert into emp(empno, ename, sal) values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pst.setInt(1,1006);</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pst.setString(2,"Rosy");</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pst.setFloat(3,15000);</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secondRecord = pst.executeUpdate();</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 stmt = conn.createStatement();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ResultSet rs = stmt.executeQuery("select * from emp");</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while(rs.next()){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bno=rs.getInt(1);</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bname = rs.getString(2);</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System.out.println(bno+"\t"+bname);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catch(SQLException sqe){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sqe.printStackTrace();</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4" name="Shape 3874"/>
        <p:cNvGrpSpPr/>
        <p:nvPr/>
      </p:nvGrpSpPr>
      <p:grpSpPr>
        <a:xfrm>
          <a:off x="0" y="0"/>
          <a:ext cx="0" cy="0"/>
          <a:chOff x="0" y="0"/>
          <a:chExt cx="0" cy="0"/>
        </a:xfrm>
      </p:grpSpPr>
      <p:sp>
        <p:nvSpPr>
          <p:cNvPr id="3875" name="Google Shape;3875;p33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updateData() using PreparedStatement</a:t>
            </a:r>
            <a:endParaRPr/>
          </a:p>
        </p:txBody>
      </p:sp>
      <p:sp>
        <p:nvSpPr>
          <p:cNvPr id="3876" name="Google Shape;3876;p330"/>
          <p:cNvSpPr txBox="1"/>
          <p:nvPr/>
        </p:nvSpPr>
        <p:spPr>
          <a:xfrm>
            <a:off x="228600" y="762000"/>
            <a:ext cx="8610600" cy="6477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java.io.IOException;  import java.sql.*;  import Module13.ioservices.*;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updateData(){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PreparedStatement pst=conn.prepareStatement("update emp set sal=? 												    where empno=?");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System.out.println("Do you want to update data[y|n]?");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char  ch=MyIOService.getChar();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while(ch=='y'){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System.out.println("Enter empno:");     int empno=MyIOService.getInt();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System.out.println("Enter employee's salary:");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 sal=MyIOService.getDouble();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pst.setDouble(1,sal); pst.setInt(2,empno);   pst.executeUpdate();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System.out.println("Do you want to continue[y|n]?");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ch=MyIOService.getChar();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 catch(SQLException sqe){    sqe.printStackTrace();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catch(IOException ioe){   ioe.printStackTrace();  	}</a:t>
            </a:r>
            <a:endParaRPr/>
          </a:p>
          <a:p>
            <a:pPr indent="-457200" lvl="0" marL="457200" marR="0" rtl="0" algn="l">
              <a:lnSpc>
                <a:spcPct val="4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4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3" name="Shape 3883"/>
        <p:cNvGrpSpPr/>
        <p:nvPr/>
      </p:nvGrpSpPr>
      <p:grpSpPr>
        <a:xfrm>
          <a:off x="0" y="0"/>
          <a:ext cx="0" cy="0"/>
          <a:chOff x="0" y="0"/>
          <a:chExt cx="0" cy="0"/>
        </a:xfrm>
      </p:grpSpPr>
      <p:sp>
        <p:nvSpPr>
          <p:cNvPr id="3884" name="Google Shape;3884;p331"/>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ResutSetMetaData</a:t>
            </a:r>
            <a:endParaRPr/>
          </a:p>
        </p:txBody>
      </p:sp>
      <p:sp>
        <p:nvSpPr>
          <p:cNvPr id="3885" name="Google Shape;3885;p331"/>
          <p:cNvSpPr txBox="1"/>
          <p:nvPr/>
        </p:nvSpPr>
        <p:spPr>
          <a:xfrm>
            <a:off x="533400" y="914400"/>
            <a:ext cx="8072437" cy="5335587"/>
          </a:xfrm>
          <a:prstGeom prst="rect">
            <a:avLst/>
          </a:prstGeom>
          <a:noFill/>
          <a:ln>
            <a:noFill/>
          </a:ln>
        </p:spPr>
        <p:txBody>
          <a:bodyPr anchorCtr="0" anchor="t" bIns="46800" lIns="90000" spcFirstLastPara="1" rIns="90000" wrap="square" tIns="46800">
            <a:noAutofit/>
          </a:bodyPr>
          <a:lstStyle/>
          <a:p>
            <a:pPr indent="-379412" lvl="0" marL="379412"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resultSetMetadataDemo() {</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 st=conn.createStatement();</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ResultSet rs=st.executeQuery("select * from emp");</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ResultSetMetaData rsmd=rs.getMetaData();</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System.out.println("number of columns :  "+rsmd.getColumnCount());</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System.out.print(rsmd.getColumnLabel(1));</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System.out.println("--&gt;"+rsmd.getColumnTypeName(1));</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System.out.print(rsmd.getColumnLabel(2));</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System.out.println("--&gt;"+rsmd.getColumnTypeName(2));</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catch(SQLException sqe){</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sqe.printStackTrace();</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79412" lvl="0" marL="379412"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2" name="Shape 3892"/>
        <p:cNvGrpSpPr/>
        <p:nvPr/>
      </p:nvGrpSpPr>
      <p:grpSpPr>
        <a:xfrm>
          <a:off x="0" y="0"/>
          <a:ext cx="0" cy="0"/>
          <a:chOff x="0" y="0"/>
          <a:chExt cx="0" cy="0"/>
        </a:xfrm>
      </p:grpSpPr>
      <p:sp>
        <p:nvSpPr>
          <p:cNvPr id="3893" name="Google Shape;3893;p332"/>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DatabaseMetaData</a:t>
            </a:r>
            <a:endParaRPr/>
          </a:p>
        </p:txBody>
      </p:sp>
      <p:sp>
        <p:nvSpPr>
          <p:cNvPr id="3894" name="Google Shape;3894;p332"/>
          <p:cNvSpPr txBox="1"/>
          <p:nvPr/>
        </p:nvSpPr>
        <p:spPr>
          <a:xfrm>
            <a:off x="533400" y="914400"/>
            <a:ext cx="8072437"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databaseMetaDataDemo() throws Exception{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DatabaseMetaData dmd=con.getMetaData();</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dmd.getDriverName()</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dmd.getMaxColumnNameLength()</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dmd.getUserName()</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dmd.getDatabaseProductName()</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dmd.getMaxColumnsInTable()</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dmd.getMaxRowSize()</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dmd.getSchemas</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a:t>
            </a:r>
            <a:r>
              <a:rPr b="0" i="1" lang="en-US" sz="2000" u="none">
                <a:solidFill>
                  <a:srgbClr val="000000"/>
                </a:solidFill>
                <a:latin typeface="Arial Narrow"/>
                <a:ea typeface="Arial Narrow"/>
                <a:cs typeface="Arial Narrow"/>
                <a:sym typeface="Arial Narrow"/>
              </a:rPr>
              <a:t>out</a:t>
            </a:r>
            <a:r>
              <a:rPr b="0" i="0" lang="en-US" sz="2000" u="none">
                <a:solidFill>
                  <a:srgbClr val="000000"/>
                </a:solidFill>
                <a:latin typeface="Arial Narrow"/>
                <a:ea typeface="Arial Narrow"/>
                <a:cs typeface="Arial Narrow"/>
                <a:sym typeface="Arial Narrow"/>
              </a:rPr>
              <a:t>.println(</a:t>
            </a:r>
            <a:r>
              <a:rPr b="1" i="0" lang="en-US" sz="2000" u="none">
                <a:solidFill>
                  <a:srgbClr val="000000"/>
                </a:solidFill>
                <a:latin typeface="Arial Narrow"/>
                <a:ea typeface="Arial Narrow"/>
                <a:cs typeface="Arial Narrow"/>
                <a:sym typeface="Arial Narrow"/>
              </a:rPr>
              <a:t>dmd.supportsStoredProcedures()</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2" name="Shape 3902"/>
        <p:cNvGrpSpPr/>
        <p:nvPr/>
      </p:nvGrpSpPr>
      <p:grpSpPr>
        <a:xfrm>
          <a:off x="0" y="0"/>
          <a:ext cx="0" cy="0"/>
          <a:chOff x="0" y="0"/>
          <a:chExt cx="0" cy="0"/>
        </a:xfrm>
      </p:grpSpPr>
      <p:sp>
        <p:nvSpPr>
          <p:cNvPr id="3903" name="Google Shape;3903;p33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ResultSet Concurrency</a:t>
            </a:r>
            <a:endParaRPr/>
          </a:p>
        </p:txBody>
      </p:sp>
      <p:sp>
        <p:nvSpPr>
          <p:cNvPr id="3904" name="Google Shape;3904;p333"/>
          <p:cNvSpPr txBox="1"/>
          <p:nvPr/>
        </p:nvSpPr>
        <p:spPr>
          <a:xfrm>
            <a:off x="533400" y="990600"/>
            <a:ext cx="8077200"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ResultSet.CONCUR_READ_ONLY</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Non updatable result set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ResultSet.CONCUR_UPDATABLE</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Updatable result set</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txBox="1"/>
          <p:nvPr/>
        </p:nvSpPr>
        <p:spPr>
          <a:xfrm>
            <a:off x="304800" y="-69850"/>
            <a:ext cx="8686800" cy="984250"/>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Promotion and Demotion Rules</a:t>
            </a:r>
            <a:endParaRPr/>
          </a:p>
        </p:txBody>
      </p:sp>
      <p:sp>
        <p:nvSpPr>
          <p:cNvPr id="445" name="Google Shape;445;p55"/>
          <p:cNvSpPr txBox="1"/>
          <p:nvPr/>
        </p:nvSpPr>
        <p:spPr>
          <a:xfrm>
            <a:off x="457200" y="914400"/>
            <a:ext cx="8077200" cy="5475287"/>
          </a:xfrm>
          <a:prstGeom prst="rect">
            <a:avLst/>
          </a:prstGeom>
          <a:noFill/>
          <a:ln>
            <a:noFill/>
          </a:ln>
        </p:spPr>
        <p:txBody>
          <a:bodyPr anchorCtr="0" anchor="t" bIns="0" lIns="0" spcFirstLastPara="1" rIns="0" wrap="square" tIns="0">
            <a:noAutofit/>
          </a:bodyPr>
          <a:lstStyle/>
          <a:p>
            <a:pPr indent="-260350" lvl="1" marL="717550" marR="0" rtl="0" algn="l">
              <a:lnSpc>
                <a:spcPct val="95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Promotions	</a:t>
            </a:r>
            <a:r>
              <a:rPr b="0" i="0" lang="en-US" sz="20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Demotions</a:t>
            </a:r>
            <a:endParaRPr/>
          </a:p>
        </p:txBody>
      </p:sp>
      <p:sp>
        <p:nvSpPr>
          <p:cNvPr id="446" name="Google Shape;446;p55"/>
          <p:cNvSpPr/>
          <p:nvPr/>
        </p:nvSpPr>
        <p:spPr>
          <a:xfrm>
            <a:off x="914400" y="59436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byte</a:t>
            </a:r>
            <a:endParaRPr/>
          </a:p>
        </p:txBody>
      </p:sp>
      <p:sp>
        <p:nvSpPr>
          <p:cNvPr id="447" name="Google Shape;447;p55"/>
          <p:cNvSpPr/>
          <p:nvPr/>
        </p:nvSpPr>
        <p:spPr>
          <a:xfrm>
            <a:off x="914400" y="52578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short</a:t>
            </a:r>
            <a:endParaRPr/>
          </a:p>
        </p:txBody>
      </p:sp>
      <p:sp>
        <p:nvSpPr>
          <p:cNvPr id="448" name="Google Shape;448;p55"/>
          <p:cNvSpPr/>
          <p:nvPr/>
        </p:nvSpPr>
        <p:spPr>
          <a:xfrm>
            <a:off x="1828800" y="43434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a:t>
            </a:r>
            <a:endParaRPr/>
          </a:p>
        </p:txBody>
      </p:sp>
      <p:sp>
        <p:nvSpPr>
          <p:cNvPr id="449" name="Google Shape;449;p55"/>
          <p:cNvSpPr/>
          <p:nvPr/>
        </p:nvSpPr>
        <p:spPr>
          <a:xfrm>
            <a:off x="1828800" y="34290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long</a:t>
            </a:r>
            <a:endParaRPr/>
          </a:p>
        </p:txBody>
      </p:sp>
      <p:sp>
        <p:nvSpPr>
          <p:cNvPr id="450" name="Google Shape;450;p55"/>
          <p:cNvSpPr/>
          <p:nvPr/>
        </p:nvSpPr>
        <p:spPr>
          <a:xfrm>
            <a:off x="1828800" y="25146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float</a:t>
            </a:r>
            <a:endParaRPr/>
          </a:p>
        </p:txBody>
      </p:sp>
      <p:sp>
        <p:nvSpPr>
          <p:cNvPr id="451" name="Google Shape;451;p55"/>
          <p:cNvSpPr/>
          <p:nvPr/>
        </p:nvSpPr>
        <p:spPr>
          <a:xfrm>
            <a:off x="1828800" y="16002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double</a:t>
            </a:r>
            <a:endParaRPr/>
          </a:p>
        </p:txBody>
      </p:sp>
      <p:sp>
        <p:nvSpPr>
          <p:cNvPr id="452" name="Google Shape;452;p55"/>
          <p:cNvSpPr/>
          <p:nvPr/>
        </p:nvSpPr>
        <p:spPr>
          <a:xfrm>
            <a:off x="2971800" y="52578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char</a:t>
            </a:r>
            <a:endParaRPr/>
          </a:p>
        </p:txBody>
      </p:sp>
      <p:cxnSp>
        <p:nvCxnSpPr>
          <p:cNvPr id="453" name="Google Shape;453;p55"/>
          <p:cNvCxnSpPr/>
          <p:nvPr/>
        </p:nvCxnSpPr>
        <p:spPr>
          <a:xfrm flipH="1" rot="10800000">
            <a:off x="1600200" y="5689600"/>
            <a:ext cx="1587" cy="279400"/>
          </a:xfrm>
          <a:prstGeom prst="straightConnector1">
            <a:avLst/>
          </a:prstGeom>
          <a:noFill/>
          <a:ln cap="flat" cmpd="sng" w="9525">
            <a:solidFill>
              <a:srgbClr val="000000"/>
            </a:solidFill>
            <a:prstDash val="solid"/>
            <a:miter lim="800000"/>
            <a:headEnd len="med" w="med" type="none"/>
            <a:tailEnd len="med" w="med" type="triangle"/>
          </a:ln>
        </p:spPr>
      </p:cxnSp>
      <p:cxnSp>
        <p:nvCxnSpPr>
          <p:cNvPr id="454" name="Google Shape;454;p55"/>
          <p:cNvCxnSpPr/>
          <p:nvPr/>
        </p:nvCxnSpPr>
        <p:spPr>
          <a:xfrm flipH="1" rot="10800000">
            <a:off x="1600200" y="4775200"/>
            <a:ext cx="685800" cy="508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55" name="Google Shape;455;p55"/>
          <p:cNvCxnSpPr/>
          <p:nvPr/>
        </p:nvCxnSpPr>
        <p:spPr>
          <a:xfrm rot="10800000">
            <a:off x="2717800" y="4775200"/>
            <a:ext cx="736600" cy="508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56" name="Google Shape;456;p55"/>
          <p:cNvCxnSpPr/>
          <p:nvPr/>
        </p:nvCxnSpPr>
        <p:spPr>
          <a:xfrm flipH="1" rot="10800000">
            <a:off x="2514600" y="3860800"/>
            <a:ext cx="1587" cy="508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57" name="Google Shape;457;p55"/>
          <p:cNvCxnSpPr/>
          <p:nvPr/>
        </p:nvCxnSpPr>
        <p:spPr>
          <a:xfrm flipH="1" rot="10800000">
            <a:off x="2514600" y="2946400"/>
            <a:ext cx="1587" cy="508000"/>
          </a:xfrm>
          <a:prstGeom prst="straightConnector1">
            <a:avLst/>
          </a:prstGeom>
          <a:noFill/>
          <a:ln cap="flat" cmpd="sng" w="9525">
            <a:solidFill>
              <a:srgbClr val="000000"/>
            </a:solidFill>
            <a:prstDash val="solid"/>
            <a:miter lim="800000"/>
            <a:headEnd len="med" w="med" type="none"/>
            <a:tailEnd len="med" w="med" type="triangle"/>
          </a:ln>
        </p:spPr>
      </p:cxnSp>
      <p:cxnSp>
        <p:nvCxnSpPr>
          <p:cNvPr id="458" name="Google Shape;458;p55"/>
          <p:cNvCxnSpPr/>
          <p:nvPr/>
        </p:nvCxnSpPr>
        <p:spPr>
          <a:xfrm flipH="1" rot="10800000">
            <a:off x="2514600" y="2032000"/>
            <a:ext cx="1587" cy="508000"/>
          </a:xfrm>
          <a:prstGeom prst="straightConnector1">
            <a:avLst/>
          </a:prstGeom>
          <a:noFill/>
          <a:ln cap="flat" cmpd="sng" w="9525">
            <a:solidFill>
              <a:srgbClr val="000000"/>
            </a:solidFill>
            <a:prstDash val="solid"/>
            <a:miter lim="800000"/>
            <a:headEnd len="med" w="med" type="none"/>
            <a:tailEnd len="med" w="med" type="triangle"/>
          </a:ln>
        </p:spPr>
      </p:cxnSp>
      <p:sp>
        <p:nvSpPr>
          <p:cNvPr id="459" name="Google Shape;459;p55"/>
          <p:cNvSpPr/>
          <p:nvPr/>
        </p:nvSpPr>
        <p:spPr>
          <a:xfrm>
            <a:off x="5029200" y="598805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byte</a:t>
            </a:r>
            <a:endParaRPr/>
          </a:p>
        </p:txBody>
      </p:sp>
      <p:sp>
        <p:nvSpPr>
          <p:cNvPr id="460" name="Google Shape;460;p55"/>
          <p:cNvSpPr/>
          <p:nvPr/>
        </p:nvSpPr>
        <p:spPr>
          <a:xfrm>
            <a:off x="5943600" y="16002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double</a:t>
            </a:r>
            <a:endParaRPr/>
          </a:p>
        </p:txBody>
      </p:sp>
      <p:cxnSp>
        <p:nvCxnSpPr>
          <p:cNvPr id="461" name="Google Shape;461;p55"/>
          <p:cNvCxnSpPr/>
          <p:nvPr/>
        </p:nvCxnSpPr>
        <p:spPr>
          <a:xfrm>
            <a:off x="6629400" y="3886200"/>
            <a:ext cx="1587" cy="457200"/>
          </a:xfrm>
          <a:prstGeom prst="straightConnector1">
            <a:avLst/>
          </a:prstGeom>
          <a:noFill/>
          <a:ln cap="flat" cmpd="sng" w="9525">
            <a:solidFill>
              <a:srgbClr val="000000"/>
            </a:solidFill>
            <a:prstDash val="solid"/>
            <a:miter lim="800000"/>
            <a:headEnd len="med" w="med" type="none"/>
            <a:tailEnd len="med" w="med" type="triangle"/>
          </a:ln>
        </p:spPr>
      </p:cxnSp>
      <p:cxnSp>
        <p:nvCxnSpPr>
          <p:cNvPr id="462" name="Google Shape;462;p55"/>
          <p:cNvCxnSpPr/>
          <p:nvPr/>
        </p:nvCxnSpPr>
        <p:spPr>
          <a:xfrm>
            <a:off x="6629400" y="2971800"/>
            <a:ext cx="1587" cy="457200"/>
          </a:xfrm>
          <a:prstGeom prst="straightConnector1">
            <a:avLst/>
          </a:prstGeom>
          <a:noFill/>
          <a:ln cap="flat" cmpd="sng" w="9525">
            <a:solidFill>
              <a:srgbClr val="000000"/>
            </a:solidFill>
            <a:prstDash val="solid"/>
            <a:miter lim="800000"/>
            <a:headEnd len="med" w="med" type="none"/>
            <a:tailEnd len="med" w="med" type="triangle"/>
          </a:ln>
        </p:spPr>
      </p:cxnSp>
      <p:cxnSp>
        <p:nvCxnSpPr>
          <p:cNvPr id="463" name="Google Shape;463;p55"/>
          <p:cNvCxnSpPr/>
          <p:nvPr/>
        </p:nvCxnSpPr>
        <p:spPr>
          <a:xfrm>
            <a:off x="6629400" y="2057400"/>
            <a:ext cx="1587" cy="457200"/>
          </a:xfrm>
          <a:prstGeom prst="straightConnector1">
            <a:avLst/>
          </a:prstGeom>
          <a:noFill/>
          <a:ln cap="flat" cmpd="sng" w="9525">
            <a:solidFill>
              <a:srgbClr val="000000"/>
            </a:solidFill>
            <a:prstDash val="solid"/>
            <a:miter lim="800000"/>
            <a:headEnd len="med" w="med" type="none"/>
            <a:tailEnd len="med" w="med" type="triangle"/>
          </a:ln>
        </p:spPr>
      </p:cxnSp>
      <p:sp>
        <p:nvSpPr>
          <p:cNvPr id="464" name="Google Shape;464;p55"/>
          <p:cNvSpPr/>
          <p:nvPr/>
        </p:nvSpPr>
        <p:spPr>
          <a:xfrm>
            <a:off x="5943600" y="25146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float</a:t>
            </a:r>
            <a:endParaRPr/>
          </a:p>
        </p:txBody>
      </p:sp>
      <p:sp>
        <p:nvSpPr>
          <p:cNvPr id="465" name="Google Shape;465;p55"/>
          <p:cNvSpPr/>
          <p:nvPr/>
        </p:nvSpPr>
        <p:spPr>
          <a:xfrm>
            <a:off x="5943600" y="34290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long</a:t>
            </a:r>
            <a:endParaRPr/>
          </a:p>
        </p:txBody>
      </p:sp>
      <p:sp>
        <p:nvSpPr>
          <p:cNvPr id="466" name="Google Shape;466;p55"/>
          <p:cNvSpPr/>
          <p:nvPr/>
        </p:nvSpPr>
        <p:spPr>
          <a:xfrm>
            <a:off x="5943600" y="43434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a:t>
            </a:r>
            <a:endParaRPr/>
          </a:p>
        </p:txBody>
      </p:sp>
      <p:sp>
        <p:nvSpPr>
          <p:cNvPr id="467" name="Google Shape;467;p55"/>
          <p:cNvSpPr/>
          <p:nvPr/>
        </p:nvSpPr>
        <p:spPr>
          <a:xfrm>
            <a:off x="5943600" y="525780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short</a:t>
            </a:r>
            <a:endParaRPr/>
          </a:p>
        </p:txBody>
      </p:sp>
      <p:sp>
        <p:nvSpPr>
          <p:cNvPr id="468" name="Google Shape;468;p55"/>
          <p:cNvSpPr/>
          <p:nvPr/>
        </p:nvSpPr>
        <p:spPr>
          <a:xfrm>
            <a:off x="6858000" y="6051550"/>
            <a:ext cx="1371600" cy="457200"/>
          </a:xfrm>
          <a:prstGeom prst="roundRect">
            <a:avLst>
              <a:gd fmla="val 75" name="adj"/>
            </a:avLst>
          </a:prstGeom>
          <a:solidFill>
            <a:srgbClr val="99CCFF"/>
          </a:solidFill>
          <a:ln cap="flat" cmpd="sng" w="9525">
            <a:solidFill>
              <a:srgbClr val="000000"/>
            </a:solidFill>
            <a:prstDash val="solid"/>
            <a:miter lim="800000"/>
            <a:headEnd len="sm" w="sm" type="none"/>
            <a:tailEnd len="sm" w="sm" type="none"/>
          </a:ln>
        </p:spPr>
        <p:txBody>
          <a:bodyPr anchorCtr="1" anchor="ctr" bIns="18350" lIns="18350" spcFirstLastPara="1" rIns="18350" wrap="square" tIns="18350">
            <a:noAutofit/>
          </a:bodyPr>
          <a:lstStyle/>
          <a:p>
            <a:pPr indent="0" lvl="0" marL="0" marR="0" rtl="0" algn="l">
              <a:lnSpc>
                <a:spcPct val="95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char</a:t>
            </a:r>
            <a:endParaRPr/>
          </a:p>
        </p:txBody>
      </p:sp>
      <p:cxnSp>
        <p:nvCxnSpPr>
          <p:cNvPr id="469" name="Google Shape;469;p55"/>
          <p:cNvCxnSpPr/>
          <p:nvPr/>
        </p:nvCxnSpPr>
        <p:spPr>
          <a:xfrm>
            <a:off x="6629400" y="4800600"/>
            <a:ext cx="1587" cy="457200"/>
          </a:xfrm>
          <a:prstGeom prst="straightConnector1">
            <a:avLst/>
          </a:prstGeom>
          <a:noFill/>
          <a:ln cap="flat" cmpd="sng" w="9525">
            <a:solidFill>
              <a:srgbClr val="000000"/>
            </a:solidFill>
            <a:prstDash val="solid"/>
            <a:miter lim="800000"/>
            <a:headEnd len="med" w="med" type="none"/>
            <a:tailEnd len="med" w="med" type="triangle"/>
          </a:ln>
        </p:spPr>
      </p:cxnSp>
      <p:cxnSp>
        <p:nvCxnSpPr>
          <p:cNvPr id="470" name="Google Shape;470;p55"/>
          <p:cNvCxnSpPr/>
          <p:nvPr/>
        </p:nvCxnSpPr>
        <p:spPr>
          <a:xfrm flipH="1">
            <a:off x="5808662" y="5724525"/>
            <a:ext cx="508000" cy="228600"/>
          </a:xfrm>
          <a:prstGeom prst="straightConnector1">
            <a:avLst/>
          </a:prstGeom>
          <a:noFill/>
          <a:ln cap="flat" cmpd="sng" w="9525">
            <a:solidFill>
              <a:srgbClr val="000000"/>
            </a:solidFill>
            <a:prstDash val="solid"/>
            <a:miter lim="800000"/>
            <a:headEnd len="med" w="med" type="none"/>
            <a:tailEnd len="med" w="med" type="triangle"/>
          </a:ln>
        </p:spPr>
      </p:cxnSp>
      <p:cxnSp>
        <p:nvCxnSpPr>
          <p:cNvPr id="471" name="Google Shape;471;p55"/>
          <p:cNvCxnSpPr/>
          <p:nvPr/>
        </p:nvCxnSpPr>
        <p:spPr>
          <a:xfrm>
            <a:off x="6905625" y="5734050"/>
            <a:ext cx="638175" cy="317500"/>
          </a:xfrm>
          <a:prstGeom prst="straightConnector1">
            <a:avLst/>
          </a:prstGeom>
          <a:noFill/>
          <a:ln cap="flat" cmpd="sng" w="9525">
            <a:solidFill>
              <a:srgbClr val="000000"/>
            </a:solidFill>
            <a:prstDash val="solid"/>
            <a:miter lim="800000"/>
            <a:headEnd len="med" w="med" type="triangle"/>
            <a:tailEnd len="med" w="med" type="triangle"/>
          </a:ln>
        </p:spPr>
      </p:cxn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1" name="Shape 3911"/>
        <p:cNvGrpSpPr/>
        <p:nvPr/>
      </p:nvGrpSpPr>
      <p:grpSpPr>
        <a:xfrm>
          <a:off x="0" y="0"/>
          <a:ext cx="0" cy="0"/>
          <a:chOff x="0" y="0"/>
          <a:chExt cx="0" cy="0"/>
        </a:xfrm>
      </p:grpSpPr>
      <p:sp>
        <p:nvSpPr>
          <p:cNvPr id="3912" name="Google Shape;3912;p334"/>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ResultSet cursor types</a:t>
            </a:r>
            <a:endParaRPr/>
          </a:p>
        </p:txBody>
      </p:sp>
      <p:sp>
        <p:nvSpPr>
          <p:cNvPr id="3913" name="Google Shape;3913;p334"/>
          <p:cNvSpPr txBox="1"/>
          <p:nvPr/>
        </p:nvSpPr>
        <p:spPr>
          <a:xfrm>
            <a:off x="533400" y="1066800"/>
            <a:ext cx="8072437"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Forward Only</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Cursor is entitled to move in forward direction only</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Scrollable</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Cursor can be moved in both the directions</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0" name="Shape 3920"/>
        <p:cNvGrpSpPr/>
        <p:nvPr/>
      </p:nvGrpSpPr>
      <p:grpSpPr>
        <a:xfrm>
          <a:off x="0" y="0"/>
          <a:ext cx="0" cy="0"/>
          <a:chOff x="0" y="0"/>
          <a:chExt cx="0" cy="0"/>
        </a:xfrm>
      </p:grpSpPr>
      <p:sp>
        <p:nvSpPr>
          <p:cNvPr id="3921" name="Google Shape;3921;p335"/>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ResultSet methods for traversing</a:t>
            </a:r>
            <a:endParaRPr/>
          </a:p>
        </p:txBody>
      </p:sp>
      <p:grpSp>
        <p:nvGrpSpPr>
          <p:cNvPr id="3922" name="Google Shape;3922;p335"/>
          <p:cNvGrpSpPr/>
          <p:nvPr/>
        </p:nvGrpSpPr>
        <p:grpSpPr>
          <a:xfrm>
            <a:off x="457200" y="1600200"/>
            <a:ext cx="8072437" cy="3857625"/>
            <a:chOff x="288" y="1008"/>
            <a:chExt cx="5085" cy="2430"/>
          </a:xfrm>
        </p:grpSpPr>
        <p:sp>
          <p:nvSpPr>
            <p:cNvPr id="3923" name="Google Shape;3923;p335"/>
            <p:cNvSpPr txBox="1"/>
            <p:nvPr/>
          </p:nvSpPr>
          <p:spPr>
            <a:xfrm>
              <a:off x="288" y="1008"/>
              <a:ext cx="2542" cy="3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Methods</a:t>
              </a:r>
              <a:endParaRPr/>
            </a:p>
          </p:txBody>
        </p:sp>
        <p:sp>
          <p:nvSpPr>
            <p:cNvPr id="3924" name="Google Shape;3924;p335"/>
            <p:cNvSpPr txBox="1"/>
            <p:nvPr/>
          </p:nvSpPr>
          <p:spPr>
            <a:xfrm>
              <a:off x="2830" y="1008"/>
              <a:ext cx="2542" cy="336"/>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Description </a:t>
              </a:r>
              <a:endParaRPr/>
            </a:p>
          </p:txBody>
        </p:sp>
        <p:sp>
          <p:nvSpPr>
            <p:cNvPr id="3925" name="Google Shape;3925;p335"/>
            <p:cNvSpPr txBox="1"/>
            <p:nvPr/>
          </p:nvSpPr>
          <p:spPr>
            <a:xfrm>
              <a:off x="288" y="1344"/>
              <a:ext cx="2542" cy="3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next()</a:t>
              </a:r>
              <a:endParaRPr/>
            </a:p>
          </p:txBody>
        </p:sp>
        <p:sp>
          <p:nvSpPr>
            <p:cNvPr id="3926" name="Google Shape;3926;p335"/>
            <p:cNvSpPr txBox="1"/>
            <p:nvPr/>
          </p:nvSpPr>
          <p:spPr>
            <a:xfrm>
              <a:off x="2830" y="1344"/>
              <a:ext cx="2542" cy="3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to next row relative to its current position</a:t>
              </a:r>
              <a:endParaRPr/>
            </a:p>
          </p:txBody>
        </p:sp>
        <p:sp>
          <p:nvSpPr>
            <p:cNvPr id="3927" name="Google Shape;3927;p335"/>
            <p:cNvSpPr txBox="1"/>
            <p:nvPr/>
          </p:nvSpPr>
          <p:spPr>
            <a:xfrm>
              <a:off x="288" y="1742"/>
              <a:ext cx="2542" cy="39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previous()</a:t>
              </a:r>
              <a:endParaRPr/>
            </a:p>
          </p:txBody>
        </p:sp>
        <p:sp>
          <p:nvSpPr>
            <p:cNvPr id="3928" name="Google Shape;3928;p335"/>
            <p:cNvSpPr txBox="1"/>
            <p:nvPr/>
          </p:nvSpPr>
          <p:spPr>
            <a:xfrm>
              <a:off x="2830" y="1742"/>
              <a:ext cx="2542" cy="39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to previous row relative to its current position</a:t>
              </a:r>
              <a:endParaRPr/>
            </a:p>
          </p:txBody>
        </p:sp>
        <p:sp>
          <p:nvSpPr>
            <p:cNvPr id="3929" name="Google Shape;3929;p335"/>
            <p:cNvSpPr txBox="1"/>
            <p:nvPr/>
          </p:nvSpPr>
          <p:spPr>
            <a:xfrm>
              <a:off x="288" y="2141"/>
              <a:ext cx="2542" cy="49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first()</a:t>
              </a:r>
              <a:endParaRPr/>
            </a:p>
          </p:txBody>
        </p:sp>
        <p:sp>
          <p:nvSpPr>
            <p:cNvPr id="3930" name="Google Shape;3930;p335"/>
            <p:cNvSpPr txBox="1"/>
            <p:nvPr/>
          </p:nvSpPr>
          <p:spPr>
            <a:xfrm>
              <a:off x="2830" y="2141"/>
              <a:ext cx="2542" cy="49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to first row</a:t>
              </a:r>
              <a:endParaRPr/>
            </a:p>
          </p:txBody>
        </p:sp>
        <p:sp>
          <p:nvSpPr>
            <p:cNvPr id="3931" name="Google Shape;3931;p335"/>
            <p:cNvSpPr txBox="1"/>
            <p:nvPr/>
          </p:nvSpPr>
          <p:spPr>
            <a:xfrm>
              <a:off x="288" y="2640"/>
              <a:ext cx="2542" cy="3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last()</a:t>
              </a:r>
              <a:endParaRPr/>
            </a:p>
          </p:txBody>
        </p:sp>
        <p:sp>
          <p:nvSpPr>
            <p:cNvPr id="3932" name="Google Shape;3932;p335"/>
            <p:cNvSpPr txBox="1"/>
            <p:nvPr/>
          </p:nvSpPr>
          <p:spPr>
            <a:xfrm>
              <a:off x="2830" y="2640"/>
              <a:ext cx="2542" cy="39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to last row</a:t>
              </a:r>
              <a:endParaRPr/>
            </a:p>
          </p:txBody>
        </p:sp>
        <p:sp>
          <p:nvSpPr>
            <p:cNvPr id="3933" name="Google Shape;3933;p335"/>
            <p:cNvSpPr txBox="1"/>
            <p:nvPr/>
          </p:nvSpPr>
          <p:spPr>
            <a:xfrm>
              <a:off x="288" y="3038"/>
              <a:ext cx="2542" cy="39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absolute(int)</a:t>
              </a:r>
              <a:endParaRPr/>
            </a:p>
          </p:txBody>
        </p:sp>
        <p:sp>
          <p:nvSpPr>
            <p:cNvPr id="3934" name="Google Shape;3934;p335"/>
            <p:cNvSpPr txBox="1"/>
            <p:nvPr/>
          </p:nvSpPr>
          <p:spPr>
            <a:xfrm>
              <a:off x="2830" y="3038"/>
              <a:ext cx="2542" cy="399"/>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to given row number</a:t>
              </a:r>
              <a:endParaRPr/>
            </a:p>
          </p:txBody>
        </p:sp>
        <p:cxnSp>
          <p:nvCxnSpPr>
            <p:cNvPr id="3935" name="Google Shape;3935;p335"/>
            <p:cNvCxnSpPr/>
            <p:nvPr/>
          </p:nvCxnSpPr>
          <p:spPr>
            <a:xfrm>
              <a:off x="2830" y="1008"/>
              <a:ext cx="1" cy="2429"/>
            </a:xfrm>
            <a:prstGeom prst="straightConnector1">
              <a:avLst/>
            </a:prstGeom>
            <a:noFill/>
            <a:ln cap="flat" cmpd="sng" w="12600">
              <a:solidFill>
                <a:srgbClr val="000000"/>
              </a:solidFill>
              <a:prstDash val="solid"/>
              <a:miter lim="800000"/>
              <a:headEnd len="med" w="med" type="none"/>
              <a:tailEnd len="med" w="med" type="none"/>
            </a:ln>
          </p:spPr>
        </p:cxnSp>
        <p:cxnSp>
          <p:nvCxnSpPr>
            <p:cNvPr id="3936" name="Google Shape;3936;p335"/>
            <p:cNvCxnSpPr/>
            <p:nvPr/>
          </p:nvCxnSpPr>
          <p:spPr>
            <a:xfrm>
              <a:off x="288" y="1344"/>
              <a:ext cx="5084" cy="1"/>
            </a:xfrm>
            <a:prstGeom prst="straightConnector1">
              <a:avLst/>
            </a:prstGeom>
            <a:noFill/>
            <a:ln cap="flat" cmpd="sng" w="12600">
              <a:solidFill>
                <a:srgbClr val="000000"/>
              </a:solidFill>
              <a:prstDash val="solid"/>
              <a:miter lim="800000"/>
              <a:headEnd len="med" w="med" type="none"/>
              <a:tailEnd len="med" w="med" type="none"/>
            </a:ln>
          </p:spPr>
        </p:cxnSp>
        <p:cxnSp>
          <p:nvCxnSpPr>
            <p:cNvPr id="3937" name="Google Shape;3937;p335"/>
            <p:cNvCxnSpPr/>
            <p:nvPr/>
          </p:nvCxnSpPr>
          <p:spPr>
            <a:xfrm>
              <a:off x="288" y="1742"/>
              <a:ext cx="5084" cy="1"/>
            </a:xfrm>
            <a:prstGeom prst="straightConnector1">
              <a:avLst/>
            </a:prstGeom>
            <a:noFill/>
            <a:ln cap="flat" cmpd="sng" w="12600">
              <a:solidFill>
                <a:srgbClr val="000000"/>
              </a:solidFill>
              <a:prstDash val="solid"/>
              <a:miter lim="800000"/>
              <a:headEnd len="med" w="med" type="none"/>
              <a:tailEnd len="med" w="med" type="none"/>
            </a:ln>
          </p:spPr>
        </p:cxnSp>
        <p:cxnSp>
          <p:nvCxnSpPr>
            <p:cNvPr id="3938" name="Google Shape;3938;p335"/>
            <p:cNvCxnSpPr/>
            <p:nvPr/>
          </p:nvCxnSpPr>
          <p:spPr>
            <a:xfrm>
              <a:off x="288" y="2141"/>
              <a:ext cx="5084" cy="1"/>
            </a:xfrm>
            <a:prstGeom prst="straightConnector1">
              <a:avLst/>
            </a:prstGeom>
            <a:noFill/>
            <a:ln cap="flat" cmpd="sng" w="12600">
              <a:solidFill>
                <a:srgbClr val="000000"/>
              </a:solidFill>
              <a:prstDash val="solid"/>
              <a:miter lim="800000"/>
              <a:headEnd len="med" w="med" type="none"/>
              <a:tailEnd len="med" w="med" type="none"/>
            </a:ln>
          </p:spPr>
        </p:cxnSp>
        <p:cxnSp>
          <p:nvCxnSpPr>
            <p:cNvPr id="3939" name="Google Shape;3939;p335"/>
            <p:cNvCxnSpPr/>
            <p:nvPr/>
          </p:nvCxnSpPr>
          <p:spPr>
            <a:xfrm>
              <a:off x="288" y="2640"/>
              <a:ext cx="5084" cy="1"/>
            </a:xfrm>
            <a:prstGeom prst="straightConnector1">
              <a:avLst/>
            </a:prstGeom>
            <a:noFill/>
            <a:ln cap="flat" cmpd="sng" w="12600">
              <a:solidFill>
                <a:srgbClr val="000000"/>
              </a:solidFill>
              <a:prstDash val="solid"/>
              <a:miter lim="800000"/>
              <a:headEnd len="med" w="med" type="none"/>
              <a:tailEnd len="med" w="med" type="none"/>
            </a:ln>
          </p:spPr>
        </p:cxnSp>
        <p:cxnSp>
          <p:nvCxnSpPr>
            <p:cNvPr id="3940" name="Google Shape;3940;p335"/>
            <p:cNvCxnSpPr/>
            <p:nvPr/>
          </p:nvCxnSpPr>
          <p:spPr>
            <a:xfrm>
              <a:off x="288" y="3038"/>
              <a:ext cx="5084" cy="1"/>
            </a:xfrm>
            <a:prstGeom prst="straightConnector1">
              <a:avLst/>
            </a:prstGeom>
            <a:noFill/>
            <a:ln cap="flat" cmpd="sng" w="12600">
              <a:solidFill>
                <a:srgbClr val="000000"/>
              </a:solidFill>
              <a:prstDash val="solid"/>
              <a:miter lim="800000"/>
              <a:headEnd len="med" w="med" type="none"/>
              <a:tailEnd len="med" w="med" type="none"/>
            </a:ln>
          </p:spPr>
        </p:cxnSp>
        <p:cxnSp>
          <p:nvCxnSpPr>
            <p:cNvPr id="3941" name="Google Shape;3941;p335"/>
            <p:cNvCxnSpPr/>
            <p:nvPr/>
          </p:nvCxnSpPr>
          <p:spPr>
            <a:xfrm>
              <a:off x="288" y="1008"/>
              <a:ext cx="1" cy="2429"/>
            </a:xfrm>
            <a:prstGeom prst="straightConnector1">
              <a:avLst/>
            </a:prstGeom>
            <a:noFill/>
            <a:ln cap="flat" cmpd="sng" w="28425">
              <a:solidFill>
                <a:srgbClr val="000000"/>
              </a:solidFill>
              <a:prstDash val="solid"/>
              <a:miter lim="800000"/>
              <a:headEnd len="med" w="med" type="none"/>
              <a:tailEnd len="med" w="med" type="none"/>
            </a:ln>
          </p:spPr>
        </p:cxnSp>
        <p:cxnSp>
          <p:nvCxnSpPr>
            <p:cNvPr id="3942" name="Google Shape;3942;p335"/>
            <p:cNvCxnSpPr/>
            <p:nvPr/>
          </p:nvCxnSpPr>
          <p:spPr>
            <a:xfrm>
              <a:off x="5372" y="1008"/>
              <a:ext cx="1" cy="2429"/>
            </a:xfrm>
            <a:prstGeom prst="straightConnector1">
              <a:avLst/>
            </a:prstGeom>
            <a:noFill/>
            <a:ln cap="flat" cmpd="sng" w="28425">
              <a:solidFill>
                <a:srgbClr val="000000"/>
              </a:solidFill>
              <a:prstDash val="solid"/>
              <a:miter lim="800000"/>
              <a:headEnd len="med" w="med" type="none"/>
              <a:tailEnd len="med" w="med" type="none"/>
            </a:ln>
          </p:spPr>
        </p:cxnSp>
        <p:cxnSp>
          <p:nvCxnSpPr>
            <p:cNvPr id="3943" name="Google Shape;3943;p335"/>
            <p:cNvCxnSpPr/>
            <p:nvPr/>
          </p:nvCxnSpPr>
          <p:spPr>
            <a:xfrm>
              <a:off x="288" y="1008"/>
              <a:ext cx="5084" cy="1"/>
            </a:xfrm>
            <a:prstGeom prst="straightConnector1">
              <a:avLst/>
            </a:prstGeom>
            <a:noFill/>
            <a:ln cap="flat" cmpd="sng" w="28425">
              <a:solidFill>
                <a:srgbClr val="000000"/>
              </a:solidFill>
              <a:prstDash val="solid"/>
              <a:miter lim="800000"/>
              <a:headEnd len="med" w="med" type="none"/>
              <a:tailEnd len="med" w="med" type="none"/>
            </a:ln>
          </p:spPr>
        </p:cxnSp>
        <p:cxnSp>
          <p:nvCxnSpPr>
            <p:cNvPr id="3944" name="Google Shape;3944;p335"/>
            <p:cNvCxnSpPr/>
            <p:nvPr/>
          </p:nvCxnSpPr>
          <p:spPr>
            <a:xfrm>
              <a:off x="288" y="3437"/>
              <a:ext cx="5084"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0" name="Shape 3950"/>
        <p:cNvGrpSpPr/>
        <p:nvPr/>
      </p:nvGrpSpPr>
      <p:grpSpPr>
        <a:xfrm>
          <a:off x="0" y="0"/>
          <a:ext cx="0" cy="0"/>
          <a:chOff x="0" y="0"/>
          <a:chExt cx="0" cy="0"/>
        </a:xfrm>
      </p:grpSpPr>
      <p:sp>
        <p:nvSpPr>
          <p:cNvPr id="3951" name="Google Shape;3951;p33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ResultSet methods for traversing(contd…)</a:t>
            </a:r>
            <a:endParaRPr/>
          </a:p>
        </p:txBody>
      </p:sp>
      <p:grpSp>
        <p:nvGrpSpPr>
          <p:cNvPr id="3952" name="Google Shape;3952;p336"/>
          <p:cNvGrpSpPr/>
          <p:nvPr/>
        </p:nvGrpSpPr>
        <p:grpSpPr>
          <a:xfrm>
            <a:off x="609600" y="1676400"/>
            <a:ext cx="7697787" cy="2820987"/>
            <a:chOff x="384" y="1056"/>
            <a:chExt cx="4849" cy="1777"/>
          </a:xfrm>
        </p:grpSpPr>
        <p:sp>
          <p:nvSpPr>
            <p:cNvPr id="3953" name="Google Shape;3953;p336"/>
            <p:cNvSpPr txBox="1"/>
            <p:nvPr/>
          </p:nvSpPr>
          <p:spPr>
            <a:xfrm>
              <a:off x="384" y="1056"/>
              <a:ext cx="2424" cy="43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Methods</a:t>
              </a:r>
              <a:endParaRPr/>
            </a:p>
          </p:txBody>
        </p:sp>
        <p:sp>
          <p:nvSpPr>
            <p:cNvPr id="3954" name="Google Shape;3954;p336"/>
            <p:cNvSpPr txBox="1"/>
            <p:nvPr/>
          </p:nvSpPr>
          <p:spPr>
            <a:xfrm>
              <a:off x="2808" y="1056"/>
              <a:ext cx="2424" cy="438"/>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Description</a:t>
              </a:r>
              <a:endParaRPr/>
            </a:p>
          </p:txBody>
        </p:sp>
        <p:sp>
          <p:nvSpPr>
            <p:cNvPr id="3955" name="Google Shape;3955;p336"/>
            <p:cNvSpPr txBox="1"/>
            <p:nvPr/>
          </p:nvSpPr>
          <p:spPr>
            <a:xfrm>
              <a:off x="384" y="1494"/>
              <a:ext cx="2424" cy="43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beforeFirst()</a:t>
              </a:r>
              <a:endParaRPr/>
            </a:p>
          </p:txBody>
        </p:sp>
        <p:sp>
          <p:nvSpPr>
            <p:cNvPr id="3956" name="Google Shape;3956;p336"/>
            <p:cNvSpPr txBox="1"/>
            <p:nvPr/>
          </p:nvSpPr>
          <p:spPr>
            <a:xfrm>
              <a:off x="2808" y="1494"/>
              <a:ext cx="2424" cy="43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before first row</a:t>
              </a:r>
              <a:endParaRPr/>
            </a:p>
          </p:txBody>
        </p:sp>
        <p:sp>
          <p:nvSpPr>
            <p:cNvPr id="3957" name="Google Shape;3957;p336"/>
            <p:cNvSpPr txBox="1"/>
            <p:nvPr/>
          </p:nvSpPr>
          <p:spPr>
            <a:xfrm>
              <a:off x="384" y="1931"/>
              <a:ext cx="2424" cy="47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afterLast()</a:t>
              </a:r>
              <a:endParaRPr/>
            </a:p>
          </p:txBody>
        </p:sp>
        <p:sp>
          <p:nvSpPr>
            <p:cNvPr id="3958" name="Google Shape;3958;p336"/>
            <p:cNvSpPr txBox="1"/>
            <p:nvPr/>
          </p:nvSpPr>
          <p:spPr>
            <a:xfrm>
              <a:off x="2808" y="1931"/>
              <a:ext cx="2424" cy="477"/>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just after the last row</a:t>
              </a:r>
              <a:endParaRPr/>
            </a:p>
            <a:p>
              <a:pPr indent="0" lvl="0" marL="0" marR="0" rtl="0" algn="ctr">
                <a:lnSpc>
                  <a:spcPct val="8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3959" name="Google Shape;3959;p336"/>
            <p:cNvSpPr txBox="1"/>
            <p:nvPr/>
          </p:nvSpPr>
          <p:spPr>
            <a:xfrm>
              <a:off x="384" y="2408"/>
              <a:ext cx="2424" cy="42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boolean relative(int)</a:t>
              </a:r>
              <a:endParaRPr/>
            </a:p>
          </p:txBody>
        </p:sp>
        <p:sp>
          <p:nvSpPr>
            <p:cNvPr id="3960" name="Google Shape;3960;p336"/>
            <p:cNvSpPr txBox="1"/>
            <p:nvPr/>
          </p:nvSpPr>
          <p:spPr>
            <a:xfrm>
              <a:off x="2808" y="2408"/>
              <a:ext cx="2424" cy="424"/>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Moves cursor by given relative value from current position</a:t>
              </a:r>
              <a:endParaRPr/>
            </a:p>
          </p:txBody>
        </p:sp>
        <p:cxnSp>
          <p:nvCxnSpPr>
            <p:cNvPr id="3961" name="Google Shape;3961;p336"/>
            <p:cNvCxnSpPr/>
            <p:nvPr/>
          </p:nvCxnSpPr>
          <p:spPr>
            <a:xfrm>
              <a:off x="2808" y="1056"/>
              <a:ext cx="1" cy="1776"/>
            </a:xfrm>
            <a:prstGeom prst="straightConnector1">
              <a:avLst/>
            </a:prstGeom>
            <a:noFill/>
            <a:ln cap="flat" cmpd="sng" w="12600">
              <a:solidFill>
                <a:srgbClr val="000000"/>
              </a:solidFill>
              <a:prstDash val="solid"/>
              <a:miter lim="800000"/>
              <a:headEnd len="med" w="med" type="none"/>
              <a:tailEnd len="med" w="med" type="none"/>
            </a:ln>
          </p:spPr>
        </p:cxnSp>
        <p:cxnSp>
          <p:nvCxnSpPr>
            <p:cNvPr id="3962" name="Google Shape;3962;p336"/>
            <p:cNvCxnSpPr/>
            <p:nvPr/>
          </p:nvCxnSpPr>
          <p:spPr>
            <a:xfrm>
              <a:off x="384" y="1494"/>
              <a:ext cx="4848" cy="1"/>
            </a:xfrm>
            <a:prstGeom prst="straightConnector1">
              <a:avLst/>
            </a:prstGeom>
            <a:noFill/>
            <a:ln cap="flat" cmpd="sng" w="12600">
              <a:solidFill>
                <a:srgbClr val="000000"/>
              </a:solidFill>
              <a:prstDash val="solid"/>
              <a:miter lim="800000"/>
              <a:headEnd len="med" w="med" type="none"/>
              <a:tailEnd len="med" w="med" type="none"/>
            </a:ln>
          </p:spPr>
        </p:cxnSp>
        <p:cxnSp>
          <p:nvCxnSpPr>
            <p:cNvPr id="3963" name="Google Shape;3963;p336"/>
            <p:cNvCxnSpPr/>
            <p:nvPr/>
          </p:nvCxnSpPr>
          <p:spPr>
            <a:xfrm>
              <a:off x="384" y="1931"/>
              <a:ext cx="4848" cy="1"/>
            </a:xfrm>
            <a:prstGeom prst="straightConnector1">
              <a:avLst/>
            </a:prstGeom>
            <a:noFill/>
            <a:ln cap="flat" cmpd="sng" w="12600">
              <a:solidFill>
                <a:srgbClr val="000000"/>
              </a:solidFill>
              <a:prstDash val="solid"/>
              <a:miter lim="800000"/>
              <a:headEnd len="med" w="med" type="none"/>
              <a:tailEnd len="med" w="med" type="none"/>
            </a:ln>
          </p:spPr>
        </p:cxnSp>
        <p:cxnSp>
          <p:nvCxnSpPr>
            <p:cNvPr id="3964" name="Google Shape;3964;p336"/>
            <p:cNvCxnSpPr/>
            <p:nvPr/>
          </p:nvCxnSpPr>
          <p:spPr>
            <a:xfrm>
              <a:off x="384" y="2408"/>
              <a:ext cx="4848" cy="1"/>
            </a:xfrm>
            <a:prstGeom prst="straightConnector1">
              <a:avLst/>
            </a:prstGeom>
            <a:noFill/>
            <a:ln cap="flat" cmpd="sng" w="12600">
              <a:solidFill>
                <a:srgbClr val="000000"/>
              </a:solidFill>
              <a:prstDash val="solid"/>
              <a:miter lim="800000"/>
              <a:headEnd len="med" w="med" type="none"/>
              <a:tailEnd len="med" w="med" type="none"/>
            </a:ln>
          </p:spPr>
        </p:cxnSp>
        <p:cxnSp>
          <p:nvCxnSpPr>
            <p:cNvPr id="3965" name="Google Shape;3965;p336"/>
            <p:cNvCxnSpPr/>
            <p:nvPr/>
          </p:nvCxnSpPr>
          <p:spPr>
            <a:xfrm>
              <a:off x="384" y="1056"/>
              <a:ext cx="1" cy="1776"/>
            </a:xfrm>
            <a:prstGeom prst="straightConnector1">
              <a:avLst/>
            </a:prstGeom>
            <a:noFill/>
            <a:ln cap="flat" cmpd="sng" w="28425">
              <a:solidFill>
                <a:srgbClr val="000000"/>
              </a:solidFill>
              <a:prstDash val="solid"/>
              <a:miter lim="800000"/>
              <a:headEnd len="med" w="med" type="none"/>
              <a:tailEnd len="med" w="med" type="none"/>
            </a:ln>
          </p:spPr>
        </p:cxnSp>
        <p:cxnSp>
          <p:nvCxnSpPr>
            <p:cNvPr id="3966" name="Google Shape;3966;p336"/>
            <p:cNvCxnSpPr/>
            <p:nvPr/>
          </p:nvCxnSpPr>
          <p:spPr>
            <a:xfrm>
              <a:off x="5232" y="1056"/>
              <a:ext cx="1" cy="1776"/>
            </a:xfrm>
            <a:prstGeom prst="straightConnector1">
              <a:avLst/>
            </a:prstGeom>
            <a:noFill/>
            <a:ln cap="flat" cmpd="sng" w="28425">
              <a:solidFill>
                <a:srgbClr val="000000"/>
              </a:solidFill>
              <a:prstDash val="solid"/>
              <a:miter lim="800000"/>
              <a:headEnd len="med" w="med" type="none"/>
              <a:tailEnd len="med" w="med" type="none"/>
            </a:ln>
          </p:spPr>
        </p:cxnSp>
        <p:cxnSp>
          <p:nvCxnSpPr>
            <p:cNvPr id="3967" name="Google Shape;3967;p336"/>
            <p:cNvCxnSpPr/>
            <p:nvPr/>
          </p:nvCxnSpPr>
          <p:spPr>
            <a:xfrm>
              <a:off x="384" y="1056"/>
              <a:ext cx="4848" cy="1"/>
            </a:xfrm>
            <a:prstGeom prst="straightConnector1">
              <a:avLst/>
            </a:prstGeom>
            <a:noFill/>
            <a:ln cap="flat" cmpd="sng" w="38150">
              <a:solidFill>
                <a:srgbClr val="000000"/>
              </a:solidFill>
              <a:prstDash val="solid"/>
              <a:miter lim="800000"/>
              <a:headEnd len="med" w="med" type="none"/>
              <a:tailEnd len="med" w="med" type="none"/>
            </a:ln>
          </p:spPr>
        </p:cxnSp>
        <p:cxnSp>
          <p:nvCxnSpPr>
            <p:cNvPr id="3968" name="Google Shape;3968;p336"/>
            <p:cNvCxnSpPr/>
            <p:nvPr/>
          </p:nvCxnSpPr>
          <p:spPr>
            <a:xfrm>
              <a:off x="384" y="2832"/>
              <a:ext cx="4848"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5" name="Shape 3975"/>
        <p:cNvGrpSpPr/>
        <p:nvPr/>
      </p:nvGrpSpPr>
      <p:grpSpPr>
        <a:xfrm>
          <a:off x="0" y="0"/>
          <a:ext cx="0" cy="0"/>
          <a:chOff x="0" y="0"/>
          <a:chExt cx="0" cy="0"/>
        </a:xfrm>
      </p:grpSpPr>
      <p:sp>
        <p:nvSpPr>
          <p:cNvPr id="3976" name="Google Shape;3976;p33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Inserting Data</a:t>
            </a:r>
            <a:endParaRPr/>
          </a:p>
        </p:txBody>
      </p:sp>
      <p:sp>
        <p:nvSpPr>
          <p:cNvPr id="3977" name="Google Shape;3977;p337"/>
          <p:cNvSpPr txBox="1"/>
          <p:nvPr/>
        </p:nvSpPr>
        <p:spPr>
          <a:xfrm>
            <a:off x="533400" y="914400"/>
            <a:ext cx="8072437" cy="56388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addNew(String deptnm, String deptloc) throws SQLException{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next = getMaxDept()+10;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 = st.executeQuery("SELECT DEPTNO, DNAME, LOC FROM DEPT");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rs.moveToInsertRow();</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rs.updateInt(1, next);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rs.updateString(2,deptnm);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rs.updateString(3, deptloc);</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rs.insertRow();</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rs.close();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4" name="Shape 3984"/>
        <p:cNvGrpSpPr/>
        <p:nvPr/>
      </p:nvGrpSpPr>
      <p:grpSpPr>
        <a:xfrm>
          <a:off x="0" y="0"/>
          <a:ext cx="0" cy="0"/>
          <a:chOff x="0" y="0"/>
          <a:chExt cx="0" cy="0"/>
        </a:xfrm>
      </p:grpSpPr>
      <p:sp>
        <p:nvSpPr>
          <p:cNvPr id="3985" name="Google Shape;3985;p338"/>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Updating Data</a:t>
            </a:r>
            <a:endParaRPr/>
          </a:p>
        </p:txBody>
      </p:sp>
      <p:sp>
        <p:nvSpPr>
          <p:cNvPr id="3986" name="Google Shape;3986;p338"/>
          <p:cNvSpPr txBox="1"/>
          <p:nvPr/>
        </p:nvSpPr>
        <p:spPr>
          <a:xfrm>
            <a:off x="533400" y="914400"/>
            <a:ext cx="8072437"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void updateName(int deptno, String deptnm) throws SQLException{</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query = "select dname from dept where deptno="+deptno;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System.out.println(query);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 = st.executeQuery(query);</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rs.next();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rs.updateString("DNAME", deptnm);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rs.updateRow();</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3" name="Shape 3993"/>
        <p:cNvGrpSpPr/>
        <p:nvPr/>
      </p:nvGrpSpPr>
      <p:grpSpPr>
        <a:xfrm>
          <a:off x="0" y="0"/>
          <a:ext cx="0" cy="0"/>
          <a:chOff x="0" y="0"/>
          <a:chExt cx="0" cy="0"/>
        </a:xfrm>
      </p:grpSpPr>
      <p:sp>
        <p:nvSpPr>
          <p:cNvPr id="3994" name="Google Shape;3994;p339"/>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Transactions</a:t>
            </a:r>
            <a:endParaRPr/>
          </a:p>
        </p:txBody>
      </p:sp>
      <p:sp>
        <p:nvSpPr>
          <p:cNvPr id="3995" name="Google Shape;3995;p339"/>
          <p:cNvSpPr txBox="1"/>
          <p:nvPr/>
        </p:nvSpPr>
        <p:spPr>
          <a:xfrm>
            <a:off x="533400" y="914400"/>
            <a:ext cx="8072437" cy="54864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Transaction is a set of statements that are executed as a single unit. A </a:t>
            </a:r>
            <a:endParaRPr/>
          </a:p>
          <a:p>
            <a:pPr indent="-336550" lvl="0" marL="336550" marR="0" rtl="0" algn="l">
              <a:lnSpc>
                <a:spcPct val="6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transaction is complete only when all the statements have executed</a:t>
            </a:r>
            <a:endParaRPr/>
          </a:p>
          <a:p>
            <a:pPr indent="-336550" lvl="0" marL="336550" marR="0" rtl="0" algn="l">
              <a:lnSpc>
                <a:spcPct val="6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sucessfully. If any one statement fails to execute sucessfully , then the </a:t>
            </a:r>
            <a:endParaRPr/>
          </a:p>
          <a:p>
            <a:pPr indent="-336550" lvl="0" marL="336550" marR="0" rtl="0" algn="l">
              <a:lnSpc>
                <a:spcPct val="6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whole transaction is rolled back. </a:t>
            </a:r>
            <a:endParaRPr/>
          </a:p>
          <a:p>
            <a:pPr indent="-336550" lvl="0" marL="336550" marR="0" rtl="0" algn="l">
              <a:lnSpc>
                <a:spcPct val="66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66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Various methods used to carry out an Transaction are :</a:t>
            </a:r>
            <a:endParaRPr/>
          </a:p>
          <a:p>
            <a:pPr indent="-336550" lvl="0" marL="336550" marR="0" rtl="0" algn="l">
              <a:lnSpc>
                <a:spcPct val="66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void commit( )</a:t>
            </a:r>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boolean getAutoCommit() </a:t>
            </a:r>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void rollback()</a:t>
            </a:r>
            <a:endParaRPr/>
          </a:p>
          <a:p>
            <a:pPr indent="-284162" lvl="1" marL="741362"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void setAutoCommit (boolean enableAutoCommit)</a:t>
            </a:r>
            <a:endParaRPr/>
          </a:p>
          <a:p>
            <a:pPr indent="-284162" lvl="1" marL="741362"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84162" lvl="1" marL="741362" marR="0" rtl="0" algn="l">
              <a:lnSpc>
                <a:spcPct val="86000"/>
              </a:lnSpc>
              <a:spcBef>
                <a:spcPts val="500"/>
              </a:spcBef>
              <a:spcAft>
                <a:spcPts val="0"/>
              </a:spcAft>
              <a:buClr>
                <a:srgbClr val="000000"/>
              </a:buClr>
              <a:buSzPts val="2200"/>
              <a:buFont typeface="Times New Roman"/>
              <a:buNone/>
            </a:pPr>
            <a:r>
              <a:rPr b="0" i="0" lang="en-US" sz="2200" u="none" cap="none" strike="noStrike">
                <a:solidFill>
                  <a:srgbClr val="000000"/>
                </a:solidFill>
                <a:latin typeface="Times New Roman"/>
                <a:ea typeface="Times New Roman"/>
                <a:cs typeface="Times New Roman"/>
                <a:sym typeface="Times New Roman"/>
              </a:rPr>
              <a:t>All the above methods throw SQLException</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1" name="Shape 4001"/>
        <p:cNvGrpSpPr/>
        <p:nvPr/>
      </p:nvGrpSpPr>
      <p:grpSpPr>
        <a:xfrm>
          <a:off x="0" y="0"/>
          <a:ext cx="0" cy="0"/>
          <a:chOff x="0" y="0"/>
          <a:chExt cx="0" cy="0"/>
        </a:xfrm>
      </p:grpSpPr>
      <p:sp>
        <p:nvSpPr>
          <p:cNvPr id="4002" name="Google Shape;4002;p340"/>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Example on Handling Transaction</a:t>
            </a:r>
            <a:endParaRPr/>
          </a:p>
        </p:txBody>
      </p:sp>
      <p:sp>
        <p:nvSpPr>
          <p:cNvPr id="4003" name="Google Shape;4003;p340"/>
          <p:cNvSpPr txBox="1"/>
          <p:nvPr/>
        </p:nvSpPr>
        <p:spPr>
          <a:xfrm>
            <a:off x="304800" y="838200"/>
            <a:ext cx="8077200" cy="5413375"/>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After purchase of necessary raw material, now the data should be updated in </a:t>
            </a:r>
            <a:endParaRPr/>
          </a:p>
          <a:p>
            <a:pPr indent="-336550" lvl="0" marL="336550" marR="0" rtl="0" algn="l">
              <a:lnSpc>
                <a:spcPct val="7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the Stores table, DeptProduction table and DeptFinance table. If the data has </a:t>
            </a:r>
            <a:endParaRPr/>
          </a:p>
          <a:p>
            <a:pPr indent="-336550" lvl="0" marL="336550" marR="0" rtl="0" algn="l">
              <a:lnSpc>
                <a:spcPct val="7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been reflected succesfully to all the tables only then , update the transaction </a:t>
            </a:r>
            <a:endParaRPr/>
          </a:p>
          <a:p>
            <a:pPr indent="-336550" lvl="0" marL="336550" marR="0" rtl="0" algn="l">
              <a:lnSpc>
                <a:spcPct val="76000"/>
              </a:lnSpc>
              <a:spcBef>
                <a:spcPts val="6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table, else rollback  </a:t>
            </a:r>
            <a:endParaRPr/>
          </a:p>
          <a:p>
            <a:pPr indent="-336550" lvl="0" marL="336550" marR="0" rtl="0" algn="l">
              <a:lnSpc>
                <a:spcPct val="76000"/>
              </a:lnSpc>
              <a:spcBef>
                <a:spcPts val="6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336550" lvl="0" marL="33655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try {</a:t>
            </a:r>
            <a:endParaRPr/>
          </a:p>
          <a:p>
            <a:pPr indent="-336550" lvl="0" marL="33655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conn.setAutoCommit(false);</a:t>
            </a:r>
            <a:endParaRPr/>
          </a:p>
          <a:p>
            <a:pPr indent="-336550" lvl="0" marL="336550" marR="0" rtl="0" algn="l">
              <a:lnSpc>
                <a:spcPct val="66000"/>
              </a:lnSpc>
              <a:spcBef>
                <a:spcPts val="600"/>
              </a:spcBef>
              <a:spcAft>
                <a:spcPts val="0"/>
              </a:spcAft>
              <a:buClr>
                <a:schemeClr val="lt1"/>
              </a:buClr>
              <a:buSzPts val="2000"/>
              <a:buFont typeface="Arial"/>
              <a:buNone/>
            </a:pPr>
            <a:r>
              <a:t/>
            </a:r>
            <a:endParaRPr b="1"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code to add data to Stores;</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code to add data to DeptProduction;</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code to add data to DeptFinance;</a:t>
            </a:r>
            <a:endParaRPr/>
          </a:p>
          <a:p>
            <a:pPr indent="-336550" lvl="0" marL="33655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 code to update the transaction table;</a:t>
            </a:r>
            <a:r>
              <a:rPr b="1"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conn.commit(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catch(Exception e){</a:t>
            </a:r>
            <a:endParaRPr/>
          </a:p>
          <a:p>
            <a:pPr indent="-336550" lvl="0" marL="336550" marR="0" rtl="0" algn="l">
              <a:lnSpc>
                <a:spcPct val="6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conn.rollback(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1" name="Shape 4011"/>
        <p:cNvGrpSpPr/>
        <p:nvPr/>
      </p:nvGrpSpPr>
      <p:grpSpPr>
        <a:xfrm>
          <a:off x="0" y="0"/>
          <a:ext cx="0" cy="0"/>
          <a:chOff x="0" y="0"/>
          <a:chExt cx="0" cy="0"/>
        </a:xfrm>
      </p:grpSpPr>
      <p:sp>
        <p:nvSpPr>
          <p:cNvPr id="4012" name="Google Shape;4012;p34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Creating a Stored Procedure on the Database</a:t>
            </a:r>
            <a:endParaRPr/>
          </a:p>
        </p:txBody>
      </p:sp>
      <p:sp>
        <p:nvSpPr>
          <p:cNvPr id="4013" name="Google Shape;4013;p341"/>
          <p:cNvSpPr txBox="1"/>
          <p:nvPr/>
        </p:nvSpPr>
        <p:spPr>
          <a:xfrm>
            <a:off x="304800" y="9906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400"/>
              <a:buFont typeface="Arial Narrow"/>
              <a:buNone/>
            </a:pPr>
            <a:r>
              <a:rPr b="0" i="0" lang="en-US" sz="24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create or replace procedure GetDetails</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(pempno IN number, pename OUT varchar2, pjob OUT varchar2)</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is</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begin</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select ename, job into pename,pjob from emp where</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empno=pempno;</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dbms_output.put_line(pename ||'    '||pjob);</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EXCEPTION when NO_DATA_FOUND then</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dbms_output.put_line('This employee does not exists..');</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end;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To run the above stored procedure issue the following statement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SQL&gt; </a:t>
            </a:r>
            <a:r>
              <a:rPr b="1" i="0" lang="en-US" sz="2000" u="none">
                <a:solidFill>
                  <a:srgbClr val="000000"/>
                </a:solidFill>
                <a:latin typeface="Arial Narrow"/>
                <a:ea typeface="Arial Narrow"/>
                <a:cs typeface="Arial Narrow"/>
                <a:sym typeface="Arial Narrow"/>
              </a:rPr>
              <a:t>@GetDetails.lst</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1" name="Shape 4021"/>
        <p:cNvGrpSpPr/>
        <p:nvPr/>
      </p:nvGrpSpPr>
      <p:grpSpPr>
        <a:xfrm>
          <a:off x="0" y="0"/>
          <a:ext cx="0" cy="0"/>
          <a:chOff x="0" y="0"/>
          <a:chExt cx="0" cy="0"/>
        </a:xfrm>
      </p:grpSpPr>
      <p:sp>
        <p:nvSpPr>
          <p:cNvPr id="4022" name="Google Shape;4022;p34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Tahoma"/>
              <a:buNone/>
            </a:pPr>
            <a:r>
              <a:rPr b="0" i="0" lang="en-US" sz="3600" u="none">
                <a:solidFill>
                  <a:srgbClr val="000000"/>
                </a:solidFill>
                <a:latin typeface="Tahoma"/>
                <a:ea typeface="Tahoma"/>
                <a:cs typeface="Tahoma"/>
                <a:sym typeface="Tahoma"/>
              </a:rPr>
              <a:t>ProCallTest.java</a:t>
            </a:r>
            <a:endParaRPr/>
          </a:p>
        </p:txBody>
      </p:sp>
      <p:sp>
        <p:nvSpPr>
          <p:cNvPr id="4023" name="Google Shape;4023;p342"/>
          <p:cNvSpPr txBox="1"/>
          <p:nvPr/>
        </p:nvSpPr>
        <p:spPr>
          <a:xfrm>
            <a:off x="381000" y="990600"/>
            <a:ext cx="8763000" cy="53340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java.sql.*;</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import java.io.*;</a:t>
            </a:r>
            <a:endParaRPr/>
          </a:p>
          <a:p>
            <a:pPr indent="-336550" lvl="0" marL="33655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ProCallTest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throws InterruptedException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(args.length==0)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("USAGE : ProCallTest &lt;empno&gt;");</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System.exit (1);</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DriverManager.registerDriver (new sun.jdbc.odbc.JdbcOdbcDriver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Connection conn = DriverManager.getConnection("jdbc:odbc:mydsn", "scott", "tiger");</a:t>
            </a:r>
            <a:endParaRPr/>
          </a:p>
          <a:p>
            <a:pPr indent="-336550" lvl="0" marL="33655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CallableStatement</a:t>
            </a:r>
            <a:r>
              <a:rPr b="0" i="0" lang="en-US" sz="2000" u="none">
                <a:solidFill>
                  <a:srgbClr val="000000"/>
                </a:solidFill>
                <a:latin typeface="Arial Narrow"/>
                <a:ea typeface="Arial Narrow"/>
                <a:cs typeface="Arial Narrow"/>
                <a:sym typeface="Arial Narrow"/>
              </a:rPr>
              <a:t> cst = conn.prepareCall (" {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call GetDetails (?, ?, ?) }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1" name="Shape 4031"/>
        <p:cNvGrpSpPr/>
        <p:nvPr/>
      </p:nvGrpSpPr>
      <p:grpSpPr>
        <a:xfrm>
          <a:off x="0" y="0"/>
          <a:ext cx="0" cy="0"/>
          <a:chOff x="0" y="0"/>
          <a:chExt cx="0" cy="0"/>
        </a:xfrm>
      </p:grpSpPr>
      <p:sp>
        <p:nvSpPr>
          <p:cNvPr id="4032" name="Google Shape;4032;p34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Tahoma"/>
              <a:buNone/>
            </a:pPr>
            <a:r>
              <a:rPr b="0" i="0" lang="en-US" sz="3600" u="none">
                <a:solidFill>
                  <a:srgbClr val="000000"/>
                </a:solidFill>
                <a:latin typeface="Tahoma"/>
                <a:ea typeface="Tahoma"/>
                <a:cs typeface="Tahoma"/>
                <a:sym typeface="Tahoma"/>
              </a:rPr>
              <a:t>ProCallTest.java </a:t>
            </a:r>
            <a:r>
              <a:rPr b="0" i="0" lang="en-US" sz="2400" u="none">
                <a:solidFill>
                  <a:srgbClr val="000000"/>
                </a:solidFill>
                <a:latin typeface="Tahoma"/>
                <a:ea typeface="Tahoma"/>
                <a:cs typeface="Tahoma"/>
                <a:sym typeface="Tahoma"/>
              </a:rPr>
              <a:t>(Cont…)</a:t>
            </a:r>
            <a:endParaRPr/>
          </a:p>
        </p:txBody>
      </p:sp>
      <p:sp>
        <p:nvSpPr>
          <p:cNvPr id="4033" name="Google Shape;4033;p343"/>
          <p:cNvSpPr txBox="1"/>
          <p:nvPr/>
        </p:nvSpPr>
        <p:spPr>
          <a:xfrm>
            <a:off x="360362" y="914400"/>
            <a:ext cx="8478837"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eno = Integer.parseInt (args[0]);</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cst.setInt (1, eno);</a:t>
            </a:r>
            <a:endParaRPr/>
          </a:p>
          <a:p>
            <a:pPr indent="-336550" lvl="0" marL="33655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cst.registerOutParameter (2, Types.VARCHAR);</a:t>
            </a:r>
            <a:endParaRPr/>
          </a:p>
          <a:p>
            <a:pPr indent="-336550" lvl="0" marL="336550" marR="0" rtl="0" algn="l">
              <a:lnSpc>
                <a:spcPct val="8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cst.registerOutParameter (3 ,Types.VARCHAR);</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cst.executeUpdate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name = cst.getString (2);</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job = cst.getString (3);</a:t>
            </a:r>
            <a:endParaRPr/>
          </a:p>
          <a:p>
            <a:pPr indent="-336550" lvl="0" marL="33655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 NAME   : " + name);</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 JOB    : " + job);</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cst.close ();	conn.close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(Exception e) { System.out.println ("Problem  : "+e);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6"/>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Promotion and Demotion Rules</a:t>
            </a:r>
            <a:endParaRPr/>
          </a:p>
        </p:txBody>
      </p:sp>
      <p:sp>
        <p:nvSpPr>
          <p:cNvPr id="477" name="Google Shape;477;p56"/>
          <p:cNvSpPr txBox="1"/>
          <p:nvPr>
            <p:ph idx="1" type="body"/>
          </p:nvPr>
        </p:nvSpPr>
        <p:spPr>
          <a:xfrm>
            <a:off x="457200" y="9906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The above diagram shows the data type promotion and demotions hierarchy, e.g. a byte can be simply assigned to short, since the range of short is higher than a byte. But in case of a long data type assigned to a float type results in precession loss. Long has higher number of bits for storage, but it doesn’t have fractional (exponential) part as float, which results in precision loss.</a:t>
            </a:r>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Promotions are done implicitly.  While demotions are done explicitly by using Cast operator.</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Ex. 1  :  float b = 3.4f, c = 1.2f;</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 int a = b/c;   Results in compile time error.</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int a = (int) (b / c);</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Ex. 2  :  int i = 5, j = 10;</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 float a = i / j ;   It results a = 0;</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float a = (float) i / j;  It results a = 0.5f;</a:t>
            </a:r>
            <a:endParaRPr/>
          </a:p>
          <a:p>
            <a:pPr indent="-3365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While performing arithmetic on types smaller than ‘int’,  byte types of operands are implicitly promoted to ‘int’, in calculations they are treated as ‘int’ so result will be ‘int’.</a:t>
            </a:r>
            <a:endParaRPr/>
          </a:p>
          <a:p>
            <a:pPr indent="-336550" lvl="0" marL="336550" marR="0" rtl="0" algn="just">
              <a:lnSpc>
                <a:spcPct val="80000"/>
              </a:lnSpc>
              <a:spcBef>
                <a:spcPts val="4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byte r = 10, s = 20, t;   	t = r + s; </a:t>
            </a:r>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Results in compile time error because while solving expression, r and s are converted to ‘int’ and (r + s) results in ‘int’ which can not be assigned to byte t.  So, to get byte result, casting is needed. 	t = (byte) (r + s);</a:t>
            </a:r>
            <a:endParaRPr/>
          </a:p>
          <a:p>
            <a:pPr indent="-234950" lvl="0" marL="336550" marR="0" rtl="0" algn="just">
              <a:lnSpc>
                <a:spcPct val="80000"/>
              </a:lnSpc>
              <a:spcBef>
                <a:spcPts val="4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a:p>
            <a:pPr indent="-234950" lvl="0" marL="336550" marR="0" rtl="0" algn="l">
              <a:lnSpc>
                <a:spcPct val="80000"/>
              </a:lnSpc>
              <a:spcBef>
                <a:spcPts val="600"/>
              </a:spcBef>
              <a:spcAft>
                <a:spcPts val="0"/>
              </a:spcAft>
              <a:buClr>
                <a:srgbClr val="000000"/>
              </a:buClr>
              <a:buSzPts val="1600"/>
              <a:buFont typeface="Times New Roman"/>
              <a:buNone/>
            </a:pPr>
            <a:r>
              <a:t/>
            </a:r>
            <a:endParaRPr b="0" i="0" sz="16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1" name="Shape 4041"/>
        <p:cNvGrpSpPr/>
        <p:nvPr/>
      </p:nvGrpSpPr>
      <p:grpSpPr>
        <a:xfrm>
          <a:off x="0" y="0"/>
          <a:ext cx="0" cy="0"/>
          <a:chOff x="0" y="0"/>
          <a:chExt cx="0" cy="0"/>
        </a:xfrm>
      </p:grpSpPr>
      <p:sp>
        <p:nvSpPr>
          <p:cNvPr id="4042" name="Google Shape;4042;p34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Creating a Stored Function on the Database</a:t>
            </a:r>
            <a:endParaRPr/>
          </a:p>
        </p:txBody>
      </p:sp>
      <p:sp>
        <p:nvSpPr>
          <p:cNvPr id="4043" name="Google Shape;4043;p344"/>
          <p:cNvSpPr txBox="1"/>
          <p:nvPr/>
        </p:nvSpPr>
        <p:spPr>
          <a:xfrm>
            <a:off x="533400" y="1066800"/>
            <a:ext cx="8382000" cy="53355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create or replace function GetNet (pempno </a:t>
            </a:r>
            <a:r>
              <a:rPr b="1" i="0" lang="en-US" sz="2000" u="none">
                <a:solidFill>
                  <a:srgbClr val="000000"/>
                </a:solidFill>
                <a:latin typeface="Arial Narrow"/>
                <a:ea typeface="Arial Narrow"/>
                <a:cs typeface="Arial Narrow"/>
                <a:sym typeface="Arial Narrow"/>
              </a:rPr>
              <a:t>IN</a:t>
            </a:r>
            <a:r>
              <a:rPr b="0" i="0" lang="en-US" sz="2000" u="none">
                <a:solidFill>
                  <a:srgbClr val="000000"/>
                </a:solidFill>
                <a:latin typeface="Arial Narrow"/>
                <a:ea typeface="Arial Narrow"/>
                <a:cs typeface="Arial Narrow"/>
                <a:sym typeface="Arial Narrow"/>
              </a:rPr>
              <a:t> number) return number</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is</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vnet number:=0;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begin</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select sal + NVL(comm,0) into vnet from emp where empno=pempno;</a:t>
            </a:r>
            <a:endParaRPr/>
          </a:p>
          <a:p>
            <a:pPr indent="-336550" lvl="0" marL="33655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return vnet</a:t>
            </a: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EXCEPTION when NO_DATA_FOUND then</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vnet:=0;</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vnet;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end;</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To run the above stored function issue the following statement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SQL&gt; @GetNet.lst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1" name="Shape 4051"/>
        <p:cNvGrpSpPr/>
        <p:nvPr/>
      </p:nvGrpSpPr>
      <p:grpSpPr>
        <a:xfrm>
          <a:off x="0" y="0"/>
          <a:ext cx="0" cy="0"/>
          <a:chOff x="0" y="0"/>
          <a:chExt cx="0" cy="0"/>
        </a:xfrm>
      </p:grpSpPr>
      <p:sp>
        <p:nvSpPr>
          <p:cNvPr id="4052" name="Google Shape;4052;p34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Tahoma"/>
              <a:buNone/>
            </a:pPr>
            <a:r>
              <a:rPr b="0" i="0" lang="en-US" sz="3600" u="none">
                <a:solidFill>
                  <a:srgbClr val="000000"/>
                </a:solidFill>
                <a:latin typeface="Tahoma"/>
                <a:ea typeface="Tahoma"/>
                <a:cs typeface="Tahoma"/>
                <a:sym typeface="Tahoma"/>
              </a:rPr>
              <a:t>FunCallTest.java</a:t>
            </a:r>
            <a:endParaRPr/>
          </a:p>
        </p:txBody>
      </p:sp>
      <p:sp>
        <p:nvSpPr>
          <p:cNvPr id="4053" name="Google Shape;4053;p345"/>
          <p:cNvSpPr txBox="1"/>
          <p:nvPr/>
        </p:nvSpPr>
        <p:spPr>
          <a:xfrm>
            <a:off x="0" y="1066800"/>
            <a:ext cx="9144000" cy="59309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import java.sql.*;</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import java.io.*;</a:t>
            </a:r>
            <a:endParaRPr/>
          </a:p>
          <a:p>
            <a:pPr indent="-336550" lvl="0" marL="33655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class  FunctionCall{</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args) throws InterruptedException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DriverManager.registerDriver (new sun.jdbc.odbc.JdbcOdbcDriver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Connection conn =DriverManager.getConnection ("jdbc:odbc:mydsn", "scott", "tiger");</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CallableStatement cst = conn.prepareCall (" { ? = call GetNet (?) }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eno = Integer.parseInt (args[0]);</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cst.setInt (2,eno);</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cst.registerOutParameter (1,Types.FLOAT);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cst.executeUpdate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net = cst.getFloat (1);</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 NET SALARY : " + net);</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cst.close (); conn.close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catch (Exception e) {  	System.out.println ("Problem  : " + e);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0" name="Shape 4060"/>
        <p:cNvGrpSpPr/>
        <p:nvPr/>
      </p:nvGrpSpPr>
      <p:grpSpPr>
        <a:xfrm>
          <a:off x="0" y="0"/>
          <a:ext cx="0" cy="0"/>
          <a:chOff x="0" y="0"/>
          <a:chExt cx="0" cy="0"/>
        </a:xfrm>
      </p:grpSpPr>
      <p:sp>
        <p:nvSpPr>
          <p:cNvPr id="4061" name="Google Shape;4061;p346"/>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Mapping SQL and Java Types</a:t>
            </a:r>
            <a:endParaRPr/>
          </a:p>
        </p:txBody>
      </p:sp>
      <p:grpSp>
        <p:nvGrpSpPr>
          <p:cNvPr id="4062" name="Google Shape;4062;p346"/>
          <p:cNvGrpSpPr/>
          <p:nvPr/>
        </p:nvGrpSpPr>
        <p:grpSpPr>
          <a:xfrm>
            <a:off x="533400" y="1219200"/>
            <a:ext cx="8074025" cy="4567237"/>
            <a:chOff x="336" y="768"/>
            <a:chExt cx="5086" cy="2877"/>
          </a:xfrm>
        </p:grpSpPr>
        <p:sp>
          <p:nvSpPr>
            <p:cNvPr id="4063" name="Google Shape;4063;p346"/>
            <p:cNvSpPr txBox="1"/>
            <p:nvPr/>
          </p:nvSpPr>
          <p:spPr>
            <a:xfrm>
              <a:off x="336" y="768"/>
              <a:ext cx="2543" cy="2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JDBC Types</a:t>
              </a:r>
              <a:endParaRPr/>
            </a:p>
          </p:txBody>
        </p:sp>
        <p:sp>
          <p:nvSpPr>
            <p:cNvPr id="4064" name="Google Shape;4064;p346"/>
            <p:cNvSpPr txBox="1"/>
            <p:nvPr/>
          </p:nvSpPr>
          <p:spPr>
            <a:xfrm>
              <a:off x="2879" y="768"/>
              <a:ext cx="2542" cy="25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Java Type</a:t>
              </a:r>
              <a:endParaRPr/>
            </a:p>
          </p:txBody>
        </p:sp>
        <p:sp>
          <p:nvSpPr>
            <p:cNvPr id="4065" name="Google Shape;4065;p346"/>
            <p:cNvSpPr txBox="1"/>
            <p:nvPr/>
          </p:nvSpPr>
          <p:spPr>
            <a:xfrm>
              <a:off x="336" y="1019"/>
              <a:ext cx="2543"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CHAR</a:t>
              </a:r>
              <a:endParaRPr/>
            </a:p>
          </p:txBody>
        </p:sp>
        <p:sp>
          <p:nvSpPr>
            <p:cNvPr id="4066" name="Google Shape;4066;p346"/>
            <p:cNvSpPr txBox="1"/>
            <p:nvPr/>
          </p:nvSpPr>
          <p:spPr>
            <a:xfrm>
              <a:off x="2879" y="1019"/>
              <a:ext cx="2542"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String</a:t>
              </a:r>
              <a:endParaRPr/>
            </a:p>
          </p:txBody>
        </p:sp>
        <p:sp>
          <p:nvSpPr>
            <p:cNvPr id="4067" name="Google Shape;4067;p346"/>
            <p:cNvSpPr txBox="1"/>
            <p:nvPr/>
          </p:nvSpPr>
          <p:spPr>
            <a:xfrm>
              <a:off x="336" y="1311"/>
              <a:ext cx="2543"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VARCHAR</a:t>
              </a:r>
              <a:endParaRPr/>
            </a:p>
          </p:txBody>
        </p:sp>
        <p:sp>
          <p:nvSpPr>
            <p:cNvPr id="4068" name="Google Shape;4068;p346"/>
            <p:cNvSpPr txBox="1"/>
            <p:nvPr/>
          </p:nvSpPr>
          <p:spPr>
            <a:xfrm>
              <a:off x="2879" y="1311"/>
              <a:ext cx="2542"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String</a:t>
              </a:r>
              <a:endParaRPr/>
            </a:p>
          </p:txBody>
        </p:sp>
        <p:sp>
          <p:nvSpPr>
            <p:cNvPr id="4069" name="Google Shape;4069;p346"/>
            <p:cNvSpPr txBox="1"/>
            <p:nvPr/>
          </p:nvSpPr>
          <p:spPr>
            <a:xfrm>
              <a:off x="336" y="1603"/>
              <a:ext cx="2543" cy="29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INTEGER</a:t>
              </a:r>
              <a:endParaRPr/>
            </a:p>
          </p:txBody>
        </p:sp>
        <p:sp>
          <p:nvSpPr>
            <p:cNvPr id="4070" name="Google Shape;4070;p346"/>
            <p:cNvSpPr txBox="1"/>
            <p:nvPr/>
          </p:nvSpPr>
          <p:spPr>
            <a:xfrm>
              <a:off x="2879" y="1603"/>
              <a:ext cx="2542" cy="29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a:t>
              </a:r>
              <a:endParaRPr/>
            </a:p>
          </p:txBody>
        </p:sp>
        <p:sp>
          <p:nvSpPr>
            <p:cNvPr id="4071" name="Google Shape;4071;p346"/>
            <p:cNvSpPr txBox="1"/>
            <p:nvPr/>
          </p:nvSpPr>
          <p:spPr>
            <a:xfrm>
              <a:off x="336" y="1894"/>
              <a:ext cx="2543"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REAL</a:t>
              </a:r>
              <a:endParaRPr/>
            </a:p>
          </p:txBody>
        </p:sp>
        <p:sp>
          <p:nvSpPr>
            <p:cNvPr id="4072" name="Google Shape;4072;p346"/>
            <p:cNvSpPr txBox="1"/>
            <p:nvPr/>
          </p:nvSpPr>
          <p:spPr>
            <a:xfrm>
              <a:off x="2879" y="1894"/>
              <a:ext cx="2542"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a:t>
              </a:r>
              <a:endParaRPr/>
            </a:p>
          </p:txBody>
        </p:sp>
        <p:sp>
          <p:nvSpPr>
            <p:cNvPr id="4073" name="Google Shape;4073;p346"/>
            <p:cNvSpPr txBox="1"/>
            <p:nvPr/>
          </p:nvSpPr>
          <p:spPr>
            <a:xfrm>
              <a:off x="336" y="2186"/>
              <a:ext cx="2543" cy="29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FLOAT</a:t>
              </a:r>
              <a:endParaRPr/>
            </a:p>
          </p:txBody>
        </p:sp>
        <p:sp>
          <p:nvSpPr>
            <p:cNvPr id="4074" name="Google Shape;4074;p346"/>
            <p:cNvSpPr txBox="1"/>
            <p:nvPr/>
          </p:nvSpPr>
          <p:spPr>
            <a:xfrm>
              <a:off x="2879" y="2186"/>
              <a:ext cx="2542" cy="29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a:t>
              </a:r>
              <a:endParaRPr/>
            </a:p>
          </p:txBody>
        </p:sp>
        <p:sp>
          <p:nvSpPr>
            <p:cNvPr id="4075" name="Google Shape;4075;p346"/>
            <p:cNvSpPr txBox="1"/>
            <p:nvPr/>
          </p:nvSpPr>
          <p:spPr>
            <a:xfrm>
              <a:off x="336" y="2477"/>
              <a:ext cx="2543"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DOUBLE</a:t>
              </a:r>
              <a:endParaRPr/>
            </a:p>
          </p:txBody>
        </p:sp>
        <p:sp>
          <p:nvSpPr>
            <p:cNvPr id="4076" name="Google Shape;4076;p346"/>
            <p:cNvSpPr txBox="1"/>
            <p:nvPr/>
          </p:nvSpPr>
          <p:spPr>
            <a:xfrm>
              <a:off x="2879" y="2477"/>
              <a:ext cx="2542"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double</a:t>
              </a:r>
              <a:endParaRPr/>
            </a:p>
          </p:txBody>
        </p:sp>
        <p:sp>
          <p:nvSpPr>
            <p:cNvPr id="4077" name="Google Shape;4077;p346"/>
            <p:cNvSpPr txBox="1"/>
            <p:nvPr/>
          </p:nvSpPr>
          <p:spPr>
            <a:xfrm>
              <a:off x="336" y="2769"/>
              <a:ext cx="2543" cy="29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DATE</a:t>
              </a:r>
              <a:endParaRPr/>
            </a:p>
          </p:txBody>
        </p:sp>
        <p:sp>
          <p:nvSpPr>
            <p:cNvPr id="4078" name="Google Shape;4078;p346"/>
            <p:cNvSpPr txBox="1"/>
            <p:nvPr/>
          </p:nvSpPr>
          <p:spPr>
            <a:xfrm>
              <a:off x="2879" y="2769"/>
              <a:ext cx="2542" cy="291"/>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java.sql.Date</a:t>
              </a:r>
              <a:endParaRPr/>
            </a:p>
          </p:txBody>
        </p:sp>
        <p:sp>
          <p:nvSpPr>
            <p:cNvPr id="4079" name="Google Shape;4079;p346"/>
            <p:cNvSpPr txBox="1"/>
            <p:nvPr/>
          </p:nvSpPr>
          <p:spPr>
            <a:xfrm>
              <a:off x="336" y="3060"/>
              <a:ext cx="2543"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TIME</a:t>
              </a:r>
              <a:endParaRPr/>
            </a:p>
          </p:txBody>
        </p:sp>
        <p:sp>
          <p:nvSpPr>
            <p:cNvPr id="4080" name="Google Shape;4080;p346"/>
            <p:cNvSpPr txBox="1"/>
            <p:nvPr/>
          </p:nvSpPr>
          <p:spPr>
            <a:xfrm>
              <a:off x="2879" y="3060"/>
              <a:ext cx="2542"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java.sql.Time</a:t>
              </a:r>
              <a:endParaRPr/>
            </a:p>
          </p:txBody>
        </p:sp>
        <p:sp>
          <p:nvSpPr>
            <p:cNvPr id="4081" name="Google Shape;4081;p346"/>
            <p:cNvSpPr txBox="1"/>
            <p:nvPr/>
          </p:nvSpPr>
          <p:spPr>
            <a:xfrm>
              <a:off x="336" y="3352"/>
              <a:ext cx="2543"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TIMESTAMP</a:t>
              </a:r>
              <a:endParaRPr/>
            </a:p>
          </p:txBody>
        </p:sp>
        <p:sp>
          <p:nvSpPr>
            <p:cNvPr id="4082" name="Google Shape;4082;p346"/>
            <p:cNvSpPr txBox="1"/>
            <p:nvPr/>
          </p:nvSpPr>
          <p:spPr>
            <a:xfrm>
              <a:off x="2879" y="3352"/>
              <a:ext cx="2542" cy="292"/>
            </a:xfrm>
            <a:prstGeom prst="rect">
              <a:avLst/>
            </a:prstGeom>
            <a:noFill/>
            <a:ln>
              <a:noFill/>
            </a:ln>
          </p:spPr>
          <p:txBody>
            <a:bodyPr anchorCtr="0" anchor="t" bIns="46800" lIns="90000" spcFirstLastPara="1" rIns="90000" wrap="square" tIns="46800">
              <a:noAutofit/>
            </a:bodyPr>
            <a:lstStyle/>
            <a:p>
              <a:pPr indent="0" lvl="0" marL="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java.sql.Timestamp</a:t>
              </a:r>
              <a:endParaRPr/>
            </a:p>
          </p:txBody>
        </p:sp>
        <p:cxnSp>
          <p:nvCxnSpPr>
            <p:cNvPr id="4083" name="Google Shape;4083;p346"/>
            <p:cNvCxnSpPr/>
            <p:nvPr/>
          </p:nvCxnSpPr>
          <p:spPr>
            <a:xfrm>
              <a:off x="2879" y="768"/>
              <a:ext cx="1" cy="2876"/>
            </a:xfrm>
            <a:prstGeom prst="straightConnector1">
              <a:avLst/>
            </a:prstGeom>
            <a:noFill/>
            <a:ln cap="flat" cmpd="sng" w="12600">
              <a:solidFill>
                <a:srgbClr val="000000"/>
              </a:solidFill>
              <a:prstDash val="solid"/>
              <a:miter lim="800000"/>
              <a:headEnd len="med" w="med" type="none"/>
              <a:tailEnd len="med" w="med" type="none"/>
            </a:ln>
          </p:spPr>
        </p:cxnSp>
        <p:cxnSp>
          <p:nvCxnSpPr>
            <p:cNvPr id="4084" name="Google Shape;4084;p346"/>
            <p:cNvCxnSpPr/>
            <p:nvPr/>
          </p:nvCxnSpPr>
          <p:spPr>
            <a:xfrm>
              <a:off x="336" y="1019"/>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85" name="Google Shape;4085;p346"/>
            <p:cNvCxnSpPr/>
            <p:nvPr/>
          </p:nvCxnSpPr>
          <p:spPr>
            <a:xfrm>
              <a:off x="336" y="1311"/>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86" name="Google Shape;4086;p346"/>
            <p:cNvCxnSpPr/>
            <p:nvPr/>
          </p:nvCxnSpPr>
          <p:spPr>
            <a:xfrm>
              <a:off x="336" y="1603"/>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87" name="Google Shape;4087;p346"/>
            <p:cNvCxnSpPr/>
            <p:nvPr/>
          </p:nvCxnSpPr>
          <p:spPr>
            <a:xfrm>
              <a:off x="336" y="1894"/>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88" name="Google Shape;4088;p346"/>
            <p:cNvCxnSpPr/>
            <p:nvPr/>
          </p:nvCxnSpPr>
          <p:spPr>
            <a:xfrm>
              <a:off x="336" y="2186"/>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89" name="Google Shape;4089;p346"/>
            <p:cNvCxnSpPr/>
            <p:nvPr/>
          </p:nvCxnSpPr>
          <p:spPr>
            <a:xfrm>
              <a:off x="336" y="2477"/>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90" name="Google Shape;4090;p346"/>
            <p:cNvCxnSpPr/>
            <p:nvPr/>
          </p:nvCxnSpPr>
          <p:spPr>
            <a:xfrm>
              <a:off x="336" y="2769"/>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91" name="Google Shape;4091;p346"/>
            <p:cNvCxnSpPr/>
            <p:nvPr/>
          </p:nvCxnSpPr>
          <p:spPr>
            <a:xfrm>
              <a:off x="336" y="3060"/>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92" name="Google Shape;4092;p346"/>
            <p:cNvCxnSpPr/>
            <p:nvPr/>
          </p:nvCxnSpPr>
          <p:spPr>
            <a:xfrm>
              <a:off x="336" y="3352"/>
              <a:ext cx="5085" cy="1"/>
            </a:xfrm>
            <a:prstGeom prst="straightConnector1">
              <a:avLst/>
            </a:prstGeom>
            <a:noFill/>
            <a:ln cap="flat" cmpd="sng" w="12600">
              <a:solidFill>
                <a:srgbClr val="000000"/>
              </a:solidFill>
              <a:prstDash val="solid"/>
              <a:miter lim="800000"/>
              <a:headEnd len="med" w="med" type="none"/>
              <a:tailEnd len="med" w="med" type="none"/>
            </a:ln>
          </p:spPr>
        </p:cxnSp>
        <p:cxnSp>
          <p:nvCxnSpPr>
            <p:cNvPr id="4093" name="Google Shape;4093;p346"/>
            <p:cNvCxnSpPr/>
            <p:nvPr/>
          </p:nvCxnSpPr>
          <p:spPr>
            <a:xfrm>
              <a:off x="336" y="768"/>
              <a:ext cx="1" cy="2876"/>
            </a:xfrm>
            <a:prstGeom prst="straightConnector1">
              <a:avLst/>
            </a:prstGeom>
            <a:noFill/>
            <a:ln cap="flat" cmpd="sng" w="28425">
              <a:solidFill>
                <a:srgbClr val="000000"/>
              </a:solidFill>
              <a:prstDash val="solid"/>
              <a:miter lim="800000"/>
              <a:headEnd len="med" w="med" type="none"/>
              <a:tailEnd len="med" w="med" type="none"/>
            </a:ln>
          </p:spPr>
        </p:cxnSp>
        <p:cxnSp>
          <p:nvCxnSpPr>
            <p:cNvPr id="4094" name="Google Shape;4094;p346"/>
            <p:cNvCxnSpPr/>
            <p:nvPr/>
          </p:nvCxnSpPr>
          <p:spPr>
            <a:xfrm>
              <a:off x="5421" y="768"/>
              <a:ext cx="1" cy="2876"/>
            </a:xfrm>
            <a:prstGeom prst="straightConnector1">
              <a:avLst/>
            </a:prstGeom>
            <a:noFill/>
            <a:ln cap="flat" cmpd="sng" w="28425">
              <a:solidFill>
                <a:srgbClr val="000000"/>
              </a:solidFill>
              <a:prstDash val="solid"/>
              <a:miter lim="800000"/>
              <a:headEnd len="med" w="med" type="none"/>
              <a:tailEnd len="med" w="med" type="none"/>
            </a:ln>
          </p:spPr>
        </p:cxnSp>
        <p:cxnSp>
          <p:nvCxnSpPr>
            <p:cNvPr id="4095" name="Google Shape;4095;p346"/>
            <p:cNvCxnSpPr/>
            <p:nvPr/>
          </p:nvCxnSpPr>
          <p:spPr>
            <a:xfrm>
              <a:off x="336" y="768"/>
              <a:ext cx="5085" cy="1"/>
            </a:xfrm>
            <a:prstGeom prst="straightConnector1">
              <a:avLst/>
            </a:prstGeom>
            <a:noFill/>
            <a:ln cap="flat" cmpd="sng" w="28425">
              <a:solidFill>
                <a:srgbClr val="000000"/>
              </a:solidFill>
              <a:prstDash val="solid"/>
              <a:miter lim="800000"/>
              <a:headEnd len="med" w="med" type="none"/>
              <a:tailEnd len="med" w="med" type="none"/>
            </a:ln>
          </p:spPr>
        </p:cxnSp>
        <p:cxnSp>
          <p:nvCxnSpPr>
            <p:cNvPr id="4096" name="Google Shape;4096;p346"/>
            <p:cNvCxnSpPr/>
            <p:nvPr/>
          </p:nvCxnSpPr>
          <p:spPr>
            <a:xfrm>
              <a:off x="336" y="3644"/>
              <a:ext cx="5085" cy="1"/>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5" name="Shape 4105"/>
        <p:cNvGrpSpPr/>
        <p:nvPr/>
      </p:nvGrpSpPr>
      <p:grpSpPr>
        <a:xfrm>
          <a:off x="0" y="0"/>
          <a:ext cx="0" cy="0"/>
          <a:chOff x="0" y="0"/>
          <a:chExt cx="0" cy="0"/>
        </a:xfrm>
      </p:grpSpPr>
      <p:sp>
        <p:nvSpPr>
          <p:cNvPr id="4106" name="Google Shape;4106;p347"/>
          <p:cNvSpPr txBox="1"/>
          <p:nvPr/>
        </p:nvSpPr>
        <p:spPr>
          <a:xfrm>
            <a:off x="228600" y="-328612"/>
            <a:ext cx="8686800" cy="103822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br>
              <a:rPr b="0" i="0" lang="en-US" sz="3200" u="none">
                <a:solidFill>
                  <a:srgbClr val="000000"/>
                </a:solidFill>
                <a:latin typeface="Tahoma"/>
                <a:ea typeface="Tahoma"/>
                <a:cs typeface="Tahoma"/>
                <a:sym typeface="Tahoma"/>
              </a:rPr>
            </a:br>
            <a:r>
              <a:rPr b="0" i="0" lang="en-US" sz="3000" u="none">
                <a:solidFill>
                  <a:srgbClr val="000000"/>
                </a:solidFill>
                <a:latin typeface="Tahoma"/>
                <a:ea typeface="Tahoma"/>
                <a:cs typeface="Tahoma"/>
                <a:sym typeface="Tahoma"/>
              </a:rPr>
              <a:t>Module 16. Reflection, Assertion and Annotation</a:t>
            </a:r>
            <a:endParaRPr/>
          </a:p>
        </p:txBody>
      </p:sp>
      <p:sp>
        <p:nvSpPr>
          <p:cNvPr id="4107" name="Google Shape;4107;p347"/>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Reflection mechanism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Class, Field and Method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Scripting API</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Java Compiler API</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6" name="Shape 4116"/>
        <p:cNvGrpSpPr/>
        <p:nvPr/>
      </p:nvGrpSpPr>
      <p:grpSpPr>
        <a:xfrm>
          <a:off x="0" y="0"/>
          <a:ext cx="0" cy="0"/>
          <a:chOff x="0" y="0"/>
          <a:chExt cx="0" cy="0"/>
        </a:xfrm>
      </p:grpSpPr>
      <p:sp>
        <p:nvSpPr>
          <p:cNvPr id="4117" name="Google Shape;4117;p34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Reflection</a:t>
            </a:r>
            <a:endParaRPr/>
          </a:p>
        </p:txBody>
      </p:sp>
      <p:sp>
        <p:nvSpPr>
          <p:cNvPr id="4118" name="Google Shape;4118;p348"/>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Find out class of an object</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Grab information about a type's modifier, constructor, fields, methods, superclasses, etc.</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Find out the contract of a types interface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Runtime set and get process on an objects unknown field.</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Invocation of an unknown method of an object in runtime</a:t>
            </a:r>
            <a:endParaRPr/>
          </a:p>
          <a:p>
            <a:pPr indent="0" lvl="0" marL="0" marR="0" rtl="0" algn="ctr">
              <a:lnSpc>
                <a:spcPct val="8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7" name="Shape 4127"/>
        <p:cNvGrpSpPr/>
        <p:nvPr/>
      </p:nvGrpSpPr>
      <p:grpSpPr>
        <a:xfrm>
          <a:off x="0" y="0"/>
          <a:ext cx="0" cy="0"/>
          <a:chOff x="0" y="0"/>
          <a:chExt cx="0" cy="0"/>
        </a:xfrm>
      </p:grpSpPr>
      <p:sp>
        <p:nvSpPr>
          <p:cNvPr id="4128" name="Google Shape;4128;p34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Reflection </a:t>
            </a:r>
            <a:r>
              <a:rPr b="0" i="0" lang="en-US" sz="2400" u="none">
                <a:solidFill>
                  <a:srgbClr val="000000"/>
                </a:solidFill>
                <a:latin typeface="Tahoma"/>
                <a:ea typeface="Tahoma"/>
                <a:cs typeface="Tahoma"/>
                <a:sym typeface="Tahoma"/>
              </a:rPr>
              <a:t>(Cont…)</a:t>
            </a:r>
            <a:endParaRPr/>
          </a:p>
        </p:txBody>
      </p:sp>
      <p:sp>
        <p:nvSpPr>
          <p:cNvPr id="4129" name="Google Shape;4129;p349"/>
          <p:cNvSpPr txBox="1"/>
          <p:nvPr/>
        </p:nvSpPr>
        <p:spPr>
          <a:xfrm>
            <a:off x="381000" y="762000"/>
            <a:ext cx="8763000" cy="61023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ReflectionDemo{</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args)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try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Class c = Class.forName ("Module04.inheritance.version01.BankAccount");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Method mds [] = c.getDeclaredMethods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System.out.println("Method Summary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 = 0; i &lt; mds.length; i++)</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(mds[i].toString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Constructor ctor []= c.getConstructors();</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System.out.println("\nConstructor Summary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 = 0; i &lt; ctor.length; i++)</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(ctor[i].toString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Field flds[]= c.getFields();</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System.out.println("\nFields Summary :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 = 0; i &lt; flds.length; i++)</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(flds[i].toString ());</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catch (Throwable e) {   System.err.println (e);  	}      }</a:t>
            </a:r>
            <a:endParaRPr/>
          </a:p>
        </p:txBody>
      </p:sp>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4" name="Shape 4134"/>
        <p:cNvGrpSpPr/>
        <p:nvPr/>
      </p:nvGrpSpPr>
      <p:grpSpPr>
        <a:xfrm>
          <a:off x="0" y="0"/>
          <a:ext cx="0" cy="0"/>
          <a:chOff x="0" y="0"/>
          <a:chExt cx="0" cy="0"/>
        </a:xfrm>
      </p:grpSpPr>
      <p:sp>
        <p:nvSpPr>
          <p:cNvPr id="4135" name="Google Shape;4135;p350"/>
          <p:cNvSpPr txBox="1"/>
          <p:nvPr>
            <p:ph idx="4294967295" type="title"/>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Scripting API</a:t>
            </a:r>
            <a:endParaRPr/>
          </a:p>
        </p:txBody>
      </p:sp>
      <p:sp>
        <p:nvSpPr>
          <p:cNvPr id="4136" name="Google Shape;4136;p350"/>
          <p:cNvSpPr txBox="1"/>
          <p:nvPr>
            <p:ph idx="4294967295" type="body"/>
          </p:nvPr>
        </p:nvSpPr>
        <p:spPr>
          <a:xfrm>
            <a:off x="457200" y="1143000"/>
            <a:ext cx="8077200" cy="5334000"/>
          </a:xfrm>
          <a:prstGeom prst="rect">
            <a:avLst/>
          </a:prstGeom>
          <a:noFill/>
          <a:ln>
            <a:noFill/>
          </a:ln>
        </p:spPr>
        <p:txBody>
          <a:bodyPr anchorCtr="0" anchor="t" bIns="46800" lIns="90000" spcFirstLastPara="1" rIns="90000" wrap="square" tIns="46800">
            <a:noAutofit/>
          </a:bodyPr>
          <a:lstStyle/>
          <a:p>
            <a:pPr indent="-285750" lvl="1" marL="7429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Supports JSR 223 A scripting Frame Work</a:t>
            </a:r>
            <a:endParaRPr/>
          </a:p>
          <a:p>
            <a:pPr indent="-285750" lvl="1" marL="742950"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Sscripts like Ruby, python, Jscript PHP within Java programs</a:t>
            </a:r>
            <a:endParaRPr/>
          </a:p>
          <a:p>
            <a:pPr indent="-285750" lvl="1" marL="742950"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Built-in integration of Mozilla Rhino version of Jscript</a:t>
            </a:r>
            <a:endParaRPr/>
          </a:p>
          <a:p>
            <a:pPr indent="0" lvl="0" marL="0" marR="0" rtl="0" algn="l">
              <a:lnSpc>
                <a:spcPct val="10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Times New Roman"/>
              <a:buNone/>
            </a:pPr>
            <a:r>
              <a:rPr b="1" i="0" lang="en-US" sz="2000" u="none">
                <a:solidFill>
                  <a:srgbClr val="000000"/>
                </a:solidFill>
                <a:latin typeface="Arial"/>
                <a:ea typeface="Arial"/>
                <a:cs typeface="Arial"/>
                <a:sym typeface="Arial"/>
              </a:rPr>
              <a:t>How Script works?</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The JVM is plugged with Script Engine.</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API loads Engine</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When JVM encounters script, get the script interpreted from Engine</a:t>
            </a:r>
            <a:endParaRPr/>
          </a:p>
          <a:p>
            <a:pPr indent="0" lvl="0" marL="0" marR="0" rtl="0" algn="l">
              <a:lnSpc>
                <a:spcPct val="10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000"/>
              <a:buFont typeface="Times New Roman"/>
              <a:buNone/>
            </a:pPr>
            <a:r>
              <a:rPr b="1" i="0" lang="en-US" sz="2000" u="none">
                <a:solidFill>
                  <a:srgbClr val="000000"/>
                </a:solidFill>
                <a:latin typeface="Arial"/>
                <a:ea typeface="Arial"/>
                <a:cs typeface="Arial"/>
                <a:sym typeface="Arial"/>
              </a:rPr>
              <a:t>What script can do?</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Can define its own set of variables</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Can exchange wrapper objects with Java program</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Script compilation for repetitive execution of code</a:t>
            </a:r>
            <a:endParaRPr/>
          </a:p>
          <a:p>
            <a:pPr indent="0" lvl="0" marL="0" marR="0" rtl="0" algn="l">
              <a:lnSpc>
                <a:spcPct val="100000"/>
              </a:lnSpc>
              <a:spcBef>
                <a:spcPts val="6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Naming the script to invoke at multiple places.</a:t>
            </a:r>
            <a:endParaRPr/>
          </a:p>
        </p:txBody>
      </p:sp>
      <p:sp>
        <p:nvSpPr>
          <p:cNvPr id="4137" name="Google Shape;4137;p350"/>
          <p:cNvSpPr txBox="1"/>
          <p:nvPr/>
        </p:nvSpPr>
        <p:spPr>
          <a:xfrm>
            <a:off x="7010400" y="0"/>
            <a:ext cx="19050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800"/>
              <a:buFont typeface="Times New Roman"/>
              <a:buNone/>
            </a:pPr>
            <a:fld id="{00000000-1234-1234-1234-123412341234}" type="slidenum">
              <a:rPr b="0" i="0" lang="en-US" sz="1800" u="none">
                <a:solidFill>
                  <a:srgbClr val="898989"/>
                </a:solidFill>
                <a:latin typeface="Times New Roman"/>
                <a:ea typeface="Times New Roman"/>
                <a:cs typeface="Times New Roman"/>
                <a:sym typeface="Times New Roman"/>
              </a:rPr>
              <a:t>‹#›</a:t>
            </a:fld>
            <a:endParaRPr/>
          </a:p>
        </p:txBody>
      </p:sp>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2" name="Shape 4142"/>
        <p:cNvGrpSpPr/>
        <p:nvPr/>
      </p:nvGrpSpPr>
      <p:grpSpPr>
        <a:xfrm>
          <a:off x="0" y="0"/>
          <a:ext cx="0" cy="0"/>
          <a:chOff x="0" y="0"/>
          <a:chExt cx="0" cy="0"/>
        </a:xfrm>
      </p:grpSpPr>
      <p:sp>
        <p:nvSpPr>
          <p:cNvPr id="4143" name="Google Shape;4143;p351"/>
          <p:cNvSpPr txBox="1"/>
          <p:nvPr>
            <p:ph idx="4294967295"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Scripting API </a:t>
            </a:r>
            <a:r>
              <a:rPr b="0" i="0" lang="en-US" sz="2400" u="none" cap="none" strike="noStrike">
                <a:solidFill>
                  <a:srgbClr val="000000"/>
                </a:solidFill>
                <a:latin typeface="Tahoma"/>
                <a:ea typeface="Tahoma"/>
                <a:cs typeface="Tahoma"/>
                <a:sym typeface="Tahoma"/>
              </a:rPr>
              <a:t>Contd…</a:t>
            </a:r>
            <a:endParaRPr/>
          </a:p>
        </p:txBody>
      </p:sp>
      <p:sp>
        <p:nvSpPr>
          <p:cNvPr id="4144" name="Google Shape;4144;p351"/>
          <p:cNvSpPr txBox="1"/>
          <p:nvPr/>
        </p:nvSpPr>
        <p:spPr>
          <a:xfrm>
            <a:off x="7010400" y="0"/>
            <a:ext cx="19050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200"/>
              <a:buFont typeface="Times New Roman"/>
              <a:buNone/>
            </a:pPr>
            <a:fld id="{00000000-1234-1234-1234-123412341234}" type="slidenum">
              <a:rPr b="0" i="0" lang="en-US" sz="1200" u="none">
                <a:solidFill>
                  <a:srgbClr val="898989"/>
                </a:solidFill>
                <a:latin typeface="Times New Roman"/>
                <a:ea typeface="Times New Roman"/>
                <a:cs typeface="Times New Roman"/>
                <a:sym typeface="Times New Roman"/>
              </a:rPr>
              <a:t>‹#›</a:t>
            </a:fld>
            <a:endParaRPr/>
          </a:p>
        </p:txBody>
      </p:sp>
      <p:sp>
        <p:nvSpPr>
          <p:cNvPr id="4145" name="Google Shape;4145;p351"/>
          <p:cNvSpPr txBox="1"/>
          <p:nvPr/>
        </p:nvSpPr>
        <p:spPr>
          <a:xfrm>
            <a:off x="457200" y="990600"/>
            <a:ext cx="8153400" cy="535463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2400"/>
              <a:buFont typeface="Arial Narrow"/>
              <a:buNone/>
            </a:pPr>
            <a:r>
              <a:rPr b="0" i="0" lang="en-US" sz="2400" u="none">
                <a:solidFill>
                  <a:srgbClr val="FF0000"/>
                </a:solidFill>
                <a:latin typeface="Arial Narrow"/>
                <a:ea typeface="Arial Narrow"/>
                <a:cs typeface="Arial Narrow"/>
                <a:sym typeface="Arial Narrow"/>
              </a:rPr>
              <a:t>// Instantiate script engine manager</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ScriptEngineManager manager = new ScriptEngineManager();</a:t>
            </a:r>
            <a:endParaRPr/>
          </a:p>
          <a:p>
            <a:pPr indent="0" lvl="0" marL="0" marR="0" rtl="0" algn="l">
              <a:lnSpc>
                <a:spcPct val="95000"/>
              </a:lnSpc>
              <a:spcBef>
                <a:spcPts val="0"/>
              </a:spcBef>
              <a:spcAft>
                <a:spcPts val="0"/>
              </a:spcAft>
              <a:buClr>
                <a:schemeClr val="lt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95000"/>
              </a:lnSpc>
              <a:spcBef>
                <a:spcPts val="0"/>
              </a:spcBef>
              <a:spcAft>
                <a:spcPts val="0"/>
              </a:spcAft>
              <a:buClr>
                <a:srgbClr val="FF0000"/>
              </a:buClr>
              <a:buSzPts val="2400"/>
              <a:buFont typeface="Arial Narrow"/>
              <a:buNone/>
            </a:pPr>
            <a:r>
              <a:rPr b="0" i="0" lang="en-US" sz="2400" u="none">
                <a:solidFill>
                  <a:srgbClr val="FF0000"/>
                </a:solidFill>
                <a:latin typeface="Arial Narrow"/>
                <a:ea typeface="Arial Narrow"/>
                <a:cs typeface="Arial Narrow"/>
                <a:sym typeface="Arial Narrow"/>
              </a:rPr>
              <a:t>// Create the instance of Script engine.</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ScriptEngine engine = manager.getEngineByName(“js”);</a:t>
            </a:r>
            <a:endParaRPr/>
          </a:p>
          <a:p>
            <a:pPr indent="0" lvl="0" marL="0" marR="0" rtl="0" algn="l">
              <a:lnSpc>
                <a:spcPct val="95000"/>
              </a:lnSpc>
              <a:spcBef>
                <a:spcPts val="0"/>
              </a:spcBef>
              <a:spcAft>
                <a:spcPts val="0"/>
              </a:spcAft>
              <a:buClr>
                <a:schemeClr val="lt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95000"/>
              </a:lnSpc>
              <a:spcBef>
                <a:spcPts val="0"/>
              </a:spcBef>
              <a:spcAft>
                <a:spcPts val="0"/>
              </a:spcAft>
              <a:buClr>
                <a:srgbClr val="FF0000"/>
              </a:buClr>
              <a:buSzPts val="2400"/>
              <a:buFont typeface="Arial Narrow"/>
              <a:buNone/>
            </a:pPr>
            <a:r>
              <a:rPr b="0" i="0" lang="en-US" sz="2400" u="none">
                <a:solidFill>
                  <a:srgbClr val="FF0000"/>
                </a:solidFill>
                <a:latin typeface="Arial Narrow"/>
                <a:ea typeface="Arial Narrow"/>
                <a:cs typeface="Arial Narrow"/>
                <a:sym typeface="Arial Narrow"/>
              </a:rPr>
              <a:t>// Give to the engine the script to interpret</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engine.put("age", 21);</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engine.eval(</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“if (age &gt;= 18){” +</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“print('Old enough to vote!');” +</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 } else {”+</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“print ('Back to school!');” +</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a:t>
            </a:r>
            <a:endParaRPr/>
          </a:p>
        </p:txBody>
      </p:sp>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0" name="Shape 4150"/>
        <p:cNvGrpSpPr/>
        <p:nvPr/>
      </p:nvGrpSpPr>
      <p:grpSpPr>
        <a:xfrm>
          <a:off x="0" y="0"/>
          <a:ext cx="0" cy="0"/>
          <a:chOff x="0" y="0"/>
          <a:chExt cx="0" cy="0"/>
        </a:xfrm>
      </p:grpSpPr>
      <p:sp>
        <p:nvSpPr>
          <p:cNvPr id="4151" name="Google Shape;4151;p352"/>
          <p:cNvSpPr txBox="1"/>
          <p:nvPr>
            <p:ph idx="4294967295"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Scripting API </a:t>
            </a:r>
            <a:r>
              <a:rPr b="0" i="0" lang="en-US" sz="2400" u="none" cap="none" strike="noStrike">
                <a:solidFill>
                  <a:srgbClr val="000000"/>
                </a:solidFill>
                <a:latin typeface="Tahoma"/>
                <a:ea typeface="Tahoma"/>
                <a:cs typeface="Tahoma"/>
                <a:sym typeface="Tahoma"/>
              </a:rPr>
              <a:t>Contd…</a:t>
            </a:r>
            <a:endParaRPr/>
          </a:p>
        </p:txBody>
      </p:sp>
      <p:sp>
        <p:nvSpPr>
          <p:cNvPr id="4152" name="Google Shape;4152;p352"/>
          <p:cNvSpPr txBox="1"/>
          <p:nvPr/>
        </p:nvSpPr>
        <p:spPr>
          <a:xfrm>
            <a:off x="7010400" y="0"/>
            <a:ext cx="19050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200"/>
              <a:buFont typeface="Times New Roman"/>
              <a:buNone/>
            </a:pPr>
            <a:fld id="{00000000-1234-1234-1234-123412341234}" type="slidenum">
              <a:rPr b="0" i="0" lang="en-US" sz="1200" u="none">
                <a:solidFill>
                  <a:srgbClr val="898989"/>
                </a:solidFill>
                <a:latin typeface="Times New Roman"/>
                <a:ea typeface="Times New Roman"/>
                <a:cs typeface="Times New Roman"/>
                <a:sym typeface="Times New Roman"/>
              </a:rPr>
              <a:t>‹#›</a:t>
            </a:fld>
            <a:endParaRPr/>
          </a:p>
        </p:txBody>
      </p:sp>
      <p:sp>
        <p:nvSpPr>
          <p:cNvPr id="4153" name="Google Shape;4153;p352"/>
          <p:cNvSpPr txBox="1"/>
          <p:nvPr/>
        </p:nvSpPr>
        <p:spPr>
          <a:xfrm>
            <a:off x="685800" y="1101725"/>
            <a:ext cx="8001000" cy="360203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2400"/>
              <a:buFont typeface="Arial Narrow"/>
              <a:buNone/>
            </a:pPr>
            <a:r>
              <a:rPr b="0" i="0" lang="en-US" sz="2400" u="none">
                <a:solidFill>
                  <a:srgbClr val="FF0000"/>
                </a:solidFill>
                <a:latin typeface="Arial Narrow"/>
                <a:ea typeface="Arial Narrow"/>
                <a:cs typeface="Arial Narrow"/>
                <a:sym typeface="Arial Narrow"/>
              </a:rPr>
              <a:t>// Interoperability between Java and script</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engine.put(“a”, 3);		// Bind scripting variable</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Integer b = 2;</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Engine.put(“b”, b);</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Object retval = engine.eval(“c = a + b; print(‘a + b =’ + c);”);</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Bindings bindings = engine.getBindings(ScriptContext.ENGINE_SCOPE);//Retrieve binding we previously added.</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Boolean containsKey = bindings.containsKey(“a”);</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System.out.println(containsKey);</a:t>
            </a:r>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8" name="Shape 4158"/>
        <p:cNvGrpSpPr/>
        <p:nvPr/>
      </p:nvGrpSpPr>
      <p:grpSpPr>
        <a:xfrm>
          <a:off x="0" y="0"/>
          <a:ext cx="0" cy="0"/>
          <a:chOff x="0" y="0"/>
          <a:chExt cx="0" cy="0"/>
        </a:xfrm>
      </p:grpSpPr>
      <p:sp>
        <p:nvSpPr>
          <p:cNvPr id="4159" name="Google Shape;4159;p353"/>
          <p:cNvSpPr txBox="1"/>
          <p:nvPr>
            <p:ph idx="4294967295"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Scripting API </a:t>
            </a:r>
            <a:r>
              <a:rPr b="0" i="0" lang="en-US" sz="2400" u="none" cap="none" strike="noStrike">
                <a:solidFill>
                  <a:srgbClr val="000000"/>
                </a:solidFill>
                <a:latin typeface="Tahoma"/>
                <a:ea typeface="Tahoma"/>
                <a:cs typeface="Tahoma"/>
                <a:sym typeface="Tahoma"/>
              </a:rPr>
              <a:t>Contd…</a:t>
            </a:r>
            <a:endParaRPr/>
          </a:p>
        </p:txBody>
      </p:sp>
      <p:sp>
        <p:nvSpPr>
          <p:cNvPr id="4160" name="Google Shape;4160;p353"/>
          <p:cNvSpPr txBox="1"/>
          <p:nvPr/>
        </p:nvSpPr>
        <p:spPr>
          <a:xfrm>
            <a:off x="7010400" y="0"/>
            <a:ext cx="19050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200"/>
              <a:buFont typeface="Times New Roman"/>
              <a:buNone/>
            </a:pPr>
            <a:fld id="{00000000-1234-1234-1234-123412341234}" type="slidenum">
              <a:rPr b="0" i="0" lang="en-US" sz="1200" u="none">
                <a:solidFill>
                  <a:srgbClr val="898989"/>
                </a:solidFill>
                <a:latin typeface="Times New Roman"/>
                <a:ea typeface="Times New Roman"/>
                <a:cs typeface="Times New Roman"/>
                <a:sym typeface="Times New Roman"/>
              </a:rPr>
              <a:t>‹#›</a:t>
            </a:fld>
            <a:endParaRPr/>
          </a:p>
        </p:txBody>
      </p:sp>
      <p:sp>
        <p:nvSpPr>
          <p:cNvPr id="4161" name="Google Shape;4161;p353"/>
          <p:cNvSpPr txBox="1"/>
          <p:nvPr/>
        </p:nvSpPr>
        <p:spPr>
          <a:xfrm>
            <a:off x="228600" y="1066800"/>
            <a:ext cx="8686800" cy="3951287"/>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//Compilable</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Compilable eng = (Compilable) engine;</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CompiledScript script = eng.compile(“function test() { return 10; }; test();”);</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Object compiledOutput = script.eval();</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System.out.println(compiledOutput); // prints 10.0</a:t>
            </a:r>
            <a:endParaRPr/>
          </a:p>
          <a:p>
            <a:pPr indent="0" lvl="0" marL="0" marR="0" rtl="0" algn="l">
              <a:lnSpc>
                <a:spcPct val="95000"/>
              </a:lnSpc>
              <a:spcBef>
                <a:spcPts val="0"/>
              </a:spcBef>
              <a:spcAft>
                <a:spcPts val="0"/>
              </a:spcAft>
              <a:buClr>
                <a:schemeClr val="lt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95000"/>
              </a:lnSpc>
              <a:spcBef>
                <a:spcPts val="0"/>
              </a:spcBef>
              <a:spcAft>
                <a:spcPts val="0"/>
              </a:spcAft>
              <a:buClr>
                <a:srgbClr val="FF0000"/>
              </a:buClr>
              <a:buSzPts val="2400"/>
              <a:buFont typeface="Arial Narrow"/>
              <a:buNone/>
            </a:pPr>
            <a:r>
              <a:rPr b="0" i="0" lang="en-US" sz="2400" u="none">
                <a:solidFill>
                  <a:srgbClr val="FF0000"/>
                </a:solidFill>
                <a:latin typeface="Arial Narrow"/>
                <a:ea typeface="Arial Narrow"/>
                <a:cs typeface="Arial Narrow"/>
                <a:sym typeface="Arial Narrow"/>
              </a:rPr>
              <a:t>// Invocable</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Engine.eval(“function test(val) { return val; }”);</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Invocable jsInvoke = (Invocable) engine;</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Object invoke = jsInvoke.invoke(“test”, new Object[] { 111.0});</a:t>
            </a:r>
            <a:endParaRPr/>
          </a:p>
          <a:p>
            <a:pPr indent="0" lvl="0" marL="0" marR="0" rtl="0" algn="l">
              <a:lnSpc>
                <a:spcPct val="95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System.out.println(invoke); // prints 111.0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while Loop</a:t>
            </a:r>
            <a:endParaRPr/>
          </a:p>
        </p:txBody>
      </p:sp>
      <p:sp>
        <p:nvSpPr>
          <p:cNvPr id="488" name="Google Shape;488;p57"/>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WhileLoop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1;</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while (i &lt;= 19)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2;</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6" name="Shape 4166"/>
        <p:cNvGrpSpPr/>
        <p:nvPr/>
      </p:nvGrpSpPr>
      <p:grpSpPr>
        <a:xfrm>
          <a:off x="0" y="0"/>
          <a:ext cx="0" cy="0"/>
          <a:chOff x="0" y="0"/>
          <a:chExt cx="0" cy="0"/>
        </a:xfrm>
      </p:grpSpPr>
      <p:sp>
        <p:nvSpPr>
          <p:cNvPr id="4167" name="Google Shape;4167;p354"/>
          <p:cNvSpPr txBox="1"/>
          <p:nvPr>
            <p:ph idx="4294967295" type="title"/>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Java Compiler API</a:t>
            </a:r>
            <a:endParaRPr/>
          </a:p>
        </p:txBody>
      </p:sp>
      <p:sp>
        <p:nvSpPr>
          <p:cNvPr id="4168" name="Google Shape;4168;p354"/>
          <p:cNvSpPr txBox="1"/>
          <p:nvPr>
            <p:ph idx="4294967295" type="body"/>
          </p:nvPr>
        </p:nvSpPr>
        <p:spPr>
          <a:xfrm>
            <a:off x="533400" y="1143000"/>
            <a:ext cx="8072437" cy="52578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rgbClr val="000000"/>
              </a:buClr>
              <a:buSzPts val="2000"/>
              <a:buFont typeface="Times New Roman"/>
              <a:buNone/>
            </a:pPr>
            <a:r>
              <a:t/>
            </a:r>
            <a:endParaRPr b="0" i="0" sz="2000" u="none">
              <a:solidFill>
                <a:srgbClr val="000000"/>
              </a:solidFill>
              <a:latin typeface="Courier New"/>
              <a:ea typeface="Courier New"/>
              <a:cs typeface="Courier New"/>
              <a:sym typeface="Courier New"/>
            </a:endParaRPr>
          </a:p>
          <a:p>
            <a:pPr indent="-341312" lvl="0" marL="341312" marR="0" rtl="0" algn="l">
              <a:lnSpc>
                <a:spcPct val="90000"/>
              </a:lnSpc>
              <a:spcBef>
                <a:spcPts val="5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Java API to administrate compiler to compile given java code.</a:t>
            </a:r>
            <a:endParaRPr/>
          </a:p>
          <a:p>
            <a:pPr indent="-341312" lvl="0" marL="341312" marR="0" rtl="0" algn="l">
              <a:lnSpc>
                <a:spcPct val="90000"/>
              </a:lnSpc>
              <a:spcBef>
                <a:spcPts val="5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Writing Java application to translate JSP like script into java code and later compiled into class file by using Java API to administrate compiler.</a:t>
            </a:r>
            <a:endParaRPr/>
          </a:p>
          <a:p>
            <a:pPr indent="-341312" lvl="0" marL="341312" marR="0" rtl="0" algn="l">
              <a:lnSpc>
                <a:spcPct val="90000"/>
              </a:lnSpc>
              <a:spcBef>
                <a:spcPts val="5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41312" lvl="0" marL="341312" marR="0" rtl="0" algn="l">
              <a:lnSpc>
                <a:spcPct val="90000"/>
              </a:lnSpc>
              <a:spcBef>
                <a:spcPts val="5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a:t>
            </a:r>
            <a:r>
              <a:rPr b="0" i="0" lang="en-US" sz="2000" u="none">
                <a:solidFill>
                  <a:srgbClr val="000000"/>
                </a:solidFill>
                <a:latin typeface="Courier New"/>
                <a:ea typeface="Courier New"/>
                <a:cs typeface="Courier New"/>
                <a:sym typeface="Courier New"/>
              </a:rPr>
              <a:t> </a:t>
            </a:r>
            <a:endParaRPr/>
          </a:p>
        </p:txBody>
      </p:sp>
      <p:sp>
        <p:nvSpPr>
          <p:cNvPr id="4169" name="Google Shape;4169;p354"/>
          <p:cNvSpPr txBox="1"/>
          <p:nvPr/>
        </p:nvSpPr>
        <p:spPr>
          <a:xfrm>
            <a:off x="7010400" y="0"/>
            <a:ext cx="19050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800"/>
              <a:buFont typeface="Times New Roman"/>
              <a:buNone/>
            </a:pPr>
            <a:fld id="{00000000-1234-1234-1234-123412341234}" type="slidenum">
              <a:rPr b="0" i="0" lang="en-US" sz="1800" u="none">
                <a:solidFill>
                  <a:srgbClr val="898989"/>
                </a:solidFill>
                <a:latin typeface="Times New Roman"/>
                <a:ea typeface="Times New Roman"/>
                <a:cs typeface="Times New Roman"/>
                <a:sym typeface="Times New Roman"/>
              </a:rPr>
              <a:t>‹#›</a:t>
            </a:fld>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4" name="Shape 4174"/>
        <p:cNvGrpSpPr/>
        <p:nvPr/>
      </p:nvGrpSpPr>
      <p:grpSpPr>
        <a:xfrm>
          <a:off x="0" y="0"/>
          <a:ext cx="0" cy="0"/>
          <a:chOff x="0" y="0"/>
          <a:chExt cx="0" cy="0"/>
        </a:xfrm>
      </p:grpSpPr>
      <p:sp>
        <p:nvSpPr>
          <p:cNvPr id="4175" name="Google Shape;4175;p355"/>
          <p:cNvSpPr txBox="1"/>
          <p:nvPr>
            <p:ph idx="4294967295"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Java Compiler API</a:t>
            </a:r>
            <a:endParaRPr/>
          </a:p>
        </p:txBody>
      </p:sp>
      <p:sp>
        <p:nvSpPr>
          <p:cNvPr id="4176" name="Google Shape;4176;p355"/>
          <p:cNvSpPr txBox="1"/>
          <p:nvPr>
            <p:ph idx="4294967295"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80000"/>
              </a:lnSpc>
              <a:spcBef>
                <a:spcPts val="0"/>
              </a:spcBef>
              <a:spcAft>
                <a:spcPts val="0"/>
              </a:spcAft>
              <a:buClr>
                <a:srgbClr val="000000"/>
              </a:buClr>
              <a:buSzPts val="2000"/>
              <a:buFont typeface="Times New Roman"/>
              <a:buNone/>
            </a:pPr>
            <a:r>
              <a:rPr b="0" i="0" lang="en-US" sz="2000" u="none">
                <a:solidFill>
                  <a:srgbClr val="FF0000"/>
                </a:solidFill>
                <a:latin typeface="Arial Narrow"/>
                <a:ea typeface="Arial Narrow"/>
                <a:cs typeface="Arial Narrow"/>
                <a:sym typeface="Arial Narrow"/>
              </a:rPr>
              <a:t>// Instantiate Java Compiler</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000000"/>
                </a:solidFill>
                <a:latin typeface="Arial Narrow"/>
                <a:ea typeface="Arial Narrow"/>
                <a:cs typeface="Arial Narrow"/>
                <a:sym typeface="Arial Narrow"/>
              </a:rPr>
              <a:t>JavaCompiler jc = ToolProvider.getSystemJavaCompiler();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FF0000"/>
                </a:solidFill>
                <a:latin typeface="Arial Narrow"/>
                <a:ea typeface="Arial Narrow"/>
                <a:cs typeface="Arial Narrow"/>
                <a:sym typeface="Arial Narrow"/>
              </a:rPr>
              <a:t>// Instantiate File Manager</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000000"/>
                </a:solidFill>
                <a:latin typeface="Arial Narrow"/>
                <a:ea typeface="Arial Narrow"/>
                <a:cs typeface="Arial Narrow"/>
                <a:sym typeface="Arial Narrow"/>
              </a:rPr>
              <a:t>StandardJavaFileManager sjfm = jc.getStandardFileManager(null, null, null);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FF0000"/>
                </a:solidFill>
                <a:latin typeface="Arial Narrow"/>
                <a:ea typeface="Arial Narrow"/>
                <a:cs typeface="Arial Narrow"/>
                <a:sym typeface="Arial Narrow"/>
              </a:rPr>
              <a:t>// Create File instance</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000000"/>
                </a:solidFill>
                <a:latin typeface="Arial Narrow"/>
                <a:ea typeface="Arial Narrow"/>
                <a:cs typeface="Arial Narrow"/>
                <a:sym typeface="Arial Narrow"/>
              </a:rPr>
              <a:t>File javaFile = new File(“c:/src/Entity.java”);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FF0000"/>
                </a:solidFill>
                <a:latin typeface="Arial Narrow"/>
                <a:ea typeface="Arial Narrow"/>
                <a:cs typeface="Arial Narrow"/>
                <a:sym typeface="Arial Narrow"/>
              </a:rPr>
              <a:t>// Get iterable file object</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000000"/>
                </a:solidFill>
                <a:latin typeface="Arial Narrow"/>
                <a:ea typeface="Arial Narrow"/>
                <a:cs typeface="Arial Narrow"/>
                <a:sym typeface="Arial Narrow"/>
              </a:rPr>
              <a:t>Iterable fileObjects = sjfm.getJavaFileObjects(javaFile);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FF0000"/>
                </a:solidFill>
                <a:latin typeface="Arial Narrow"/>
                <a:ea typeface="Arial Narrow"/>
                <a:cs typeface="Arial Narrow"/>
                <a:sym typeface="Arial Narrow"/>
              </a:rPr>
              <a:t>// Assign tasks to compiler and call it.</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000000"/>
                </a:solidFill>
                <a:latin typeface="Arial Narrow"/>
                <a:ea typeface="Arial Narrow"/>
                <a:cs typeface="Arial Narrow"/>
                <a:sym typeface="Arial Narrow"/>
              </a:rPr>
              <a:t>jc.getTask(null, sjfm, null, null, null, fileObjects).call(); </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FF0000"/>
                </a:solidFill>
                <a:latin typeface="Arial Narrow"/>
                <a:ea typeface="Arial Narrow"/>
                <a:cs typeface="Arial Narrow"/>
                <a:sym typeface="Arial Narrow"/>
              </a:rPr>
              <a:t>// Essential to close File Manager</a:t>
            </a:r>
            <a:endParaRPr/>
          </a:p>
          <a:p>
            <a:pPr indent="-341312" lvl="0" marL="341312" marR="0" rtl="0" algn="l">
              <a:lnSpc>
                <a:spcPct val="80000"/>
              </a:lnSpc>
              <a:spcBef>
                <a:spcPts val="600"/>
              </a:spcBef>
              <a:spcAft>
                <a:spcPts val="0"/>
              </a:spcAft>
              <a:buClr>
                <a:srgbClr val="000000"/>
              </a:buClr>
              <a:buSzPts val="2000"/>
              <a:buFont typeface="Times New Roman"/>
              <a:buNone/>
            </a:pPr>
            <a:r>
              <a:rPr b="0" i="0" lang="en-US" sz="2000" u="none">
                <a:solidFill>
                  <a:srgbClr val="000000"/>
                </a:solidFill>
                <a:latin typeface="Arial Narrow"/>
                <a:ea typeface="Arial Narrow"/>
                <a:cs typeface="Arial Narrow"/>
                <a:sym typeface="Arial Narrow"/>
              </a:rPr>
              <a:t>sjfm.close(); </a:t>
            </a:r>
            <a:endParaRPr/>
          </a:p>
        </p:txBody>
      </p:sp>
      <p:sp>
        <p:nvSpPr>
          <p:cNvPr id="4177" name="Google Shape;4177;p355"/>
          <p:cNvSpPr txBox="1"/>
          <p:nvPr/>
        </p:nvSpPr>
        <p:spPr>
          <a:xfrm>
            <a:off x="7010400" y="0"/>
            <a:ext cx="1905000" cy="304800"/>
          </a:xfrm>
          <a:prstGeom prst="rect">
            <a:avLst/>
          </a:prstGeom>
          <a:noFill/>
          <a:ln>
            <a:noFill/>
          </a:ln>
        </p:spPr>
        <p:txBody>
          <a:bodyPr anchorCtr="0" anchor="ctr" bIns="45700" lIns="91425" spcFirstLastPara="1" rIns="91425" wrap="square" tIns="45700">
            <a:noAutofit/>
          </a:bodyPr>
          <a:lstStyle/>
          <a:p>
            <a:pPr indent="0" lvl="0" marL="0" marR="0" rtl="0" algn="r">
              <a:lnSpc>
                <a:spcPct val="95000"/>
              </a:lnSpc>
              <a:spcBef>
                <a:spcPts val="0"/>
              </a:spcBef>
              <a:spcAft>
                <a:spcPts val="0"/>
              </a:spcAft>
              <a:buClr>
                <a:srgbClr val="898989"/>
              </a:buClr>
              <a:buSzPts val="1800"/>
              <a:buFont typeface="Times New Roman"/>
              <a:buNone/>
            </a:pPr>
            <a:fld id="{00000000-1234-1234-1234-123412341234}" type="slidenum">
              <a:rPr b="0" i="0" lang="en-US" sz="1800" u="none">
                <a:solidFill>
                  <a:srgbClr val="898989"/>
                </a:solidFill>
                <a:latin typeface="Times New Roman"/>
                <a:ea typeface="Times New Roman"/>
                <a:cs typeface="Times New Roman"/>
                <a:sym typeface="Times New Roman"/>
              </a:rPr>
              <a:t>‹#›</a:t>
            </a:fld>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3" name="Shape 4183"/>
        <p:cNvGrpSpPr/>
        <p:nvPr/>
      </p:nvGrpSpPr>
      <p:grpSpPr>
        <a:xfrm>
          <a:off x="0" y="0"/>
          <a:ext cx="0" cy="0"/>
          <a:chOff x="0" y="0"/>
          <a:chExt cx="0" cy="0"/>
        </a:xfrm>
      </p:grpSpPr>
      <p:sp>
        <p:nvSpPr>
          <p:cNvPr id="4184" name="Google Shape;4184;p356"/>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Module 17. Swing</a:t>
            </a:r>
            <a:endParaRPr/>
          </a:p>
        </p:txBody>
      </p:sp>
      <p:sp>
        <p:nvSpPr>
          <p:cNvPr id="4185" name="Google Shape;4185;p356"/>
          <p:cNvSpPr txBox="1"/>
          <p:nvPr>
            <p:ph idx="4294967295" type="body"/>
          </p:nvPr>
        </p:nvSpPr>
        <p:spPr>
          <a:xfrm>
            <a:off x="533400" y="1143000"/>
            <a:ext cx="8075612" cy="52578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Overview</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Introduction to AWT and Swing</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Swing Components</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Component Hierarchy</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Container Hierarchy</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Layout Managers</a:t>
            </a:r>
            <a:endParaRPr/>
          </a:p>
          <a:p>
            <a:pPr indent="-280987" lvl="1" marL="738187" marR="0" rtl="0" algn="l">
              <a:lnSpc>
                <a:spcPct val="80000"/>
              </a:lnSpc>
              <a:spcBef>
                <a:spcPts val="5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Event Handling</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1" name="Shape 4191"/>
        <p:cNvGrpSpPr/>
        <p:nvPr/>
      </p:nvGrpSpPr>
      <p:grpSpPr>
        <a:xfrm>
          <a:off x="0" y="0"/>
          <a:ext cx="0" cy="0"/>
          <a:chOff x="0" y="0"/>
          <a:chExt cx="0" cy="0"/>
        </a:xfrm>
      </p:grpSpPr>
      <p:sp>
        <p:nvSpPr>
          <p:cNvPr id="4192" name="Google Shape;4192;p357"/>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AWT Components Hierarchy</a:t>
            </a:r>
            <a:endParaRPr/>
          </a:p>
        </p:txBody>
      </p:sp>
      <p:pic>
        <p:nvPicPr>
          <p:cNvPr id="4193" name="Google Shape;4193;p357"/>
          <p:cNvPicPr preferRelativeResize="0"/>
          <p:nvPr/>
        </p:nvPicPr>
        <p:blipFill rotWithShape="1">
          <a:blip r:embed="rId3">
            <a:alphaModFix/>
          </a:blip>
          <a:srcRect b="0" l="0" r="0" t="0"/>
          <a:stretch/>
        </p:blipFill>
        <p:spPr>
          <a:xfrm>
            <a:off x="304800" y="1828800"/>
            <a:ext cx="8382000" cy="3852862"/>
          </a:xfrm>
          <a:prstGeom prst="rect">
            <a:avLst/>
          </a:prstGeom>
          <a:noFill/>
          <a:ln>
            <a:noFill/>
          </a:ln>
        </p:spPr>
      </p:pic>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9" name="Shape 4199"/>
        <p:cNvGrpSpPr/>
        <p:nvPr/>
      </p:nvGrpSpPr>
      <p:grpSpPr>
        <a:xfrm>
          <a:off x="0" y="0"/>
          <a:ext cx="0" cy="0"/>
          <a:chOff x="0" y="0"/>
          <a:chExt cx="0" cy="0"/>
        </a:xfrm>
      </p:grpSpPr>
      <p:sp>
        <p:nvSpPr>
          <p:cNvPr id="4200" name="Google Shape;4200;p358"/>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Limitations of AWT	</a:t>
            </a:r>
            <a:endParaRPr/>
          </a:p>
        </p:txBody>
      </p:sp>
      <p:sp>
        <p:nvSpPr>
          <p:cNvPr id="4201" name="Google Shape;4201;p358"/>
          <p:cNvSpPr txBox="1"/>
          <p:nvPr>
            <p:ph idx="4294967295" type="body"/>
          </p:nvPr>
        </p:nvSpPr>
        <p:spPr>
          <a:xfrm>
            <a:off x="457200" y="1066800"/>
            <a:ext cx="8077200" cy="533558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Limited set of GUI components                                                  </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Use of native peers, creates platform specific limitations.</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The look and feel changes with the platforms.</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Doesn’t support the features like icons and tool tips</a:t>
            </a:r>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7" name="Shape 4207"/>
        <p:cNvGrpSpPr/>
        <p:nvPr/>
      </p:nvGrpSpPr>
      <p:grpSpPr>
        <a:xfrm>
          <a:off x="0" y="0"/>
          <a:ext cx="0" cy="0"/>
          <a:chOff x="0" y="0"/>
          <a:chExt cx="0" cy="0"/>
        </a:xfrm>
      </p:grpSpPr>
      <p:sp>
        <p:nvSpPr>
          <p:cNvPr id="4208" name="Google Shape;4208;p359"/>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Swings</a:t>
            </a:r>
            <a:endParaRPr/>
          </a:p>
        </p:txBody>
      </p:sp>
      <p:sp>
        <p:nvSpPr>
          <p:cNvPr id="4209" name="Google Shape;4209;p359"/>
          <p:cNvSpPr txBox="1"/>
          <p:nvPr>
            <p:ph idx="4294967295" type="body"/>
          </p:nvPr>
        </p:nvSpPr>
        <p:spPr>
          <a:xfrm>
            <a:off x="533400" y="1143000"/>
            <a:ext cx="8075612" cy="52578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Swings provide :</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A wide variety of components (tables, trees, sliders, internal frames, etc)</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Swing components can have tooltips  placed over them.</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Additional debugging support.</a:t>
            </a:r>
            <a:endParaRPr/>
          </a:p>
          <a:p>
            <a:pPr indent="-285750" lvl="1" marL="742950" marR="0" rtl="0" algn="l">
              <a:lnSpc>
                <a:spcPct val="8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Support for parsing and displaying HTML based information.</a:t>
            </a:r>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4" name="Shape 4214"/>
        <p:cNvGrpSpPr/>
        <p:nvPr/>
      </p:nvGrpSpPr>
      <p:grpSpPr>
        <a:xfrm>
          <a:off x="0" y="0"/>
          <a:ext cx="0" cy="0"/>
          <a:chOff x="0" y="0"/>
          <a:chExt cx="0" cy="0"/>
        </a:xfrm>
      </p:grpSpPr>
      <p:sp>
        <p:nvSpPr>
          <p:cNvPr id="4215" name="Google Shape;4215;p36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JFrame</a:t>
            </a:r>
            <a:endParaRPr/>
          </a:p>
        </p:txBody>
      </p:sp>
      <p:pic>
        <p:nvPicPr>
          <p:cNvPr id="4216" name="Google Shape;4216;p360"/>
          <p:cNvPicPr preferRelativeResize="0"/>
          <p:nvPr>
            <p:ph idx="1" type="body"/>
          </p:nvPr>
        </p:nvPicPr>
        <p:blipFill rotWithShape="1">
          <a:blip r:embed="rId3">
            <a:alphaModFix/>
          </a:blip>
          <a:srcRect b="0" l="0" r="0" t="0"/>
          <a:stretch/>
        </p:blipFill>
        <p:spPr>
          <a:xfrm>
            <a:off x="533400" y="1143000"/>
            <a:ext cx="8070850" cy="5256212"/>
          </a:xfrm>
          <a:prstGeom prst="rect">
            <a:avLst/>
          </a:prstGeom>
          <a:noFill/>
          <a:ln>
            <a:noFill/>
          </a:ln>
        </p:spPr>
      </p:pic>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2" name="Shape 4222"/>
        <p:cNvGrpSpPr/>
        <p:nvPr/>
      </p:nvGrpSpPr>
      <p:grpSpPr>
        <a:xfrm>
          <a:off x="0" y="0"/>
          <a:ext cx="0" cy="0"/>
          <a:chOff x="0" y="0"/>
          <a:chExt cx="0" cy="0"/>
        </a:xfrm>
      </p:grpSpPr>
      <p:sp>
        <p:nvSpPr>
          <p:cNvPr id="4223" name="Google Shape;4223;p361"/>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Swing Components Hierarchy</a:t>
            </a:r>
            <a:endParaRPr/>
          </a:p>
        </p:txBody>
      </p:sp>
      <p:pic>
        <p:nvPicPr>
          <p:cNvPr id="4224" name="Google Shape;4224;p361"/>
          <p:cNvPicPr preferRelativeResize="0"/>
          <p:nvPr/>
        </p:nvPicPr>
        <p:blipFill rotWithShape="1">
          <a:blip r:embed="rId3">
            <a:alphaModFix/>
          </a:blip>
          <a:srcRect b="0" l="0" r="0" t="0"/>
          <a:stretch/>
        </p:blipFill>
        <p:spPr>
          <a:xfrm>
            <a:off x="609600" y="914400"/>
            <a:ext cx="7848600" cy="5562600"/>
          </a:xfrm>
          <a:prstGeom prst="rect">
            <a:avLst/>
          </a:prstGeom>
          <a:noFill/>
          <a:ln>
            <a:noFill/>
          </a:ln>
        </p:spPr>
      </p:pic>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0" name="Shape 4230"/>
        <p:cNvGrpSpPr/>
        <p:nvPr/>
      </p:nvGrpSpPr>
      <p:grpSpPr>
        <a:xfrm>
          <a:off x="0" y="0"/>
          <a:ext cx="0" cy="0"/>
          <a:chOff x="0" y="0"/>
          <a:chExt cx="0" cy="0"/>
        </a:xfrm>
      </p:grpSpPr>
      <p:sp>
        <p:nvSpPr>
          <p:cNvPr id="4231" name="Google Shape;4231;p362"/>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Containers Hierarchy</a:t>
            </a:r>
            <a:endParaRPr/>
          </a:p>
        </p:txBody>
      </p:sp>
      <p:pic>
        <p:nvPicPr>
          <p:cNvPr id="4232" name="Google Shape;4232;p362"/>
          <p:cNvPicPr preferRelativeResize="0"/>
          <p:nvPr/>
        </p:nvPicPr>
        <p:blipFill rotWithShape="1">
          <a:blip r:embed="rId3">
            <a:alphaModFix/>
          </a:blip>
          <a:srcRect b="0" l="0" r="0" t="0"/>
          <a:stretch/>
        </p:blipFill>
        <p:spPr>
          <a:xfrm>
            <a:off x="685800" y="838200"/>
            <a:ext cx="7315200" cy="5668962"/>
          </a:xfrm>
          <a:prstGeom prst="rect">
            <a:avLst/>
          </a:prstGeom>
          <a:noFill/>
          <a:ln>
            <a:noFill/>
          </a:ln>
        </p:spPr>
      </p:pic>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8" name="Shape 4238"/>
        <p:cNvGrpSpPr/>
        <p:nvPr/>
      </p:nvGrpSpPr>
      <p:grpSpPr>
        <a:xfrm>
          <a:off x="0" y="0"/>
          <a:ext cx="0" cy="0"/>
          <a:chOff x="0" y="0"/>
          <a:chExt cx="0" cy="0"/>
        </a:xfrm>
      </p:grpSpPr>
      <p:sp>
        <p:nvSpPr>
          <p:cNvPr id="4239" name="Google Shape;4239;p363"/>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Containers Hierarchy </a:t>
            </a:r>
            <a:r>
              <a:rPr b="0" i="0" lang="en-US" sz="2400" u="none" cap="none" strike="noStrike">
                <a:solidFill>
                  <a:srgbClr val="000000"/>
                </a:solidFill>
                <a:latin typeface="Tahoma"/>
                <a:ea typeface="Tahoma"/>
                <a:cs typeface="Tahoma"/>
                <a:sym typeface="Tahoma"/>
              </a:rPr>
              <a:t>(Cont…)</a:t>
            </a:r>
            <a:endParaRPr/>
          </a:p>
        </p:txBody>
      </p:sp>
      <p:pic>
        <p:nvPicPr>
          <p:cNvPr id="4240" name="Google Shape;4240;p363"/>
          <p:cNvPicPr preferRelativeResize="0"/>
          <p:nvPr/>
        </p:nvPicPr>
        <p:blipFill rotWithShape="1">
          <a:blip r:embed="rId3">
            <a:alphaModFix/>
          </a:blip>
          <a:srcRect b="0" l="0" r="0" t="0"/>
          <a:stretch/>
        </p:blipFill>
        <p:spPr>
          <a:xfrm>
            <a:off x="685800" y="838200"/>
            <a:ext cx="7315200" cy="56689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do…while Loop</a:t>
            </a:r>
            <a:endParaRPr/>
          </a:p>
        </p:txBody>
      </p:sp>
      <p:sp>
        <p:nvSpPr>
          <p:cNvPr id="499" name="Google Shape;499;p58"/>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DoWhileLoop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 = 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do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 += 2;</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while (i &lt;= 19);</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6" name="Shape 4246"/>
        <p:cNvGrpSpPr/>
        <p:nvPr/>
      </p:nvGrpSpPr>
      <p:grpSpPr>
        <a:xfrm>
          <a:off x="0" y="0"/>
          <a:ext cx="0" cy="0"/>
          <a:chOff x="0" y="0"/>
          <a:chExt cx="0" cy="0"/>
        </a:xfrm>
      </p:grpSpPr>
      <p:sp>
        <p:nvSpPr>
          <p:cNvPr id="4247" name="Google Shape;4247;p364"/>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Containers Hierarchy </a:t>
            </a:r>
            <a:r>
              <a:rPr b="0" i="0" lang="en-US" sz="2400" u="none" cap="none" strike="noStrike">
                <a:solidFill>
                  <a:srgbClr val="000000"/>
                </a:solidFill>
                <a:latin typeface="Tahoma"/>
                <a:ea typeface="Tahoma"/>
                <a:cs typeface="Tahoma"/>
                <a:sym typeface="Tahoma"/>
              </a:rPr>
              <a:t>(Cont…)</a:t>
            </a:r>
            <a:endParaRPr/>
          </a:p>
        </p:txBody>
      </p:sp>
      <p:pic>
        <p:nvPicPr>
          <p:cNvPr id="4248" name="Google Shape;4248;p364"/>
          <p:cNvPicPr preferRelativeResize="0"/>
          <p:nvPr/>
        </p:nvPicPr>
        <p:blipFill rotWithShape="1">
          <a:blip r:embed="rId3">
            <a:alphaModFix/>
          </a:blip>
          <a:srcRect b="0" l="0" r="0" t="0"/>
          <a:stretch/>
        </p:blipFill>
        <p:spPr>
          <a:xfrm>
            <a:off x="685800" y="838200"/>
            <a:ext cx="7315200" cy="5668962"/>
          </a:xfrm>
          <a:prstGeom prst="rect">
            <a:avLst/>
          </a:prstGeom>
          <a:noFill/>
          <a:ln>
            <a:noFill/>
          </a:ln>
        </p:spPr>
      </p:pic>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4" name="Shape 4254"/>
        <p:cNvGrpSpPr/>
        <p:nvPr/>
      </p:nvGrpSpPr>
      <p:grpSpPr>
        <a:xfrm>
          <a:off x="0" y="0"/>
          <a:ext cx="0" cy="0"/>
          <a:chOff x="0" y="0"/>
          <a:chExt cx="0" cy="0"/>
        </a:xfrm>
      </p:grpSpPr>
      <p:sp>
        <p:nvSpPr>
          <p:cNvPr id="4255" name="Google Shape;4255;p365"/>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Message Dialog Box Using JDialog</a:t>
            </a:r>
            <a:endParaRPr/>
          </a:p>
        </p:txBody>
      </p:sp>
      <p:sp>
        <p:nvSpPr>
          <p:cNvPr id="4256" name="Google Shape;4256;p365"/>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 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public class MessageDialog extends JDialog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MessageDialog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Container c = 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JButton okButton = new JButton ("Ok");</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message = new JLabel ("Welcome to Swing! This is a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dialog box", JLabel.CENTER);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JPanel southpanel = new JPanel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southpanel.add (okButton);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(southpanel, "South");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(message, "Center");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setSize (400, 200);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main (String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new MessageDialog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p:txBody>
      </p:sp>
    </p:spTree>
  </p:cSld>
  <p:clrMapOvr>
    <a:masterClrMapping/>
  </p:clrMapOvr>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2" name="Shape 4262"/>
        <p:cNvGrpSpPr/>
        <p:nvPr/>
      </p:nvGrpSpPr>
      <p:grpSpPr>
        <a:xfrm>
          <a:off x="0" y="0"/>
          <a:ext cx="0" cy="0"/>
          <a:chOff x="0" y="0"/>
          <a:chExt cx="0" cy="0"/>
        </a:xfrm>
      </p:grpSpPr>
      <p:sp>
        <p:nvSpPr>
          <p:cNvPr id="4263" name="Google Shape;4263;p366"/>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Message Dialog Box Using JOptionPane</a:t>
            </a:r>
            <a:endParaRPr/>
          </a:p>
        </p:txBody>
      </p:sp>
      <p:sp>
        <p:nvSpPr>
          <p:cNvPr id="4264" name="Google Shape;4264;p366"/>
          <p:cNvSpPr txBox="1"/>
          <p:nvPr>
            <p:ph idx="4294967295" type="body"/>
          </p:nvPr>
        </p:nvSpPr>
        <p:spPr>
          <a:xfrm>
            <a:off x="533400" y="1143000"/>
            <a:ext cx="8075612" cy="52578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javax.swing.JOptionPane;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public class CreateDialog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messageDialog (String message)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JOptionPane.showMessageDialog (null, message);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main (String [] args)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CreateDialog.messageDialog ("Hello ! This is a Swing Dialog box");</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p:txBody>
      </p:sp>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0" name="Shape 4270"/>
        <p:cNvGrpSpPr/>
        <p:nvPr/>
      </p:nvGrpSpPr>
      <p:grpSpPr>
        <a:xfrm>
          <a:off x="0" y="0"/>
          <a:ext cx="0" cy="0"/>
          <a:chOff x="0" y="0"/>
          <a:chExt cx="0" cy="0"/>
        </a:xfrm>
      </p:grpSpPr>
      <p:sp>
        <p:nvSpPr>
          <p:cNvPr id="4271" name="Google Shape;4271;p367"/>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JLabel, JButton, JTextField &amp; JTextArea </a:t>
            </a:r>
            <a:endParaRPr/>
          </a:p>
        </p:txBody>
      </p:sp>
      <p:sp>
        <p:nvSpPr>
          <p:cNvPr id="4272" name="Google Shape;4272;p367"/>
          <p:cNvSpPr txBox="1"/>
          <p:nvPr>
            <p:ph idx="4294967295" type="body"/>
          </p:nvPr>
        </p:nvSpPr>
        <p:spPr>
          <a:xfrm>
            <a:off x="533400" y="1143000"/>
            <a:ext cx="8075612" cy="52578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JLabel displays either text or image or both</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JButton creates labeled buttons and optionally with images</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Textfield is text control that allows single line of text to edit</a:t>
            </a:r>
            <a:endParaRPr/>
          </a:p>
          <a:p>
            <a:pPr indent="-338137" lvl="0" marL="338137"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TextArea allows multiple lines of text to edit</a:t>
            </a:r>
            <a:endParaRPr/>
          </a:p>
          <a:p>
            <a:pPr indent="-338137" lvl="0" marL="338137"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8137" lvl="0" marL="338137"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a:t>
            </a:r>
            <a:endParaRPr/>
          </a:p>
        </p:txBody>
      </p:sp>
    </p:spTree>
  </p:cSld>
  <p:clrMapOvr>
    <a:masterClrMapping/>
  </p:clrMapOvr>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8" name="Shape 4278"/>
        <p:cNvGrpSpPr/>
        <p:nvPr/>
      </p:nvGrpSpPr>
      <p:grpSpPr>
        <a:xfrm>
          <a:off x="0" y="0"/>
          <a:ext cx="0" cy="0"/>
          <a:chOff x="0" y="0"/>
          <a:chExt cx="0" cy="0"/>
        </a:xfrm>
      </p:grpSpPr>
      <p:sp>
        <p:nvSpPr>
          <p:cNvPr id="4279" name="Google Shape;4279;p368"/>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Add Buttons to a Frame</a:t>
            </a:r>
            <a:endParaRPr/>
          </a:p>
        </p:txBody>
      </p:sp>
      <p:sp>
        <p:nvSpPr>
          <p:cNvPr id="4280" name="Google Shape;4280;p368"/>
          <p:cNvSpPr txBox="1"/>
          <p:nvPr>
            <p:ph idx="4294967295" type="body"/>
          </p:nvPr>
        </p:nvSpPr>
        <p:spPr>
          <a:xfrm>
            <a:off x="152400" y="838200"/>
            <a:ext cx="8721725" cy="5792787"/>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java.awt.*;</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public class ButtonsFrame extends JFrame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JButton labelButton, imageButton, labelImageButton;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Container c;</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ButtonsFrame (String title)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super (title);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c=getContentPane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Icon icon = new ImageIcon ("gifIcon.gif");</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labelbutton = new JButton ("Label 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imageButton = new JButton (icon);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labelImageButton = new JButton ("Label with image", icon,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JLabel.CENTER);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JPanel panel = new JPanel ();</a:t>
            </a:r>
            <a:endParaRPr/>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6" name="Shape 4286"/>
        <p:cNvGrpSpPr/>
        <p:nvPr/>
      </p:nvGrpSpPr>
      <p:grpSpPr>
        <a:xfrm>
          <a:off x="0" y="0"/>
          <a:ext cx="0" cy="0"/>
          <a:chOff x="0" y="0"/>
          <a:chExt cx="0" cy="0"/>
        </a:xfrm>
      </p:grpSpPr>
      <p:sp>
        <p:nvSpPr>
          <p:cNvPr id="4287" name="Google Shape;4287;p369"/>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Add Buttons to a Frame </a:t>
            </a:r>
            <a:r>
              <a:rPr b="0" i="0" lang="en-US" sz="2400" u="none" cap="none" strike="noStrike">
                <a:solidFill>
                  <a:srgbClr val="000000"/>
                </a:solidFill>
                <a:latin typeface="Tahoma"/>
                <a:ea typeface="Tahoma"/>
                <a:cs typeface="Tahoma"/>
                <a:sym typeface="Tahoma"/>
              </a:rPr>
              <a:t>(Cont…)</a:t>
            </a:r>
            <a:endParaRPr/>
          </a:p>
        </p:txBody>
      </p:sp>
      <p:sp>
        <p:nvSpPr>
          <p:cNvPr id="4288" name="Google Shape;4288;p369"/>
          <p:cNvSpPr txBox="1"/>
          <p:nvPr>
            <p:ph idx="4294967295" type="body"/>
          </p:nvPr>
        </p:nvSpPr>
        <p:spPr>
          <a:xfrm>
            <a:off x="533400" y="1066800"/>
            <a:ext cx="8077200" cy="5335587"/>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(labelButton);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(imageButton);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(labelImageButton);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(panel);</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main (String [] args)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ButtonsFrame obj = new ButtonsFrame ("Buttons Frame");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obj.setSize (200, 200);</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obj.setVisible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p:txBody>
      </p:sp>
    </p:spTree>
  </p:cSld>
  <p:clrMapOvr>
    <a:masterClrMapping/>
  </p:clrMapOvr>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4" name="Shape 4294"/>
        <p:cNvGrpSpPr/>
        <p:nvPr/>
      </p:nvGrpSpPr>
      <p:grpSpPr>
        <a:xfrm>
          <a:off x="0" y="0"/>
          <a:ext cx="0" cy="0"/>
          <a:chOff x="0" y="0"/>
          <a:chExt cx="0" cy="0"/>
        </a:xfrm>
      </p:grpSpPr>
      <p:sp>
        <p:nvSpPr>
          <p:cNvPr id="4295" name="Google Shape;4295;p370"/>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Layout Managers</a:t>
            </a:r>
            <a:endParaRPr/>
          </a:p>
        </p:txBody>
      </p:sp>
      <p:pic>
        <p:nvPicPr>
          <p:cNvPr id="4296" name="Google Shape;4296;p370"/>
          <p:cNvPicPr preferRelativeResize="0"/>
          <p:nvPr/>
        </p:nvPicPr>
        <p:blipFill rotWithShape="1">
          <a:blip r:embed="rId3">
            <a:alphaModFix/>
          </a:blip>
          <a:srcRect b="0" l="0" r="0" t="0"/>
          <a:stretch/>
        </p:blipFill>
        <p:spPr>
          <a:xfrm>
            <a:off x="1981200" y="838200"/>
            <a:ext cx="3983037" cy="5715000"/>
          </a:xfrm>
          <a:prstGeom prst="rect">
            <a:avLst/>
          </a:prstGeom>
          <a:noFill/>
          <a:ln>
            <a:noFill/>
          </a:ln>
        </p:spPr>
      </p:pic>
    </p:spTree>
  </p:cSld>
  <p:clrMapOvr>
    <a:masterClrMapping/>
  </p:clrMapOvr>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2" name="Shape 4302"/>
        <p:cNvGrpSpPr/>
        <p:nvPr/>
      </p:nvGrpSpPr>
      <p:grpSpPr>
        <a:xfrm>
          <a:off x="0" y="0"/>
          <a:ext cx="0" cy="0"/>
          <a:chOff x="0" y="0"/>
          <a:chExt cx="0" cy="0"/>
        </a:xfrm>
      </p:grpSpPr>
      <p:sp>
        <p:nvSpPr>
          <p:cNvPr id="4303" name="Google Shape;4303;p371"/>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a:t>
            </a:r>
            <a:endParaRPr/>
          </a:p>
        </p:txBody>
      </p:sp>
      <p:sp>
        <p:nvSpPr>
          <p:cNvPr id="4304" name="Google Shape;4304;p371"/>
          <p:cNvSpPr txBox="1"/>
          <p:nvPr>
            <p:ph idx="4294967295" type="body"/>
          </p:nvPr>
        </p:nvSpPr>
        <p:spPr>
          <a:xfrm>
            <a:off x="304800" y="914400"/>
            <a:ext cx="86106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java.beans.PropertyVetoException;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public class CommonLayouts extends JFrame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CommonLayout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super ("Common Layout Managers.");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setSize (500, 500);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JDesktopPane desktop = new JDesktopPane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desktop.setSize (500, 300);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Container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JInternalFrame frFlow = new JInternalFrame ("FlowLayout", true, true,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true,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frFlow.setBounds (10, 10, 150, 150);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 = frFlow.getContentPane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c.setLayout (new FlowLayout ());</a:t>
            </a:r>
            <a:endParaRPr/>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0" name="Shape 4310"/>
        <p:cNvGrpSpPr/>
        <p:nvPr/>
      </p:nvGrpSpPr>
      <p:grpSpPr>
        <a:xfrm>
          <a:off x="0" y="0"/>
          <a:ext cx="0" cy="0"/>
          <a:chOff x="0" y="0"/>
          <a:chExt cx="0" cy="0"/>
        </a:xfrm>
      </p:grpSpPr>
      <p:sp>
        <p:nvSpPr>
          <p:cNvPr id="4311" name="Google Shape;4311;p372"/>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sp>
        <p:nvSpPr>
          <p:cNvPr id="4312" name="Google Shape;4312;p372"/>
          <p:cNvSpPr txBox="1"/>
          <p:nvPr>
            <p:ph idx="4294967295" type="body"/>
          </p:nvPr>
        </p:nvSpPr>
        <p:spPr>
          <a:xfrm>
            <a:off x="304800" y="914400"/>
            <a:ext cx="86106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c.setBackground (Color.red);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frFlow.setVisible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JInternalFrame frGrid = new JInternalFrame ("GridLayout", true,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frGrid.setBounds (170, 10, 150, 150);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 = frGrid.getContentPane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c.setLayout (new GridLayout (2,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c.setBackground (Color.blue);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("3"));</a:t>
            </a:r>
            <a:endParaRPr/>
          </a:p>
        </p:txBody>
      </p:sp>
    </p:spTree>
  </p:cSld>
  <p:clrMapOvr>
    <a:masterClrMapping/>
  </p:clrMapOvr>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8" name="Shape 4318"/>
        <p:cNvGrpSpPr/>
        <p:nvPr/>
      </p:nvGrpSpPr>
      <p:grpSpPr>
        <a:xfrm>
          <a:off x="0" y="0"/>
          <a:ext cx="0" cy="0"/>
          <a:chOff x="0" y="0"/>
          <a:chExt cx="0" cy="0"/>
        </a:xfrm>
      </p:grpSpPr>
      <p:sp>
        <p:nvSpPr>
          <p:cNvPr id="4319" name="Google Shape;4319;p373"/>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sp>
        <p:nvSpPr>
          <p:cNvPr id="4320" name="Google Shape;4320;p373"/>
          <p:cNvSpPr txBox="1"/>
          <p:nvPr>
            <p:ph idx="4294967295" type="body"/>
          </p:nvPr>
        </p:nvSpPr>
        <p:spPr>
          <a:xfrm>
            <a:off x="152400" y="914400"/>
            <a:ext cx="88392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frGrid.setVisible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JInternalFrame frBorder = new JInternalFrame ("BorderLayout",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frBorder.setBounds (330, 10, 150, 150);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 = frBorder.getContentPane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c.setLayout (new BorderLayout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c.setBackground (Color.cyan);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("1"), BorderLayout.NORTH);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("2"), BorderLayout.EAST);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("3"), BorderLayout.SOUTH);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("4"), BorderLayout.WEST);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("5"), BorderLayout.CENTER);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frBorder.setVisible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JInternalFrame frBoxX = new JInternalFrame ("BoxLayout.X", true, true);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for Loop</a:t>
            </a:r>
            <a:endParaRPr/>
          </a:p>
        </p:txBody>
      </p:sp>
      <p:sp>
        <p:nvSpPr>
          <p:cNvPr id="510" name="Google Shape;510;p59"/>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just">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ForLoop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 = 1; i&lt;=10;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just">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Structure of the for loop</a:t>
            </a:r>
            <a:endParaRPr/>
          </a:p>
          <a:p>
            <a:pPr indent="-457200" lvl="0" marL="457200" marR="0" rtl="0" algn="just">
              <a:lnSpc>
                <a:spcPct val="100000"/>
              </a:lnSpc>
              <a:spcBef>
                <a:spcPts val="5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for (exp1; exp2; exp3)</a:t>
            </a:r>
            <a:endParaRPr/>
          </a:p>
          <a:p>
            <a:pPr indent="-457200" lvl="0" marL="457200" marR="0" rtl="0" algn="just">
              <a:lnSpc>
                <a:spcPct val="100000"/>
              </a:lnSpc>
              <a:spcBef>
                <a:spcPts val="5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    statement;</a:t>
            </a:r>
            <a:endParaRPr/>
          </a:p>
          <a:p>
            <a:pPr indent="-457200" lvl="0" marL="457200" marR="0" rtl="0" algn="just">
              <a:lnSpc>
                <a:spcPct val="100000"/>
              </a:lnSpc>
              <a:spcBef>
                <a:spcPts val="6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t>
            </a:r>
            <a:endParaRPr/>
          </a:p>
          <a:p>
            <a:pPr indent="0" lvl="0" marL="0" marR="0" rtl="0" algn="ctr">
              <a:lnSpc>
                <a:spcPct val="80000"/>
              </a:lnSpc>
              <a:spcBef>
                <a:spcPts val="0"/>
              </a:spcBef>
              <a:spcAft>
                <a:spcPts val="0"/>
              </a:spcAft>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6" name="Shape 4326"/>
        <p:cNvGrpSpPr/>
        <p:nvPr/>
      </p:nvGrpSpPr>
      <p:grpSpPr>
        <a:xfrm>
          <a:off x="0" y="0"/>
          <a:ext cx="0" cy="0"/>
          <a:chOff x="0" y="0"/>
          <a:chExt cx="0" cy="0"/>
        </a:xfrm>
      </p:grpSpPr>
      <p:sp>
        <p:nvSpPr>
          <p:cNvPr id="4327" name="Google Shape;4327;p374"/>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sp>
        <p:nvSpPr>
          <p:cNvPr id="4328" name="Google Shape;4328;p374"/>
          <p:cNvSpPr txBox="1"/>
          <p:nvPr>
            <p:ph idx="4294967295" type="body"/>
          </p:nvPr>
        </p:nvSpPr>
        <p:spPr>
          <a:xfrm>
            <a:off x="304800" y="914400"/>
            <a:ext cx="86106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None/>
            </a:pPr>
            <a:r>
              <a:rPr b="0" i="0" lang="en-US" sz="2400" u="none">
                <a:solidFill>
                  <a:srgbClr val="000000"/>
                </a:solidFill>
                <a:latin typeface="Arimo"/>
                <a:ea typeface="Arimo"/>
                <a:cs typeface="Arimo"/>
                <a:sym typeface="Arimo"/>
              </a:rPr>
              <a:t>    </a:t>
            </a:r>
            <a:r>
              <a:rPr b="0" i="0" lang="en-US" sz="2000" u="none">
                <a:solidFill>
                  <a:srgbClr val="000000"/>
                </a:solidFill>
                <a:latin typeface="Arimo"/>
                <a:ea typeface="Arimo"/>
                <a:cs typeface="Arimo"/>
                <a:sym typeface="Arimo"/>
              </a:rPr>
              <a:t>JInternalFrame frBoxX = new JInternalFrame ("BoxLayout.X", true,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a:t>
            </a:r>
            <a:r>
              <a:rPr b="0" i="0" lang="en-US" sz="2000" u="none">
                <a:solidFill>
                  <a:srgbClr val="000000"/>
                </a:solidFill>
                <a:latin typeface="Arimo"/>
                <a:ea typeface="Arimo"/>
                <a:cs typeface="Arimo"/>
                <a:sym typeface="Arimo"/>
              </a:rPr>
              <a:t>frBoxX.setBounds (10, 170, 190, 120);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c=frBoxX.getContentPane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c.setLayout (new BoxLayout (c,BoxLayout.X_AXIS));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c.setBackground (Color.yellow);</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(Box.createHorizontalStrut (12));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(Box.createGlue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(Box.createHorizontalGlue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frBoxX.setVisible (true);</a:t>
            </a:r>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4" name="Shape 4334"/>
        <p:cNvGrpSpPr/>
        <p:nvPr/>
      </p:nvGrpSpPr>
      <p:grpSpPr>
        <a:xfrm>
          <a:off x="0" y="0"/>
          <a:ext cx="0" cy="0"/>
          <a:chOff x="0" y="0"/>
          <a:chExt cx="0" cy="0"/>
        </a:xfrm>
      </p:grpSpPr>
      <p:sp>
        <p:nvSpPr>
          <p:cNvPr id="4335" name="Google Shape;4335;p375"/>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sp>
        <p:nvSpPr>
          <p:cNvPr id="4336" name="Google Shape;4336;p375"/>
          <p:cNvSpPr txBox="1"/>
          <p:nvPr>
            <p:ph idx="4294967295" type="body"/>
          </p:nvPr>
        </p:nvSpPr>
        <p:spPr>
          <a:xfrm>
            <a:off x="304800" y="914400"/>
            <a:ext cx="86106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9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JInternalFrame frBoxY = new JInternalFrame ("BoxLayout.Y", true,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frBoxY.setBounds (330, 170, 150, 150);</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 = frBoxY.getContentPane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c.setLayout (new BoxLayout (c, BoxLayout.Y_AXIS));</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c.setBackground (Color.green);</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("1"));</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(Box.createVerticalStrut (12));</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("2"));</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(Box.createGlue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("3"));</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(Box.createVerticalGlue ());</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("4"));</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frBoxY.setVisible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JInternalFrame frGB = new JInternalFrame ("GridBagLayout", true,</a:t>
            </a:r>
            <a:endParaRPr/>
          </a:p>
          <a:p>
            <a:pPr indent="-338137" lvl="0" marL="338137" marR="0" rtl="0" algn="l">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true);</a:t>
            </a:r>
            <a:endParaRPr/>
          </a:p>
        </p:txBody>
      </p:sp>
    </p:spTree>
  </p:cSld>
  <p:clrMapOvr>
    <a:masterClrMapping/>
  </p:clrMapOvr>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2" name="Shape 4342"/>
        <p:cNvGrpSpPr/>
        <p:nvPr/>
      </p:nvGrpSpPr>
      <p:grpSpPr>
        <a:xfrm>
          <a:off x="0" y="0"/>
          <a:ext cx="0" cy="0"/>
          <a:chOff x="0" y="0"/>
          <a:chExt cx="0" cy="0"/>
        </a:xfrm>
      </p:grpSpPr>
      <p:sp>
        <p:nvSpPr>
          <p:cNvPr id="4343" name="Google Shape;4343;p376"/>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sp>
        <p:nvSpPr>
          <p:cNvPr id="4344" name="Google Shape;4344;p376"/>
          <p:cNvSpPr txBox="1"/>
          <p:nvPr>
            <p:ph idx="4294967295" type="body"/>
          </p:nvPr>
        </p:nvSpPr>
        <p:spPr>
          <a:xfrm>
            <a:off x="304800" y="914400"/>
            <a:ext cx="86106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frGB.setBounds (10, 310, 180, 130);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 = frGB.getContentPane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c.setLayout (new GridBagLayout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c.setBackground (Color.orange);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(new JButton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frGB.setVisible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desktop.add (frFlow,0);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desktop.add (frGrid,0);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desktop.add (frBorder,0);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desktop.add (frBoxX,0);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desktop.add (frBoxY,0);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desktop.add (frGB, 0);</a:t>
            </a:r>
            <a:endParaRPr/>
          </a:p>
        </p:txBody>
      </p:sp>
    </p:spTree>
  </p:cSld>
  <p:clrMapOvr>
    <a:masterClrMapping/>
  </p:clrMapOvr>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0" name="Shape 4350"/>
        <p:cNvGrpSpPr/>
        <p:nvPr/>
      </p:nvGrpSpPr>
      <p:grpSpPr>
        <a:xfrm>
          <a:off x="0" y="0"/>
          <a:ext cx="0" cy="0"/>
          <a:chOff x="0" y="0"/>
          <a:chExt cx="0" cy="0"/>
        </a:xfrm>
      </p:grpSpPr>
      <p:sp>
        <p:nvSpPr>
          <p:cNvPr id="4351" name="Google Shape;4351;p377"/>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sp>
        <p:nvSpPr>
          <p:cNvPr id="4352" name="Google Shape;4352;p377"/>
          <p:cNvSpPr txBox="1"/>
          <p:nvPr>
            <p:ph idx="4294967295" type="body"/>
          </p:nvPr>
        </p:nvSpPr>
        <p:spPr>
          <a:xfrm>
            <a:off x="304800" y="914400"/>
            <a:ext cx="8610600" cy="55832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r>
              <a:rPr b="0" i="0" lang="en-US" sz="2000" u="none">
                <a:solidFill>
                  <a:srgbClr val="000000"/>
                </a:solidFill>
                <a:latin typeface="Arimo"/>
                <a:ea typeface="Arimo"/>
                <a:cs typeface="Arimo"/>
                <a:sym typeface="Arimo"/>
              </a:rPr>
              <a:t>try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frFlow.setSelected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frGrid.setSelected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frBorder.setSelected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frBoxX.setSelected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frBoxY.setSelected (false);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catch (PropertyVetoException ex)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System.out.println ("Veto Exception");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getContentPane ().add (desktop);</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setDefaultCloseOperation (JFrame.EXIT_ON_CLOSE);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main (String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new CommonLayout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p:txBody>
      </p:sp>
    </p:spTree>
  </p:cSld>
  <p:clrMapOvr>
    <a:masterClrMapping/>
  </p:clrMapOvr>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8" name="Shape 4358"/>
        <p:cNvGrpSpPr/>
        <p:nvPr/>
      </p:nvGrpSpPr>
      <p:grpSpPr>
        <a:xfrm>
          <a:off x="0" y="0"/>
          <a:ext cx="0" cy="0"/>
          <a:chOff x="0" y="0"/>
          <a:chExt cx="0" cy="0"/>
        </a:xfrm>
      </p:grpSpPr>
      <p:sp>
        <p:nvSpPr>
          <p:cNvPr id="4359" name="Google Shape;4359;p378"/>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Comparing Common Layouts </a:t>
            </a:r>
            <a:r>
              <a:rPr b="0" i="0" lang="en-US" sz="2400" u="none" cap="none" strike="noStrike">
                <a:solidFill>
                  <a:srgbClr val="000000"/>
                </a:solidFill>
                <a:latin typeface="Tahoma"/>
                <a:ea typeface="Tahoma"/>
                <a:cs typeface="Tahoma"/>
                <a:sym typeface="Tahoma"/>
              </a:rPr>
              <a:t>(Cont…)</a:t>
            </a:r>
            <a:endParaRPr/>
          </a:p>
        </p:txBody>
      </p:sp>
      <p:pic>
        <p:nvPicPr>
          <p:cNvPr id="4360" name="Google Shape;4360;p378"/>
          <p:cNvPicPr preferRelativeResize="0"/>
          <p:nvPr/>
        </p:nvPicPr>
        <p:blipFill rotWithShape="1">
          <a:blip r:embed="rId3">
            <a:alphaModFix/>
          </a:blip>
          <a:srcRect b="0" l="0" r="0" t="0"/>
          <a:stretch/>
        </p:blipFill>
        <p:spPr>
          <a:xfrm>
            <a:off x="1444625" y="860425"/>
            <a:ext cx="5565775" cy="5565775"/>
          </a:xfrm>
          <a:prstGeom prst="rect">
            <a:avLst/>
          </a:prstGeom>
          <a:noFill/>
          <a:ln>
            <a:noFill/>
          </a:ln>
        </p:spPr>
      </p:pic>
    </p:spTree>
  </p:cSld>
  <p:clrMapOvr>
    <a:masterClrMapping/>
  </p:clrMapOvr>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6" name="Shape 4366"/>
        <p:cNvGrpSpPr/>
        <p:nvPr/>
      </p:nvGrpSpPr>
      <p:grpSpPr>
        <a:xfrm>
          <a:off x="0" y="0"/>
          <a:ext cx="0" cy="0"/>
          <a:chOff x="0" y="0"/>
          <a:chExt cx="0" cy="0"/>
        </a:xfrm>
      </p:grpSpPr>
      <p:sp>
        <p:nvSpPr>
          <p:cNvPr id="4367" name="Google Shape;4367;p379"/>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JCheckBox, JRadioButton and JComboBox</a:t>
            </a:r>
            <a:endParaRPr/>
          </a:p>
        </p:txBody>
      </p:sp>
      <p:sp>
        <p:nvSpPr>
          <p:cNvPr id="4368" name="Google Shape;4368;p379"/>
          <p:cNvSpPr txBox="1"/>
          <p:nvPr>
            <p:ph idx="4294967295" type="body"/>
          </p:nvPr>
        </p:nvSpPr>
        <p:spPr>
          <a:xfrm>
            <a:off x="533400" y="1143000"/>
            <a:ext cx="8305800" cy="533558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400"/>
              <a:buFont typeface="Times New Roman"/>
              <a:buChar char="•"/>
            </a:pPr>
            <a:r>
              <a:rPr b="1" i="0" lang="en-US" sz="2400" u="none">
                <a:solidFill>
                  <a:srgbClr val="000000"/>
                </a:solidFill>
                <a:latin typeface="Arial"/>
                <a:ea typeface="Arial"/>
                <a:cs typeface="Arial"/>
                <a:sym typeface="Arial"/>
              </a:rPr>
              <a:t>JCheckBox</a:t>
            </a:r>
            <a:r>
              <a:rPr b="0" i="0" lang="en-US" sz="2400" u="none">
                <a:solidFill>
                  <a:srgbClr val="000000"/>
                </a:solidFill>
                <a:latin typeface="Arial"/>
                <a:ea typeface="Arial"/>
                <a:cs typeface="Arial"/>
                <a:sym typeface="Arial"/>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JCheckBox checkbox = new JCheckBox ("Bold", true);</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Icon icon = new ImageIcon ("C:/images/gifIcon.gif");</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JCheckBox style = new JCheckBox ("Italic", icon, true);</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600"/>
              </a:spcBef>
              <a:spcAft>
                <a:spcPts val="0"/>
              </a:spcAft>
              <a:buClr>
                <a:srgbClr val="000000"/>
              </a:buClr>
              <a:buSzPts val="2400"/>
              <a:buFont typeface="Times New Roman"/>
              <a:buChar char="•"/>
            </a:pPr>
            <a:r>
              <a:rPr b="1" i="0" lang="en-US" sz="2400" u="none">
                <a:solidFill>
                  <a:srgbClr val="000000"/>
                </a:solidFill>
                <a:latin typeface="Arial"/>
                <a:ea typeface="Arial"/>
                <a:cs typeface="Arial"/>
                <a:sym typeface="Arial"/>
              </a:rPr>
              <a:t>JRadioButton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JRadioButton  b1 = new JRadioButton ("India", true);</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JRadioButton  b2 = new JRadioButton ("USA", false);</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600"/>
              </a:spcBef>
              <a:spcAft>
                <a:spcPts val="0"/>
              </a:spcAft>
              <a:buClr>
                <a:srgbClr val="000000"/>
              </a:buClr>
              <a:buSzPts val="2400"/>
              <a:buFont typeface="Times New Roman"/>
              <a:buChar char="•"/>
            </a:pPr>
            <a:r>
              <a:rPr b="1" i="0" lang="en-US" sz="2400" u="none">
                <a:solidFill>
                  <a:srgbClr val="000000"/>
                </a:solidFill>
                <a:latin typeface="Arial"/>
                <a:ea typeface="Arial"/>
                <a:cs typeface="Arial"/>
                <a:sym typeface="Arial"/>
              </a:rPr>
              <a:t>JComboBox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String day [] = {"Mon", "Tue", "Wed", "Thus", "Fri", "Sat", "Sun"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JComboBox combo = new JComboBox (day);</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1" i="0" sz="1800" u="none">
              <a:solidFill>
                <a:srgbClr val="000000"/>
              </a:solidFill>
              <a:latin typeface="Arimo"/>
              <a:ea typeface="Arimo"/>
              <a:cs typeface="Arimo"/>
              <a:sym typeface="Arimo"/>
            </a:endParaRPr>
          </a:p>
          <a:p>
            <a:pPr indent="-222250" lvl="0" marL="336550" marR="0" rtl="0" algn="l">
              <a:lnSpc>
                <a:spcPct val="80000"/>
              </a:lnSpc>
              <a:spcBef>
                <a:spcPts val="600"/>
              </a:spcBef>
              <a:spcAft>
                <a:spcPts val="0"/>
              </a:spcAft>
              <a:buClr>
                <a:srgbClr val="000000"/>
              </a:buClr>
              <a:buSzPts val="1800"/>
              <a:buFont typeface="Times New Roman"/>
              <a:buNone/>
            </a:pPr>
            <a:r>
              <a:t/>
            </a:r>
            <a:endParaRPr b="1" i="0" sz="1800" u="none">
              <a:solidFill>
                <a:srgbClr val="000000"/>
              </a:solidFill>
              <a:latin typeface="Arimo"/>
              <a:ea typeface="Arimo"/>
              <a:cs typeface="Arimo"/>
              <a:sym typeface="Arimo"/>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4" name="Shape 4374"/>
        <p:cNvGrpSpPr/>
        <p:nvPr/>
      </p:nvGrpSpPr>
      <p:grpSpPr>
        <a:xfrm>
          <a:off x="0" y="0"/>
          <a:ext cx="0" cy="0"/>
          <a:chOff x="0" y="0"/>
          <a:chExt cx="0" cy="0"/>
        </a:xfrm>
      </p:grpSpPr>
      <p:sp>
        <p:nvSpPr>
          <p:cNvPr id="4375" name="Google Shape;4375;p380"/>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Event Handling Table</a:t>
            </a:r>
            <a:endParaRPr/>
          </a:p>
        </p:txBody>
      </p:sp>
      <p:grpSp>
        <p:nvGrpSpPr>
          <p:cNvPr id="4376" name="Google Shape;4376;p380"/>
          <p:cNvGrpSpPr/>
          <p:nvPr/>
        </p:nvGrpSpPr>
        <p:grpSpPr>
          <a:xfrm>
            <a:off x="381000" y="838200"/>
            <a:ext cx="8380413" cy="5230812"/>
            <a:chOff x="240" y="528"/>
            <a:chExt cx="5279" cy="3295"/>
          </a:xfrm>
        </p:grpSpPr>
        <p:sp>
          <p:nvSpPr>
            <p:cNvPr id="4377" name="Google Shape;4377;p380"/>
            <p:cNvSpPr txBox="1"/>
            <p:nvPr/>
          </p:nvSpPr>
          <p:spPr>
            <a:xfrm>
              <a:off x="4086" y="3343"/>
              <a:ext cx="1433" cy="47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keyPressed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keyReleased</a:t>
              </a:r>
              <a:endParaRPr/>
            </a:p>
          </p:txBody>
        </p:sp>
        <p:sp>
          <p:nvSpPr>
            <p:cNvPr id="4378" name="Google Shape;4378;p380"/>
            <p:cNvSpPr txBox="1"/>
            <p:nvPr/>
          </p:nvSpPr>
          <p:spPr>
            <a:xfrm>
              <a:off x="2605" y="3343"/>
              <a:ext cx="1481" cy="47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KeyListener</a:t>
              </a:r>
              <a:endParaRPr/>
            </a:p>
          </p:txBody>
        </p:sp>
        <p:sp>
          <p:nvSpPr>
            <p:cNvPr id="4379" name="Google Shape;4379;p380"/>
            <p:cNvSpPr txBox="1"/>
            <p:nvPr/>
          </p:nvSpPr>
          <p:spPr>
            <a:xfrm>
              <a:off x="1274" y="3343"/>
              <a:ext cx="1331" cy="47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KeyEvent</a:t>
              </a:r>
              <a:endParaRPr/>
            </a:p>
          </p:txBody>
        </p:sp>
        <p:sp>
          <p:nvSpPr>
            <p:cNvPr id="4380" name="Google Shape;4380;p380"/>
            <p:cNvSpPr txBox="1"/>
            <p:nvPr/>
          </p:nvSpPr>
          <p:spPr>
            <a:xfrm>
              <a:off x="240" y="3343"/>
              <a:ext cx="1035" cy="47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Keyboard</a:t>
              </a:r>
              <a:endParaRPr/>
            </a:p>
          </p:txBody>
        </p:sp>
        <p:sp>
          <p:nvSpPr>
            <p:cNvPr id="4381" name="Google Shape;4381;p380"/>
            <p:cNvSpPr txBox="1"/>
            <p:nvPr/>
          </p:nvSpPr>
          <p:spPr>
            <a:xfrm>
              <a:off x="4086" y="3056"/>
              <a:ext cx="143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stateChanged</a:t>
              </a:r>
              <a:endParaRPr/>
            </a:p>
          </p:txBody>
        </p:sp>
        <p:sp>
          <p:nvSpPr>
            <p:cNvPr id="4382" name="Google Shape;4382;p380"/>
            <p:cNvSpPr txBox="1"/>
            <p:nvPr/>
          </p:nvSpPr>
          <p:spPr>
            <a:xfrm>
              <a:off x="2605" y="3056"/>
              <a:ext cx="1481"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ChangeListener</a:t>
              </a:r>
              <a:endParaRPr/>
            </a:p>
          </p:txBody>
        </p:sp>
        <p:sp>
          <p:nvSpPr>
            <p:cNvPr id="4383" name="Google Shape;4383;p380"/>
            <p:cNvSpPr txBox="1"/>
            <p:nvPr/>
          </p:nvSpPr>
          <p:spPr>
            <a:xfrm>
              <a:off x="1274" y="3056"/>
              <a:ext cx="1331"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ChangeEvent</a:t>
              </a:r>
              <a:endParaRPr/>
            </a:p>
          </p:txBody>
        </p:sp>
        <p:sp>
          <p:nvSpPr>
            <p:cNvPr id="4384" name="Google Shape;4384;p380"/>
            <p:cNvSpPr txBox="1"/>
            <p:nvPr/>
          </p:nvSpPr>
          <p:spPr>
            <a:xfrm>
              <a:off x="240" y="3056"/>
              <a:ext cx="1035"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JSlider</a:t>
              </a:r>
              <a:endParaRPr/>
            </a:p>
          </p:txBody>
        </p:sp>
        <p:sp>
          <p:nvSpPr>
            <p:cNvPr id="4385" name="Google Shape;4385;p380"/>
            <p:cNvSpPr txBox="1"/>
            <p:nvPr/>
          </p:nvSpPr>
          <p:spPr>
            <a:xfrm>
              <a:off x="4086" y="2768"/>
              <a:ext cx="1433"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valueChanged</a:t>
              </a:r>
              <a:endParaRPr/>
            </a:p>
          </p:txBody>
        </p:sp>
        <p:sp>
          <p:nvSpPr>
            <p:cNvPr id="4386" name="Google Shape;4386;p380"/>
            <p:cNvSpPr txBox="1"/>
            <p:nvPr/>
          </p:nvSpPr>
          <p:spPr>
            <a:xfrm>
              <a:off x="2605" y="2768"/>
              <a:ext cx="1481"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ListSelectionListener</a:t>
              </a:r>
              <a:endParaRPr/>
            </a:p>
          </p:txBody>
        </p:sp>
        <p:sp>
          <p:nvSpPr>
            <p:cNvPr id="4387" name="Google Shape;4387;p380"/>
            <p:cNvSpPr txBox="1"/>
            <p:nvPr/>
          </p:nvSpPr>
          <p:spPr>
            <a:xfrm>
              <a:off x="1274" y="2768"/>
              <a:ext cx="1331"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ListSelectionEvent</a:t>
              </a:r>
              <a:endParaRPr/>
            </a:p>
          </p:txBody>
        </p:sp>
        <p:sp>
          <p:nvSpPr>
            <p:cNvPr id="4388" name="Google Shape;4388;p380"/>
            <p:cNvSpPr txBox="1"/>
            <p:nvPr/>
          </p:nvSpPr>
          <p:spPr>
            <a:xfrm>
              <a:off x="240" y="2768"/>
              <a:ext cx="1035" cy="28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JList</a:t>
              </a:r>
              <a:endParaRPr/>
            </a:p>
          </p:txBody>
        </p:sp>
        <p:sp>
          <p:nvSpPr>
            <p:cNvPr id="4389" name="Google Shape;4389;p380"/>
            <p:cNvSpPr txBox="1"/>
            <p:nvPr/>
          </p:nvSpPr>
          <p:spPr>
            <a:xfrm>
              <a:off x="4086" y="1945"/>
              <a:ext cx="1433" cy="823"/>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itemStateChanged</a:t>
              </a:r>
              <a:endParaRPr/>
            </a:p>
          </p:txBody>
        </p:sp>
        <p:sp>
          <p:nvSpPr>
            <p:cNvPr id="4390" name="Google Shape;4390;p380"/>
            <p:cNvSpPr txBox="1"/>
            <p:nvPr/>
          </p:nvSpPr>
          <p:spPr>
            <a:xfrm>
              <a:off x="2605" y="1945"/>
              <a:ext cx="1481" cy="823"/>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ItemListener</a:t>
              </a:r>
              <a:endParaRPr/>
            </a:p>
          </p:txBody>
        </p:sp>
        <p:sp>
          <p:nvSpPr>
            <p:cNvPr id="4391" name="Google Shape;4391;p380"/>
            <p:cNvSpPr txBox="1"/>
            <p:nvPr/>
          </p:nvSpPr>
          <p:spPr>
            <a:xfrm>
              <a:off x="1274" y="1945"/>
              <a:ext cx="1331" cy="823"/>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ItemEvent</a:t>
              </a:r>
              <a:endParaRPr/>
            </a:p>
          </p:txBody>
        </p:sp>
        <p:sp>
          <p:nvSpPr>
            <p:cNvPr id="4392" name="Google Shape;4392;p380"/>
            <p:cNvSpPr txBox="1"/>
            <p:nvPr/>
          </p:nvSpPr>
          <p:spPr>
            <a:xfrm>
              <a:off x="240" y="1945"/>
              <a:ext cx="1035" cy="823"/>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JCheckBox</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JRadioButton</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JComboBox</a:t>
              </a:r>
              <a:endParaRPr/>
            </a:p>
          </p:txBody>
        </p:sp>
        <p:sp>
          <p:nvSpPr>
            <p:cNvPr id="4393" name="Google Shape;4393;p380"/>
            <p:cNvSpPr txBox="1"/>
            <p:nvPr/>
          </p:nvSpPr>
          <p:spPr>
            <a:xfrm>
              <a:off x="4086" y="777"/>
              <a:ext cx="1433" cy="116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actionPerformed</a:t>
              </a:r>
              <a:endParaRPr/>
            </a:p>
          </p:txBody>
        </p:sp>
        <p:sp>
          <p:nvSpPr>
            <p:cNvPr id="4394" name="Google Shape;4394;p380"/>
            <p:cNvSpPr txBox="1"/>
            <p:nvPr/>
          </p:nvSpPr>
          <p:spPr>
            <a:xfrm>
              <a:off x="2605" y="777"/>
              <a:ext cx="1481" cy="116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ActionListener</a:t>
              </a:r>
              <a:endParaRPr/>
            </a:p>
          </p:txBody>
        </p:sp>
        <p:sp>
          <p:nvSpPr>
            <p:cNvPr id="4395" name="Google Shape;4395;p380"/>
            <p:cNvSpPr txBox="1"/>
            <p:nvPr/>
          </p:nvSpPr>
          <p:spPr>
            <a:xfrm>
              <a:off x="1274" y="777"/>
              <a:ext cx="1331" cy="116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ActionEvent</a:t>
              </a:r>
              <a:endParaRPr/>
            </a:p>
          </p:txBody>
        </p:sp>
        <p:sp>
          <p:nvSpPr>
            <p:cNvPr id="4396" name="Google Shape;4396;p380"/>
            <p:cNvSpPr txBox="1"/>
            <p:nvPr/>
          </p:nvSpPr>
          <p:spPr>
            <a:xfrm>
              <a:off x="240" y="777"/>
              <a:ext cx="1035" cy="116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JButton</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JMenuItem</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JList</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JTextField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JTextArea</a:t>
              </a:r>
              <a:endParaRPr/>
            </a:p>
          </p:txBody>
        </p:sp>
        <p:sp>
          <p:nvSpPr>
            <p:cNvPr id="4397" name="Google Shape;4397;p380"/>
            <p:cNvSpPr txBox="1"/>
            <p:nvPr/>
          </p:nvSpPr>
          <p:spPr>
            <a:xfrm>
              <a:off x="4086" y="528"/>
              <a:ext cx="1433"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Methods</a:t>
              </a:r>
              <a:endParaRPr/>
            </a:p>
          </p:txBody>
        </p:sp>
        <p:sp>
          <p:nvSpPr>
            <p:cNvPr id="4398" name="Google Shape;4398;p380"/>
            <p:cNvSpPr txBox="1"/>
            <p:nvPr/>
          </p:nvSpPr>
          <p:spPr>
            <a:xfrm>
              <a:off x="2605" y="528"/>
              <a:ext cx="1481"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Listener</a:t>
              </a:r>
              <a:endParaRPr/>
            </a:p>
          </p:txBody>
        </p:sp>
        <p:sp>
          <p:nvSpPr>
            <p:cNvPr id="4399" name="Google Shape;4399;p380"/>
            <p:cNvSpPr txBox="1"/>
            <p:nvPr/>
          </p:nvSpPr>
          <p:spPr>
            <a:xfrm>
              <a:off x="1274" y="528"/>
              <a:ext cx="1331"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Event</a:t>
              </a:r>
              <a:endParaRPr/>
            </a:p>
          </p:txBody>
        </p:sp>
        <p:sp>
          <p:nvSpPr>
            <p:cNvPr id="4400" name="Google Shape;4400;p380"/>
            <p:cNvSpPr txBox="1"/>
            <p:nvPr/>
          </p:nvSpPr>
          <p:spPr>
            <a:xfrm>
              <a:off x="240" y="528"/>
              <a:ext cx="1035"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Component</a:t>
              </a:r>
              <a:endParaRPr/>
            </a:p>
          </p:txBody>
        </p:sp>
        <p:cxnSp>
          <p:nvCxnSpPr>
            <p:cNvPr id="4401" name="Google Shape;4401;p380"/>
            <p:cNvCxnSpPr/>
            <p:nvPr/>
          </p:nvCxnSpPr>
          <p:spPr>
            <a:xfrm>
              <a:off x="240" y="528"/>
              <a:ext cx="5278" cy="1"/>
            </a:xfrm>
            <a:prstGeom prst="straightConnector1">
              <a:avLst/>
            </a:prstGeom>
            <a:noFill/>
            <a:ln cap="flat" cmpd="sng" w="28425">
              <a:solidFill>
                <a:srgbClr val="000000"/>
              </a:solidFill>
              <a:prstDash val="solid"/>
              <a:miter lim="800000"/>
              <a:headEnd len="med" w="med" type="none"/>
              <a:tailEnd len="med" w="med" type="none"/>
            </a:ln>
          </p:spPr>
        </p:cxnSp>
        <p:cxnSp>
          <p:nvCxnSpPr>
            <p:cNvPr id="4402" name="Google Shape;4402;p380"/>
            <p:cNvCxnSpPr/>
            <p:nvPr/>
          </p:nvCxnSpPr>
          <p:spPr>
            <a:xfrm>
              <a:off x="240" y="777"/>
              <a:ext cx="5278" cy="1"/>
            </a:xfrm>
            <a:prstGeom prst="straightConnector1">
              <a:avLst/>
            </a:prstGeom>
            <a:noFill/>
            <a:ln cap="flat" cmpd="sng" w="12600">
              <a:solidFill>
                <a:srgbClr val="000000"/>
              </a:solidFill>
              <a:prstDash val="solid"/>
              <a:miter lim="800000"/>
              <a:headEnd len="med" w="med" type="none"/>
              <a:tailEnd len="med" w="med" type="none"/>
            </a:ln>
          </p:spPr>
        </p:cxnSp>
        <p:cxnSp>
          <p:nvCxnSpPr>
            <p:cNvPr id="4403" name="Google Shape;4403;p380"/>
            <p:cNvCxnSpPr/>
            <p:nvPr/>
          </p:nvCxnSpPr>
          <p:spPr>
            <a:xfrm>
              <a:off x="240" y="1945"/>
              <a:ext cx="5278" cy="1"/>
            </a:xfrm>
            <a:prstGeom prst="straightConnector1">
              <a:avLst/>
            </a:prstGeom>
            <a:noFill/>
            <a:ln cap="flat" cmpd="sng" w="12600">
              <a:solidFill>
                <a:srgbClr val="000000"/>
              </a:solidFill>
              <a:prstDash val="solid"/>
              <a:miter lim="800000"/>
              <a:headEnd len="med" w="med" type="none"/>
              <a:tailEnd len="med" w="med" type="none"/>
            </a:ln>
          </p:spPr>
        </p:cxnSp>
        <p:cxnSp>
          <p:nvCxnSpPr>
            <p:cNvPr id="4404" name="Google Shape;4404;p380"/>
            <p:cNvCxnSpPr/>
            <p:nvPr/>
          </p:nvCxnSpPr>
          <p:spPr>
            <a:xfrm>
              <a:off x="240" y="2768"/>
              <a:ext cx="5278" cy="1"/>
            </a:xfrm>
            <a:prstGeom prst="straightConnector1">
              <a:avLst/>
            </a:prstGeom>
            <a:noFill/>
            <a:ln cap="flat" cmpd="sng" w="12600">
              <a:solidFill>
                <a:srgbClr val="000000"/>
              </a:solidFill>
              <a:prstDash val="solid"/>
              <a:miter lim="800000"/>
              <a:headEnd len="med" w="med" type="none"/>
              <a:tailEnd len="med" w="med" type="none"/>
            </a:ln>
          </p:spPr>
        </p:cxnSp>
        <p:cxnSp>
          <p:nvCxnSpPr>
            <p:cNvPr id="4405" name="Google Shape;4405;p380"/>
            <p:cNvCxnSpPr/>
            <p:nvPr/>
          </p:nvCxnSpPr>
          <p:spPr>
            <a:xfrm>
              <a:off x="240" y="3822"/>
              <a:ext cx="5278" cy="1"/>
            </a:xfrm>
            <a:prstGeom prst="straightConnector1">
              <a:avLst/>
            </a:prstGeom>
            <a:noFill/>
            <a:ln cap="flat" cmpd="sng" w="28425">
              <a:solidFill>
                <a:srgbClr val="000000"/>
              </a:solidFill>
              <a:prstDash val="solid"/>
              <a:miter lim="800000"/>
              <a:headEnd len="med" w="med" type="none"/>
              <a:tailEnd len="med" w="med" type="none"/>
            </a:ln>
          </p:spPr>
        </p:cxnSp>
        <p:cxnSp>
          <p:nvCxnSpPr>
            <p:cNvPr id="4406" name="Google Shape;4406;p380"/>
            <p:cNvCxnSpPr/>
            <p:nvPr/>
          </p:nvCxnSpPr>
          <p:spPr>
            <a:xfrm>
              <a:off x="240" y="528"/>
              <a:ext cx="1" cy="3294"/>
            </a:xfrm>
            <a:prstGeom prst="straightConnector1">
              <a:avLst/>
            </a:prstGeom>
            <a:noFill/>
            <a:ln cap="flat" cmpd="sng" w="28425">
              <a:solidFill>
                <a:srgbClr val="000000"/>
              </a:solidFill>
              <a:prstDash val="solid"/>
              <a:miter lim="800000"/>
              <a:headEnd len="med" w="med" type="none"/>
              <a:tailEnd len="med" w="med" type="none"/>
            </a:ln>
          </p:spPr>
        </p:cxnSp>
        <p:cxnSp>
          <p:nvCxnSpPr>
            <p:cNvPr id="4407" name="Google Shape;4407;p380"/>
            <p:cNvCxnSpPr/>
            <p:nvPr/>
          </p:nvCxnSpPr>
          <p:spPr>
            <a:xfrm>
              <a:off x="1274" y="528"/>
              <a:ext cx="1" cy="3294"/>
            </a:xfrm>
            <a:prstGeom prst="straightConnector1">
              <a:avLst/>
            </a:prstGeom>
            <a:noFill/>
            <a:ln cap="flat" cmpd="sng" w="12600">
              <a:solidFill>
                <a:srgbClr val="000000"/>
              </a:solidFill>
              <a:prstDash val="solid"/>
              <a:miter lim="800000"/>
              <a:headEnd len="med" w="med" type="none"/>
              <a:tailEnd len="med" w="med" type="none"/>
            </a:ln>
          </p:spPr>
        </p:cxnSp>
        <p:cxnSp>
          <p:nvCxnSpPr>
            <p:cNvPr id="4408" name="Google Shape;4408;p380"/>
            <p:cNvCxnSpPr/>
            <p:nvPr/>
          </p:nvCxnSpPr>
          <p:spPr>
            <a:xfrm>
              <a:off x="2605" y="528"/>
              <a:ext cx="1" cy="3294"/>
            </a:xfrm>
            <a:prstGeom prst="straightConnector1">
              <a:avLst/>
            </a:prstGeom>
            <a:noFill/>
            <a:ln cap="flat" cmpd="sng" w="12600">
              <a:solidFill>
                <a:srgbClr val="000000"/>
              </a:solidFill>
              <a:prstDash val="solid"/>
              <a:miter lim="800000"/>
              <a:headEnd len="med" w="med" type="none"/>
              <a:tailEnd len="med" w="med" type="none"/>
            </a:ln>
          </p:spPr>
        </p:cxnSp>
        <p:cxnSp>
          <p:nvCxnSpPr>
            <p:cNvPr id="4409" name="Google Shape;4409;p380"/>
            <p:cNvCxnSpPr/>
            <p:nvPr/>
          </p:nvCxnSpPr>
          <p:spPr>
            <a:xfrm>
              <a:off x="4086" y="528"/>
              <a:ext cx="1" cy="3294"/>
            </a:xfrm>
            <a:prstGeom prst="straightConnector1">
              <a:avLst/>
            </a:prstGeom>
            <a:noFill/>
            <a:ln cap="flat" cmpd="sng" w="12600">
              <a:solidFill>
                <a:srgbClr val="000000"/>
              </a:solidFill>
              <a:prstDash val="solid"/>
              <a:miter lim="800000"/>
              <a:headEnd len="med" w="med" type="none"/>
              <a:tailEnd len="med" w="med" type="none"/>
            </a:ln>
          </p:spPr>
        </p:cxnSp>
        <p:cxnSp>
          <p:nvCxnSpPr>
            <p:cNvPr id="4410" name="Google Shape;4410;p380"/>
            <p:cNvCxnSpPr/>
            <p:nvPr/>
          </p:nvCxnSpPr>
          <p:spPr>
            <a:xfrm>
              <a:off x="5518" y="528"/>
              <a:ext cx="1" cy="3294"/>
            </a:xfrm>
            <a:prstGeom prst="straightConnector1">
              <a:avLst/>
            </a:prstGeom>
            <a:noFill/>
            <a:ln cap="flat" cmpd="sng" w="28425">
              <a:solidFill>
                <a:srgbClr val="000000"/>
              </a:solidFill>
              <a:prstDash val="solid"/>
              <a:miter lim="800000"/>
              <a:headEnd len="med" w="med" type="none"/>
              <a:tailEnd len="med" w="med" type="none"/>
            </a:ln>
          </p:spPr>
        </p:cxnSp>
        <p:cxnSp>
          <p:nvCxnSpPr>
            <p:cNvPr id="4411" name="Google Shape;4411;p380"/>
            <p:cNvCxnSpPr/>
            <p:nvPr/>
          </p:nvCxnSpPr>
          <p:spPr>
            <a:xfrm>
              <a:off x="240" y="3056"/>
              <a:ext cx="5278" cy="1"/>
            </a:xfrm>
            <a:prstGeom prst="straightConnector1">
              <a:avLst/>
            </a:prstGeom>
            <a:noFill/>
            <a:ln cap="flat" cmpd="sng" w="12600">
              <a:solidFill>
                <a:srgbClr val="000000"/>
              </a:solidFill>
              <a:prstDash val="solid"/>
              <a:miter lim="800000"/>
              <a:headEnd len="med" w="med" type="none"/>
              <a:tailEnd len="med" w="med" type="none"/>
            </a:ln>
          </p:spPr>
        </p:cxnSp>
        <p:cxnSp>
          <p:nvCxnSpPr>
            <p:cNvPr id="4412" name="Google Shape;4412;p380"/>
            <p:cNvCxnSpPr/>
            <p:nvPr/>
          </p:nvCxnSpPr>
          <p:spPr>
            <a:xfrm>
              <a:off x="240" y="3343"/>
              <a:ext cx="5278" cy="1"/>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8" name="Shape 4418"/>
        <p:cNvGrpSpPr/>
        <p:nvPr/>
      </p:nvGrpSpPr>
      <p:grpSpPr>
        <a:xfrm>
          <a:off x="0" y="0"/>
          <a:ext cx="0" cy="0"/>
          <a:chOff x="0" y="0"/>
          <a:chExt cx="0" cy="0"/>
        </a:xfrm>
      </p:grpSpPr>
      <p:sp>
        <p:nvSpPr>
          <p:cNvPr id="4419" name="Google Shape;4419;p381"/>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Event Handling Table </a:t>
            </a:r>
            <a:r>
              <a:rPr b="0" i="0" lang="en-US" sz="2400" u="none" cap="none" strike="noStrike">
                <a:solidFill>
                  <a:srgbClr val="000000"/>
                </a:solidFill>
                <a:latin typeface="Tahoma"/>
                <a:ea typeface="Tahoma"/>
                <a:cs typeface="Tahoma"/>
                <a:sym typeface="Tahoma"/>
              </a:rPr>
              <a:t>(Cont…)</a:t>
            </a:r>
            <a:endParaRPr/>
          </a:p>
        </p:txBody>
      </p:sp>
      <p:grpSp>
        <p:nvGrpSpPr>
          <p:cNvPr id="4420" name="Google Shape;4420;p381"/>
          <p:cNvGrpSpPr/>
          <p:nvPr/>
        </p:nvGrpSpPr>
        <p:grpSpPr>
          <a:xfrm>
            <a:off x="381000" y="838200"/>
            <a:ext cx="8331199" cy="5632449"/>
            <a:chOff x="240" y="528"/>
            <a:chExt cx="5248" cy="3548"/>
          </a:xfrm>
        </p:grpSpPr>
        <p:sp>
          <p:nvSpPr>
            <p:cNvPr id="4421" name="Google Shape;4421;p381"/>
            <p:cNvSpPr txBox="1"/>
            <p:nvPr/>
          </p:nvSpPr>
          <p:spPr>
            <a:xfrm>
              <a:off x="4093" y="2447"/>
              <a:ext cx="1395" cy="162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windowOpened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windowClosed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windowClosing</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windowIconified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windowDeiconified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windowActivated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windowDeactivated</a:t>
              </a:r>
              <a:endParaRPr/>
            </a:p>
          </p:txBody>
        </p:sp>
        <p:sp>
          <p:nvSpPr>
            <p:cNvPr id="4422" name="Google Shape;4422;p381"/>
            <p:cNvSpPr txBox="1"/>
            <p:nvPr/>
          </p:nvSpPr>
          <p:spPr>
            <a:xfrm>
              <a:off x="2549" y="2447"/>
              <a:ext cx="1543" cy="162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WindowListener</a:t>
              </a:r>
              <a:endParaRPr/>
            </a:p>
          </p:txBody>
        </p:sp>
        <p:sp>
          <p:nvSpPr>
            <p:cNvPr id="4423" name="Google Shape;4423;p381"/>
            <p:cNvSpPr txBox="1"/>
            <p:nvPr/>
          </p:nvSpPr>
          <p:spPr>
            <a:xfrm>
              <a:off x="1156" y="2447"/>
              <a:ext cx="1394" cy="162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WindowEvent</a:t>
              </a:r>
              <a:endParaRPr/>
            </a:p>
          </p:txBody>
        </p:sp>
        <p:sp>
          <p:nvSpPr>
            <p:cNvPr id="4424" name="Google Shape;4424;p381"/>
            <p:cNvSpPr txBox="1"/>
            <p:nvPr/>
          </p:nvSpPr>
          <p:spPr>
            <a:xfrm>
              <a:off x="240" y="2447"/>
              <a:ext cx="916" cy="1628"/>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Window</a:t>
              </a:r>
              <a:endParaRPr/>
            </a:p>
          </p:txBody>
        </p:sp>
        <p:sp>
          <p:nvSpPr>
            <p:cNvPr id="4425" name="Google Shape;4425;p381"/>
            <p:cNvSpPr txBox="1"/>
            <p:nvPr/>
          </p:nvSpPr>
          <p:spPr>
            <a:xfrm>
              <a:off x="4093" y="1945"/>
              <a:ext cx="1395" cy="50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mouseMoved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mouseDragged</a:t>
              </a:r>
              <a:endParaRPr/>
            </a:p>
          </p:txBody>
        </p:sp>
        <p:sp>
          <p:nvSpPr>
            <p:cNvPr id="4426" name="Google Shape;4426;p381"/>
            <p:cNvSpPr txBox="1"/>
            <p:nvPr/>
          </p:nvSpPr>
          <p:spPr>
            <a:xfrm>
              <a:off x="2549" y="1945"/>
              <a:ext cx="1543" cy="50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MouseMotionListener</a:t>
              </a:r>
              <a:endParaRPr/>
            </a:p>
          </p:txBody>
        </p:sp>
        <p:sp>
          <p:nvSpPr>
            <p:cNvPr id="4427" name="Google Shape;4427;p381"/>
            <p:cNvSpPr txBox="1"/>
            <p:nvPr/>
          </p:nvSpPr>
          <p:spPr>
            <a:xfrm>
              <a:off x="1156" y="1945"/>
              <a:ext cx="1394" cy="50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MouseMotionEvent</a:t>
              </a:r>
              <a:endParaRPr/>
            </a:p>
          </p:txBody>
        </p:sp>
        <p:sp>
          <p:nvSpPr>
            <p:cNvPr id="4428" name="Google Shape;4428;p381"/>
            <p:cNvSpPr txBox="1"/>
            <p:nvPr/>
          </p:nvSpPr>
          <p:spPr>
            <a:xfrm>
              <a:off x="4093" y="777"/>
              <a:ext cx="1395" cy="116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mouseEntered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mouseExited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mousePressed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mouseReleased</a:t>
              </a:r>
              <a:endParaRPr/>
            </a:p>
            <a:p>
              <a:pPr indent="0" lvl="0" marL="0" marR="0" rtl="0" algn="l">
                <a:lnSpc>
                  <a:spcPct val="100000"/>
                </a:lnSpc>
                <a:spcBef>
                  <a:spcPts val="5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mouseCliecked</a:t>
              </a:r>
              <a:endParaRPr/>
            </a:p>
          </p:txBody>
        </p:sp>
        <p:sp>
          <p:nvSpPr>
            <p:cNvPr id="4429" name="Google Shape;4429;p381"/>
            <p:cNvSpPr txBox="1"/>
            <p:nvPr/>
          </p:nvSpPr>
          <p:spPr>
            <a:xfrm>
              <a:off x="2549" y="777"/>
              <a:ext cx="1543" cy="116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MouseListener</a:t>
              </a:r>
              <a:endParaRPr/>
            </a:p>
          </p:txBody>
        </p:sp>
        <p:sp>
          <p:nvSpPr>
            <p:cNvPr id="4430" name="Google Shape;4430;p381"/>
            <p:cNvSpPr txBox="1"/>
            <p:nvPr/>
          </p:nvSpPr>
          <p:spPr>
            <a:xfrm>
              <a:off x="1156" y="777"/>
              <a:ext cx="1394" cy="116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MouseEvent</a:t>
              </a:r>
              <a:endParaRPr/>
            </a:p>
          </p:txBody>
        </p:sp>
        <p:sp>
          <p:nvSpPr>
            <p:cNvPr id="4431" name="Google Shape;4431;p381"/>
            <p:cNvSpPr txBox="1"/>
            <p:nvPr/>
          </p:nvSpPr>
          <p:spPr>
            <a:xfrm>
              <a:off x="240" y="777"/>
              <a:ext cx="916" cy="167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Mouse</a:t>
              </a:r>
              <a:endParaRPr/>
            </a:p>
          </p:txBody>
        </p:sp>
        <p:sp>
          <p:nvSpPr>
            <p:cNvPr id="4432" name="Google Shape;4432;p381"/>
            <p:cNvSpPr txBox="1"/>
            <p:nvPr/>
          </p:nvSpPr>
          <p:spPr>
            <a:xfrm>
              <a:off x="4093" y="528"/>
              <a:ext cx="1395"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Methods</a:t>
              </a:r>
              <a:endParaRPr/>
            </a:p>
          </p:txBody>
        </p:sp>
        <p:sp>
          <p:nvSpPr>
            <p:cNvPr id="4433" name="Google Shape;4433;p381"/>
            <p:cNvSpPr txBox="1"/>
            <p:nvPr/>
          </p:nvSpPr>
          <p:spPr>
            <a:xfrm>
              <a:off x="2549" y="528"/>
              <a:ext cx="1543"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Listener</a:t>
              </a:r>
              <a:endParaRPr/>
            </a:p>
          </p:txBody>
        </p:sp>
        <p:sp>
          <p:nvSpPr>
            <p:cNvPr id="4434" name="Google Shape;4434;p381"/>
            <p:cNvSpPr txBox="1"/>
            <p:nvPr/>
          </p:nvSpPr>
          <p:spPr>
            <a:xfrm>
              <a:off x="1156" y="528"/>
              <a:ext cx="1394"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Event</a:t>
              </a:r>
              <a:endParaRPr/>
            </a:p>
          </p:txBody>
        </p:sp>
        <p:sp>
          <p:nvSpPr>
            <p:cNvPr id="4435" name="Google Shape;4435;p381"/>
            <p:cNvSpPr txBox="1"/>
            <p:nvPr/>
          </p:nvSpPr>
          <p:spPr>
            <a:xfrm>
              <a:off x="240" y="528"/>
              <a:ext cx="916" cy="249"/>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Component</a:t>
              </a:r>
              <a:endParaRPr/>
            </a:p>
          </p:txBody>
        </p:sp>
        <p:cxnSp>
          <p:nvCxnSpPr>
            <p:cNvPr id="4436" name="Google Shape;4436;p381"/>
            <p:cNvCxnSpPr/>
            <p:nvPr/>
          </p:nvCxnSpPr>
          <p:spPr>
            <a:xfrm>
              <a:off x="240" y="528"/>
              <a:ext cx="5247" cy="1"/>
            </a:xfrm>
            <a:prstGeom prst="straightConnector1">
              <a:avLst/>
            </a:prstGeom>
            <a:noFill/>
            <a:ln cap="flat" cmpd="sng" w="28425">
              <a:solidFill>
                <a:srgbClr val="000000"/>
              </a:solidFill>
              <a:prstDash val="solid"/>
              <a:miter lim="800000"/>
              <a:headEnd len="med" w="med" type="none"/>
              <a:tailEnd len="med" w="med" type="none"/>
            </a:ln>
          </p:spPr>
        </p:cxnSp>
        <p:cxnSp>
          <p:nvCxnSpPr>
            <p:cNvPr id="4437" name="Google Shape;4437;p381"/>
            <p:cNvCxnSpPr/>
            <p:nvPr/>
          </p:nvCxnSpPr>
          <p:spPr>
            <a:xfrm>
              <a:off x="240" y="777"/>
              <a:ext cx="5247" cy="1"/>
            </a:xfrm>
            <a:prstGeom prst="straightConnector1">
              <a:avLst/>
            </a:prstGeom>
            <a:noFill/>
            <a:ln cap="flat" cmpd="sng" w="12600">
              <a:solidFill>
                <a:srgbClr val="000000"/>
              </a:solidFill>
              <a:prstDash val="solid"/>
              <a:miter lim="800000"/>
              <a:headEnd len="med" w="med" type="none"/>
              <a:tailEnd len="med" w="med" type="none"/>
            </a:ln>
          </p:spPr>
        </p:cxnSp>
        <p:cxnSp>
          <p:nvCxnSpPr>
            <p:cNvPr id="4438" name="Google Shape;4438;p381"/>
            <p:cNvCxnSpPr/>
            <p:nvPr/>
          </p:nvCxnSpPr>
          <p:spPr>
            <a:xfrm>
              <a:off x="240" y="2447"/>
              <a:ext cx="5247" cy="1"/>
            </a:xfrm>
            <a:prstGeom prst="straightConnector1">
              <a:avLst/>
            </a:prstGeom>
            <a:noFill/>
            <a:ln cap="flat" cmpd="sng" w="12600">
              <a:solidFill>
                <a:srgbClr val="000000"/>
              </a:solidFill>
              <a:prstDash val="solid"/>
              <a:miter lim="800000"/>
              <a:headEnd len="med" w="med" type="none"/>
              <a:tailEnd len="med" w="med" type="none"/>
            </a:ln>
          </p:spPr>
        </p:cxnSp>
        <p:cxnSp>
          <p:nvCxnSpPr>
            <p:cNvPr id="4439" name="Google Shape;4439;p381"/>
            <p:cNvCxnSpPr/>
            <p:nvPr/>
          </p:nvCxnSpPr>
          <p:spPr>
            <a:xfrm>
              <a:off x="240" y="4075"/>
              <a:ext cx="5247" cy="1"/>
            </a:xfrm>
            <a:prstGeom prst="straightConnector1">
              <a:avLst/>
            </a:prstGeom>
            <a:noFill/>
            <a:ln cap="flat" cmpd="sng" w="28425">
              <a:solidFill>
                <a:srgbClr val="000000"/>
              </a:solidFill>
              <a:prstDash val="solid"/>
              <a:miter lim="800000"/>
              <a:headEnd len="med" w="med" type="none"/>
              <a:tailEnd len="med" w="med" type="none"/>
            </a:ln>
          </p:spPr>
        </p:cxnSp>
        <p:cxnSp>
          <p:nvCxnSpPr>
            <p:cNvPr id="4440" name="Google Shape;4440;p381"/>
            <p:cNvCxnSpPr/>
            <p:nvPr/>
          </p:nvCxnSpPr>
          <p:spPr>
            <a:xfrm>
              <a:off x="240" y="528"/>
              <a:ext cx="1" cy="3547"/>
            </a:xfrm>
            <a:prstGeom prst="straightConnector1">
              <a:avLst/>
            </a:prstGeom>
            <a:noFill/>
            <a:ln cap="flat" cmpd="sng" w="28425">
              <a:solidFill>
                <a:srgbClr val="000000"/>
              </a:solidFill>
              <a:prstDash val="solid"/>
              <a:miter lim="800000"/>
              <a:headEnd len="med" w="med" type="none"/>
              <a:tailEnd len="med" w="med" type="none"/>
            </a:ln>
          </p:spPr>
        </p:cxnSp>
        <p:cxnSp>
          <p:nvCxnSpPr>
            <p:cNvPr id="4441" name="Google Shape;4441;p381"/>
            <p:cNvCxnSpPr/>
            <p:nvPr/>
          </p:nvCxnSpPr>
          <p:spPr>
            <a:xfrm>
              <a:off x="1156" y="528"/>
              <a:ext cx="1" cy="3547"/>
            </a:xfrm>
            <a:prstGeom prst="straightConnector1">
              <a:avLst/>
            </a:prstGeom>
            <a:noFill/>
            <a:ln cap="flat" cmpd="sng" w="12600">
              <a:solidFill>
                <a:srgbClr val="000000"/>
              </a:solidFill>
              <a:prstDash val="solid"/>
              <a:miter lim="800000"/>
              <a:headEnd len="med" w="med" type="none"/>
              <a:tailEnd len="med" w="med" type="none"/>
            </a:ln>
          </p:spPr>
        </p:cxnSp>
        <p:cxnSp>
          <p:nvCxnSpPr>
            <p:cNvPr id="4442" name="Google Shape;4442;p381"/>
            <p:cNvCxnSpPr/>
            <p:nvPr/>
          </p:nvCxnSpPr>
          <p:spPr>
            <a:xfrm>
              <a:off x="2549" y="528"/>
              <a:ext cx="1" cy="3547"/>
            </a:xfrm>
            <a:prstGeom prst="straightConnector1">
              <a:avLst/>
            </a:prstGeom>
            <a:noFill/>
            <a:ln cap="flat" cmpd="sng" w="12600">
              <a:solidFill>
                <a:srgbClr val="000000"/>
              </a:solidFill>
              <a:prstDash val="solid"/>
              <a:miter lim="800000"/>
              <a:headEnd len="med" w="med" type="none"/>
              <a:tailEnd len="med" w="med" type="none"/>
            </a:ln>
          </p:spPr>
        </p:cxnSp>
        <p:cxnSp>
          <p:nvCxnSpPr>
            <p:cNvPr id="4443" name="Google Shape;4443;p381"/>
            <p:cNvCxnSpPr/>
            <p:nvPr/>
          </p:nvCxnSpPr>
          <p:spPr>
            <a:xfrm>
              <a:off x="4093" y="528"/>
              <a:ext cx="1" cy="3547"/>
            </a:xfrm>
            <a:prstGeom prst="straightConnector1">
              <a:avLst/>
            </a:prstGeom>
            <a:noFill/>
            <a:ln cap="flat" cmpd="sng" w="12600">
              <a:solidFill>
                <a:srgbClr val="000000"/>
              </a:solidFill>
              <a:prstDash val="solid"/>
              <a:miter lim="800000"/>
              <a:headEnd len="med" w="med" type="none"/>
              <a:tailEnd len="med" w="med" type="none"/>
            </a:ln>
          </p:spPr>
        </p:cxnSp>
        <p:cxnSp>
          <p:nvCxnSpPr>
            <p:cNvPr id="4444" name="Google Shape;4444;p381"/>
            <p:cNvCxnSpPr/>
            <p:nvPr/>
          </p:nvCxnSpPr>
          <p:spPr>
            <a:xfrm>
              <a:off x="5487" y="528"/>
              <a:ext cx="1" cy="3547"/>
            </a:xfrm>
            <a:prstGeom prst="straightConnector1">
              <a:avLst/>
            </a:prstGeom>
            <a:noFill/>
            <a:ln cap="flat" cmpd="sng" w="28425">
              <a:solidFill>
                <a:srgbClr val="000000"/>
              </a:solidFill>
              <a:prstDash val="solid"/>
              <a:miter lim="800000"/>
              <a:headEnd len="med" w="med" type="none"/>
              <a:tailEnd len="med" w="med" type="none"/>
            </a:ln>
          </p:spPr>
        </p:cxnSp>
        <p:cxnSp>
          <p:nvCxnSpPr>
            <p:cNvPr id="4445" name="Google Shape;4445;p381"/>
            <p:cNvCxnSpPr/>
            <p:nvPr/>
          </p:nvCxnSpPr>
          <p:spPr>
            <a:xfrm>
              <a:off x="1156" y="1945"/>
              <a:ext cx="4331" cy="1"/>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1" name="Shape 4451"/>
        <p:cNvGrpSpPr/>
        <p:nvPr/>
      </p:nvGrpSpPr>
      <p:grpSpPr>
        <a:xfrm>
          <a:off x="0" y="0"/>
          <a:ext cx="0" cy="0"/>
          <a:chOff x="0" y="0"/>
          <a:chExt cx="0" cy="0"/>
        </a:xfrm>
      </p:grpSpPr>
      <p:sp>
        <p:nvSpPr>
          <p:cNvPr id="4452" name="Google Shape;4452;p382"/>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Steps to Write Event Handling Code</a:t>
            </a:r>
            <a:endParaRPr/>
          </a:p>
        </p:txBody>
      </p:sp>
      <p:sp>
        <p:nvSpPr>
          <p:cNvPr id="4453" name="Google Shape;4453;p382"/>
          <p:cNvSpPr txBox="1"/>
          <p:nvPr>
            <p:ph idx="4294967295" type="body"/>
          </p:nvPr>
        </p:nvSpPr>
        <p:spPr>
          <a:xfrm>
            <a:off x="381000" y="914400"/>
            <a:ext cx="8534400" cy="533558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1. Import event package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import java.awt.event.*;</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2. Create component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JButton button = new JButton ("Click");</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3. Register it to ActionListener</a:t>
            </a:r>
            <a:r>
              <a:rPr b="0" i="0" lang="en-US" sz="18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button.addActionListener (ActionListener obj);</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4. Implement the actionperformed method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void actionPerformed (ActionEvent event)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if (event.getSource () == button)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do_something;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9" name="Shape 4459"/>
        <p:cNvGrpSpPr/>
        <p:nvPr/>
      </p:nvGrpSpPr>
      <p:grpSpPr>
        <a:xfrm>
          <a:off x="0" y="0"/>
          <a:ext cx="0" cy="0"/>
          <a:chOff x="0" y="0"/>
          <a:chExt cx="0" cy="0"/>
        </a:xfrm>
      </p:grpSpPr>
      <p:sp>
        <p:nvSpPr>
          <p:cNvPr id="4460" name="Google Shape;4460;p383"/>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Assignment : Create Complaints Box as shown</a:t>
            </a:r>
            <a:endParaRPr/>
          </a:p>
        </p:txBody>
      </p:sp>
      <p:pic>
        <p:nvPicPr>
          <p:cNvPr id="4461" name="Google Shape;4461;p383"/>
          <p:cNvPicPr preferRelativeResize="0"/>
          <p:nvPr/>
        </p:nvPicPr>
        <p:blipFill rotWithShape="1">
          <a:blip r:embed="rId3">
            <a:alphaModFix/>
          </a:blip>
          <a:srcRect b="0" l="0" r="0" t="0"/>
          <a:stretch/>
        </p:blipFill>
        <p:spPr>
          <a:xfrm>
            <a:off x="990600" y="1219200"/>
            <a:ext cx="7239000" cy="464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516" name="Google Shape;516;p60"/>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0" lvl="0" marL="0" marR="0" rtl="0" algn="l">
              <a:lnSpc>
                <a:spcPct val="80000"/>
              </a:lnSpc>
              <a:spcBef>
                <a:spcPts val="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Ex. 1  :  What is output of following?</a:t>
            </a:r>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for( ; ; )</a:t>
            </a:r>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System.out.println(“aaa”);  </a:t>
            </a:r>
            <a:endParaRPr/>
          </a:p>
          <a:p>
            <a:pPr indent="0" lvl="0" marL="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Ex. 2  :  for(int i=0; i&lt;10; i++)</a:t>
            </a:r>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System.out.println(“aaa”);</a:t>
            </a:r>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System.out.println(i); // Compile time error as scope of 	‘i’ is restricted to ‘for’ block.</a:t>
            </a:r>
            <a:endParaRPr/>
          </a:p>
          <a:p>
            <a:pPr indent="0" lvl="0" marL="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Ex. 3  :  for(int i=0, j=10; i&lt;10; i++, j--){</a:t>
            </a:r>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System.out.println(i+“  ”+j);</a:t>
            </a:r>
            <a:endParaRPr/>
          </a:p>
          <a:p>
            <a:pPr indent="0" lvl="0" marL="0" marR="0" rtl="0" algn="l">
              <a:lnSpc>
                <a:spcPct val="80000"/>
              </a:lnSpc>
              <a:spcBef>
                <a:spcPts val="60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a:t>
            </a:r>
            <a:endParaRPr/>
          </a:p>
          <a:p>
            <a:pPr indent="0" lvl="0" marL="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7" name="Shape 4467"/>
        <p:cNvGrpSpPr/>
        <p:nvPr/>
      </p:nvGrpSpPr>
      <p:grpSpPr>
        <a:xfrm>
          <a:off x="0" y="0"/>
          <a:ext cx="0" cy="0"/>
          <a:chOff x="0" y="0"/>
          <a:chExt cx="0" cy="0"/>
        </a:xfrm>
      </p:grpSpPr>
      <p:sp>
        <p:nvSpPr>
          <p:cNvPr id="4468" name="Google Shape;4468;p384"/>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GridBagLayout :Default Behavior		</a:t>
            </a:r>
            <a:endParaRPr/>
          </a:p>
        </p:txBody>
      </p:sp>
      <p:sp>
        <p:nvSpPr>
          <p:cNvPr id="4469" name="Google Shape;4469;p384"/>
          <p:cNvSpPr txBox="1"/>
          <p:nvPr/>
        </p:nvSpPr>
        <p:spPr>
          <a:xfrm>
            <a:off x="609600" y="2362200"/>
            <a:ext cx="8077200" cy="3962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70" name="Google Shape;4470;p384"/>
          <p:cNvSpPr txBox="1"/>
          <p:nvPr/>
        </p:nvSpPr>
        <p:spPr>
          <a:xfrm>
            <a:off x="685800" y="2362200"/>
            <a:ext cx="8077200" cy="41148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471" name="Google Shape;4471;p384"/>
          <p:cNvSpPr txBox="1"/>
          <p:nvPr/>
        </p:nvSpPr>
        <p:spPr>
          <a:xfrm>
            <a:off x="762000" y="1049337"/>
            <a:ext cx="7966075" cy="3143250"/>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JInternalFrame fr1 = new JInternalFrame ("Default", true, true);</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fr1.setBounds (5, 5, 270, 100);</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Container c = fr1.getContentPane ();</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c.setLayout (new GridBagLayout ());</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c.add (new JButton ("Wonderful"));</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c.add (new JButton ("World"));</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c.add (new JButton ("Of"));</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c.add (new JButton ("Swing !!!"));</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desktop.add (fr1, 0);</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fr1.setVisible (true);</a:t>
            </a:r>
            <a:r>
              <a:rPr b="0" i="1" lang="en-US" sz="1800" u="none">
                <a:solidFill>
                  <a:srgbClr val="000000"/>
                </a:solidFill>
                <a:latin typeface="Arimo"/>
                <a:ea typeface="Arimo"/>
                <a:cs typeface="Arimo"/>
                <a:sym typeface="Arimo"/>
              </a:rPr>
              <a:t>    </a:t>
            </a:r>
            <a:endParaRPr/>
          </a:p>
        </p:txBody>
      </p:sp>
    </p:spTree>
  </p:cSld>
  <p:clrMapOvr>
    <a:masterClrMapping/>
  </p:clrMapOvr>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7" name="Shape 4477"/>
        <p:cNvGrpSpPr/>
        <p:nvPr/>
      </p:nvGrpSpPr>
      <p:grpSpPr>
        <a:xfrm>
          <a:off x="0" y="0"/>
          <a:ext cx="0" cy="0"/>
          <a:chOff x="0" y="0"/>
          <a:chExt cx="0" cy="0"/>
        </a:xfrm>
      </p:grpSpPr>
      <p:sp>
        <p:nvSpPr>
          <p:cNvPr id="4478" name="Google Shape;4478;p385"/>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Output : Default GridBagLayout</a:t>
            </a:r>
            <a:endParaRPr/>
          </a:p>
        </p:txBody>
      </p:sp>
      <p:pic>
        <p:nvPicPr>
          <p:cNvPr id="4479" name="Google Shape;4479;p385"/>
          <p:cNvPicPr preferRelativeResize="0"/>
          <p:nvPr/>
        </p:nvPicPr>
        <p:blipFill rotWithShape="1">
          <a:blip r:embed="rId3">
            <a:alphaModFix/>
          </a:blip>
          <a:srcRect b="0" l="0" r="0" t="0"/>
          <a:stretch/>
        </p:blipFill>
        <p:spPr>
          <a:xfrm>
            <a:off x="914400" y="1828800"/>
            <a:ext cx="7467600" cy="2627312"/>
          </a:xfrm>
          <a:prstGeom prst="rect">
            <a:avLst/>
          </a:prstGeom>
          <a:noFill/>
          <a:ln>
            <a:noFill/>
          </a:ln>
        </p:spPr>
      </p:pic>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5" name="Shape 4485"/>
        <p:cNvGrpSpPr/>
        <p:nvPr/>
      </p:nvGrpSpPr>
      <p:grpSpPr>
        <a:xfrm>
          <a:off x="0" y="0"/>
          <a:ext cx="0" cy="0"/>
          <a:chOff x="0" y="0"/>
          <a:chExt cx="0" cy="0"/>
        </a:xfrm>
      </p:grpSpPr>
      <p:sp>
        <p:nvSpPr>
          <p:cNvPr id="4486" name="Google Shape;4486;p386"/>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GridBagConstraints </a:t>
            </a:r>
            <a:r>
              <a:rPr b="0" i="0" lang="en-US" sz="2400" u="none" cap="none" strike="noStrike">
                <a:solidFill>
                  <a:srgbClr val="000000"/>
                </a:solidFill>
                <a:latin typeface="Tahoma"/>
                <a:ea typeface="Tahoma"/>
                <a:cs typeface="Tahoma"/>
                <a:sym typeface="Tahoma"/>
              </a:rPr>
              <a:t>(with default values)</a:t>
            </a:r>
            <a:endParaRPr/>
          </a:p>
        </p:txBody>
      </p:sp>
      <p:sp>
        <p:nvSpPr>
          <p:cNvPr id="4487" name="Google Shape;4487;p386"/>
          <p:cNvSpPr txBox="1"/>
          <p:nvPr>
            <p:ph idx="4294967295" type="body"/>
          </p:nvPr>
        </p:nvSpPr>
        <p:spPr>
          <a:xfrm>
            <a:off x="381000" y="1066800"/>
            <a:ext cx="8458200" cy="533558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r>
              <a:rPr b="0" i="0" lang="en-US" sz="2000" u="none">
                <a:solidFill>
                  <a:srgbClr val="000000"/>
                </a:solidFill>
                <a:latin typeface="Arimo"/>
                <a:ea typeface="Arimo"/>
                <a:cs typeface="Arimo"/>
                <a:sym typeface="Arimo"/>
              </a:rPr>
              <a:t>public int gridx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gridy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gridheight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double weightx = 0.0;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double weighty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anchor = GridBagConstraints.CENTER;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Insets insets = new Insets (0, 0, 0,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ipadx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ipady = 0;</a:t>
            </a:r>
            <a:endParaRPr/>
          </a:p>
        </p:txBody>
      </p:sp>
    </p:spTree>
  </p:cSld>
  <p:clrMapOvr>
    <a:masterClrMapping/>
  </p:clrMapOvr>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3" name="Shape 4493"/>
        <p:cNvGrpSpPr/>
        <p:nvPr/>
      </p:nvGrpSpPr>
      <p:grpSpPr>
        <a:xfrm>
          <a:off x="0" y="0"/>
          <a:ext cx="0" cy="0"/>
          <a:chOff x="0" y="0"/>
          <a:chExt cx="0" cy="0"/>
        </a:xfrm>
      </p:grpSpPr>
      <p:sp>
        <p:nvSpPr>
          <p:cNvPr id="4494" name="Google Shape;4494;p387"/>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GridBagConstraints</a:t>
            </a:r>
            <a:endParaRPr/>
          </a:p>
        </p:txBody>
      </p:sp>
      <p:sp>
        <p:nvSpPr>
          <p:cNvPr id="4495" name="Google Shape;4495;p387"/>
          <p:cNvSpPr txBox="1"/>
          <p:nvPr>
            <p:ph idx="4294967295" type="body"/>
          </p:nvPr>
        </p:nvSpPr>
        <p:spPr>
          <a:xfrm>
            <a:off x="457200" y="1066800"/>
            <a:ext cx="8077200" cy="48006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1" i="0" lang="en-US" sz="2000" u="none">
                <a:solidFill>
                  <a:srgbClr val="000000"/>
                </a:solidFill>
                <a:latin typeface="Arimo"/>
                <a:ea typeface="Arimo"/>
                <a:cs typeface="Arimo"/>
                <a:sym typeface="Arimo"/>
              </a:rPr>
              <a:t>  </a:t>
            </a:r>
            <a:r>
              <a:rPr b="0" i="0" lang="en-US" sz="2000" u="none">
                <a:solidFill>
                  <a:srgbClr val="000000"/>
                </a:solidFill>
                <a:latin typeface="Arimo"/>
                <a:ea typeface="Arimo"/>
                <a:cs typeface="Arimo"/>
                <a:sym typeface="Arimo"/>
              </a:rPr>
              <a:t>public int gridx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gridy = GridBagConstraints.RELATIVE;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gridheight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double weightx = 0.0;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double weighty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anchor = GridBagConstraints.CENTER;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Insets insets = new Insets ( 0, 0, 0, 0 );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ipadx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int ipady = 0;</a:t>
            </a:r>
            <a:endParaRPr/>
          </a:p>
        </p:txBody>
      </p:sp>
    </p:spTree>
  </p:cSld>
  <p:clrMapOvr>
    <a:masterClrMapping/>
  </p:clrMapOvr>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1" name="Shape 4501"/>
        <p:cNvGrpSpPr/>
        <p:nvPr/>
      </p:nvGrpSpPr>
      <p:grpSpPr>
        <a:xfrm>
          <a:off x="0" y="0"/>
          <a:ext cx="0" cy="0"/>
          <a:chOff x="0" y="0"/>
          <a:chExt cx="0" cy="0"/>
        </a:xfrm>
      </p:grpSpPr>
      <p:sp>
        <p:nvSpPr>
          <p:cNvPr id="4502" name="Google Shape;4502;p388"/>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gridx, gridy, insets, ipadx &amp; ipady Constraints</a:t>
            </a:r>
            <a:endParaRPr/>
          </a:p>
        </p:txBody>
      </p:sp>
      <p:sp>
        <p:nvSpPr>
          <p:cNvPr id="4503" name="Google Shape;4503;p388"/>
          <p:cNvSpPr txBox="1"/>
          <p:nvPr>
            <p:ph idx="4294967295" type="body"/>
          </p:nvPr>
        </p:nvSpPr>
        <p:spPr>
          <a:xfrm>
            <a:off x="381000" y="838200"/>
            <a:ext cx="8458200" cy="583565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gc.insets = new Insets (5, 5, 5, 5);</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0;  // column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gc.gridy = 0;  // row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gc.ipadx = 15; // increases component width by 10 pixels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gc.ipady = 15; // increases component height by 10 pixels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("First"), gc); </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1;   // column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gc.ipadx = 0;   // reset the padding to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gc.ipady =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("Second"), gc); </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0;   // column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gc.gridy = 1;   // row 1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("Third"), gc);                        </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1;   // column 1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("Four"), gc);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desktop.add (fr2, 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9" name="Shape 4509"/>
        <p:cNvGrpSpPr/>
        <p:nvPr/>
      </p:nvGrpSpPr>
      <p:grpSpPr>
        <a:xfrm>
          <a:off x="0" y="0"/>
          <a:ext cx="0" cy="0"/>
          <a:chOff x="0" y="0"/>
          <a:chExt cx="0" cy="0"/>
        </a:xfrm>
      </p:grpSpPr>
      <p:sp>
        <p:nvSpPr>
          <p:cNvPr id="4510" name="Google Shape;4510;p389"/>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Output :</a:t>
            </a:r>
            <a:endParaRPr/>
          </a:p>
        </p:txBody>
      </p:sp>
      <p:sp>
        <p:nvSpPr>
          <p:cNvPr id="4511" name="Google Shape;4511;p389"/>
          <p:cNvSpPr txBox="1"/>
          <p:nvPr/>
        </p:nvSpPr>
        <p:spPr>
          <a:xfrm>
            <a:off x="533400" y="1143000"/>
            <a:ext cx="8077200" cy="5105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512" name="Google Shape;4512;p389"/>
          <p:cNvPicPr preferRelativeResize="0"/>
          <p:nvPr/>
        </p:nvPicPr>
        <p:blipFill rotWithShape="1">
          <a:blip r:embed="rId3">
            <a:alphaModFix/>
          </a:blip>
          <a:srcRect b="0" l="0" r="0" t="0"/>
          <a:stretch/>
        </p:blipFill>
        <p:spPr>
          <a:xfrm>
            <a:off x="1219200" y="1447800"/>
            <a:ext cx="6324600" cy="2343150"/>
          </a:xfrm>
          <a:prstGeom prst="rect">
            <a:avLst/>
          </a:prstGeom>
          <a:noFill/>
          <a:ln>
            <a:noFill/>
          </a:ln>
        </p:spPr>
      </p:pic>
    </p:spTree>
  </p:cSld>
  <p:clrMapOvr>
    <a:masterClrMapping/>
  </p:clrMapOvr>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8" name="Shape 4518"/>
        <p:cNvGrpSpPr/>
        <p:nvPr/>
      </p:nvGrpSpPr>
      <p:grpSpPr>
        <a:xfrm>
          <a:off x="0" y="0"/>
          <a:ext cx="0" cy="0"/>
          <a:chOff x="0" y="0"/>
          <a:chExt cx="0" cy="0"/>
        </a:xfrm>
      </p:grpSpPr>
      <p:sp>
        <p:nvSpPr>
          <p:cNvPr id="4519" name="Google Shape;4519;p390"/>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weightx and weighty</a:t>
            </a:r>
            <a:endParaRPr/>
          </a:p>
        </p:txBody>
      </p:sp>
      <p:sp>
        <p:nvSpPr>
          <p:cNvPr id="4520" name="Google Shape;4520;p390"/>
          <p:cNvSpPr txBox="1"/>
          <p:nvPr/>
        </p:nvSpPr>
        <p:spPr>
          <a:xfrm>
            <a:off x="685800" y="2286000"/>
            <a:ext cx="8077200" cy="4191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4521" name="Google Shape;4521;p390"/>
          <p:cNvSpPr txBox="1"/>
          <p:nvPr/>
        </p:nvSpPr>
        <p:spPr>
          <a:xfrm>
            <a:off x="609600" y="1117600"/>
            <a:ext cx="7467600" cy="475773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gc.insets = new Insets (2, 2, 2, 2); </a:t>
            </a:r>
            <a:endParaRPr/>
          </a:p>
          <a:p>
            <a:pPr indent="0" lvl="0" marL="0" marR="0" rtl="0" algn="l">
              <a:lnSpc>
                <a:spcPct val="100000"/>
              </a:lnSpc>
              <a:spcBef>
                <a:spcPts val="0"/>
              </a:spcBef>
              <a:spcAft>
                <a:spcPts val="0"/>
              </a:spcAft>
              <a:buClr>
                <a:srgbClr val="000000"/>
              </a:buClr>
              <a:buSzPts val="1800"/>
              <a:buFont typeface="Arimo"/>
              <a:buNone/>
            </a:pPr>
            <a:r>
              <a:rPr b="1" i="0" lang="en-US" sz="1800" u="none">
                <a:solidFill>
                  <a:srgbClr val="000000"/>
                </a:solidFill>
                <a:latin typeface="Arimo"/>
                <a:ea typeface="Arimo"/>
                <a:cs typeface="Arimo"/>
                <a:sym typeface="Arimo"/>
              </a:rPr>
              <a:t>gc.weighty = 1.0; </a:t>
            </a:r>
            <a:endParaRPr/>
          </a:p>
          <a:p>
            <a:pPr indent="0" lvl="0" marL="0" marR="0" rtl="0" algn="l">
              <a:lnSpc>
                <a:spcPct val="100000"/>
              </a:lnSpc>
              <a:spcBef>
                <a:spcPts val="0"/>
              </a:spcBef>
              <a:spcAft>
                <a:spcPts val="0"/>
              </a:spcAft>
              <a:buClr>
                <a:srgbClr val="000000"/>
              </a:buClr>
              <a:buSzPts val="1800"/>
              <a:buFont typeface="Arimo"/>
              <a:buNone/>
            </a:pPr>
            <a:r>
              <a:rPr b="1" i="0" lang="en-US" sz="1800" u="none">
                <a:solidFill>
                  <a:srgbClr val="000000"/>
                </a:solidFill>
                <a:latin typeface="Arimo"/>
                <a:ea typeface="Arimo"/>
                <a:cs typeface="Arimo"/>
                <a:sym typeface="Arimo"/>
              </a:rPr>
              <a:t>gc.weightx = 1.0</a:t>
            </a:r>
            <a:r>
              <a:rPr b="0" i="0" lang="en-US" sz="1800" u="none">
                <a:solidFill>
                  <a:srgbClr val="000000"/>
                </a:solidFill>
                <a:latin typeface="Arimo"/>
                <a:ea typeface="Arimo"/>
                <a:cs typeface="Arimo"/>
                <a:sym typeface="Arimo"/>
              </a:rPr>
              <a:t>;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gc.gridx = 0;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gc.gridy = 0;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c.add (new JButton ("First"), gc);</a:t>
            </a:r>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rgbClr val="000000"/>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gc.gridx = 1;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c.add (new JButton ("Second"), gc);</a:t>
            </a:r>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rgbClr val="000000"/>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gc.gridx = 0;</a:t>
            </a:r>
            <a:r>
              <a:rPr b="0" i="1" lang="en-US" sz="1800" u="none">
                <a:solidFill>
                  <a:srgbClr val="000000"/>
                </a:solidFill>
                <a:latin typeface="Arimo"/>
                <a:ea typeface="Arimo"/>
                <a:cs typeface="Arimo"/>
                <a:sym typeface="Arimo"/>
              </a:rPr>
              <a:t>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gc.gridy = 1;</a:t>
            </a:r>
            <a:r>
              <a:rPr b="0" i="1" lang="en-US" sz="1800" u="none">
                <a:solidFill>
                  <a:srgbClr val="000000"/>
                </a:solidFill>
                <a:latin typeface="Arimo"/>
                <a:ea typeface="Arimo"/>
                <a:cs typeface="Arimo"/>
                <a:sym typeface="Arimo"/>
              </a:rPr>
              <a:t>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c.add (new JButton ("Third"), gc);</a:t>
            </a:r>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rgbClr val="000000"/>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gc.gridx = 1;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c.add (new JButton ("Four"), gc); </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desktop.add (fr3, 0);</a:t>
            </a:r>
            <a:endParaRPr/>
          </a:p>
        </p:txBody>
      </p:sp>
    </p:spTree>
  </p:cSld>
  <p:clrMapOvr>
    <a:masterClrMapping/>
  </p:clrMapOvr>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7" name="Shape 4527"/>
        <p:cNvGrpSpPr/>
        <p:nvPr/>
      </p:nvGrpSpPr>
      <p:grpSpPr>
        <a:xfrm>
          <a:off x="0" y="0"/>
          <a:ext cx="0" cy="0"/>
          <a:chOff x="0" y="0"/>
          <a:chExt cx="0" cy="0"/>
        </a:xfrm>
      </p:grpSpPr>
      <p:sp>
        <p:nvSpPr>
          <p:cNvPr id="4528" name="Google Shape;4528;p391"/>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Output : Using weightx and weighty</a:t>
            </a:r>
            <a:endParaRPr/>
          </a:p>
        </p:txBody>
      </p:sp>
      <p:pic>
        <p:nvPicPr>
          <p:cNvPr id="4529" name="Google Shape;4529;p391"/>
          <p:cNvPicPr preferRelativeResize="0"/>
          <p:nvPr/>
        </p:nvPicPr>
        <p:blipFill rotWithShape="1">
          <a:blip r:embed="rId3">
            <a:alphaModFix/>
          </a:blip>
          <a:srcRect b="0" l="0" r="0" t="0"/>
          <a:stretch/>
        </p:blipFill>
        <p:spPr>
          <a:xfrm>
            <a:off x="1066800" y="1524000"/>
            <a:ext cx="6096000" cy="2600325"/>
          </a:xfrm>
          <a:prstGeom prst="rect">
            <a:avLst/>
          </a:prstGeom>
          <a:noFill/>
          <a:ln>
            <a:noFill/>
          </a:ln>
        </p:spPr>
      </p:pic>
    </p:spTree>
  </p:cSld>
  <p:clrMapOvr>
    <a:masterClrMapping/>
  </p:clrMapOvr>
</p:sld>
</file>

<file path=ppt/slides/slide3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5" name="Shape 4535"/>
        <p:cNvGrpSpPr/>
        <p:nvPr/>
      </p:nvGrpSpPr>
      <p:grpSpPr>
        <a:xfrm>
          <a:off x="0" y="0"/>
          <a:ext cx="0" cy="0"/>
          <a:chOff x="0" y="0"/>
          <a:chExt cx="0" cy="0"/>
        </a:xfrm>
      </p:grpSpPr>
      <p:sp>
        <p:nvSpPr>
          <p:cNvPr id="4536" name="Google Shape;4536;p392"/>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gridwidth and gridheight</a:t>
            </a:r>
            <a:endParaRPr/>
          </a:p>
        </p:txBody>
      </p:sp>
      <p:sp>
        <p:nvSpPr>
          <p:cNvPr id="4537" name="Google Shape;4537;p392"/>
          <p:cNvSpPr txBox="1"/>
          <p:nvPr>
            <p:ph idx="4294967295" type="body"/>
          </p:nvPr>
        </p:nvSpPr>
        <p:spPr>
          <a:xfrm>
            <a:off x="533400" y="990600"/>
            <a:ext cx="8077200" cy="54102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gc.weighty = 1.0;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gc.weightx = 1.0;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gc.gridy = 0;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gc.gridheight = 2;</a:t>
            </a:r>
            <a:r>
              <a:rPr b="0" i="0" lang="en-US" sz="1800" u="none">
                <a:solidFill>
                  <a:srgbClr val="000000"/>
                </a:solidFill>
                <a:latin typeface="Arimo"/>
                <a:ea typeface="Arimo"/>
                <a:cs typeface="Arimo"/>
                <a:sym typeface="Arimo"/>
              </a:rPr>
              <a:t> //span across 2 rows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("First"),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1;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gc.gridheight = 1;</a:t>
            </a:r>
            <a:r>
              <a:rPr b="0" i="0" lang="en-US" sz="1800" u="none">
                <a:solidFill>
                  <a:srgbClr val="000000"/>
                </a:solidFill>
                <a:latin typeface="Arimo"/>
                <a:ea typeface="Arimo"/>
                <a:cs typeface="Arimo"/>
                <a:sym typeface="Arimo"/>
              </a:rPr>
              <a:t> //remember to set back to 1 row</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gc.gridwidth = 2;</a:t>
            </a:r>
            <a:r>
              <a:rPr b="0" i="0" lang="en-US" sz="1800" u="none">
                <a:solidFill>
                  <a:srgbClr val="000000"/>
                </a:solidFill>
                <a:latin typeface="Arimo"/>
                <a:ea typeface="Arimo"/>
                <a:cs typeface="Arimo"/>
                <a:sym typeface="Arimo"/>
              </a:rPr>
              <a:t> //span across 2 columns</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("Second"), gc);</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gc.gridy = 1;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gc.gridwidth = 1; </a:t>
            </a:r>
            <a:r>
              <a:rPr b="0" i="0" lang="en-US" sz="1800" u="none">
                <a:solidFill>
                  <a:srgbClr val="000000"/>
                </a:solidFill>
                <a:latin typeface="Arimo"/>
                <a:ea typeface="Arimo"/>
                <a:cs typeface="Arimo"/>
                <a:sym typeface="Arimo"/>
              </a:rPr>
              <a:t>//remember to set back to 1column</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("Third"),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2;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("Four"),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desktop.add (fr4, 0);</a:t>
            </a:r>
            <a:endParaRPr/>
          </a:p>
        </p:txBody>
      </p:sp>
    </p:spTree>
  </p:cSld>
  <p:clrMapOvr>
    <a:masterClrMapping/>
  </p:clrMapOvr>
</p:sld>
</file>

<file path=ppt/slides/slide3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3" name="Shape 4543"/>
        <p:cNvGrpSpPr/>
        <p:nvPr/>
      </p:nvGrpSpPr>
      <p:grpSpPr>
        <a:xfrm>
          <a:off x="0" y="0"/>
          <a:ext cx="0" cy="0"/>
          <a:chOff x="0" y="0"/>
          <a:chExt cx="0" cy="0"/>
        </a:xfrm>
      </p:grpSpPr>
      <p:sp>
        <p:nvSpPr>
          <p:cNvPr id="4544" name="Google Shape;4544;p393"/>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Output : gridwidth and gridheight</a:t>
            </a:r>
            <a:endParaRPr/>
          </a:p>
        </p:txBody>
      </p:sp>
      <p:pic>
        <p:nvPicPr>
          <p:cNvPr id="4545" name="Google Shape;4545;p393"/>
          <p:cNvPicPr preferRelativeResize="0"/>
          <p:nvPr/>
        </p:nvPicPr>
        <p:blipFill rotWithShape="1">
          <a:blip r:embed="rId3">
            <a:alphaModFix/>
          </a:blip>
          <a:srcRect b="0" l="0" r="0" t="0"/>
          <a:stretch/>
        </p:blipFill>
        <p:spPr>
          <a:xfrm>
            <a:off x="2362200" y="1981200"/>
            <a:ext cx="4114800" cy="2447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for Loop</a:t>
            </a:r>
            <a:r>
              <a:rPr b="0" i="0" lang="en-US" sz="2400" u="none">
                <a:solidFill>
                  <a:srgbClr val="000000"/>
                </a:solidFill>
                <a:latin typeface="Tahoma"/>
                <a:ea typeface="Tahoma"/>
                <a:cs typeface="Tahoma"/>
                <a:sym typeface="Tahoma"/>
              </a:rPr>
              <a:t> (Cont…)</a:t>
            </a:r>
            <a:endParaRPr/>
          </a:p>
        </p:txBody>
      </p:sp>
      <p:sp>
        <p:nvSpPr>
          <p:cNvPr id="527" name="Google Shape;527;p61"/>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 i;</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for (i = 1; i &lt;= 10; i++)</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6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 above code is equivalent to:</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 i;</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 = 1;</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while (i &lt;= 10)</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1" name="Shape 4551"/>
        <p:cNvGrpSpPr/>
        <p:nvPr/>
      </p:nvGrpSpPr>
      <p:grpSpPr>
        <a:xfrm>
          <a:off x="0" y="0"/>
          <a:ext cx="0" cy="0"/>
          <a:chOff x="0" y="0"/>
          <a:chExt cx="0" cy="0"/>
        </a:xfrm>
      </p:grpSpPr>
      <p:sp>
        <p:nvSpPr>
          <p:cNvPr id="4552" name="Google Shape;4552;p394"/>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anchor Constraints</a:t>
            </a:r>
            <a:endParaRPr/>
          </a:p>
        </p:txBody>
      </p:sp>
      <p:sp>
        <p:nvSpPr>
          <p:cNvPr id="4553" name="Google Shape;4553;p394"/>
          <p:cNvSpPr txBox="1"/>
          <p:nvPr>
            <p:ph idx="4294967295" type="body"/>
          </p:nvPr>
        </p:nvSpPr>
        <p:spPr>
          <a:xfrm>
            <a:off x="533400" y="762000"/>
            <a:ext cx="8077200" cy="583565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gc.weighty = 1.0;</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gc.weightx = 1.0;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gc.gridy = 0;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gc.gridheight = 2;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gc.anchor = GridBagConstraints.NORTH;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("First"), gc);</a:t>
            </a:r>
            <a:endParaRPr/>
          </a:p>
          <a:p>
            <a:pPr indent="-338137" lvl="0" marL="338137" marR="0" rtl="0" algn="l">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mo"/>
              <a:ea typeface="Arimo"/>
              <a:cs typeface="Arimo"/>
              <a:sym typeface="Arimo"/>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gc.gridheight =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gc.gridwidth = 2;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gc.anchor = GridBagConstraints.SOUTHWEST;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("Second"),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gc.gridy = 1;</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gc.gridwidth = 1; </a:t>
            </a:r>
            <a:endParaRPr/>
          </a:p>
          <a:p>
            <a:pPr indent="-338137" lvl="0" marL="338137" marR="0" rtl="0" algn="l">
              <a:lnSpc>
                <a:spcPct val="80000"/>
              </a:lnSpc>
              <a:spcBef>
                <a:spcPts val="400"/>
              </a:spcBef>
              <a:spcAft>
                <a:spcPts val="0"/>
              </a:spcAft>
              <a:buClr>
                <a:srgbClr val="000000"/>
              </a:buClr>
              <a:buSzPts val="1800"/>
              <a:buFont typeface="Times New Roman"/>
              <a:buNone/>
            </a:pPr>
            <a:r>
              <a:rPr b="1" i="0" lang="en-US" sz="1800" u="none">
                <a:solidFill>
                  <a:srgbClr val="000000"/>
                </a:solidFill>
                <a:latin typeface="Arimo"/>
                <a:ea typeface="Arimo"/>
                <a:cs typeface="Arimo"/>
                <a:sym typeface="Arimo"/>
              </a:rPr>
              <a:t>gc.anchor = GridBagConstraints.CENTER;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("Third"), gc);</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 </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gc.gridx = 2;</a:t>
            </a:r>
            <a:endParaRPr/>
          </a:p>
          <a:p>
            <a:pPr indent="-338137" lvl="0" marL="338137" marR="0" rtl="0" algn="l">
              <a:lnSpc>
                <a:spcPct val="80000"/>
              </a:lnSpc>
              <a:spcBef>
                <a:spcPts val="400"/>
              </a:spcBef>
              <a:spcAft>
                <a:spcPts val="0"/>
              </a:spcAft>
              <a:buClr>
                <a:srgbClr val="000000"/>
              </a:buClr>
              <a:buSzPts val="1800"/>
              <a:buFont typeface="Times New Roman"/>
              <a:buNone/>
            </a:pPr>
            <a:r>
              <a:rPr b="0" i="0" lang="en-US" sz="1800" u="none">
                <a:solidFill>
                  <a:srgbClr val="000000"/>
                </a:solidFill>
                <a:latin typeface="Arimo"/>
                <a:ea typeface="Arimo"/>
                <a:cs typeface="Arimo"/>
                <a:sym typeface="Arimo"/>
              </a:rPr>
              <a:t>c.add (new JButton ("Four"), gc);</a:t>
            </a:r>
            <a:endParaRPr/>
          </a:p>
        </p:txBody>
      </p:sp>
    </p:spTree>
  </p:cSld>
  <p:clrMapOvr>
    <a:masterClrMapping/>
  </p:clrMapOvr>
</p:sld>
</file>

<file path=ppt/slides/slide3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9" name="Shape 4559"/>
        <p:cNvGrpSpPr/>
        <p:nvPr/>
      </p:nvGrpSpPr>
      <p:grpSpPr>
        <a:xfrm>
          <a:off x="0" y="0"/>
          <a:ext cx="0" cy="0"/>
          <a:chOff x="0" y="0"/>
          <a:chExt cx="0" cy="0"/>
        </a:xfrm>
      </p:grpSpPr>
      <p:sp>
        <p:nvSpPr>
          <p:cNvPr id="4560" name="Google Shape;4560;p395"/>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Output : anchor Constraints</a:t>
            </a:r>
            <a:endParaRPr/>
          </a:p>
        </p:txBody>
      </p:sp>
      <p:pic>
        <p:nvPicPr>
          <p:cNvPr id="4561" name="Google Shape;4561;p395"/>
          <p:cNvPicPr preferRelativeResize="0"/>
          <p:nvPr/>
        </p:nvPicPr>
        <p:blipFill rotWithShape="1">
          <a:blip r:embed="rId3">
            <a:alphaModFix/>
          </a:blip>
          <a:srcRect b="0" l="0" r="0" t="0"/>
          <a:stretch/>
        </p:blipFill>
        <p:spPr>
          <a:xfrm>
            <a:off x="2286000" y="914400"/>
            <a:ext cx="4343400" cy="1876425"/>
          </a:xfrm>
          <a:prstGeom prst="rect">
            <a:avLst/>
          </a:prstGeom>
          <a:noFill/>
          <a:ln>
            <a:noFill/>
          </a:ln>
        </p:spPr>
      </p:pic>
      <p:sp>
        <p:nvSpPr>
          <p:cNvPr id="4562" name="Google Shape;4562;p395"/>
          <p:cNvSpPr txBox="1"/>
          <p:nvPr/>
        </p:nvSpPr>
        <p:spPr>
          <a:xfrm>
            <a:off x="457200" y="3109912"/>
            <a:ext cx="6553200" cy="3203575"/>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0" i="0" lang="en-US" sz="2400" u="sng">
                <a:solidFill>
                  <a:srgbClr val="000000"/>
                </a:solidFill>
                <a:latin typeface="Times New Roman"/>
                <a:ea typeface="Times New Roman"/>
                <a:cs typeface="Times New Roman"/>
                <a:sym typeface="Times New Roman"/>
              </a:rPr>
              <a:t>anchor Constraint Values</a:t>
            </a:r>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     </a:t>
            </a:r>
            <a:r>
              <a:rPr b="0" i="0" lang="en-US" sz="2000" u="none">
                <a:solidFill>
                  <a:srgbClr val="000000"/>
                </a:solidFill>
                <a:latin typeface="Arimo"/>
                <a:ea typeface="Arimo"/>
                <a:cs typeface="Arimo"/>
                <a:sym typeface="Arimo"/>
              </a:rPr>
              <a:t>GridBagConstraints.NORTH</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GridBagConstraints.SOUTH</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GridBagConstraints.EAST</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GridBagConstraints.WEST</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GridBagConstraints.NORTHEAST</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GridBagConstraints.NORTHWEST</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GridBagConstraints.SOUTHEAST</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GridBagConstraints.SOUTHWEST</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GridBagConstraints.CENTER</a:t>
            </a:r>
            <a:endParaRPr/>
          </a:p>
        </p:txBody>
      </p:sp>
    </p:spTree>
  </p:cSld>
  <p:clrMapOvr>
    <a:masterClrMapping/>
  </p:clrMapOvr>
</p:sld>
</file>

<file path=ppt/slides/slide3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8" name="Shape 4568"/>
        <p:cNvGrpSpPr/>
        <p:nvPr/>
      </p:nvGrpSpPr>
      <p:grpSpPr>
        <a:xfrm>
          <a:off x="0" y="0"/>
          <a:ext cx="0" cy="0"/>
          <a:chOff x="0" y="0"/>
          <a:chExt cx="0" cy="0"/>
        </a:xfrm>
      </p:grpSpPr>
      <p:sp>
        <p:nvSpPr>
          <p:cNvPr id="4569" name="Google Shape;4569;p396"/>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fill Constraint</a:t>
            </a:r>
            <a:endParaRPr/>
          </a:p>
        </p:txBody>
      </p:sp>
      <p:sp>
        <p:nvSpPr>
          <p:cNvPr id="4570" name="Google Shape;4570;p396"/>
          <p:cNvSpPr txBox="1"/>
          <p:nvPr>
            <p:ph idx="4294967295" type="body"/>
          </p:nvPr>
        </p:nvSpPr>
        <p:spPr>
          <a:xfrm>
            <a:off x="533400" y="838200"/>
            <a:ext cx="8077200" cy="5641975"/>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gc.weighty =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gc.weightx =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gc.gridx = 0; gc.gridy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gc.gridheight = 2;</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US" sz="2000" u="none">
                <a:solidFill>
                  <a:srgbClr val="000000"/>
                </a:solidFill>
                <a:latin typeface="Arimo"/>
                <a:ea typeface="Arimo"/>
                <a:cs typeface="Arimo"/>
                <a:sym typeface="Arimo"/>
              </a:rPr>
              <a:t>gc.fill = GridBagConstraints.BOTH;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c.add (new JButton ("Wonderful"), gc);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gc.gridheight = 1; gc.gridwidth = 2;</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US" sz="2000" u="none">
                <a:solidFill>
                  <a:srgbClr val="000000"/>
                </a:solidFill>
                <a:latin typeface="Arimo"/>
                <a:ea typeface="Arimo"/>
                <a:cs typeface="Arimo"/>
                <a:sym typeface="Arimo"/>
              </a:rPr>
              <a:t>gc.fill = GridBagConstraints.HORIZONTAL;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c.add (new JButton ("World"), gc);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gc.gridy = 1; gc.gridwidth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US" sz="2000" u="none">
                <a:solidFill>
                  <a:srgbClr val="000000"/>
                </a:solidFill>
                <a:latin typeface="Arimo"/>
                <a:ea typeface="Arimo"/>
                <a:cs typeface="Arimo"/>
                <a:sym typeface="Arimo"/>
              </a:rPr>
              <a:t>gc.fill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c.add (new JButton ("Of"), gc);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gc.gridx = 2;</a:t>
            </a:r>
            <a:endParaRPr/>
          </a:p>
          <a:p>
            <a:pPr indent="-338137" lvl="0" marL="338137" marR="0" rtl="0" algn="l">
              <a:lnSpc>
                <a:spcPct val="80000"/>
              </a:lnSpc>
              <a:spcBef>
                <a:spcPts val="500"/>
              </a:spcBef>
              <a:spcAft>
                <a:spcPts val="0"/>
              </a:spcAft>
              <a:buClr>
                <a:srgbClr val="000000"/>
              </a:buClr>
              <a:buSzPts val="2000"/>
              <a:buFont typeface="Times New Roman"/>
              <a:buNone/>
            </a:pPr>
            <a:r>
              <a:rPr b="1" i="0" lang="en-US" sz="2000" u="none">
                <a:solidFill>
                  <a:srgbClr val="000000"/>
                </a:solidFill>
                <a:latin typeface="Arimo"/>
                <a:ea typeface="Arimo"/>
                <a:cs typeface="Arimo"/>
                <a:sym typeface="Arimo"/>
              </a:rPr>
              <a:t>gc.fill = GridBagConstraints.VERTICAL;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c.add (new JButton ("Swing !!!"), gc);</a:t>
            </a:r>
            <a:endParaRPr/>
          </a:p>
        </p:txBody>
      </p:sp>
    </p:spTree>
  </p:cSld>
  <p:clrMapOvr>
    <a:masterClrMapping/>
  </p:clrMapOvr>
</p:sld>
</file>

<file path=ppt/slides/slide3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6" name="Shape 4576"/>
        <p:cNvGrpSpPr/>
        <p:nvPr/>
      </p:nvGrpSpPr>
      <p:grpSpPr>
        <a:xfrm>
          <a:off x="0" y="0"/>
          <a:ext cx="0" cy="0"/>
          <a:chOff x="0" y="0"/>
          <a:chExt cx="0" cy="0"/>
        </a:xfrm>
      </p:grpSpPr>
      <p:sp>
        <p:nvSpPr>
          <p:cNvPr id="4577" name="Google Shape;4577;p397"/>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Output : fill constraint	</a:t>
            </a:r>
            <a:endParaRPr/>
          </a:p>
        </p:txBody>
      </p:sp>
      <p:sp>
        <p:nvSpPr>
          <p:cNvPr id="4578" name="Google Shape;4578;p397"/>
          <p:cNvSpPr txBox="1"/>
          <p:nvPr/>
        </p:nvSpPr>
        <p:spPr>
          <a:xfrm>
            <a:off x="152400" y="990600"/>
            <a:ext cx="8686800" cy="548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pic>
        <p:nvPicPr>
          <p:cNvPr id="4579" name="Google Shape;4579;p397"/>
          <p:cNvPicPr preferRelativeResize="0"/>
          <p:nvPr/>
        </p:nvPicPr>
        <p:blipFill rotWithShape="1">
          <a:blip r:embed="rId3">
            <a:alphaModFix/>
          </a:blip>
          <a:srcRect b="0" l="0" r="0" t="0"/>
          <a:stretch/>
        </p:blipFill>
        <p:spPr>
          <a:xfrm>
            <a:off x="2362200" y="1295400"/>
            <a:ext cx="4267200" cy="2209800"/>
          </a:xfrm>
          <a:prstGeom prst="rect">
            <a:avLst/>
          </a:prstGeom>
          <a:noFill/>
          <a:ln>
            <a:noFill/>
          </a:ln>
        </p:spPr>
      </p:pic>
      <p:sp>
        <p:nvSpPr>
          <p:cNvPr id="4580" name="Google Shape;4580;p397"/>
          <p:cNvSpPr txBox="1"/>
          <p:nvPr/>
        </p:nvSpPr>
        <p:spPr>
          <a:xfrm>
            <a:off x="917575" y="3627437"/>
            <a:ext cx="4256087" cy="2351087"/>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  </a:t>
            </a:r>
            <a:r>
              <a:rPr b="1" i="0" lang="en-US" sz="2400" u="sng">
                <a:solidFill>
                  <a:srgbClr val="000000"/>
                </a:solidFill>
                <a:latin typeface="Times New Roman"/>
                <a:ea typeface="Times New Roman"/>
                <a:cs typeface="Times New Roman"/>
                <a:sym typeface="Times New Roman"/>
              </a:rPr>
              <a:t>fill Constraint Values  </a:t>
            </a:r>
            <a:endParaRPr/>
          </a:p>
          <a:p>
            <a:pPr indent="0" lvl="0" marL="0" marR="0" rtl="0" algn="l">
              <a:lnSpc>
                <a:spcPct val="100000"/>
              </a:lnSpc>
              <a:spcBef>
                <a:spcPts val="0"/>
              </a:spcBef>
              <a:spcAft>
                <a:spcPts val="0"/>
              </a:spcAft>
              <a:buClr>
                <a:schemeClr val="lt1"/>
              </a:buClr>
              <a:buSzPts val="2400"/>
              <a:buFont typeface="Arial"/>
              <a:buNone/>
            </a:pPr>
            <a:r>
              <a:t/>
            </a:r>
            <a:endParaRPr b="1" i="0" sz="2400" u="sng">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  </a:t>
            </a:r>
            <a:r>
              <a:rPr b="0" i="0" lang="en-US" sz="2000" u="none">
                <a:solidFill>
                  <a:srgbClr val="000000"/>
                </a:solidFill>
                <a:latin typeface="Arimo"/>
                <a:ea typeface="Arimo"/>
                <a:cs typeface="Arimo"/>
                <a:sym typeface="Arimo"/>
              </a:rPr>
              <a:t>GridBagConstraints.NONE</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GridBagConstraints.HORIZONTAL</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GridBagConstraints.VERTICAL</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GridBagConstraints.BOTH</a:t>
            </a:r>
            <a:endParaRPr/>
          </a:p>
          <a:p>
            <a:pPr indent="0" lvl="0" marL="0" marR="0" rtl="0" algn="ctr">
              <a:lnSpc>
                <a:spcPct val="80000"/>
              </a:lnSpc>
              <a:spcBef>
                <a:spcPts val="0"/>
              </a:spcBef>
              <a:spcAft>
                <a:spcPts val="0"/>
              </a:spcAft>
              <a:buNone/>
            </a:pPr>
            <a:r>
              <a:t/>
            </a:r>
            <a:endParaRPr b="0" i="0" sz="2000" u="none">
              <a:solidFill>
                <a:srgbClr val="000000"/>
              </a:solidFill>
              <a:latin typeface="Arimo"/>
              <a:ea typeface="Arimo"/>
              <a:cs typeface="Arimo"/>
              <a:sym typeface="Arimo"/>
            </a:endParaRPr>
          </a:p>
        </p:txBody>
      </p:sp>
    </p:spTree>
  </p:cSld>
  <p:clrMapOvr>
    <a:masterClrMapping/>
  </p:clrMapOvr>
</p:sld>
</file>

<file path=ppt/slides/slide3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6" name="Shape 4586"/>
        <p:cNvGrpSpPr/>
        <p:nvPr/>
      </p:nvGrpSpPr>
      <p:grpSpPr>
        <a:xfrm>
          <a:off x="0" y="0"/>
          <a:ext cx="0" cy="0"/>
          <a:chOff x="0" y="0"/>
          <a:chExt cx="0" cy="0"/>
        </a:xfrm>
      </p:grpSpPr>
      <p:sp>
        <p:nvSpPr>
          <p:cNvPr id="4587" name="Google Shape;4587;p398"/>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a:t>
            </a:r>
            <a:endParaRPr/>
          </a:p>
        </p:txBody>
      </p:sp>
      <p:sp>
        <p:nvSpPr>
          <p:cNvPr id="4588" name="Google Shape;4588;p398"/>
          <p:cNvSpPr txBox="1"/>
          <p:nvPr>
            <p:ph idx="4294967295" type="body"/>
          </p:nvPr>
        </p:nvSpPr>
        <p:spPr>
          <a:xfrm>
            <a:off x="1752600" y="1668462"/>
            <a:ext cx="6323012" cy="4135437"/>
          </a:xfrm>
          <a:prstGeom prst="rect">
            <a:avLst/>
          </a:prstGeom>
          <a:noFill/>
          <a:ln>
            <a:noFill/>
          </a:ln>
        </p:spPr>
        <p:txBody>
          <a:bodyPr anchorCtr="0" anchor="t" bIns="0" lIns="0" spcFirstLastPara="1" rIns="0" wrap="square" tIns="0">
            <a:noAutofit/>
          </a:bodyPr>
          <a:lstStyle/>
          <a:p>
            <a:pPr indent="-184150" lvl="0" marL="336550" marR="0" rtl="0" algn="l">
              <a:lnSpc>
                <a:spcPct val="80000"/>
              </a:lnSpc>
              <a:spcBef>
                <a:spcPts val="0"/>
              </a:spcBef>
              <a:spcAft>
                <a:spcPts val="0"/>
              </a:spcAft>
              <a:buClr>
                <a:srgbClr val="000000"/>
              </a:buClr>
              <a:buSzPts val="2400"/>
              <a:buFont typeface="Times New Roman"/>
              <a:buNone/>
            </a:pPr>
            <a:r>
              <a:t/>
            </a:r>
            <a:endParaRPr sz="2400">
              <a:solidFill>
                <a:srgbClr val="000000"/>
              </a:solidFill>
              <a:latin typeface="Arial"/>
              <a:ea typeface="Arial"/>
              <a:cs typeface="Arial"/>
              <a:sym typeface="Arial"/>
            </a:endParaRPr>
          </a:p>
        </p:txBody>
      </p:sp>
      <p:pic>
        <p:nvPicPr>
          <p:cNvPr id="4589" name="Google Shape;4589;p398"/>
          <p:cNvPicPr preferRelativeResize="0"/>
          <p:nvPr/>
        </p:nvPicPr>
        <p:blipFill rotWithShape="1">
          <a:blip r:embed="rId3">
            <a:alphaModFix/>
          </a:blip>
          <a:srcRect b="0" l="0" r="0" t="0"/>
          <a:stretch/>
        </p:blipFill>
        <p:spPr>
          <a:xfrm>
            <a:off x="1676400" y="1600200"/>
            <a:ext cx="6477000" cy="4419600"/>
          </a:xfrm>
          <a:prstGeom prst="rect">
            <a:avLst/>
          </a:prstGeom>
          <a:noFill/>
          <a:ln>
            <a:noFill/>
          </a:ln>
        </p:spPr>
      </p:pic>
    </p:spTree>
  </p:cSld>
  <p:clrMapOvr>
    <a:masterClrMapping/>
  </p:clrMapOvr>
</p:sld>
</file>

<file path=ppt/slides/slide3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5" name="Shape 4595"/>
        <p:cNvGrpSpPr/>
        <p:nvPr/>
      </p:nvGrpSpPr>
      <p:grpSpPr>
        <a:xfrm>
          <a:off x="0" y="0"/>
          <a:ext cx="0" cy="0"/>
          <a:chOff x="0" y="0"/>
          <a:chExt cx="0" cy="0"/>
        </a:xfrm>
      </p:grpSpPr>
      <p:sp>
        <p:nvSpPr>
          <p:cNvPr id="4596" name="Google Shape;4596;p399"/>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597" name="Google Shape;4597;p399"/>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java.awt.event.*;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public class ComplaintsDialog extends JDialog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ComplaintsDialog (JFrame frame)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super (frame,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setTitle ("Simple Complaints Dialog");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setSize (500, 300);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Creates a panel to hold all components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JPanel panel = new JPanel (new BorderLayout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panel.setLayout (new GridBagLayout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give the panel a border gap of 5 pixels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panel.setBorder (new EmptyBorder (new Insets  (5, 5, 5, 5)));</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getContentPane ().add (BorderLayout.CENTER, panel);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GridBagConstraints c = new GridBagConstraints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Define preferred sizes for input fields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Dimension shortField = new Dimension (40, 20);</a:t>
            </a:r>
            <a:endParaRPr/>
          </a:p>
        </p:txBody>
      </p:sp>
    </p:spTree>
  </p:cSld>
  <p:clrMapOvr>
    <a:masterClrMapping/>
  </p:clrMapOvr>
</p:sld>
</file>

<file path=ppt/slides/slide3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3" name="Shape 4603"/>
        <p:cNvGrpSpPr/>
        <p:nvPr/>
      </p:nvGrpSpPr>
      <p:grpSpPr>
        <a:xfrm>
          <a:off x="0" y="0"/>
          <a:ext cx="0" cy="0"/>
          <a:chOff x="0" y="0"/>
          <a:chExt cx="0" cy="0"/>
        </a:xfrm>
      </p:grpSpPr>
      <p:sp>
        <p:nvSpPr>
          <p:cNvPr id="4604" name="Google Shape;4604;p400"/>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05" name="Google Shape;4605;p400"/>
          <p:cNvSpPr txBox="1"/>
          <p:nvPr>
            <p:ph idx="4294967295" type="body"/>
          </p:nvPr>
        </p:nvSpPr>
        <p:spPr>
          <a:xfrm>
            <a:off x="457200" y="990600"/>
            <a:ext cx="83820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Dimension mediumField = new Dimension (120, 20);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Dimension longField = new Dimension (240, 20);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Dimension hugeField = new Dimension (240, 80);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Spacing between label and 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EmptyBorder border = new EmptyBorder (new Insets (0, 0, 0,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EmptyBorder border1 = new EmptyBorder (new Insets (0, 20, 0, 10));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add space around all components to avoid clutter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c.insets = new Insets (2, 2, 2,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anchor all components WEST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c.anchor = GridBagConstraints.WEST;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lbl1 = new JLabel ("Short Description");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lbl1.setBorder (border); // add some space to the right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(lbl1,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JTextField txt1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txt1.setPreferredSize (longField);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c.weightx = 1.0; // use all available horizontal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3; // spans across 3 columns</a:t>
            </a:r>
            <a:endParaRPr/>
          </a:p>
        </p:txBody>
      </p:sp>
    </p:spTree>
  </p:cSld>
  <p:clrMapOvr>
    <a:masterClrMapping/>
  </p:clrMapOvr>
</p:sld>
</file>

<file path=ppt/slides/slide3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1" name="Shape 4611"/>
        <p:cNvGrpSpPr/>
        <p:nvPr/>
      </p:nvGrpSpPr>
      <p:grpSpPr>
        <a:xfrm>
          <a:off x="0" y="0"/>
          <a:ext cx="0" cy="0"/>
          <a:chOff x="0" y="0"/>
          <a:chExt cx="0" cy="0"/>
        </a:xfrm>
      </p:grpSpPr>
      <p:sp>
        <p:nvSpPr>
          <p:cNvPr id="4612" name="Google Shape;4612;p401"/>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13" name="Google Shape;4613;p401"/>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c.fill = GridBagConstraints.HORIZONTAL; // fills the 3 columns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(txt1,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lbl2 = new JLabel ("Description");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lbl2.setBorder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c.weightx = 0.0; // do not use any extra horizontal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(lbl2,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JTextArea area1 = new JTextArea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JScrollPane scroll = new JScrollPane (area1);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scroll.setPreferredSize (hugeField);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c.weightx = 1.0; // use all available horizontal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c.weighty = 1.0; // use all available vertical space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3; // span across 3 columns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c.gridheight = 2; // span across 2 rows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c.fill = GridBagConstraints.BOTH; // fills the cols &amp; rows</a:t>
            </a:r>
            <a:endParaRPr/>
          </a:p>
        </p:txBody>
      </p:sp>
    </p:spTree>
  </p:cSld>
  <p:clrMapOvr>
    <a:masterClrMapping/>
  </p:clrMapOvr>
</p:sld>
</file>

<file path=ppt/slides/slide3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9" name="Shape 4619"/>
        <p:cNvGrpSpPr/>
        <p:nvPr/>
      </p:nvGrpSpPr>
      <p:grpSpPr>
        <a:xfrm>
          <a:off x="0" y="0"/>
          <a:ext cx="0" cy="0"/>
          <a:chOff x="0" y="0"/>
          <a:chExt cx="0" cy="0"/>
        </a:xfrm>
      </p:grpSpPr>
      <p:sp>
        <p:nvSpPr>
          <p:cNvPr id="4620" name="Google Shape;4620;p402"/>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21" name="Google Shape;4621;p402"/>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(scroll,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lbl3 = new JLabel ("Severity");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lbl3.setBorder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c.gridheight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c.weightx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c.weighty = 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c.fill = GridBagConstraints.NONE;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(lbl3,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JComboBox combo3 = new JComboBox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combo3.addItem ("A");</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combo3.addItem ("B");</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combo3.addItem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combo3.addItem ("D");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combo3.addItem ("E");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combo3.setPreferredSize (shortField);</a:t>
            </a:r>
            <a:endParaRPr/>
          </a:p>
        </p:txBody>
      </p:sp>
    </p:spTree>
  </p:cSld>
  <p:clrMapOvr>
    <a:masterClrMapping/>
  </p:clrMapOvr>
</p:sld>
</file>

<file path=ppt/slides/slide3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7" name="Shape 4627"/>
        <p:cNvGrpSpPr/>
        <p:nvPr/>
      </p:nvGrpSpPr>
      <p:grpSpPr>
        <a:xfrm>
          <a:off x="0" y="0"/>
          <a:ext cx="0" cy="0"/>
          <a:chOff x="0" y="0"/>
          <a:chExt cx="0" cy="0"/>
        </a:xfrm>
      </p:grpSpPr>
      <p:sp>
        <p:nvSpPr>
          <p:cNvPr id="4628" name="Google Shape;4628;p403"/>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29" name="Google Shape;4629;p403"/>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(combo3,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lbl4 = new JLabel ("Priority");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lbl4.setBorder (border1);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(lbl4,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JComboBox combo4 = new JComboBox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combo4.addItem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combo4.addItem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combo4.addItem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combo4.addItem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combo4.addItem ("5");</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combo4.setPreferredSize (shortField);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(combo4,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lbl5 = new JLabel ("Name");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lbl5.setBorder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if...else Structure</a:t>
            </a:r>
            <a:endParaRPr/>
          </a:p>
        </p:txBody>
      </p:sp>
      <p:sp>
        <p:nvSpPr>
          <p:cNvPr id="538" name="Google Shape;538;p6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100000"/>
              </a:lnSpc>
              <a:spcBef>
                <a:spcPts val="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  </a:t>
            </a:r>
            <a:endParaRPr/>
          </a:p>
          <a:p>
            <a:pPr indent="-336550" lvl="0" marL="336550" marR="0" rtl="0" algn="just">
              <a:lnSpc>
                <a:spcPct val="100000"/>
              </a:lnSpc>
              <a:spcBef>
                <a:spcPts val="500"/>
              </a:spcBef>
              <a:spcAft>
                <a:spcPts val="0"/>
              </a:spcAft>
              <a:buClr>
                <a:srgbClr val="000000"/>
              </a:buClr>
              <a:buSzPts val="1800"/>
              <a:buFont typeface="Arimo"/>
              <a:buNone/>
            </a:pPr>
            <a:r>
              <a:rPr b="0" i="0" lang="en-US" sz="1800" u="none">
                <a:solidFill>
                  <a:srgbClr val="000000"/>
                </a:solidFill>
                <a:latin typeface="Arimo"/>
                <a:ea typeface="Arimo"/>
                <a:cs typeface="Arimo"/>
                <a:sym typeface="Arimo"/>
              </a:rPr>
              <a:t>	</a:t>
            </a:r>
            <a:r>
              <a:rPr b="0" i="0" lang="en-US" sz="2000" u="none">
                <a:solidFill>
                  <a:srgbClr val="000000"/>
                </a:solidFill>
                <a:latin typeface="Arial Narrow"/>
                <a:ea typeface="Arial Narrow"/>
                <a:cs typeface="Arial Narrow"/>
                <a:sym typeface="Arial Narrow"/>
              </a:rPr>
              <a:t>if (expression){</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statement1;</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statement2;</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5" name="Shape 4635"/>
        <p:cNvGrpSpPr/>
        <p:nvPr/>
      </p:nvGrpSpPr>
      <p:grpSpPr>
        <a:xfrm>
          <a:off x="0" y="0"/>
          <a:ext cx="0" cy="0"/>
          <a:chOff x="0" y="0"/>
          <a:chExt cx="0" cy="0"/>
        </a:xfrm>
      </p:grpSpPr>
      <p:sp>
        <p:nvSpPr>
          <p:cNvPr id="4636" name="Google Shape;4636;p404"/>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37" name="Google Shape;4637;p404"/>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(lbl5,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JTextField txt5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txt5.setPreferredSize (longField);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(txt5,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lbl6 = new JLabel ("Telephone");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lbl6.setBorder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5;</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(lbl6,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JTextField txt6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txt6.setPreferredSize (mediumField);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(txt6,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lbl7 = new JLabel ("Sex");</a:t>
            </a:r>
            <a:endParaRPr/>
          </a:p>
        </p:txBody>
      </p:sp>
    </p:spTree>
  </p:cSld>
  <p:clrMapOvr>
    <a:masterClrMapping/>
  </p:clrMapOvr>
</p:sld>
</file>

<file path=ppt/slides/slide3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3" name="Shape 4643"/>
        <p:cNvGrpSpPr/>
        <p:nvPr/>
      </p:nvGrpSpPr>
      <p:grpSpPr>
        <a:xfrm>
          <a:off x="0" y="0"/>
          <a:ext cx="0" cy="0"/>
          <a:chOff x="0" y="0"/>
          <a:chExt cx="0" cy="0"/>
        </a:xfrm>
      </p:grpSpPr>
      <p:sp>
        <p:nvSpPr>
          <p:cNvPr id="4644" name="Google Shape;4644;p405"/>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45" name="Google Shape;4645;p405"/>
          <p:cNvSpPr txBox="1"/>
          <p:nvPr>
            <p:ph idx="4294967295" type="body"/>
          </p:nvPr>
        </p:nvSpPr>
        <p:spPr>
          <a:xfrm>
            <a:off x="533400" y="914400"/>
            <a:ext cx="8077200" cy="54943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lbl7.setBorder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0;    c.gridy = 6;</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(lbl7,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JPanel radioPanel = new JPanel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 Create a FlowLayout JPanel with 5 pixel horizontal gaps and no vertical gaps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radioPanel.setLayout (new FlowLayout (FlowLayout.LEFT, 5,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ButtonGroup group = new ButtonGroup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JRadioButton radio1 = new JRadioButton ("Male");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radio1.setSelected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group.add (radio1);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JRadioButton radio2 = new JRadioButton ("Female");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group.add (radio2);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radioPanel.add (radio1);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radioPanel.add (radio2);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(radioPanel, c);</a:t>
            </a:r>
            <a:endParaRPr/>
          </a:p>
        </p:txBody>
      </p:sp>
    </p:spTree>
  </p:cSld>
  <p:clrMapOvr>
    <a:masterClrMapping/>
  </p:clrMapOvr>
</p:sld>
</file>

<file path=ppt/slides/slide3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1" name="Shape 4651"/>
        <p:cNvGrpSpPr/>
        <p:nvPr/>
      </p:nvGrpSpPr>
      <p:grpSpPr>
        <a:xfrm>
          <a:off x="0" y="0"/>
          <a:ext cx="0" cy="0"/>
          <a:chOff x="0" y="0"/>
          <a:chExt cx="0" cy="0"/>
        </a:xfrm>
      </p:grpSpPr>
      <p:sp>
        <p:nvSpPr>
          <p:cNvPr id="4652" name="Google Shape;4652;p406"/>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53" name="Google Shape;4653;p406"/>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JLabel lbl8 = new JLabel ("ID Number");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lbl8.setBorder (border);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7;</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(lbl8,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JTextField txt8 = new JTextField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txt8.setPreferredSize (mediumField);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3;</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(txt8,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JButton submitBtn = new JButton ("Submit");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c.gridx = 4;</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c.gridwidth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c.fill = GridBagConstraints.HORIZONTAL;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(submitBtn,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JButton cancelBtn = new JButton ("Cancel");</a:t>
            </a:r>
            <a:endParaRPr/>
          </a:p>
        </p:txBody>
      </p:sp>
    </p:spTree>
  </p:cSld>
  <p:clrMapOvr>
    <a:masterClrMapping/>
  </p:clrMapOvr>
</p:sld>
</file>

<file path=ppt/slides/slide3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9" name="Shape 4659"/>
        <p:cNvGrpSpPr/>
        <p:nvPr/>
      </p:nvGrpSpPr>
      <p:grpSpPr>
        <a:xfrm>
          <a:off x="0" y="0"/>
          <a:ext cx="0" cy="0"/>
          <a:chOff x="0" y="0"/>
          <a:chExt cx="0" cy="0"/>
        </a:xfrm>
      </p:grpSpPr>
      <p:sp>
        <p:nvSpPr>
          <p:cNvPr id="4660" name="Google Shape;4660;p407"/>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Using All GridBagConstraints </a:t>
            </a:r>
            <a:r>
              <a:rPr b="0" i="0" lang="en-US" sz="2400" u="none" cap="none" strike="noStrike">
                <a:solidFill>
                  <a:srgbClr val="000000"/>
                </a:solidFill>
                <a:latin typeface="Tahoma"/>
                <a:ea typeface="Tahoma"/>
                <a:cs typeface="Tahoma"/>
                <a:sym typeface="Tahoma"/>
              </a:rPr>
              <a:t>(Cont…)</a:t>
            </a:r>
            <a:endParaRPr/>
          </a:p>
        </p:txBody>
      </p:sp>
      <p:sp>
        <p:nvSpPr>
          <p:cNvPr id="4661" name="Google Shape;4661;p407"/>
          <p:cNvSpPr txBox="1"/>
          <p:nvPr>
            <p:ph idx="4294967295" type="body"/>
          </p:nvPr>
        </p:nvSpPr>
        <p:spPr>
          <a:xfrm>
            <a:off x="533400" y="9906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1;</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(cancelBtn,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JButton helpBtn = new JButton ("Help");</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c.gridy = 2;</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c.anchor = GridBagConstraints.NORTH; // anchor north</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panel.add (helpBtn,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WindowListener wndCloser = new WindowAdapter ()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void windowClosing (WindowEvent 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System.exit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addWindowListener (wndCloser);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main (String [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new ComplaintsDialog (new JFrame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p:txBody>
      </p:sp>
    </p:spTree>
  </p:cSld>
  <p:clrMapOvr>
    <a:masterClrMapping/>
  </p:clrMapOvr>
</p:sld>
</file>

<file path=ppt/slides/slide3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7" name="Shape 4667"/>
        <p:cNvGrpSpPr/>
        <p:nvPr/>
      </p:nvGrpSpPr>
      <p:grpSpPr>
        <a:xfrm>
          <a:off x="0" y="0"/>
          <a:ext cx="0" cy="0"/>
          <a:chOff x="0" y="0"/>
          <a:chExt cx="0" cy="0"/>
        </a:xfrm>
      </p:grpSpPr>
      <p:sp>
        <p:nvSpPr>
          <p:cNvPr id="4668" name="Google Shape;4668;p408"/>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JMenu, JMenuItem &amp; JMenuBar</a:t>
            </a:r>
            <a:endParaRPr/>
          </a:p>
        </p:txBody>
      </p:sp>
      <p:pic>
        <p:nvPicPr>
          <p:cNvPr id="4669" name="Google Shape;4669;p408"/>
          <p:cNvPicPr preferRelativeResize="0"/>
          <p:nvPr/>
        </p:nvPicPr>
        <p:blipFill rotWithShape="1">
          <a:blip r:embed="rId3">
            <a:alphaModFix/>
          </a:blip>
          <a:srcRect b="0" l="0" r="0" t="0"/>
          <a:stretch/>
        </p:blipFill>
        <p:spPr>
          <a:xfrm>
            <a:off x="304800" y="1624012"/>
            <a:ext cx="7543800" cy="3633787"/>
          </a:xfrm>
          <a:prstGeom prst="rect">
            <a:avLst/>
          </a:prstGeom>
          <a:noFill/>
          <a:ln>
            <a:noFill/>
          </a:ln>
        </p:spPr>
      </p:pic>
    </p:spTree>
  </p:cSld>
  <p:clrMapOvr>
    <a:masterClrMapping/>
  </p:clrMapOvr>
</p:sld>
</file>

<file path=ppt/slides/slide3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5" name="Shape 4675"/>
        <p:cNvGrpSpPr/>
        <p:nvPr/>
      </p:nvGrpSpPr>
      <p:grpSpPr>
        <a:xfrm>
          <a:off x="0" y="0"/>
          <a:ext cx="0" cy="0"/>
          <a:chOff x="0" y="0"/>
          <a:chExt cx="0" cy="0"/>
        </a:xfrm>
      </p:grpSpPr>
      <p:sp>
        <p:nvSpPr>
          <p:cNvPr id="4676" name="Google Shape;4676;p409"/>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JMenu, JMenuItem &amp; JMenuBar </a:t>
            </a:r>
            <a:r>
              <a:rPr b="0" i="0" lang="en-US" sz="2400" u="none" cap="none" strike="noStrike">
                <a:solidFill>
                  <a:srgbClr val="000000"/>
                </a:solidFill>
                <a:latin typeface="Tahoma"/>
                <a:ea typeface="Tahoma"/>
                <a:cs typeface="Tahoma"/>
                <a:sym typeface="Tahoma"/>
              </a:rPr>
              <a:t>(Cont…)</a:t>
            </a:r>
            <a:endParaRPr/>
          </a:p>
        </p:txBody>
      </p:sp>
      <p:sp>
        <p:nvSpPr>
          <p:cNvPr id="4677" name="Google Shape;4677;p409"/>
          <p:cNvSpPr txBox="1"/>
          <p:nvPr>
            <p:ph idx="4294967295" type="body"/>
          </p:nvPr>
        </p:nvSpPr>
        <p:spPr>
          <a:xfrm>
            <a:off x="381000" y="9144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javax.swing.*;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java.awt.*;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import java.awt.event.*;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public class Notepad extends JFrame implements ActionListener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Container c;</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JMenu file,edit,view,toolsbar;</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JMenuItem open,close,cut,copy,paste;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JCheckBoxMenuItem drawing,standard,formatting,autotext;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JTextArea textarea;</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Notepad (String title)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super (title);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 = getContentPane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textarea = new JTextArea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c.add (textarea);</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file = new JMenu ("File");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edit = new JMenu ("Edit");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view = new JMenu ("View");</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toolsbar = new JMenu ("Toolsbar");</a:t>
            </a:r>
            <a:endParaRPr/>
          </a:p>
        </p:txBody>
      </p:sp>
    </p:spTree>
  </p:cSld>
  <p:clrMapOvr>
    <a:masterClrMapping/>
  </p:clrMapOvr>
</p:sld>
</file>

<file path=ppt/slides/slide3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3" name="Shape 4683"/>
        <p:cNvGrpSpPr/>
        <p:nvPr/>
      </p:nvGrpSpPr>
      <p:grpSpPr>
        <a:xfrm>
          <a:off x="0" y="0"/>
          <a:ext cx="0" cy="0"/>
          <a:chOff x="0" y="0"/>
          <a:chExt cx="0" cy="0"/>
        </a:xfrm>
      </p:grpSpPr>
      <p:sp>
        <p:nvSpPr>
          <p:cNvPr id="4684" name="Google Shape;4684;p410"/>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JMenu, JMenuItem &amp; JMenuBar </a:t>
            </a:r>
            <a:r>
              <a:rPr b="0" i="0" lang="en-US" sz="2400" u="none" cap="none" strike="noStrike">
                <a:solidFill>
                  <a:srgbClr val="000000"/>
                </a:solidFill>
                <a:latin typeface="Tahoma"/>
                <a:ea typeface="Tahoma"/>
                <a:cs typeface="Tahoma"/>
                <a:sym typeface="Tahoma"/>
              </a:rPr>
              <a:t>(Cont…)</a:t>
            </a:r>
            <a:endParaRPr/>
          </a:p>
        </p:txBody>
      </p:sp>
      <p:sp>
        <p:nvSpPr>
          <p:cNvPr id="4685" name="Google Shape;4685;p410"/>
          <p:cNvSpPr txBox="1"/>
          <p:nvPr>
            <p:ph idx="4294967295" type="body"/>
          </p:nvPr>
        </p:nvSpPr>
        <p:spPr>
          <a:xfrm>
            <a:off x="381000" y="838200"/>
            <a:ext cx="8077200" cy="5559425"/>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open = new JMenuItem ("Open");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close = new JMenuItem ("Close");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cut = new JMenuItem ("Cut");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copy = new JMenuItem ("Copy");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paste = new JMenuItem ("paste");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drawing = new JCheckBoxMenuItem ("Drawing");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standard = new JCheckBoxMenuItem ("Standard");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formatting = new JCheckBoxMenuItem ("Formatting");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autotext = new JCheckBoxMenuItem ("Autotext");</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file.add (open);</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file.add (close);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edit.add (cut);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edit.add (copy);</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edit.add (paste);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view.add (toolsbar);</a:t>
            </a:r>
            <a:endParaRPr/>
          </a:p>
        </p:txBody>
      </p:sp>
    </p:spTree>
  </p:cSld>
  <p:clrMapOvr>
    <a:masterClrMapping/>
  </p:clrMapOvr>
</p:sld>
</file>

<file path=ppt/slides/slide3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1" name="Shape 4691"/>
        <p:cNvGrpSpPr/>
        <p:nvPr/>
      </p:nvGrpSpPr>
      <p:grpSpPr>
        <a:xfrm>
          <a:off x="0" y="0"/>
          <a:ext cx="0" cy="0"/>
          <a:chOff x="0" y="0"/>
          <a:chExt cx="0" cy="0"/>
        </a:xfrm>
      </p:grpSpPr>
      <p:sp>
        <p:nvSpPr>
          <p:cNvPr id="4692" name="Google Shape;4692;p411"/>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JMenu, JMenuItem &amp; JMenuBar </a:t>
            </a:r>
            <a:r>
              <a:rPr b="0" i="0" lang="en-US" sz="2400" u="none" cap="none" strike="noStrike">
                <a:solidFill>
                  <a:srgbClr val="000000"/>
                </a:solidFill>
                <a:latin typeface="Tahoma"/>
                <a:ea typeface="Tahoma"/>
                <a:cs typeface="Tahoma"/>
                <a:sym typeface="Tahoma"/>
              </a:rPr>
              <a:t>(Cont…)</a:t>
            </a:r>
            <a:endParaRPr/>
          </a:p>
        </p:txBody>
      </p:sp>
      <p:sp>
        <p:nvSpPr>
          <p:cNvPr id="4693" name="Google Shape;4693;p411"/>
          <p:cNvSpPr txBox="1"/>
          <p:nvPr>
            <p:ph idx="4294967295" type="body"/>
          </p:nvPr>
        </p:nvSpPr>
        <p:spPr>
          <a:xfrm>
            <a:off x="381000" y="838200"/>
            <a:ext cx="8077200" cy="5559425"/>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toolsbar.add (drawing);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toolsbar.add (standard);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toolsbar.add (formatting);</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toolsbar.add (autotext);</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JMenuBar menubar = new JMenuBar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setJMenuBar (menubar);</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menubar.add (file);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menubar.add (edit);</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menubar.add (view);</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open.addActionListener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close.addActionListener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cut.addActionListener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copy.addActionListener (this);</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paste.addActionListener (this);</a:t>
            </a:r>
            <a:endParaRPr/>
          </a:p>
        </p:txBody>
      </p:sp>
    </p:spTree>
  </p:cSld>
  <p:clrMapOvr>
    <a:masterClrMapping/>
  </p:clrMapOvr>
</p:sld>
</file>

<file path=ppt/slides/slide3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9" name="Shape 4699"/>
        <p:cNvGrpSpPr/>
        <p:nvPr/>
      </p:nvGrpSpPr>
      <p:grpSpPr>
        <a:xfrm>
          <a:off x="0" y="0"/>
          <a:ext cx="0" cy="0"/>
          <a:chOff x="0" y="0"/>
          <a:chExt cx="0" cy="0"/>
        </a:xfrm>
      </p:grpSpPr>
      <p:sp>
        <p:nvSpPr>
          <p:cNvPr id="4700" name="Google Shape;4700;p412"/>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JMenu, JMenuItem &amp; JMenuBar </a:t>
            </a:r>
            <a:r>
              <a:rPr b="0" i="0" lang="en-US" sz="2400" u="none" cap="none" strike="noStrike">
                <a:solidFill>
                  <a:srgbClr val="000000"/>
                </a:solidFill>
                <a:latin typeface="Tahoma"/>
                <a:ea typeface="Tahoma"/>
                <a:cs typeface="Tahoma"/>
                <a:sym typeface="Tahoma"/>
              </a:rPr>
              <a:t>(Cont…)</a:t>
            </a:r>
            <a:endParaRPr/>
          </a:p>
        </p:txBody>
      </p:sp>
      <p:sp>
        <p:nvSpPr>
          <p:cNvPr id="4701" name="Google Shape;4701;p412"/>
          <p:cNvSpPr txBox="1"/>
          <p:nvPr>
            <p:ph idx="4294967295" type="body"/>
          </p:nvPr>
        </p:nvSpPr>
        <p:spPr>
          <a:xfrm>
            <a:off x="533400" y="1143000"/>
            <a:ext cx="8077200" cy="5557837"/>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setSize (300,200);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setVisible (true);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void actionPerformed (ActionEvent event)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String buffer=null;</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if (event.getSource () == open)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FileDialog fd = new FileDialog (this, "Open", FileDialog.LOAD);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fd.setVisible (true);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String dir = fd.getDirectory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String file = fd.getFile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this.setTitle (dir+file);</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else if (event.getSource () == close)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System.exit (0);</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mo"/>
              <a:ea typeface="Arimo"/>
              <a:cs typeface="Arimo"/>
              <a:sym typeface="Arimo"/>
            </a:endParaRPr>
          </a:p>
        </p:txBody>
      </p:sp>
    </p:spTree>
  </p:cSld>
  <p:clrMapOvr>
    <a:masterClrMapping/>
  </p:clrMapOvr>
</p:sld>
</file>

<file path=ppt/slides/slide3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7" name="Shape 4707"/>
        <p:cNvGrpSpPr/>
        <p:nvPr/>
      </p:nvGrpSpPr>
      <p:grpSpPr>
        <a:xfrm>
          <a:off x="0" y="0"/>
          <a:ext cx="0" cy="0"/>
          <a:chOff x="0" y="0"/>
          <a:chExt cx="0" cy="0"/>
        </a:xfrm>
      </p:grpSpPr>
      <p:sp>
        <p:nvSpPr>
          <p:cNvPr id="4708" name="Google Shape;4708;p413"/>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JMenu, JMenuItem &amp; JMenuBar </a:t>
            </a:r>
            <a:r>
              <a:rPr b="0" i="0" lang="en-US" sz="2400" u="none" cap="none" strike="noStrike">
                <a:solidFill>
                  <a:srgbClr val="000000"/>
                </a:solidFill>
                <a:latin typeface="Tahoma"/>
                <a:ea typeface="Tahoma"/>
                <a:cs typeface="Tahoma"/>
                <a:sym typeface="Tahoma"/>
              </a:rPr>
              <a:t>(Cont…)</a:t>
            </a:r>
            <a:endParaRPr/>
          </a:p>
        </p:txBody>
      </p:sp>
      <p:sp>
        <p:nvSpPr>
          <p:cNvPr id="4709" name="Google Shape;4709;p413"/>
          <p:cNvSpPr txBox="1"/>
          <p:nvPr>
            <p:ph idx="4294967295" type="body"/>
          </p:nvPr>
        </p:nvSpPr>
        <p:spPr>
          <a:xfrm>
            <a:off x="533400" y="1143000"/>
            <a:ext cx="8075612" cy="5257800"/>
          </a:xfrm>
          <a:prstGeom prst="rect">
            <a:avLst/>
          </a:prstGeom>
          <a:noFill/>
          <a:ln>
            <a:noFill/>
          </a:ln>
        </p:spPr>
        <p:txBody>
          <a:bodyPr anchorCtr="0" anchor="t" bIns="46800" lIns="90000" spcFirstLastPara="1" rIns="90000" wrap="square" tIns="46800">
            <a:noAutofit/>
          </a:bodyPr>
          <a:lstStyle/>
          <a:p>
            <a:pPr indent="-338137" lvl="0" marL="338137"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public  static void main (String [] args)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new Notepad ("Notepad");</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  }</a:t>
            </a:r>
            <a:endParaRPr/>
          </a:p>
          <a:p>
            <a:pPr indent="-338137" lvl="0" marL="338137" marR="0" rtl="0" algn="l">
              <a:lnSpc>
                <a:spcPct val="80000"/>
              </a:lnSpc>
              <a:spcBef>
                <a:spcPts val="500"/>
              </a:spcBef>
              <a:spcAft>
                <a:spcPts val="0"/>
              </a:spcAft>
              <a:buClr>
                <a:srgbClr val="000000"/>
              </a:buClr>
              <a:buSzPts val="2000"/>
              <a:buFont typeface="Times New Roman"/>
              <a:buNone/>
            </a:pPr>
            <a:r>
              <a:rPr b="0" i="0" lang="en-US" sz="2000" u="none">
                <a:solidFill>
                  <a:srgbClr val="000000"/>
                </a:solidFill>
                <a:latin typeface="Arimo"/>
                <a:ea typeface="Arimo"/>
                <a:cs typeface="Arimo"/>
                <a:sym typeface="Arimo"/>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if...else Structure </a:t>
            </a:r>
            <a:r>
              <a:rPr b="0" i="0" lang="en-US" sz="2400" u="none">
                <a:solidFill>
                  <a:srgbClr val="000000"/>
                </a:solidFill>
                <a:latin typeface="Tahoma"/>
                <a:ea typeface="Tahoma"/>
                <a:cs typeface="Tahoma"/>
                <a:sym typeface="Tahoma"/>
              </a:rPr>
              <a:t>(Cont…)</a:t>
            </a:r>
            <a:endParaRPr/>
          </a:p>
        </p:txBody>
      </p:sp>
      <p:sp>
        <p:nvSpPr>
          <p:cNvPr id="549" name="Google Shape;549;p63"/>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Larger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 = 10;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b = 15;</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(a &gt; b){</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 is larger.");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 is larger.");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3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5" name="Shape 4715"/>
        <p:cNvGrpSpPr/>
        <p:nvPr/>
      </p:nvGrpSpPr>
      <p:grpSpPr>
        <a:xfrm>
          <a:off x="0" y="0"/>
          <a:ext cx="0" cy="0"/>
          <a:chOff x="0" y="0"/>
          <a:chExt cx="0" cy="0"/>
        </a:xfrm>
      </p:grpSpPr>
      <p:sp>
        <p:nvSpPr>
          <p:cNvPr id="4716" name="Google Shape;4716;p414"/>
          <p:cNvSpPr txBox="1"/>
          <p:nvPr>
            <p:ph idx="4294967295" type="title"/>
          </p:nvPr>
        </p:nvSpPr>
        <p:spPr>
          <a:xfrm>
            <a:off x="228600" y="0"/>
            <a:ext cx="8685212"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4000"/>
              </a:lnSpc>
              <a:spcBef>
                <a:spcPts val="0"/>
              </a:spcBef>
              <a:spcAft>
                <a:spcPts val="0"/>
              </a:spcAft>
              <a:buClr>
                <a:srgbClr val="000000"/>
              </a:buClr>
              <a:buSzPts val="3200"/>
              <a:buFont typeface="Tahoma"/>
              <a:buNone/>
            </a:pPr>
            <a:r>
              <a:rPr b="0" i="0" lang="en-US" sz="3200" u="none" cap="none" strike="noStrike">
                <a:solidFill>
                  <a:srgbClr val="000000"/>
                </a:solidFill>
                <a:latin typeface="Tahoma"/>
                <a:ea typeface="Tahoma"/>
                <a:cs typeface="Tahoma"/>
                <a:sym typeface="Tahoma"/>
              </a:rPr>
              <a:t>Assignment : Create a Notepad</a:t>
            </a:r>
            <a:endParaRPr/>
          </a:p>
        </p:txBody>
      </p:sp>
      <p:sp>
        <p:nvSpPr>
          <p:cNvPr id="4717" name="Google Shape;4717;p414"/>
          <p:cNvSpPr txBox="1"/>
          <p:nvPr>
            <p:ph idx="4294967295" type="body"/>
          </p:nvPr>
        </p:nvSpPr>
        <p:spPr>
          <a:xfrm>
            <a:off x="533400" y="1143000"/>
            <a:ext cx="8075612" cy="5256212"/>
          </a:xfrm>
          <a:prstGeom prst="rect">
            <a:avLst/>
          </a:prstGeom>
          <a:noFill/>
          <a:ln>
            <a:noFill/>
          </a:ln>
        </p:spPr>
        <p:txBody>
          <a:bodyPr anchorCtr="0" anchor="t" bIns="0" lIns="0" spcFirstLastPara="1" rIns="0" wrap="square" tIns="0">
            <a:noAutofit/>
          </a:bodyPr>
          <a:lstStyle/>
          <a:p>
            <a:pPr indent="-184150" lvl="0" marL="336550" marR="0" rtl="0" algn="l">
              <a:lnSpc>
                <a:spcPct val="80000"/>
              </a:lnSpc>
              <a:spcBef>
                <a:spcPts val="0"/>
              </a:spcBef>
              <a:spcAft>
                <a:spcPts val="0"/>
              </a:spcAft>
              <a:buClr>
                <a:srgbClr val="000000"/>
              </a:buClr>
              <a:buSzPts val="2400"/>
              <a:buFont typeface="Times New Roman"/>
              <a:buNone/>
            </a:pPr>
            <a:r>
              <a:t/>
            </a:r>
            <a:endParaRPr sz="2400">
              <a:solidFill>
                <a:srgbClr val="000000"/>
              </a:solidFill>
              <a:latin typeface="Arial"/>
              <a:ea typeface="Arial"/>
              <a:cs typeface="Arial"/>
              <a:sym typeface="Arial"/>
            </a:endParaRPr>
          </a:p>
        </p:txBody>
      </p:sp>
      <p:pic>
        <p:nvPicPr>
          <p:cNvPr id="4718" name="Google Shape;4718;p414"/>
          <p:cNvPicPr preferRelativeResize="0"/>
          <p:nvPr/>
        </p:nvPicPr>
        <p:blipFill rotWithShape="1">
          <a:blip r:embed="rId3">
            <a:alphaModFix/>
          </a:blip>
          <a:srcRect b="0" l="0" r="0" t="0"/>
          <a:stretch/>
        </p:blipFill>
        <p:spPr>
          <a:xfrm>
            <a:off x="685800" y="1219200"/>
            <a:ext cx="7467600" cy="464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Introduction to Java</a:t>
            </a:r>
            <a:endParaRPr/>
          </a:p>
        </p:txBody>
      </p:sp>
      <p:sp>
        <p:nvSpPr>
          <p:cNvPr id="137" name="Google Shape;137;p28"/>
          <p:cNvSpPr txBox="1"/>
          <p:nvPr/>
        </p:nvSpPr>
        <p:spPr>
          <a:xfrm>
            <a:off x="304800" y="1066800"/>
            <a:ext cx="8458200" cy="525780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Developed by : James Gosling </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Released and Controlled by Sun Microsystems, USA</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Some important features :</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Simplicity </a:t>
            </a:r>
            <a:endParaRPr/>
          </a:p>
          <a:p>
            <a:pPr indent="-228600" lvl="2" marL="1143000" marR="0" rtl="0" algn="l">
              <a:lnSpc>
                <a:spcPct val="100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Syntax borrowed from C++, eliminating the complex pointer concept.</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Object Oriented Programming</a:t>
            </a:r>
            <a:endParaRPr/>
          </a:p>
          <a:p>
            <a:pPr indent="-228600" lvl="2" marL="1143000" marR="0" rtl="0" algn="l">
              <a:lnSpc>
                <a:spcPct val="100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Supports all features of OOP’s.</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Secure</a:t>
            </a:r>
            <a:endParaRPr/>
          </a:p>
          <a:p>
            <a:pPr indent="-228600" lvl="2" marL="1143000" marR="0" rtl="0" algn="l">
              <a:lnSpc>
                <a:spcPct val="100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Type-checked language.</a:t>
            </a:r>
            <a:endParaRPr/>
          </a:p>
          <a:p>
            <a:pPr indent="-279400" lvl="1" marL="736600" marR="0" rtl="0" algn="l">
              <a:lnSpc>
                <a:spcPct val="100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Platform independence.</a:t>
            </a:r>
            <a:endParaRPr/>
          </a:p>
          <a:p>
            <a:pPr indent="-228600" lvl="2" marL="1143000" marR="0" rtl="0" algn="l">
              <a:lnSpc>
                <a:spcPct val="100000"/>
              </a:lnSpc>
              <a:spcBef>
                <a:spcPts val="600"/>
              </a:spcBef>
              <a:spcAft>
                <a:spcPts val="0"/>
              </a:spcAft>
              <a:buClr>
                <a:srgbClr val="000000"/>
              </a:buClr>
              <a:buSzPts val="2000"/>
              <a:buFont typeface="Times New Roman"/>
              <a:buChar char="•"/>
            </a:pPr>
            <a:r>
              <a:rPr b="0" i="0" lang="en-US" sz="2000" u="none" cap="none" strike="noStrike">
                <a:solidFill>
                  <a:srgbClr val="000000"/>
                </a:solidFill>
                <a:latin typeface="Times New Roman"/>
                <a:ea typeface="Times New Roman"/>
                <a:cs typeface="Times New Roman"/>
                <a:sym typeface="Times New Roman"/>
              </a:rPr>
              <a:t>Write Once, Compile Once, Run Anywhere feature.</a:t>
            </a:r>
            <a:endParaRPr/>
          </a:p>
          <a:p>
            <a:pPr indent="-228600" lvl="2" marL="1143000" marR="0" rtl="0" algn="l">
              <a:lnSpc>
                <a:spcPct val="100000"/>
              </a:lnSpc>
              <a:spcBef>
                <a:spcPts val="600"/>
              </a:spcBef>
              <a:spcAft>
                <a:spcPts val="0"/>
              </a:spcAft>
              <a:buClr>
                <a:schemeClr val="lt1"/>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Nested if...else</a:t>
            </a:r>
            <a:endParaRPr/>
          </a:p>
        </p:txBody>
      </p:sp>
      <p:sp>
        <p:nvSpPr>
          <p:cNvPr id="560" name="Google Shape;560;p64"/>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LargestOutOfThree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 = 25, b = 15, c = 10, largest;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(a &gt; b)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(a &gt; 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largest = a;</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largest = 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(b &gt; c)</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largest = b;</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largest = c;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("Largest : " + largest);</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561" name="Google Shape;561;p64"/>
          <p:cNvSpPr txBox="1"/>
          <p:nvPr/>
        </p:nvSpPr>
        <p:spPr>
          <a:xfrm>
            <a:off x="4479925" y="3225800"/>
            <a:ext cx="184150" cy="4064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Another Example For if...else if... Blocks</a:t>
            </a:r>
            <a:endParaRPr/>
          </a:p>
        </p:txBody>
      </p:sp>
      <p:sp>
        <p:nvSpPr>
          <p:cNvPr id="572" name="Google Shape;572;p65"/>
          <p:cNvSpPr txBox="1"/>
          <p:nvPr/>
        </p:nvSpPr>
        <p:spPr>
          <a:xfrm>
            <a:off x="381000" y="762000"/>
            <a:ext cx="8077200" cy="58658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DayOfWeek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dayOfWeek = Integer.parseInt (args[0]);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(dayOfWeek == 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("Sunday");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if (dayOfWeek == 1)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("Monday");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if (dayOfWeek == 2)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("Tuesday");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if (dayOfWeek == 3)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("Wednesday");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if (dayOfWeek == 4)</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("Thursday");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if (dayOfWeek == 5)</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("Friday");</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else if (dayOfWeek == 6)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("Saturday");</a:t>
            </a:r>
            <a:endParaRPr/>
          </a:p>
          <a:p>
            <a:pPr indent="-457200" lvl="0" marL="457200" marR="0" rtl="0" algn="l">
              <a:lnSpc>
                <a:spcPct val="80000"/>
              </a:lnSpc>
              <a:spcBef>
                <a:spcPts val="5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switch Statement (Contd..)</a:t>
            </a:r>
            <a:endParaRPr/>
          </a:p>
        </p:txBody>
      </p:sp>
      <p:sp>
        <p:nvSpPr>
          <p:cNvPr id="583" name="Google Shape;583;p66"/>
          <p:cNvSpPr txBox="1"/>
          <p:nvPr/>
        </p:nvSpPr>
        <p:spPr>
          <a:xfrm>
            <a:off x="457200" y="1143000"/>
            <a:ext cx="8077200" cy="4449762"/>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a:ea typeface="Arial"/>
              <a:cs typeface="Arial"/>
              <a:sym typeface="Arial"/>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switch (dayOfWeek)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0: System.out.println ("Sunday");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1: System.out.println ("Monday");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2: System.out.println ("Tuesday");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3: System.out.println ("Wednesday");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4: System.out.println ("Thursday");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5: System.out.println ("Friday");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6: System.out.println ("Saturday");</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default : System.out.println ("ERROR!");</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switch Statement</a:t>
            </a:r>
            <a:endParaRPr/>
          </a:p>
        </p:txBody>
      </p:sp>
      <p:sp>
        <p:nvSpPr>
          <p:cNvPr id="594" name="Google Shape;594;p67"/>
          <p:cNvSpPr txBox="1"/>
          <p:nvPr/>
        </p:nvSpPr>
        <p:spPr>
          <a:xfrm>
            <a:off x="533400" y="838200"/>
            <a:ext cx="8077200" cy="5641975"/>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chemeClr val="lt1"/>
              </a:buClr>
              <a:buSzPts val="2400"/>
              <a:buFont typeface="Arial"/>
              <a:buNone/>
            </a:pPr>
            <a:r>
              <a:t/>
            </a:r>
            <a:endParaRPr b="0" i="0" sz="2400" u="none">
              <a:solidFill>
                <a:srgbClr val="000000"/>
              </a:solidFill>
              <a:latin typeface="Arimo"/>
              <a:ea typeface="Arimo"/>
              <a:cs typeface="Arimo"/>
              <a:sym typeface="Arimo"/>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switch (dayOfWeek) {</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0: System.out.println ("Sunday");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1: System.out.println ("Monday");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2: System.out.println ("Tuesday");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3: System.out.println ("Wednesday");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4: System.out.println ("Thursday");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5: System.out.println ("Friday");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case 6: System.out.println ("Saturday");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default : System.out.println ("ERROR!");   break;</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break and continue Statements</a:t>
            </a:r>
            <a:endParaRPr/>
          </a:p>
        </p:txBody>
      </p:sp>
      <p:sp>
        <p:nvSpPr>
          <p:cNvPr id="605" name="Google Shape;605;p68"/>
          <p:cNvSpPr txBox="1"/>
          <p:nvPr/>
        </p:nvSpPr>
        <p:spPr>
          <a:xfrm>
            <a:off x="457200" y="990600"/>
            <a:ext cx="8077200" cy="5334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TestBreakContinue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 = 1; i &lt;= 70; i++)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(i % 7 == 0)</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continue;</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 (" " + i);</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(i % 40 == 0)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("Terminating loop");</a:t>
            </a:r>
            <a:endParaRPr/>
          </a:p>
          <a:p>
            <a:pPr indent="-457200" lvl="0" marL="45720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break;</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Labelled break and continue Statements</a:t>
            </a:r>
            <a:endParaRPr/>
          </a:p>
        </p:txBody>
      </p:sp>
      <p:sp>
        <p:nvSpPr>
          <p:cNvPr id="616" name="Google Shape;616;p69"/>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LabelledBreak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outer:</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 = 1; i &lt;= 10; i++)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j = 1; j &lt;= 5; j++)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 ("\t" + (i * j));</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if ( (i * j) == 18){</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break outer;</a:t>
            </a:r>
            <a:endParaRPr/>
          </a:p>
          <a:p>
            <a:pPr indent="-457200" lvl="0" marL="45720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0"/>
          <p:cNvSpPr txBox="1"/>
          <p:nvPr/>
        </p:nvSpPr>
        <p:spPr>
          <a:xfrm>
            <a:off x="228600" y="44450"/>
            <a:ext cx="8688387" cy="750887"/>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Reference Variables</a:t>
            </a:r>
            <a:endParaRPr/>
          </a:p>
        </p:txBody>
      </p:sp>
      <p:grpSp>
        <p:nvGrpSpPr>
          <p:cNvPr id="627" name="Google Shape;627;p70"/>
          <p:cNvGrpSpPr/>
          <p:nvPr/>
        </p:nvGrpSpPr>
        <p:grpSpPr>
          <a:xfrm>
            <a:off x="838200" y="3124200"/>
            <a:ext cx="6626224" cy="1597024"/>
            <a:chOff x="528" y="1968"/>
            <a:chExt cx="4174" cy="1006"/>
          </a:xfrm>
        </p:grpSpPr>
        <p:sp>
          <p:nvSpPr>
            <p:cNvPr id="628" name="Google Shape;628;p70"/>
            <p:cNvSpPr/>
            <p:nvPr/>
          </p:nvSpPr>
          <p:spPr>
            <a:xfrm>
              <a:off x="528" y="1968"/>
              <a:ext cx="4174" cy="1006"/>
            </a:xfrm>
            <a:prstGeom prst="roundRect">
              <a:avLst>
                <a:gd fmla="val 2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629" name="Google Shape;629;p70"/>
            <p:cNvGrpSpPr/>
            <p:nvPr/>
          </p:nvGrpSpPr>
          <p:grpSpPr>
            <a:xfrm>
              <a:off x="960" y="2184"/>
              <a:ext cx="3308" cy="430"/>
              <a:chOff x="960" y="2184"/>
              <a:chExt cx="3308" cy="430"/>
            </a:xfrm>
          </p:grpSpPr>
          <p:sp>
            <p:nvSpPr>
              <p:cNvPr id="630" name="Google Shape;630;p70"/>
              <p:cNvSpPr/>
              <p:nvPr/>
            </p:nvSpPr>
            <p:spPr>
              <a:xfrm>
                <a:off x="2974" y="2184"/>
                <a:ext cx="1294" cy="430"/>
              </a:xfrm>
              <a:prstGeom prst="ellipse">
                <a:avLst/>
              </a:prstGeom>
              <a:solidFill>
                <a:srgbClr val="0047FF"/>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Object</a:t>
                </a:r>
                <a:endParaRPr/>
              </a:p>
            </p:txBody>
          </p:sp>
          <p:sp>
            <p:nvSpPr>
              <p:cNvPr id="631" name="Google Shape;631;p70"/>
              <p:cNvSpPr/>
              <p:nvPr/>
            </p:nvSpPr>
            <p:spPr>
              <a:xfrm>
                <a:off x="960" y="2255"/>
                <a:ext cx="100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Reference</a:t>
                </a:r>
                <a:endParaRPr/>
              </a:p>
            </p:txBody>
          </p:sp>
          <p:cxnSp>
            <p:nvCxnSpPr>
              <p:cNvPr id="632" name="Google Shape;632;p70"/>
              <p:cNvCxnSpPr/>
              <p:nvPr/>
            </p:nvCxnSpPr>
            <p:spPr>
              <a:xfrm>
                <a:off x="1966" y="2398"/>
                <a:ext cx="1006" cy="1"/>
              </a:xfrm>
              <a:prstGeom prst="straightConnector1">
                <a:avLst/>
              </a:prstGeom>
              <a:noFill/>
              <a:ln cap="flat" cmpd="sng" w="9525">
                <a:solidFill>
                  <a:srgbClr val="000000"/>
                </a:solidFill>
                <a:prstDash val="solid"/>
                <a:miter lim="800000"/>
                <a:headEnd len="med" w="med" type="none"/>
                <a:tailEnd len="med" w="med" type="triangle"/>
              </a:ln>
            </p:spPr>
          </p:cxnSp>
        </p:grpSp>
      </p:grpSp>
      <p:sp>
        <p:nvSpPr>
          <p:cNvPr id="633" name="Google Shape;633;p70"/>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95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Reference and Object creation</a:t>
            </a:r>
            <a:endParaRPr/>
          </a:p>
          <a:p>
            <a:pPr indent="-336550" lvl="0" marL="336550" marR="0" rtl="0" algn="l">
              <a:lnSpc>
                <a:spcPct val="95000"/>
              </a:lnSpc>
              <a:spcBef>
                <a:spcPts val="6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a:t>
            </a:r>
            <a:r>
              <a:rPr b="0" i="0" lang="en-US" sz="2000" u="none">
                <a:solidFill>
                  <a:srgbClr val="000000"/>
                </a:solidFill>
                <a:latin typeface="Arial Narrow"/>
                <a:ea typeface="Arial Narrow"/>
                <a:cs typeface="Arial Narrow"/>
                <a:sym typeface="Arial Narrow"/>
              </a:rPr>
              <a:t>int [ ] intArray = new int [5]; </a:t>
            </a:r>
            <a:endParaRPr/>
          </a:p>
          <a:p>
            <a:pPr indent="-336550" lvl="0" marL="336550" marR="0" rtl="0" algn="l">
              <a:lnSpc>
                <a:spcPct val="95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 = " Pragati Software Pvt. Ltd";</a:t>
            </a:r>
            <a:endParaRPr/>
          </a:p>
          <a:p>
            <a:pPr indent="-336550" lvl="0" marL="336550" marR="0" rtl="0" algn="l">
              <a:lnSpc>
                <a:spcPct val="95000"/>
              </a:lnSpc>
              <a:spcBef>
                <a:spcPts val="60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71"/>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639" name="Google Shape;639;p71"/>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90000"/>
              </a:lnSpc>
              <a:spcBef>
                <a:spcPts val="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Java Objects can never be named.  Handle to them is a reference variable.</a:t>
            </a:r>
            <a:endParaRPr/>
          </a:p>
          <a:p>
            <a:pPr indent="-336550" lvl="0" marL="336550" marR="0" rtl="0" algn="just">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String s = “Pragati Software Pvt. Ltd”; </a:t>
            </a:r>
            <a:endParaRPr/>
          </a:p>
          <a:p>
            <a:pPr indent="-336550" lvl="0" marL="336550" marR="0" rtl="0" algn="just">
              <a:lnSpc>
                <a:spcPct val="90000"/>
              </a:lnSpc>
              <a:spcBef>
                <a:spcPts val="5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Observe here, ‘s' is a reference to the unnamed String type of object containing value “Pragati Software Pvt. Ltd”.</a:t>
            </a:r>
            <a:endParaRPr/>
          </a:p>
          <a:p>
            <a:pPr indent="-209550" lvl="0" marL="336550" marR="0" rtl="0" algn="just">
              <a:lnSpc>
                <a:spcPct val="90000"/>
              </a:lnSpc>
              <a:spcBef>
                <a:spcPts val="5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9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An array is an ordered collection of elements. Elements of an array can be of primitive types or references to objects. The following code declares an array of 5 integers:</a:t>
            </a:r>
            <a:endParaRPr/>
          </a:p>
          <a:p>
            <a:pPr indent="-336550" lvl="0" marL="336550" marR="0" rtl="0" algn="just">
              <a:lnSpc>
                <a:spcPct val="90000"/>
              </a:lnSpc>
              <a:spcBef>
                <a:spcPts val="400"/>
              </a:spcBef>
              <a:spcAft>
                <a:spcPts val="0"/>
              </a:spcAft>
              <a:buClr>
                <a:srgbClr val="000000"/>
              </a:buClr>
              <a:buSzPts val="2000"/>
              <a:buFont typeface="Times New Roman"/>
              <a:buNone/>
            </a:pPr>
            <a:r>
              <a:rPr b="0" i="0" lang="en-US" sz="2000" u="none">
                <a:solidFill>
                  <a:srgbClr val="000000"/>
                </a:solidFill>
                <a:latin typeface="Courier New"/>
                <a:ea typeface="Courier New"/>
                <a:cs typeface="Courier New"/>
                <a:sym typeface="Courier New"/>
              </a:rPr>
              <a:t>		int [] intArray = new int [5];</a:t>
            </a:r>
            <a:endParaRPr/>
          </a:p>
          <a:p>
            <a:pPr indent="-209550" lvl="0" marL="336550" marR="0" rtl="0" algn="just">
              <a:lnSpc>
                <a:spcPct val="90000"/>
              </a:lnSpc>
              <a:spcBef>
                <a:spcPts val="5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90000"/>
              </a:lnSpc>
              <a:spcBef>
                <a:spcPts val="5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The arrays are also Objects in java.  The above declaration of an array is actually creating an unnamed array object with the size of 5 integer elements.  The handle to refer to this object is the reference variable ‘intArray’.</a:t>
            </a:r>
            <a:endParaRPr/>
          </a:p>
          <a:p>
            <a:pPr indent="-336550" lvl="0" marL="336550" marR="0" rtl="0" algn="just">
              <a:lnSpc>
                <a:spcPct val="90000"/>
              </a:lnSpc>
              <a:spcBef>
                <a:spcPts val="500"/>
              </a:spcBef>
              <a:spcAft>
                <a:spcPts val="0"/>
              </a:spcAft>
              <a:buClr>
                <a:srgbClr val="000000"/>
              </a:buClr>
              <a:buSzPts val="2000"/>
              <a:buFont typeface="Times New Roman"/>
              <a:buNone/>
            </a:pPr>
            <a:r>
              <a:rPr b="0" i="0" lang="en-US" sz="2000" u="none">
                <a:solidFill>
                  <a:srgbClr val="000000"/>
                </a:solidFill>
                <a:latin typeface="Arial"/>
                <a:ea typeface="Arial"/>
                <a:cs typeface="Arial"/>
                <a:sym typeface="Arial"/>
              </a:rPr>
              <a:t> </a:t>
            </a:r>
            <a:endParaRPr/>
          </a:p>
          <a:p>
            <a:pPr indent="-209550" lvl="0" marL="336550" marR="0" rtl="0" algn="l">
              <a:lnSpc>
                <a:spcPct val="9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Default Values in Array Initialization</a:t>
            </a:r>
            <a:endParaRPr/>
          </a:p>
        </p:txBody>
      </p:sp>
      <p:sp>
        <p:nvSpPr>
          <p:cNvPr id="650" name="Google Shape;650;p72"/>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	</a:t>
            </a:r>
            <a:r>
              <a:rPr b="1" i="0" lang="en-US" sz="2400" u="sng">
                <a:solidFill>
                  <a:srgbClr val="000000"/>
                </a:solidFill>
                <a:latin typeface="Times New Roman"/>
                <a:ea typeface="Times New Roman"/>
                <a:cs typeface="Times New Roman"/>
                <a:sym typeface="Times New Roman"/>
              </a:rPr>
              <a:t>Type</a:t>
            </a:r>
            <a:r>
              <a:rPr b="1" i="0" lang="en-US" sz="2400" u="none">
                <a:solidFill>
                  <a:srgbClr val="000000"/>
                </a:solidFill>
                <a:latin typeface="Times New Roman"/>
                <a:ea typeface="Times New Roman"/>
                <a:cs typeface="Times New Roman"/>
                <a:sym typeface="Times New Roman"/>
              </a:rPr>
              <a:t>			</a:t>
            </a:r>
            <a:r>
              <a:rPr b="1" i="0" lang="en-US" sz="2400" u="sng">
                <a:solidFill>
                  <a:srgbClr val="000000"/>
                </a:solidFill>
                <a:latin typeface="Times New Roman"/>
                <a:ea typeface="Times New Roman"/>
                <a:cs typeface="Times New Roman"/>
                <a:sym typeface="Times New Roman"/>
              </a:rPr>
              <a:t>Initial value</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US" sz="2200" u="none">
                <a:solidFill>
                  <a:srgbClr val="000000"/>
                </a:solidFill>
                <a:latin typeface="Times New Roman"/>
                <a:ea typeface="Times New Roman"/>
                <a:cs typeface="Times New Roman"/>
                <a:sym typeface="Times New Roman"/>
              </a:rPr>
              <a:t>boolean			false</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US" sz="2200" u="none">
                <a:solidFill>
                  <a:srgbClr val="000000"/>
                </a:solidFill>
                <a:latin typeface="Times New Roman"/>
                <a:ea typeface="Times New Roman"/>
                <a:cs typeface="Times New Roman"/>
                <a:sym typeface="Times New Roman"/>
              </a:rPr>
              <a:t>char				'\u0000'</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US" sz="2200" u="none">
                <a:solidFill>
                  <a:srgbClr val="000000"/>
                </a:solidFill>
                <a:latin typeface="Times New Roman"/>
                <a:ea typeface="Times New Roman"/>
                <a:cs typeface="Times New Roman"/>
                <a:sym typeface="Times New Roman"/>
              </a:rPr>
              <a:t>byte, short, int, long		0</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US" sz="2200" u="none">
                <a:solidFill>
                  <a:srgbClr val="000000"/>
                </a:solidFill>
                <a:latin typeface="Times New Roman"/>
                <a:ea typeface="Times New Roman"/>
                <a:cs typeface="Times New Roman"/>
                <a:sym typeface="Times New Roman"/>
              </a:rPr>
              <a:t>float				0.0f</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US" sz="2200" u="none">
                <a:solidFill>
                  <a:srgbClr val="000000"/>
                </a:solidFill>
                <a:latin typeface="Times New Roman"/>
                <a:ea typeface="Times New Roman"/>
                <a:cs typeface="Times New Roman"/>
                <a:sym typeface="Times New Roman"/>
              </a:rPr>
              <a:t>double			0.0</a:t>
            </a:r>
            <a:endParaRPr/>
          </a:p>
          <a:p>
            <a:pPr indent="-336550" lvl="0" marL="336550" marR="0" rtl="0" algn="l">
              <a:lnSpc>
                <a:spcPct val="100000"/>
              </a:lnSpc>
              <a:spcBef>
                <a:spcPts val="600"/>
              </a:spcBef>
              <a:spcAft>
                <a:spcPts val="0"/>
              </a:spcAft>
              <a:buClr>
                <a:srgbClr val="000000"/>
              </a:buClr>
              <a:buSzPts val="2200"/>
              <a:buFont typeface="Times New Roman"/>
              <a:buChar char="•"/>
            </a:pPr>
            <a:r>
              <a:rPr b="0" i="0" lang="en-US" sz="2200" u="none">
                <a:solidFill>
                  <a:srgbClr val="000000"/>
                </a:solidFill>
                <a:latin typeface="Times New Roman"/>
                <a:ea typeface="Times New Roman"/>
                <a:cs typeface="Times New Roman"/>
                <a:sym typeface="Times New Roman"/>
              </a:rPr>
              <a:t>object reference		null</a:t>
            </a:r>
            <a:endParaRPr/>
          </a:p>
          <a:p>
            <a:pPr indent="-196850" lvl="0" marL="336550" marR="0" rtl="0" algn="l">
              <a:lnSpc>
                <a:spcPct val="100000"/>
              </a:lnSpc>
              <a:spcBef>
                <a:spcPts val="600"/>
              </a:spcBef>
              <a:spcAft>
                <a:spcPts val="0"/>
              </a:spcAft>
              <a:buClr>
                <a:srgbClr val="000000"/>
              </a:buClr>
              <a:buSzPts val="2200"/>
              <a:buFont typeface="Times New Roman"/>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Java assigns a default value to all elements of a newly created array if no initial value is specified.</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Java does not assign any default value to local variables in a method, constructor, or static initializers.</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Arrays</a:t>
            </a:r>
            <a:endParaRPr/>
          </a:p>
        </p:txBody>
      </p:sp>
      <p:sp>
        <p:nvSpPr>
          <p:cNvPr id="661" name="Google Shape;661;p73"/>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Array Declaration</a:t>
            </a:r>
            <a:endParaRPr/>
          </a:p>
          <a:p>
            <a:pPr indent="-336550" lvl="0" marL="336550" marR="0" rtl="0" algn="l">
              <a:lnSpc>
                <a:spcPct val="100000"/>
              </a:lnSpc>
              <a:spcBef>
                <a:spcPts val="50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t>
            </a:r>
            <a:r>
              <a:rPr b="0" i="0" lang="en-US" sz="2000" u="none">
                <a:solidFill>
                  <a:srgbClr val="000000"/>
                </a:solidFill>
                <a:latin typeface="Arial Narrow"/>
                <a:ea typeface="Arial Narrow"/>
                <a:cs typeface="Arial Narrow"/>
                <a:sym typeface="Arial Narrow"/>
              </a:rPr>
              <a:t>int [ ] intArray = new int [5];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 ][ ]  array2D = new int [4][4];</a:t>
            </a:r>
            <a:endParaRPr/>
          </a:p>
          <a:p>
            <a:pPr indent="-336550" lvl="0" marL="336550" marR="0" rtl="0" algn="l">
              <a:lnSpc>
                <a:spcPct val="100000"/>
              </a:lnSpc>
              <a:spcBef>
                <a:spcPts val="7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Length of an array</a:t>
            </a:r>
            <a:endParaRPr/>
          </a:p>
          <a:p>
            <a:pPr indent="-336550" lvl="0" marL="336550" marR="0" rtl="0" algn="l">
              <a:lnSpc>
                <a:spcPct val="100000"/>
              </a:lnSpc>
              <a:spcBef>
                <a:spcPts val="50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t>
            </a:r>
            <a:r>
              <a:rPr b="0" i="0" lang="en-US" sz="2000" u="none">
                <a:solidFill>
                  <a:srgbClr val="000000"/>
                </a:solidFill>
                <a:latin typeface="Arial Narrow"/>
                <a:ea typeface="Arial Narrow"/>
                <a:cs typeface="Arial Narrow"/>
                <a:sym typeface="Arial Narrow"/>
              </a:rPr>
              <a:t>for (int i = 0; i &lt; intArray.length; i++)</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(intArray [i]);</a:t>
            </a:r>
            <a:endParaRPr/>
          </a:p>
          <a:p>
            <a:pPr indent="-336550" lvl="0" marL="336550" marR="0" rtl="0" algn="l">
              <a:lnSpc>
                <a:spcPct val="100000"/>
              </a:lnSpc>
              <a:spcBef>
                <a:spcPts val="70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t>
            </a:r>
            <a:endParaRPr/>
          </a:p>
        </p:txBody>
      </p:sp>
      <p:grpSp>
        <p:nvGrpSpPr>
          <p:cNvPr id="662" name="Google Shape;662;p73"/>
          <p:cNvGrpSpPr/>
          <p:nvPr/>
        </p:nvGrpSpPr>
        <p:grpSpPr>
          <a:xfrm>
            <a:off x="1066800" y="4724400"/>
            <a:ext cx="6626224" cy="1597024"/>
            <a:chOff x="672" y="2976"/>
            <a:chExt cx="4174" cy="1006"/>
          </a:xfrm>
        </p:grpSpPr>
        <p:sp>
          <p:nvSpPr>
            <p:cNvPr id="663" name="Google Shape;663;p73"/>
            <p:cNvSpPr/>
            <p:nvPr/>
          </p:nvSpPr>
          <p:spPr>
            <a:xfrm>
              <a:off x="672" y="2976"/>
              <a:ext cx="4174" cy="1006"/>
            </a:xfrm>
            <a:prstGeom prst="roundRect">
              <a:avLst>
                <a:gd fmla="val 2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64" name="Google Shape;664;p73"/>
            <p:cNvSpPr/>
            <p:nvPr/>
          </p:nvSpPr>
          <p:spPr>
            <a:xfrm>
              <a:off x="1104" y="3263"/>
              <a:ext cx="100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Reference</a:t>
              </a:r>
              <a:endParaRPr/>
            </a:p>
          </p:txBody>
        </p:sp>
        <p:cxnSp>
          <p:nvCxnSpPr>
            <p:cNvPr id="665" name="Google Shape;665;p73"/>
            <p:cNvCxnSpPr/>
            <p:nvPr/>
          </p:nvCxnSpPr>
          <p:spPr>
            <a:xfrm>
              <a:off x="2111" y="3407"/>
              <a:ext cx="1008" cy="1"/>
            </a:xfrm>
            <a:prstGeom prst="straightConnector1">
              <a:avLst/>
            </a:prstGeom>
            <a:noFill/>
            <a:ln cap="flat" cmpd="sng" w="9525">
              <a:solidFill>
                <a:srgbClr val="000000"/>
              </a:solidFill>
              <a:prstDash val="solid"/>
              <a:miter lim="800000"/>
              <a:headEnd len="med" w="med" type="none"/>
              <a:tailEnd len="med" w="med" type="triangle"/>
            </a:ln>
          </p:spPr>
        </p:cxnSp>
        <p:grpSp>
          <p:nvGrpSpPr>
            <p:cNvPr id="666" name="Google Shape;666;p73"/>
            <p:cNvGrpSpPr/>
            <p:nvPr/>
          </p:nvGrpSpPr>
          <p:grpSpPr>
            <a:xfrm>
              <a:off x="3118" y="3120"/>
              <a:ext cx="1438" cy="572"/>
              <a:chOff x="3118" y="3120"/>
              <a:chExt cx="1438" cy="572"/>
            </a:xfrm>
          </p:grpSpPr>
          <p:sp>
            <p:nvSpPr>
              <p:cNvPr id="667" name="Google Shape;667;p73"/>
              <p:cNvSpPr/>
              <p:nvPr/>
            </p:nvSpPr>
            <p:spPr>
              <a:xfrm>
                <a:off x="3118" y="3120"/>
                <a:ext cx="143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Array Object</a:t>
                </a:r>
                <a:endParaRPr/>
              </a:p>
            </p:txBody>
          </p:sp>
          <p:sp>
            <p:nvSpPr>
              <p:cNvPr id="668" name="Google Shape;668;p73"/>
              <p:cNvSpPr/>
              <p:nvPr/>
            </p:nvSpPr>
            <p:spPr>
              <a:xfrm>
                <a:off x="3118" y="3406"/>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69" name="Google Shape;669;p73"/>
              <p:cNvSpPr/>
              <p:nvPr/>
            </p:nvSpPr>
            <p:spPr>
              <a:xfrm>
                <a:off x="3406" y="3406"/>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0" name="Google Shape;670;p73"/>
              <p:cNvSpPr/>
              <p:nvPr/>
            </p:nvSpPr>
            <p:spPr>
              <a:xfrm>
                <a:off x="3694" y="3406"/>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1" name="Google Shape;671;p73"/>
              <p:cNvSpPr/>
              <p:nvPr/>
            </p:nvSpPr>
            <p:spPr>
              <a:xfrm>
                <a:off x="3980" y="3406"/>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72" name="Google Shape;672;p73"/>
              <p:cNvSpPr/>
              <p:nvPr/>
            </p:nvSpPr>
            <p:spPr>
              <a:xfrm>
                <a:off x="4268" y="3406"/>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Writing a program</a:t>
            </a:r>
            <a:endParaRPr/>
          </a:p>
        </p:txBody>
      </p:sp>
      <p:sp>
        <p:nvSpPr>
          <p:cNvPr id="148" name="Google Shape;148;p29"/>
          <p:cNvSpPr txBox="1"/>
          <p:nvPr/>
        </p:nvSpPr>
        <p:spPr>
          <a:xfrm>
            <a:off x="533400" y="1143000"/>
            <a:ext cx="8077200" cy="1276350"/>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Create a directory, such as C:\JavaTraining for your code.</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Using Notepad, create a file called "HelloWorld.java" in your source directory, with the following code:</a:t>
            </a:r>
            <a:endParaRPr/>
          </a:p>
        </p:txBody>
      </p:sp>
      <p:sp>
        <p:nvSpPr>
          <p:cNvPr id="149" name="Google Shape;149;p29"/>
          <p:cNvSpPr txBox="1"/>
          <p:nvPr/>
        </p:nvSpPr>
        <p:spPr>
          <a:xfrm>
            <a:off x="457200" y="3108325"/>
            <a:ext cx="8229600" cy="22526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HelloWorld {</a:t>
            </a:r>
            <a:endParaRPr/>
          </a:p>
          <a:p>
            <a:pPr indent="0" lvl="0" marL="0" marR="0" rtl="0" algn="l">
              <a:lnSpc>
                <a:spcPct val="100000"/>
              </a:lnSpc>
              <a:spcBef>
                <a:spcPts val="12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0" lvl="0" marL="0" marR="0" rtl="0" algn="l">
              <a:lnSpc>
                <a:spcPct val="100000"/>
              </a:lnSpc>
              <a:spcBef>
                <a:spcPts val="12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("Hello world");</a:t>
            </a:r>
            <a:endParaRPr/>
          </a:p>
          <a:p>
            <a:pPr indent="0" lvl="0" marL="0" marR="0" rtl="0" algn="l">
              <a:lnSpc>
                <a:spcPct val="100000"/>
              </a:lnSpc>
              <a:spcBef>
                <a:spcPts val="12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l">
              <a:lnSpc>
                <a:spcPct val="100000"/>
              </a:lnSpc>
              <a:spcBef>
                <a:spcPts val="12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Arrays </a:t>
            </a:r>
            <a:r>
              <a:rPr b="0" i="0" lang="en-US" sz="2400" u="none">
                <a:solidFill>
                  <a:srgbClr val="000000"/>
                </a:solidFill>
                <a:latin typeface="Tahoma"/>
                <a:ea typeface="Tahoma"/>
                <a:cs typeface="Tahoma"/>
                <a:sym typeface="Tahoma"/>
              </a:rPr>
              <a:t>(Cont…)</a:t>
            </a:r>
            <a:endParaRPr/>
          </a:p>
        </p:txBody>
      </p:sp>
      <p:sp>
        <p:nvSpPr>
          <p:cNvPr id="683" name="Google Shape;683;p74"/>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84" name="Google Shape;684;p74"/>
          <p:cNvSpPr txBox="1"/>
          <p:nvPr/>
        </p:nvSpPr>
        <p:spPr>
          <a:xfrm>
            <a:off x="304800" y="914400"/>
            <a:ext cx="8610600" cy="1676400"/>
          </a:xfrm>
          <a:prstGeom prst="rect">
            <a:avLst/>
          </a:prstGeom>
          <a:noFill/>
          <a:ln>
            <a:noFill/>
          </a:ln>
        </p:spPr>
        <p:txBody>
          <a:bodyPr anchorCtr="0" anchor="t" bIns="46800" lIns="90000" spcFirstLastPara="1" rIns="90000" wrap="square" tIns="46800">
            <a:spAutoFit/>
          </a:bodyPr>
          <a:lstStyle/>
          <a:p>
            <a:pPr indent="-152400" lvl="0" marL="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Array Initialization</a:t>
            </a:r>
            <a:endParaRPr/>
          </a:p>
          <a:p>
            <a:pPr indent="0" lvl="0" marL="0" marR="0" rtl="0" algn="l">
              <a:lnSpc>
                <a:spcPct val="100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a:t>
            </a:r>
            <a:r>
              <a:rPr b="0" i="0" lang="en-US" sz="2000" u="none">
                <a:solidFill>
                  <a:srgbClr val="000000"/>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 ] daysInMonths = { 31, 28, 31, 30, ...... };</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grpSp>
        <p:nvGrpSpPr>
          <p:cNvPr id="685" name="Google Shape;685;p74"/>
          <p:cNvGrpSpPr/>
          <p:nvPr/>
        </p:nvGrpSpPr>
        <p:grpSpPr>
          <a:xfrm>
            <a:off x="990600" y="3048000"/>
            <a:ext cx="6856413" cy="1597024"/>
            <a:chOff x="720" y="3024"/>
            <a:chExt cx="4319" cy="1006"/>
          </a:xfrm>
        </p:grpSpPr>
        <p:grpSp>
          <p:nvGrpSpPr>
            <p:cNvPr id="686" name="Google Shape;686;p74"/>
            <p:cNvGrpSpPr/>
            <p:nvPr/>
          </p:nvGrpSpPr>
          <p:grpSpPr>
            <a:xfrm>
              <a:off x="720" y="3024"/>
              <a:ext cx="4319" cy="1006"/>
              <a:chOff x="720" y="3024"/>
              <a:chExt cx="4319" cy="1006"/>
            </a:xfrm>
          </p:grpSpPr>
          <p:sp>
            <p:nvSpPr>
              <p:cNvPr id="687" name="Google Shape;687;p74"/>
              <p:cNvSpPr/>
              <p:nvPr/>
            </p:nvSpPr>
            <p:spPr>
              <a:xfrm>
                <a:off x="720" y="3024"/>
                <a:ext cx="4319" cy="1006"/>
              </a:xfrm>
              <a:prstGeom prst="roundRect">
                <a:avLst>
                  <a:gd fmla="val 2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688" name="Google Shape;688;p74"/>
              <p:cNvSpPr/>
              <p:nvPr/>
            </p:nvSpPr>
            <p:spPr>
              <a:xfrm>
                <a:off x="720" y="3024"/>
                <a:ext cx="1164" cy="288"/>
              </a:xfrm>
              <a:prstGeom prst="roundRect">
                <a:avLst>
                  <a:gd fmla="val 75" name="adj"/>
                </a:avLst>
              </a:prstGeom>
              <a:solidFill>
                <a:srgbClr val="B84747"/>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1-D Array</a:t>
                </a:r>
                <a:endParaRPr/>
              </a:p>
            </p:txBody>
          </p:sp>
        </p:grpSp>
        <p:grpSp>
          <p:nvGrpSpPr>
            <p:cNvPr id="689" name="Google Shape;689;p74"/>
            <p:cNvGrpSpPr/>
            <p:nvPr/>
          </p:nvGrpSpPr>
          <p:grpSpPr>
            <a:xfrm>
              <a:off x="914" y="3360"/>
              <a:ext cx="3986" cy="574"/>
              <a:chOff x="914" y="3360"/>
              <a:chExt cx="3986" cy="574"/>
            </a:xfrm>
          </p:grpSpPr>
          <p:sp>
            <p:nvSpPr>
              <p:cNvPr id="690" name="Google Shape;690;p74"/>
              <p:cNvSpPr/>
              <p:nvPr/>
            </p:nvSpPr>
            <p:spPr>
              <a:xfrm>
                <a:off x="914" y="3504"/>
                <a:ext cx="1163"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Reference</a:t>
                </a:r>
                <a:endParaRPr/>
              </a:p>
            </p:txBody>
          </p:sp>
          <p:cxnSp>
            <p:nvCxnSpPr>
              <p:cNvPr id="691" name="Google Shape;691;p74"/>
              <p:cNvCxnSpPr/>
              <p:nvPr/>
            </p:nvCxnSpPr>
            <p:spPr>
              <a:xfrm>
                <a:off x="2077" y="3648"/>
                <a:ext cx="1164" cy="1"/>
              </a:xfrm>
              <a:prstGeom prst="straightConnector1">
                <a:avLst/>
              </a:prstGeom>
              <a:noFill/>
              <a:ln cap="flat" cmpd="sng" w="9525">
                <a:solidFill>
                  <a:srgbClr val="000000"/>
                </a:solidFill>
                <a:prstDash val="solid"/>
                <a:miter lim="800000"/>
                <a:headEnd len="med" w="med" type="none"/>
                <a:tailEnd len="med" w="med" type="triangle"/>
              </a:ln>
            </p:spPr>
          </p:cxnSp>
          <p:grpSp>
            <p:nvGrpSpPr>
              <p:cNvPr id="692" name="Google Shape;692;p74"/>
              <p:cNvGrpSpPr/>
              <p:nvPr/>
            </p:nvGrpSpPr>
            <p:grpSpPr>
              <a:xfrm>
                <a:off x="3240" y="3360"/>
                <a:ext cx="1660" cy="574"/>
                <a:chOff x="3240" y="3360"/>
                <a:chExt cx="1660" cy="574"/>
              </a:xfrm>
            </p:grpSpPr>
            <p:sp>
              <p:nvSpPr>
                <p:cNvPr id="693" name="Google Shape;693;p74"/>
                <p:cNvSpPr/>
                <p:nvPr/>
              </p:nvSpPr>
              <p:spPr>
                <a:xfrm>
                  <a:off x="3240" y="3360"/>
                  <a:ext cx="1660"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Array Object</a:t>
                  </a:r>
                  <a:endParaRPr/>
                </a:p>
              </p:txBody>
            </p:sp>
            <p:sp>
              <p:nvSpPr>
                <p:cNvPr id="694" name="Google Shape;694;p74"/>
                <p:cNvSpPr/>
                <p:nvPr/>
              </p:nvSpPr>
              <p:spPr>
                <a:xfrm>
                  <a:off x="3240" y="3646"/>
                  <a:ext cx="332"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31</a:t>
                  </a:r>
                  <a:endParaRPr/>
                </a:p>
              </p:txBody>
            </p:sp>
            <p:sp>
              <p:nvSpPr>
                <p:cNvPr id="695" name="Google Shape;695;p74"/>
                <p:cNvSpPr/>
                <p:nvPr/>
              </p:nvSpPr>
              <p:spPr>
                <a:xfrm>
                  <a:off x="3572" y="3646"/>
                  <a:ext cx="332"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28</a:t>
                  </a:r>
                  <a:endParaRPr/>
                </a:p>
              </p:txBody>
            </p:sp>
            <p:sp>
              <p:nvSpPr>
                <p:cNvPr id="696" name="Google Shape;696;p74"/>
                <p:cNvSpPr/>
                <p:nvPr/>
              </p:nvSpPr>
              <p:spPr>
                <a:xfrm>
                  <a:off x="3904" y="3646"/>
                  <a:ext cx="332"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31</a:t>
                  </a:r>
                  <a:endParaRPr/>
                </a:p>
              </p:txBody>
            </p:sp>
            <p:sp>
              <p:nvSpPr>
                <p:cNvPr id="697" name="Google Shape;697;p74"/>
                <p:cNvSpPr/>
                <p:nvPr/>
              </p:nvSpPr>
              <p:spPr>
                <a:xfrm>
                  <a:off x="4236" y="3646"/>
                  <a:ext cx="332"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30</a:t>
                  </a:r>
                  <a:endParaRPr/>
                </a:p>
              </p:txBody>
            </p:sp>
            <p:sp>
              <p:nvSpPr>
                <p:cNvPr id="698" name="Google Shape;698;p74"/>
                <p:cNvSpPr/>
                <p:nvPr/>
              </p:nvSpPr>
              <p:spPr>
                <a:xfrm>
                  <a:off x="4568" y="3646"/>
                  <a:ext cx="332"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31</a:t>
                  </a:r>
                  <a:endParaRPr/>
                </a:p>
              </p:txBody>
            </p:sp>
          </p:grp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5"/>
          <p:cNvSpPr txBox="1"/>
          <p:nvPr/>
        </p:nvSpPr>
        <p:spPr>
          <a:xfrm>
            <a:off x="228600" y="44450"/>
            <a:ext cx="8688387" cy="750887"/>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Memory Map of array </a:t>
            </a:r>
            <a:r>
              <a:rPr b="0" i="0" lang="en-US" sz="2400" u="none">
                <a:solidFill>
                  <a:srgbClr val="000000"/>
                </a:solidFill>
                <a:latin typeface="Tahoma"/>
                <a:ea typeface="Tahoma"/>
                <a:cs typeface="Tahoma"/>
                <a:sym typeface="Tahoma"/>
              </a:rPr>
              <a:t>(contd…)</a:t>
            </a:r>
            <a:endParaRPr/>
          </a:p>
        </p:txBody>
      </p:sp>
      <p:sp>
        <p:nvSpPr>
          <p:cNvPr id="708" name="Google Shape;708;p75"/>
          <p:cNvSpPr txBox="1"/>
          <p:nvPr/>
        </p:nvSpPr>
        <p:spPr>
          <a:xfrm>
            <a:off x="533400" y="1143000"/>
            <a:ext cx="8077200" cy="5181600"/>
          </a:xfrm>
          <a:prstGeom prst="rect">
            <a:avLst/>
          </a:prstGeom>
          <a:noFill/>
          <a:ln>
            <a:noFill/>
          </a:ln>
        </p:spPr>
        <p:txBody>
          <a:bodyPr anchorCtr="0" anchor="t" bIns="0" lIns="0" spcFirstLastPara="1" rIns="0" wrap="square" tIns="0">
            <a:noAutofit/>
          </a:bodyPr>
          <a:lstStyle/>
          <a:p>
            <a:pPr indent="-333375" lvl="0" marL="333375" marR="0" rtl="0" algn="l">
              <a:lnSpc>
                <a:spcPct val="90000"/>
              </a:lnSpc>
              <a:spcBef>
                <a:spcPts val="0"/>
              </a:spcBef>
              <a:spcAft>
                <a:spcPts val="0"/>
              </a:spcAft>
              <a:buClr>
                <a:schemeClr val="lt1"/>
              </a:buClr>
              <a:buSzPts val="2400"/>
              <a:buFont typeface="Arial"/>
              <a:buNone/>
            </a:pPr>
            <a:r>
              <a:t/>
            </a:r>
            <a:endParaRPr b="0" i="0" sz="2400" u="none">
              <a:solidFill>
                <a:srgbClr val="000000"/>
              </a:solidFill>
              <a:latin typeface="Arial"/>
              <a:ea typeface="Arial"/>
              <a:cs typeface="Arial"/>
              <a:sym typeface="Arial"/>
            </a:endParaRPr>
          </a:p>
          <a:p>
            <a:pPr indent="-333375" lvl="0" marL="333375" marR="0" rtl="0" algn="just">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String [ ] zones = { "East", "West", "North", "South“ }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grpSp>
        <p:nvGrpSpPr>
          <p:cNvPr id="709" name="Google Shape;709;p75"/>
          <p:cNvGrpSpPr/>
          <p:nvPr/>
        </p:nvGrpSpPr>
        <p:grpSpPr>
          <a:xfrm>
            <a:off x="1549400" y="2463800"/>
            <a:ext cx="5940424" cy="2968624"/>
            <a:chOff x="976" y="1552"/>
            <a:chExt cx="3742" cy="1870"/>
          </a:xfrm>
        </p:grpSpPr>
        <p:grpSp>
          <p:nvGrpSpPr>
            <p:cNvPr id="710" name="Google Shape;710;p75"/>
            <p:cNvGrpSpPr/>
            <p:nvPr/>
          </p:nvGrpSpPr>
          <p:grpSpPr>
            <a:xfrm>
              <a:off x="976" y="1552"/>
              <a:ext cx="3742" cy="1870"/>
              <a:chOff x="976" y="1552"/>
              <a:chExt cx="3742" cy="1870"/>
            </a:xfrm>
          </p:grpSpPr>
          <p:sp>
            <p:nvSpPr>
              <p:cNvPr id="711" name="Google Shape;711;p75"/>
              <p:cNvSpPr/>
              <p:nvPr/>
            </p:nvSpPr>
            <p:spPr>
              <a:xfrm>
                <a:off x="976" y="1552"/>
                <a:ext cx="3742" cy="1870"/>
              </a:xfrm>
              <a:prstGeom prst="roundRect">
                <a:avLst>
                  <a:gd fmla="val 1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12" name="Google Shape;712;p75"/>
              <p:cNvSpPr/>
              <p:nvPr/>
            </p:nvSpPr>
            <p:spPr>
              <a:xfrm>
                <a:off x="976" y="1552"/>
                <a:ext cx="1008" cy="535"/>
              </a:xfrm>
              <a:prstGeom prst="roundRect">
                <a:avLst>
                  <a:gd fmla="val 40" name="adj"/>
                </a:avLst>
              </a:prstGeom>
              <a:solidFill>
                <a:srgbClr val="B84747"/>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1-D Array</a:t>
                </a:r>
                <a:endParaRPr/>
              </a:p>
            </p:txBody>
          </p:sp>
        </p:grpSp>
        <p:grpSp>
          <p:nvGrpSpPr>
            <p:cNvPr id="713" name="Google Shape;713;p75"/>
            <p:cNvGrpSpPr/>
            <p:nvPr/>
          </p:nvGrpSpPr>
          <p:grpSpPr>
            <a:xfrm>
              <a:off x="1144" y="2093"/>
              <a:ext cx="3538" cy="1185"/>
              <a:chOff x="1144" y="2093"/>
              <a:chExt cx="3538" cy="1185"/>
            </a:xfrm>
          </p:grpSpPr>
          <p:grpSp>
            <p:nvGrpSpPr>
              <p:cNvPr id="714" name="Google Shape;714;p75"/>
              <p:cNvGrpSpPr/>
              <p:nvPr/>
            </p:nvGrpSpPr>
            <p:grpSpPr>
              <a:xfrm>
                <a:off x="1408" y="2560"/>
                <a:ext cx="2017" cy="718"/>
                <a:chOff x="1408" y="2560"/>
                <a:chExt cx="2017" cy="718"/>
              </a:xfrm>
            </p:grpSpPr>
            <p:sp>
              <p:nvSpPr>
                <p:cNvPr id="715" name="Google Shape;715;p75"/>
                <p:cNvSpPr/>
                <p:nvPr/>
              </p:nvSpPr>
              <p:spPr>
                <a:xfrm>
                  <a:off x="1408" y="2990"/>
                  <a:ext cx="71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North</a:t>
                  </a:r>
                  <a:endParaRPr/>
                </a:p>
              </p:txBody>
            </p:sp>
            <p:cxnSp>
              <p:nvCxnSpPr>
                <p:cNvPr id="716" name="Google Shape;716;p75"/>
                <p:cNvCxnSpPr/>
                <p:nvPr/>
              </p:nvCxnSpPr>
              <p:spPr>
                <a:xfrm flipH="1">
                  <a:off x="2121" y="2560"/>
                  <a:ext cx="1304" cy="43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17" name="Google Shape;717;p75"/>
              <p:cNvGrpSpPr/>
              <p:nvPr/>
            </p:nvGrpSpPr>
            <p:grpSpPr>
              <a:xfrm>
                <a:off x="1144" y="2093"/>
                <a:ext cx="3454" cy="575"/>
                <a:chOff x="1144" y="2093"/>
                <a:chExt cx="3454" cy="575"/>
              </a:xfrm>
            </p:grpSpPr>
            <p:grpSp>
              <p:nvGrpSpPr>
                <p:cNvPr id="718" name="Google Shape;718;p75"/>
                <p:cNvGrpSpPr/>
                <p:nvPr/>
              </p:nvGrpSpPr>
              <p:grpSpPr>
                <a:xfrm>
                  <a:off x="1144" y="2237"/>
                  <a:ext cx="2013" cy="286"/>
                  <a:chOff x="1144" y="2237"/>
                  <a:chExt cx="2013" cy="286"/>
                </a:xfrm>
              </p:grpSpPr>
              <p:sp>
                <p:nvSpPr>
                  <p:cNvPr id="719" name="Google Shape;719;p75"/>
                  <p:cNvSpPr/>
                  <p:nvPr/>
                </p:nvSpPr>
                <p:spPr>
                  <a:xfrm>
                    <a:off x="1144" y="2237"/>
                    <a:ext cx="100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Reference</a:t>
                    </a:r>
                    <a:endParaRPr/>
                  </a:p>
                </p:txBody>
              </p:sp>
              <p:cxnSp>
                <p:nvCxnSpPr>
                  <p:cNvPr id="720" name="Google Shape;720;p75"/>
                  <p:cNvCxnSpPr/>
                  <p:nvPr/>
                </p:nvCxnSpPr>
                <p:spPr>
                  <a:xfrm>
                    <a:off x="2150" y="2380"/>
                    <a:ext cx="1007" cy="1"/>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21" name="Google Shape;721;p75"/>
                <p:cNvGrpSpPr/>
                <p:nvPr/>
              </p:nvGrpSpPr>
              <p:grpSpPr>
                <a:xfrm>
                  <a:off x="3160" y="2093"/>
                  <a:ext cx="1438" cy="575"/>
                  <a:chOff x="3160" y="2093"/>
                  <a:chExt cx="1438" cy="575"/>
                </a:xfrm>
              </p:grpSpPr>
              <p:sp>
                <p:nvSpPr>
                  <p:cNvPr id="722" name="Google Shape;722;p75"/>
                  <p:cNvSpPr/>
                  <p:nvPr/>
                </p:nvSpPr>
                <p:spPr>
                  <a:xfrm>
                    <a:off x="3160" y="2093"/>
                    <a:ext cx="143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Array Object</a:t>
                    </a:r>
                    <a:endParaRPr/>
                  </a:p>
                </p:txBody>
              </p:sp>
              <p:sp>
                <p:nvSpPr>
                  <p:cNvPr id="723" name="Google Shape;723;p75"/>
                  <p:cNvSpPr/>
                  <p:nvPr/>
                </p:nvSpPr>
                <p:spPr>
                  <a:xfrm>
                    <a:off x="3292" y="2380"/>
                    <a:ext cx="28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24" name="Google Shape;724;p75"/>
                  <p:cNvSpPr/>
                  <p:nvPr/>
                </p:nvSpPr>
                <p:spPr>
                  <a:xfrm>
                    <a:off x="3580" y="2380"/>
                    <a:ext cx="28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25" name="Google Shape;725;p75"/>
                  <p:cNvSpPr/>
                  <p:nvPr/>
                </p:nvSpPr>
                <p:spPr>
                  <a:xfrm>
                    <a:off x="3890" y="2379"/>
                    <a:ext cx="28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26" name="Google Shape;726;p75"/>
                  <p:cNvSpPr/>
                  <p:nvPr/>
                </p:nvSpPr>
                <p:spPr>
                  <a:xfrm>
                    <a:off x="4178" y="2379"/>
                    <a:ext cx="28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grpSp>
            <p:nvGrpSpPr>
              <p:cNvPr id="727" name="Google Shape;727;p75"/>
              <p:cNvGrpSpPr/>
              <p:nvPr/>
            </p:nvGrpSpPr>
            <p:grpSpPr>
              <a:xfrm>
                <a:off x="2272" y="2560"/>
                <a:ext cx="1441" cy="718"/>
                <a:chOff x="2272" y="2560"/>
                <a:chExt cx="1441" cy="718"/>
              </a:xfrm>
            </p:grpSpPr>
            <p:sp>
              <p:nvSpPr>
                <p:cNvPr id="728" name="Google Shape;728;p75"/>
                <p:cNvSpPr/>
                <p:nvPr/>
              </p:nvSpPr>
              <p:spPr>
                <a:xfrm>
                  <a:off x="2272" y="2990"/>
                  <a:ext cx="71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East</a:t>
                  </a:r>
                  <a:endParaRPr/>
                </a:p>
              </p:txBody>
            </p:sp>
            <p:cxnSp>
              <p:nvCxnSpPr>
                <p:cNvPr id="729" name="Google Shape;729;p75"/>
                <p:cNvCxnSpPr/>
                <p:nvPr/>
              </p:nvCxnSpPr>
              <p:spPr>
                <a:xfrm flipH="1">
                  <a:off x="2555" y="2560"/>
                  <a:ext cx="1158" cy="43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30" name="Google Shape;730;p75"/>
              <p:cNvGrpSpPr/>
              <p:nvPr/>
            </p:nvGrpSpPr>
            <p:grpSpPr>
              <a:xfrm>
                <a:off x="3136" y="2560"/>
                <a:ext cx="865" cy="718"/>
                <a:chOff x="3136" y="2560"/>
                <a:chExt cx="865" cy="718"/>
              </a:xfrm>
            </p:grpSpPr>
            <p:sp>
              <p:nvSpPr>
                <p:cNvPr id="731" name="Google Shape;731;p75"/>
                <p:cNvSpPr/>
                <p:nvPr/>
              </p:nvSpPr>
              <p:spPr>
                <a:xfrm>
                  <a:off x="3136" y="2990"/>
                  <a:ext cx="716"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South</a:t>
                  </a:r>
                  <a:endParaRPr/>
                </a:p>
              </p:txBody>
            </p:sp>
            <p:cxnSp>
              <p:nvCxnSpPr>
                <p:cNvPr id="732" name="Google Shape;732;p75"/>
                <p:cNvCxnSpPr/>
                <p:nvPr/>
              </p:nvCxnSpPr>
              <p:spPr>
                <a:xfrm flipH="1">
                  <a:off x="3275" y="2560"/>
                  <a:ext cx="726" cy="430"/>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33" name="Google Shape;733;p75"/>
              <p:cNvGrpSpPr/>
              <p:nvPr/>
            </p:nvGrpSpPr>
            <p:grpSpPr>
              <a:xfrm>
                <a:off x="3964" y="2560"/>
                <a:ext cx="718" cy="718"/>
                <a:chOff x="3964" y="2560"/>
                <a:chExt cx="718" cy="718"/>
              </a:xfrm>
            </p:grpSpPr>
            <p:sp>
              <p:nvSpPr>
                <p:cNvPr id="734" name="Google Shape;734;p75"/>
                <p:cNvSpPr/>
                <p:nvPr/>
              </p:nvSpPr>
              <p:spPr>
                <a:xfrm>
                  <a:off x="3964" y="2990"/>
                  <a:ext cx="71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West</a:t>
                  </a:r>
                  <a:endParaRPr/>
                </a:p>
              </p:txBody>
            </p:sp>
            <p:cxnSp>
              <p:nvCxnSpPr>
                <p:cNvPr id="735" name="Google Shape;735;p75"/>
                <p:cNvCxnSpPr/>
                <p:nvPr/>
              </p:nvCxnSpPr>
              <p:spPr>
                <a:xfrm>
                  <a:off x="4287" y="2560"/>
                  <a:ext cx="144" cy="430"/>
                </a:xfrm>
                <a:prstGeom prst="straightConnector1">
                  <a:avLst/>
                </a:prstGeom>
                <a:noFill/>
                <a:ln cap="flat" cmpd="sng" w="9525">
                  <a:solidFill>
                    <a:srgbClr val="000000"/>
                  </a:solidFill>
                  <a:prstDash val="solid"/>
                  <a:miter lim="800000"/>
                  <a:headEnd len="med" w="med" type="none"/>
                  <a:tailEnd len="med" w="med" type="triangle"/>
                </a:ln>
              </p:spPr>
            </p:cxnSp>
          </p:grpSp>
        </p:gr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Arrays of Array</a:t>
            </a:r>
            <a:endParaRPr/>
          </a:p>
        </p:txBody>
      </p:sp>
      <p:sp>
        <p:nvSpPr>
          <p:cNvPr id="746" name="Google Shape;746;p7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 ][ ] pascalsTriangle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{1,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{1, 2,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{1, 3, 3,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{1, 4, 6, 4, 1}</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 [ ] array2D = new array2D [ 5 ][ ];  // First subscript is mandatory.</a:t>
            </a:r>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Array of arrays can be initialized by nesting array initializers.</a:t>
            </a:r>
            <a:endParaRPr/>
          </a:p>
          <a:p>
            <a:pPr indent="-336550" lvl="0" marL="336550" marR="0" rtl="0" algn="just">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just">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The first (leftmost) dimension of an array must be specified when the array is created. The other dimensions can be left unspecified, to be filled in later. This can be useful if you want a different length for the various nested arrays.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7"/>
          <p:cNvSpPr txBox="1"/>
          <p:nvPr/>
        </p:nvSpPr>
        <p:spPr>
          <a:xfrm>
            <a:off x="228600" y="44450"/>
            <a:ext cx="8688387" cy="750887"/>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Memory Map of array</a:t>
            </a:r>
            <a:endParaRPr/>
          </a:p>
        </p:txBody>
      </p:sp>
      <p:grpSp>
        <p:nvGrpSpPr>
          <p:cNvPr id="756" name="Google Shape;756;p77"/>
          <p:cNvGrpSpPr/>
          <p:nvPr/>
        </p:nvGrpSpPr>
        <p:grpSpPr>
          <a:xfrm>
            <a:off x="1625600" y="3200400"/>
            <a:ext cx="5940424" cy="2968624"/>
            <a:chOff x="1024" y="2016"/>
            <a:chExt cx="3742" cy="1870"/>
          </a:xfrm>
        </p:grpSpPr>
        <p:grpSp>
          <p:nvGrpSpPr>
            <p:cNvPr id="757" name="Google Shape;757;p77"/>
            <p:cNvGrpSpPr/>
            <p:nvPr/>
          </p:nvGrpSpPr>
          <p:grpSpPr>
            <a:xfrm>
              <a:off x="1024" y="2016"/>
              <a:ext cx="3742" cy="1870"/>
              <a:chOff x="1024" y="2016"/>
              <a:chExt cx="3742" cy="1870"/>
            </a:xfrm>
          </p:grpSpPr>
          <p:sp>
            <p:nvSpPr>
              <p:cNvPr id="758" name="Google Shape;758;p77"/>
              <p:cNvSpPr/>
              <p:nvPr/>
            </p:nvSpPr>
            <p:spPr>
              <a:xfrm>
                <a:off x="1024" y="2016"/>
                <a:ext cx="3742" cy="1870"/>
              </a:xfrm>
              <a:prstGeom prst="roundRect">
                <a:avLst>
                  <a:gd fmla="val 11"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59" name="Google Shape;759;p77"/>
              <p:cNvSpPr/>
              <p:nvPr/>
            </p:nvSpPr>
            <p:spPr>
              <a:xfrm>
                <a:off x="1024" y="2016"/>
                <a:ext cx="1008" cy="535"/>
              </a:xfrm>
              <a:prstGeom prst="roundRect">
                <a:avLst>
                  <a:gd fmla="val 40" name="adj"/>
                </a:avLst>
              </a:prstGeom>
              <a:solidFill>
                <a:srgbClr val="B84747"/>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2-D Array</a:t>
                </a:r>
                <a:endParaRPr/>
              </a:p>
            </p:txBody>
          </p:sp>
        </p:grpSp>
        <p:grpSp>
          <p:nvGrpSpPr>
            <p:cNvPr id="760" name="Google Shape;760;p77"/>
            <p:cNvGrpSpPr/>
            <p:nvPr/>
          </p:nvGrpSpPr>
          <p:grpSpPr>
            <a:xfrm>
              <a:off x="1192" y="2557"/>
              <a:ext cx="3454" cy="1041"/>
              <a:chOff x="1192" y="2557"/>
              <a:chExt cx="3454" cy="1041"/>
            </a:xfrm>
          </p:grpSpPr>
          <p:grpSp>
            <p:nvGrpSpPr>
              <p:cNvPr id="761" name="Google Shape;761;p77"/>
              <p:cNvGrpSpPr/>
              <p:nvPr/>
            </p:nvGrpSpPr>
            <p:grpSpPr>
              <a:xfrm>
                <a:off x="1192" y="2701"/>
                <a:ext cx="2014" cy="286"/>
                <a:chOff x="1192" y="2701"/>
                <a:chExt cx="2014" cy="286"/>
              </a:xfrm>
            </p:grpSpPr>
            <p:sp>
              <p:nvSpPr>
                <p:cNvPr id="762" name="Google Shape;762;p77"/>
                <p:cNvSpPr/>
                <p:nvPr/>
              </p:nvSpPr>
              <p:spPr>
                <a:xfrm>
                  <a:off x="1192" y="2701"/>
                  <a:ext cx="100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Reference</a:t>
                  </a:r>
                  <a:endParaRPr/>
                </a:p>
              </p:txBody>
            </p:sp>
            <p:cxnSp>
              <p:nvCxnSpPr>
                <p:cNvPr id="763" name="Google Shape;763;p77"/>
                <p:cNvCxnSpPr/>
                <p:nvPr/>
              </p:nvCxnSpPr>
              <p:spPr>
                <a:xfrm>
                  <a:off x="2199" y="2843"/>
                  <a:ext cx="1007" cy="1"/>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64" name="Google Shape;764;p77"/>
              <p:cNvGrpSpPr/>
              <p:nvPr/>
            </p:nvGrpSpPr>
            <p:grpSpPr>
              <a:xfrm>
                <a:off x="3208" y="2557"/>
                <a:ext cx="1438" cy="574"/>
                <a:chOff x="3208" y="2557"/>
                <a:chExt cx="1438" cy="574"/>
              </a:xfrm>
            </p:grpSpPr>
            <p:sp>
              <p:nvSpPr>
                <p:cNvPr id="765" name="Google Shape;765;p77"/>
                <p:cNvSpPr/>
                <p:nvPr/>
              </p:nvSpPr>
              <p:spPr>
                <a:xfrm>
                  <a:off x="3208" y="2557"/>
                  <a:ext cx="143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Array Object</a:t>
                  </a:r>
                  <a:endParaRPr/>
                </a:p>
              </p:txBody>
            </p:sp>
            <p:sp>
              <p:nvSpPr>
                <p:cNvPr id="766" name="Google Shape;766;p77"/>
                <p:cNvSpPr/>
                <p:nvPr/>
              </p:nvSpPr>
              <p:spPr>
                <a:xfrm>
                  <a:off x="3628" y="2843"/>
                  <a:ext cx="28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67" name="Google Shape;767;p77"/>
                <p:cNvSpPr/>
                <p:nvPr/>
              </p:nvSpPr>
              <p:spPr>
                <a:xfrm>
                  <a:off x="3916" y="2843"/>
                  <a:ext cx="288" cy="288"/>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nvGrpSpPr>
              <p:cNvPr id="768" name="Google Shape;768;p77"/>
              <p:cNvGrpSpPr/>
              <p:nvPr/>
            </p:nvGrpSpPr>
            <p:grpSpPr>
              <a:xfrm>
                <a:off x="2608" y="3024"/>
                <a:ext cx="1153" cy="574"/>
                <a:chOff x="2608" y="3024"/>
                <a:chExt cx="1153" cy="574"/>
              </a:xfrm>
            </p:grpSpPr>
            <p:grpSp>
              <p:nvGrpSpPr>
                <p:cNvPr id="769" name="Google Shape;769;p77"/>
                <p:cNvGrpSpPr/>
                <p:nvPr/>
              </p:nvGrpSpPr>
              <p:grpSpPr>
                <a:xfrm>
                  <a:off x="2608" y="3312"/>
                  <a:ext cx="858" cy="286"/>
                  <a:chOff x="2608" y="3312"/>
                  <a:chExt cx="858" cy="286"/>
                </a:xfrm>
              </p:grpSpPr>
              <p:sp>
                <p:nvSpPr>
                  <p:cNvPr id="770" name="Google Shape;770;p77"/>
                  <p:cNvSpPr/>
                  <p:nvPr/>
                </p:nvSpPr>
                <p:spPr>
                  <a:xfrm>
                    <a:off x="2608" y="3312"/>
                    <a:ext cx="286"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1</a:t>
                    </a:r>
                    <a:endParaRPr/>
                  </a:p>
                </p:txBody>
              </p:sp>
              <p:sp>
                <p:nvSpPr>
                  <p:cNvPr id="771" name="Google Shape;771;p77"/>
                  <p:cNvSpPr/>
                  <p:nvPr/>
                </p:nvSpPr>
                <p:spPr>
                  <a:xfrm>
                    <a:off x="2894" y="3312"/>
                    <a:ext cx="286"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2</a:t>
                    </a:r>
                    <a:endParaRPr/>
                  </a:p>
                </p:txBody>
              </p:sp>
              <p:sp>
                <p:nvSpPr>
                  <p:cNvPr id="772" name="Google Shape;772;p77"/>
                  <p:cNvSpPr/>
                  <p:nvPr/>
                </p:nvSpPr>
                <p:spPr>
                  <a:xfrm>
                    <a:off x="3180" y="3312"/>
                    <a:ext cx="286"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3</a:t>
                    </a:r>
                    <a:endParaRPr/>
                  </a:p>
                </p:txBody>
              </p:sp>
            </p:grpSp>
            <p:cxnSp>
              <p:nvCxnSpPr>
                <p:cNvPr id="773" name="Google Shape;773;p77"/>
                <p:cNvCxnSpPr/>
                <p:nvPr/>
              </p:nvCxnSpPr>
              <p:spPr>
                <a:xfrm flipH="1">
                  <a:off x="3321" y="3024"/>
                  <a:ext cx="440" cy="288"/>
                </a:xfrm>
                <a:prstGeom prst="straightConnector1">
                  <a:avLst/>
                </a:prstGeom>
                <a:noFill/>
                <a:ln cap="flat" cmpd="sng" w="9525">
                  <a:solidFill>
                    <a:srgbClr val="000000"/>
                  </a:solidFill>
                  <a:prstDash val="solid"/>
                  <a:miter lim="800000"/>
                  <a:headEnd len="med" w="med" type="none"/>
                  <a:tailEnd len="med" w="med" type="triangle"/>
                </a:ln>
              </p:spPr>
            </p:cxnSp>
          </p:grpSp>
          <p:grpSp>
            <p:nvGrpSpPr>
              <p:cNvPr id="774" name="Google Shape;774;p77"/>
              <p:cNvGrpSpPr/>
              <p:nvPr/>
            </p:nvGrpSpPr>
            <p:grpSpPr>
              <a:xfrm>
                <a:off x="3773" y="3024"/>
                <a:ext cx="862" cy="574"/>
                <a:chOff x="3773" y="3024"/>
                <a:chExt cx="862" cy="574"/>
              </a:xfrm>
            </p:grpSpPr>
            <p:grpSp>
              <p:nvGrpSpPr>
                <p:cNvPr id="775" name="Google Shape;775;p77"/>
                <p:cNvGrpSpPr/>
                <p:nvPr/>
              </p:nvGrpSpPr>
              <p:grpSpPr>
                <a:xfrm>
                  <a:off x="3773" y="3312"/>
                  <a:ext cx="862" cy="286"/>
                  <a:chOff x="3773" y="3312"/>
                  <a:chExt cx="862" cy="286"/>
                </a:xfrm>
              </p:grpSpPr>
              <p:sp>
                <p:nvSpPr>
                  <p:cNvPr id="776" name="Google Shape;776;p77"/>
                  <p:cNvSpPr/>
                  <p:nvPr/>
                </p:nvSpPr>
                <p:spPr>
                  <a:xfrm>
                    <a:off x="3773" y="3312"/>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4</a:t>
                    </a:r>
                    <a:endParaRPr/>
                  </a:p>
                </p:txBody>
              </p:sp>
              <p:sp>
                <p:nvSpPr>
                  <p:cNvPr id="777" name="Google Shape;777;p77"/>
                  <p:cNvSpPr/>
                  <p:nvPr/>
                </p:nvSpPr>
                <p:spPr>
                  <a:xfrm>
                    <a:off x="4060" y="3312"/>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5</a:t>
                    </a:r>
                    <a:endParaRPr/>
                  </a:p>
                </p:txBody>
              </p:sp>
              <p:sp>
                <p:nvSpPr>
                  <p:cNvPr id="778" name="Google Shape;778;p77"/>
                  <p:cNvSpPr/>
                  <p:nvPr/>
                </p:nvSpPr>
                <p:spPr>
                  <a:xfrm>
                    <a:off x="4347" y="3312"/>
                    <a:ext cx="288" cy="286"/>
                  </a:xfrm>
                  <a:prstGeom prst="roundRect">
                    <a:avLst>
                      <a:gd fmla="val 75"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1" lang="en-US" sz="2400" u="none">
                        <a:solidFill>
                          <a:srgbClr val="FFFFFF"/>
                        </a:solidFill>
                        <a:latin typeface="Times New Roman"/>
                        <a:ea typeface="Times New Roman"/>
                        <a:cs typeface="Times New Roman"/>
                        <a:sym typeface="Times New Roman"/>
                      </a:rPr>
                      <a:t>6</a:t>
                    </a:r>
                    <a:endParaRPr/>
                  </a:p>
                </p:txBody>
              </p:sp>
            </p:grpSp>
            <p:cxnSp>
              <p:nvCxnSpPr>
                <p:cNvPr id="779" name="Google Shape;779;p77"/>
                <p:cNvCxnSpPr/>
                <p:nvPr/>
              </p:nvCxnSpPr>
              <p:spPr>
                <a:xfrm>
                  <a:off x="4048" y="3024"/>
                  <a:ext cx="144" cy="288"/>
                </a:xfrm>
                <a:prstGeom prst="straightConnector1">
                  <a:avLst/>
                </a:prstGeom>
                <a:noFill/>
                <a:ln cap="flat" cmpd="sng" w="9525">
                  <a:solidFill>
                    <a:srgbClr val="000000"/>
                  </a:solidFill>
                  <a:prstDash val="solid"/>
                  <a:miter lim="800000"/>
                  <a:headEnd len="med" w="med" type="none"/>
                  <a:tailEnd len="med" w="med" type="triangle"/>
                </a:ln>
              </p:spPr>
            </p:cxnSp>
          </p:grpSp>
        </p:grpSp>
      </p:grpSp>
      <p:sp>
        <p:nvSpPr>
          <p:cNvPr id="780" name="Google Shape;780;p77"/>
          <p:cNvSpPr txBox="1"/>
          <p:nvPr/>
        </p:nvSpPr>
        <p:spPr>
          <a:xfrm>
            <a:off x="914400" y="1143000"/>
            <a:ext cx="7315200" cy="1828800"/>
          </a:xfrm>
          <a:prstGeom prst="rect">
            <a:avLst/>
          </a:prstGeom>
          <a:noFill/>
          <a:ln>
            <a:noFill/>
          </a:ln>
        </p:spPr>
        <p:txBody>
          <a:bodyPr anchorCtr="0" anchor="t" bIns="45000" lIns="90000" spcFirstLastPara="1" rIns="90000" wrap="square" tIns="45000">
            <a:noAutofit/>
          </a:bodyPr>
          <a:lstStyle/>
          <a:p>
            <a:pPr indent="0" lvl="0" marL="0" marR="0" rtl="0" algn="l">
              <a:lnSpc>
                <a:spcPct val="112000"/>
              </a:lnSpc>
              <a:spcBef>
                <a:spcPts val="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 </a:t>
            </a:r>
            <a:r>
              <a:rPr b="0" i="0" lang="en-US" sz="2000" u="none">
                <a:solidFill>
                  <a:srgbClr val="000000"/>
                </a:solidFill>
                <a:latin typeface="Arial Narrow"/>
                <a:ea typeface="Arial Narrow"/>
                <a:cs typeface="Arial Narrow"/>
                <a:sym typeface="Arial Narrow"/>
              </a:rPr>
              <a:t>int [ ][ ] mat = { </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1, 2, 3 },</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4, 5, 6 }</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Arrays of Arrays</a:t>
            </a:r>
            <a:endParaRPr/>
          </a:p>
        </p:txBody>
      </p:sp>
      <p:sp>
        <p:nvSpPr>
          <p:cNvPr id="791" name="Google Shape;791;p78"/>
          <p:cNvSpPr txBox="1"/>
          <p:nvPr/>
        </p:nvSpPr>
        <p:spPr>
          <a:xfrm>
            <a:off x="304800" y="914400"/>
            <a:ext cx="8610600" cy="610235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import java.util.Scanner;</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public class TwoDimArray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int [ ][ ] marks = new int [4][4];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Scanner sc = new Scanner(System.in);</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for (int i = 1; i &lt; marks.length ; i ++)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 ("Enter marks of student "+i);</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for (int j = 1; j &lt; marks[i].length ; j++)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 ("Subject "+j);</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marks [i][j] = sc.nextInt();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  for (int i = 1; i &lt; marks.length ; i++)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for (int j = 1; j &lt; marks[i].length ; j++)</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 (marks[i][j]+" ");</a:t>
            </a:r>
            <a:endParaRPr/>
          </a:p>
          <a:p>
            <a:pPr indent="-457200" lvl="0" marL="457200" marR="0" rtl="0" algn="l">
              <a:lnSpc>
                <a:spcPct val="86000"/>
              </a:lnSpc>
              <a:spcBef>
                <a:spcPts val="6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9"/>
          <p:cNvSpPr txBox="1"/>
          <p:nvPr/>
        </p:nvSpPr>
        <p:spPr>
          <a:xfrm>
            <a:off x="228600" y="44450"/>
            <a:ext cx="8688387" cy="750887"/>
          </a:xfrm>
          <a:prstGeom prst="rect">
            <a:avLst/>
          </a:prstGeom>
          <a:noFill/>
          <a:ln>
            <a:noFill/>
          </a:ln>
        </p:spPr>
        <p:txBody>
          <a:bodyPr anchorCtr="0" anchor="ctr" bIns="0" lIns="0" spcFirstLastPara="1" rIns="0" wrap="square" tIns="0">
            <a:noAutofit/>
          </a:bodyPr>
          <a:lstStyle/>
          <a:p>
            <a:pPr indent="0" lvl="0" marL="0" marR="0" rtl="0" algn="l">
              <a:lnSpc>
                <a:spcPct val="102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Objects Vs Local Variables</a:t>
            </a:r>
            <a:endParaRPr/>
          </a:p>
        </p:txBody>
      </p:sp>
      <p:grpSp>
        <p:nvGrpSpPr>
          <p:cNvPr id="802" name="Google Shape;802;p79"/>
          <p:cNvGrpSpPr/>
          <p:nvPr/>
        </p:nvGrpSpPr>
        <p:grpSpPr>
          <a:xfrm>
            <a:off x="3649662" y="3633787"/>
            <a:ext cx="4954354" cy="2527166"/>
            <a:chOff x="960" y="1824"/>
            <a:chExt cx="3658" cy="1738"/>
          </a:xfrm>
        </p:grpSpPr>
        <p:grpSp>
          <p:nvGrpSpPr>
            <p:cNvPr id="803" name="Google Shape;803;p79"/>
            <p:cNvGrpSpPr/>
            <p:nvPr/>
          </p:nvGrpSpPr>
          <p:grpSpPr>
            <a:xfrm>
              <a:off x="3029" y="1824"/>
              <a:ext cx="1589" cy="1738"/>
              <a:chOff x="3029" y="1824"/>
              <a:chExt cx="1589" cy="1738"/>
            </a:xfrm>
          </p:grpSpPr>
          <p:sp>
            <p:nvSpPr>
              <p:cNvPr id="804" name="Google Shape;804;p79"/>
              <p:cNvSpPr/>
              <p:nvPr/>
            </p:nvSpPr>
            <p:spPr>
              <a:xfrm>
                <a:off x="3029" y="1824"/>
                <a:ext cx="1589" cy="1738"/>
              </a:xfrm>
              <a:prstGeom prst="roundRect">
                <a:avLst>
                  <a:gd fmla="val 15"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05" name="Google Shape;805;p79"/>
              <p:cNvSpPr/>
              <p:nvPr/>
            </p:nvSpPr>
            <p:spPr>
              <a:xfrm>
                <a:off x="3029" y="1824"/>
                <a:ext cx="1589" cy="432"/>
              </a:xfrm>
              <a:prstGeom prst="roundRect">
                <a:avLst>
                  <a:gd fmla="val 50" name="adj"/>
                </a:avLst>
              </a:prstGeom>
              <a:solidFill>
                <a:srgbClr val="2300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Heap</a:t>
                </a:r>
                <a:endParaRPr/>
              </a:p>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(Objects)</a:t>
                </a:r>
                <a:endParaRPr/>
              </a:p>
            </p:txBody>
          </p:sp>
          <p:sp>
            <p:nvSpPr>
              <p:cNvPr id="806" name="Google Shape;806;p79"/>
              <p:cNvSpPr/>
              <p:nvPr/>
            </p:nvSpPr>
            <p:spPr>
              <a:xfrm>
                <a:off x="3107" y="2280"/>
                <a:ext cx="1430" cy="420"/>
              </a:xfrm>
              <a:prstGeom prst="ellipse">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Object1</a:t>
                </a:r>
                <a:endParaRPr/>
              </a:p>
            </p:txBody>
          </p:sp>
          <p:grpSp>
            <p:nvGrpSpPr>
              <p:cNvPr id="807" name="Google Shape;807;p79"/>
              <p:cNvGrpSpPr/>
              <p:nvPr/>
            </p:nvGrpSpPr>
            <p:grpSpPr>
              <a:xfrm>
                <a:off x="3063" y="2650"/>
                <a:ext cx="1471" cy="765"/>
                <a:chOff x="3063" y="2650"/>
                <a:chExt cx="1471" cy="765"/>
              </a:xfrm>
            </p:grpSpPr>
            <p:sp>
              <p:nvSpPr>
                <p:cNvPr id="808" name="Google Shape;808;p79"/>
                <p:cNvSpPr/>
                <p:nvPr/>
              </p:nvSpPr>
              <p:spPr>
                <a:xfrm>
                  <a:off x="3105" y="2985"/>
                  <a:ext cx="1429" cy="430"/>
                </a:xfrm>
                <a:prstGeom prst="ellipse">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Object2</a:t>
                  </a:r>
                  <a:endParaRPr/>
                </a:p>
              </p:txBody>
            </p:sp>
            <p:sp>
              <p:nvSpPr>
                <p:cNvPr id="809" name="Google Shape;809;p79"/>
                <p:cNvSpPr/>
                <p:nvPr/>
              </p:nvSpPr>
              <p:spPr>
                <a:xfrm>
                  <a:off x="3063" y="2650"/>
                  <a:ext cx="324" cy="526"/>
                </a:xfrm>
                <a:custGeom>
                  <a:rect b="b" l="l" r="r" t="t"/>
                  <a:pathLst>
                    <a:path extrusionOk="0" h="2329" w="1293">
                      <a:moveTo>
                        <a:pt x="128" y="2328"/>
                      </a:moveTo>
                      <a:cubicBezTo>
                        <a:pt x="177" y="1798"/>
                        <a:pt x="0" y="1235"/>
                        <a:pt x="287" y="741"/>
                      </a:cubicBezTo>
                      <a:lnTo>
                        <a:pt x="816" y="318"/>
                      </a:lnTo>
                      <a:lnTo>
                        <a:pt x="1292" y="0"/>
                      </a:ln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grpSp>
          <p:nvGrpSpPr>
            <p:cNvPr id="810" name="Google Shape;810;p79"/>
            <p:cNvGrpSpPr/>
            <p:nvPr/>
          </p:nvGrpSpPr>
          <p:grpSpPr>
            <a:xfrm>
              <a:off x="960" y="1824"/>
              <a:ext cx="2146" cy="1594"/>
              <a:chOff x="960" y="1824"/>
              <a:chExt cx="2146" cy="1594"/>
            </a:xfrm>
          </p:grpSpPr>
          <p:sp>
            <p:nvSpPr>
              <p:cNvPr id="811" name="Google Shape;811;p79"/>
              <p:cNvSpPr/>
              <p:nvPr/>
            </p:nvSpPr>
            <p:spPr>
              <a:xfrm>
                <a:off x="960" y="1824"/>
                <a:ext cx="1591" cy="1594"/>
              </a:xfrm>
              <a:prstGeom prst="roundRect">
                <a:avLst>
                  <a:gd fmla="val 15"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812" name="Google Shape;812;p79"/>
              <p:cNvSpPr/>
              <p:nvPr/>
            </p:nvSpPr>
            <p:spPr>
              <a:xfrm>
                <a:off x="960" y="1824"/>
                <a:ext cx="1591" cy="435"/>
              </a:xfrm>
              <a:prstGeom prst="roundRect">
                <a:avLst>
                  <a:gd fmla="val 49" name="adj"/>
                </a:avLst>
              </a:prstGeom>
              <a:solidFill>
                <a:srgbClr val="2300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ctr">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Stack</a:t>
                </a:r>
                <a:endParaRPr/>
              </a:p>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(Local Variables)</a:t>
                </a:r>
                <a:endParaRPr/>
              </a:p>
            </p:txBody>
          </p:sp>
          <p:sp>
            <p:nvSpPr>
              <p:cNvPr id="813" name="Google Shape;813;p79"/>
              <p:cNvSpPr/>
              <p:nvPr/>
            </p:nvSpPr>
            <p:spPr>
              <a:xfrm>
                <a:off x="1119" y="2980"/>
                <a:ext cx="1114" cy="290"/>
              </a:xfrm>
              <a:prstGeom prst="roundRect">
                <a:avLst>
                  <a:gd fmla="val 74"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Primitive</a:t>
                </a:r>
                <a:endParaRPr/>
              </a:p>
            </p:txBody>
          </p:sp>
          <p:grpSp>
            <p:nvGrpSpPr>
              <p:cNvPr id="814" name="Google Shape;814;p79"/>
              <p:cNvGrpSpPr/>
              <p:nvPr/>
            </p:nvGrpSpPr>
            <p:grpSpPr>
              <a:xfrm>
                <a:off x="1119" y="2547"/>
                <a:ext cx="1987" cy="288"/>
                <a:chOff x="1119" y="2547"/>
                <a:chExt cx="1987" cy="288"/>
              </a:xfrm>
            </p:grpSpPr>
            <p:sp>
              <p:nvSpPr>
                <p:cNvPr id="815" name="Google Shape;815;p79"/>
                <p:cNvSpPr/>
                <p:nvPr/>
              </p:nvSpPr>
              <p:spPr>
                <a:xfrm>
                  <a:off x="1119" y="2547"/>
                  <a:ext cx="1113" cy="288"/>
                </a:xfrm>
                <a:prstGeom prst="roundRect">
                  <a:avLst>
                    <a:gd fmla="val 74" name="adj"/>
                  </a:avLst>
                </a:prstGeom>
                <a:solidFill>
                  <a:srgbClr val="2323DC"/>
                </a:solidFill>
                <a:ln cap="flat" cmpd="sng" w="9525">
                  <a:solidFill>
                    <a:srgbClr val="000000"/>
                  </a:solidFill>
                  <a:prstDash val="solid"/>
                  <a:miter lim="800000"/>
                  <a:headEnd len="sm" w="sm" type="none"/>
                  <a:tailEnd len="sm" w="sm" type="none"/>
                </a:ln>
              </p:spPr>
              <p:txBody>
                <a:bodyPr anchorCtr="1"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Reference</a:t>
                  </a:r>
                  <a:endParaRPr/>
                </a:p>
              </p:txBody>
            </p:sp>
            <p:sp>
              <p:nvSpPr>
                <p:cNvPr id="816" name="Google Shape;816;p79"/>
                <p:cNvSpPr/>
                <p:nvPr/>
              </p:nvSpPr>
              <p:spPr>
                <a:xfrm>
                  <a:off x="2258" y="2554"/>
                  <a:ext cx="848" cy="76"/>
                </a:xfrm>
                <a:custGeom>
                  <a:rect b="b" l="l" r="r" t="t"/>
                  <a:pathLst>
                    <a:path extrusionOk="0" h="333" w="3384">
                      <a:moveTo>
                        <a:pt x="0" y="0"/>
                      </a:moveTo>
                      <a:cubicBezTo>
                        <a:pt x="378" y="177"/>
                        <a:pt x="848" y="269"/>
                        <a:pt x="1379" y="281"/>
                      </a:cubicBezTo>
                      <a:cubicBezTo>
                        <a:pt x="1840" y="291"/>
                        <a:pt x="2269" y="315"/>
                        <a:pt x="2715" y="332"/>
                      </a:cubicBezTo>
                      <a:lnTo>
                        <a:pt x="3160" y="127"/>
                      </a:lnTo>
                      <a:lnTo>
                        <a:pt x="3383" y="51"/>
                      </a:ln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grpSp>
      </p:grpSp>
      <p:sp>
        <p:nvSpPr>
          <p:cNvPr id="817" name="Google Shape;817;p79"/>
          <p:cNvSpPr txBox="1"/>
          <p:nvPr/>
        </p:nvSpPr>
        <p:spPr>
          <a:xfrm>
            <a:off x="457200" y="1143000"/>
            <a:ext cx="8145462" cy="5018087"/>
          </a:xfrm>
          <a:prstGeom prst="rect">
            <a:avLst/>
          </a:prstGeom>
          <a:noFill/>
          <a:ln>
            <a:noFill/>
          </a:ln>
        </p:spPr>
        <p:txBody>
          <a:bodyPr anchorCtr="0" anchor="t" bIns="45000" lIns="90000" spcFirstLastPara="1" rIns="90000" wrap="square" tIns="45000">
            <a:noAutofit/>
          </a:bodyPr>
          <a:lstStyle/>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 [ ] intArr = new int[ 15 ];</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int x;</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Local variables occupy space in Stack.  Objects irrespective of its place of declaration, always occupy space  in Heap memory.</a:t>
            </a:r>
            <a:endParaRPr/>
          </a:p>
          <a:p>
            <a:pPr indent="0" lvl="0" marL="0" marR="0" rtl="0" algn="l">
              <a:lnSpc>
                <a:spcPct val="112000"/>
              </a:lnSpc>
              <a:spcBef>
                <a:spcPts val="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static void main(String[] args) {</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x;</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 = “abc”;</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Here , s is a reference</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(on stack) to an object abc</a:t>
            </a:r>
            <a:endParaRPr/>
          </a:p>
          <a:p>
            <a:pPr indent="0" lvl="0" marL="0" marR="0" rtl="0" algn="l">
              <a:lnSpc>
                <a:spcPct val="112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(on heap).</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8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An Enhanced Version of For Loop</a:t>
            </a:r>
            <a:endParaRPr/>
          </a:p>
        </p:txBody>
      </p:sp>
      <p:sp>
        <p:nvSpPr>
          <p:cNvPr id="828" name="Google Shape;828;p80"/>
          <p:cNvSpPr txBox="1"/>
          <p:nvPr/>
        </p:nvSpPr>
        <p:spPr>
          <a:xfrm>
            <a:off x="304800" y="914400"/>
            <a:ext cx="86106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EnhancedForLoop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numbers[ ]={40,50,60,70,80};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x : numbers)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System.out.println("Value is : " + x);</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This new and enhanced 'for' loop performs a strict sequential iteration of all elements from the given container.</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Elements are retrieved from start to finish of the container.</a:t>
            </a:r>
            <a:endParaRPr/>
          </a:p>
          <a:p>
            <a:pPr indent="-457200" lvl="0" marL="45720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general syntax of this is as below:</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for(type iteration_variable : collection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statements</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With each iteration of the loop, the next element in the collection is picked and stored in the iteration_variable.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type of iteration variable must be compatible to the type of collection.</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iteration_variable is read only and it is related to the underlying array. Any changes made in the iteration_variable will not reflect in the underlying collection.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Multidimensional Arrays using For-each loop</a:t>
            </a:r>
            <a:endParaRPr/>
          </a:p>
        </p:txBody>
      </p:sp>
      <p:sp>
        <p:nvSpPr>
          <p:cNvPr id="839" name="Google Shape;839;p81"/>
          <p:cNvSpPr txBox="1"/>
          <p:nvPr/>
        </p:nvSpPr>
        <p:spPr>
          <a:xfrm>
            <a:off x="304800" y="762000"/>
            <a:ext cx="8610600" cy="57912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import java.util.Scanner;</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class TwoDimArray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static void main (String [ ] args) throws IOException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int [ ][ ] marks = new int [4][4];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Scanner sc = new Scanner(System.in);</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for (int i = 0; i &lt; marks.length ; i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 ("Enter marks of student : " + i);</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for (int j = 0; j &lt; marks[i].length ; j++)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System.out.println ("Subject " + j);</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marks [i][j] = sc.nextInt();</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r>
              <a:rPr b="1" i="0" lang="en-US" sz="1900" u="none">
                <a:solidFill>
                  <a:srgbClr val="000000"/>
                </a:solidFill>
                <a:latin typeface="Arial Narrow"/>
                <a:ea typeface="Arial Narrow"/>
                <a:cs typeface="Arial Narrow"/>
                <a:sym typeface="Arial Narrow"/>
              </a:rPr>
              <a:t>for (int[ ] i : marks) {</a:t>
            </a:r>
            <a:endParaRPr/>
          </a:p>
          <a:p>
            <a:pPr indent="-457200" lvl="0" marL="457200" marR="0" rtl="0" algn="l">
              <a:lnSpc>
                <a:spcPct val="8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for (int j : i){</a:t>
            </a:r>
            <a:endParaRPr/>
          </a:p>
          <a:p>
            <a:pPr indent="-457200" lvl="0" marL="457200" marR="0" rtl="0" algn="l">
              <a:lnSpc>
                <a:spcPct val="8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System.out.print (j + " ");</a:t>
            </a:r>
            <a:endParaRPr/>
          </a:p>
          <a:p>
            <a:pPr indent="-457200" lvl="0" marL="457200" marR="0" rtl="0" algn="l">
              <a:lnSpc>
                <a:spcPct val="8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System.out.println();</a:t>
            </a:r>
            <a:endParaRPr/>
          </a:p>
          <a:p>
            <a:pPr indent="-457200" lvl="0" marL="457200" marR="0" rtl="0" algn="l">
              <a:lnSpc>
                <a:spcPct val="60000"/>
              </a:lnSpc>
              <a:spcBef>
                <a:spcPts val="500"/>
              </a:spcBef>
              <a:spcAft>
                <a:spcPts val="0"/>
              </a:spcAft>
              <a:buClr>
                <a:srgbClr val="000000"/>
              </a:buClr>
              <a:buSzPts val="1900"/>
              <a:buFont typeface="Arial Narrow"/>
              <a:buNone/>
            </a:pPr>
            <a:r>
              <a:rPr b="1" i="0" lang="en-US" sz="1900" u="none">
                <a:solidFill>
                  <a:srgbClr val="000000"/>
                </a:solidFill>
                <a:latin typeface="Arial Narrow"/>
                <a:ea typeface="Arial Narrow"/>
                <a:cs typeface="Arial Narrow"/>
                <a:sym typeface="Arial Narrow"/>
              </a:rPr>
              <a:t>    </a:t>
            </a:r>
            <a:r>
              <a:rPr b="1" i="0" lang="en-US" sz="1800" u="none">
                <a:solidFill>
                  <a:srgbClr val="000000"/>
                </a:solidFill>
                <a:latin typeface="Arial Narrow"/>
                <a:ea typeface="Arial Narrow"/>
                <a:cs typeface="Arial Narrow"/>
                <a:sym typeface="Arial Narrow"/>
              </a:rPr>
              <a:t>			} </a:t>
            </a:r>
            <a:endParaRPr/>
          </a:p>
          <a:p>
            <a:pPr indent="-457200" lvl="0" marL="457200" marR="0" rtl="0" algn="l">
              <a:lnSpc>
                <a:spcPct val="60000"/>
              </a:lnSpc>
              <a:spcBef>
                <a:spcPts val="5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60000"/>
              </a:lnSpc>
              <a:spcBef>
                <a:spcPts val="5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2"/>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3. Classes and Objects</a:t>
            </a:r>
            <a:endParaRPr/>
          </a:p>
        </p:txBody>
      </p:sp>
      <p:sp>
        <p:nvSpPr>
          <p:cNvPr id="850" name="Google Shape;850;p82"/>
          <p:cNvSpPr txBox="1"/>
          <p:nvPr/>
        </p:nvSpPr>
        <p:spPr>
          <a:xfrm>
            <a:off x="533400" y="1143000"/>
            <a:ext cx="8077200" cy="581183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Classes and objects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Access Specifiers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Method Overloading</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Constructors and Init blocks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Static methods and fields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Var-args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Garbage collection -finalize() method</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‘toString()’ method</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‘this’ reference </a:t>
            </a:r>
            <a:endParaRPr/>
          </a:p>
          <a:p>
            <a:pPr indent="-279400" lvl="1" marL="736600"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86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grpSp>
        <p:nvGrpSpPr>
          <p:cNvPr id="860" name="Google Shape;860;p83"/>
          <p:cNvGrpSpPr/>
          <p:nvPr/>
        </p:nvGrpSpPr>
        <p:grpSpPr>
          <a:xfrm>
            <a:off x="2667000" y="1752600"/>
            <a:ext cx="3044824" cy="3044824"/>
            <a:chOff x="1680" y="1104"/>
            <a:chExt cx="1918" cy="1918"/>
          </a:xfrm>
        </p:grpSpPr>
        <p:sp>
          <p:nvSpPr>
            <p:cNvPr id="861" name="Google Shape;861;p83"/>
            <p:cNvSpPr/>
            <p:nvPr/>
          </p:nvSpPr>
          <p:spPr>
            <a:xfrm>
              <a:off x="1680" y="1104"/>
              <a:ext cx="1918" cy="1918"/>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grpSp>
          <p:nvGrpSpPr>
            <p:cNvPr id="862" name="Google Shape;862;p83"/>
            <p:cNvGrpSpPr/>
            <p:nvPr/>
          </p:nvGrpSpPr>
          <p:grpSpPr>
            <a:xfrm>
              <a:off x="1920" y="1344"/>
              <a:ext cx="1436" cy="1628"/>
              <a:chOff x="1920" y="1344"/>
              <a:chExt cx="1436" cy="1628"/>
            </a:xfrm>
          </p:grpSpPr>
          <p:sp>
            <p:nvSpPr>
              <p:cNvPr id="863" name="Google Shape;863;p83"/>
              <p:cNvSpPr/>
              <p:nvPr/>
            </p:nvSpPr>
            <p:spPr>
              <a:xfrm>
                <a:off x="2686" y="1344"/>
                <a:ext cx="670" cy="67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0" i="1" lang="en-US" sz="1800" u="none">
                    <a:solidFill>
                      <a:srgbClr val="000000"/>
                    </a:solidFill>
                    <a:latin typeface="Times New Roman"/>
                    <a:ea typeface="Times New Roman"/>
                    <a:cs typeface="Times New Roman"/>
                    <a:sym typeface="Times New Roman"/>
                  </a:rPr>
                  <a:t>deposit</a:t>
                </a:r>
                <a:endParaRPr/>
              </a:p>
            </p:txBody>
          </p:sp>
          <p:sp>
            <p:nvSpPr>
              <p:cNvPr id="864" name="Google Shape;864;p83"/>
              <p:cNvSpPr/>
              <p:nvPr/>
            </p:nvSpPr>
            <p:spPr>
              <a:xfrm>
                <a:off x="1920" y="1344"/>
                <a:ext cx="670" cy="67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0" i="1" lang="en-US" sz="1800" u="none">
                    <a:solidFill>
                      <a:srgbClr val="000000"/>
                    </a:solidFill>
                    <a:latin typeface="Times New Roman"/>
                    <a:ea typeface="Times New Roman"/>
                    <a:cs typeface="Times New Roman"/>
                    <a:sym typeface="Times New Roman"/>
                  </a:rPr>
                  <a:t>withdraw</a:t>
                </a:r>
                <a:endParaRPr/>
              </a:p>
            </p:txBody>
          </p:sp>
          <p:sp>
            <p:nvSpPr>
              <p:cNvPr id="865" name="Google Shape;865;p83"/>
              <p:cNvSpPr/>
              <p:nvPr/>
            </p:nvSpPr>
            <p:spPr>
              <a:xfrm>
                <a:off x="2254" y="2302"/>
                <a:ext cx="670" cy="67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0" i="1" lang="en-US" sz="1800" u="none">
                    <a:solidFill>
                      <a:srgbClr val="000000"/>
                    </a:solidFill>
                    <a:latin typeface="Times New Roman"/>
                    <a:ea typeface="Times New Roman"/>
                    <a:cs typeface="Times New Roman"/>
                    <a:sym typeface="Times New Roman"/>
                  </a:rPr>
                  <a:t>getCurBal</a:t>
                </a:r>
                <a:endParaRPr/>
              </a:p>
            </p:txBody>
          </p:sp>
        </p:grpSp>
      </p:grpSp>
      <p:sp>
        <p:nvSpPr>
          <p:cNvPr id="866" name="Google Shape;866;p8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Classes and Objects</a:t>
            </a:r>
            <a:endParaRPr/>
          </a:p>
        </p:txBody>
      </p:sp>
      <p:sp>
        <p:nvSpPr>
          <p:cNvPr id="867" name="Google Shape;867;p83"/>
          <p:cNvSpPr txBox="1"/>
          <p:nvPr/>
        </p:nvSpPr>
        <p:spPr>
          <a:xfrm>
            <a:off x="533400" y="1143000"/>
            <a:ext cx="6858000" cy="5259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2000"/>
              <a:buFont typeface="Arial"/>
              <a:buNone/>
            </a:pPr>
            <a:r>
              <a:t/>
            </a:r>
            <a:endParaRPr b="0" i="0" sz="2000" u="none">
              <a:solidFill>
                <a:srgbClr val="000000"/>
              </a:solidFill>
              <a:latin typeface="Arial"/>
              <a:ea typeface="Arial"/>
              <a:cs typeface="Arial"/>
              <a:sym typeface="Arial"/>
            </a:endParaRPr>
          </a:p>
          <a:p>
            <a:pPr indent="0" lvl="0" marL="0" marR="0" rtl="0" algn="ctr">
              <a:lnSpc>
                <a:spcPct val="80000"/>
              </a:lnSpc>
              <a:spcBef>
                <a:spcPts val="0"/>
              </a:spcBef>
              <a:spcAft>
                <a:spcPts val="0"/>
              </a:spcAft>
              <a:buNone/>
            </a:pPr>
            <a:r>
              <a:t/>
            </a:r>
            <a:endParaRPr b="0" i="0" sz="2000" u="none">
              <a:solidFill>
                <a:srgbClr val="000000"/>
              </a:solidFill>
              <a:latin typeface="Arial"/>
              <a:ea typeface="Arial"/>
              <a:cs typeface="Arial"/>
              <a:sym typeface="Arial"/>
            </a:endParaRPr>
          </a:p>
        </p:txBody>
      </p:sp>
      <p:grpSp>
        <p:nvGrpSpPr>
          <p:cNvPr id="868" name="Google Shape;868;p83"/>
          <p:cNvGrpSpPr/>
          <p:nvPr/>
        </p:nvGrpSpPr>
        <p:grpSpPr>
          <a:xfrm>
            <a:off x="3276600" y="3276600"/>
            <a:ext cx="1901824" cy="301624"/>
            <a:chOff x="2064" y="2064"/>
            <a:chExt cx="1198" cy="190"/>
          </a:xfrm>
        </p:grpSpPr>
        <p:sp>
          <p:nvSpPr>
            <p:cNvPr id="869" name="Google Shape;869;p83"/>
            <p:cNvSpPr txBox="1"/>
            <p:nvPr/>
          </p:nvSpPr>
          <p:spPr>
            <a:xfrm>
              <a:off x="2765" y="2064"/>
              <a:ext cx="496" cy="189"/>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5000.0</a:t>
              </a:r>
              <a:endParaRPr/>
            </a:p>
          </p:txBody>
        </p:sp>
        <p:sp>
          <p:nvSpPr>
            <p:cNvPr id="870" name="Google Shape;870;p83"/>
            <p:cNvSpPr txBox="1"/>
            <p:nvPr/>
          </p:nvSpPr>
          <p:spPr>
            <a:xfrm>
              <a:off x="2311" y="2064"/>
              <a:ext cx="454" cy="189"/>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John</a:t>
              </a:r>
              <a:endParaRPr/>
            </a:p>
          </p:txBody>
        </p:sp>
        <p:sp>
          <p:nvSpPr>
            <p:cNvPr id="871" name="Google Shape;871;p83"/>
            <p:cNvSpPr txBox="1"/>
            <p:nvPr/>
          </p:nvSpPr>
          <p:spPr>
            <a:xfrm>
              <a:off x="2064" y="2064"/>
              <a:ext cx="248" cy="189"/>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10</a:t>
              </a:r>
              <a:endParaRPr/>
            </a:p>
          </p:txBody>
        </p:sp>
        <p:cxnSp>
          <p:nvCxnSpPr>
            <p:cNvPr id="872" name="Google Shape;872;p83"/>
            <p:cNvCxnSpPr/>
            <p:nvPr/>
          </p:nvCxnSpPr>
          <p:spPr>
            <a:xfrm>
              <a:off x="2064" y="2064"/>
              <a:ext cx="1197" cy="1"/>
            </a:xfrm>
            <a:prstGeom prst="straightConnector1">
              <a:avLst/>
            </a:prstGeom>
            <a:noFill/>
            <a:ln cap="flat" cmpd="sng" w="28425">
              <a:solidFill>
                <a:srgbClr val="000000"/>
              </a:solidFill>
              <a:prstDash val="solid"/>
              <a:miter lim="800000"/>
              <a:headEnd len="med" w="med" type="none"/>
              <a:tailEnd len="med" w="med" type="none"/>
            </a:ln>
          </p:spPr>
        </p:cxnSp>
        <p:cxnSp>
          <p:nvCxnSpPr>
            <p:cNvPr id="873" name="Google Shape;873;p83"/>
            <p:cNvCxnSpPr/>
            <p:nvPr/>
          </p:nvCxnSpPr>
          <p:spPr>
            <a:xfrm>
              <a:off x="2064" y="2253"/>
              <a:ext cx="1197" cy="1"/>
            </a:xfrm>
            <a:prstGeom prst="straightConnector1">
              <a:avLst/>
            </a:prstGeom>
            <a:noFill/>
            <a:ln cap="flat" cmpd="sng" w="28425">
              <a:solidFill>
                <a:srgbClr val="000000"/>
              </a:solidFill>
              <a:prstDash val="solid"/>
              <a:miter lim="800000"/>
              <a:headEnd len="med" w="med" type="none"/>
              <a:tailEnd len="med" w="med" type="none"/>
            </a:ln>
          </p:spPr>
        </p:cxnSp>
        <p:cxnSp>
          <p:nvCxnSpPr>
            <p:cNvPr id="874" name="Google Shape;874;p83"/>
            <p:cNvCxnSpPr/>
            <p:nvPr/>
          </p:nvCxnSpPr>
          <p:spPr>
            <a:xfrm>
              <a:off x="2064" y="2064"/>
              <a:ext cx="1" cy="189"/>
            </a:xfrm>
            <a:prstGeom prst="straightConnector1">
              <a:avLst/>
            </a:prstGeom>
            <a:noFill/>
            <a:ln cap="flat" cmpd="sng" w="28425">
              <a:solidFill>
                <a:srgbClr val="000000"/>
              </a:solidFill>
              <a:prstDash val="solid"/>
              <a:miter lim="800000"/>
              <a:headEnd len="med" w="med" type="none"/>
              <a:tailEnd len="med" w="med" type="none"/>
            </a:ln>
          </p:spPr>
        </p:cxnSp>
        <p:cxnSp>
          <p:nvCxnSpPr>
            <p:cNvPr id="875" name="Google Shape;875;p83"/>
            <p:cNvCxnSpPr/>
            <p:nvPr/>
          </p:nvCxnSpPr>
          <p:spPr>
            <a:xfrm>
              <a:off x="2311" y="2064"/>
              <a:ext cx="1" cy="189"/>
            </a:xfrm>
            <a:prstGeom prst="straightConnector1">
              <a:avLst/>
            </a:prstGeom>
            <a:noFill/>
            <a:ln cap="flat" cmpd="sng" w="12600">
              <a:solidFill>
                <a:srgbClr val="000000"/>
              </a:solidFill>
              <a:prstDash val="solid"/>
              <a:miter lim="800000"/>
              <a:headEnd len="med" w="med" type="none"/>
              <a:tailEnd len="med" w="med" type="none"/>
            </a:ln>
          </p:spPr>
        </p:cxnSp>
        <p:cxnSp>
          <p:nvCxnSpPr>
            <p:cNvPr id="876" name="Google Shape;876;p83"/>
            <p:cNvCxnSpPr/>
            <p:nvPr/>
          </p:nvCxnSpPr>
          <p:spPr>
            <a:xfrm>
              <a:off x="2765" y="2064"/>
              <a:ext cx="1" cy="189"/>
            </a:xfrm>
            <a:prstGeom prst="straightConnector1">
              <a:avLst/>
            </a:prstGeom>
            <a:noFill/>
            <a:ln cap="flat" cmpd="sng" w="12600">
              <a:solidFill>
                <a:srgbClr val="000000"/>
              </a:solidFill>
              <a:prstDash val="solid"/>
              <a:miter lim="800000"/>
              <a:headEnd len="med" w="med" type="none"/>
              <a:tailEnd len="med" w="med" type="none"/>
            </a:ln>
          </p:spPr>
        </p:cxnSp>
        <p:cxnSp>
          <p:nvCxnSpPr>
            <p:cNvPr id="877" name="Google Shape;877;p83"/>
            <p:cNvCxnSpPr/>
            <p:nvPr/>
          </p:nvCxnSpPr>
          <p:spPr>
            <a:xfrm>
              <a:off x="3261" y="2064"/>
              <a:ext cx="1" cy="189"/>
            </a:xfrm>
            <a:prstGeom prst="straightConnector1">
              <a:avLst/>
            </a:prstGeom>
            <a:noFill/>
            <a:ln cap="flat" cmpd="sng" w="28425">
              <a:solidFill>
                <a:srgbClr val="000000"/>
              </a:solidFill>
              <a:prstDash val="solid"/>
              <a:miter lim="800000"/>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imes New Roman"/>
                <a:ea typeface="Times New Roman"/>
                <a:cs typeface="Times New Roman"/>
                <a:sym typeface="Times New Roman"/>
              </a:rPr>
              <a:t>What is a PATH  and CLASSPATH variable ?</a:t>
            </a:r>
            <a:endParaRPr/>
          </a:p>
        </p:txBody>
      </p:sp>
      <p:sp>
        <p:nvSpPr>
          <p:cNvPr id="155" name="Google Shape;155;p30"/>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The path is an environment variable that guides the Operating System to locate .exe file given as an external command at OS prompt in case OS fails in locating this file in current directory.  The variable is stored with one or more paths separated by OS specific separator.  In case of windows, a semicolon ‘;’ is used as a separator.  The OS looks the .exe file in the paths from left to right order in the path variable.  The path variable can be set…</a:t>
            </a:r>
            <a:endParaRPr/>
          </a:p>
          <a:p>
            <a:pPr indent="-196850" lvl="0" marL="336550" marR="0" rtl="0" algn="just">
              <a:lnSpc>
                <a:spcPct val="80000"/>
              </a:lnSpc>
              <a:spcBef>
                <a:spcPts val="400"/>
              </a:spcBef>
              <a:spcAft>
                <a:spcPts val="0"/>
              </a:spcAft>
              <a:buClr>
                <a:srgbClr val="000000"/>
              </a:buClr>
              <a:buSzPts val="2200"/>
              <a:buFont typeface="Times New Roman"/>
              <a:buNone/>
            </a:pPr>
            <a:r>
              <a:t/>
            </a:r>
            <a:endParaRPr b="0" i="0" sz="2200" u="none" cap="none" strike="noStrik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MyComputer🡪RghtClk🡪Properties🡪Advanced🡪Environ Variables🡪System Variables.</a:t>
            </a:r>
            <a:endParaRPr/>
          </a:p>
          <a:p>
            <a:pPr indent="-336550" lvl="0" marL="336550" marR="0" rtl="0" algn="just">
              <a:lnSpc>
                <a:spcPct val="80000"/>
              </a:lnSpc>
              <a:spcBef>
                <a:spcPts val="40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The set path=“newpath%path%” command in the command window.</a:t>
            </a:r>
            <a:endParaRPr/>
          </a:p>
          <a:p>
            <a:pPr indent="-336550" lvl="0" marL="336550" marR="0" rtl="0" algn="just">
              <a:lnSpc>
                <a:spcPct val="80000"/>
              </a:lnSpc>
              <a:spcBef>
                <a:spcPts val="40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Classpath is an Environment Variable, which guides the Java Virtual Machine to locate the desired classes across file system hierarchy. </a:t>
            </a:r>
            <a:endParaRPr/>
          </a:p>
          <a:p>
            <a:pPr indent="-336550" lvl="0" marL="336550" marR="0" rtl="0" algn="just">
              <a:lnSpc>
                <a:spcPct val="80000"/>
              </a:lnSpc>
              <a:spcBef>
                <a:spcPts val="400"/>
              </a:spcBef>
              <a:spcAft>
                <a:spcPts val="0"/>
              </a:spcAft>
              <a:buClr>
                <a:srgbClr val="000000"/>
              </a:buClr>
              <a:buSzPts val="2200"/>
              <a:buFont typeface="Times New Roman"/>
              <a:buChar char="•"/>
            </a:pPr>
            <a:r>
              <a:rPr b="0" i="0" lang="en-US" sz="2200" u="none" cap="none" strike="noStrike">
                <a:solidFill>
                  <a:srgbClr val="000000"/>
                </a:solidFill>
                <a:latin typeface="Times New Roman"/>
                <a:ea typeface="Times New Roman"/>
                <a:cs typeface="Times New Roman"/>
                <a:sym typeface="Times New Roman"/>
              </a:rPr>
              <a:t>ClassPath is “class search paths”, is list of directories in which classes may be found. </a:t>
            </a:r>
            <a:endParaRPr/>
          </a:p>
          <a:p>
            <a:pPr indent="-196850" lvl="0" marL="336550" marR="0" rtl="0" algn="just">
              <a:lnSpc>
                <a:spcPct val="80000"/>
              </a:lnSpc>
              <a:spcBef>
                <a:spcPts val="400"/>
              </a:spcBef>
              <a:spcAft>
                <a:spcPts val="0"/>
              </a:spcAft>
              <a:buClr>
                <a:srgbClr val="000000"/>
              </a:buClr>
              <a:buSzPts val="2200"/>
              <a:buFont typeface="Times New Roman"/>
              <a:buNone/>
            </a:pPr>
            <a:r>
              <a:t/>
            </a:r>
            <a:endParaRPr b="0" i="1" sz="2200" u="none" cap="none" strike="noStrike">
              <a:solidFill>
                <a:srgbClr val="000000"/>
              </a:solidFill>
              <a:latin typeface="Arial"/>
              <a:ea typeface="Arial"/>
              <a:cs typeface="Arial"/>
              <a:sym typeface="Arial"/>
            </a:endParaRPr>
          </a:p>
          <a:p>
            <a:pPr indent="-196850" lvl="0" marL="336550" marR="0" rtl="0" algn="l">
              <a:lnSpc>
                <a:spcPct val="80000"/>
              </a:lnSpc>
              <a:spcBef>
                <a:spcPts val="600"/>
              </a:spcBef>
              <a:spcAft>
                <a:spcPts val="0"/>
              </a:spcAft>
              <a:buClr>
                <a:srgbClr val="000000"/>
              </a:buClr>
              <a:buSzPts val="2200"/>
              <a:buFont typeface="Times New Roman"/>
              <a:buNone/>
            </a:pPr>
            <a:r>
              <a:t/>
            </a:r>
            <a:endParaRPr b="0" i="1" sz="2200" u="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Creating a Class</a:t>
            </a:r>
            <a:endParaRPr/>
          </a:p>
        </p:txBody>
      </p:sp>
      <p:sp>
        <p:nvSpPr>
          <p:cNvPr id="888" name="Google Shape;888;p84"/>
          <p:cNvSpPr txBox="1"/>
          <p:nvPr/>
        </p:nvSpPr>
        <p:spPr>
          <a:xfrm>
            <a:off x="533400" y="838200"/>
            <a:ext cx="8077200" cy="5641975"/>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id;</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curBal=0;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name;</a:t>
            </a:r>
            <a:endParaRPr/>
          </a:p>
          <a:p>
            <a:pPr indent="-457200" lvl="0" marL="45720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deposit (float amt)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void withdraw (float amt)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8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Using the BankAccount Class</a:t>
            </a:r>
            <a:endParaRPr/>
          </a:p>
        </p:txBody>
      </p:sp>
      <p:sp>
        <p:nvSpPr>
          <p:cNvPr id="899" name="Google Shape;899;p85"/>
          <p:cNvSpPr txBox="1"/>
          <p:nvPr/>
        </p:nvSpPr>
        <p:spPr>
          <a:xfrm>
            <a:off x="457200" y="914400"/>
            <a:ext cx="86868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TestBankAccount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 = new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("Previous Balance :" + ba.curBal);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ba.deposit (5000);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("Balance after depositing Rs.5000/-  :" + ba.curBal);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ba.withdraw(1000);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("Balance after withdrawing Rs.1000/- :" + ba.curBal);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8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Access Control</a:t>
            </a:r>
            <a:endParaRPr/>
          </a:p>
        </p:txBody>
      </p:sp>
      <p:sp>
        <p:nvSpPr>
          <p:cNvPr id="910" name="Google Shape;910;p8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private</a:t>
            </a:r>
            <a:r>
              <a:rPr b="0" i="0" lang="en-US" sz="2400" u="none">
                <a:solidFill>
                  <a:srgbClr val="000000"/>
                </a:solidFill>
                <a:latin typeface="Times New Roman"/>
                <a:ea typeface="Times New Roman"/>
                <a:cs typeface="Times New Roman"/>
                <a:sym typeface="Times New Roman"/>
              </a:rPr>
              <a:t>  </a:t>
            </a:r>
            <a:r>
              <a:rPr b="1" i="0" lang="en-US" sz="2400" u="none">
                <a:solidFill>
                  <a:srgbClr val="000000"/>
                </a:solidFill>
                <a:latin typeface="Times New Roman"/>
                <a:ea typeface="Times New Roman"/>
                <a:cs typeface="Times New Roman"/>
                <a:sym typeface="Times New Roman"/>
              </a:rPr>
              <a:t>:</a:t>
            </a: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Accessible within the class only. They are not </a:t>
            </a:r>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                      inherited by the subclass.</a:t>
            </a:r>
            <a:endParaRPr/>
          </a:p>
          <a:p>
            <a:pPr indent="-336550" lvl="0" marL="336550" marR="0" rtl="0" algn="l">
              <a:lnSpc>
                <a:spcPct val="100000"/>
              </a:lnSpc>
              <a:spcBef>
                <a:spcPts val="600"/>
              </a:spcBef>
              <a:spcAft>
                <a:spcPts val="0"/>
              </a:spcAft>
              <a:buClr>
                <a:schemeClr val="lt1"/>
              </a:buClr>
              <a:buSzPts val="2200"/>
              <a:buFont typeface="Arial"/>
              <a:buNone/>
            </a:pPr>
            <a:r>
              <a:t/>
            </a:r>
            <a:endParaRPr b="1"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public</a:t>
            </a:r>
            <a:r>
              <a:rPr b="0" i="0" lang="en-US" sz="2400" u="none">
                <a:solidFill>
                  <a:srgbClr val="000000"/>
                </a:solidFill>
                <a:latin typeface="Times New Roman"/>
                <a:ea typeface="Times New Roman"/>
                <a:cs typeface="Times New Roman"/>
                <a:sym typeface="Times New Roman"/>
              </a:rPr>
              <a:t>   </a:t>
            </a:r>
            <a:r>
              <a:rPr b="1" i="0" lang="en-US" sz="2400" u="none">
                <a:solidFill>
                  <a:srgbClr val="000000"/>
                </a:solidFill>
                <a:latin typeface="Times New Roman"/>
                <a:ea typeface="Times New Roman"/>
                <a:cs typeface="Times New Roman"/>
                <a:sym typeface="Times New Roman"/>
              </a:rPr>
              <a:t>:</a:t>
            </a: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Accessible anywhere the class is accessible. 			    			   They are also inherited by all subclasses.</a:t>
            </a:r>
            <a:endParaRPr/>
          </a:p>
          <a:p>
            <a:pPr indent="-336550" lvl="0" marL="336550" marR="0" rtl="0" algn="l">
              <a:lnSpc>
                <a:spcPct val="100000"/>
              </a:lnSpc>
              <a:spcBef>
                <a:spcPts val="600"/>
              </a:spcBef>
              <a:spcAft>
                <a:spcPts val="0"/>
              </a:spcAft>
              <a:buClr>
                <a:schemeClr val="lt1"/>
              </a:buClr>
              <a:buSzPts val="2200"/>
              <a:buFont typeface="Arial"/>
              <a:buNone/>
            </a:pPr>
            <a:r>
              <a:t/>
            </a:r>
            <a:endParaRPr b="0" i="0" sz="22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protected  :</a:t>
            </a: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Accessible in the class itself, &amp; accessible</a:t>
            </a:r>
            <a:endParaRPr/>
          </a:p>
          <a:p>
            <a:pPr indent="-336550" lvl="0" marL="336550" marR="0" rtl="0" algn="l">
              <a:lnSpc>
                <a:spcPct val="100000"/>
              </a:lnSpc>
              <a:spcBef>
                <a:spcPts val="600"/>
              </a:spcBef>
              <a:spcAft>
                <a:spcPts val="0"/>
              </a:spcAft>
              <a:buClr>
                <a:srgbClr val="000000"/>
              </a:buClr>
              <a:buSzPts val="2200"/>
              <a:buFont typeface="Times New Roman"/>
              <a:buNone/>
            </a:pPr>
            <a:r>
              <a:rPr b="0" i="0" lang="en-US" sz="2200" u="none">
                <a:solidFill>
                  <a:srgbClr val="000000"/>
                </a:solidFill>
                <a:latin typeface="Times New Roman"/>
                <a:ea typeface="Times New Roman"/>
                <a:cs typeface="Times New Roman"/>
                <a:sym typeface="Times New Roman"/>
              </a:rPr>
              <a:t>					 to,&amp; inherited by, class in the same package &amp; 				 in subclasses</a:t>
            </a:r>
            <a:r>
              <a:rPr b="0" i="0" lang="en-US" sz="2400" u="none">
                <a:solidFill>
                  <a:srgbClr val="000000"/>
                </a:solidFill>
                <a:latin typeface="Times New Roman"/>
                <a:ea typeface="Times New Roman"/>
                <a:cs typeface="Times New Roman"/>
                <a:sym typeface="Times New Roman"/>
              </a:rPr>
              <a:t>.</a:t>
            </a:r>
            <a:endParaRPr/>
          </a:p>
          <a:p>
            <a:pPr indent="-336550" lvl="0" marL="336550" marR="0" rtl="0" algn="l">
              <a:lnSpc>
                <a:spcPct val="100000"/>
              </a:lnSpc>
              <a:spcBef>
                <a:spcPts val="6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package</a:t>
            </a:r>
            <a:r>
              <a:rPr b="0" i="0" lang="en-US" sz="2400" u="none">
                <a:solidFill>
                  <a:srgbClr val="000000"/>
                </a:solidFill>
                <a:latin typeface="Times New Roman"/>
                <a:ea typeface="Times New Roman"/>
                <a:cs typeface="Times New Roman"/>
                <a:sym typeface="Times New Roman"/>
              </a:rPr>
              <a:t>/</a:t>
            </a:r>
            <a:r>
              <a:rPr b="1" i="0" lang="en-US" sz="2400" u="none">
                <a:solidFill>
                  <a:srgbClr val="000000"/>
                </a:solidFill>
                <a:latin typeface="Times New Roman"/>
                <a:ea typeface="Times New Roman"/>
                <a:cs typeface="Times New Roman"/>
                <a:sym typeface="Times New Roman"/>
              </a:rPr>
              <a:t>default</a:t>
            </a:r>
            <a:r>
              <a:rPr b="0" i="0" lang="en-US" sz="2400" u="none">
                <a:solidFill>
                  <a:srgbClr val="000000"/>
                </a:solidFill>
                <a:latin typeface="Times New Roman"/>
                <a:ea typeface="Times New Roman"/>
                <a:cs typeface="Times New Roman"/>
                <a:sym typeface="Times New Roman"/>
              </a:rPr>
              <a:t> </a:t>
            </a:r>
            <a:r>
              <a:rPr b="1" i="0" lang="en-US" sz="2400" u="none">
                <a:solidFill>
                  <a:srgbClr val="000000"/>
                </a:solidFill>
                <a:latin typeface="Times New Roman"/>
                <a:ea typeface="Times New Roman"/>
                <a:cs typeface="Times New Roman"/>
                <a:sym typeface="Times New Roman"/>
              </a:rPr>
              <a:t>:</a:t>
            </a:r>
            <a:r>
              <a:rPr b="0" i="0" lang="en-US" sz="2400" u="none">
                <a:solidFill>
                  <a:srgbClr val="000000"/>
                </a:solidFill>
                <a:latin typeface="Times New Roman"/>
                <a:ea typeface="Times New Roman"/>
                <a:cs typeface="Times New Roman"/>
                <a:sym typeface="Times New Roman"/>
              </a:rPr>
              <a:t> </a:t>
            </a:r>
            <a:r>
              <a:rPr b="0" i="0" lang="en-US" sz="2200" u="none">
                <a:solidFill>
                  <a:srgbClr val="000000"/>
                </a:solidFill>
                <a:latin typeface="Times New Roman"/>
                <a:ea typeface="Times New Roman"/>
                <a:cs typeface="Times New Roman"/>
                <a:sym typeface="Times New Roman"/>
              </a:rPr>
              <a:t>Accessible in the class itself, and 					      accessible to, and inherited by, code in   						the same package.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8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Fields and Methods</a:t>
            </a:r>
            <a:endParaRPr/>
          </a:p>
        </p:txBody>
      </p:sp>
      <p:sp>
        <p:nvSpPr>
          <p:cNvPr id="921" name="Google Shape;921;p87"/>
          <p:cNvSpPr txBox="1"/>
          <p:nvPr/>
        </p:nvSpPr>
        <p:spPr>
          <a:xfrm>
            <a:off x="533400" y="838200"/>
            <a:ext cx="8077200" cy="5641975"/>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private</a:t>
            </a:r>
            <a:r>
              <a:rPr b="0" i="0" lang="en-US" sz="2000" u="none">
                <a:solidFill>
                  <a:srgbClr val="000000"/>
                </a:solidFill>
                <a:latin typeface="Arial Narrow"/>
                <a:ea typeface="Arial Narrow"/>
                <a:cs typeface="Arial Narrow"/>
                <a:sym typeface="Arial Narrow"/>
              </a:rPr>
              <a:t> int id;</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private float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private</a:t>
            </a:r>
            <a:r>
              <a:rPr b="0" i="0" lang="en-US" sz="2000" u="none">
                <a:solidFill>
                  <a:srgbClr val="000000"/>
                </a:solidFill>
                <a:latin typeface="Arial Narrow"/>
                <a:ea typeface="Arial Narrow"/>
                <a:cs typeface="Arial Narrow"/>
                <a:sym typeface="Arial Narrow"/>
              </a:rPr>
              <a:t> String name;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deposit (float amt)</a:t>
            </a: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withdraw (float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	public float getCurBal ( )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return curBal;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5" name="Shape 925"/>
        <p:cNvGrpSpPr/>
        <p:nvPr/>
      </p:nvGrpSpPr>
      <p:grpSpPr>
        <a:xfrm>
          <a:off x="0" y="0"/>
          <a:ext cx="0" cy="0"/>
          <a:chOff x="0" y="0"/>
          <a:chExt cx="0" cy="0"/>
        </a:xfrm>
      </p:grpSpPr>
      <p:sp>
        <p:nvSpPr>
          <p:cNvPr id="926" name="Google Shape;926;p88"/>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Parameter Values</a:t>
            </a:r>
            <a:endParaRPr/>
          </a:p>
        </p:txBody>
      </p:sp>
      <p:sp>
        <p:nvSpPr>
          <p:cNvPr id="927" name="Google Shape;927;p88"/>
          <p:cNvSpPr txBox="1"/>
          <p:nvPr>
            <p:ph idx="1" type="body"/>
          </p:nvPr>
        </p:nvSpPr>
        <p:spPr>
          <a:xfrm>
            <a:off x="457200" y="9906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The methods are declared to accept some parameters and whenever we call these methods, the values are passed as an argument. </a:t>
            </a:r>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In Java, parameters are passed to methods by value. This means that a copy of the parameter that the calling code had supplied, is made and given to the called method. The called method can make any changes to the value of the parameter received, but it will have no impact on the calling code. </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If the parameter to a method is an object reference, then it is the object reference that is supplied "by value". In other words, if a called method changes the object reference to refer to another object, that change will have no impact on the calling code; in the calling code the object reference will continue to refer to the same old object.</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l">
              <a:lnSpc>
                <a:spcPct val="80000"/>
              </a:lnSpc>
              <a:spcBef>
                <a:spcPts val="6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However, using the object reference, which is received as a parameter, if you change any field of the referred object, that change is applicable for every part of the program that holds a reference to that object.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5" name="Shape 935"/>
        <p:cNvGrpSpPr/>
        <p:nvPr/>
      </p:nvGrpSpPr>
      <p:grpSpPr>
        <a:xfrm>
          <a:off x="0" y="0"/>
          <a:ext cx="0" cy="0"/>
          <a:chOff x="0" y="0"/>
          <a:chExt cx="0" cy="0"/>
        </a:xfrm>
      </p:grpSpPr>
      <p:sp>
        <p:nvSpPr>
          <p:cNvPr id="936" name="Google Shape;936;p8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Parameter Values</a:t>
            </a:r>
            <a:endParaRPr/>
          </a:p>
        </p:txBody>
      </p:sp>
      <p:sp>
        <p:nvSpPr>
          <p:cNvPr id="937" name="Google Shape;937;p89"/>
          <p:cNvSpPr txBox="1"/>
          <p:nvPr/>
        </p:nvSpPr>
        <p:spPr>
          <a:xfrm>
            <a:off x="381000" y="838200"/>
            <a:ext cx="8458200" cy="56657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public class PassByValue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public static void main(String[ ] args)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int x = 15;      int[ ] y = {10, 20, 30, 40};</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BankAccount ba = new BankAccount(101, "abc", 5000);</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System.out.println("Values before passing the parameters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System.out.print("X : "+x+"\tName : "+ba.getName( )+"\tArray object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for(int z:y)</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System.out.print(z+",");</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changeThem(25, y, ba);</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System.out.println(“\nValues after passing the parameters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System.out.print("X : "+x+"\tName : "+ba.getName( )+"\tArray object :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for(int z:y)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System.out.print(z+",");</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public static void changeThem(int x, int[ ] yc, BankAccount ba)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x = 60;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for(int i=0; i&lt;yc.length; i++)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yc[i]++;</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ba.setName("xyz");</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9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Overloading</a:t>
            </a:r>
            <a:endParaRPr/>
          </a:p>
        </p:txBody>
      </p:sp>
      <p:sp>
        <p:nvSpPr>
          <p:cNvPr id="943" name="Google Shape;943;p90"/>
          <p:cNvSpPr txBox="1"/>
          <p:nvPr>
            <p:ph idx="1" type="body"/>
          </p:nvPr>
        </p:nvSpPr>
        <p:spPr>
          <a:xfrm>
            <a:off x="457200" y="10668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In Java, a class can have two or more different methods with the same name, provided their signature is different. The </a:t>
            </a:r>
            <a:r>
              <a:rPr b="0" i="1" lang="en-US" sz="1800" u="none">
                <a:solidFill>
                  <a:srgbClr val="000000"/>
                </a:solidFill>
                <a:latin typeface="Arial"/>
                <a:ea typeface="Arial"/>
                <a:cs typeface="Arial"/>
                <a:sym typeface="Arial"/>
              </a:rPr>
              <a:t>signature</a:t>
            </a:r>
            <a:r>
              <a:rPr b="0" i="0" lang="en-US" sz="1800" u="none">
                <a:solidFill>
                  <a:srgbClr val="000000"/>
                </a:solidFill>
                <a:latin typeface="Arial"/>
                <a:ea typeface="Arial"/>
                <a:cs typeface="Arial"/>
                <a:sym typeface="Arial"/>
              </a:rPr>
              <a:t> of a method is its name together with the number order and types of its parameters. </a:t>
            </a:r>
            <a:endParaRPr/>
          </a:p>
          <a:p>
            <a:pPr indent="-2222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This feature of having multiple methods with the same name but different signatures is known as </a:t>
            </a:r>
            <a:r>
              <a:rPr b="0" i="1" lang="en-US" sz="1800" u="none">
                <a:solidFill>
                  <a:srgbClr val="000000"/>
                </a:solidFill>
                <a:latin typeface="Arial"/>
                <a:ea typeface="Arial"/>
                <a:cs typeface="Arial"/>
                <a:sym typeface="Arial"/>
              </a:rPr>
              <a:t>overloading</a:t>
            </a:r>
            <a:r>
              <a:rPr b="0" i="0" lang="en-US" sz="1800" u="none">
                <a:solidFill>
                  <a:srgbClr val="000000"/>
                </a:solidFill>
                <a:latin typeface="Arial"/>
                <a:ea typeface="Arial"/>
                <a:cs typeface="Arial"/>
                <a:sym typeface="Arial"/>
              </a:rPr>
              <a:t>. When you call a method, the compiler determines the actual method to invoke based on the number and types of parameters supplied by you.</a:t>
            </a:r>
            <a:endParaRPr/>
          </a:p>
          <a:p>
            <a:pPr indent="-2222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In the above code, we have a class called Addition, wherein we are going to perform addition of two numbers. Now these numbers can be of any type i.e two int’s or two floats. In this situation , instead of giving different names to different methods, we can do it more better by using the same name for all the methods. Depending upon the type of data passed to the method the compiler will make a call to that particular method. This feature is called as method overloading and also sometimes referred to as compile time polymorphism.</a:t>
            </a:r>
            <a:endParaRPr/>
          </a:p>
          <a:p>
            <a:pPr indent="-336550" lvl="0" marL="336550" marR="0" rtl="0" algn="just">
              <a:lnSpc>
                <a:spcPct val="80000"/>
              </a:lnSpc>
              <a:spcBef>
                <a:spcPts val="4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 </a:t>
            </a:r>
            <a:endParaRPr/>
          </a:p>
          <a:p>
            <a:pPr indent="-336550" lvl="0" marL="336550" marR="0" rtl="0" algn="just">
              <a:lnSpc>
                <a:spcPct val="80000"/>
              </a:lnSpc>
              <a:spcBef>
                <a:spcPts val="300"/>
              </a:spcBef>
              <a:spcAft>
                <a:spcPts val="0"/>
              </a:spcAft>
              <a:buClr>
                <a:srgbClr val="000000"/>
              </a:buClr>
              <a:buSzPts val="1800"/>
              <a:buFont typeface="Times New Roman"/>
              <a:buChar char="•"/>
            </a:pPr>
            <a:r>
              <a:rPr b="0" i="0" lang="en-US" sz="1800" u="none">
                <a:solidFill>
                  <a:srgbClr val="000000"/>
                </a:solidFill>
                <a:latin typeface="Arial"/>
                <a:ea typeface="Arial"/>
                <a:cs typeface="Arial"/>
                <a:sym typeface="Arial"/>
              </a:rPr>
              <a:t>As of 5.0, Java allows you to create methods that can take a variable number of arguments. Depending on where you look, you might hear this capability referred to as "variable-length argument lists," "variable arguments," "var-args," "varargs,".</a:t>
            </a:r>
            <a:endParaRPr/>
          </a:p>
          <a:p>
            <a:pPr indent="-222250" lvl="0" marL="336550" marR="0" rtl="0" algn="l">
              <a:lnSpc>
                <a:spcPct val="80000"/>
              </a:lnSpc>
              <a:spcBef>
                <a:spcPts val="3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222250" lvl="0" marL="336550" marR="0" rtl="0" algn="just">
              <a:lnSpc>
                <a:spcPct val="80000"/>
              </a:lnSpc>
              <a:spcBef>
                <a:spcPts val="4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a:p>
            <a:pPr indent="-222250" lvl="0" marL="336550" marR="0" rtl="0" algn="l">
              <a:lnSpc>
                <a:spcPct val="80000"/>
              </a:lnSpc>
              <a:spcBef>
                <a:spcPts val="600"/>
              </a:spcBef>
              <a:spcAft>
                <a:spcPts val="0"/>
              </a:spcAft>
              <a:buClr>
                <a:srgbClr val="000000"/>
              </a:buClr>
              <a:buSzPts val="1800"/>
              <a:buFont typeface="Times New Roman"/>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Overloading</a:t>
            </a:r>
            <a:endParaRPr/>
          </a:p>
        </p:txBody>
      </p:sp>
      <p:sp>
        <p:nvSpPr>
          <p:cNvPr id="953" name="Google Shape;953;p91"/>
          <p:cNvSpPr txBox="1"/>
          <p:nvPr/>
        </p:nvSpPr>
        <p:spPr>
          <a:xfrm>
            <a:off x="228600" y="838200"/>
            <a:ext cx="8458200" cy="571500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public class Addition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public void add(int a ,int b){</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System.out.println("Adding 2 integers...");</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System.out.println("sum : "+(a+b));</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public void add(int a ,int b,int c){</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System.out.println("Adding 3 integers...");</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System.out.println("sum : "+(a+b+c));</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public void add(float a ,float b){</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System.out.println("Adding 2 float values...");</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System.out.println("sum : "+(a+b));</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Addition a = new Addition(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a.add(10,20);      a.add(10,20,30);     a.add(10.0f,20.0f);</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1800"/>
              <a:buFont typeface="Arial Narrow"/>
              <a:buNone/>
            </a:pPr>
            <a:r>
              <a:rPr b="0" i="0" lang="en-US" sz="18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92"/>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Constructors</a:t>
            </a:r>
            <a:endParaRPr/>
          </a:p>
        </p:txBody>
      </p:sp>
      <p:sp>
        <p:nvSpPr>
          <p:cNvPr id="959" name="Google Shape;959;p92"/>
          <p:cNvSpPr txBox="1"/>
          <p:nvPr>
            <p:ph idx="1" type="body"/>
          </p:nvPr>
        </p:nvSpPr>
        <p:spPr>
          <a:xfrm>
            <a:off x="457200" y="9144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l">
              <a:lnSpc>
                <a:spcPct val="70000"/>
              </a:lnSpc>
              <a:spcBef>
                <a:spcPts val="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Constructors : Constructors are used to initialize an object immediately on its creation.</a:t>
            </a:r>
            <a:endParaRPr/>
          </a:p>
          <a:p>
            <a:pPr indent="-228600" lvl="0" marL="336550" marR="0" rtl="0" algn="l">
              <a:lnSpc>
                <a:spcPct val="70000"/>
              </a:lnSpc>
              <a:spcBef>
                <a:spcPts val="600"/>
              </a:spcBef>
              <a:spcAft>
                <a:spcPts val="0"/>
              </a:spcAft>
              <a:buClr>
                <a:srgbClr val="000000"/>
              </a:buClr>
              <a:buSzPts val="1700"/>
              <a:buFont typeface="Times New Roman"/>
              <a:buNone/>
            </a:pPr>
            <a:r>
              <a:t/>
            </a:r>
            <a:endParaRPr b="0" i="0" sz="17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 A class can have a constructor, which form a block of statements which are to be executed when an object of the class is to be created. A constructor is typically used to initialize the state of an object. A constructor is a function that has the same name as the class that it initialises. Like other methods, a constructor can receive parameters, but cannot return anything (not even void).</a:t>
            </a:r>
            <a:endParaRPr/>
          </a:p>
          <a:p>
            <a:pPr indent="-228600" lvl="0" marL="336550" marR="0" rtl="0" algn="l">
              <a:lnSpc>
                <a:spcPct val="70000"/>
              </a:lnSpc>
              <a:spcBef>
                <a:spcPts val="600"/>
              </a:spcBef>
              <a:spcAft>
                <a:spcPts val="0"/>
              </a:spcAft>
              <a:buClr>
                <a:srgbClr val="000000"/>
              </a:buClr>
              <a:buSzPts val="1700"/>
              <a:buFont typeface="Times New Roman"/>
              <a:buNone/>
            </a:pPr>
            <a:r>
              <a:t/>
            </a:r>
            <a:endParaRPr b="0" i="0" sz="17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The constructor of a class is automatically called when an object of the class is created .</a:t>
            </a:r>
            <a:endParaRPr/>
          </a:p>
          <a:p>
            <a:pPr indent="-228600" lvl="0" marL="336550" marR="0" rtl="0" algn="l">
              <a:lnSpc>
                <a:spcPct val="70000"/>
              </a:lnSpc>
              <a:spcBef>
                <a:spcPts val="600"/>
              </a:spcBef>
              <a:spcAft>
                <a:spcPts val="0"/>
              </a:spcAft>
              <a:buClr>
                <a:srgbClr val="000000"/>
              </a:buClr>
              <a:buSzPts val="1700"/>
              <a:buFont typeface="Times New Roman"/>
              <a:buNone/>
            </a:pPr>
            <a:r>
              <a:t/>
            </a:r>
            <a:endParaRPr b="0" i="0" sz="17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If a constructor is not provided by the user, then the compiler automatically provides one for you, which is a no-argument constructor and initialize all the instance variables to there default values. But as soon as we write any one constructor in our class, the compiler does not provide the no-arg constructor.  </a:t>
            </a:r>
            <a:endParaRPr/>
          </a:p>
          <a:p>
            <a:pPr indent="-228600" lvl="0" marL="336550" marR="0" rtl="0" algn="l">
              <a:lnSpc>
                <a:spcPct val="70000"/>
              </a:lnSpc>
              <a:spcBef>
                <a:spcPts val="600"/>
              </a:spcBef>
              <a:spcAft>
                <a:spcPts val="0"/>
              </a:spcAft>
              <a:buClr>
                <a:srgbClr val="000000"/>
              </a:buClr>
              <a:buSzPts val="1700"/>
              <a:buFont typeface="Times New Roman"/>
              <a:buNone/>
            </a:pPr>
            <a:r>
              <a:t/>
            </a:r>
            <a:endParaRPr b="0" i="0" sz="1700" u="none">
              <a:solidFill>
                <a:srgbClr val="000000"/>
              </a:solidFill>
              <a:latin typeface="Times New Roman"/>
              <a:ea typeface="Times New Roman"/>
              <a:cs typeface="Times New Roman"/>
              <a:sym typeface="Times New Roman"/>
            </a:endParaRPr>
          </a:p>
          <a:p>
            <a:pPr indent="-336550" lvl="0" marL="336550" marR="0" rtl="0" algn="l">
              <a:lnSpc>
                <a:spcPct val="70000"/>
              </a:lnSpc>
              <a:spcBef>
                <a:spcPts val="60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Instead of initializing the fields with default values, if we want to initialize them with some different values at the time of object creating, then this can be done by using  a parameterized constructor</a:t>
            </a:r>
            <a:endParaRPr/>
          </a:p>
          <a:p>
            <a:pPr indent="-336550" lvl="0" marL="336550" marR="0" rtl="0" algn="l">
              <a:lnSpc>
                <a:spcPct val="70000"/>
              </a:lnSpc>
              <a:spcBef>
                <a:spcPts val="60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In the code above, we have two constructors , one is no-arg constructor and the other is taking a float argument. Here objects of the class are being created using the “new” keyword. Here, the object acc1 will have the filed curBal = 0, while the object acc2has, curBal = 5000. </a:t>
            </a:r>
            <a:endParaRPr/>
          </a:p>
          <a:p>
            <a:pPr indent="-228600" lvl="0" marL="336550" marR="0" rtl="0" algn="l">
              <a:lnSpc>
                <a:spcPct val="80000"/>
              </a:lnSpc>
              <a:spcBef>
                <a:spcPts val="600"/>
              </a:spcBef>
              <a:spcAft>
                <a:spcPts val="0"/>
              </a:spcAft>
              <a:buClr>
                <a:srgbClr val="000000"/>
              </a:buClr>
              <a:buSzPts val="1700"/>
              <a:buFont typeface="Times New Roman"/>
              <a:buNone/>
            </a:pPr>
            <a:r>
              <a:t/>
            </a:r>
            <a:endParaRPr b="0" i="0" sz="17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9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Constructors</a:t>
            </a:r>
            <a:endParaRPr/>
          </a:p>
        </p:txBody>
      </p:sp>
      <p:sp>
        <p:nvSpPr>
          <p:cNvPr id="970" name="Google Shape;970;p93"/>
          <p:cNvSpPr txBox="1"/>
          <p:nvPr/>
        </p:nvSpPr>
        <p:spPr>
          <a:xfrm>
            <a:off x="381000" y="914400"/>
            <a:ext cx="8458200" cy="55641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Declaration and Overloading.</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class BankAccount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curBal;</a:t>
            </a:r>
            <a:endParaRPr/>
          </a:p>
          <a:p>
            <a:pPr indent="-336550" lvl="0" marL="336550" marR="0" rtl="0" algn="l">
              <a:lnSpc>
                <a:spcPct val="100000"/>
              </a:lnSpc>
              <a:spcBef>
                <a:spcPts val="4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 (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0;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 (float amt)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Invoking Constructors</a:t>
            </a:r>
            <a:endParaRPr/>
          </a:p>
          <a:p>
            <a:pPr indent="-336550" lvl="0" marL="336550" marR="0" rtl="0" algn="l">
              <a:lnSpc>
                <a:spcPct val="100000"/>
              </a:lnSpc>
              <a:spcBef>
                <a:spcPts val="5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      </a:t>
            </a:r>
            <a:r>
              <a:rPr b="0" i="0" lang="en-US" sz="2000" u="none">
                <a:solidFill>
                  <a:srgbClr val="000000"/>
                </a:solidFill>
                <a:latin typeface="Arial Narrow"/>
                <a:ea typeface="Arial Narrow"/>
                <a:cs typeface="Arial Narrow"/>
                <a:sym typeface="Arial Narrow"/>
              </a:rPr>
              <a:t>BankAccount acc1 = new BankAccount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acc2 = new BankAccount (5000);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Compiling and running a program</a:t>
            </a:r>
            <a:endParaRPr/>
          </a:p>
        </p:txBody>
      </p:sp>
      <p:sp>
        <p:nvSpPr>
          <p:cNvPr id="166" name="Google Shape;166;p31"/>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Set the environment variable PATH to Java’s bin directory.</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compile, at the command prompt, type:</a:t>
            </a:r>
            <a:endParaRPr/>
          </a:p>
          <a:p>
            <a:pPr indent="-279400" lvl="1" marL="736600" marR="0" rtl="0" algn="l">
              <a:lnSpc>
                <a:spcPct val="100000"/>
              </a:lnSpc>
              <a:spcBef>
                <a:spcPts val="50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javac HelloWorld.java</a:t>
            </a:r>
            <a:endParaRPr/>
          </a:p>
          <a:p>
            <a:pPr indent="-279400" lvl="1" marL="736600"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If there are no errors, there should be a file called </a:t>
            </a:r>
            <a:r>
              <a:rPr b="1" i="0" lang="en-US" sz="2400" u="none">
                <a:solidFill>
                  <a:srgbClr val="000000"/>
                </a:solidFill>
                <a:latin typeface="Arial Narrow"/>
                <a:ea typeface="Arial Narrow"/>
                <a:cs typeface="Arial Narrow"/>
                <a:sym typeface="Arial Narrow"/>
              </a:rPr>
              <a:t>HelloWorld.class</a:t>
            </a:r>
            <a:r>
              <a:rPr b="0" i="0" lang="en-US" sz="2400" u="none">
                <a:solidFill>
                  <a:srgbClr val="000000"/>
                </a:solidFill>
                <a:latin typeface="Arial Narrow"/>
                <a:ea typeface="Arial Narrow"/>
                <a:cs typeface="Arial Narrow"/>
                <a:sym typeface="Arial Narrow"/>
              </a:rPr>
              <a:t> </a:t>
            </a:r>
            <a:r>
              <a:rPr b="0" i="0" lang="en-US" sz="2400" u="none">
                <a:solidFill>
                  <a:srgbClr val="000000"/>
                </a:solidFill>
                <a:latin typeface="Times New Roman"/>
                <a:ea typeface="Times New Roman"/>
                <a:cs typeface="Times New Roman"/>
                <a:sym typeface="Times New Roman"/>
              </a:rPr>
              <a:t>in your working directory.</a:t>
            </a:r>
            <a:endParaRPr/>
          </a:p>
          <a:p>
            <a:pPr indent="-336550" lvl="0" marL="336550" marR="0" rtl="0" algn="l">
              <a:lnSpc>
                <a:spcPct val="100000"/>
              </a:lnSpc>
              <a:spcBef>
                <a:spcPts val="600"/>
              </a:spcBef>
              <a:spcAft>
                <a:spcPts val="0"/>
              </a:spcAft>
              <a:buClr>
                <a:schemeClr val="lt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10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To run the program, at the command prompt, type:</a:t>
            </a:r>
            <a:endParaRPr/>
          </a:p>
          <a:p>
            <a:pPr indent="-279400" lvl="1" marL="736600" marR="0" rtl="0" algn="l">
              <a:lnSpc>
                <a:spcPct val="100000"/>
              </a:lnSpc>
              <a:spcBef>
                <a:spcPts val="500"/>
              </a:spcBef>
              <a:spcAft>
                <a:spcPts val="0"/>
              </a:spcAft>
              <a:buClr>
                <a:srgbClr val="000000"/>
              </a:buClr>
              <a:buSzPts val="2400"/>
              <a:buFont typeface="Arial Narrow"/>
              <a:buNone/>
            </a:pPr>
            <a:r>
              <a:rPr b="1" i="0" lang="en-US" sz="2400" u="none" cap="none" strike="noStrike">
                <a:solidFill>
                  <a:srgbClr val="000000"/>
                </a:solidFill>
                <a:latin typeface="Arial Narrow"/>
                <a:ea typeface="Arial Narrow"/>
                <a:cs typeface="Arial Narrow"/>
                <a:sym typeface="Arial Narrow"/>
              </a:rPr>
              <a:t>java HelloWorld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4"/>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Init Blocks</a:t>
            </a:r>
            <a:endParaRPr/>
          </a:p>
        </p:txBody>
      </p:sp>
      <p:sp>
        <p:nvSpPr>
          <p:cNvPr id="976" name="Google Shape;976;p94"/>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 initialization block is a block of statements that appears within class declaration, outside of any member, or constructor, declaration and which initializes the field of the object. It is executed as if it were placed at the beginning of every constructor in the class- with multiple blocks executed in the order they appear in the class.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practice, initialization blocks tend to be used for non-trivial initialization, when construction arguments are not needed and there is a reason not to provide a no argument constructor.</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95"/>
          <p:cNvSpPr txBox="1"/>
          <p:nvPr/>
        </p:nvSpPr>
        <p:spPr>
          <a:xfrm>
            <a:off x="228600" y="0"/>
            <a:ext cx="8685212"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Init Blocks</a:t>
            </a:r>
            <a:endParaRPr/>
          </a:p>
        </p:txBody>
      </p:sp>
      <p:sp>
        <p:nvSpPr>
          <p:cNvPr id="987" name="Google Shape;987;p95"/>
          <p:cNvSpPr txBox="1"/>
          <p:nvPr/>
        </p:nvSpPr>
        <p:spPr>
          <a:xfrm>
            <a:off x="533400" y="1143000"/>
            <a:ext cx="8075612" cy="5260975"/>
          </a:xfrm>
          <a:prstGeom prst="rect">
            <a:avLst/>
          </a:prstGeom>
          <a:noFill/>
          <a:ln>
            <a:noFill/>
          </a:ln>
        </p:spPr>
        <p:txBody>
          <a:bodyPr anchorCtr="0" anchor="t" bIns="0" lIns="0" spcFirstLastPara="1" rIns="0" wrap="square" tIns="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Body{</a:t>
            </a:r>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public long idNum;</a:t>
            </a:r>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public String name=“&lt;unnamed&gt;”;</a:t>
            </a:r>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public Body orbits=null;</a:t>
            </a:r>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private static long nextId=0;</a:t>
            </a:r>
            <a:endParaRPr/>
          </a:p>
          <a:p>
            <a:pPr indent="-279400" lvl="1" marL="736600" marR="0" rtl="0" algn="l">
              <a:lnSpc>
                <a:spcPct val="86000"/>
              </a:lnSpc>
              <a:spcBef>
                <a:spcPts val="500"/>
              </a:spcBef>
              <a:spcAft>
                <a:spcPts val="0"/>
              </a:spcAft>
              <a:buClr>
                <a:schemeClr val="lt1"/>
              </a:buClr>
              <a:buSzPts val="2000"/>
              <a:buFont typeface="Arial"/>
              <a:buNone/>
            </a:pPr>
            <a:r>
              <a:t/>
            </a:r>
            <a:endParaRPr b="1"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	</a:t>
            </a:r>
            <a:endParaRPr/>
          </a:p>
          <a:p>
            <a:pPr indent="-279400" lvl="1" marL="736600" marR="0" rtl="0" algn="l">
              <a:lnSpc>
                <a:spcPct val="8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 	idNum=nextId++;</a:t>
            </a:r>
            <a:endParaRPr/>
          </a:p>
          <a:p>
            <a:pPr indent="-279400" lvl="1" marL="736600" marR="0" rtl="0" algn="l">
              <a:lnSpc>
                <a:spcPct val="8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a:t>
            </a:r>
            <a:endParaRPr/>
          </a:p>
          <a:p>
            <a:pPr indent="-279400" lvl="1" marL="736600" marR="0" rtl="0" algn="l">
              <a:lnSpc>
                <a:spcPct val="86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public Body(String bodyName,Body orbitsAround){</a:t>
            </a:r>
            <a:endParaRPr/>
          </a:p>
          <a:p>
            <a:pPr indent="-228600" lvl="2" marL="1143000" marR="0" rtl="0" algn="l">
              <a:lnSpc>
                <a:spcPct val="86000"/>
              </a:lnSpc>
              <a:spcBef>
                <a:spcPts val="6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name=bodyName;</a:t>
            </a:r>
            <a:endParaRPr/>
          </a:p>
          <a:p>
            <a:pPr indent="-228600" lvl="2" marL="1143000" marR="0" rtl="0" algn="l">
              <a:lnSpc>
                <a:spcPct val="86000"/>
              </a:lnSpc>
              <a:spcBef>
                <a:spcPts val="6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orbits=orbitsAround;</a:t>
            </a:r>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96"/>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Static Methods and Fields</a:t>
            </a:r>
            <a:endParaRPr/>
          </a:p>
        </p:txBody>
      </p:sp>
      <p:sp>
        <p:nvSpPr>
          <p:cNvPr id="993" name="Google Shape;993;p96"/>
          <p:cNvSpPr txBox="1"/>
          <p:nvPr>
            <p:ph idx="1" type="body"/>
          </p:nvPr>
        </p:nvSpPr>
        <p:spPr>
          <a:xfrm>
            <a:off x="533400" y="990600"/>
            <a:ext cx="8070850" cy="54086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A </a:t>
            </a:r>
            <a:r>
              <a:rPr b="0" i="1" lang="en-US" sz="2000" u="none">
                <a:solidFill>
                  <a:srgbClr val="000000"/>
                </a:solidFill>
                <a:latin typeface="Times New Roman"/>
                <a:ea typeface="Times New Roman"/>
                <a:cs typeface="Times New Roman"/>
                <a:sym typeface="Times New Roman"/>
              </a:rPr>
              <a:t>static</a:t>
            </a:r>
            <a:r>
              <a:rPr b="0" i="0" lang="en-US" sz="2000" u="none">
                <a:solidFill>
                  <a:srgbClr val="000000"/>
                </a:solidFill>
                <a:latin typeface="Times New Roman"/>
                <a:ea typeface="Times New Roman"/>
                <a:cs typeface="Times New Roman"/>
                <a:sym typeface="Times New Roman"/>
              </a:rPr>
              <a:t> member is created only once per class, irrespective of the number of objects of that class. Even if there are no objects created for a class, the static fields are created and are available. The static fields of a class are initialized before any static field in that class is used, and before any method of that class (including the constructor) is run.</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Similarly, a static method of a class can be called even without any object of the class being created. A static method can access only the static members of that class.</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Similarly, a static block is implicitly invoked as soon as class is loaded and before object instantiation.</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Such a block is useful to perform necessary initialization of static members.  Like static methods, static blocks also can refer to static things only.  Observe  the  following example. Static blocks are not for trivial initializations.  If we want the array be initialized with prime numbers and not by mere zeros, static block is at our help.	 </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9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Static Methods and Fields</a:t>
            </a:r>
            <a:endParaRPr/>
          </a:p>
        </p:txBody>
      </p:sp>
      <p:sp>
        <p:nvSpPr>
          <p:cNvPr id="1003" name="Google Shape;1003;p97"/>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int accNo;</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float curBal;</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a:t>
            </a:r>
            <a:r>
              <a:rPr b="1" i="0" lang="en-US" sz="2000" u="none">
                <a:solidFill>
                  <a:srgbClr val="000000"/>
                </a:solidFill>
                <a:latin typeface="Arial Narrow"/>
                <a:ea typeface="Arial Narrow"/>
                <a:cs typeface="Arial Narrow"/>
                <a:sym typeface="Arial Narrow"/>
              </a:rPr>
              <a:t> static </a:t>
            </a:r>
            <a:r>
              <a:rPr b="0" i="0" lang="en-US" sz="2000" u="none">
                <a:solidFill>
                  <a:srgbClr val="000000"/>
                </a:solidFill>
                <a:latin typeface="Arial Narrow"/>
                <a:ea typeface="Arial Narrow"/>
                <a:cs typeface="Arial Narrow"/>
                <a:sym typeface="Arial Narrow"/>
              </a:rPr>
              <a:t>int idNum = 1000;</a:t>
            </a:r>
            <a:endParaRPr/>
          </a:p>
          <a:p>
            <a:pPr indent="-457200" lvl="0" marL="45720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public BankAccount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accNo = idNum++;</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0;</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a:t>
            </a:r>
            <a:r>
              <a:rPr b="1" i="0" lang="en-US" sz="2000" u="none">
                <a:solidFill>
                  <a:srgbClr val="000000"/>
                </a:solidFill>
                <a:latin typeface="Arial Narrow"/>
                <a:ea typeface="Arial Narrow"/>
                <a:cs typeface="Arial Narrow"/>
                <a:sym typeface="Arial Narrow"/>
              </a:rPr>
              <a:t> static </a:t>
            </a:r>
            <a:r>
              <a:rPr b="0" i="0" lang="en-US" sz="2000" u="none">
                <a:solidFill>
                  <a:srgbClr val="000000"/>
                </a:solidFill>
                <a:latin typeface="Arial Narrow"/>
                <a:ea typeface="Arial Narrow"/>
                <a:cs typeface="Arial Narrow"/>
                <a:sym typeface="Arial Narrow"/>
              </a:rPr>
              <a:t>int getIdNum () {</a:t>
            </a:r>
            <a:endParaRPr/>
          </a:p>
          <a:p>
            <a:pPr indent="-457200" lvl="0" marL="45720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return idNum; </a:t>
            </a:r>
            <a:endParaRPr/>
          </a:p>
          <a:p>
            <a:pPr indent="-457200" lvl="0" marL="457200" marR="0" rtl="0" algn="l">
              <a:lnSpc>
                <a:spcPct val="9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ba = new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(BankAccount.getIdNum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9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main Method</a:t>
            </a:r>
            <a:endParaRPr/>
          </a:p>
        </p:txBody>
      </p:sp>
      <p:sp>
        <p:nvSpPr>
          <p:cNvPr id="1013" name="Google Shape;1013;p98"/>
          <p:cNvSpPr txBox="1"/>
          <p:nvPr/>
        </p:nvSpPr>
        <p:spPr>
          <a:xfrm>
            <a:off x="533400" y="914400"/>
            <a:ext cx="8077200" cy="55641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BankAccountTest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To run a Java application, you need to specify the name of a Java class that drives the application. When you run a Java program, the system locates and runs the main method of that class.</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main method must be public, static, and void (it returns nothing), and must accept an argument of type String []. Only this type of main method is recognized by the JVM among various overloaded main methods.</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Each class in an application can have its own main method. However, only one main is used at a time, because you supply the name of the class to run. This provides a convenient way to include hooks for unit-testing individual classes.</a:t>
            </a:r>
            <a:endParaRPr/>
          </a:p>
          <a:p>
            <a:pPr indent="-336550" lvl="0" marL="336550" marR="0" rtl="0" algn="l">
              <a:lnSpc>
                <a:spcPct val="100000"/>
              </a:lnSpc>
              <a:spcBef>
                <a:spcPts val="500"/>
              </a:spcBef>
              <a:spcAft>
                <a:spcPts val="0"/>
              </a:spcAft>
              <a:buClr>
                <a:srgbClr val="000000"/>
              </a:buClr>
              <a:buSzPts val="2000"/>
              <a:buFont typeface="Arial Narrow"/>
              <a:buNone/>
            </a:pPr>
            <a:br>
              <a:rPr b="0" i="0" lang="en-US" sz="2000" u="none">
                <a:solidFill>
                  <a:srgbClr val="000000"/>
                </a:solidFill>
                <a:latin typeface="Arial Narrow"/>
                <a:ea typeface="Arial Narrow"/>
                <a:cs typeface="Arial Narrow"/>
                <a:sym typeface="Arial Narrow"/>
              </a:rPr>
            </a:b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99"/>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Static Initialization Block</a:t>
            </a:r>
            <a:endParaRPr/>
          </a:p>
        </p:txBody>
      </p:sp>
      <p:sp>
        <p:nvSpPr>
          <p:cNvPr id="1019" name="Google Shape;1019;p99"/>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95000"/>
              </a:lnSpc>
              <a:spcBef>
                <a:spcPts val="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A static initialization block is much like non-initialization block except it is declared static, can only refer to static members of the class. For example, creating a static array and initializing its elements sometimes must be done with executable statements.</a:t>
            </a:r>
            <a:endParaRPr/>
          </a:p>
          <a:p>
            <a:pPr indent="-184150" lvl="0" marL="336550" marR="0" rtl="0" algn="just">
              <a:lnSpc>
                <a:spcPct val="95000"/>
              </a:lnSpc>
              <a:spcBef>
                <a:spcPts val="4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36550" lvl="0" marL="336550" marR="0" rtl="0" algn="just">
              <a:lnSpc>
                <a:spcPct val="95000"/>
              </a:lnSpc>
              <a:spcBef>
                <a:spcPts val="400"/>
              </a:spcBef>
              <a:spcAft>
                <a:spcPts val="0"/>
              </a:spcAft>
              <a:buClr>
                <a:srgbClr val="000000"/>
              </a:buClr>
              <a:buSzPts val="2400"/>
              <a:buFont typeface="Times New Roman"/>
              <a:buChar char="•"/>
            </a:pPr>
            <a:r>
              <a:rPr b="0" i="0" lang="en-US" sz="2400" u="none">
                <a:solidFill>
                  <a:srgbClr val="000000"/>
                </a:solidFill>
                <a:latin typeface="Arial"/>
                <a:ea typeface="Arial"/>
                <a:cs typeface="Arial"/>
                <a:sym typeface="Arial"/>
              </a:rPr>
              <a:t>The static member are executed when the class is loaded. With this guarantee, our static block in the example is assured that the knownPrimes array is already created before  the initialization  code block executes.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00"/>
          <p:cNvSpPr txBox="1"/>
          <p:nvPr/>
        </p:nvSpPr>
        <p:spPr>
          <a:xfrm>
            <a:off x="228600" y="44450"/>
            <a:ext cx="8683625" cy="747712"/>
          </a:xfrm>
          <a:prstGeom prst="rect">
            <a:avLst/>
          </a:prstGeom>
          <a:noFill/>
          <a:ln>
            <a:noFill/>
          </a:ln>
        </p:spPr>
        <p:txBody>
          <a:bodyPr anchorCtr="0" anchor="ctr"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Static initialization block</a:t>
            </a:r>
            <a:endParaRPr/>
          </a:p>
        </p:txBody>
      </p:sp>
      <p:sp>
        <p:nvSpPr>
          <p:cNvPr id="1029" name="Google Shape;1029;p100"/>
          <p:cNvSpPr txBox="1"/>
          <p:nvPr/>
        </p:nvSpPr>
        <p:spPr>
          <a:xfrm>
            <a:off x="533400" y="1143000"/>
            <a:ext cx="8074025" cy="5170487"/>
          </a:xfrm>
          <a:prstGeom prst="rect">
            <a:avLst/>
          </a:prstGeom>
          <a:noFill/>
          <a:ln>
            <a:noFill/>
          </a:ln>
        </p:spPr>
        <p:txBody>
          <a:bodyPr anchorCtr="0" anchor="t" bIns="0" lIns="0" spcFirstLastPara="1" rIns="0" wrap="square" tIns="0">
            <a:noAutofit/>
          </a:bodyPr>
          <a:lstStyle/>
          <a:p>
            <a:pPr indent="-336550" lvl="0" marL="33655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Primes{</a:t>
            </a:r>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static int[ ] knownPrimes=new int[4];</a:t>
            </a:r>
            <a:endParaRPr/>
          </a:p>
          <a:p>
            <a:pPr indent="-279400" lvl="1" marL="736600" marR="0" rtl="0" algn="l">
              <a:lnSpc>
                <a:spcPct val="86000"/>
              </a:lnSpc>
              <a:spcBef>
                <a:spcPts val="500"/>
              </a:spcBef>
              <a:spcAft>
                <a:spcPts val="0"/>
              </a:spcAft>
              <a:buClr>
                <a:schemeClr val="lt1"/>
              </a:buClr>
              <a:buSzPts val="2000"/>
              <a:buFont typeface="Arial"/>
              <a:buNone/>
            </a:pPr>
            <a:r>
              <a:t/>
            </a:r>
            <a:endParaRPr b="1"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static {</a:t>
            </a:r>
            <a:endParaRPr/>
          </a:p>
          <a:p>
            <a:pPr indent="-228600" lvl="2" marL="1143000" marR="0" rtl="0" algn="l">
              <a:lnSpc>
                <a:spcPct val="86000"/>
              </a:lnSpc>
              <a:spcBef>
                <a:spcPts val="6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knownPrimes[0]=2;</a:t>
            </a:r>
            <a:endParaRPr/>
          </a:p>
          <a:p>
            <a:pPr indent="-228600" lvl="2" marL="1143000" marR="0" rtl="0" algn="l">
              <a:lnSpc>
                <a:spcPct val="86000"/>
              </a:lnSpc>
              <a:spcBef>
                <a:spcPts val="6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for(int i=1;i&lt;knownPrimes.length;i++){</a:t>
            </a:r>
            <a:endParaRPr/>
          </a:p>
          <a:p>
            <a:pPr indent="-228600" lvl="3" marL="1600200" marR="0" rtl="0" algn="l">
              <a:lnSpc>
                <a:spcPct val="8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knownPrimes[i]=nextPrime();</a:t>
            </a:r>
            <a:endParaRPr/>
          </a:p>
          <a:p>
            <a:pPr indent="-228600" lvl="2" marL="1143000" marR="0" rtl="0" algn="l">
              <a:lnSpc>
                <a:spcPct val="86000"/>
              </a:lnSpc>
              <a:spcBef>
                <a:spcPts val="6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a:t>
            </a:r>
            <a:endParaRPr/>
          </a:p>
          <a:p>
            <a:pPr indent="-279400" lvl="1" marL="736600" marR="0" rtl="0" algn="l">
              <a:lnSpc>
                <a:spcPct val="86000"/>
              </a:lnSpc>
              <a:spcBef>
                <a:spcPts val="50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a:t>
            </a:r>
            <a:endParaRPr/>
          </a:p>
          <a:p>
            <a:pPr indent="-279400" lvl="1" marL="736600" marR="0" rtl="0" algn="l">
              <a:lnSpc>
                <a:spcPct val="86000"/>
              </a:lnSpc>
              <a:spcBef>
                <a:spcPts val="500"/>
              </a:spcBef>
              <a:spcAft>
                <a:spcPts val="0"/>
              </a:spcAft>
              <a:buClr>
                <a:schemeClr val="lt1"/>
              </a:buClr>
              <a:buSzPts val="2000"/>
              <a:buFont typeface="Arial"/>
              <a:buNone/>
            </a:pPr>
            <a:r>
              <a:t/>
            </a:r>
            <a:endParaRPr b="1" i="0" sz="2000" u="none" cap="none" strike="noStrike">
              <a:solidFill>
                <a:srgbClr val="000000"/>
              </a:solidFill>
              <a:latin typeface="Arial Narrow"/>
              <a:ea typeface="Arial Narrow"/>
              <a:cs typeface="Arial Narrow"/>
              <a:sym typeface="Arial Narrow"/>
            </a:endParaRPr>
          </a:p>
          <a:p>
            <a:pPr indent="-279400" lvl="1" marL="736600" marR="0" rtl="0" algn="l">
              <a:lnSpc>
                <a:spcPct val="86000"/>
              </a:lnSpc>
              <a:spcBef>
                <a:spcPts val="500"/>
              </a:spcBef>
              <a:spcAft>
                <a:spcPts val="0"/>
              </a:spcAft>
              <a:buClr>
                <a:srgbClr val="000000"/>
              </a:buClr>
              <a:buSzPts val="2000"/>
              <a:buFont typeface="Arial Narrow"/>
              <a:buNone/>
            </a:pPr>
            <a:r>
              <a:rPr b="0" i="0" lang="en-US" sz="2000" u="none" cap="none" strike="noStrike">
                <a:solidFill>
                  <a:srgbClr val="000000"/>
                </a:solidFill>
                <a:latin typeface="Arial Narrow"/>
                <a:ea typeface="Arial Narrow"/>
                <a:cs typeface="Arial Narrow"/>
                <a:sym typeface="Arial Narrow"/>
              </a:rPr>
              <a:t>//declaration of nextPrime...</a:t>
            </a:r>
            <a:endParaRPr/>
          </a:p>
          <a:p>
            <a:pPr indent="-336550" lvl="0" marL="33655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01"/>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Var-Args</a:t>
            </a:r>
            <a:endParaRPr/>
          </a:p>
        </p:txBody>
      </p:sp>
      <p:sp>
        <p:nvSpPr>
          <p:cNvPr id="1035" name="Google Shape;1035;p101"/>
          <p:cNvSpPr txBox="1"/>
          <p:nvPr>
            <p:ph idx="1" type="body"/>
          </p:nvPr>
        </p:nvSpPr>
        <p:spPr>
          <a:xfrm>
            <a:off x="457200" y="914400"/>
            <a:ext cx="8070850" cy="5486400"/>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Suppose, there is a situation where , the type of the parameter to be passed to the method is known but , the number of parameters is not known, in such situation we have to use the Variable arguments method commonly known as Var-args. </a:t>
            </a:r>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Var-args are introduced in Java1.5. </a:t>
            </a:r>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Let's see the declaration rules for var-args:</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Var-arg type : When you declare a var-arg parameter, you must specify the type of the argument(s) this parameter of your method can receive. (This can be a primitive type or an object type.)</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Basic syntax : To declare a method using a var-arg parameter, you follow the type with an ellipsis (...), a space, and then the name of the array that will hold the parameters received.</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Other parameters : It's legal to have other parameters in a method that uses a var-arg.</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Var-args limits : The var-arg must be the last parameter in the method's signature, and you can have only one var-arg in a method.</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Char char="•"/>
            </a:pPr>
            <a:r>
              <a:rPr b="0" i="0" lang="en-US" sz="1500" u="none">
                <a:solidFill>
                  <a:srgbClr val="000000"/>
                </a:solidFill>
                <a:latin typeface="Arial"/>
                <a:ea typeface="Arial"/>
                <a:cs typeface="Arial"/>
                <a:sym typeface="Arial"/>
              </a:rPr>
              <a:t>Let's look at some legal and illegal var-arg declarations:</a:t>
            </a:r>
            <a:endParaRPr/>
          </a:p>
          <a:p>
            <a:pPr indent="-24130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Arial"/>
                <a:ea typeface="Arial"/>
                <a:cs typeface="Arial"/>
                <a:sym typeface="Arial"/>
              </a:rPr>
              <a:t>Legal:</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Courier New"/>
                <a:ea typeface="Courier New"/>
                <a:cs typeface="Courier New"/>
                <a:sym typeface="Courier New"/>
              </a:rPr>
              <a:t>void doStuff(int... x) { } // </a:t>
            </a:r>
            <a:r>
              <a:rPr b="0" i="0" lang="en-US" sz="1500" u="none">
                <a:solidFill>
                  <a:srgbClr val="000000"/>
                </a:solidFill>
                <a:latin typeface="Arial"/>
                <a:ea typeface="Arial"/>
                <a:cs typeface="Arial"/>
                <a:sym typeface="Arial"/>
              </a:rPr>
              <a:t>expects from 0 to many ints as parameters</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Courier New"/>
                <a:ea typeface="Courier New"/>
                <a:cs typeface="Courier New"/>
                <a:sym typeface="Courier New"/>
              </a:rPr>
              <a:t>void doStuff2(char c, int... x){ } //</a:t>
            </a:r>
            <a:r>
              <a:rPr b="0" i="0" lang="en-US" sz="1500" u="none">
                <a:solidFill>
                  <a:srgbClr val="000000"/>
                </a:solidFill>
                <a:latin typeface="Arial"/>
                <a:ea typeface="Arial"/>
                <a:cs typeface="Arial"/>
                <a:sym typeface="Arial"/>
              </a:rPr>
              <a:t>expects first a char, then 0 to</a:t>
            </a:r>
            <a:r>
              <a:rPr b="0" i="0" lang="en-US" sz="1500" u="none">
                <a:solidFill>
                  <a:srgbClr val="000000"/>
                </a:solidFill>
                <a:latin typeface="Courier New"/>
                <a:ea typeface="Courier New"/>
                <a:cs typeface="Courier New"/>
                <a:sym typeface="Courier New"/>
              </a:rPr>
              <a:t> many ints</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Courier New"/>
                <a:ea typeface="Courier New"/>
                <a:cs typeface="Courier New"/>
                <a:sym typeface="Courier New"/>
              </a:rPr>
              <a:t>void doStuff3(Animal... animal) { } // </a:t>
            </a:r>
            <a:r>
              <a:rPr b="0" i="0" lang="en-US" sz="1500" u="none">
                <a:solidFill>
                  <a:srgbClr val="000000"/>
                </a:solidFill>
                <a:latin typeface="Arial"/>
                <a:ea typeface="Arial"/>
                <a:cs typeface="Arial"/>
                <a:sym typeface="Arial"/>
              </a:rPr>
              <a:t>0 to many Animals</a:t>
            </a:r>
            <a:endParaRPr/>
          </a:p>
          <a:p>
            <a:pPr indent="-336550" lvl="0" marL="336550" marR="0" rtl="0" algn="just">
              <a:lnSpc>
                <a:spcPct val="60000"/>
              </a:lnSpc>
              <a:spcBef>
                <a:spcPts val="3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Arial"/>
                <a:ea typeface="Arial"/>
                <a:cs typeface="Arial"/>
                <a:sym typeface="Arial"/>
              </a:rPr>
              <a:t>Illegal:</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Courier New"/>
                <a:ea typeface="Courier New"/>
                <a:cs typeface="Courier New"/>
                <a:sym typeface="Courier New"/>
              </a:rPr>
              <a:t>void doStuff4(int x...) { } // </a:t>
            </a:r>
            <a:r>
              <a:rPr b="0" i="0" lang="en-US" sz="1500" u="none">
                <a:solidFill>
                  <a:srgbClr val="000000"/>
                </a:solidFill>
                <a:latin typeface="Arial"/>
                <a:ea typeface="Arial"/>
                <a:cs typeface="Arial"/>
                <a:sym typeface="Arial"/>
              </a:rPr>
              <a:t>bad syntax</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Courier New"/>
                <a:ea typeface="Courier New"/>
                <a:cs typeface="Courier New"/>
                <a:sym typeface="Courier New"/>
              </a:rPr>
              <a:t>void doStuff5(int... x, char... y) { } // </a:t>
            </a:r>
            <a:r>
              <a:rPr b="0" i="0" lang="en-US" sz="1500" u="none">
                <a:solidFill>
                  <a:srgbClr val="000000"/>
                </a:solidFill>
                <a:latin typeface="Arial"/>
                <a:ea typeface="Arial"/>
                <a:cs typeface="Arial"/>
                <a:sym typeface="Arial"/>
              </a:rPr>
              <a:t>too many var-args</a:t>
            </a:r>
            <a:endParaRPr/>
          </a:p>
          <a:p>
            <a:pPr indent="-336550" lvl="0" marL="336550" marR="0" rtl="0" algn="just">
              <a:lnSpc>
                <a:spcPct val="60000"/>
              </a:lnSpc>
              <a:spcBef>
                <a:spcPts val="300"/>
              </a:spcBef>
              <a:spcAft>
                <a:spcPts val="0"/>
              </a:spcAft>
              <a:buClr>
                <a:srgbClr val="000000"/>
              </a:buClr>
              <a:buSzPts val="1500"/>
              <a:buFont typeface="Times New Roman"/>
              <a:buNone/>
            </a:pPr>
            <a:r>
              <a:rPr b="0" i="0" lang="en-US" sz="1500" u="none">
                <a:solidFill>
                  <a:srgbClr val="000000"/>
                </a:solidFill>
                <a:latin typeface="Courier New"/>
                <a:ea typeface="Courier New"/>
                <a:cs typeface="Courier New"/>
                <a:sym typeface="Courier New"/>
              </a:rPr>
              <a:t>void doStuff6(String... s, byte b) { } // </a:t>
            </a:r>
            <a:r>
              <a:rPr b="0" i="0" lang="en-US" sz="1500" u="none">
                <a:solidFill>
                  <a:srgbClr val="000000"/>
                </a:solidFill>
                <a:latin typeface="Arial"/>
                <a:ea typeface="Arial"/>
                <a:cs typeface="Arial"/>
                <a:sym typeface="Arial"/>
              </a:rPr>
              <a:t>var-arg must be last</a:t>
            </a:r>
            <a:endParaRPr/>
          </a:p>
          <a:p>
            <a:pPr indent="-241300" lvl="0" marL="336550" marR="0" rtl="0" algn="l">
              <a:lnSpc>
                <a:spcPct val="80000"/>
              </a:lnSpc>
              <a:spcBef>
                <a:spcPts val="600"/>
              </a:spcBef>
              <a:spcAft>
                <a:spcPts val="0"/>
              </a:spcAft>
              <a:buClr>
                <a:srgbClr val="000000"/>
              </a:buClr>
              <a:buSzPts val="1500"/>
              <a:buFont typeface="Times New Roman"/>
              <a:buNone/>
            </a:pPr>
            <a:r>
              <a:t/>
            </a:r>
            <a:endParaRPr b="0" i="0" sz="1500" u="non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02"/>
          <p:cNvSpPr txBox="1"/>
          <p:nvPr/>
        </p:nvSpPr>
        <p:spPr>
          <a:xfrm>
            <a:off x="228600" y="0"/>
            <a:ext cx="8685212"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1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Var-Args</a:t>
            </a:r>
            <a:endParaRPr/>
          </a:p>
        </p:txBody>
      </p:sp>
      <p:sp>
        <p:nvSpPr>
          <p:cNvPr id="1045" name="Google Shape;1045;p102"/>
          <p:cNvSpPr txBox="1"/>
          <p:nvPr/>
        </p:nvSpPr>
        <p:spPr>
          <a:xfrm>
            <a:off x="533400" y="1143000"/>
            <a:ext cx="8075612"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VarArgs{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static void test(int </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 v)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System.out.println("Number of arguments : "+v.length+" Contains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for(int x : v){</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System.out.println(x+"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test(10);</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test(1,435,78);</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test();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03"/>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Garbage Collection</a:t>
            </a:r>
            <a:endParaRPr/>
          </a:p>
        </p:txBody>
      </p:sp>
      <p:sp>
        <p:nvSpPr>
          <p:cNvPr id="1051" name="Google Shape;1051;p103"/>
          <p:cNvSpPr txBox="1"/>
          <p:nvPr>
            <p:ph idx="1" type="body"/>
          </p:nvPr>
        </p:nvSpPr>
        <p:spPr>
          <a:xfrm>
            <a:off x="457200" y="9144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7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Java performs garbage collection for your programs, and thus eliminates the need to free objects explicitly. When no reference exists to an object, and thus, the object becomes unreachable, Java can reclaim the memory allocated to that object, without your doing anything about it. </a:t>
            </a:r>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Thus, Java has the 'new' operator, but there is no corresponding 'delete' operator (as in C++).</a:t>
            </a:r>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 reality, Java may not actually perform garbage collection. The space is reclaimed at the garbage collector's discretion. Usually, the garbage collector kicks in if more space is needed, or it wants to avoid running out of space. A program may exit without the garbage collector doing anything at all, as the program may not have run out of space.</a:t>
            </a:r>
            <a:endParaRPr/>
          </a:p>
          <a:p>
            <a:pPr indent="-336550" lvl="0" marL="336550" marR="0" rtl="0" algn="just">
              <a:lnSpc>
                <a:spcPct val="70000"/>
              </a:lnSpc>
              <a:spcBef>
                <a:spcPts val="4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void finalize() method : </a:t>
            </a:r>
            <a:endParaRPr/>
          </a:p>
          <a:p>
            <a:pPr indent="-336550" lvl="0" marL="336550" marR="0" rtl="0" algn="just">
              <a:lnSpc>
                <a:spcPct val="7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	Whenever, the garbage collector is invoked, it will first search for the objects which have no references, after finding such objects it will search for the finalize() method. If we have written the finalize() method in our class, then that method will be first executed and then the particular object is removed from the memory. This means that similar to the destructor in C++ , we have to write all the clean-up code inside the finalize() method, as the finalize() method gives you the last chance to free any resources, which are being held by the object before it is been Garbage Collected. </a:t>
            </a:r>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just">
              <a:lnSpc>
                <a:spcPct val="7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228600" y="0"/>
            <a:ext cx="8689975" cy="841375"/>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Platform Dependency</a:t>
            </a:r>
            <a:endParaRPr/>
          </a:p>
        </p:txBody>
      </p:sp>
      <p:sp>
        <p:nvSpPr>
          <p:cNvPr id="177" name="Google Shape;177;p32"/>
          <p:cNvSpPr txBox="1"/>
          <p:nvPr/>
        </p:nvSpPr>
        <p:spPr>
          <a:xfrm>
            <a:off x="533400" y="1371600"/>
            <a:ext cx="1676400" cy="3968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cxnSp>
        <p:nvCxnSpPr>
          <p:cNvPr id="178" name="Google Shape;178;p32"/>
          <p:cNvCxnSpPr/>
          <p:nvPr/>
        </p:nvCxnSpPr>
        <p:spPr>
          <a:xfrm>
            <a:off x="3657600" y="5181600"/>
            <a:ext cx="76200" cy="76200"/>
          </a:xfrm>
          <a:prstGeom prst="straightConnector1">
            <a:avLst/>
          </a:prstGeom>
          <a:noFill/>
          <a:ln cap="flat" cmpd="sng" w="9525">
            <a:solidFill>
              <a:srgbClr val="000000"/>
            </a:solidFill>
            <a:prstDash val="solid"/>
            <a:miter lim="800000"/>
            <a:headEnd len="med" w="med" type="none"/>
            <a:tailEnd len="med" w="med" type="triangle"/>
          </a:ln>
        </p:spPr>
      </p:cxnSp>
      <p:grpSp>
        <p:nvGrpSpPr>
          <p:cNvPr id="179" name="Google Shape;179;p32"/>
          <p:cNvGrpSpPr/>
          <p:nvPr/>
        </p:nvGrpSpPr>
        <p:grpSpPr>
          <a:xfrm>
            <a:off x="228600" y="1676400"/>
            <a:ext cx="8607424" cy="4264024"/>
            <a:chOff x="144" y="1056"/>
            <a:chExt cx="5422" cy="2686"/>
          </a:xfrm>
        </p:grpSpPr>
        <p:sp>
          <p:nvSpPr>
            <p:cNvPr id="180" name="Google Shape;180;p32"/>
            <p:cNvSpPr txBox="1"/>
            <p:nvPr/>
          </p:nvSpPr>
          <p:spPr>
            <a:xfrm>
              <a:off x="144" y="1728"/>
              <a:ext cx="1344" cy="384"/>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C++ Program</a:t>
              </a:r>
              <a:endParaRPr/>
            </a:p>
          </p:txBody>
        </p:sp>
        <p:sp>
          <p:nvSpPr>
            <p:cNvPr id="181" name="Google Shape;181;p32"/>
            <p:cNvSpPr txBox="1"/>
            <p:nvPr/>
          </p:nvSpPr>
          <p:spPr>
            <a:xfrm>
              <a:off x="2687" y="1056"/>
              <a:ext cx="1152" cy="48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EXE for DOS</a:t>
              </a:r>
              <a:endParaRPr/>
            </a:p>
          </p:txBody>
        </p:sp>
        <p:sp>
          <p:nvSpPr>
            <p:cNvPr id="182" name="Google Shape;182;p32"/>
            <p:cNvSpPr txBox="1"/>
            <p:nvPr/>
          </p:nvSpPr>
          <p:spPr>
            <a:xfrm>
              <a:off x="2687" y="1776"/>
              <a:ext cx="1152" cy="43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EXE for Unix</a:t>
              </a:r>
              <a:endParaRPr/>
            </a:p>
          </p:txBody>
        </p:sp>
        <p:sp>
          <p:nvSpPr>
            <p:cNvPr id="183" name="Google Shape;183;p32"/>
            <p:cNvSpPr txBox="1"/>
            <p:nvPr/>
          </p:nvSpPr>
          <p:spPr>
            <a:xfrm>
              <a:off x="2736" y="2446"/>
              <a:ext cx="1104" cy="48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EXE for OS2</a:t>
              </a:r>
              <a:endParaRPr/>
            </a:p>
          </p:txBody>
        </p:sp>
        <p:sp>
          <p:nvSpPr>
            <p:cNvPr id="184" name="Google Shape;184;p32"/>
            <p:cNvSpPr txBox="1"/>
            <p:nvPr/>
          </p:nvSpPr>
          <p:spPr>
            <a:xfrm>
              <a:off x="4414" y="1056"/>
              <a:ext cx="1152" cy="48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DOS</a:t>
              </a:r>
              <a:endParaRPr/>
            </a:p>
          </p:txBody>
        </p:sp>
        <p:sp>
          <p:nvSpPr>
            <p:cNvPr id="185" name="Google Shape;185;p32"/>
            <p:cNvSpPr txBox="1"/>
            <p:nvPr/>
          </p:nvSpPr>
          <p:spPr>
            <a:xfrm>
              <a:off x="4414" y="1776"/>
              <a:ext cx="1152" cy="43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Unix</a:t>
              </a:r>
              <a:endParaRPr/>
            </a:p>
          </p:txBody>
        </p:sp>
        <p:sp>
          <p:nvSpPr>
            <p:cNvPr id="186" name="Google Shape;186;p32"/>
            <p:cNvSpPr txBox="1"/>
            <p:nvPr/>
          </p:nvSpPr>
          <p:spPr>
            <a:xfrm>
              <a:off x="4414" y="2446"/>
              <a:ext cx="1152" cy="48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OS2</a:t>
              </a:r>
              <a:endParaRPr/>
            </a:p>
          </p:txBody>
        </p:sp>
        <p:cxnSp>
          <p:nvCxnSpPr>
            <p:cNvPr id="187" name="Google Shape;187;p32"/>
            <p:cNvCxnSpPr/>
            <p:nvPr/>
          </p:nvCxnSpPr>
          <p:spPr>
            <a:xfrm flipH="1" rot="10800000">
              <a:off x="1488" y="1278"/>
              <a:ext cx="1200" cy="656"/>
            </a:xfrm>
            <a:prstGeom prst="straightConnector1">
              <a:avLst/>
            </a:prstGeom>
            <a:noFill/>
            <a:ln cap="flat" cmpd="sng" w="9525">
              <a:solidFill>
                <a:srgbClr val="000000"/>
              </a:solidFill>
              <a:prstDash val="solid"/>
              <a:miter lim="800000"/>
              <a:headEnd len="med" w="med" type="none"/>
              <a:tailEnd len="med" w="med" type="triangle"/>
            </a:ln>
          </p:spPr>
        </p:cxnSp>
        <p:cxnSp>
          <p:nvCxnSpPr>
            <p:cNvPr id="188" name="Google Shape;188;p32"/>
            <p:cNvCxnSpPr/>
            <p:nvPr/>
          </p:nvCxnSpPr>
          <p:spPr>
            <a:xfrm>
              <a:off x="1488" y="1920"/>
              <a:ext cx="1200" cy="1"/>
            </a:xfrm>
            <a:prstGeom prst="straightConnector1">
              <a:avLst/>
            </a:prstGeom>
            <a:noFill/>
            <a:ln cap="flat" cmpd="sng" w="9525">
              <a:solidFill>
                <a:srgbClr val="000000"/>
              </a:solidFill>
              <a:prstDash val="solid"/>
              <a:miter lim="800000"/>
              <a:headEnd len="med" w="med" type="none"/>
              <a:tailEnd len="med" w="med" type="triangle"/>
            </a:ln>
          </p:spPr>
        </p:cxnSp>
        <p:cxnSp>
          <p:nvCxnSpPr>
            <p:cNvPr id="189" name="Google Shape;189;p32"/>
            <p:cNvCxnSpPr/>
            <p:nvPr/>
          </p:nvCxnSpPr>
          <p:spPr>
            <a:xfrm>
              <a:off x="1488" y="1920"/>
              <a:ext cx="1248" cy="720"/>
            </a:xfrm>
            <a:prstGeom prst="straightConnector1">
              <a:avLst/>
            </a:prstGeom>
            <a:noFill/>
            <a:ln cap="flat" cmpd="sng" w="9525">
              <a:solidFill>
                <a:srgbClr val="000000"/>
              </a:solidFill>
              <a:prstDash val="solid"/>
              <a:miter lim="800000"/>
              <a:headEnd len="med" w="med" type="none"/>
              <a:tailEnd len="med" w="med" type="triangle"/>
            </a:ln>
          </p:spPr>
        </p:cxnSp>
        <p:cxnSp>
          <p:nvCxnSpPr>
            <p:cNvPr id="190" name="Google Shape;190;p32"/>
            <p:cNvCxnSpPr/>
            <p:nvPr/>
          </p:nvCxnSpPr>
          <p:spPr>
            <a:xfrm>
              <a:off x="3838" y="1296"/>
              <a:ext cx="576" cy="1"/>
            </a:xfrm>
            <a:prstGeom prst="straightConnector1">
              <a:avLst/>
            </a:prstGeom>
            <a:noFill/>
            <a:ln cap="flat" cmpd="sng" w="9525">
              <a:solidFill>
                <a:srgbClr val="000000"/>
              </a:solidFill>
              <a:prstDash val="solid"/>
              <a:miter lim="800000"/>
              <a:headEnd len="med" w="med" type="none"/>
              <a:tailEnd len="med" w="med" type="triangle"/>
            </a:ln>
          </p:spPr>
        </p:cxnSp>
        <p:cxnSp>
          <p:nvCxnSpPr>
            <p:cNvPr id="191" name="Google Shape;191;p32"/>
            <p:cNvCxnSpPr/>
            <p:nvPr/>
          </p:nvCxnSpPr>
          <p:spPr>
            <a:xfrm>
              <a:off x="3838" y="1967"/>
              <a:ext cx="576" cy="1"/>
            </a:xfrm>
            <a:prstGeom prst="straightConnector1">
              <a:avLst/>
            </a:prstGeom>
            <a:noFill/>
            <a:ln cap="flat" cmpd="sng" w="9525">
              <a:solidFill>
                <a:srgbClr val="000000"/>
              </a:solidFill>
              <a:prstDash val="solid"/>
              <a:miter lim="800000"/>
              <a:headEnd len="med" w="med" type="none"/>
              <a:tailEnd len="med" w="med" type="triangle"/>
            </a:ln>
          </p:spPr>
        </p:cxnSp>
        <p:cxnSp>
          <p:nvCxnSpPr>
            <p:cNvPr id="192" name="Google Shape;192;p32"/>
            <p:cNvCxnSpPr/>
            <p:nvPr/>
          </p:nvCxnSpPr>
          <p:spPr>
            <a:xfrm>
              <a:off x="3838" y="2638"/>
              <a:ext cx="576" cy="1"/>
            </a:xfrm>
            <a:prstGeom prst="straightConnector1">
              <a:avLst/>
            </a:prstGeom>
            <a:noFill/>
            <a:ln cap="flat" cmpd="sng" w="9525">
              <a:solidFill>
                <a:srgbClr val="000000"/>
              </a:solidFill>
              <a:prstDash val="solid"/>
              <a:miter lim="800000"/>
              <a:headEnd len="med" w="med" type="none"/>
              <a:tailEnd len="med" w="med" type="triangle"/>
            </a:ln>
          </p:spPr>
        </p:cxnSp>
        <p:sp>
          <p:nvSpPr>
            <p:cNvPr id="193" name="Google Shape;193;p32"/>
            <p:cNvSpPr/>
            <p:nvPr/>
          </p:nvSpPr>
          <p:spPr>
            <a:xfrm>
              <a:off x="1823" y="1344"/>
              <a:ext cx="528" cy="1918"/>
            </a:xfrm>
            <a:custGeom>
              <a:rect b="b" l="l" r="r" t="t"/>
              <a:pathLst>
                <a:path extrusionOk="0" h="1920" w="528">
                  <a:moveTo>
                    <a:pt x="96" y="0"/>
                  </a:moveTo>
                  <a:cubicBezTo>
                    <a:pt x="192" y="4"/>
                    <a:pt x="288" y="8"/>
                    <a:pt x="336" y="96"/>
                  </a:cubicBezTo>
                  <a:cubicBezTo>
                    <a:pt x="384" y="184"/>
                    <a:pt x="400" y="376"/>
                    <a:pt x="384" y="528"/>
                  </a:cubicBezTo>
                  <a:cubicBezTo>
                    <a:pt x="368" y="680"/>
                    <a:pt x="296" y="848"/>
                    <a:pt x="240" y="1008"/>
                  </a:cubicBezTo>
                  <a:cubicBezTo>
                    <a:pt x="184" y="1168"/>
                    <a:pt x="0" y="1336"/>
                    <a:pt x="48" y="1488"/>
                  </a:cubicBezTo>
                  <a:cubicBezTo>
                    <a:pt x="96" y="1640"/>
                    <a:pt x="312" y="1780"/>
                    <a:pt x="528" y="1920"/>
                  </a:cubicBezTo>
                </a:path>
              </a:pathLst>
            </a:custGeom>
            <a:noFill/>
            <a:ln cap="flat" cmpd="sng" w="572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94" name="Google Shape;194;p32"/>
            <p:cNvSpPr txBox="1"/>
            <p:nvPr/>
          </p:nvSpPr>
          <p:spPr>
            <a:xfrm>
              <a:off x="1728" y="3310"/>
              <a:ext cx="2352" cy="432"/>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Platform dependent compilers</a:t>
              </a:r>
              <a:endParaRPr/>
            </a:p>
          </p:txBody>
        </p:sp>
        <p:cxnSp>
          <p:nvCxnSpPr>
            <p:cNvPr id="195" name="Google Shape;195;p32"/>
            <p:cNvCxnSpPr/>
            <p:nvPr/>
          </p:nvCxnSpPr>
          <p:spPr>
            <a:xfrm>
              <a:off x="2255" y="3214"/>
              <a:ext cx="144" cy="48"/>
            </a:xfrm>
            <a:prstGeom prst="straightConnector1">
              <a:avLst/>
            </a:prstGeom>
            <a:noFill/>
            <a:ln cap="flat" cmpd="sng" w="57225">
              <a:solidFill>
                <a:srgbClr val="000000"/>
              </a:solidFill>
              <a:prstDash val="solid"/>
              <a:miter lim="800000"/>
              <a:headEnd len="med" w="med" type="none"/>
              <a:tailEnd len="med" w="med" type="triangle"/>
            </a:ln>
          </p:spPr>
        </p:cxn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0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Garbage Collection – finalize () Method</a:t>
            </a:r>
            <a:endParaRPr/>
          </a:p>
        </p:txBody>
      </p:sp>
      <p:sp>
        <p:nvSpPr>
          <p:cNvPr id="1062" name="Google Shape;1062;p104"/>
          <p:cNvSpPr txBox="1"/>
          <p:nvPr/>
        </p:nvSpPr>
        <p:spPr>
          <a:xfrm>
            <a:off x="304800" y="838200"/>
            <a:ext cx="8305800" cy="6470650"/>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Employee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("Employee created...");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protected void finalize () {</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System.out.println ("\t\tFinalizing...");</a:t>
            </a:r>
            <a:endParaRPr/>
          </a:p>
          <a:p>
            <a:pPr indent="-457200" lvl="0" marL="457200" marR="0" rtl="0" algn="l">
              <a:lnSpc>
                <a:spcPct val="86000"/>
              </a:lnSpc>
              <a:spcBef>
                <a:spcPts val="6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GarbageCollectionTest{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for (int i = 1; i &lt; 15000; i++)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Employee x = new Employee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0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Explicitly Destroying an Object</a:t>
            </a:r>
            <a:endParaRPr/>
          </a:p>
        </p:txBody>
      </p:sp>
      <p:sp>
        <p:nvSpPr>
          <p:cNvPr id="1073" name="Google Shape;1073;p105"/>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BankAccount b = new BankAccount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b = null;</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When you no longer want to reference an object, you can explicitly set its reference to null. This enables the garbage collector to reclaim the memory for that object as it is no longer referenced from anywhere.</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 finalize() method is invoked only once when the first time the object is garbage collected.</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Inside finalize() method, you can stop the object from being garbage collected by writing code that assigns a reference to the object you are working upon. This will make the object ineligible for garbage collection, as now it has a reference. If the Garbage collector has run a finalize() method on an object, but still the object can exists in the memory, but next time when the garbage collector is invoked, the finalize() method for that object is not called again and the object is removed from the memory, This means that the Garbage Collector is invoked once , in the lifetime of an object.</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2" name="Shape 1082"/>
        <p:cNvGrpSpPr/>
        <p:nvPr/>
      </p:nvGrpSpPr>
      <p:grpSpPr>
        <a:xfrm>
          <a:off x="0" y="0"/>
          <a:ext cx="0" cy="0"/>
          <a:chOff x="0" y="0"/>
          <a:chExt cx="0" cy="0"/>
        </a:xfrm>
      </p:grpSpPr>
      <p:sp>
        <p:nvSpPr>
          <p:cNvPr id="1083" name="Google Shape;1083;p10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‘toString()’ Method</a:t>
            </a:r>
            <a:endParaRPr/>
          </a:p>
        </p:txBody>
      </p:sp>
      <p:sp>
        <p:nvSpPr>
          <p:cNvPr id="1084" name="Google Shape;1084;p106"/>
          <p:cNvSpPr txBox="1"/>
          <p:nvPr/>
        </p:nvSpPr>
        <p:spPr>
          <a:xfrm>
            <a:off x="381000" y="990600"/>
            <a:ext cx="8458200" cy="579596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accNo;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name;</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float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(int ano, String nm, float bal)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accNo = ano;</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name = nm;</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String toString ( )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String str = name + " has balance of :: " + curBal;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str;</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3" name="Shape 1093"/>
        <p:cNvGrpSpPr/>
        <p:nvPr/>
      </p:nvGrpSpPr>
      <p:grpSpPr>
        <a:xfrm>
          <a:off x="0" y="0"/>
          <a:ext cx="0" cy="0"/>
          <a:chOff x="0" y="0"/>
          <a:chExt cx="0" cy="0"/>
        </a:xfrm>
      </p:grpSpPr>
      <p:sp>
        <p:nvSpPr>
          <p:cNvPr id="1094" name="Google Shape;1094;p107"/>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‘toString()’ Method </a:t>
            </a:r>
            <a:r>
              <a:rPr b="0" i="0" lang="en-US" sz="2400" u="none">
                <a:solidFill>
                  <a:srgbClr val="000000"/>
                </a:solidFill>
                <a:latin typeface="Tahoma"/>
                <a:ea typeface="Tahoma"/>
                <a:cs typeface="Tahoma"/>
                <a:sym typeface="Tahoma"/>
              </a:rPr>
              <a:t>(Cont…)</a:t>
            </a:r>
            <a:endParaRPr/>
          </a:p>
        </p:txBody>
      </p:sp>
      <p:sp>
        <p:nvSpPr>
          <p:cNvPr id="1095" name="Google Shape;1095;p107"/>
          <p:cNvSpPr txBox="1"/>
          <p:nvPr/>
        </p:nvSpPr>
        <p:spPr>
          <a:xfrm>
            <a:off x="457200" y="1066800"/>
            <a:ext cx="80772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ToStringTest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objectB = null;</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objectB = new BankAccount (10, "John", 5000.0f);</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("Details of objectB : \n" + objectB);</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toString() method returns a String type. Whenever in a expression, we have to supply an object of a class wherever a String is expected ,then at that time for concatenating the object to a String it should be first converted to a String. For this purpose i.e. to return a String representation of an object the toString() method is invoked.</a:t>
            </a:r>
            <a:endParaRPr/>
          </a:p>
          <a:p>
            <a:pPr indent="-457200" lvl="0" marL="457200" marR="0" rtl="0" algn="l">
              <a:lnSpc>
                <a:spcPct val="8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We must write a public toString() method in the class, which takes no parameters and returns a String object. It is an overridden method from the java.lang.Object class.</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08"/>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‘this’ Reference</a:t>
            </a:r>
            <a:endParaRPr/>
          </a:p>
        </p:txBody>
      </p:sp>
      <p:sp>
        <p:nvSpPr>
          <p:cNvPr id="1106" name="Google Shape;1106;p108"/>
          <p:cNvSpPr txBox="1"/>
          <p:nvPr/>
        </p:nvSpPr>
        <p:spPr>
          <a:xfrm>
            <a:off x="354012" y="990600"/>
            <a:ext cx="8789987"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SavingsAccount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int accNo;	String name;float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(int accNo, String name, float curBal)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this.accNo = accNo;</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this.name = name;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this.curBal =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The 'this' reference is also often used when the name of some parameter is the same as the name of a data member.</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 non-static method of an object can refer to the same object by using the 'this' reference. One common use of the 'this' reference is when you need to pass a reference of the current object to some other method. For example, if an object needs to get itself added to a list of various objects, you can write the code as follows:</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serviceList.add (this);</a:t>
            </a:r>
            <a:endParaRPr/>
          </a:p>
          <a:p>
            <a:pPr indent="-457200" lvl="0" marL="45720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0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Module 4. Extending Classes</a:t>
            </a:r>
            <a:endParaRPr/>
          </a:p>
        </p:txBody>
      </p:sp>
      <p:sp>
        <p:nvSpPr>
          <p:cNvPr id="1117" name="Google Shape;1117;p109"/>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Overview</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Inheritance</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Protected keyword</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Constructors in extended classes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Overriding methods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Polymorphism</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Hiding Base Class Fields</a:t>
            </a:r>
            <a:endParaRPr/>
          </a:p>
          <a:p>
            <a:pPr indent="-279400" lvl="1" marL="736600" marR="0" rtl="0" algn="l">
              <a:lnSpc>
                <a:spcPct val="86000"/>
              </a:lnSpc>
              <a:spcBef>
                <a:spcPts val="500"/>
              </a:spcBef>
              <a:spcAft>
                <a:spcPts val="0"/>
              </a:spcAft>
              <a:buClr>
                <a:srgbClr val="000000"/>
              </a:buClr>
              <a:buSzPts val="2200"/>
              <a:buFont typeface="Noto Sans Symbols"/>
              <a:buChar char="⮚"/>
            </a:pPr>
            <a:r>
              <a:rPr b="0" i="0" lang="en-US" sz="2200" u="none" cap="none" strike="noStrike">
                <a:solidFill>
                  <a:srgbClr val="000000"/>
                </a:solidFill>
                <a:latin typeface="Times New Roman"/>
                <a:ea typeface="Times New Roman"/>
                <a:cs typeface="Times New Roman"/>
                <a:sym typeface="Times New Roman"/>
              </a:rPr>
              <a:t>Making Methods and Classes Final</a:t>
            </a:r>
            <a:endParaRPr/>
          </a:p>
          <a:p>
            <a:pPr indent="0" lvl="0" marL="0" marR="0" rtl="0" algn="ctr">
              <a:lnSpc>
                <a:spcPct val="80000"/>
              </a:lnSpc>
              <a:spcBef>
                <a:spcPts val="0"/>
              </a:spcBef>
              <a:spcAft>
                <a:spcPts val="0"/>
              </a:spcAft>
              <a:buNone/>
            </a:pPr>
            <a:r>
              <a:t/>
            </a:r>
            <a:endParaRPr b="0" i="0" sz="2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10"/>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1" i="0" lang="en-US" sz="3200" u="none">
                <a:solidFill>
                  <a:srgbClr val="000000"/>
                </a:solidFill>
                <a:latin typeface="Times New Roman"/>
                <a:ea typeface="Times New Roman"/>
                <a:cs typeface="Times New Roman"/>
                <a:sym typeface="Times New Roman"/>
              </a:rPr>
              <a:t>Inheritance</a:t>
            </a:r>
            <a:endParaRPr/>
          </a:p>
        </p:txBody>
      </p:sp>
      <p:sp>
        <p:nvSpPr>
          <p:cNvPr id="1123" name="Google Shape;1123;p110"/>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rmAutofit/>
          </a:bodyPr>
          <a:lstStyle/>
          <a:p>
            <a:pPr indent="-336550" lvl="0" marL="336550" marR="0" rtl="0" algn="just">
              <a:lnSpc>
                <a:spcPct val="6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Inheritance is a powerful feature of object-oriented programming language. This refers to the ability of a class to inherit the fields and methods of another class, and extend them further.</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Inheritance is useful in the phase of maintenance.  Instead of making changes to existing class, new subclass is designed which has additional or changed behaviour.</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Inheritance can also be useful when two or more classes have some fields and methods in common. Instead of duplicating these common aspects in various classes, we can keep them in a base class, that other classes inherit from.</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For example, in a banking application, we may have a SavingsAccount class as well as a CurrentAccount class. Both these classes may have some common methods and fields, in addition to having their own specific fields and methods. Such common fields and methods can be kept in a common base class called BankAccount. The SavingsAccount and CurrentAccount classes can then inherit from the BankAccount class.</a:t>
            </a:r>
            <a:endParaRPr/>
          </a:p>
          <a:p>
            <a:pPr indent="-209550" lvl="0" marL="336550" marR="0" rtl="0" algn="just">
              <a:lnSpc>
                <a:spcPct val="6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6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 Java, there is a class called Object. The Object class is the super class for each and every class an user creates. Even if the user has not explicitly inherited the Object class, by default, the Object class is implicitly inherited. </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1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Extending Classes</a:t>
            </a:r>
            <a:endParaRPr/>
          </a:p>
        </p:txBody>
      </p:sp>
      <p:sp>
        <p:nvSpPr>
          <p:cNvPr id="1134" name="Google Shape;1134;p111"/>
          <p:cNvSpPr txBox="1"/>
          <p:nvPr/>
        </p:nvSpPr>
        <p:spPr>
          <a:xfrm>
            <a:off x="533400" y="1143000"/>
            <a:ext cx="7620000" cy="5259387"/>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Class Hierarchy</a:t>
            </a:r>
            <a:endParaRPr/>
          </a:p>
        </p:txBody>
      </p:sp>
      <p:pic>
        <p:nvPicPr>
          <p:cNvPr id="1135" name="Google Shape;1135;p111"/>
          <p:cNvPicPr preferRelativeResize="0"/>
          <p:nvPr/>
        </p:nvPicPr>
        <p:blipFill rotWithShape="1">
          <a:blip r:embed="rId3">
            <a:alphaModFix/>
          </a:blip>
          <a:srcRect b="0" l="0" r="0" t="0"/>
          <a:stretch/>
        </p:blipFill>
        <p:spPr>
          <a:xfrm>
            <a:off x="1676400" y="1752600"/>
            <a:ext cx="5410200" cy="37369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1" i="0" lang="en-US" sz="3200" u="none">
                <a:solidFill>
                  <a:srgbClr val="000000"/>
                </a:solidFill>
                <a:latin typeface="Tahoma"/>
                <a:ea typeface="Tahoma"/>
                <a:cs typeface="Tahoma"/>
                <a:sym typeface="Tahoma"/>
              </a:rPr>
              <a:t>Why Use Inheritance ?</a:t>
            </a:r>
            <a:endParaRPr/>
          </a:p>
        </p:txBody>
      </p:sp>
      <p:sp>
        <p:nvSpPr>
          <p:cNvPr id="1141" name="Google Shape;1141;p112"/>
          <p:cNvSpPr txBox="1"/>
          <p:nvPr>
            <p:ph idx="1" type="body"/>
          </p:nvPr>
        </p:nvSpPr>
        <p:spPr>
          <a:xfrm>
            <a:off x="533400" y="914400"/>
            <a:ext cx="8070850" cy="54848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Inheritance is one of the major reason due to which Object Oriented Programming is a powerful tool. It has the following advantages:</a:t>
            </a:r>
            <a:endParaRPr/>
          </a:p>
          <a:p>
            <a:pPr indent="-336550" lvl="0" marL="336550" marR="0" rtl="0" algn="just">
              <a:lnSpc>
                <a:spcPct val="80000"/>
              </a:lnSpc>
              <a:spcBef>
                <a:spcPts val="3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1. You can customize and enhance working classes .</a:t>
            </a:r>
            <a:endParaRPr/>
          </a:p>
          <a:p>
            <a:pPr indent="-336550" lvl="0" marL="336550" marR="0" rtl="0" algn="just">
              <a:lnSpc>
                <a:spcPct val="80000"/>
              </a:lnSpc>
              <a:spcBef>
                <a:spcPts val="3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2. It is easier to reuse the code. </a:t>
            </a:r>
            <a:endParaRPr/>
          </a:p>
          <a:p>
            <a:pPr indent="-336550" lvl="0" marL="336550" marR="0" rtl="0" algn="just">
              <a:lnSpc>
                <a:spcPct val="80000"/>
              </a:lnSpc>
              <a:spcBef>
                <a:spcPts val="3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3. You can take a more general class and modify it to suit a particular situation </a:t>
            </a:r>
            <a:endParaRPr/>
          </a:p>
          <a:p>
            <a:pPr indent="-209550" lvl="0" marL="336550" marR="0" rtl="0" algn="just">
              <a:lnSpc>
                <a:spcPct val="80000"/>
              </a:lnSpc>
              <a:spcBef>
                <a:spcPts val="3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3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Another advantage of Inheritance is that it allows us to use </a:t>
            </a:r>
            <a:r>
              <a:rPr b="1" i="0" lang="en-US" sz="2000" u="none">
                <a:solidFill>
                  <a:srgbClr val="000000"/>
                </a:solidFill>
                <a:latin typeface="Times New Roman"/>
                <a:ea typeface="Times New Roman"/>
                <a:cs typeface="Times New Roman"/>
                <a:sym typeface="Times New Roman"/>
              </a:rPr>
              <a:t>‘Polymorphism’.</a:t>
            </a:r>
            <a:endParaRPr/>
          </a:p>
          <a:p>
            <a:pPr indent="-209550" lvl="0" marL="336550" marR="0" rtl="0" algn="just">
              <a:lnSpc>
                <a:spcPct val="80000"/>
              </a:lnSpc>
              <a:spcBef>
                <a:spcPts val="300"/>
              </a:spcBef>
              <a:spcAft>
                <a:spcPts val="0"/>
              </a:spcAft>
              <a:buClr>
                <a:srgbClr val="000000"/>
              </a:buClr>
              <a:buSzPts val="2000"/>
              <a:buFont typeface="Times New Roman"/>
              <a:buNone/>
            </a:pPr>
            <a:r>
              <a:t/>
            </a:r>
            <a:endParaRPr b="1" i="0" sz="2000" u="none">
              <a:solidFill>
                <a:srgbClr val="000000"/>
              </a:solidFill>
              <a:latin typeface="Times New Roman"/>
              <a:ea typeface="Times New Roman"/>
              <a:cs typeface="Times New Roman"/>
              <a:sym typeface="Times New Roman"/>
            </a:endParaRPr>
          </a:p>
          <a:p>
            <a:pPr indent="-336550" lvl="0" marL="336550" marR="0" rtl="0" algn="just">
              <a:lnSpc>
                <a:spcPct val="80000"/>
              </a:lnSpc>
              <a:spcBef>
                <a:spcPts val="3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What do you mean by Polymorphism ?</a:t>
            </a:r>
            <a:endParaRPr/>
          </a:p>
          <a:p>
            <a:pPr indent="-336550" lvl="0" marL="336550" marR="0" rtl="0" algn="just">
              <a:lnSpc>
                <a:spcPct val="80000"/>
              </a:lnSpc>
              <a:spcBef>
                <a:spcPts val="300"/>
              </a:spcBef>
              <a:spcAft>
                <a:spcPts val="0"/>
              </a:spcAft>
              <a:buClr>
                <a:srgbClr val="000000"/>
              </a:buClr>
              <a:buSzPts val="2000"/>
              <a:buFont typeface="Times New Roman"/>
              <a:buChar char="•"/>
            </a:pPr>
            <a:r>
              <a:rPr b="1" i="0" lang="en-US" sz="2000" u="none">
                <a:solidFill>
                  <a:srgbClr val="000000"/>
                </a:solidFill>
                <a:latin typeface="Times New Roman"/>
                <a:ea typeface="Times New Roman"/>
                <a:cs typeface="Times New Roman"/>
                <a:sym typeface="Times New Roman"/>
              </a:rPr>
              <a:t>	</a:t>
            </a:r>
            <a:r>
              <a:rPr b="0" i="0" lang="en-US" sz="2000" u="none">
                <a:solidFill>
                  <a:srgbClr val="000000"/>
                </a:solidFill>
                <a:latin typeface="Times New Roman"/>
                <a:ea typeface="Times New Roman"/>
                <a:cs typeface="Times New Roman"/>
                <a:sym typeface="Times New Roman"/>
              </a:rPr>
              <a:t>Polymorphism means allowing a single definition to be used with different types of data.</a:t>
            </a:r>
            <a:r>
              <a:rPr b="1" i="0" lang="en-US" sz="2000" u="none">
                <a:solidFill>
                  <a:srgbClr val="000000"/>
                </a:solidFill>
                <a:latin typeface="Times New Roman"/>
                <a:ea typeface="Times New Roman"/>
                <a:cs typeface="Times New Roman"/>
                <a:sym typeface="Times New Roman"/>
              </a:rPr>
              <a:t> </a:t>
            </a:r>
            <a:r>
              <a:rPr b="0" i="0" lang="en-US" sz="2000" u="none">
                <a:solidFill>
                  <a:srgbClr val="000000"/>
                </a:solidFill>
                <a:latin typeface="Times New Roman"/>
                <a:ea typeface="Times New Roman"/>
                <a:cs typeface="Times New Roman"/>
                <a:sym typeface="Times New Roman"/>
              </a:rPr>
              <a:t> In Java, run-time polymorphism is implemented with the help of inheritance and method-overriding.</a:t>
            </a:r>
            <a:endParaRPr/>
          </a:p>
          <a:p>
            <a:pPr indent="-336550" lvl="0" marL="336550" marR="0" rtl="0" algn="just">
              <a:lnSpc>
                <a:spcPct val="80000"/>
              </a:lnSpc>
              <a:spcBef>
                <a:spcPts val="3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It is also called as dynamic method dispatch. Dynamic Method Dispatch is a mechanism by which a call to a method is  resolved at runtime, rather than at compile time. Dynamic method dispatch is a way where Java implements runtime polymorphism. </a:t>
            </a:r>
            <a:endParaRPr/>
          </a:p>
          <a:p>
            <a:pPr indent="-336550" lvl="0" marL="336550" marR="0" rtl="0" algn="just">
              <a:lnSpc>
                <a:spcPct val="80000"/>
              </a:lnSpc>
              <a:spcBef>
                <a:spcPts val="3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1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BankAccount Class – The Super class</a:t>
            </a:r>
            <a:endParaRPr/>
          </a:p>
        </p:txBody>
      </p:sp>
      <p:sp>
        <p:nvSpPr>
          <p:cNvPr id="1152" name="Google Shape;1152;p113"/>
          <p:cNvSpPr txBox="1"/>
          <p:nvPr/>
        </p:nvSpPr>
        <p:spPr>
          <a:xfrm>
            <a:off x="304800" y="838200"/>
            <a:ext cx="8077200" cy="5865812"/>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class BankAccount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private int accNo;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private String name;</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private float curBal;</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private static int idNum = 1;</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BankAccount (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accNo = idNum++;</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curBal = 0;</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void deposit (float amt)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void withdraw (float amt)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curBal -= amt;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public float getCurBal ( ) {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return curBal;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1900"/>
              <a:buFont typeface="Arial Narrow"/>
              <a:buNone/>
            </a:pPr>
            <a:r>
              <a:rPr b="0" i="0" lang="en-US" sz="19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None/>
            </a:pPr>
            <a:r>
              <a:t/>
            </a:r>
            <a:endParaRPr sz="3200">
              <a:solidFill>
                <a:srgbClr val="000000"/>
              </a:solidFill>
              <a:latin typeface="Tahoma"/>
              <a:ea typeface="Tahoma"/>
              <a:cs typeface="Tahoma"/>
              <a:sym typeface="Tahoma"/>
            </a:endParaRPr>
          </a:p>
        </p:txBody>
      </p:sp>
      <p:sp>
        <p:nvSpPr>
          <p:cNvPr id="201" name="Google Shape;201;p33"/>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just">
              <a:lnSpc>
                <a:spcPct val="80000"/>
              </a:lnSpc>
              <a:spcBef>
                <a:spcPts val="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An application written in Java will run on all of the major platforms. A  programmer no longer has to re-compile a program to create platform specific executable files to run on a different operating systems.</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 Java developer writes the code only once. Rather than being compiled into a executable code, which is different for each operating system and computer architecture, Java code is compiled (Java compilers are platform dependent) into byte code. Java assures us the byte code program will be executed on every platform provided availability of platform specific Java Virtual Machine.</a:t>
            </a:r>
            <a:endParaRPr/>
          </a:p>
          <a:p>
            <a:pPr indent="-209550" lvl="0" marL="336550" marR="0" rtl="0" algn="just">
              <a:lnSpc>
                <a:spcPct val="80000"/>
              </a:lnSpc>
              <a:spcBef>
                <a:spcPts val="4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a:p>
            <a:pPr indent="-336550" lvl="0" marL="336550" marR="0" rtl="0" algn="just">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Arial"/>
                <a:ea typeface="Arial"/>
                <a:cs typeface="Arial"/>
                <a:sym typeface="Arial"/>
              </a:rPr>
              <a:t>The Java Virtual Machine is what gives Java its cross-platform capabilities.  This byte codes go to the Java Virtual Machine, which execute them directly or translates them into the language that is understood by the specific Operating Systems.</a:t>
            </a:r>
            <a:endParaRPr/>
          </a:p>
          <a:p>
            <a:pPr indent="-209550" lvl="0" marL="336550" marR="0" rtl="0" algn="l">
              <a:lnSpc>
                <a:spcPct val="80000"/>
              </a:lnSpc>
              <a:spcBef>
                <a:spcPts val="600"/>
              </a:spcBef>
              <a:spcAft>
                <a:spcPts val="0"/>
              </a:spcAft>
              <a:buClr>
                <a:srgbClr val="000000"/>
              </a:buClr>
              <a:buSzPts val="2000"/>
              <a:buFont typeface="Times New Roman"/>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14"/>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SavingsAccount Class – The Sub Class</a:t>
            </a:r>
            <a:endParaRPr/>
          </a:p>
        </p:txBody>
      </p:sp>
      <p:sp>
        <p:nvSpPr>
          <p:cNvPr id="1163" name="Google Shape;1163;p114"/>
          <p:cNvSpPr txBox="1"/>
          <p:nvPr/>
        </p:nvSpPr>
        <p:spPr>
          <a:xfrm>
            <a:off x="381000" y="914400"/>
            <a:ext cx="84582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SavingsAccount </a:t>
            </a:r>
            <a:r>
              <a:rPr b="1" i="0" lang="en-US" sz="2000" u="none">
                <a:solidFill>
                  <a:srgbClr val="000000"/>
                </a:solidFill>
                <a:latin typeface="Arial Narrow"/>
                <a:ea typeface="Arial Narrow"/>
                <a:cs typeface="Arial Narrow"/>
                <a:sym typeface="Arial Narrow"/>
              </a:rPr>
              <a:t>extends BankAccount</a:t>
            </a: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9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setSalaryAcc (boolean is)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isSalaryAcc = is;</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boolean isSalaryAcc (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return isSalaryAcc;</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15"/>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Using a Derived Class Object</a:t>
            </a:r>
            <a:endParaRPr/>
          </a:p>
        </p:txBody>
      </p:sp>
      <p:sp>
        <p:nvSpPr>
          <p:cNvPr id="1174" name="Google Shape;1174;p115"/>
          <p:cNvSpPr txBox="1"/>
          <p:nvPr/>
        </p:nvSpPr>
        <p:spPr>
          <a:xfrm>
            <a:off x="381000" y="914400"/>
            <a:ext cx="8534400" cy="55641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Banking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 (String [ ] args)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sa = new SavingsAccount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sa.deposit (5000);</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("Balance : " + sa.getCurBal (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("Annual interest : " +sa.isSalaryAcc(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In this program we have created the instance of SavingsAccount class, which is the derived class of the BankAccount class. On this object we can invoke the methods from the subclass as well as from the superclass. All the members of the BankAccount class are created inside the memory of the SavingsAccount instance. It is calling the methods inherited from its base as well as of its own.</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3" name="Shape 1183"/>
        <p:cNvGrpSpPr/>
        <p:nvPr/>
      </p:nvGrpSpPr>
      <p:grpSpPr>
        <a:xfrm>
          <a:off x="0" y="0"/>
          <a:ext cx="0" cy="0"/>
          <a:chOff x="0" y="0"/>
          <a:chExt cx="0" cy="0"/>
        </a:xfrm>
      </p:grpSpPr>
      <p:sp>
        <p:nvSpPr>
          <p:cNvPr id="1184" name="Google Shape;1184;p116"/>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The protected Keyword</a:t>
            </a:r>
            <a:endParaRPr/>
          </a:p>
        </p:txBody>
      </p:sp>
      <p:sp>
        <p:nvSpPr>
          <p:cNvPr id="1185" name="Google Shape;1185;p116"/>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336550" lvl="0" marL="33655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336550" lvl="0" marL="33655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protected </a:t>
            </a:r>
            <a:r>
              <a:rPr b="0" i="0" lang="en-US" sz="2000" u="none">
                <a:solidFill>
                  <a:srgbClr val="000000"/>
                </a:solidFill>
                <a:latin typeface="Arial Narrow"/>
                <a:ea typeface="Arial Narrow"/>
                <a:cs typeface="Arial Narrow"/>
                <a:sym typeface="Arial Narrow"/>
              </a:rPr>
              <a:t>float curBal;</a:t>
            </a:r>
            <a:endParaRPr/>
          </a:p>
          <a:p>
            <a:pPr indent="-336550" lvl="0" marL="33655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protected </a:t>
            </a:r>
            <a:r>
              <a:rPr b="0" i="0" lang="en-US" sz="2000" u="none">
                <a:solidFill>
                  <a:srgbClr val="000000"/>
                </a:solidFill>
                <a:latin typeface="Arial Narrow"/>
                <a:ea typeface="Arial Narrow"/>
                <a:cs typeface="Arial Narrow"/>
                <a:sym typeface="Arial Narrow"/>
              </a:rPr>
              <a:t>String name;</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 }</a:t>
            </a:r>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If a class member (field or method) is made protected in a class, then it is accessible to that class, to all classes belonging to same package and to all its subclasses irrespective of the packages in which they are belonging.</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For example, in the code given above, the protected fields curBal and name of the BankAccount class are accessible to any method in that class as well as the SavingsAccount class, but not to any other class outside same package.</a:t>
            </a:r>
            <a:endParaRPr/>
          </a:p>
          <a:p>
            <a:pPr indent="-336550" lvl="0" marL="336550" marR="0" rtl="0" algn="l">
              <a:lnSpc>
                <a:spcPct val="10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Similarly, a method can also be made protected, which means that another method of the same class or any of its derived classes can call such a method, but no class outside of the inheritance hierarchy can call that method.</a:t>
            </a:r>
            <a:endParaRPr/>
          </a:p>
          <a:p>
            <a:pPr indent="0" lvl="0" marL="0" marR="0" rtl="0" algn="ctr">
              <a:lnSpc>
                <a:spcPct val="80000"/>
              </a:lnSpc>
              <a:spcBef>
                <a:spcPts val="0"/>
              </a:spcBef>
              <a:spcAft>
                <a:spcPts val="0"/>
              </a:spcAft>
              <a:buNone/>
            </a:pPr>
            <a:r>
              <a:t/>
            </a:r>
            <a:endParaRPr b="0" i="0" sz="2000" u="none">
              <a:solidFill>
                <a:srgbClr val="000000"/>
              </a:solidFill>
              <a:latin typeface="Arial Narrow"/>
              <a:ea typeface="Arial Narrow"/>
              <a:cs typeface="Arial Narrow"/>
              <a:sym typeface="Arial Narro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1" name="Shape 1191"/>
        <p:cNvGrpSpPr/>
        <p:nvPr/>
      </p:nvGrpSpPr>
      <p:grpSpPr>
        <a:xfrm>
          <a:off x="0" y="0"/>
          <a:ext cx="0" cy="0"/>
          <a:chOff x="0" y="0"/>
          <a:chExt cx="0" cy="0"/>
        </a:xfrm>
      </p:grpSpPr>
      <p:sp>
        <p:nvSpPr>
          <p:cNvPr id="1192" name="Google Shape;1192;p117"/>
          <p:cNvSpPr txBox="1"/>
          <p:nvPr/>
        </p:nvSpPr>
        <p:spPr>
          <a:xfrm>
            <a:off x="228600" y="0"/>
            <a:ext cx="8682037" cy="836612"/>
          </a:xfrm>
          <a:prstGeom prst="rect">
            <a:avLst/>
          </a:prstGeom>
          <a:noFill/>
          <a:ln>
            <a:noFill/>
          </a:ln>
        </p:spPr>
        <p:txBody>
          <a:bodyPr anchorCtr="0" anchor="ctr" bIns="46800" lIns="90000" spcFirstLastPara="1" rIns="90000" wrap="square" tIns="46800">
            <a:noAutofit/>
          </a:bodyPr>
          <a:lstStyle/>
          <a:p>
            <a:pPr indent="0" lvl="0" marL="0" marR="0" rtl="0" algn="l">
              <a:lnSpc>
                <a:spcPct val="103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Constructors in Inheritance</a:t>
            </a:r>
            <a:endParaRPr/>
          </a:p>
        </p:txBody>
      </p:sp>
      <p:sp>
        <p:nvSpPr>
          <p:cNvPr id="1193" name="Google Shape;1193;p117"/>
          <p:cNvSpPr txBox="1"/>
          <p:nvPr/>
        </p:nvSpPr>
        <p:spPr>
          <a:xfrm>
            <a:off x="533400" y="914400"/>
            <a:ext cx="8072437" cy="5859462"/>
          </a:xfrm>
          <a:prstGeom prst="rect">
            <a:avLst/>
          </a:prstGeom>
          <a:noFill/>
          <a:ln>
            <a:noFill/>
          </a:ln>
        </p:spPr>
        <p:txBody>
          <a:bodyPr anchorCtr="0" anchor="t" bIns="46800" lIns="90000" spcFirstLastPara="1" rIns="90000" wrap="square" tIns="46800">
            <a:noAutofit/>
          </a:bodyPr>
          <a:lstStyle/>
          <a:p>
            <a:pPr indent="-336550" lvl="0" marL="336550" marR="0" rtl="0" algn="l">
              <a:lnSpc>
                <a:spcPct val="7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class Object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Object( ){</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class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 ){</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class SavingsAccount() extends BankAccount{</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a:t>
            </a:r>
            <a:endParaRPr/>
          </a:p>
          <a:p>
            <a:pPr indent="-336550" lvl="0" marL="336550" marR="0" rtl="0" algn="l">
              <a:lnSpc>
                <a:spcPct val="7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static void main(String[ ] args){</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sa = new SavingsAccount( ); </a:t>
            </a:r>
            <a:endParaRPr/>
          </a:p>
          <a:p>
            <a:pPr indent="-336550" lvl="0" marL="336550" marR="0" rtl="0" algn="l">
              <a:lnSpc>
                <a:spcPct val="7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3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336550" lvl="0" marL="336550" marR="0" rtl="0" algn="l">
              <a:lnSpc>
                <a:spcPct val="3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p:txBody>
      </p:sp>
      <p:cxnSp>
        <p:nvCxnSpPr>
          <p:cNvPr id="1194" name="Google Shape;1194;p117"/>
          <p:cNvCxnSpPr/>
          <p:nvPr/>
        </p:nvCxnSpPr>
        <p:spPr>
          <a:xfrm>
            <a:off x="6324600" y="5715000"/>
            <a:ext cx="762000" cy="1587"/>
          </a:xfrm>
          <a:prstGeom prst="straightConnector1">
            <a:avLst/>
          </a:prstGeom>
          <a:noFill/>
          <a:ln cap="flat" cmpd="sng" w="28425">
            <a:solidFill>
              <a:srgbClr val="0000FF"/>
            </a:solidFill>
            <a:prstDash val="solid"/>
            <a:miter lim="800000"/>
            <a:headEnd len="med" w="med" type="none"/>
            <a:tailEnd len="med" w="med" type="none"/>
          </a:ln>
        </p:spPr>
      </p:cxnSp>
      <p:cxnSp>
        <p:nvCxnSpPr>
          <p:cNvPr id="1195" name="Google Shape;1195;p117"/>
          <p:cNvCxnSpPr/>
          <p:nvPr/>
        </p:nvCxnSpPr>
        <p:spPr>
          <a:xfrm>
            <a:off x="2286000" y="4648200"/>
            <a:ext cx="3962400" cy="1587"/>
          </a:xfrm>
          <a:prstGeom prst="straightConnector1">
            <a:avLst/>
          </a:prstGeom>
          <a:noFill/>
          <a:ln cap="flat" cmpd="sng" w="28425">
            <a:solidFill>
              <a:srgbClr val="0000FF"/>
            </a:solidFill>
            <a:prstDash val="solid"/>
            <a:miter lim="800000"/>
            <a:headEnd len="med" w="med" type="none"/>
            <a:tailEnd len="med" w="med" type="none"/>
          </a:ln>
        </p:spPr>
      </p:cxnSp>
      <p:cxnSp>
        <p:nvCxnSpPr>
          <p:cNvPr id="1196" name="Google Shape;1196;p117"/>
          <p:cNvCxnSpPr/>
          <p:nvPr/>
        </p:nvCxnSpPr>
        <p:spPr>
          <a:xfrm flipH="1" rot="10800000">
            <a:off x="6248400" y="2894012"/>
            <a:ext cx="1587" cy="1755775"/>
          </a:xfrm>
          <a:prstGeom prst="straightConnector1">
            <a:avLst/>
          </a:prstGeom>
          <a:noFill/>
          <a:ln cap="flat" cmpd="sng" w="28425">
            <a:solidFill>
              <a:srgbClr val="0000FF"/>
            </a:solidFill>
            <a:prstDash val="solid"/>
            <a:miter lim="800000"/>
            <a:headEnd len="med" w="med" type="none"/>
            <a:tailEnd len="med" w="med" type="none"/>
          </a:ln>
        </p:spPr>
      </p:cxnSp>
      <p:cxnSp>
        <p:nvCxnSpPr>
          <p:cNvPr id="1197" name="Google Shape;1197;p117"/>
          <p:cNvCxnSpPr/>
          <p:nvPr/>
        </p:nvCxnSpPr>
        <p:spPr>
          <a:xfrm>
            <a:off x="5486400" y="3048000"/>
            <a:ext cx="1587" cy="1587"/>
          </a:xfrm>
          <a:prstGeom prst="straightConnector1">
            <a:avLst/>
          </a:prstGeom>
          <a:noFill/>
          <a:ln>
            <a:noFill/>
          </a:ln>
        </p:spPr>
      </p:cxnSp>
      <p:cxnSp>
        <p:nvCxnSpPr>
          <p:cNvPr id="1198" name="Google Shape;1198;p117"/>
          <p:cNvCxnSpPr/>
          <p:nvPr/>
        </p:nvCxnSpPr>
        <p:spPr>
          <a:xfrm flipH="1">
            <a:off x="2513012" y="3124200"/>
            <a:ext cx="2974975" cy="1587"/>
          </a:xfrm>
          <a:prstGeom prst="straightConnector1">
            <a:avLst/>
          </a:prstGeom>
          <a:noFill/>
          <a:ln>
            <a:noFill/>
          </a:ln>
        </p:spPr>
      </p:cxnSp>
      <p:cxnSp>
        <p:nvCxnSpPr>
          <p:cNvPr id="1199" name="Google Shape;1199;p117"/>
          <p:cNvCxnSpPr/>
          <p:nvPr/>
        </p:nvCxnSpPr>
        <p:spPr>
          <a:xfrm flipH="1">
            <a:off x="3275012" y="2895600"/>
            <a:ext cx="2974975" cy="1587"/>
          </a:xfrm>
          <a:prstGeom prst="straightConnector1">
            <a:avLst/>
          </a:prstGeom>
          <a:noFill/>
          <a:ln cap="flat" cmpd="sng" w="28425">
            <a:solidFill>
              <a:srgbClr val="0000FF"/>
            </a:solidFill>
            <a:prstDash val="solid"/>
            <a:miter lim="800000"/>
            <a:headEnd len="med" w="med" type="none"/>
            <a:tailEnd len="med" w="med" type="triangle"/>
          </a:ln>
        </p:spPr>
      </p:cxnSp>
      <p:cxnSp>
        <p:nvCxnSpPr>
          <p:cNvPr id="1200" name="Google Shape;1200;p117"/>
          <p:cNvCxnSpPr/>
          <p:nvPr/>
        </p:nvCxnSpPr>
        <p:spPr>
          <a:xfrm>
            <a:off x="2057400" y="3124200"/>
            <a:ext cx="3733800" cy="1587"/>
          </a:xfrm>
          <a:prstGeom prst="straightConnector1">
            <a:avLst/>
          </a:prstGeom>
          <a:noFill/>
          <a:ln cap="flat" cmpd="sng" w="28425">
            <a:solidFill>
              <a:srgbClr val="0000FF"/>
            </a:solidFill>
            <a:prstDash val="solid"/>
            <a:miter lim="800000"/>
            <a:headEnd len="med" w="med" type="none"/>
            <a:tailEnd len="med" w="med" type="none"/>
          </a:ln>
        </p:spPr>
      </p:cxnSp>
      <p:cxnSp>
        <p:nvCxnSpPr>
          <p:cNvPr id="1201" name="Google Shape;1201;p117"/>
          <p:cNvCxnSpPr/>
          <p:nvPr/>
        </p:nvCxnSpPr>
        <p:spPr>
          <a:xfrm flipH="1" rot="10800000">
            <a:off x="5791200" y="1370012"/>
            <a:ext cx="1587" cy="1755775"/>
          </a:xfrm>
          <a:prstGeom prst="straightConnector1">
            <a:avLst/>
          </a:prstGeom>
          <a:noFill/>
          <a:ln cap="flat" cmpd="sng" w="28425">
            <a:solidFill>
              <a:srgbClr val="0000FF"/>
            </a:solidFill>
            <a:prstDash val="solid"/>
            <a:miter lim="800000"/>
            <a:headEnd len="med" w="med" type="none"/>
            <a:tailEnd len="med" w="med" type="none"/>
          </a:ln>
        </p:spPr>
      </p:cxnSp>
      <p:cxnSp>
        <p:nvCxnSpPr>
          <p:cNvPr id="1202" name="Google Shape;1202;p117"/>
          <p:cNvCxnSpPr/>
          <p:nvPr/>
        </p:nvCxnSpPr>
        <p:spPr>
          <a:xfrm flipH="1">
            <a:off x="2817812" y="1371600"/>
            <a:ext cx="2974975" cy="1587"/>
          </a:xfrm>
          <a:prstGeom prst="straightConnector1">
            <a:avLst/>
          </a:prstGeom>
          <a:noFill/>
          <a:ln cap="flat" cmpd="sng" w="28425">
            <a:solidFill>
              <a:srgbClr val="0000FF"/>
            </a:solidFill>
            <a:prstDash val="solid"/>
            <a:miter lim="800000"/>
            <a:headEnd len="med" w="med" type="none"/>
            <a:tailEnd len="med" w="med" type="triangle"/>
          </a:ln>
        </p:spPr>
      </p:cxnSp>
      <p:cxnSp>
        <p:nvCxnSpPr>
          <p:cNvPr id="1203" name="Google Shape;1203;p117"/>
          <p:cNvCxnSpPr/>
          <p:nvPr/>
        </p:nvCxnSpPr>
        <p:spPr>
          <a:xfrm flipH="1" rot="10800000">
            <a:off x="7086600" y="4494212"/>
            <a:ext cx="1587" cy="1222375"/>
          </a:xfrm>
          <a:prstGeom prst="straightConnector1">
            <a:avLst/>
          </a:prstGeom>
          <a:noFill/>
          <a:ln cap="flat" cmpd="sng" w="28425">
            <a:solidFill>
              <a:srgbClr val="0000FF"/>
            </a:solidFill>
            <a:prstDash val="solid"/>
            <a:miter lim="800000"/>
            <a:headEnd len="med" w="med" type="none"/>
            <a:tailEnd len="med" w="med" type="none"/>
          </a:ln>
        </p:spPr>
      </p:cxnSp>
      <p:cxnSp>
        <p:nvCxnSpPr>
          <p:cNvPr id="1204" name="Google Shape;1204;p117"/>
          <p:cNvCxnSpPr/>
          <p:nvPr/>
        </p:nvCxnSpPr>
        <p:spPr>
          <a:xfrm flipH="1">
            <a:off x="3808412" y="4495800"/>
            <a:ext cx="3279775" cy="1587"/>
          </a:xfrm>
          <a:prstGeom prst="straightConnector1">
            <a:avLst/>
          </a:prstGeom>
          <a:noFill/>
          <a:ln cap="flat" cmpd="sng" w="28425">
            <a:solidFill>
              <a:srgbClr val="0000FF"/>
            </a:solidFill>
            <a:prstDash val="solid"/>
            <a:miter lim="800000"/>
            <a:headEnd len="med" w="med" type="none"/>
            <a:tailEnd len="med" w="med" type="triangle"/>
          </a:ln>
        </p:spPr>
      </p:cxnSp>
      <p:cxnSp>
        <p:nvCxnSpPr>
          <p:cNvPr id="1205" name="Google Shape;1205;p117"/>
          <p:cNvCxnSpPr/>
          <p:nvPr/>
        </p:nvCxnSpPr>
        <p:spPr>
          <a:xfrm flipH="1">
            <a:off x="531812" y="2133600"/>
            <a:ext cx="917575" cy="1587"/>
          </a:xfrm>
          <a:prstGeom prst="straightConnector1">
            <a:avLst/>
          </a:prstGeom>
          <a:noFill/>
          <a:ln cap="flat" cmpd="sng" w="28425">
            <a:solidFill>
              <a:srgbClr val="FF3300"/>
            </a:solidFill>
            <a:prstDash val="solid"/>
            <a:miter lim="800000"/>
            <a:headEnd len="med" w="med" type="none"/>
            <a:tailEnd len="med" w="med" type="none"/>
          </a:ln>
        </p:spPr>
      </p:cxnSp>
      <p:cxnSp>
        <p:nvCxnSpPr>
          <p:cNvPr id="1206" name="Google Shape;1206;p117"/>
          <p:cNvCxnSpPr/>
          <p:nvPr/>
        </p:nvCxnSpPr>
        <p:spPr>
          <a:xfrm>
            <a:off x="533400" y="2133600"/>
            <a:ext cx="1587" cy="1143000"/>
          </a:xfrm>
          <a:prstGeom prst="straightConnector1">
            <a:avLst/>
          </a:prstGeom>
          <a:noFill/>
          <a:ln cap="flat" cmpd="sng" w="28425">
            <a:solidFill>
              <a:srgbClr val="FF3300"/>
            </a:solidFill>
            <a:prstDash val="solid"/>
            <a:miter lim="800000"/>
            <a:headEnd len="med" w="med" type="none"/>
            <a:tailEnd len="med" w="med" type="none"/>
          </a:ln>
        </p:spPr>
      </p:cxnSp>
      <p:cxnSp>
        <p:nvCxnSpPr>
          <p:cNvPr id="1207" name="Google Shape;1207;p117"/>
          <p:cNvCxnSpPr/>
          <p:nvPr/>
        </p:nvCxnSpPr>
        <p:spPr>
          <a:xfrm>
            <a:off x="533400" y="3276600"/>
            <a:ext cx="1600200" cy="1587"/>
          </a:xfrm>
          <a:prstGeom prst="straightConnector1">
            <a:avLst/>
          </a:prstGeom>
          <a:noFill/>
          <a:ln cap="flat" cmpd="sng" w="28425">
            <a:solidFill>
              <a:srgbClr val="FF3300"/>
            </a:solidFill>
            <a:prstDash val="solid"/>
            <a:miter lim="800000"/>
            <a:headEnd len="med" w="med" type="none"/>
            <a:tailEnd len="med" w="med" type="triangle"/>
          </a:ln>
        </p:spPr>
      </p:cxnSp>
      <p:cxnSp>
        <p:nvCxnSpPr>
          <p:cNvPr id="1208" name="Google Shape;1208;p117"/>
          <p:cNvCxnSpPr/>
          <p:nvPr/>
        </p:nvCxnSpPr>
        <p:spPr>
          <a:xfrm flipH="1">
            <a:off x="531812" y="3657600"/>
            <a:ext cx="841375" cy="1587"/>
          </a:xfrm>
          <a:prstGeom prst="straightConnector1">
            <a:avLst/>
          </a:prstGeom>
          <a:noFill/>
          <a:ln cap="flat" cmpd="sng" w="28425">
            <a:solidFill>
              <a:srgbClr val="FF3300"/>
            </a:solidFill>
            <a:prstDash val="solid"/>
            <a:miter lim="800000"/>
            <a:headEnd len="med" w="med" type="none"/>
            <a:tailEnd len="med" w="med" type="none"/>
          </a:ln>
        </p:spPr>
      </p:cxnSp>
      <p:cxnSp>
        <p:nvCxnSpPr>
          <p:cNvPr id="1209" name="Google Shape;1209;p117"/>
          <p:cNvCxnSpPr/>
          <p:nvPr/>
        </p:nvCxnSpPr>
        <p:spPr>
          <a:xfrm>
            <a:off x="533400" y="3657600"/>
            <a:ext cx="1587" cy="1143000"/>
          </a:xfrm>
          <a:prstGeom prst="straightConnector1">
            <a:avLst/>
          </a:prstGeom>
          <a:noFill/>
          <a:ln cap="flat" cmpd="sng" w="28425">
            <a:solidFill>
              <a:srgbClr val="FF3300"/>
            </a:solidFill>
            <a:prstDash val="solid"/>
            <a:miter lim="800000"/>
            <a:headEnd len="med" w="med" type="none"/>
            <a:tailEnd len="med" w="med" type="none"/>
          </a:ln>
        </p:spPr>
      </p:cxnSp>
      <p:cxnSp>
        <p:nvCxnSpPr>
          <p:cNvPr id="1210" name="Google Shape;1210;p117"/>
          <p:cNvCxnSpPr/>
          <p:nvPr/>
        </p:nvCxnSpPr>
        <p:spPr>
          <a:xfrm>
            <a:off x="533400" y="4800600"/>
            <a:ext cx="1828800" cy="1587"/>
          </a:xfrm>
          <a:prstGeom prst="straightConnector1">
            <a:avLst/>
          </a:prstGeom>
          <a:noFill/>
          <a:ln cap="flat" cmpd="sng" w="28425">
            <a:solidFill>
              <a:srgbClr val="FF3300"/>
            </a:solidFill>
            <a:prstDash val="solid"/>
            <a:miter lim="800000"/>
            <a:headEnd len="med" w="med" type="none"/>
            <a:tailEnd len="med" w="med" type="triangle"/>
          </a:ln>
        </p:spPr>
      </p:cxnSp>
      <p:cxnSp>
        <p:nvCxnSpPr>
          <p:cNvPr id="1211" name="Google Shape;1211;p117"/>
          <p:cNvCxnSpPr/>
          <p:nvPr/>
        </p:nvCxnSpPr>
        <p:spPr>
          <a:xfrm flipH="1">
            <a:off x="531812" y="5257800"/>
            <a:ext cx="917575" cy="1587"/>
          </a:xfrm>
          <a:prstGeom prst="straightConnector1">
            <a:avLst/>
          </a:prstGeom>
          <a:noFill/>
          <a:ln cap="flat" cmpd="sng" w="28425">
            <a:solidFill>
              <a:srgbClr val="FF3300"/>
            </a:solidFill>
            <a:prstDash val="solid"/>
            <a:miter lim="800000"/>
            <a:headEnd len="med" w="med" type="none"/>
            <a:tailEnd len="med" w="med" type="none"/>
          </a:ln>
        </p:spPr>
      </p:cxnSp>
      <p:cxnSp>
        <p:nvCxnSpPr>
          <p:cNvPr id="1212" name="Google Shape;1212;p117"/>
          <p:cNvCxnSpPr/>
          <p:nvPr/>
        </p:nvCxnSpPr>
        <p:spPr>
          <a:xfrm>
            <a:off x="533400" y="5257800"/>
            <a:ext cx="1587" cy="762000"/>
          </a:xfrm>
          <a:prstGeom prst="straightConnector1">
            <a:avLst/>
          </a:prstGeom>
          <a:noFill/>
          <a:ln cap="flat" cmpd="sng" w="28425">
            <a:solidFill>
              <a:srgbClr val="FF3300"/>
            </a:solidFill>
            <a:prstDash val="solid"/>
            <a:miter lim="800000"/>
            <a:headEnd len="med" w="med" type="none"/>
            <a:tailEnd len="med" w="med" type="none"/>
          </a:ln>
        </p:spPr>
      </p:cxnSp>
      <p:cxnSp>
        <p:nvCxnSpPr>
          <p:cNvPr id="1213" name="Google Shape;1213;p117"/>
          <p:cNvCxnSpPr/>
          <p:nvPr/>
        </p:nvCxnSpPr>
        <p:spPr>
          <a:xfrm>
            <a:off x="533400" y="6019800"/>
            <a:ext cx="1676400" cy="1587"/>
          </a:xfrm>
          <a:prstGeom prst="straightConnector1">
            <a:avLst/>
          </a:prstGeom>
          <a:noFill/>
          <a:ln cap="flat" cmpd="sng" w="28425">
            <a:solidFill>
              <a:srgbClr val="FF3300"/>
            </a:solidFill>
            <a:prstDash val="solid"/>
            <a:miter lim="800000"/>
            <a:headEnd len="med" w="med"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7" name="Shape 1217"/>
        <p:cNvGrpSpPr/>
        <p:nvPr/>
      </p:nvGrpSpPr>
      <p:grpSpPr>
        <a:xfrm>
          <a:off x="0" y="0"/>
          <a:ext cx="0" cy="0"/>
          <a:chOff x="0" y="0"/>
          <a:chExt cx="0" cy="0"/>
        </a:xfrm>
      </p:grpSpPr>
      <p:sp>
        <p:nvSpPr>
          <p:cNvPr id="1218" name="Google Shape;1218;p118"/>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Constructors in Extended Classes</a:t>
            </a:r>
            <a:endParaRPr/>
          </a:p>
        </p:txBody>
      </p:sp>
      <p:sp>
        <p:nvSpPr>
          <p:cNvPr id="1219" name="Google Shape;1219;p118"/>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If you do not explicitly invoke a super class's constructor, and if the super class has a no-args constructor, then that is automatically called. </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If there is no no-args constructor in the super class, and the subclass does not explicitly call another constructor of its super class, then the compiler generates an error.</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inheritance, while instantiating subclass, its constructor invokes super class constructor and the chain of invocation finally propagated till no-args empty body constructor of Object class.  Here this chain of execution stops and then execution control flows back through chain till it reaches back to the subclass.</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8" name="Shape 1228"/>
        <p:cNvGrpSpPr/>
        <p:nvPr/>
      </p:nvGrpSpPr>
      <p:grpSpPr>
        <a:xfrm>
          <a:off x="0" y="0"/>
          <a:ext cx="0" cy="0"/>
          <a:chOff x="0" y="0"/>
          <a:chExt cx="0" cy="0"/>
        </a:xfrm>
      </p:grpSpPr>
      <p:sp>
        <p:nvSpPr>
          <p:cNvPr id="1229" name="Google Shape;1229;p119"/>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Constructors in Extended Classes</a:t>
            </a:r>
            <a:endParaRPr/>
          </a:p>
        </p:txBody>
      </p:sp>
      <p:sp>
        <p:nvSpPr>
          <p:cNvPr id="1230" name="Google Shape;1230;p119"/>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9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 ( )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0;</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90000"/>
              </a:lnSpc>
              <a:spcBef>
                <a:spcPts val="5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SavingsAccount extends BankAccount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(boolean isSal)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0" i="0" lang="en-US" sz="2000" u="none">
                <a:solidFill>
                  <a:srgbClr val="000000"/>
                </a:solidFill>
                <a:latin typeface="Arial Narrow"/>
                <a:ea typeface="Arial Narrow"/>
                <a:cs typeface="Arial Narrow"/>
                <a:sym typeface="Arial Narrow"/>
              </a:rPr>
              <a:t>isSalaryAcc = isSal;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9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9" name="Shape 1239"/>
        <p:cNvGrpSpPr/>
        <p:nvPr/>
      </p:nvGrpSpPr>
      <p:grpSpPr>
        <a:xfrm>
          <a:off x="0" y="0"/>
          <a:ext cx="0" cy="0"/>
          <a:chOff x="0" y="0"/>
          <a:chExt cx="0" cy="0"/>
        </a:xfrm>
      </p:grpSpPr>
      <p:sp>
        <p:nvSpPr>
          <p:cNvPr id="1240" name="Google Shape;1240;p120"/>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Constructors in Extended Classes (contd…)</a:t>
            </a:r>
            <a:endParaRPr/>
          </a:p>
        </p:txBody>
      </p:sp>
      <p:sp>
        <p:nvSpPr>
          <p:cNvPr id="1241" name="Google Shape;1241;p120"/>
          <p:cNvSpPr txBox="1"/>
          <p:nvPr/>
        </p:nvSpPr>
        <p:spPr>
          <a:xfrm>
            <a:off x="533400" y="1143000"/>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10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 (float amt)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public class SavingsAccount extends BankAccount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(float amount, boolean isSal) {</a:t>
            </a:r>
            <a:endParaRPr/>
          </a:p>
          <a:p>
            <a:pPr indent="-457200" lvl="0" marL="457200" marR="0" rtl="0" algn="l">
              <a:lnSpc>
                <a:spcPct val="100000"/>
              </a:lnSpc>
              <a:spcBef>
                <a:spcPts val="50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super (</a:t>
            </a:r>
            <a:r>
              <a:rPr b="0" i="0" lang="en-US" sz="2000" u="none">
                <a:solidFill>
                  <a:srgbClr val="000000"/>
                </a:solidFill>
                <a:latin typeface="Arial Narrow"/>
                <a:ea typeface="Arial Narrow"/>
                <a:cs typeface="Arial Narrow"/>
                <a:sym typeface="Arial Narrow"/>
              </a:rPr>
              <a:t>amount</a:t>
            </a:r>
            <a:r>
              <a:rPr b="1" i="0" lang="en-US" sz="2000" u="none">
                <a:solidFill>
                  <a:srgbClr val="000000"/>
                </a:solidFill>
                <a:latin typeface="Arial Narrow"/>
                <a:ea typeface="Arial Narrow"/>
                <a:cs typeface="Arial Narrow"/>
                <a:sym typeface="Arial Narrow"/>
              </a:rPr>
              <a:t>)</a:t>
            </a: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isSalaryAcc = isSal;</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10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0" name="Shape 1250"/>
        <p:cNvGrpSpPr/>
        <p:nvPr/>
      </p:nvGrpSpPr>
      <p:grpSpPr>
        <a:xfrm>
          <a:off x="0" y="0"/>
          <a:ext cx="0" cy="0"/>
          <a:chOff x="0" y="0"/>
          <a:chExt cx="0" cy="0"/>
        </a:xfrm>
      </p:grpSpPr>
      <p:sp>
        <p:nvSpPr>
          <p:cNvPr id="1251" name="Google Shape;1251;p121"/>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Invoking constructor using ‘this’ keyword</a:t>
            </a:r>
            <a:endParaRPr/>
          </a:p>
        </p:txBody>
      </p:sp>
      <p:sp>
        <p:nvSpPr>
          <p:cNvPr id="1252" name="Google Shape;1252;p121"/>
          <p:cNvSpPr txBox="1"/>
          <p:nvPr/>
        </p:nvSpPr>
        <p:spPr>
          <a:xfrm>
            <a:off x="381000" y="914400"/>
            <a:ext cx="4953000" cy="53355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80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BankAccount ()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0;</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SavingsAccount extends BankAccount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private boolean isSalaryAcc;</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(float amount)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r>
              <a:rPr b="1" i="0" lang="en-US" sz="2000" u="none">
                <a:solidFill>
                  <a:srgbClr val="000000"/>
                </a:solidFill>
                <a:latin typeface="Arial Narrow"/>
                <a:ea typeface="Arial Narrow"/>
                <a:cs typeface="Arial Narrow"/>
                <a:sym typeface="Arial Narrow"/>
              </a:rPr>
              <a:t>this (amount, false);</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SavingsAccount (float amount, boolean isSal)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amount;</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isSalaryAcc = isSal;</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80000"/>
              </a:lnSpc>
              <a:spcBef>
                <a:spcPts val="5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
        <p:nvSpPr>
          <p:cNvPr id="1253" name="Google Shape;1253;p121"/>
          <p:cNvSpPr txBox="1"/>
          <p:nvPr/>
        </p:nvSpPr>
        <p:spPr>
          <a:xfrm>
            <a:off x="5589587" y="838200"/>
            <a:ext cx="3097212" cy="54530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 constructor can also call another constructor of its own class, by using keyword 'this’. Such type of constructor invocation is called as ‘explicit constructor invocation’ . </a:t>
            </a:r>
            <a:endParaRPr/>
          </a:p>
          <a:p>
            <a:pPr indent="0" lvl="0" marL="0" marR="0" rtl="0" algn="just">
              <a:lnSpc>
                <a:spcPct val="100000"/>
              </a:lnSpc>
              <a:spcBef>
                <a:spcPts val="400"/>
              </a:spcBef>
              <a:spcAft>
                <a:spcPts val="0"/>
              </a:spcAft>
              <a:buClr>
                <a:schemeClr val="lt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The ‘this’ keyword refers to the current invoking object. In the above code the statement this (amount, false) will call the constructor of the SavingsAccount class which accepts two arguments i.e. float and boolean.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22"/>
          <p:cNvSpPr txBox="1"/>
          <p:nvPr>
            <p:ph type="title"/>
          </p:nvPr>
        </p:nvSpPr>
        <p:spPr>
          <a:xfrm>
            <a:off x="228600" y="0"/>
            <a:ext cx="8680450" cy="835025"/>
          </a:xfrm>
          <a:prstGeom prst="rect">
            <a:avLst/>
          </a:prstGeom>
          <a:noFill/>
          <a:ln>
            <a:noFill/>
          </a:ln>
        </p:spPr>
        <p:txBody>
          <a:bodyPr anchorCtr="0" anchor="ctr" bIns="46800" lIns="90000" spcFirstLastPara="1" rIns="90000" wrap="square" tIns="46800">
            <a:noAutofit/>
          </a:bodyPr>
          <a:lstStyle/>
          <a:p>
            <a:pPr indent="0" lvl="0" marL="0" rtl="0" algn="l">
              <a:lnSpc>
                <a:spcPct val="104000"/>
              </a:lnSpc>
              <a:spcBef>
                <a:spcPts val="0"/>
              </a:spcBef>
              <a:spcAft>
                <a:spcPts val="0"/>
              </a:spcAft>
              <a:buSzPts val="3200"/>
              <a:buNone/>
            </a:pPr>
            <a:r>
              <a:rPr b="0" i="0" lang="en-US" sz="3200" u="none">
                <a:solidFill>
                  <a:srgbClr val="000000"/>
                </a:solidFill>
                <a:latin typeface="Tahoma"/>
                <a:ea typeface="Tahoma"/>
                <a:cs typeface="Tahoma"/>
                <a:sym typeface="Tahoma"/>
              </a:rPr>
              <a:t>Overriding</a:t>
            </a:r>
            <a:endParaRPr/>
          </a:p>
        </p:txBody>
      </p:sp>
      <p:sp>
        <p:nvSpPr>
          <p:cNvPr id="1259" name="Google Shape;1259;p122"/>
          <p:cNvSpPr txBox="1"/>
          <p:nvPr>
            <p:ph idx="1" type="body"/>
          </p:nvPr>
        </p:nvSpPr>
        <p:spPr>
          <a:xfrm>
            <a:off x="533400" y="1143000"/>
            <a:ext cx="8070850" cy="5256212"/>
          </a:xfrm>
          <a:prstGeom prst="rect">
            <a:avLst/>
          </a:prstGeom>
          <a:noFill/>
          <a:ln>
            <a:noFill/>
          </a:ln>
        </p:spPr>
        <p:txBody>
          <a:bodyPr anchorCtr="0" anchor="t" bIns="46800" lIns="90000" spcFirstLastPara="1" rIns="90000" wrap="square" tIns="46800">
            <a:noAutofit/>
          </a:bodyPr>
          <a:lstStyle/>
          <a:p>
            <a:pPr indent="-336550" lvl="0" marL="336550"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 subclass can replace its super class's implementation of a method with one of its own. This is known as overriding a method. </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36550" lvl="0" marL="336550" marR="0" rtl="0" algn="l">
              <a:lnSpc>
                <a:spcPct val="80000"/>
              </a:lnSpc>
              <a:spcBef>
                <a:spcPts val="6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rules for method Overriding are:</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US" sz="2400" u="none">
                <a:solidFill>
                  <a:srgbClr val="000000"/>
                </a:solidFill>
                <a:latin typeface="Times New Roman"/>
                <a:ea typeface="Times New Roman"/>
                <a:cs typeface="Times New Roman"/>
                <a:sym typeface="Times New Roman"/>
              </a:rPr>
              <a:t>Name and the Signature of the method  must be same.</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US" sz="2400" u="none">
                <a:solidFill>
                  <a:srgbClr val="000000"/>
                </a:solidFill>
                <a:latin typeface="Times New Roman"/>
                <a:ea typeface="Times New Roman"/>
                <a:cs typeface="Times New Roman"/>
                <a:sym typeface="Times New Roman"/>
              </a:rPr>
              <a:t>Return type may be same or polymorphically compatible ( Up to Java 1.4 the return type must be same).  </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US" sz="2400" u="none">
                <a:solidFill>
                  <a:srgbClr val="000000"/>
                </a:solidFill>
                <a:latin typeface="Times New Roman"/>
                <a:ea typeface="Times New Roman"/>
                <a:cs typeface="Times New Roman"/>
                <a:sym typeface="Times New Roman"/>
              </a:rPr>
              <a:t>The scope of overridden method should be the same or can be made expandable i.e. the  visibility of the method cannot be reduced. </a:t>
            </a:r>
            <a:endParaRPr/>
          </a:p>
          <a:p>
            <a:pPr indent="-336550" lvl="0" marL="336550" marR="0" rtl="0" algn="l">
              <a:lnSpc>
                <a:spcPct val="80000"/>
              </a:lnSpc>
              <a:spcBef>
                <a:spcPts val="600"/>
              </a:spcBef>
              <a:spcAft>
                <a:spcPts val="0"/>
              </a:spcAft>
              <a:buClr>
                <a:srgbClr val="000000"/>
              </a:buClr>
              <a:buSzPts val="2400"/>
              <a:buFont typeface="Tahoma"/>
              <a:buAutoNum type="arabicPeriod"/>
            </a:pPr>
            <a:r>
              <a:rPr b="0" i="0" lang="en-US" sz="2400" u="none">
                <a:solidFill>
                  <a:srgbClr val="000000"/>
                </a:solidFill>
                <a:latin typeface="Times New Roman"/>
                <a:ea typeface="Times New Roman"/>
                <a:cs typeface="Times New Roman"/>
                <a:sym typeface="Times New Roman"/>
              </a:rPr>
              <a:t>The overridden method can choose to throw either no exception, or same exception or polymorphically compatible exception with the super's method.</a:t>
            </a:r>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184150" lvl="0" marL="336550" marR="0" rtl="0" algn="l">
              <a:lnSpc>
                <a:spcPct val="80000"/>
              </a:lnSpc>
              <a:spcBef>
                <a:spcPts val="60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23"/>
          <p:cNvSpPr txBox="1"/>
          <p:nvPr/>
        </p:nvSpPr>
        <p:spPr>
          <a:xfrm>
            <a:off x="228600" y="0"/>
            <a:ext cx="8686800" cy="838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200"/>
              <a:buFont typeface="Tahoma"/>
              <a:buNone/>
            </a:pPr>
            <a:r>
              <a:rPr b="0" i="0" lang="en-US" sz="3200" u="none">
                <a:solidFill>
                  <a:srgbClr val="000000"/>
                </a:solidFill>
                <a:latin typeface="Tahoma"/>
                <a:ea typeface="Tahoma"/>
                <a:cs typeface="Tahoma"/>
                <a:sym typeface="Tahoma"/>
              </a:rPr>
              <a:t>Overriding Methods</a:t>
            </a:r>
            <a:endParaRPr/>
          </a:p>
        </p:txBody>
      </p:sp>
      <p:sp>
        <p:nvSpPr>
          <p:cNvPr id="1270" name="Google Shape;1270;p123"/>
          <p:cNvSpPr txBox="1"/>
          <p:nvPr/>
        </p:nvSpPr>
        <p:spPr>
          <a:xfrm>
            <a:off x="381000" y="912812"/>
            <a:ext cx="8077200" cy="5259387"/>
          </a:xfrm>
          <a:prstGeom prst="rect">
            <a:avLst/>
          </a:prstGeom>
          <a:noFill/>
          <a:ln>
            <a:noFill/>
          </a:ln>
        </p:spPr>
        <p:txBody>
          <a:bodyPr anchorCtr="0" anchor="t" bIns="46800" lIns="90000" spcFirstLastPara="1" rIns="90000" wrap="square" tIns="46800">
            <a:noAutofit/>
          </a:bodyPr>
          <a:lstStyle/>
          <a:p>
            <a:pPr indent="-457200" lvl="0" marL="457200" marR="0" rtl="0" algn="l">
              <a:lnSpc>
                <a:spcPct val="66000"/>
              </a:lnSpc>
              <a:spcBef>
                <a:spcPts val="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class BankAccount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float curBal;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protected String name;</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BankAccount(String n, float 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name = n;</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curBal = 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chemeClr val="lt1"/>
              </a:buClr>
              <a:buSzPts val="2000"/>
              <a:buFont typeface="Arial"/>
              <a:buNone/>
            </a:pPr>
            <a:r>
              <a:t/>
            </a:r>
            <a:endParaRPr b="0" i="0" sz="2000" u="none">
              <a:solidFill>
                <a:srgbClr val="000000"/>
              </a:solidFill>
              <a:latin typeface="Arial Narrow"/>
              <a:ea typeface="Arial Narrow"/>
              <a:cs typeface="Arial Narrow"/>
              <a:sym typeface="Arial Narrow"/>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public void print ( )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("customer : " + name);</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System.out.println ("Balance  : " + curBal);</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  	}</a:t>
            </a:r>
            <a:endParaRPr/>
          </a:p>
          <a:p>
            <a:pPr indent="-457200" lvl="0" marL="457200" marR="0" rtl="0" algn="l">
              <a:lnSpc>
                <a:spcPct val="66000"/>
              </a:lnSpc>
              <a:spcBef>
                <a:spcPts val="600"/>
              </a:spcBef>
              <a:spcAft>
                <a:spcPts val="0"/>
              </a:spcAft>
              <a:buClr>
                <a:srgbClr val="000000"/>
              </a:buClr>
              <a:buSzPts val="2000"/>
              <a:buFont typeface="Arial Narrow"/>
              <a:buNone/>
            </a:pPr>
            <a:r>
              <a:rPr b="0"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