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
      <p:font typeface="Lato"/>
      <p:regular r:id="rId44"/>
      <p:bold r:id="rId45"/>
      <p:italic r:id="rId46"/>
      <p:boldItalic r:id="rId47"/>
    </p:embeddedFont>
    <p:embeddedFont>
      <p:font typeface="Roboto Mono"/>
      <p:regular r:id="rId48"/>
      <p:bold r:id="rId49"/>
      <p:italic r:id="rId50"/>
      <p:boldItalic r:id="rId51"/>
    </p:embeddedFont>
    <p:embeddedFont>
      <p:font typeface="Comfortaa"/>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42" Type="http://schemas.openxmlformats.org/officeDocument/2006/relationships/font" Target="fonts/RobotoMedium-italic.fntdata"/><Relationship Id="rId41" Type="http://schemas.openxmlformats.org/officeDocument/2006/relationships/font" Target="fonts/RobotoMedium-bold.fntdata"/><Relationship Id="rId44" Type="http://schemas.openxmlformats.org/officeDocument/2006/relationships/font" Target="fonts/Lato-regular.fntdata"/><Relationship Id="rId43" Type="http://schemas.openxmlformats.org/officeDocument/2006/relationships/font" Target="fonts/RobotoMedium-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regular.fntdata"/><Relationship Id="rId47" Type="http://schemas.openxmlformats.org/officeDocument/2006/relationships/font" Target="fonts/Lato-boldItalic.fntdata"/><Relationship Id="rId4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Italic.fntdata"/><Relationship Id="rId50" Type="http://schemas.openxmlformats.org/officeDocument/2006/relationships/font" Target="fonts/RobotoMono-italic.fntdata"/><Relationship Id="rId53" Type="http://schemas.openxmlformats.org/officeDocument/2006/relationships/font" Target="fonts/Comfortaa-bold.fntdata"/><Relationship Id="rId52"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3360a0c9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3360a0c9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3360a0c9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3360a0c9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3360a0c9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3360a0c9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3360a0c9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3360a0c9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3360a0c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3360a0c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3360a0c9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3360a0c9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3360a0c9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3360a0c9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3360a0c9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3360a0c9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3360a0c9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3360a0c9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3360a0c9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3360a0c9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3360a0c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3360a0c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3360a0c9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3360a0c9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3360a0c9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3360a0c9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3360a0c9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3360a0c9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3360a0c9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3360a0c9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3360a0c9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3360a0c9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3360a0c9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3360a0c9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3d5a4d6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3d5a4d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3360a0c9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3360a0c9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3360a0c9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3360a0c9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3360a0c9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3360a0c9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3360a0c9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3360a0c9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3360a0c9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3360a0c9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3360a0c9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3360a0c9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3360a0c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3360a0c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3360a0c9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3360a0c9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3360a0c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3360a0c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3360a0c9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3360a0c9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3360a0c9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3360a0c9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digitalocean.com/community/tutorials/static-keyword-in-java" TargetMode="External"/><Relationship Id="rId4" Type="http://schemas.openxmlformats.org/officeDocument/2006/relationships/hyperlink" Target="https://www.digitalocean.com/community/tutorials/interface-in-java" TargetMode="External"/><Relationship Id="rId5" Type="http://schemas.openxmlformats.org/officeDocument/2006/relationships/hyperlink" Target="https://www.digitalocean.com/community/tutorials/java-file-class-java-io-fi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9900FF"/>
                </a:solidFill>
              </a:rPr>
              <a:t>Java</a:t>
            </a:r>
            <a:endParaRPr>
              <a:solidFill>
                <a:srgbClr val="99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9900FF"/>
                </a:solidFill>
              </a:rPr>
              <a:t>Variables</a:t>
            </a:r>
            <a:endParaRPr b="1">
              <a:solidFill>
                <a:srgbClr val="9900FF"/>
              </a:solidFill>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GB" sz="2000">
                <a:solidFill>
                  <a:srgbClr val="9900FF"/>
                </a:solidFill>
                <a:latin typeface="Roboto Medium"/>
                <a:ea typeface="Roboto Medium"/>
                <a:cs typeface="Roboto Medium"/>
                <a:sym typeface="Roboto Medium"/>
              </a:rPr>
              <a:t>Type Inference with var</a:t>
            </a:r>
            <a:endParaRPr sz="2000">
              <a:solidFill>
                <a:srgbClr val="9900FF"/>
              </a:solidFill>
              <a:latin typeface="Roboto Medium"/>
              <a:ea typeface="Roboto Medium"/>
              <a:cs typeface="Roboto Medium"/>
              <a:sym typeface="Roboto Medium"/>
            </a:endParaRPr>
          </a:p>
          <a:p>
            <a:pPr indent="-342900" lvl="0" marL="457200" rtl="0" algn="l">
              <a:spcBef>
                <a:spcPts val="1200"/>
              </a:spcBef>
              <a:spcAft>
                <a:spcPts val="0"/>
              </a:spcAft>
              <a:buClr>
                <a:srgbClr val="9900FF"/>
              </a:buClr>
              <a:buSzPts val="1800"/>
              <a:buChar char="●"/>
            </a:pPr>
            <a:r>
              <a:rPr lang="en-GB">
                <a:solidFill>
                  <a:srgbClr val="9900FF"/>
                </a:solidFill>
                <a:latin typeface="Roboto Medium"/>
                <a:ea typeface="Roboto Medium"/>
                <a:cs typeface="Roboto Medium"/>
                <a:sym typeface="Roboto Medium"/>
              </a:rPr>
              <a:t>Java 10 introduced var, allowing the compiler to infer the type of the variable.</a:t>
            </a:r>
            <a:endParaRPr>
              <a:solidFill>
                <a:srgbClr val="9900FF"/>
              </a:solidFill>
              <a:latin typeface="Roboto Medium"/>
              <a:ea typeface="Roboto Medium"/>
              <a:cs typeface="Roboto Medium"/>
              <a:sym typeface="Roboto Medium"/>
            </a:endParaRPr>
          </a:p>
          <a:p>
            <a:pPr indent="0" lvl="0" marL="0" rtl="0" algn="l">
              <a:spcBef>
                <a:spcPts val="1200"/>
              </a:spcBef>
              <a:spcAft>
                <a:spcPts val="0"/>
              </a:spcAft>
              <a:buNone/>
            </a:pPr>
            <a:r>
              <a:rPr lang="en-GB" sz="2000">
                <a:solidFill>
                  <a:srgbClr val="9900FF"/>
                </a:solidFill>
                <a:latin typeface="Roboto Medium"/>
                <a:ea typeface="Roboto Medium"/>
                <a:cs typeface="Roboto Medium"/>
                <a:sym typeface="Roboto Medium"/>
              </a:rPr>
              <a:t>var age = 25;   // infers int</a:t>
            </a:r>
            <a:endParaRPr sz="2000">
              <a:solidFill>
                <a:srgbClr val="9900FF"/>
              </a:solidFill>
              <a:latin typeface="Roboto Medium"/>
              <a:ea typeface="Roboto Medium"/>
              <a:cs typeface="Roboto Medium"/>
              <a:sym typeface="Roboto Medium"/>
            </a:endParaRPr>
          </a:p>
          <a:p>
            <a:pPr indent="0" lvl="0" marL="0" rtl="0" algn="l">
              <a:spcBef>
                <a:spcPts val="1200"/>
              </a:spcBef>
              <a:spcAft>
                <a:spcPts val="0"/>
              </a:spcAft>
              <a:buNone/>
            </a:pPr>
            <a:r>
              <a:rPr lang="en-GB" sz="2000">
                <a:solidFill>
                  <a:srgbClr val="9900FF"/>
                </a:solidFill>
                <a:latin typeface="Roboto Medium"/>
                <a:ea typeface="Roboto Medium"/>
                <a:cs typeface="Roboto Medium"/>
                <a:sym typeface="Roboto Medium"/>
              </a:rPr>
              <a:t>var name = "John"; // infers String</a:t>
            </a:r>
            <a:endParaRPr sz="2000">
              <a:solidFill>
                <a:srgbClr val="9900FF"/>
              </a:solidFill>
              <a:latin typeface="Roboto Medium"/>
              <a:ea typeface="Roboto Medium"/>
              <a:cs typeface="Roboto Medium"/>
              <a:sym typeface="Roboto Medium"/>
            </a:endParaRPr>
          </a:p>
          <a:p>
            <a:pPr indent="0" lvl="0" marL="0" rtl="0" algn="l">
              <a:spcBef>
                <a:spcPts val="1200"/>
              </a:spcBef>
              <a:spcAft>
                <a:spcPts val="0"/>
              </a:spcAft>
              <a:buNone/>
            </a:pPr>
            <a:r>
              <a:t/>
            </a:r>
            <a:endParaRPr sz="2000">
              <a:solidFill>
                <a:srgbClr val="9900FF"/>
              </a:solidFill>
              <a:latin typeface="Roboto Medium"/>
              <a:ea typeface="Roboto Medium"/>
              <a:cs typeface="Roboto Medium"/>
              <a:sym typeface="Roboto Medium"/>
            </a:endParaRPr>
          </a:p>
          <a:p>
            <a:pPr indent="0" lvl="0" marL="0" rtl="0" algn="l">
              <a:spcBef>
                <a:spcPts val="1200"/>
              </a:spcBef>
              <a:spcAft>
                <a:spcPts val="1200"/>
              </a:spcAft>
              <a:buNone/>
            </a:pPr>
            <a:r>
              <a:t/>
            </a:r>
            <a:endParaRPr sz="2000">
              <a:solidFill>
                <a:srgbClr val="9900FF"/>
              </a:solidFill>
              <a:latin typeface="Roboto Medium"/>
              <a:ea typeface="Roboto Medium"/>
              <a:cs typeface="Roboto Medium"/>
              <a:sym typeface="Robo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rPr>
              <a:t>Default Values</a:t>
            </a:r>
            <a:endParaRPr>
              <a:solidFill>
                <a:srgbClr val="9900FF"/>
              </a:solidFill>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GB">
                <a:solidFill>
                  <a:srgbClr val="9900FF"/>
                </a:solidFill>
                <a:latin typeface="Roboto"/>
                <a:ea typeface="Roboto"/>
                <a:cs typeface="Roboto"/>
                <a:sym typeface="Roboto"/>
              </a:rPr>
              <a:t>Default Values</a:t>
            </a:r>
            <a:endParaRPr>
              <a:solidFill>
                <a:srgbClr val="9900FF"/>
              </a:solidFill>
              <a:latin typeface="Roboto"/>
              <a:ea typeface="Roboto"/>
              <a:cs typeface="Roboto"/>
              <a:sym typeface="Roboto"/>
            </a:endParaRPr>
          </a:p>
          <a:p>
            <a:pPr indent="-330200" lvl="0" marL="457200" rtl="0" algn="l">
              <a:spcBef>
                <a:spcPts val="1200"/>
              </a:spcBef>
              <a:spcAft>
                <a:spcPts val="0"/>
              </a:spcAft>
              <a:buClr>
                <a:srgbClr val="9900FF"/>
              </a:buClr>
              <a:buSzPts val="1600"/>
              <a:buFont typeface="Roboto"/>
              <a:buChar char="●"/>
            </a:pPr>
            <a:r>
              <a:rPr lang="en-GB" sz="1600">
                <a:solidFill>
                  <a:srgbClr val="9900FF"/>
                </a:solidFill>
                <a:latin typeface="Roboto"/>
                <a:ea typeface="Roboto"/>
                <a:cs typeface="Roboto"/>
                <a:sym typeface="Roboto"/>
              </a:rPr>
              <a:t>Instance and static variables are initialized with default values if not explicitly assigned:</a:t>
            </a:r>
            <a:endParaRPr sz="1600">
              <a:solidFill>
                <a:srgbClr val="9900FF"/>
              </a:solidFill>
              <a:latin typeface="Roboto"/>
              <a:ea typeface="Roboto"/>
              <a:cs typeface="Roboto"/>
              <a:sym typeface="Roboto"/>
            </a:endParaRPr>
          </a:p>
          <a:p>
            <a:pPr indent="-330200" lvl="1" marL="914400" rtl="0" algn="l">
              <a:spcBef>
                <a:spcPts val="0"/>
              </a:spcBef>
              <a:spcAft>
                <a:spcPts val="0"/>
              </a:spcAft>
              <a:buClr>
                <a:srgbClr val="9900FF"/>
              </a:buClr>
              <a:buSzPts val="1600"/>
              <a:buFont typeface="Roboto"/>
              <a:buChar char="○"/>
            </a:pPr>
            <a:r>
              <a:rPr lang="en-GB" sz="1600">
                <a:solidFill>
                  <a:srgbClr val="9900FF"/>
                </a:solidFill>
                <a:latin typeface="Roboto"/>
                <a:ea typeface="Roboto"/>
                <a:cs typeface="Roboto"/>
                <a:sym typeface="Roboto"/>
              </a:rPr>
              <a:t>int - 0</a:t>
            </a:r>
            <a:endParaRPr sz="1600">
              <a:solidFill>
                <a:srgbClr val="9900FF"/>
              </a:solidFill>
              <a:latin typeface="Roboto"/>
              <a:ea typeface="Roboto"/>
              <a:cs typeface="Roboto"/>
              <a:sym typeface="Roboto"/>
            </a:endParaRPr>
          </a:p>
          <a:p>
            <a:pPr indent="-330200" lvl="1" marL="914400" rtl="0" algn="l">
              <a:spcBef>
                <a:spcPts val="0"/>
              </a:spcBef>
              <a:spcAft>
                <a:spcPts val="0"/>
              </a:spcAft>
              <a:buClr>
                <a:srgbClr val="9900FF"/>
              </a:buClr>
              <a:buSzPts val="1600"/>
              <a:buFont typeface="Roboto"/>
              <a:buChar char="○"/>
            </a:pPr>
            <a:r>
              <a:rPr lang="en-GB" sz="1600">
                <a:solidFill>
                  <a:srgbClr val="9900FF"/>
                </a:solidFill>
                <a:latin typeface="Roboto"/>
                <a:ea typeface="Roboto"/>
                <a:cs typeface="Roboto"/>
                <a:sym typeface="Roboto"/>
              </a:rPr>
              <a:t>double - 0.0</a:t>
            </a:r>
            <a:endParaRPr sz="1600">
              <a:solidFill>
                <a:srgbClr val="9900FF"/>
              </a:solidFill>
              <a:latin typeface="Roboto"/>
              <a:ea typeface="Roboto"/>
              <a:cs typeface="Roboto"/>
              <a:sym typeface="Roboto"/>
            </a:endParaRPr>
          </a:p>
          <a:p>
            <a:pPr indent="-330200" lvl="1" marL="914400" rtl="0" algn="l">
              <a:spcBef>
                <a:spcPts val="0"/>
              </a:spcBef>
              <a:spcAft>
                <a:spcPts val="0"/>
              </a:spcAft>
              <a:buClr>
                <a:srgbClr val="9900FF"/>
              </a:buClr>
              <a:buSzPts val="1600"/>
              <a:buFont typeface="Roboto"/>
              <a:buChar char="○"/>
            </a:pPr>
            <a:r>
              <a:rPr lang="en-GB" sz="1600">
                <a:solidFill>
                  <a:srgbClr val="9900FF"/>
                </a:solidFill>
                <a:latin typeface="Roboto"/>
                <a:ea typeface="Roboto"/>
                <a:cs typeface="Roboto"/>
                <a:sym typeface="Roboto"/>
              </a:rPr>
              <a:t>boolean - false</a:t>
            </a:r>
            <a:endParaRPr sz="1600">
              <a:solidFill>
                <a:srgbClr val="9900FF"/>
              </a:solidFill>
              <a:latin typeface="Roboto"/>
              <a:ea typeface="Roboto"/>
              <a:cs typeface="Roboto"/>
              <a:sym typeface="Roboto"/>
            </a:endParaRPr>
          </a:p>
          <a:p>
            <a:pPr indent="-330200" lvl="1" marL="914400" rtl="0" algn="l">
              <a:spcBef>
                <a:spcPts val="0"/>
              </a:spcBef>
              <a:spcAft>
                <a:spcPts val="0"/>
              </a:spcAft>
              <a:buClr>
                <a:srgbClr val="9900FF"/>
              </a:buClr>
              <a:buSzPts val="1600"/>
              <a:buFont typeface="Roboto"/>
              <a:buChar char="○"/>
            </a:pPr>
            <a:r>
              <a:rPr lang="en-GB" sz="1600">
                <a:solidFill>
                  <a:srgbClr val="9900FF"/>
                </a:solidFill>
                <a:latin typeface="Roboto"/>
                <a:ea typeface="Roboto"/>
                <a:cs typeface="Roboto"/>
                <a:sym typeface="Roboto"/>
              </a:rPr>
              <a:t>char - \u0000 (null character)</a:t>
            </a:r>
            <a:endParaRPr sz="1600">
              <a:solidFill>
                <a:srgbClr val="9900FF"/>
              </a:solidFill>
              <a:latin typeface="Roboto"/>
              <a:ea typeface="Roboto"/>
              <a:cs typeface="Roboto"/>
              <a:sym typeface="Roboto"/>
            </a:endParaRPr>
          </a:p>
          <a:p>
            <a:pPr indent="-330200" lvl="1" marL="914400" rtl="0" algn="l">
              <a:spcBef>
                <a:spcPts val="0"/>
              </a:spcBef>
              <a:spcAft>
                <a:spcPts val="0"/>
              </a:spcAft>
              <a:buClr>
                <a:srgbClr val="9900FF"/>
              </a:buClr>
              <a:buSzPts val="1600"/>
              <a:buFont typeface="Roboto"/>
              <a:buChar char="○"/>
            </a:pPr>
            <a:r>
              <a:rPr lang="en-GB" sz="1600">
                <a:solidFill>
                  <a:srgbClr val="9900FF"/>
                </a:solidFill>
                <a:latin typeface="Roboto"/>
                <a:ea typeface="Roboto"/>
                <a:cs typeface="Roboto"/>
                <a:sym typeface="Roboto"/>
              </a:rPr>
              <a:t>Object references (including String) - null</a:t>
            </a:r>
            <a:endParaRPr sz="1600">
              <a:solidFill>
                <a:srgbClr val="9900FF"/>
              </a:solidFill>
              <a:latin typeface="Roboto"/>
              <a:ea typeface="Roboto"/>
              <a:cs typeface="Roboto"/>
              <a:sym typeface="Roboto"/>
            </a:endParaRPr>
          </a:p>
          <a:p>
            <a:pPr indent="-330200" lvl="0" marL="457200" rtl="0" algn="l">
              <a:spcBef>
                <a:spcPts val="0"/>
              </a:spcBef>
              <a:spcAft>
                <a:spcPts val="0"/>
              </a:spcAft>
              <a:buClr>
                <a:srgbClr val="9900FF"/>
              </a:buClr>
              <a:buSzPts val="1600"/>
              <a:buFont typeface="Roboto"/>
              <a:buChar char="●"/>
            </a:pPr>
            <a:r>
              <a:rPr lang="en-GB" sz="1600">
                <a:solidFill>
                  <a:srgbClr val="9900FF"/>
                </a:solidFill>
                <a:latin typeface="Roboto"/>
                <a:ea typeface="Roboto"/>
                <a:cs typeface="Roboto"/>
                <a:sym typeface="Roboto"/>
              </a:rPr>
              <a:t>Local variables do not have default values and must be initialized before use.</a:t>
            </a:r>
            <a:endParaRPr sz="1600">
              <a:solidFill>
                <a:srgbClr val="9900FF"/>
              </a:solidFill>
              <a:latin typeface="Roboto"/>
              <a:ea typeface="Roboto"/>
              <a:cs typeface="Roboto"/>
              <a:sym typeface="Roboto"/>
            </a:endParaRPr>
          </a:p>
          <a:p>
            <a:pPr indent="0" lvl="0" marL="914400" rtl="0" algn="l">
              <a:spcBef>
                <a:spcPts val="1200"/>
              </a:spcBef>
              <a:spcAft>
                <a:spcPts val="1200"/>
              </a:spcAft>
              <a:buNone/>
            </a:pPr>
            <a:r>
              <a:t/>
            </a:r>
            <a:endParaRPr sz="1600">
              <a:solidFill>
                <a:srgbClr val="9900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2400">
                <a:solidFill>
                  <a:srgbClr val="9900FF"/>
                </a:solidFill>
              </a:rPr>
              <a:t>Example:</a:t>
            </a:r>
            <a:endParaRPr sz="3900">
              <a:solidFill>
                <a:srgbClr val="9900FF"/>
              </a:solidFill>
            </a:endParaRPr>
          </a:p>
        </p:txBody>
      </p:sp>
      <p:sp>
        <p:nvSpPr>
          <p:cNvPr id="120" name="Google Shape;120;p24"/>
          <p:cNvSpPr txBox="1"/>
          <p:nvPr>
            <p:ph idx="1" type="body"/>
          </p:nvPr>
        </p:nvSpPr>
        <p:spPr>
          <a:xfrm>
            <a:off x="244625" y="1219550"/>
            <a:ext cx="3981600" cy="3843000"/>
          </a:xfrm>
          <a:prstGeom prst="rect">
            <a:avLst/>
          </a:prstGeom>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05"/>
              <a:buFont typeface="Arial"/>
              <a:buNone/>
            </a:pPr>
            <a:r>
              <a:rPr lang="en-GB" sz="1600">
                <a:solidFill>
                  <a:srgbClr val="9900FF"/>
                </a:solidFill>
                <a:latin typeface="Lato"/>
                <a:ea typeface="Lato"/>
                <a:cs typeface="Lato"/>
                <a:sym typeface="Lato"/>
              </a:rPr>
              <a:t>public class Main {</a:t>
            </a:r>
            <a:endParaRPr sz="16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05"/>
              <a:buFont typeface="Arial"/>
              <a:buNone/>
            </a:pPr>
            <a:r>
              <a:rPr lang="en-GB" sz="1600">
                <a:solidFill>
                  <a:srgbClr val="9900FF"/>
                </a:solidFill>
                <a:latin typeface="Lato"/>
                <a:ea typeface="Lato"/>
                <a:cs typeface="Lato"/>
                <a:sym typeface="Lato"/>
              </a:rPr>
              <a:t>    // Instance variable</a:t>
            </a:r>
            <a:endParaRPr sz="16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05"/>
              <a:buFont typeface="Arial"/>
              <a:buNone/>
            </a:pPr>
            <a:r>
              <a:rPr lang="en-GB" sz="1600">
                <a:solidFill>
                  <a:srgbClr val="9900FF"/>
                </a:solidFill>
                <a:latin typeface="Lato"/>
                <a:ea typeface="Lato"/>
                <a:cs typeface="Lato"/>
                <a:sym typeface="Lato"/>
              </a:rPr>
              <a:t>    int number = 10;</a:t>
            </a:r>
            <a:endParaRPr sz="16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05"/>
              <a:buFont typeface="Arial"/>
              <a:buNone/>
            </a:pPr>
            <a:r>
              <a:rPr lang="en-GB" sz="1600">
                <a:solidFill>
                  <a:srgbClr val="9900FF"/>
                </a:solidFill>
                <a:latin typeface="Lato"/>
                <a:ea typeface="Lato"/>
                <a:cs typeface="Lato"/>
                <a:sym typeface="Lato"/>
              </a:rPr>
              <a:t>    // Static variable</a:t>
            </a:r>
            <a:endParaRPr sz="16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05"/>
              <a:buFont typeface="Arial"/>
              <a:buNone/>
            </a:pPr>
            <a:r>
              <a:rPr lang="en-GB" sz="1600">
                <a:solidFill>
                  <a:srgbClr val="9900FF"/>
                </a:solidFill>
                <a:latin typeface="Lato"/>
                <a:ea typeface="Lato"/>
                <a:cs typeface="Lato"/>
                <a:sym typeface="Lato"/>
              </a:rPr>
              <a:t>    static String greeting = "Hello, World!";</a:t>
            </a:r>
            <a:endParaRPr sz="16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05"/>
              <a:buFont typeface="Arial"/>
              <a:buNone/>
            </a:pPr>
            <a:r>
              <a:rPr lang="en-GB" sz="1600">
                <a:solidFill>
                  <a:srgbClr val="9900FF"/>
                </a:solidFill>
                <a:latin typeface="Lato"/>
                <a:ea typeface="Lato"/>
                <a:cs typeface="Lato"/>
                <a:sym typeface="Lato"/>
              </a:rPr>
              <a:t>    public static void main(String[] args) {</a:t>
            </a:r>
            <a:endParaRPr sz="16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05"/>
              <a:buFont typeface="Arial"/>
              <a:buNone/>
            </a:pPr>
            <a:r>
              <a:rPr lang="en-GB" sz="1600">
                <a:solidFill>
                  <a:srgbClr val="9900FF"/>
                </a:solidFill>
                <a:latin typeface="Lato"/>
                <a:ea typeface="Lato"/>
                <a:cs typeface="Lato"/>
                <a:sym typeface="Lato"/>
              </a:rPr>
              <a:t>        // Local variable</a:t>
            </a:r>
            <a:endParaRPr sz="1600">
              <a:solidFill>
                <a:srgbClr val="9900FF"/>
              </a:solidFill>
              <a:latin typeface="Lato"/>
              <a:ea typeface="Lato"/>
              <a:cs typeface="Lato"/>
              <a:sym typeface="Lato"/>
            </a:endParaRPr>
          </a:p>
          <a:p>
            <a:pPr indent="0" lvl="0" marL="0" rtl="0" algn="l">
              <a:lnSpc>
                <a:spcPct val="95000"/>
              </a:lnSpc>
              <a:spcBef>
                <a:spcPts val="1200"/>
              </a:spcBef>
              <a:spcAft>
                <a:spcPts val="1200"/>
              </a:spcAft>
              <a:buSzPts val="605"/>
              <a:buNone/>
            </a:pPr>
            <a:r>
              <a:rPr lang="en-GB" sz="1600">
                <a:solidFill>
                  <a:srgbClr val="9900FF"/>
                </a:solidFill>
                <a:latin typeface="Lato"/>
                <a:ea typeface="Lato"/>
                <a:cs typeface="Lato"/>
                <a:sym typeface="Lato"/>
              </a:rPr>
              <a:t>        int localNumber = 20;  </a:t>
            </a:r>
            <a:endParaRPr sz="1600">
              <a:solidFill>
                <a:srgbClr val="9900FF"/>
              </a:solidFill>
              <a:latin typeface="Lato"/>
              <a:ea typeface="Lato"/>
              <a:cs typeface="Lato"/>
              <a:sym typeface="Lato"/>
            </a:endParaRPr>
          </a:p>
        </p:txBody>
      </p:sp>
      <p:sp>
        <p:nvSpPr>
          <p:cNvPr id="121" name="Google Shape;121;p24"/>
          <p:cNvSpPr txBox="1"/>
          <p:nvPr/>
        </p:nvSpPr>
        <p:spPr>
          <a:xfrm>
            <a:off x="4507900" y="1017725"/>
            <a:ext cx="4574700" cy="41250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9900FF"/>
                </a:solidFill>
                <a:latin typeface="Lato"/>
                <a:ea typeface="Lato"/>
                <a:cs typeface="Lato"/>
                <a:sym typeface="Lato"/>
              </a:rPr>
              <a:t>// Final variable</a:t>
            </a:r>
            <a:endParaRPr sz="1600">
              <a:solidFill>
                <a:srgbClr val="9900FF"/>
              </a:solidFill>
              <a:latin typeface="Lato"/>
              <a:ea typeface="Lato"/>
              <a:cs typeface="Lato"/>
              <a:sym typeface="Lato"/>
            </a:endParaRPr>
          </a:p>
          <a:p>
            <a:pPr indent="0" lvl="0" marL="0" rtl="0" algn="l">
              <a:spcBef>
                <a:spcPts val="0"/>
              </a:spcBef>
              <a:spcAft>
                <a:spcPts val="0"/>
              </a:spcAft>
              <a:buNone/>
            </a:pPr>
            <a:r>
              <a:rPr lang="en-GB" sz="1600">
                <a:solidFill>
                  <a:srgbClr val="9900FF"/>
                </a:solidFill>
                <a:latin typeface="Lato"/>
                <a:ea typeface="Lato"/>
                <a:cs typeface="Lato"/>
                <a:sym typeface="Lato"/>
              </a:rPr>
              <a:t>        final int CONSTANT = 100;</a:t>
            </a:r>
            <a:endParaRPr sz="1600">
              <a:solidFill>
                <a:srgbClr val="9900FF"/>
              </a:solidFill>
              <a:latin typeface="Lato"/>
              <a:ea typeface="Lato"/>
              <a:cs typeface="Lato"/>
              <a:sym typeface="Lato"/>
            </a:endParaRPr>
          </a:p>
          <a:p>
            <a:pPr indent="0" lvl="0" marL="0" rtl="0" algn="l">
              <a:spcBef>
                <a:spcPts val="0"/>
              </a:spcBef>
              <a:spcAft>
                <a:spcPts val="0"/>
              </a:spcAft>
              <a:buNone/>
            </a:pPr>
            <a:r>
              <a:t/>
            </a:r>
            <a:endParaRPr sz="1600">
              <a:solidFill>
                <a:srgbClr val="9900FF"/>
              </a:solidFill>
              <a:latin typeface="Lato"/>
              <a:ea typeface="Lato"/>
              <a:cs typeface="Lato"/>
              <a:sym typeface="Lato"/>
            </a:endParaRPr>
          </a:p>
          <a:p>
            <a:pPr indent="0" lvl="0" marL="0" rtl="0" algn="l">
              <a:spcBef>
                <a:spcPts val="0"/>
              </a:spcBef>
              <a:spcAft>
                <a:spcPts val="0"/>
              </a:spcAft>
              <a:buNone/>
            </a:pPr>
            <a:r>
              <a:rPr lang="en-GB" sz="1600">
                <a:solidFill>
                  <a:srgbClr val="9900FF"/>
                </a:solidFill>
                <a:latin typeface="Lato"/>
                <a:ea typeface="Lato"/>
                <a:cs typeface="Lato"/>
                <a:sym typeface="Lato"/>
              </a:rPr>
              <a:t>        // Type inference</a:t>
            </a:r>
            <a:endParaRPr sz="1600">
              <a:solidFill>
                <a:srgbClr val="9900FF"/>
              </a:solidFill>
              <a:latin typeface="Lato"/>
              <a:ea typeface="Lato"/>
              <a:cs typeface="Lato"/>
              <a:sym typeface="Lato"/>
            </a:endParaRPr>
          </a:p>
          <a:p>
            <a:pPr indent="0" lvl="0" marL="0" rtl="0" algn="l">
              <a:spcBef>
                <a:spcPts val="0"/>
              </a:spcBef>
              <a:spcAft>
                <a:spcPts val="0"/>
              </a:spcAft>
              <a:buNone/>
            </a:pPr>
            <a:r>
              <a:rPr lang="en-GB" sz="1600">
                <a:solidFill>
                  <a:srgbClr val="9900FF"/>
                </a:solidFill>
                <a:latin typeface="Lato"/>
                <a:ea typeface="Lato"/>
                <a:cs typeface="Lato"/>
                <a:sym typeface="Lato"/>
              </a:rPr>
              <a:t>        var inferredNumber = 30;</a:t>
            </a:r>
            <a:endParaRPr sz="1600">
              <a:solidFill>
                <a:srgbClr val="9900FF"/>
              </a:solidFill>
              <a:latin typeface="Lato"/>
              <a:ea typeface="Lato"/>
              <a:cs typeface="Lato"/>
              <a:sym typeface="Lato"/>
            </a:endParaRPr>
          </a:p>
          <a:p>
            <a:pPr indent="0" lvl="0" marL="0" rtl="0" algn="l">
              <a:spcBef>
                <a:spcPts val="0"/>
              </a:spcBef>
              <a:spcAft>
                <a:spcPts val="0"/>
              </a:spcAft>
              <a:buNone/>
            </a:pPr>
            <a:r>
              <a:t/>
            </a:r>
            <a:endParaRPr sz="1600">
              <a:solidFill>
                <a:srgbClr val="9900FF"/>
              </a:solidFill>
              <a:latin typeface="Lato"/>
              <a:ea typeface="Lato"/>
              <a:cs typeface="Lato"/>
              <a:sym typeface="Lato"/>
            </a:endParaRPr>
          </a:p>
          <a:p>
            <a:pPr indent="0" lvl="0" marL="0" rtl="0" algn="l">
              <a:spcBef>
                <a:spcPts val="0"/>
              </a:spcBef>
              <a:spcAft>
                <a:spcPts val="0"/>
              </a:spcAft>
              <a:buNone/>
            </a:pPr>
            <a:r>
              <a:rPr lang="en-GB" sz="1600">
                <a:solidFill>
                  <a:srgbClr val="9900FF"/>
                </a:solidFill>
                <a:latin typeface="Lato"/>
                <a:ea typeface="Lato"/>
                <a:cs typeface="Lato"/>
                <a:sym typeface="Lato"/>
              </a:rPr>
              <a:t>        System.out.println(greeting);</a:t>
            </a:r>
            <a:endParaRPr sz="1600">
              <a:solidFill>
                <a:srgbClr val="9900FF"/>
              </a:solidFill>
              <a:latin typeface="Lato"/>
              <a:ea typeface="Lato"/>
              <a:cs typeface="Lato"/>
              <a:sym typeface="Lato"/>
            </a:endParaRPr>
          </a:p>
          <a:p>
            <a:pPr indent="0" lvl="0" marL="0" rtl="0" algn="l">
              <a:spcBef>
                <a:spcPts val="0"/>
              </a:spcBef>
              <a:spcAft>
                <a:spcPts val="0"/>
              </a:spcAft>
              <a:buNone/>
            </a:pPr>
            <a:r>
              <a:rPr lang="en-GB" sz="1600">
                <a:solidFill>
                  <a:srgbClr val="9900FF"/>
                </a:solidFill>
                <a:latin typeface="Lato"/>
                <a:ea typeface="Lato"/>
                <a:cs typeface="Lato"/>
                <a:sym typeface="Lato"/>
              </a:rPr>
              <a:t>        System.out.println("Local Number: " + localNumber);</a:t>
            </a:r>
            <a:endParaRPr sz="1600">
              <a:solidFill>
                <a:srgbClr val="9900FF"/>
              </a:solidFill>
              <a:latin typeface="Lato"/>
              <a:ea typeface="Lato"/>
              <a:cs typeface="Lato"/>
              <a:sym typeface="Lato"/>
            </a:endParaRPr>
          </a:p>
          <a:p>
            <a:pPr indent="0" lvl="0" marL="0" rtl="0" algn="l">
              <a:spcBef>
                <a:spcPts val="0"/>
              </a:spcBef>
              <a:spcAft>
                <a:spcPts val="0"/>
              </a:spcAft>
              <a:buNone/>
            </a:pPr>
            <a:r>
              <a:rPr lang="en-GB" sz="1600">
                <a:solidFill>
                  <a:srgbClr val="9900FF"/>
                </a:solidFill>
                <a:latin typeface="Lato"/>
                <a:ea typeface="Lato"/>
                <a:cs typeface="Lato"/>
                <a:sym typeface="Lato"/>
              </a:rPr>
              <a:t>        System.out.println("Inferred Number: " + inferredNumber);</a:t>
            </a:r>
            <a:endParaRPr sz="1600">
              <a:solidFill>
                <a:srgbClr val="9900FF"/>
              </a:solidFill>
              <a:latin typeface="Lato"/>
              <a:ea typeface="Lato"/>
              <a:cs typeface="Lato"/>
              <a:sym typeface="Lato"/>
            </a:endParaRPr>
          </a:p>
          <a:p>
            <a:pPr indent="0" lvl="0" marL="0" rtl="0" algn="l">
              <a:spcBef>
                <a:spcPts val="0"/>
              </a:spcBef>
              <a:spcAft>
                <a:spcPts val="0"/>
              </a:spcAft>
              <a:buNone/>
            </a:pPr>
            <a:r>
              <a:rPr lang="en-GB" sz="1600">
                <a:solidFill>
                  <a:srgbClr val="9900FF"/>
                </a:solidFill>
                <a:latin typeface="Lato"/>
                <a:ea typeface="Lato"/>
                <a:cs typeface="Lato"/>
                <a:sym typeface="Lato"/>
              </a:rPr>
              <a:t>        System.out.println("Constant: " + CONSTANT);</a:t>
            </a:r>
            <a:endParaRPr sz="1600">
              <a:solidFill>
                <a:srgbClr val="9900FF"/>
              </a:solidFill>
              <a:latin typeface="Lato"/>
              <a:ea typeface="Lato"/>
              <a:cs typeface="Lato"/>
              <a:sym typeface="Lato"/>
            </a:endParaRPr>
          </a:p>
          <a:p>
            <a:pPr indent="0" lvl="0" marL="0" rtl="0" algn="l">
              <a:spcBef>
                <a:spcPts val="0"/>
              </a:spcBef>
              <a:spcAft>
                <a:spcPts val="0"/>
              </a:spcAft>
              <a:buNone/>
            </a:pPr>
            <a:r>
              <a:rPr lang="en-GB" sz="1600">
                <a:solidFill>
                  <a:srgbClr val="9900FF"/>
                </a:solidFill>
                <a:latin typeface="Lato"/>
                <a:ea typeface="Lato"/>
                <a:cs typeface="Lato"/>
                <a:sym typeface="Lato"/>
              </a:rPr>
              <a:t>    }</a:t>
            </a:r>
            <a:endParaRPr sz="1600">
              <a:solidFill>
                <a:srgbClr val="9900FF"/>
              </a:solidFill>
              <a:latin typeface="Lato"/>
              <a:ea typeface="Lato"/>
              <a:cs typeface="Lato"/>
              <a:sym typeface="Lato"/>
            </a:endParaRPr>
          </a:p>
          <a:p>
            <a:pPr indent="0" lvl="0" marL="0" rtl="0" algn="l">
              <a:spcBef>
                <a:spcPts val="0"/>
              </a:spcBef>
              <a:spcAft>
                <a:spcPts val="0"/>
              </a:spcAft>
              <a:buNone/>
            </a:pPr>
            <a:r>
              <a:rPr lang="en-GB" sz="1600">
                <a:solidFill>
                  <a:srgbClr val="9900FF"/>
                </a:solidFill>
                <a:latin typeface="Lato"/>
                <a:ea typeface="Lato"/>
                <a:cs typeface="Lato"/>
                <a:sym typeface="Lato"/>
              </a:rPr>
              <a:t>}</a:t>
            </a:r>
            <a:endParaRPr sz="1600">
              <a:solidFill>
                <a:srgbClr val="9900FF"/>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rgbClr val="9900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rgbClr val="9900FF"/>
                </a:solidFill>
                <a:latin typeface="Lato"/>
                <a:ea typeface="Lato"/>
                <a:cs typeface="Lato"/>
                <a:sym typeface="Lato"/>
              </a:rPr>
              <a:t>Output:</a:t>
            </a:r>
            <a:endParaRPr>
              <a:solidFill>
                <a:srgbClr val="9900FF"/>
              </a:solidFill>
              <a:latin typeface="Lato"/>
              <a:ea typeface="Lato"/>
              <a:cs typeface="Lato"/>
              <a:sym typeface="Lato"/>
            </a:endParaRPr>
          </a:p>
          <a:p>
            <a:pPr indent="0" lvl="0" marL="0" rtl="0" algn="l">
              <a:spcBef>
                <a:spcPts val="1200"/>
              </a:spcBef>
              <a:spcAft>
                <a:spcPts val="0"/>
              </a:spcAft>
              <a:buNone/>
            </a:pPr>
            <a:r>
              <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Hello, World!</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Local Number: 20</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Inferred Number: 30</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Constant: 100</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743200" rtl="0" algn="l">
              <a:lnSpc>
                <a:spcPct val="115000"/>
              </a:lnSpc>
              <a:spcBef>
                <a:spcPts val="0"/>
              </a:spcBef>
              <a:spcAft>
                <a:spcPts val="0"/>
              </a:spcAft>
              <a:buNone/>
            </a:pPr>
            <a:r>
              <a:rPr b="1" lang="en-GB" sz="2377">
                <a:solidFill>
                  <a:srgbClr val="9900FF"/>
                </a:solidFill>
                <a:latin typeface="Lato"/>
                <a:ea typeface="Lato"/>
                <a:cs typeface="Lato"/>
                <a:sym typeface="Lato"/>
              </a:rPr>
              <a:t>C</a:t>
            </a:r>
            <a:r>
              <a:rPr b="1" lang="en-GB" sz="2377">
                <a:solidFill>
                  <a:srgbClr val="9900FF"/>
                </a:solidFill>
                <a:latin typeface="Lato"/>
                <a:ea typeface="Lato"/>
                <a:cs typeface="Lato"/>
                <a:sym typeface="Lato"/>
              </a:rPr>
              <a:t>ontrol flow statements </a:t>
            </a:r>
            <a:endParaRPr b="1" sz="3577">
              <a:solidFill>
                <a:srgbClr val="9900FF"/>
              </a:solidFill>
              <a:latin typeface="Lato"/>
              <a:ea typeface="Lato"/>
              <a:cs typeface="Lato"/>
              <a:sym typeface="Lato"/>
            </a:endParaRPr>
          </a:p>
        </p:txBody>
      </p:sp>
      <p:sp>
        <p:nvSpPr>
          <p:cNvPr id="132" name="Google Shape;132;p26"/>
          <p:cNvSpPr txBox="1"/>
          <p:nvPr>
            <p:ph idx="1" type="body"/>
          </p:nvPr>
        </p:nvSpPr>
        <p:spPr>
          <a:xfrm>
            <a:off x="161275" y="1152475"/>
            <a:ext cx="8670900" cy="3864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lang="en-GB" sz="2000">
                <a:solidFill>
                  <a:srgbClr val="9900FF"/>
                </a:solidFill>
              </a:rPr>
              <a:t>Control flow statements in Java determine the order in which statements are executed in a program. These statements allow for decision-making, looping, and branching. Here's an overview of the main control flow statements:</a:t>
            </a:r>
            <a:endParaRPr sz="2000">
              <a:solidFill>
                <a:srgbClr val="9900FF"/>
              </a:solidFill>
            </a:endParaRPr>
          </a:p>
          <a:p>
            <a:pPr indent="0" lvl="0" marL="0" rtl="0" algn="l">
              <a:lnSpc>
                <a:spcPct val="95000"/>
              </a:lnSpc>
              <a:spcBef>
                <a:spcPts val="1400"/>
              </a:spcBef>
              <a:spcAft>
                <a:spcPts val="0"/>
              </a:spcAft>
              <a:buClr>
                <a:schemeClr val="dk1"/>
              </a:buClr>
              <a:buSzPts val="1100"/>
              <a:buFont typeface="Arial"/>
              <a:buNone/>
            </a:pPr>
            <a:r>
              <a:rPr b="1" lang="en-GB" sz="1500">
                <a:solidFill>
                  <a:srgbClr val="9900FF"/>
                </a:solidFill>
              </a:rPr>
              <a:t>1. Conditional Statements</a:t>
            </a:r>
            <a:endParaRPr b="1" sz="1500">
              <a:solidFill>
                <a:srgbClr val="9900FF"/>
              </a:solidFill>
            </a:endParaRPr>
          </a:p>
          <a:p>
            <a:pPr indent="-311150" lvl="0" marL="457200" rtl="0" algn="l">
              <a:lnSpc>
                <a:spcPct val="95000"/>
              </a:lnSpc>
              <a:spcBef>
                <a:spcPts val="1200"/>
              </a:spcBef>
              <a:spcAft>
                <a:spcPts val="0"/>
              </a:spcAft>
              <a:buClr>
                <a:srgbClr val="9900FF"/>
              </a:buClr>
              <a:buSzPts val="1300"/>
              <a:buChar char="●"/>
            </a:pPr>
            <a:r>
              <a:rPr b="1" lang="en-GB" sz="1300">
                <a:solidFill>
                  <a:srgbClr val="9900FF"/>
                </a:solidFill>
                <a:latin typeface="Roboto Mono"/>
                <a:ea typeface="Roboto Mono"/>
                <a:cs typeface="Roboto Mono"/>
                <a:sym typeface="Roboto Mono"/>
              </a:rPr>
              <a:t>if</a:t>
            </a:r>
            <a:r>
              <a:rPr b="1" lang="en-GB" sz="1300">
                <a:solidFill>
                  <a:srgbClr val="9900FF"/>
                </a:solidFill>
              </a:rPr>
              <a:t> Statement:</a:t>
            </a:r>
            <a:r>
              <a:rPr lang="en-GB" sz="1300">
                <a:solidFill>
                  <a:srgbClr val="9900FF"/>
                </a:solidFill>
              </a:rPr>
              <a:t> Executes a block of code if the specified condition is true.</a:t>
            </a:r>
            <a:endParaRPr sz="1300">
              <a:solidFill>
                <a:srgbClr val="9900FF"/>
              </a:solidFill>
            </a:endParaRPr>
          </a:p>
          <a:p>
            <a:pPr indent="0" lvl="0" marL="0" rtl="0" algn="l">
              <a:lnSpc>
                <a:spcPct val="95000"/>
              </a:lnSpc>
              <a:spcBef>
                <a:spcPts val="1200"/>
              </a:spcBef>
              <a:spcAft>
                <a:spcPts val="0"/>
              </a:spcAft>
              <a:buNone/>
            </a:pPr>
            <a:r>
              <a:rPr lang="en-GB" sz="2000">
                <a:solidFill>
                  <a:srgbClr val="9900FF"/>
                </a:solidFill>
              </a:rPr>
              <a:t>int age = 18;</a:t>
            </a:r>
            <a:endParaRPr sz="2000">
              <a:solidFill>
                <a:srgbClr val="9900FF"/>
              </a:solidFill>
            </a:endParaRPr>
          </a:p>
          <a:p>
            <a:pPr indent="0" lvl="0" marL="0" rtl="0" algn="l">
              <a:lnSpc>
                <a:spcPct val="95000"/>
              </a:lnSpc>
              <a:spcBef>
                <a:spcPts val="1200"/>
              </a:spcBef>
              <a:spcAft>
                <a:spcPts val="0"/>
              </a:spcAft>
              <a:buNone/>
            </a:pPr>
            <a:r>
              <a:rPr lang="en-GB" sz="2000">
                <a:solidFill>
                  <a:srgbClr val="9900FF"/>
                </a:solidFill>
              </a:rPr>
              <a:t>if (age &gt;= 18) {</a:t>
            </a:r>
            <a:endParaRPr sz="2000">
              <a:solidFill>
                <a:srgbClr val="9900FF"/>
              </a:solidFill>
            </a:endParaRPr>
          </a:p>
          <a:p>
            <a:pPr indent="0" lvl="0" marL="0" rtl="0" algn="l">
              <a:lnSpc>
                <a:spcPct val="95000"/>
              </a:lnSpc>
              <a:spcBef>
                <a:spcPts val="1200"/>
              </a:spcBef>
              <a:spcAft>
                <a:spcPts val="0"/>
              </a:spcAft>
              <a:buNone/>
            </a:pPr>
            <a:r>
              <a:rPr lang="en-GB" sz="2000">
                <a:solidFill>
                  <a:srgbClr val="9900FF"/>
                </a:solidFill>
              </a:rPr>
              <a:t>    System.out.println("You are an adult.");</a:t>
            </a:r>
            <a:endParaRPr sz="2000">
              <a:solidFill>
                <a:srgbClr val="9900FF"/>
              </a:solidFill>
            </a:endParaRPr>
          </a:p>
          <a:p>
            <a:pPr indent="0" lvl="0" marL="0" rtl="0" algn="l">
              <a:lnSpc>
                <a:spcPct val="95000"/>
              </a:lnSpc>
              <a:spcBef>
                <a:spcPts val="1200"/>
              </a:spcBef>
              <a:spcAft>
                <a:spcPts val="1200"/>
              </a:spcAft>
              <a:buNone/>
            </a:pPr>
            <a:r>
              <a:rPr lang="en-GB" sz="2000">
                <a:solidFill>
                  <a:srgbClr val="9900FF"/>
                </a:solidFill>
              </a:rPr>
              <a:t>}</a:t>
            </a:r>
            <a:endParaRPr sz="2000">
              <a:solidFill>
                <a:srgbClr val="99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229728" y="445025"/>
            <a:ext cx="8601600" cy="5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720">
                <a:solidFill>
                  <a:srgbClr val="9900FF"/>
                </a:solidFill>
              </a:rPr>
              <a:t>Control Flow Statements</a:t>
            </a:r>
            <a:endParaRPr sz="2720">
              <a:solidFill>
                <a:srgbClr val="9900FF"/>
              </a:solidFill>
            </a:endParaRPr>
          </a:p>
        </p:txBody>
      </p:sp>
      <p:sp>
        <p:nvSpPr>
          <p:cNvPr id="138" name="Google Shape;138;p27"/>
          <p:cNvSpPr txBox="1"/>
          <p:nvPr>
            <p:ph idx="1" type="body"/>
          </p:nvPr>
        </p:nvSpPr>
        <p:spPr>
          <a:xfrm>
            <a:off x="80775" y="1112532"/>
            <a:ext cx="8854200" cy="4031100"/>
          </a:xfrm>
          <a:prstGeom prst="rect">
            <a:avLst/>
          </a:prstGeom>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GB" sz="970">
                <a:solidFill>
                  <a:srgbClr val="9900FF"/>
                </a:solidFill>
                <a:latin typeface="Roboto Mono"/>
                <a:ea typeface="Roboto Mono"/>
                <a:cs typeface="Roboto Mono"/>
                <a:sym typeface="Roboto Mono"/>
              </a:rPr>
              <a:t>if-else</a:t>
            </a:r>
            <a:r>
              <a:rPr b="1" lang="en-GB" sz="970">
                <a:solidFill>
                  <a:srgbClr val="9900FF"/>
                </a:solidFill>
              </a:rPr>
              <a:t> Statement:</a:t>
            </a:r>
            <a:r>
              <a:rPr lang="en-GB" sz="970">
                <a:solidFill>
                  <a:srgbClr val="9900FF"/>
                </a:solidFill>
              </a:rPr>
              <a:t> Executes one block of code if the condition is true, and another block if the condition is false.</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if (age &gt;= 18) {</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    System.out.println("You are an adult.");</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 else {</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    System.out.println("You are a minor.");</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a:t>
            </a:r>
            <a:endParaRPr sz="970">
              <a:solidFill>
                <a:srgbClr val="9900FF"/>
              </a:solidFill>
            </a:endParaRPr>
          </a:p>
          <a:p>
            <a:pPr indent="0" lvl="0" marL="0" rtl="0" algn="l">
              <a:lnSpc>
                <a:spcPct val="95000"/>
              </a:lnSpc>
              <a:spcBef>
                <a:spcPts val="1200"/>
              </a:spcBef>
              <a:spcAft>
                <a:spcPts val="0"/>
              </a:spcAft>
              <a:buSzPts val="770"/>
              <a:buNone/>
            </a:pPr>
            <a:r>
              <a:rPr b="1" lang="en-GB" sz="970">
                <a:solidFill>
                  <a:srgbClr val="9900FF"/>
                </a:solidFill>
                <a:latin typeface="Roboto Mono"/>
                <a:ea typeface="Roboto Mono"/>
                <a:cs typeface="Roboto Mono"/>
                <a:sym typeface="Roboto Mono"/>
              </a:rPr>
              <a:t>else-if</a:t>
            </a:r>
            <a:r>
              <a:rPr b="1" lang="en-GB" sz="970">
                <a:solidFill>
                  <a:srgbClr val="9900FF"/>
                </a:solidFill>
              </a:rPr>
              <a:t> Ladder:</a:t>
            </a:r>
            <a:r>
              <a:rPr lang="en-GB" sz="970">
                <a:solidFill>
                  <a:srgbClr val="9900FF"/>
                </a:solidFill>
              </a:rPr>
              <a:t> Used to test multiple conditions.</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if (age &gt;= 60) {</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    System.out.println("Senior citizen.");</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 else if (age &gt;= 18) {</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    System.out.println("Adult.");</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 else {</a:t>
            </a:r>
            <a:endParaRPr sz="970">
              <a:solidFill>
                <a:srgbClr val="9900FF"/>
              </a:solidFill>
            </a:endParaRPr>
          </a:p>
          <a:p>
            <a:pPr indent="0" lvl="0" marL="0" rtl="0" algn="l">
              <a:lnSpc>
                <a:spcPct val="95000"/>
              </a:lnSpc>
              <a:spcBef>
                <a:spcPts val="1200"/>
              </a:spcBef>
              <a:spcAft>
                <a:spcPts val="0"/>
              </a:spcAft>
              <a:buSzPts val="770"/>
              <a:buNone/>
            </a:pPr>
            <a:r>
              <a:rPr lang="en-GB" sz="970">
                <a:solidFill>
                  <a:srgbClr val="9900FF"/>
                </a:solidFill>
              </a:rPr>
              <a:t>    System.out.println("Minor.");</a:t>
            </a:r>
            <a:endParaRPr sz="970">
              <a:solidFill>
                <a:srgbClr val="9900FF"/>
              </a:solidFill>
            </a:endParaRPr>
          </a:p>
          <a:p>
            <a:pPr indent="0" lvl="0" marL="0" rtl="0" algn="l">
              <a:lnSpc>
                <a:spcPct val="95000"/>
              </a:lnSpc>
              <a:spcBef>
                <a:spcPts val="1200"/>
              </a:spcBef>
              <a:spcAft>
                <a:spcPts val="1200"/>
              </a:spcAft>
              <a:buSzPts val="770"/>
              <a:buNone/>
            </a:pPr>
            <a:r>
              <a:rPr lang="en-GB" sz="970">
                <a:solidFill>
                  <a:srgbClr val="9900FF"/>
                </a:solidFill>
              </a:rPr>
              <a:t>}</a:t>
            </a:r>
            <a:endParaRPr sz="1460">
              <a:solidFill>
                <a:srgbClr val="99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rPr>
              <a:t>Control flow Statments</a:t>
            </a:r>
            <a:endParaRPr>
              <a:solidFill>
                <a:srgbClr val="9900FF"/>
              </a:solidFill>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GB" sz="1500">
                <a:solidFill>
                  <a:srgbClr val="9900FF"/>
                </a:solidFill>
                <a:latin typeface="Lato"/>
                <a:ea typeface="Lato"/>
                <a:cs typeface="Lato"/>
                <a:sym typeface="Lato"/>
              </a:rPr>
              <a:t>Enhanced for Loop (for-each): Specifically designed to iterate over arrays or collections.</a:t>
            </a:r>
            <a:endParaRPr sz="15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lang="en-GB" sz="2200">
                <a:solidFill>
                  <a:srgbClr val="9900FF"/>
                </a:solidFill>
                <a:latin typeface="Lato"/>
                <a:ea typeface="Lato"/>
                <a:cs typeface="Lato"/>
                <a:sym typeface="Lato"/>
              </a:rPr>
              <a:t>int[] numbers = {1, 2, 3, 4, 5};</a:t>
            </a:r>
            <a:endParaRPr sz="2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lang="en-GB" sz="2200">
                <a:solidFill>
                  <a:srgbClr val="9900FF"/>
                </a:solidFill>
                <a:latin typeface="Lato"/>
                <a:ea typeface="Lato"/>
                <a:cs typeface="Lato"/>
                <a:sym typeface="Lato"/>
              </a:rPr>
              <a:t>for (int num : numbers) {</a:t>
            </a:r>
            <a:endParaRPr sz="2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lang="en-GB" sz="2200">
                <a:solidFill>
                  <a:srgbClr val="9900FF"/>
                </a:solidFill>
                <a:latin typeface="Lato"/>
                <a:ea typeface="Lato"/>
                <a:cs typeface="Lato"/>
                <a:sym typeface="Lato"/>
              </a:rPr>
              <a:t>    System.out.println(num);</a:t>
            </a:r>
            <a:endParaRPr sz="2200">
              <a:solidFill>
                <a:srgbClr val="9900FF"/>
              </a:solidFill>
              <a:latin typeface="Lato"/>
              <a:ea typeface="Lato"/>
              <a:cs typeface="Lato"/>
              <a:sym typeface="Lato"/>
            </a:endParaRPr>
          </a:p>
          <a:p>
            <a:pPr indent="0" lvl="0" marL="0" rtl="0" algn="l">
              <a:lnSpc>
                <a:spcPct val="95000"/>
              </a:lnSpc>
              <a:spcBef>
                <a:spcPts val="1200"/>
              </a:spcBef>
              <a:spcAft>
                <a:spcPts val="1200"/>
              </a:spcAft>
              <a:buNone/>
            </a:pPr>
            <a:r>
              <a:rPr lang="en-GB" sz="2200">
                <a:solidFill>
                  <a:srgbClr val="9900FF"/>
                </a:solidFill>
                <a:latin typeface="Lato"/>
                <a:ea typeface="Lato"/>
                <a:cs typeface="Lato"/>
                <a:sym typeface="Lato"/>
              </a:rPr>
              <a:t>}</a:t>
            </a:r>
            <a:endParaRPr sz="2200">
              <a:solidFill>
                <a:srgbClr val="9900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rPr>
              <a:t>Control Statements</a:t>
            </a:r>
            <a:endParaRPr>
              <a:solidFill>
                <a:srgbClr val="9900FF"/>
              </a:solidFill>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400"/>
              </a:spcBef>
              <a:spcAft>
                <a:spcPts val="0"/>
              </a:spcAft>
              <a:buClr>
                <a:schemeClr val="dk1"/>
              </a:buClr>
              <a:buSzPts val="1100"/>
              <a:buFont typeface="Arial"/>
              <a:buNone/>
            </a:pPr>
            <a:r>
              <a:rPr lang="en-GB" sz="1700">
                <a:solidFill>
                  <a:srgbClr val="9900FF"/>
                </a:solidFill>
                <a:latin typeface="Lato"/>
                <a:ea typeface="Lato"/>
                <a:cs typeface="Lato"/>
                <a:sym typeface="Lato"/>
              </a:rPr>
              <a:t>Branching Statements</a:t>
            </a:r>
            <a:endParaRPr sz="1700">
              <a:solidFill>
                <a:srgbClr val="9900FF"/>
              </a:solidFill>
              <a:latin typeface="Lato"/>
              <a:ea typeface="Lato"/>
              <a:cs typeface="Lato"/>
              <a:sym typeface="Lato"/>
            </a:endParaRPr>
          </a:p>
          <a:p>
            <a:pPr indent="-323850" lvl="0" marL="457200" rtl="0" algn="l">
              <a:lnSpc>
                <a:spcPct val="105000"/>
              </a:lnSpc>
              <a:spcBef>
                <a:spcPts val="1200"/>
              </a:spcBef>
              <a:spcAft>
                <a:spcPts val="0"/>
              </a:spcAft>
              <a:buClr>
                <a:srgbClr val="9900FF"/>
              </a:buClr>
              <a:buSzPts val="1500"/>
              <a:buChar char="●"/>
            </a:pPr>
            <a:r>
              <a:rPr lang="en-GB" sz="1500">
                <a:solidFill>
                  <a:srgbClr val="9900FF"/>
                </a:solidFill>
                <a:latin typeface="Lato"/>
                <a:ea typeface="Lato"/>
                <a:cs typeface="Lato"/>
                <a:sym typeface="Lato"/>
              </a:rPr>
              <a:t>break: Exits a loop or switch statement.</a:t>
            </a:r>
            <a:endParaRPr sz="15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lang="en-GB" sz="2200">
                <a:solidFill>
                  <a:srgbClr val="9900FF"/>
                </a:solidFill>
                <a:latin typeface="Lato"/>
                <a:ea typeface="Lato"/>
                <a:cs typeface="Lato"/>
                <a:sym typeface="Lato"/>
              </a:rPr>
              <a:t>for (int i = 0; i &lt; 10; i++) {</a:t>
            </a:r>
            <a:endParaRPr sz="22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lang="en-GB" sz="2200">
                <a:solidFill>
                  <a:srgbClr val="9900FF"/>
                </a:solidFill>
                <a:latin typeface="Lato"/>
                <a:ea typeface="Lato"/>
                <a:cs typeface="Lato"/>
                <a:sym typeface="Lato"/>
              </a:rPr>
              <a:t>    if (i == 5) {</a:t>
            </a:r>
            <a:endParaRPr sz="22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lang="en-GB" sz="2200">
                <a:solidFill>
                  <a:srgbClr val="9900FF"/>
                </a:solidFill>
                <a:latin typeface="Lato"/>
                <a:ea typeface="Lato"/>
                <a:cs typeface="Lato"/>
                <a:sym typeface="Lato"/>
              </a:rPr>
              <a:t>        break; // Exits the loop when i is 5</a:t>
            </a:r>
            <a:endParaRPr sz="22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lang="en-GB" sz="2200">
                <a:solidFill>
                  <a:srgbClr val="9900FF"/>
                </a:solidFill>
                <a:latin typeface="Lato"/>
                <a:ea typeface="Lato"/>
                <a:cs typeface="Lato"/>
                <a:sym typeface="Lato"/>
              </a:rPr>
              <a:t>    }</a:t>
            </a:r>
            <a:endParaRPr sz="22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lang="en-GB" sz="2200">
                <a:solidFill>
                  <a:srgbClr val="9900FF"/>
                </a:solidFill>
                <a:latin typeface="Lato"/>
                <a:ea typeface="Lato"/>
                <a:cs typeface="Lato"/>
                <a:sym typeface="Lato"/>
              </a:rPr>
              <a:t>    System.out.println(i);</a:t>
            </a:r>
            <a:endParaRPr sz="2200">
              <a:solidFill>
                <a:srgbClr val="9900FF"/>
              </a:solidFill>
              <a:latin typeface="Lato"/>
              <a:ea typeface="Lato"/>
              <a:cs typeface="Lato"/>
              <a:sym typeface="Lato"/>
            </a:endParaRPr>
          </a:p>
          <a:p>
            <a:pPr indent="0" lvl="0" marL="0" rtl="0" algn="l">
              <a:lnSpc>
                <a:spcPct val="105000"/>
              </a:lnSpc>
              <a:spcBef>
                <a:spcPts val="1200"/>
              </a:spcBef>
              <a:spcAft>
                <a:spcPts val="1200"/>
              </a:spcAft>
              <a:buNone/>
            </a:pPr>
            <a:r>
              <a:rPr lang="en-GB" sz="2200">
                <a:solidFill>
                  <a:srgbClr val="9900FF"/>
                </a:solidFill>
                <a:latin typeface="Lato"/>
                <a:ea typeface="Lato"/>
                <a:cs typeface="Lato"/>
                <a:sym typeface="Lato"/>
              </a:rPr>
              <a:t>}</a:t>
            </a:r>
            <a:endParaRPr sz="2200">
              <a:solidFill>
                <a:srgbClr val="9900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920">
                <a:solidFill>
                  <a:srgbClr val="9900FF"/>
                </a:solidFill>
                <a:latin typeface="Lato"/>
                <a:ea typeface="Lato"/>
                <a:cs typeface="Lato"/>
                <a:sym typeface="Lato"/>
              </a:rPr>
              <a:t>Control flow Statements</a:t>
            </a:r>
            <a:endParaRPr sz="2920">
              <a:solidFill>
                <a:srgbClr val="9900FF"/>
              </a:solidFill>
              <a:latin typeface="Lato"/>
              <a:ea typeface="Lato"/>
              <a:cs typeface="Lato"/>
              <a:sym typeface="Lato"/>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GB" sz="1335">
                <a:solidFill>
                  <a:srgbClr val="9900FF"/>
                </a:solidFill>
                <a:latin typeface="Lato"/>
                <a:ea typeface="Lato"/>
                <a:cs typeface="Lato"/>
                <a:sym typeface="Lato"/>
              </a:rPr>
              <a:t>continue: Skips the current iteration of a loop and continues with the next iteration.</a:t>
            </a:r>
            <a:endParaRPr sz="133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lang="en-GB" sz="1929">
                <a:solidFill>
                  <a:srgbClr val="9900FF"/>
                </a:solidFill>
                <a:latin typeface="Lato"/>
                <a:ea typeface="Lato"/>
                <a:cs typeface="Lato"/>
                <a:sym typeface="Lato"/>
              </a:rPr>
              <a:t>for (int i = 0; i &lt; 10; i++) {</a:t>
            </a:r>
            <a:endParaRPr sz="1929">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lang="en-GB" sz="1929">
                <a:solidFill>
                  <a:srgbClr val="9900FF"/>
                </a:solidFill>
                <a:latin typeface="Lato"/>
                <a:ea typeface="Lato"/>
                <a:cs typeface="Lato"/>
                <a:sym typeface="Lato"/>
              </a:rPr>
              <a:t>    if (i == 5) {</a:t>
            </a:r>
            <a:endParaRPr sz="1929">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lang="en-GB" sz="1929">
                <a:solidFill>
                  <a:srgbClr val="9900FF"/>
                </a:solidFill>
                <a:latin typeface="Lato"/>
                <a:ea typeface="Lato"/>
                <a:cs typeface="Lato"/>
                <a:sym typeface="Lato"/>
              </a:rPr>
              <a:t>        continue; // Skips the iteration when i is 5</a:t>
            </a:r>
            <a:endParaRPr sz="1929">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lang="en-GB" sz="1929">
                <a:solidFill>
                  <a:srgbClr val="9900FF"/>
                </a:solidFill>
                <a:latin typeface="Lato"/>
                <a:ea typeface="Lato"/>
                <a:cs typeface="Lato"/>
                <a:sym typeface="Lato"/>
              </a:rPr>
              <a:t>    }</a:t>
            </a:r>
            <a:endParaRPr sz="1929">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lang="en-GB" sz="1929">
                <a:solidFill>
                  <a:srgbClr val="9900FF"/>
                </a:solidFill>
                <a:latin typeface="Lato"/>
                <a:ea typeface="Lato"/>
                <a:cs typeface="Lato"/>
                <a:sym typeface="Lato"/>
              </a:rPr>
              <a:t>    System.out.println(i);</a:t>
            </a:r>
            <a:endParaRPr sz="1929">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lang="en-GB" sz="1929">
                <a:solidFill>
                  <a:srgbClr val="9900FF"/>
                </a:solidFill>
                <a:latin typeface="Lato"/>
                <a:ea typeface="Lato"/>
                <a:cs typeface="Lato"/>
                <a:sym typeface="Lato"/>
              </a:rPr>
              <a:t>}</a:t>
            </a:r>
            <a:endParaRPr sz="1929">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t/>
            </a:r>
            <a:endParaRPr sz="1929">
              <a:solidFill>
                <a:srgbClr val="9900FF"/>
              </a:solidFill>
              <a:latin typeface="Lato"/>
              <a:ea typeface="Lato"/>
              <a:cs typeface="Lato"/>
              <a:sym typeface="Lato"/>
            </a:endParaRPr>
          </a:p>
          <a:p>
            <a:pPr indent="0" lvl="0" marL="0" rtl="0" algn="l">
              <a:lnSpc>
                <a:spcPct val="95000"/>
              </a:lnSpc>
              <a:spcBef>
                <a:spcPts val="1200"/>
              </a:spcBef>
              <a:spcAft>
                <a:spcPts val="1200"/>
              </a:spcAft>
              <a:buSzPts val="935"/>
              <a:buNone/>
            </a:pPr>
            <a:r>
              <a:t/>
            </a:r>
            <a:endParaRPr sz="1929">
              <a:solidFill>
                <a:srgbClr val="9900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OOPs</a:t>
            </a:r>
            <a:endParaRPr>
              <a:solidFill>
                <a:srgbClr val="9900FF"/>
              </a:solidFill>
              <a:latin typeface="Lato"/>
              <a:ea typeface="Lato"/>
              <a:cs typeface="Lato"/>
              <a:sym typeface="Lato"/>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Object-Oriented Programming (OOP) is a programming paradigm that uses "objects" to design software. In Java, OOP is fundamental, and understanding its core concepts is crucial for effective programming. Below are the primary OOP concepts with explanations and examples:</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rPr>
              <a:t>Agenda Day 1</a:t>
            </a:r>
            <a:endParaRPr>
              <a:solidFill>
                <a:srgbClr val="9900FF"/>
              </a:solidFill>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Font typeface="Arial"/>
              <a:buNone/>
            </a:pPr>
            <a:r>
              <a:rPr lang="en-GB" sz="1600">
                <a:solidFill>
                  <a:srgbClr val="A64D79"/>
                </a:solidFill>
                <a:highlight>
                  <a:srgbClr val="93C47D"/>
                </a:highlight>
                <a:latin typeface="Lato"/>
                <a:ea typeface="Lato"/>
                <a:cs typeface="Lato"/>
                <a:sym typeface="Lato"/>
              </a:rPr>
              <a:t>Day 1: Java Fundamentals and Object-oriented programming </a:t>
            </a:r>
            <a:endParaRPr>
              <a:solidFill>
                <a:srgbClr val="A64D79"/>
              </a:solidFill>
              <a:highlight>
                <a:srgbClr val="93C47D"/>
              </a:highlight>
              <a:latin typeface="Lato"/>
              <a:ea typeface="Lato"/>
              <a:cs typeface="Lato"/>
              <a:sym typeface="Lato"/>
            </a:endParaRPr>
          </a:p>
          <a:p>
            <a:pPr indent="0" lvl="0" marL="0" rtl="0" algn="l">
              <a:spcBef>
                <a:spcPts val="0"/>
              </a:spcBef>
              <a:spcAft>
                <a:spcPts val="0"/>
              </a:spcAft>
              <a:buClr>
                <a:schemeClr val="dk1"/>
              </a:buClr>
              <a:buFont typeface="Arial"/>
              <a:buNone/>
            </a:pPr>
            <a:r>
              <a:t/>
            </a:r>
            <a:endParaRPr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Font typeface="Lato"/>
              <a:buChar char="➢"/>
            </a:pPr>
            <a:r>
              <a:rPr b="1" lang="en-GB" sz="1600">
                <a:solidFill>
                  <a:srgbClr val="9900FF"/>
                </a:solidFill>
                <a:latin typeface="Lato"/>
                <a:ea typeface="Lato"/>
                <a:cs typeface="Lato"/>
                <a:sym typeface="Lato"/>
              </a:rPr>
              <a:t>Basics: Data types, variables, operators, control flow statements (if, else, for, while), methods</a:t>
            </a:r>
            <a:endParaRPr b="1"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Font typeface="Lato"/>
              <a:buChar char="➢"/>
            </a:pPr>
            <a:r>
              <a:rPr b="1" lang="en-GB" sz="1600">
                <a:solidFill>
                  <a:srgbClr val="9900FF"/>
                </a:solidFill>
                <a:latin typeface="Lato"/>
                <a:ea typeface="Lato"/>
                <a:cs typeface="Lato"/>
                <a:sym typeface="Lato"/>
              </a:rPr>
              <a:t>Object-Oriented Programming Concepts: Class, Objects, Constructors, Encapsulation, inheritance, polymorphism, abstraction </a:t>
            </a:r>
            <a:endParaRPr b="1"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Font typeface="Lato"/>
              <a:buChar char="➢"/>
            </a:pPr>
            <a:r>
              <a:rPr b="1" lang="en-GB" sz="1600">
                <a:solidFill>
                  <a:srgbClr val="9900FF"/>
                </a:solidFill>
                <a:latin typeface="Lato"/>
                <a:ea typeface="Lato"/>
                <a:cs typeface="Lato"/>
                <a:sym typeface="Lato"/>
              </a:rPr>
              <a:t>Strings and Arrays</a:t>
            </a:r>
            <a:endParaRPr b="1"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Font typeface="Lato"/>
              <a:buChar char="➢"/>
            </a:pPr>
            <a:r>
              <a:rPr b="1" lang="en-GB" sz="1600">
                <a:solidFill>
                  <a:srgbClr val="9900FF"/>
                </a:solidFill>
                <a:latin typeface="Lato"/>
                <a:ea typeface="Lato"/>
                <a:cs typeface="Lato"/>
                <a:sym typeface="Lato"/>
              </a:rPr>
              <a:t>Exception Handling: Try-catch blocks, throwing and handling exceptions, custom exceptions.</a:t>
            </a:r>
            <a:endParaRPr b="1"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Font typeface="Lato"/>
              <a:buChar char="➢"/>
            </a:pPr>
            <a:r>
              <a:rPr b="1" lang="en-GB" sz="1600">
                <a:solidFill>
                  <a:srgbClr val="9900FF"/>
                </a:solidFill>
                <a:latin typeface="Lato"/>
                <a:ea typeface="Lato"/>
                <a:cs typeface="Lato"/>
                <a:sym typeface="Lato"/>
              </a:rPr>
              <a:t>File I/O operations</a:t>
            </a:r>
            <a:endParaRPr b="1"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Font typeface="Lato"/>
              <a:buChar char="➢"/>
            </a:pPr>
            <a:r>
              <a:rPr b="1" lang="en-GB" sz="1600">
                <a:solidFill>
                  <a:srgbClr val="9900FF"/>
                </a:solidFill>
                <a:latin typeface="Lato"/>
                <a:ea typeface="Lato"/>
                <a:cs typeface="Lato"/>
                <a:sym typeface="Lato"/>
              </a:rPr>
              <a:t>Hands-on exercises</a:t>
            </a:r>
            <a:endParaRPr b="1" sz="2200">
              <a:solidFill>
                <a:srgbClr val="9900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760">
                <a:solidFill>
                  <a:srgbClr val="9900FF"/>
                </a:solidFill>
                <a:latin typeface="Lato"/>
                <a:ea typeface="Lato"/>
                <a:cs typeface="Lato"/>
                <a:sym typeface="Lato"/>
              </a:rPr>
              <a:t>OOPs</a:t>
            </a:r>
            <a:endParaRPr sz="2760">
              <a:solidFill>
                <a:srgbClr val="9900FF"/>
              </a:solidFill>
              <a:latin typeface="Lato"/>
              <a:ea typeface="Lato"/>
              <a:cs typeface="Lato"/>
              <a:sym typeface="Lato"/>
            </a:endParaRPr>
          </a:p>
          <a:p>
            <a:pPr indent="0" lvl="0" marL="0" rtl="0" algn="l">
              <a:spcBef>
                <a:spcPts val="0"/>
              </a:spcBef>
              <a:spcAft>
                <a:spcPts val="0"/>
              </a:spcAft>
              <a:buSzPts val="990"/>
              <a:buNone/>
            </a:pPr>
            <a:r>
              <a:t/>
            </a:r>
            <a:endParaRPr sz="4020">
              <a:solidFill>
                <a:srgbClr val="9900FF"/>
              </a:solidFill>
              <a:latin typeface="Lato"/>
              <a:ea typeface="Lato"/>
              <a:cs typeface="Lato"/>
              <a:sym typeface="Lato"/>
            </a:endParaRPr>
          </a:p>
        </p:txBody>
      </p:sp>
      <p:sp>
        <p:nvSpPr>
          <p:cNvPr id="168" name="Google Shape;168;p32"/>
          <p:cNvSpPr txBox="1"/>
          <p:nvPr>
            <p:ph idx="1" type="body"/>
          </p:nvPr>
        </p:nvSpPr>
        <p:spPr>
          <a:xfrm>
            <a:off x="0" y="749400"/>
            <a:ext cx="6788400" cy="43938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018"/>
              <a:buFont typeface="Arial"/>
              <a:buNone/>
            </a:pPr>
            <a:r>
              <a:rPr b="1" lang="en-GB" sz="1402">
                <a:solidFill>
                  <a:srgbClr val="9900FF"/>
                </a:solidFill>
              </a:rPr>
              <a:t>1. Class</a:t>
            </a:r>
            <a:endParaRPr b="1" sz="1402">
              <a:solidFill>
                <a:srgbClr val="9900FF"/>
              </a:solidFill>
            </a:endParaRPr>
          </a:p>
          <a:p>
            <a:pPr indent="0" lvl="0" marL="0" rtl="0" algn="l">
              <a:lnSpc>
                <a:spcPct val="95000"/>
              </a:lnSpc>
              <a:spcBef>
                <a:spcPts val="1200"/>
              </a:spcBef>
              <a:spcAft>
                <a:spcPts val="0"/>
              </a:spcAft>
              <a:buClr>
                <a:schemeClr val="dk1"/>
              </a:buClr>
              <a:buSzPts val="1018"/>
              <a:buFont typeface="Arial"/>
              <a:buNone/>
            </a:pPr>
            <a:r>
              <a:rPr lang="en-GB" sz="1217">
                <a:solidFill>
                  <a:srgbClr val="9900FF"/>
                </a:solidFill>
              </a:rPr>
              <a:t>A class is a blueprint for creating objects. It defines the properties (attributes) and behaviors (methods) that the objects created from the class will have.</a:t>
            </a:r>
            <a:endParaRPr sz="1217">
              <a:solidFill>
                <a:srgbClr val="9900FF"/>
              </a:solidFill>
            </a:endParaRPr>
          </a:p>
          <a:p>
            <a:pPr indent="-305911" lvl="0" marL="457200" rtl="0" algn="l">
              <a:lnSpc>
                <a:spcPct val="95000"/>
              </a:lnSpc>
              <a:spcBef>
                <a:spcPts val="1200"/>
              </a:spcBef>
              <a:spcAft>
                <a:spcPts val="0"/>
              </a:spcAft>
              <a:buClr>
                <a:srgbClr val="9900FF"/>
              </a:buClr>
              <a:buSzPts val="1218"/>
              <a:buChar char="●"/>
            </a:pPr>
            <a:r>
              <a:rPr b="1" lang="en-GB" sz="1217">
                <a:solidFill>
                  <a:srgbClr val="9900FF"/>
                </a:solidFill>
              </a:rPr>
              <a:t>Attributes</a:t>
            </a:r>
            <a:r>
              <a:rPr lang="en-GB" sz="1217">
                <a:solidFill>
                  <a:srgbClr val="9900FF"/>
                </a:solidFill>
              </a:rPr>
              <a:t> (fields or variables) represent the state of an object.</a:t>
            </a:r>
            <a:endParaRPr sz="1217">
              <a:solidFill>
                <a:srgbClr val="9900FF"/>
              </a:solidFill>
            </a:endParaRPr>
          </a:p>
          <a:p>
            <a:pPr indent="-305911" lvl="0" marL="457200" rtl="0" algn="l">
              <a:lnSpc>
                <a:spcPct val="95000"/>
              </a:lnSpc>
              <a:spcBef>
                <a:spcPts val="0"/>
              </a:spcBef>
              <a:spcAft>
                <a:spcPts val="0"/>
              </a:spcAft>
              <a:buClr>
                <a:srgbClr val="9900FF"/>
              </a:buClr>
              <a:buSzPts val="1218"/>
              <a:buChar char="●"/>
            </a:pPr>
            <a:r>
              <a:rPr b="1" lang="en-GB" sz="1217">
                <a:solidFill>
                  <a:srgbClr val="9900FF"/>
                </a:solidFill>
              </a:rPr>
              <a:t>Methods</a:t>
            </a:r>
            <a:r>
              <a:rPr lang="en-GB" sz="1217">
                <a:solidFill>
                  <a:srgbClr val="9900FF"/>
                </a:solidFill>
              </a:rPr>
              <a:t> define the behavior or functionality of an object.</a:t>
            </a:r>
            <a:endParaRPr sz="12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lang="en-GB" sz="1217">
                <a:solidFill>
                  <a:srgbClr val="9900FF"/>
                </a:solidFill>
                <a:latin typeface="Lato"/>
                <a:ea typeface="Lato"/>
                <a:cs typeface="Lato"/>
                <a:sym typeface="Lato"/>
              </a:rPr>
              <a:t>public class Car {</a:t>
            </a:r>
            <a:endParaRPr sz="12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lang="en-GB" sz="1217">
                <a:solidFill>
                  <a:srgbClr val="9900FF"/>
                </a:solidFill>
                <a:latin typeface="Lato"/>
                <a:ea typeface="Lato"/>
                <a:cs typeface="Lato"/>
                <a:sym typeface="Lato"/>
              </a:rPr>
              <a:t>    // Attributes</a:t>
            </a:r>
            <a:endParaRPr sz="12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lang="en-GB" sz="1217">
                <a:solidFill>
                  <a:srgbClr val="9900FF"/>
                </a:solidFill>
                <a:latin typeface="Lato"/>
                <a:ea typeface="Lato"/>
                <a:cs typeface="Lato"/>
                <a:sym typeface="Lato"/>
              </a:rPr>
              <a:t>  String model;                               </a:t>
            </a:r>
            <a:endParaRPr sz="12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lang="en-GB" sz="1217">
                <a:solidFill>
                  <a:srgbClr val="9900FF"/>
                </a:solidFill>
                <a:latin typeface="Lato"/>
                <a:ea typeface="Lato"/>
                <a:cs typeface="Lato"/>
                <a:sym typeface="Lato"/>
              </a:rPr>
              <a:t>   String color;</a:t>
            </a:r>
            <a:endParaRPr sz="12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lang="en-GB" sz="1217">
                <a:solidFill>
                  <a:srgbClr val="9900FF"/>
                </a:solidFill>
                <a:latin typeface="Lato"/>
                <a:ea typeface="Lato"/>
                <a:cs typeface="Lato"/>
                <a:sym typeface="Lato"/>
              </a:rPr>
              <a:t>    int year;</a:t>
            </a:r>
            <a:endParaRPr sz="12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lang="en-GB" sz="1217">
                <a:solidFill>
                  <a:srgbClr val="9900FF"/>
                </a:solidFill>
                <a:latin typeface="Lato"/>
                <a:ea typeface="Lato"/>
                <a:cs typeface="Lato"/>
                <a:sym typeface="Lato"/>
              </a:rPr>
              <a:t>    // Method</a:t>
            </a:r>
            <a:endParaRPr sz="12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lang="en-GB" sz="1217">
                <a:solidFill>
                  <a:srgbClr val="9900FF"/>
                </a:solidFill>
                <a:latin typeface="Lato"/>
                <a:ea typeface="Lato"/>
                <a:cs typeface="Lato"/>
                <a:sym typeface="Lato"/>
              </a:rPr>
              <a:t>    void startEngine() {</a:t>
            </a:r>
            <a:endParaRPr sz="1217">
              <a:solidFill>
                <a:srgbClr val="9900FF"/>
              </a:solidFill>
              <a:latin typeface="Lato"/>
              <a:ea typeface="Lato"/>
              <a:cs typeface="Lato"/>
              <a:sym typeface="Lato"/>
            </a:endParaRPr>
          </a:p>
          <a:p>
            <a:pPr indent="0" lvl="0" marL="0" rtl="0" algn="l">
              <a:lnSpc>
                <a:spcPct val="95000"/>
              </a:lnSpc>
              <a:spcBef>
                <a:spcPts val="1200"/>
              </a:spcBef>
              <a:spcAft>
                <a:spcPts val="1200"/>
              </a:spcAft>
              <a:buSzPts val="1018"/>
              <a:buNone/>
            </a:pPr>
            <a:r>
              <a:rPr lang="en-GB" sz="1217">
                <a:solidFill>
                  <a:srgbClr val="9900FF"/>
                </a:solidFill>
                <a:latin typeface="Lato"/>
                <a:ea typeface="Lato"/>
                <a:cs typeface="Lato"/>
                <a:sym typeface="Lato"/>
              </a:rPr>
              <a:t>        System.out.println("The engine is starting...");    }  }</a:t>
            </a:r>
            <a:endParaRPr sz="1217">
              <a:solidFill>
                <a:srgbClr val="9900FF"/>
              </a:solidFill>
              <a:latin typeface="Lato"/>
              <a:ea typeface="Lato"/>
              <a:cs typeface="Lato"/>
              <a:sym typeface="Lato"/>
            </a:endParaRPr>
          </a:p>
        </p:txBody>
      </p:sp>
      <p:sp>
        <p:nvSpPr>
          <p:cNvPr id="169" name="Google Shape;169;p32"/>
          <p:cNvSpPr txBox="1"/>
          <p:nvPr/>
        </p:nvSpPr>
        <p:spPr>
          <a:xfrm>
            <a:off x="6050375" y="2422950"/>
            <a:ext cx="3000000" cy="1046700"/>
          </a:xfrm>
          <a:prstGeom prst="rect">
            <a:avLst/>
          </a:prstGeom>
          <a:noFill/>
          <a:ln cap="flat" cmpd="sng" w="9525">
            <a:solidFill>
              <a:srgbClr val="741B47"/>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95000"/>
              </a:lnSpc>
              <a:spcBef>
                <a:spcPts val="1200"/>
              </a:spcBef>
              <a:spcAft>
                <a:spcPts val="1200"/>
              </a:spcAft>
              <a:buNone/>
            </a:pPr>
            <a:r>
              <a:rPr lang="en-GB">
                <a:solidFill>
                  <a:srgbClr val="FF00FF"/>
                </a:solidFill>
                <a:latin typeface="Comfortaa"/>
                <a:ea typeface="Comfortaa"/>
                <a:cs typeface="Comfortaa"/>
                <a:sym typeface="Comfortaa"/>
              </a:rPr>
              <a:t>Here, Car is a class with attributes like model, color, and year, and a method                 startEngine().</a:t>
            </a:r>
            <a:endParaRPr>
              <a:solidFill>
                <a:srgbClr val="FF00FF"/>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idx="1" type="body"/>
          </p:nvPr>
        </p:nvSpPr>
        <p:spPr>
          <a:xfrm>
            <a:off x="80775" y="1165900"/>
            <a:ext cx="8899200" cy="39051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935"/>
              <a:buFont typeface="Arial"/>
              <a:buNone/>
            </a:pPr>
            <a:r>
              <a:rPr b="1" lang="en-GB" sz="1405">
                <a:solidFill>
                  <a:srgbClr val="9900FF"/>
                </a:solidFill>
                <a:latin typeface="Lato"/>
                <a:ea typeface="Lato"/>
                <a:cs typeface="Lato"/>
                <a:sym typeface="Lato"/>
              </a:rPr>
              <a:t>Objects</a:t>
            </a:r>
            <a:endParaRPr b="1" sz="140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235">
                <a:solidFill>
                  <a:srgbClr val="9900FF"/>
                </a:solidFill>
                <a:latin typeface="Lato"/>
                <a:ea typeface="Lato"/>
                <a:cs typeface="Lato"/>
                <a:sym typeface="Lato"/>
              </a:rPr>
              <a:t>An object is an instance of a class. It is created from the class blueprint and can access the attributes and methods defined in the class.</a:t>
            </a:r>
            <a:endParaRPr sz="12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235">
                <a:solidFill>
                  <a:srgbClr val="9900FF"/>
                </a:solidFill>
                <a:latin typeface="Lato"/>
                <a:ea typeface="Lato"/>
                <a:cs typeface="Lato"/>
                <a:sym typeface="Lato"/>
              </a:rPr>
              <a:t>public class Main {</a:t>
            </a:r>
            <a:endParaRPr sz="12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235">
                <a:solidFill>
                  <a:srgbClr val="9900FF"/>
                </a:solidFill>
                <a:latin typeface="Lato"/>
                <a:ea typeface="Lato"/>
                <a:cs typeface="Lato"/>
                <a:sym typeface="Lato"/>
              </a:rPr>
              <a:t>    public static void main(String[] args) {</a:t>
            </a:r>
            <a:endParaRPr sz="12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235">
                <a:solidFill>
                  <a:srgbClr val="9900FF"/>
                </a:solidFill>
                <a:latin typeface="Lato"/>
                <a:ea typeface="Lato"/>
                <a:cs typeface="Lato"/>
                <a:sym typeface="Lato"/>
              </a:rPr>
              <a:t>        // Creating an object of the Car class                                                //</a:t>
            </a:r>
            <a:r>
              <a:rPr lang="en-GB" sz="1235">
                <a:solidFill>
                  <a:srgbClr val="FF00FF"/>
                </a:solidFill>
                <a:latin typeface="Lato"/>
                <a:ea typeface="Lato"/>
                <a:cs typeface="Lato"/>
                <a:sym typeface="Lato"/>
              </a:rPr>
              <a:t> </a:t>
            </a:r>
            <a:r>
              <a:rPr b="1" lang="en-GB" sz="1300">
                <a:solidFill>
                  <a:srgbClr val="FF00FF"/>
                </a:solidFill>
                <a:latin typeface="Comfortaa"/>
                <a:ea typeface="Comfortaa"/>
                <a:cs typeface="Comfortaa"/>
                <a:sym typeface="Comfortaa"/>
              </a:rPr>
              <a:t>In this example, myCar is an object of the Car class.</a:t>
            </a:r>
            <a:endParaRPr b="1" sz="1300">
              <a:solidFill>
                <a:srgbClr val="FF00FF"/>
              </a:solidFill>
              <a:latin typeface="Comfortaa"/>
              <a:ea typeface="Comfortaa"/>
              <a:cs typeface="Comfortaa"/>
              <a:sym typeface="Comfortaa"/>
            </a:endParaRPr>
          </a:p>
          <a:p>
            <a:pPr indent="0" lvl="0" marL="0" rtl="0" algn="l">
              <a:lnSpc>
                <a:spcPct val="95000"/>
              </a:lnSpc>
              <a:spcBef>
                <a:spcPts val="1200"/>
              </a:spcBef>
              <a:spcAft>
                <a:spcPts val="0"/>
              </a:spcAft>
              <a:buSzPts val="935"/>
              <a:buNone/>
            </a:pPr>
            <a:r>
              <a:rPr lang="en-GB" sz="1235">
                <a:solidFill>
                  <a:srgbClr val="9900FF"/>
                </a:solidFill>
                <a:latin typeface="Lato"/>
                <a:ea typeface="Lato"/>
                <a:cs typeface="Lato"/>
                <a:sym typeface="Lato"/>
              </a:rPr>
              <a:t>       Car myCar = new Car();</a:t>
            </a:r>
            <a:endParaRPr sz="12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235">
                <a:solidFill>
                  <a:srgbClr val="9900FF"/>
                </a:solidFill>
                <a:latin typeface="Lato"/>
                <a:ea typeface="Lato"/>
                <a:cs typeface="Lato"/>
                <a:sym typeface="Lato"/>
              </a:rPr>
              <a:t>        myCar.model = "Tesla Model S";</a:t>
            </a:r>
            <a:endParaRPr sz="12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235">
                <a:solidFill>
                  <a:srgbClr val="9900FF"/>
                </a:solidFill>
                <a:latin typeface="Lato"/>
                <a:ea typeface="Lato"/>
                <a:cs typeface="Lato"/>
                <a:sym typeface="Lato"/>
              </a:rPr>
              <a:t>        myCar.color = "Red";</a:t>
            </a:r>
            <a:endParaRPr sz="12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235">
                <a:solidFill>
                  <a:srgbClr val="9900FF"/>
                </a:solidFill>
                <a:latin typeface="Lato"/>
                <a:ea typeface="Lato"/>
                <a:cs typeface="Lato"/>
                <a:sym typeface="Lato"/>
              </a:rPr>
              <a:t>        myCar.year = 2023;</a:t>
            </a:r>
            <a:endParaRPr sz="12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235">
                <a:solidFill>
                  <a:srgbClr val="9900FF"/>
                </a:solidFill>
                <a:latin typeface="Lato"/>
                <a:ea typeface="Lato"/>
                <a:cs typeface="Lato"/>
                <a:sym typeface="Lato"/>
              </a:rPr>
              <a:t>        // Accessing the method</a:t>
            </a:r>
            <a:endParaRPr sz="1235">
              <a:solidFill>
                <a:srgbClr val="9900FF"/>
              </a:solidFill>
              <a:latin typeface="Lato"/>
              <a:ea typeface="Lato"/>
              <a:cs typeface="Lato"/>
              <a:sym typeface="Lato"/>
            </a:endParaRPr>
          </a:p>
          <a:p>
            <a:pPr indent="0" lvl="0" marL="0" rtl="0" algn="l">
              <a:lnSpc>
                <a:spcPct val="95000"/>
              </a:lnSpc>
              <a:spcBef>
                <a:spcPts val="1200"/>
              </a:spcBef>
              <a:spcAft>
                <a:spcPts val="1200"/>
              </a:spcAft>
              <a:buSzPts val="935"/>
              <a:buNone/>
            </a:pPr>
            <a:r>
              <a:rPr lang="en-GB" sz="1235">
                <a:solidFill>
                  <a:srgbClr val="9900FF"/>
                </a:solidFill>
                <a:latin typeface="Lato"/>
                <a:ea typeface="Lato"/>
                <a:cs typeface="Lato"/>
                <a:sym typeface="Lato"/>
              </a:rPr>
              <a:t>        myCar.startEngine();     }  }</a:t>
            </a:r>
            <a:endParaRPr sz="1829">
              <a:solidFill>
                <a:srgbClr val="9900FF"/>
              </a:solidFill>
              <a:latin typeface="Lato"/>
              <a:ea typeface="Lato"/>
              <a:cs typeface="Lato"/>
              <a:sym typeface="Lato"/>
            </a:endParaRPr>
          </a:p>
        </p:txBody>
      </p:sp>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OOPs</a:t>
            </a:r>
            <a:endParaRPr>
              <a:solidFill>
                <a:srgbClr val="9900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idx="1" type="body"/>
          </p:nvPr>
        </p:nvSpPr>
        <p:spPr>
          <a:xfrm>
            <a:off x="311700" y="1152475"/>
            <a:ext cx="8757600" cy="37962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9900FF"/>
              </a:buClr>
              <a:buSzPts val="1400"/>
              <a:buFont typeface="Lato"/>
              <a:buChar char="●"/>
            </a:pPr>
            <a:r>
              <a:rPr lang="en-GB" sz="1400">
                <a:solidFill>
                  <a:srgbClr val="9900FF"/>
                </a:solidFill>
                <a:latin typeface="Lato"/>
                <a:ea typeface="Lato"/>
                <a:cs typeface="Lato"/>
                <a:sym typeface="Lato"/>
              </a:rPr>
              <a:t>Encapsulation:</a:t>
            </a:r>
            <a:endParaRPr sz="1400">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Char char="○"/>
            </a:pPr>
            <a:r>
              <a:rPr lang="en-GB">
                <a:solidFill>
                  <a:srgbClr val="9900FF"/>
                </a:solidFill>
                <a:latin typeface="Lato"/>
                <a:ea typeface="Lato"/>
                <a:cs typeface="Lato"/>
                <a:sym typeface="Lato"/>
              </a:rPr>
              <a:t>Concept: Encapsulation is the process of bundling data (attributes) and methods that operate on the data into a single unit or class, and restricting access to the internals of that class. It focuses on controlling access to the object's data.</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Char char="○"/>
            </a:pPr>
            <a:r>
              <a:rPr lang="en-GB">
                <a:solidFill>
                  <a:srgbClr val="9900FF"/>
                </a:solidFill>
                <a:latin typeface="Lato"/>
                <a:ea typeface="Lato"/>
                <a:cs typeface="Lato"/>
                <a:sym typeface="Lato"/>
              </a:rPr>
              <a:t>Purpose: To protect the object's integrity by preventing external code from directly accessing or modifying its internal state.</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Char char="○"/>
            </a:pPr>
            <a:r>
              <a:rPr lang="en-GB">
                <a:solidFill>
                  <a:srgbClr val="9900FF"/>
                </a:solidFill>
                <a:latin typeface="Lato"/>
                <a:ea typeface="Lato"/>
                <a:cs typeface="Lato"/>
                <a:sym typeface="Lato"/>
              </a:rPr>
              <a:t>Implementation: Achieved by using access modifiers (private, protected, public) to restrict access to the class's fields and methods.</a:t>
            </a:r>
            <a:endParaRPr>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Char char="●"/>
            </a:pPr>
            <a:r>
              <a:rPr lang="en-GB" sz="1400">
                <a:solidFill>
                  <a:srgbClr val="9900FF"/>
                </a:solidFill>
                <a:latin typeface="Lato"/>
                <a:ea typeface="Lato"/>
                <a:cs typeface="Lato"/>
                <a:sym typeface="Lato"/>
              </a:rPr>
              <a:t>Abstraction:</a:t>
            </a:r>
            <a:endParaRPr sz="1400">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Char char="○"/>
            </a:pPr>
            <a:r>
              <a:rPr lang="en-GB">
                <a:solidFill>
                  <a:srgbClr val="9900FF"/>
                </a:solidFill>
                <a:latin typeface="Lato"/>
                <a:ea typeface="Lato"/>
                <a:cs typeface="Lato"/>
                <a:sym typeface="Lato"/>
              </a:rPr>
              <a:t>Concept: Abstraction is the process of hiding the complex implementation details and showing only the essential features of an object or concept. It focuses on what an object does rather than how it does it.</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Char char="○"/>
            </a:pPr>
            <a:r>
              <a:rPr lang="en-GB">
                <a:solidFill>
                  <a:srgbClr val="9900FF"/>
                </a:solidFill>
                <a:latin typeface="Lato"/>
                <a:ea typeface="Lato"/>
                <a:cs typeface="Lato"/>
                <a:sym typeface="Lato"/>
              </a:rPr>
              <a:t>Purpose: To reduce complexity by exposing only the relevant details and hiding the internal workings.</a:t>
            </a:r>
            <a:endParaRPr>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Char char="○"/>
            </a:pPr>
            <a:r>
              <a:rPr lang="en-GB">
                <a:solidFill>
                  <a:srgbClr val="9900FF"/>
                </a:solidFill>
                <a:latin typeface="Lato"/>
                <a:ea typeface="Lato"/>
                <a:cs typeface="Lato"/>
                <a:sym typeface="Lato"/>
              </a:rPr>
              <a:t>Implementation: Achieved through abstract classes and interfaces in Java.</a:t>
            </a:r>
            <a:endParaRPr sz="1700">
              <a:solidFill>
                <a:srgbClr val="9900FF"/>
              </a:solidFill>
              <a:latin typeface="Lato"/>
              <a:ea typeface="Lato"/>
              <a:cs typeface="Lato"/>
              <a:sym typeface="Lato"/>
            </a:endParaRPr>
          </a:p>
        </p:txBody>
      </p:sp>
      <p:sp>
        <p:nvSpPr>
          <p:cNvPr id="181" name="Google Shape;181;p34"/>
          <p:cNvSpPr txBox="1"/>
          <p:nvPr>
            <p:ph type="title"/>
          </p:nvPr>
        </p:nvSpPr>
        <p:spPr>
          <a:xfrm>
            <a:off x="430200" y="404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OOPs</a:t>
            </a:r>
            <a:endParaRPr>
              <a:solidFill>
                <a:srgbClr val="9900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idx="1" type="body"/>
          </p:nvPr>
        </p:nvSpPr>
        <p:spPr>
          <a:xfrm>
            <a:off x="311700" y="1152475"/>
            <a:ext cx="8520600" cy="3706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600">
                <a:solidFill>
                  <a:srgbClr val="9900FF"/>
                </a:solidFill>
              </a:rPr>
              <a:t>Purpose</a:t>
            </a:r>
            <a:endParaRPr b="1" sz="1600">
              <a:solidFill>
                <a:srgbClr val="9900FF"/>
              </a:solidFill>
            </a:endParaRPr>
          </a:p>
          <a:p>
            <a:pPr indent="-317500" lvl="0" marL="457200" rtl="0" algn="l">
              <a:spcBef>
                <a:spcPts val="1200"/>
              </a:spcBef>
              <a:spcAft>
                <a:spcPts val="0"/>
              </a:spcAft>
              <a:buClr>
                <a:srgbClr val="9900FF"/>
              </a:buClr>
              <a:buSzPts val="1400"/>
              <a:buChar char="●"/>
            </a:pPr>
            <a:r>
              <a:rPr b="1" lang="en-GB" sz="1400">
                <a:solidFill>
                  <a:srgbClr val="9900FF"/>
                </a:solidFill>
              </a:rPr>
              <a:t>Abstraction:</a:t>
            </a:r>
            <a:endParaRPr b="1" sz="1400">
              <a:solidFill>
                <a:srgbClr val="9900FF"/>
              </a:solidFill>
            </a:endParaRPr>
          </a:p>
          <a:p>
            <a:pPr indent="-317500" lvl="1" marL="914400" rtl="0" algn="l">
              <a:spcBef>
                <a:spcPts val="0"/>
              </a:spcBef>
              <a:spcAft>
                <a:spcPts val="0"/>
              </a:spcAft>
              <a:buClr>
                <a:srgbClr val="9900FF"/>
              </a:buClr>
              <a:buSzPts val="1400"/>
              <a:buChar char="○"/>
            </a:pPr>
            <a:r>
              <a:rPr b="1" lang="en-GB">
                <a:solidFill>
                  <a:srgbClr val="9900FF"/>
                </a:solidFill>
              </a:rPr>
              <a:t>Goal:</a:t>
            </a:r>
            <a:r>
              <a:rPr lang="en-GB">
                <a:solidFill>
                  <a:srgbClr val="9900FF"/>
                </a:solidFill>
              </a:rPr>
              <a:t> To simplify the interaction with complex systems by providing a clear and simple interface.</a:t>
            </a:r>
            <a:endParaRPr>
              <a:solidFill>
                <a:srgbClr val="9900FF"/>
              </a:solidFill>
            </a:endParaRPr>
          </a:p>
          <a:p>
            <a:pPr indent="-317500" lvl="1" marL="914400" rtl="0" algn="l">
              <a:spcBef>
                <a:spcPts val="0"/>
              </a:spcBef>
              <a:spcAft>
                <a:spcPts val="0"/>
              </a:spcAft>
              <a:buClr>
                <a:srgbClr val="9900FF"/>
              </a:buClr>
              <a:buSzPts val="1400"/>
              <a:buChar char="○"/>
            </a:pPr>
            <a:r>
              <a:rPr b="1" lang="en-GB">
                <a:solidFill>
                  <a:srgbClr val="9900FF"/>
                </a:solidFill>
              </a:rPr>
              <a:t>Example:</a:t>
            </a:r>
            <a:r>
              <a:rPr lang="en-GB">
                <a:solidFill>
                  <a:srgbClr val="9900FF"/>
                </a:solidFill>
              </a:rPr>
              <a:t> An interface </a:t>
            </a:r>
            <a:r>
              <a:rPr lang="en-GB">
                <a:solidFill>
                  <a:srgbClr val="9900FF"/>
                </a:solidFill>
                <a:latin typeface="Roboto Mono"/>
                <a:ea typeface="Roboto Mono"/>
                <a:cs typeface="Roboto Mono"/>
                <a:sym typeface="Roboto Mono"/>
              </a:rPr>
              <a:t>Shape</a:t>
            </a:r>
            <a:r>
              <a:rPr lang="en-GB">
                <a:solidFill>
                  <a:srgbClr val="9900FF"/>
                </a:solidFill>
              </a:rPr>
              <a:t> with a method </a:t>
            </a:r>
            <a:r>
              <a:rPr lang="en-GB">
                <a:solidFill>
                  <a:srgbClr val="9900FF"/>
                </a:solidFill>
                <a:latin typeface="Roboto Mono"/>
                <a:ea typeface="Roboto Mono"/>
                <a:cs typeface="Roboto Mono"/>
                <a:sym typeface="Roboto Mono"/>
              </a:rPr>
              <a:t>draw()</a:t>
            </a:r>
            <a:r>
              <a:rPr lang="en-GB">
                <a:solidFill>
                  <a:srgbClr val="9900FF"/>
                </a:solidFill>
              </a:rPr>
              <a:t> that various shapes like </a:t>
            </a:r>
            <a:r>
              <a:rPr lang="en-GB">
                <a:solidFill>
                  <a:srgbClr val="9900FF"/>
                </a:solidFill>
                <a:latin typeface="Roboto Mono"/>
                <a:ea typeface="Roboto Mono"/>
                <a:cs typeface="Roboto Mono"/>
                <a:sym typeface="Roboto Mono"/>
              </a:rPr>
              <a:t>Circle</a:t>
            </a:r>
            <a:r>
              <a:rPr lang="en-GB">
                <a:solidFill>
                  <a:srgbClr val="9900FF"/>
                </a:solidFill>
              </a:rPr>
              <a:t>, </a:t>
            </a:r>
            <a:r>
              <a:rPr lang="en-GB">
                <a:solidFill>
                  <a:srgbClr val="9900FF"/>
                </a:solidFill>
                <a:latin typeface="Roboto Mono"/>
                <a:ea typeface="Roboto Mono"/>
                <a:cs typeface="Roboto Mono"/>
                <a:sym typeface="Roboto Mono"/>
              </a:rPr>
              <a:t>Square</a:t>
            </a:r>
            <a:r>
              <a:rPr lang="en-GB">
                <a:solidFill>
                  <a:srgbClr val="9900FF"/>
                </a:solidFill>
              </a:rPr>
              <a:t>, etc., implement. Users of the interface don't need to know how each shape's </a:t>
            </a:r>
            <a:r>
              <a:rPr lang="en-GB">
                <a:solidFill>
                  <a:srgbClr val="9900FF"/>
                </a:solidFill>
                <a:latin typeface="Roboto Mono"/>
                <a:ea typeface="Roboto Mono"/>
                <a:cs typeface="Roboto Mono"/>
                <a:sym typeface="Roboto Mono"/>
              </a:rPr>
              <a:t>draw()</a:t>
            </a:r>
            <a:r>
              <a:rPr lang="en-GB">
                <a:solidFill>
                  <a:srgbClr val="9900FF"/>
                </a:solidFill>
              </a:rPr>
              <a:t> method is implemented, only that they can call </a:t>
            </a:r>
            <a:r>
              <a:rPr lang="en-GB">
                <a:solidFill>
                  <a:srgbClr val="9900FF"/>
                </a:solidFill>
                <a:latin typeface="Roboto Mono"/>
                <a:ea typeface="Roboto Mono"/>
                <a:cs typeface="Roboto Mono"/>
                <a:sym typeface="Roboto Mono"/>
              </a:rPr>
              <a:t>draw()</a:t>
            </a:r>
            <a:r>
              <a:rPr lang="en-GB">
                <a:solidFill>
                  <a:srgbClr val="9900FF"/>
                </a:solidFill>
              </a:rPr>
              <a:t> on any shape.</a:t>
            </a:r>
            <a:endParaRPr>
              <a:solidFill>
                <a:srgbClr val="9900FF"/>
              </a:solidFill>
            </a:endParaRPr>
          </a:p>
          <a:p>
            <a:pPr indent="-317500" lvl="0" marL="457200" rtl="0" algn="l">
              <a:spcBef>
                <a:spcPts val="0"/>
              </a:spcBef>
              <a:spcAft>
                <a:spcPts val="0"/>
              </a:spcAft>
              <a:buClr>
                <a:srgbClr val="9900FF"/>
              </a:buClr>
              <a:buSzPts val="1400"/>
              <a:buChar char="●"/>
            </a:pPr>
            <a:r>
              <a:rPr b="1" lang="en-GB" sz="1400">
                <a:solidFill>
                  <a:srgbClr val="9900FF"/>
                </a:solidFill>
              </a:rPr>
              <a:t>Encapsulation:</a:t>
            </a:r>
            <a:endParaRPr b="1" sz="1400">
              <a:solidFill>
                <a:srgbClr val="9900FF"/>
              </a:solidFill>
            </a:endParaRPr>
          </a:p>
          <a:p>
            <a:pPr indent="-317500" lvl="1" marL="914400" rtl="0" algn="l">
              <a:spcBef>
                <a:spcPts val="0"/>
              </a:spcBef>
              <a:spcAft>
                <a:spcPts val="0"/>
              </a:spcAft>
              <a:buClr>
                <a:srgbClr val="9900FF"/>
              </a:buClr>
              <a:buSzPts val="1400"/>
              <a:buChar char="○"/>
            </a:pPr>
            <a:r>
              <a:rPr b="1" lang="en-GB">
                <a:solidFill>
                  <a:srgbClr val="9900FF"/>
                </a:solidFill>
              </a:rPr>
              <a:t>Goal:</a:t>
            </a:r>
            <a:r>
              <a:rPr lang="en-GB">
                <a:solidFill>
                  <a:srgbClr val="9900FF"/>
                </a:solidFill>
              </a:rPr>
              <a:t> To safeguard the data and ensure that objects maintain a consistent and valid state by controlling how they are accessed and modified.</a:t>
            </a:r>
            <a:endParaRPr>
              <a:solidFill>
                <a:srgbClr val="9900FF"/>
              </a:solidFill>
            </a:endParaRPr>
          </a:p>
          <a:p>
            <a:pPr indent="-317500" lvl="1" marL="914400" rtl="0" algn="l">
              <a:spcBef>
                <a:spcPts val="0"/>
              </a:spcBef>
              <a:spcAft>
                <a:spcPts val="0"/>
              </a:spcAft>
              <a:buClr>
                <a:srgbClr val="9900FF"/>
              </a:buClr>
              <a:buSzPts val="1400"/>
              <a:buChar char="○"/>
            </a:pPr>
            <a:r>
              <a:rPr b="1" lang="en-GB">
                <a:solidFill>
                  <a:srgbClr val="9900FF"/>
                </a:solidFill>
              </a:rPr>
              <a:t>Example:</a:t>
            </a:r>
            <a:r>
              <a:rPr lang="en-GB">
                <a:solidFill>
                  <a:srgbClr val="9900FF"/>
                </a:solidFill>
              </a:rPr>
              <a:t> A </a:t>
            </a:r>
            <a:r>
              <a:rPr lang="en-GB">
                <a:solidFill>
                  <a:srgbClr val="9900FF"/>
                </a:solidFill>
                <a:latin typeface="Roboto Mono"/>
                <a:ea typeface="Roboto Mono"/>
                <a:cs typeface="Roboto Mono"/>
                <a:sym typeface="Roboto Mono"/>
              </a:rPr>
              <a:t>Car</a:t>
            </a:r>
            <a:r>
              <a:rPr lang="en-GB">
                <a:solidFill>
                  <a:srgbClr val="9900FF"/>
                </a:solidFill>
              </a:rPr>
              <a:t> class has private attributes like </a:t>
            </a:r>
            <a:r>
              <a:rPr lang="en-GB">
                <a:solidFill>
                  <a:srgbClr val="9900FF"/>
                </a:solidFill>
                <a:latin typeface="Roboto Mono"/>
                <a:ea typeface="Roboto Mono"/>
                <a:cs typeface="Roboto Mono"/>
                <a:sym typeface="Roboto Mono"/>
              </a:rPr>
              <a:t>engine</a:t>
            </a:r>
            <a:r>
              <a:rPr lang="en-GB">
                <a:solidFill>
                  <a:srgbClr val="9900FF"/>
                </a:solidFill>
              </a:rPr>
              <a:t> and </a:t>
            </a:r>
            <a:r>
              <a:rPr lang="en-GB">
                <a:solidFill>
                  <a:srgbClr val="9900FF"/>
                </a:solidFill>
                <a:latin typeface="Roboto Mono"/>
                <a:ea typeface="Roboto Mono"/>
                <a:cs typeface="Roboto Mono"/>
                <a:sym typeface="Roboto Mono"/>
              </a:rPr>
              <a:t>speed</a:t>
            </a:r>
            <a:r>
              <a:rPr lang="en-GB">
                <a:solidFill>
                  <a:srgbClr val="9900FF"/>
                </a:solidFill>
              </a:rPr>
              <a:t>. Public methods like </a:t>
            </a:r>
            <a:r>
              <a:rPr lang="en-GB">
                <a:solidFill>
                  <a:srgbClr val="9900FF"/>
                </a:solidFill>
                <a:latin typeface="Roboto Mono"/>
                <a:ea typeface="Roboto Mono"/>
                <a:cs typeface="Roboto Mono"/>
                <a:sym typeface="Roboto Mono"/>
              </a:rPr>
              <a:t>startEngine()</a:t>
            </a:r>
            <a:r>
              <a:rPr lang="en-GB">
                <a:solidFill>
                  <a:srgbClr val="9900FF"/>
                </a:solidFill>
              </a:rPr>
              <a:t> and </a:t>
            </a:r>
            <a:r>
              <a:rPr lang="en-GB">
                <a:solidFill>
                  <a:srgbClr val="9900FF"/>
                </a:solidFill>
                <a:latin typeface="Roboto Mono"/>
                <a:ea typeface="Roboto Mono"/>
                <a:cs typeface="Roboto Mono"/>
                <a:sym typeface="Roboto Mono"/>
              </a:rPr>
              <a:t>accelerate()</a:t>
            </a:r>
            <a:r>
              <a:rPr lang="en-GB">
                <a:solidFill>
                  <a:srgbClr val="9900FF"/>
                </a:solidFill>
              </a:rPr>
              <a:t> allow interaction with these attributes, but the internal details of how the engine starts or how speed is calculated are hidden from the outside world.</a:t>
            </a:r>
            <a:endParaRPr sz="1700">
              <a:solidFill>
                <a:srgbClr val="9900FF"/>
              </a:solidFill>
            </a:endParaRPr>
          </a:p>
        </p:txBody>
      </p:sp>
      <p:sp>
        <p:nvSpPr>
          <p:cNvPr id="187" name="Google Shape;187;p35"/>
          <p:cNvSpPr txBox="1"/>
          <p:nvPr>
            <p:ph type="title"/>
          </p:nvPr>
        </p:nvSpPr>
        <p:spPr>
          <a:xfrm>
            <a:off x="430200" y="404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OOPs</a:t>
            </a:r>
            <a:endParaRPr>
              <a:solidFill>
                <a:srgbClr val="9900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20">
                <a:solidFill>
                  <a:srgbClr val="9900FF"/>
                </a:solidFill>
                <a:latin typeface="Lato"/>
                <a:ea typeface="Lato"/>
                <a:cs typeface="Lato"/>
                <a:sym typeface="Lato"/>
              </a:rPr>
              <a:t>Exception Handling</a:t>
            </a:r>
            <a:endParaRPr sz="3220">
              <a:solidFill>
                <a:srgbClr val="9900FF"/>
              </a:solidFill>
              <a:latin typeface="Lato"/>
              <a:ea typeface="Lato"/>
              <a:cs typeface="Lato"/>
              <a:sym typeface="Lato"/>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GB" sz="2000">
                <a:solidFill>
                  <a:srgbClr val="9900FF"/>
                </a:solidFill>
                <a:latin typeface="Lato"/>
                <a:ea typeface="Lato"/>
                <a:cs typeface="Lato"/>
                <a:sym typeface="Lato"/>
              </a:rPr>
              <a:t>What is an Exception?</a:t>
            </a:r>
            <a:endParaRPr sz="20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An exception is an event that occurs during the execution of a program that disrupts the normal flow of instructions. In Java, exceptions are objects that represent these error conditions.</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sz="2500">
              <a:solidFill>
                <a:srgbClr val="9900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Exception Handling</a:t>
            </a:r>
            <a:endParaRPr>
              <a:solidFill>
                <a:srgbClr val="9900FF"/>
              </a:solidFill>
              <a:latin typeface="Lato"/>
              <a:ea typeface="Lato"/>
              <a:cs typeface="Lato"/>
              <a:sym typeface="Lato"/>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Types of Exceptions</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Java exceptions are categorized into three main types:</a:t>
            </a:r>
            <a:endParaRPr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lang="en-GB" sz="1400">
                <a:solidFill>
                  <a:srgbClr val="9900FF"/>
                </a:solidFill>
                <a:latin typeface="Lato"/>
                <a:ea typeface="Lato"/>
                <a:cs typeface="Lato"/>
                <a:sym typeface="Lato"/>
              </a:rPr>
              <a:t>Checked Exceptions: Exceptions that are checked at compile-time. These exceptions must be either caught or declared in the method signature using throws. For example, IOException, SQLException.</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lang="en-GB" sz="1400">
                <a:solidFill>
                  <a:srgbClr val="9900FF"/>
                </a:solidFill>
                <a:latin typeface="Lato"/>
                <a:ea typeface="Lato"/>
                <a:cs typeface="Lato"/>
                <a:sym typeface="Lato"/>
              </a:rPr>
              <a:t>Unchecked Exceptions: Exceptions that are not checked at compile-time. These exceptions are subclasses of RuntimeException, and handling them is optional. For example, NullPointerException, ArrayIndexOutOfBoundsException.</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lang="en-GB" sz="1400">
                <a:solidFill>
                  <a:srgbClr val="9900FF"/>
                </a:solidFill>
                <a:latin typeface="Lato"/>
                <a:ea typeface="Lato"/>
                <a:cs typeface="Lato"/>
                <a:sym typeface="Lato"/>
              </a:rPr>
              <a:t>Errors: These are serious issues that a typical application should not try to catch, as they usually indicate problems that are external to the application or the Java environment itself, like OutOfMemoryError, StackOverflowError.</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38000"/>
              </a:lnSpc>
              <a:spcBef>
                <a:spcPts val="0"/>
              </a:spcBef>
              <a:spcAft>
                <a:spcPts val="0"/>
              </a:spcAft>
              <a:buClr>
                <a:schemeClr val="dk1"/>
              </a:buClr>
              <a:buSzPct val="43805"/>
              <a:buFont typeface="Arial"/>
              <a:buNone/>
            </a:pPr>
            <a:r>
              <a:rPr b="1" lang="en-GB" sz="2511">
                <a:solidFill>
                  <a:srgbClr val="9900FF"/>
                </a:solidFill>
                <a:highlight>
                  <a:srgbClr val="F6FBFF"/>
                </a:highlight>
                <a:latin typeface="Lato"/>
                <a:ea typeface="Lato"/>
                <a:cs typeface="Lato"/>
                <a:sym typeface="Lato"/>
              </a:rPr>
              <a:t>Exception hierarchy</a:t>
            </a:r>
            <a:endParaRPr b="1" sz="2511">
              <a:solidFill>
                <a:srgbClr val="9900FF"/>
              </a:solidFill>
              <a:highlight>
                <a:srgbClr val="F6FBFF"/>
              </a:highlight>
              <a:latin typeface="Lato"/>
              <a:ea typeface="Lato"/>
              <a:cs typeface="Lato"/>
              <a:sym typeface="Lato"/>
            </a:endParaRPr>
          </a:p>
          <a:p>
            <a:pPr indent="0" lvl="0" marL="0" rtl="0" algn="l">
              <a:lnSpc>
                <a:spcPct val="115000"/>
              </a:lnSpc>
              <a:spcBef>
                <a:spcPts val="0"/>
              </a:spcBef>
              <a:spcAft>
                <a:spcPts val="0"/>
              </a:spcAft>
              <a:buClr>
                <a:schemeClr val="dk1"/>
              </a:buClr>
              <a:buSzPct val="78571"/>
              <a:buFont typeface="Arial"/>
              <a:buNone/>
            </a:pPr>
            <a:r>
              <a:t/>
            </a:r>
            <a:endParaRPr b="1" sz="1400"/>
          </a:p>
          <a:p>
            <a:pPr indent="0" lvl="0" marL="0" rtl="0" algn="l">
              <a:spcBef>
                <a:spcPts val="0"/>
              </a:spcBef>
              <a:spcAft>
                <a:spcPts val="0"/>
              </a:spcAft>
              <a:buNone/>
            </a:pPr>
            <a:r>
              <a:t/>
            </a:r>
            <a:endParaRPr/>
          </a:p>
        </p:txBody>
      </p:sp>
      <p:pic>
        <p:nvPicPr>
          <p:cNvPr id="205" name="Google Shape;205;p38"/>
          <p:cNvPicPr preferRelativeResize="0"/>
          <p:nvPr/>
        </p:nvPicPr>
        <p:blipFill>
          <a:blip r:embed="rId3">
            <a:alphaModFix/>
          </a:blip>
          <a:stretch>
            <a:fillRect/>
          </a:stretch>
        </p:blipFill>
        <p:spPr>
          <a:xfrm>
            <a:off x="152400" y="1170125"/>
            <a:ext cx="8839201" cy="30553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Exception Handling</a:t>
            </a:r>
            <a:endParaRPr>
              <a:solidFill>
                <a:srgbClr val="9900FF"/>
              </a:solidFill>
              <a:latin typeface="Lato"/>
              <a:ea typeface="Lato"/>
              <a:cs typeface="Lato"/>
              <a:sym typeface="Lato"/>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600">
                <a:solidFill>
                  <a:srgbClr val="9900FF"/>
                </a:solidFill>
              </a:rPr>
              <a:t> Try-Catch Block</a:t>
            </a:r>
            <a:endParaRPr b="1" sz="1600">
              <a:solidFill>
                <a:srgbClr val="9900FF"/>
              </a:solidFill>
            </a:endParaRPr>
          </a:p>
          <a:p>
            <a:pPr indent="0" lvl="0" marL="0" rtl="0" algn="l">
              <a:spcBef>
                <a:spcPts val="1200"/>
              </a:spcBef>
              <a:spcAft>
                <a:spcPts val="0"/>
              </a:spcAft>
              <a:buClr>
                <a:schemeClr val="dk1"/>
              </a:buClr>
              <a:buSzPts val="1100"/>
              <a:buFont typeface="Arial"/>
              <a:buNone/>
            </a:pPr>
            <a:r>
              <a:rPr lang="en-GB" sz="1600">
                <a:solidFill>
                  <a:srgbClr val="9900FF"/>
                </a:solidFill>
              </a:rPr>
              <a:t>The </a:t>
            </a:r>
            <a:r>
              <a:rPr lang="en-GB" sz="1600">
                <a:solidFill>
                  <a:srgbClr val="9900FF"/>
                </a:solidFill>
                <a:latin typeface="Roboto Mono"/>
                <a:ea typeface="Roboto Mono"/>
                <a:cs typeface="Roboto Mono"/>
                <a:sym typeface="Roboto Mono"/>
              </a:rPr>
              <a:t>try-catch</a:t>
            </a:r>
            <a:r>
              <a:rPr lang="en-GB" sz="1600">
                <a:solidFill>
                  <a:srgbClr val="9900FF"/>
                </a:solidFill>
              </a:rPr>
              <a:t> block is used to catch exceptions and handle them appropriately.</a:t>
            </a:r>
            <a:endParaRPr sz="1600">
              <a:solidFill>
                <a:srgbClr val="9900FF"/>
              </a:solidFill>
            </a:endParaRPr>
          </a:p>
          <a:p>
            <a:pPr indent="-330200" lvl="0" marL="457200" rtl="0" algn="l">
              <a:spcBef>
                <a:spcPts val="1200"/>
              </a:spcBef>
              <a:spcAft>
                <a:spcPts val="0"/>
              </a:spcAft>
              <a:buClr>
                <a:srgbClr val="9900FF"/>
              </a:buClr>
              <a:buSzPts val="1600"/>
              <a:buChar char="●"/>
            </a:pPr>
            <a:r>
              <a:rPr b="1" lang="en-GB" sz="1600">
                <a:solidFill>
                  <a:srgbClr val="9900FF"/>
                </a:solidFill>
              </a:rPr>
              <a:t>Try Block:</a:t>
            </a:r>
            <a:r>
              <a:rPr lang="en-GB" sz="1600">
                <a:solidFill>
                  <a:srgbClr val="9900FF"/>
                </a:solidFill>
              </a:rPr>
              <a:t> Contains code that might throw an exception.</a:t>
            </a:r>
            <a:endParaRPr sz="1600">
              <a:solidFill>
                <a:srgbClr val="9900FF"/>
              </a:solidFill>
            </a:endParaRPr>
          </a:p>
          <a:p>
            <a:pPr indent="-330200" lvl="0" marL="457200" rtl="0" algn="l">
              <a:spcBef>
                <a:spcPts val="0"/>
              </a:spcBef>
              <a:spcAft>
                <a:spcPts val="0"/>
              </a:spcAft>
              <a:buClr>
                <a:srgbClr val="9900FF"/>
              </a:buClr>
              <a:buSzPts val="1600"/>
              <a:buChar char="●"/>
            </a:pPr>
            <a:r>
              <a:rPr b="1" lang="en-GB" sz="1600">
                <a:solidFill>
                  <a:srgbClr val="9900FF"/>
                </a:solidFill>
              </a:rPr>
              <a:t>Catch Block:</a:t>
            </a:r>
            <a:r>
              <a:rPr lang="en-GB" sz="1600">
                <a:solidFill>
                  <a:srgbClr val="9900FF"/>
                </a:solidFill>
              </a:rPr>
              <a:t> Handles the exception if one occurs in the </a:t>
            </a:r>
            <a:r>
              <a:rPr lang="en-GB" sz="1600">
                <a:solidFill>
                  <a:srgbClr val="9900FF"/>
                </a:solidFill>
                <a:latin typeface="Roboto Mono"/>
                <a:ea typeface="Roboto Mono"/>
                <a:cs typeface="Roboto Mono"/>
                <a:sym typeface="Roboto Mono"/>
              </a:rPr>
              <a:t>try</a:t>
            </a:r>
            <a:r>
              <a:rPr lang="en-GB" sz="1600">
                <a:solidFill>
                  <a:srgbClr val="9900FF"/>
                </a:solidFill>
              </a:rPr>
              <a:t> block.</a:t>
            </a:r>
            <a:endParaRPr sz="1600">
              <a:solidFill>
                <a:srgbClr val="9900FF"/>
              </a:solidFill>
            </a:endParaRPr>
          </a:p>
          <a:p>
            <a:pPr indent="0" lvl="0" marL="0" rtl="0" algn="l">
              <a:spcBef>
                <a:spcPts val="1200"/>
              </a:spcBef>
              <a:spcAft>
                <a:spcPts val="1200"/>
              </a:spcAft>
              <a:buNone/>
            </a:pPr>
            <a:r>
              <a:t/>
            </a:r>
            <a:endParaRPr sz="2300">
              <a:solidFill>
                <a:srgbClr val="99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Java File IO</a:t>
            </a:r>
            <a:endParaRPr>
              <a:solidFill>
                <a:srgbClr val="9900FF"/>
              </a:solidFill>
              <a:latin typeface="Lato"/>
              <a:ea typeface="Lato"/>
              <a:cs typeface="Lato"/>
              <a:sym typeface="Lato"/>
            </a:endParaRPr>
          </a:p>
        </p:txBody>
      </p:sp>
      <p:pic>
        <p:nvPicPr>
          <p:cNvPr id="217" name="Google Shape;217;p40"/>
          <p:cNvPicPr preferRelativeResize="0"/>
          <p:nvPr/>
        </p:nvPicPr>
        <p:blipFill>
          <a:blip r:embed="rId3">
            <a:alphaModFix/>
          </a:blip>
          <a:stretch>
            <a:fillRect/>
          </a:stretch>
        </p:blipFill>
        <p:spPr>
          <a:xfrm>
            <a:off x="0" y="1454272"/>
            <a:ext cx="9144001" cy="306675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rPr>
              <a:t>Java File IO</a:t>
            </a:r>
            <a:endParaRPr>
              <a:solidFill>
                <a:srgbClr val="9900FF"/>
              </a:solidFill>
            </a:endParaRPr>
          </a:p>
        </p:txBody>
      </p:sp>
      <p:sp>
        <p:nvSpPr>
          <p:cNvPr id="223" name="Google Shape;223;p41"/>
          <p:cNvSpPr txBox="1"/>
          <p:nvPr>
            <p:ph idx="1" type="body"/>
          </p:nvPr>
        </p:nvSpPr>
        <p:spPr>
          <a:xfrm>
            <a:off x="214925" y="1152475"/>
            <a:ext cx="8617500" cy="377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Java Files class contains </a:t>
            </a:r>
            <a:r>
              <a:rPr lang="en-GB" sz="1500">
                <a:solidFill>
                  <a:srgbClr val="9900FF"/>
                </a:solidFill>
                <a:uFill>
                  <a:noFill/>
                </a:uFill>
                <a:latin typeface="Lato"/>
                <a:ea typeface="Lato"/>
                <a:cs typeface="Lato"/>
                <a:sym typeface="Lato"/>
                <a:hlinkClick r:id="rId3">
                  <a:extLst>
                    <a:ext uri="{A12FA001-AC4F-418D-AE19-62706E023703}">
                      <ahyp:hlinkClr val="tx"/>
                    </a:ext>
                  </a:extLst>
                </a:hlinkClick>
              </a:rPr>
              <a:t>static</a:t>
            </a:r>
            <a:r>
              <a:rPr lang="en-GB" sz="1500">
                <a:solidFill>
                  <a:srgbClr val="9900FF"/>
                </a:solidFill>
                <a:latin typeface="Lato"/>
                <a:ea typeface="Lato"/>
                <a:cs typeface="Lato"/>
                <a:sym typeface="Lato"/>
              </a:rPr>
              <a:t> methods that work on files and directories.</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This class is used for basic file operations like create, read, write, copy and delete the files or directories of the file system.</a:t>
            </a:r>
            <a:endParaRPr sz="1500">
              <a:solidFill>
                <a:srgbClr val="9900FF"/>
              </a:solidFill>
              <a:latin typeface="Lato"/>
              <a:ea typeface="Lato"/>
              <a:cs typeface="Lato"/>
              <a:sym typeface="Lato"/>
            </a:endParaRPr>
          </a:p>
          <a:p>
            <a:pPr indent="0" lvl="0" marL="0" rtl="0" algn="l">
              <a:lnSpc>
                <a:spcPct val="150000"/>
              </a:lnSpc>
              <a:spcBef>
                <a:spcPts val="2000"/>
              </a:spcBef>
              <a:spcAft>
                <a:spcPts val="0"/>
              </a:spcAft>
              <a:buClr>
                <a:schemeClr val="dk1"/>
              </a:buClr>
              <a:buSzPts val="1100"/>
              <a:buFont typeface="Arial"/>
              <a:buNone/>
            </a:pPr>
            <a:r>
              <a:rPr lang="en-GB" sz="1500">
                <a:solidFill>
                  <a:srgbClr val="9900FF"/>
                </a:solidFill>
                <a:latin typeface="Lato"/>
                <a:ea typeface="Lato"/>
                <a:cs typeface="Lato"/>
                <a:sym typeface="Lato"/>
              </a:rPr>
              <a:t>Before move ahead let’s have a look at the below terms first:</a:t>
            </a:r>
            <a:endParaRPr sz="15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AutoNum type="arabicPeriod"/>
            </a:pPr>
            <a:r>
              <a:rPr lang="en-GB" sz="1350">
                <a:solidFill>
                  <a:srgbClr val="9900FF"/>
                </a:solidFill>
                <a:highlight>
                  <a:srgbClr val="E3E8F4"/>
                </a:highlight>
                <a:latin typeface="Lato"/>
                <a:ea typeface="Lato"/>
                <a:cs typeface="Lato"/>
                <a:sym typeface="Lato"/>
              </a:rPr>
              <a:t>Path</a:t>
            </a:r>
            <a:r>
              <a:rPr lang="en-GB" sz="1500">
                <a:solidFill>
                  <a:srgbClr val="9900FF"/>
                </a:solidFill>
                <a:latin typeface="Lato"/>
                <a:ea typeface="Lato"/>
                <a:cs typeface="Lato"/>
                <a:sym typeface="Lato"/>
              </a:rPr>
              <a:t>: This is the interface that replaces </a:t>
            </a:r>
            <a:r>
              <a:rPr lang="en-GB" sz="1350">
                <a:solidFill>
                  <a:srgbClr val="9900FF"/>
                </a:solidFill>
                <a:highlight>
                  <a:srgbClr val="E3E8F4"/>
                </a:highlight>
                <a:latin typeface="Lato"/>
                <a:ea typeface="Lato"/>
                <a:cs typeface="Lato"/>
                <a:sym typeface="Lato"/>
              </a:rPr>
              <a:t>java.io.File</a:t>
            </a:r>
            <a:r>
              <a:rPr lang="en-GB" sz="1500">
                <a:solidFill>
                  <a:srgbClr val="9900FF"/>
                </a:solidFill>
                <a:latin typeface="Lato"/>
                <a:ea typeface="Lato"/>
                <a:cs typeface="Lato"/>
                <a:sym typeface="Lato"/>
              </a:rPr>
              <a:t> class as the representation of a file or a directory when we work in Java NIO.</a:t>
            </a:r>
            <a:endParaRPr sz="15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lang="en-GB" sz="1500">
                <a:solidFill>
                  <a:srgbClr val="9900FF"/>
                </a:solidFill>
                <a:latin typeface="Lato"/>
                <a:ea typeface="Lato"/>
                <a:cs typeface="Lato"/>
                <a:sym typeface="Lato"/>
              </a:rPr>
              <a:t>Paths: This class contains a static method to create </a:t>
            </a:r>
            <a:r>
              <a:rPr lang="en-GB" sz="1350">
                <a:solidFill>
                  <a:srgbClr val="9900FF"/>
                </a:solidFill>
                <a:highlight>
                  <a:srgbClr val="E3E8F4"/>
                </a:highlight>
                <a:latin typeface="Lato"/>
                <a:ea typeface="Lato"/>
                <a:cs typeface="Lato"/>
                <a:sym typeface="Lato"/>
              </a:rPr>
              <a:t>Path</a:t>
            </a:r>
            <a:r>
              <a:rPr lang="en-GB" sz="1500">
                <a:solidFill>
                  <a:srgbClr val="9900FF"/>
                </a:solidFill>
                <a:latin typeface="Lato"/>
                <a:ea typeface="Lato"/>
                <a:cs typeface="Lato"/>
                <a:sym typeface="Lato"/>
              </a:rPr>
              <a:t> instance.</a:t>
            </a:r>
            <a:endParaRPr sz="1500">
              <a:solidFill>
                <a:srgbClr val="9900FF"/>
              </a:solidFill>
              <a:latin typeface="Lato"/>
              <a:ea typeface="Lato"/>
              <a:cs typeface="Lato"/>
              <a:sym typeface="Lato"/>
            </a:endParaRPr>
          </a:p>
          <a:p>
            <a:pPr indent="0" lvl="0" marL="0" rtl="0" algn="l">
              <a:lnSpc>
                <a:spcPct val="150000"/>
              </a:lnSpc>
              <a:spcBef>
                <a:spcPts val="2000"/>
              </a:spcBef>
              <a:spcAft>
                <a:spcPts val="1200"/>
              </a:spcAft>
              <a:buNone/>
            </a:pPr>
            <a:r>
              <a:rPr lang="en-GB" sz="1350">
                <a:solidFill>
                  <a:srgbClr val="9900FF"/>
                </a:solidFill>
                <a:highlight>
                  <a:srgbClr val="E3E8F4"/>
                </a:highlight>
                <a:latin typeface="Lato"/>
                <a:ea typeface="Lato"/>
                <a:cs typeface="Lato"/>
                <a:sym typeface="Lato"/>
              </a:rPr>
              <a:t>java.nio.file.Path</a:t>
            </a:r>
            <a:r>
              <a:rPr lang="en-GB" sz="1500">
                <a:solidFill>
                  <a:srgbClr val="9900FF"/>
                </a:solidFill>
                <a:latin typeface="Lato"/>
                <a:ea typeface="Lato"/>
                <a:cs typeface="Lato"/>
                <a:sym typeface="Lato"/>
              </a:rPr>
              <a:t> </a:t>
            </a:r>
            <a:r>
              <a:rPr lang="en-GB" sz="1500">
                <a:solidFill>
                  <a:srgbClr val="9900FF"/>
                </a:solidFill>
                <a:uFill>
                  <a:noFill/>
                </a:uFill>
                <a:latin typeface="Lato"/>
                <a:ea typeface="Lato"/>
                <a:cs typeface="Lato"/>
                <a:sym typeface="Lato"/>
                <a:hlinkClick r:id="rId4">
                  <a:extLst>
                    <a:ext uri="{A12FA001-AC4F-418D-AE19-62706E023703}">
                      <ahyp:hlinkClr val="tx"/>
                    </a:ext>
                  </a:extLst>
                </a:hlinkClick>
              </a:rPr>
              <a:t>interface</a:t>
            </a:r>
            <a:r>
              <a:rPr lang="en-GB" sz="1500">
                <a:solidFill>
                  <a:srgbClr val="9900FF"/>
                </a:solidFill>
                <a:latin typeface="Lato"/>
                <a:ea typeface="Lato"/>
                <a:cs typeface="Lato"/>
                <a:sym typeface="Lato"/>
              </a:rPr>
              <a:t> is just like the old </a:t>
            </a:r>
            <a:r>
              <a:rPr lang="en-GB" sz="1350">
                <a:solidFill>
                  <a:srgbClr val="9900FF"/>
                </a:solidFill>
                <a:uFill>
                  <a:noFill/>
                </a:uFill>
                <a:latin typeface="Lato"/>
                <a:ea typeface="Lato"/>
                <a:cs typeface="Lato"/>
                <a:sym typeface="Lato"/>
                <a:hlinkClick r:id="rId5">
                  <a:extLst>
                    <a:ext uri="{A12FA001-AC4F-418D-AE19-62706E023703}">
                      <ahyp:hlinkClr val="tx"/>
                    </a:ext>
                  </a:extLst>
                </a:hlinkClick>
              </a:rPr>
              <a:t>java.io.File</a:t>
            </a:r>
            <a:r>
              <a:rPr lang="en-GB" sz="1500">
                <a:solidFill>
                  <a:srgbClr val="9900FF"/>
                </a:solidFill>
                <a:latin typeface="Lato"/>
                <a:ea typeface="Lato"/>
                <a:cs typeface="Lato"/>
                <a:sym typeface="Lato"/>
              </a:rPr>
              <a:t> class. </a:t>
            </a:r>
            <a:r>
              <a:rPr lang="en-GB" sz="1350">
                <a:solidFill>
                  <a:srgbClr val="9900FF"/>
                </a:solidFill>
                <a:highlight>
                  <a:srgbClr val="E3E8F4"/>
                </a:highlight>
                <a:latin typeface="Lato"/>
                <a:ea typeface="Lato"/>
                <a:cs typeface="Lato"/>
                <a:sym typeface="Lato"/>
              </a:rPr>
              <a:t>Path</a:t>
            </a:r>
            <a:r>
              <a:rPr lang="en-GB" sz="1500">
                <a:solidFill>
                  <a:srgbClr val="9900FF"/>
                </a:solidFill>
                <a:latin typeface="Lato"/>
                <a:ea typeface="Lato"/>
                <a:cs typeface="Lato"/>
                <a:sym typeface="Lato"/>
              </a:rPr>
              <a:t> represents location of the file and when we create a Path to new file, it does not create actual file until we create it using </a:t>
            </a:r>
            <a:r>
              <a:rPr lang="en-GB" sz="1350">
                <a:solidFill>
                  <a:srgbClr val="9900FF"/>
                </a:solidFill>
                <a:highlight>
                  <a:srgbClr val="E3E8F4"/>
                </a:highlight>
                <a:latin typeface="Lato"/>
                <a:ea typeface="Lato"/>
                <a:cs typeface="Lato"/>
                <a:sym typeface="Lato"/>
              </a:rPr>
              <a:t>Files.createFile(Path filePath)</a:t>
            </a:r>
            <a:r>
              <a:rPr lang="en-GB" sz="1500">
                <a:solidFill>
                  <a:srgbClr val="9900FF"/>
                </a:solidFill>
                <a:latin typeface="Lato"/>
                <a:ea typeface="Lato"/>
                <a:cs typeface="Lato"/>
                <a:sym typeface="Lato"/>
              </a:rPr>
              <a:t>.</a:t>
            </a:r>
            <a:endParaRPr sz="21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86775"/>
            <a:ext cx="8520600" cy="83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b="1" lang="en-GB" sz="2378">
                <a:solidFill>
                  <a:srgbClr val="9900FF"/>
                </a:solidFill>
              </a:rPr>
              <a:t>Various Differences between Java versions </a:t>
            </a:r>
            <a:endParaRPr b="1" sz="2378">
              <a:solidFill>
                <a:srgbClr val="9900FF"/>
              </a:solidFill>
            </a:endParaRPr>
          </a:p>
          <a:p>
            <a:pPr indent="0" lvl="0" marL="0" rtl="0" algn="ctr">
              <a:spcBef>
                <a:spcPts val="0"/>
              </a:spcBef>
              <a:spcAft>
                <a:spcPts val="0"/>
              </a:spcAft>
              <a:buSzPts val="891"/>
              <a:buNone/>
            </a:pPr>
            <a:r>
              <a:rPr b="1" lang="en-GB" sz="2378">
                <a:solidFill>
                  <a:srgbClr val="9900FF"/>
                </a:solidFill>
              </a:rPr>
              <a:t>Java 8,10,11,17</a:t>
            </a:r>
            <a:endParaRPr b="1" sz="2378">
              <a:solidFill>
                <a:srgbClr val="9900FF"/>
              </a:solidFill>
            </a:endParaRPr>
          </a:p>
        </p:txBody>
      </p:sp>
      <p:sp>
        <p:nvSpPr>
          <p:cNvPr id="66" name="Google Shape;66;p15"/>
          <p:cNvSpPr txBox="1"/>
          <p:nvPr>
            <p:ph idx="1" type="body"/>
          </p:nvPr>
        </p:nvSpPr>
        <p:spPr>
          <a:xfrm>
            <a:off x="121025" y="1152475"/>
            <a:ext cx="8711400" cy="3882300"/>
          </a:xfrm>
          <a:prstGeom prst="rect">
            <a:avLst/>
          </a:prstGeom>
        </p:spPr>
        <p:txBody>
          <a:bodyPr anchorCtr="0" anchor="t" bIns="91425" lIns="91425" spcFirstLastPara="1" rIns="91425" wrap="square" tIns="91425">
            <a:noAutofit/>
          </a:bodyPr>
          <a:lstStyle/>
          <a:p>
            <a:pPr indent="0" lvl="0" marL="0" rtl="0" algn="l">
              <a:lnSpc>
                <a:spcPct val="127500"/>
              </a:lnSpc>
              <a:spcBef>
                <a:spcPts val="800"/>
              </a:spcBef>
              <a:spcAft>
                <a:spcPts val="0"/>
              </a:spcAft>
              <a:buNone/>
            </a:pPr>
            <a:r>
              <a:rPr lang="en-GB" sz="1600">
                <a:solidFill>
                  <a:srgbClr val="9900FF"/>
                </a:solidFill>
                <a:highlight>
                  <a:srgbClr val="FFFFFF"/>
                </a:highlight>
                <a:latin typeface="Roboto"/>
                <a:ea typeface="Roboto"/>
                <a:cs typeface="Roboto"/>
                <a:sym typeface="Roboto"/>
              </a:rPr>
              <a:t>Java 17 is faster than Java 8 and 11, with a 15–18% higher throughput in Parallel and G1. It also boasts improved garbage collection and a JIT compiler that generates more efficient machine code.</a:t>
            </a:r>
            <a:endParaRPr sz="1600">
              <a:solidFill>
                <a:srgbClr val="9900FF"/>
              </a:solidFill>
              <a:highlight>
                <a:srgbClr val="FFFFFF"/>
              </a:highlight>
              <a:latin typeface="Roboto"/>
              <a:ea typeface="Roboto"/>
              <a:cs typeface="Roboto"/>
              <a:sym typeface="Roboto"/>
            </a:endParaRPr>
          </a:p>
          <a:p>
            <a:pPr indent="0" lvl="0" marL="0" rtl="0" algn="l">
              <a:lnSpc>
                <a:spcPct val="127500"/>
              </a:lnSpc>
              <a:spcBef>
                <a:spcPts val="2100"/>
              </a:spcBef>
              <a:spcAft>
                <a:spcPts val="0"/>
              </a:spcAft>
              <a:buNone/>
            </a:pPr>
            <a:r>
              <a:rPr lang="en-GB" sz="1600">
                <a:solidFill>
                  <a:srgbClr val="9900FF"/>
                </a:solidFill>
                <a:highlight>
                  <a:srgbClr val="FFFFFF"/>
                </a:highlight>
                <a:latin typeface="Roboto"/>
                <a:ea typeface="Roboto"/>
                <a:cs typeface="Roboto"/>
                <a:sym typeface="Roboto"/>
              </a:rPr>
              <a:t>Java 8 introduced lambda expressions and stream API, while Java 11 added support for Unicode 10, improved HTTP support, and removed deprecated APIs. Java 17 includes sealed classes and interfaces, pattern matching for switch statements, and the var keyword for declaring local variables.</a:t>
            </a:r>
            <a:endParaRPr sz="1600">
              <a:solidFill>
                <a:srgbClr val="9900FF"/>
              </a:solidFill>
              <a:highlight>
                <a:srgbClr val="FFFFFF"/>
              </a:highlight>
              <a:latin typeface="Roboto"/>
              <a:ea typeface="Roboto"/>
              <a:cs typeface="Roboto"/>
              <a:sym typeface="Roboto"/>
            </a:endParaRPr>
          </a:p>
          <a:p>
            <a:pPr indent="0" lvl="0" marL="0" rtl="0" algn="l">
              <a:lnSpc>
                <a:spcPct val="127500"/>
              </a:lnSpc>
              <a:spcBef>
                <a:spcPts val="2100"/>
              </a:spcBef>
              <a:spcAft>
                <a:spcPts val="0"/>
              </a:spcAft>
              <a:buNone/>
            </a:pPr>
            <a:r>
              <a:rPr lang="en-GB" sz="1600">
                <a:solidFill>
                  <a:srgbClr val="9900FF"/>
                </a:solidFill>
                <a:highlight>
                  <a:srgbClr val="FFFFFF"/>
                </a:highlight>
                <a:latin typeface="Roboto"/>
                <a:ea typeface="Roboto"/>
                <a:cs typeface="Roboto"/>
                <a:sym typeface="Roboto"/>
              </a:rPr>
              <a:t>Java 11 was the first Long Term Support (LTS) release after Java 8, and Java 17 is the current LTS version. LTS versions provide stability and long-term support</a:t>
            </a:r>
            <a:r>
              <a:rPr lang="en-GB" sz="1600">
                <a:solidFill>
                  <a:srgbClr val="9900FF"/>
                </a:solidFill>
                <a:highlight>
                  <a:srgbClr val="FFFFFF"/>
                </a:highlight>
                <a:latin typeface="Roboto"/>
                <a:ea typeface="Roboto"/>
                <a:cs typeface="Roboto"/>
                <a:sym typeface="Roboto"/>
              </a:rPr>
              <a:t>.</a:t>
            </a:r>
            <a:endParaRPr sz="1600">
              <a:solidFill>
                <a:srgbClr val="9900FF"/>
              </a:solidFill>
              <a:highlight>
                <a:srgbClr val="FFFFFF"/>
              </a:highlight>
              <a:latin typeface="Roboto"/>
              <a:ea typeface="Roboto"/>
              <a:cs typeface="Roboto"/>
              <a:sym typeface="Roboto"/>
            </a:endParaRPr>
          </a:p>
          <a:p>
            <a:pPr indent="0" lvl="0" marL="0" rtl="0" algn="l">
              <a:lnSpc>
                <a:spcPct val="105000"/>
              </a:lnSpc>
              <a:spcBef>
                <a:spcPts val="2100"/>
              </a:spcBef>
              <a:spcAft>
                <a:spcPts val="1200"/>
              </a:spcAft>
              <a:buNone/>
            </a:pPr>
            <a:r>
              <a:t/>
            </a:r>
            <a:endParaRPr sz="2200">
              <a:solidFill>
                <a:srgbClr val="9900F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rPr>
              <a:t>Java File IO</a:t>
            </a:r>
            <a:endParaRPr>
              <a:solidFill>
                <a:srgbClr val="9900FF"/>
              </a:solidFill>
            </a:endParaRPr>
          </a:p>
        </p:txBody>
      </p:sp>
      <p:pic>
        <p:nvPicPr>
          <p:cNvPr id="229" name="Google Shape;229;p42"/>
          <p:cNvPicPr preferRelativeResize="0"/>
          <p:nvPr/>
        </p:nvPicPr>
        <p:blipFill>
          <a:blip r:embed="rId3">
            <a:alphaModFix/>
          </a:blip>
          <a:stretch>
            <a:fillRect/>
          </a:stretch>
        </p:blipFill>
        <p:spPr>
          <a:xfrm>
            <a:off x="152400" y="1170125"/>
            <a:ext cx="8591550" cy="1447800"/>
          </a:xfrm>
          <a:prstGeom prst="rect">
            <a:avLst/>
          </a:prstGeom>
          <a:noFill/>
          <a:ln>
            <a:noFill/>
          </a:ln>
        </p:spPr>
      </p:pic>
      <p:sp>
        <p:nvSpPr>
          <p:cNvPr id="230" name="Google Shape;230;p42"/>
          <p:cNvSpPr txBox="1"/>
          <p:nvPr/>
        </p:nvSpPr>
        <p:spPr>
          <a:xfrm>
            <a:off x="291075" y="2907150"/>
            <a:ext cx="8314200" cy="135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1900">
                <a:solidFill>
                  <a:srgbClr val="9900FF"/>
                </a:solidFill>
              </a:rPr>
              <a:t>Paths class is used to create instance of Path and Files class uses Path instance to work on a file. File and </a:t>
            </a:r>
            <a:r>
              <a:rPr lang="en-GB" sz="1750">
                <a:solidFill>
                  <a:srgbClr val="9900FF"/>
                </a:solidFill>
                <a:highlight>
                  <a:srgbClr val="E3E8F4"/>
                </a:highlight>
                <a:latin typeface="Courier New"/>
                <a:ea typeface="Courier New"/>
                <a:cs typeface="Courier New"/>
                <a:sym typeface="Courier New"/>
              </a:rPr>
              <a:t>Path</a:t>
            </a:r>
            <a:r>
              <a:rPr lang="en-GB" sz="1900">
                <a:solidFill>
                  <a:srgbClr val="9900FF"/>
                </a:solidFill>
              </a:rPr>
              <a:t> objects know how to convert to the other, that’s how we can use older code to interact with new Files utility.</a:t>
            </a:r>
            <a:endParaRPr sz="2400">
              <a:solidFill>
                <a:srgbClr val="99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9900FF"/>
                </a:solidFill>
              </a:rPr>
              <a:t>Differences between Java versions</a:t>
            </a:r>
            <a:endParaRPr b="1">
              <a:solidFill>
                <a:srgbClr val="9900FF"/>
              </a:solidFill>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7500"/>
              </a:lnSpc>
              <a:spcBef>
                <a:spcPts val="800"/>
              </a:spcBef>
              <a:spcAft>
                <a:spcPts val="0"/>
              </a:spcAft>
              <a:buClr>
                <a:schemeClr val="dk1"/>
              </a:buClr>
              <a:buSzPts val="1100"/>
              <a:buFont typeface="Arial"/>
              <a:buNone/>
            </a:pPr>
            <a:r>
              <a:rPr lang="en-GB" sz="1500">
                <a:solidFill>
                  <a:srgbClr val="9900FF"/>
                </a:solidFill>
                <a:highlight>
                  <a:srgbClr val="FFFFFF"/>
                </a:highlight>
                <a:latin typeface="Lato"/>
                <a:ea typeface="Lato"/>
                <a:cs typeface="Lato"/>
                <a:sym typeface="Lato"/>
              </a:rPr>
              <a:t>Java 8 uses Nashorn as the default JavaScript engine, while Java 11 offers new cipher implementations and cryptographic key agreement support. Java 17 also allows using null in switch cases and redefining switch statement expressions.</a:t>
            </a:r>
            <a:endParaRPr sz="1500">
              <a:solidFill>
                <a:srgbClr val="9900FF"/>
              </a:solidFill>
              <a:highlight>
                <a:srgbClr val="FFFFFF"/>
              </a:highlight>
              <a:latin typeface="Lato"/>
              <a:ea typeface="Lato"/>
              <a:cs typeface="Lato"/>
              <a:sym typeface="Lato"/>
            </a:endParaRPr>
          </a:p>
          <a:p>
            <a:pPr indent="0" lvl="0" marL="0" rtl="0" algn="l">
              <a:lnSpc>
                <a:spcPct val="105000"/>
              </a:lnSpc>
              <a:spcBef>
                <a:spcPts val="2100"/>
              </a:spcBef>
              <a:spcAft>
                <a:spcPts val="1200"/>
              </a:spcAft>
              <a:buClr>
                <a:schemeClr val="dk1"/>
              </a:buClr>
              <a:buSzPts val="1100"/>
              <a:buFont typeface="Arial"/>
              <a:buNone/>
            </a:pPr>
            <a:r>
              <a:rPr lang="en-GB" sz="1500">
                <a:solidFill>
                  <a:srgbClr val="9900FF"/>
                </a:solidFill>
                <a:highlight>
                  <a:srgbClr val="FFFFFF"/>
                </a:highlight>
                <a:latin typeface="Lato"/>
                <a:ea typeface="Lato"/>
                <a:cs typeface="Lato"/>
                <a:sym typeface="Lato"/>
              </a:rPr>
              <a:t>Java 10 and earlier are free for all uses, while Java 11 and 12 are free for personal and development uses. Java 17 and later are free for all users under an Oracle No-Fee Terms and Conditions License.</a:t>
            </a:r>
            <a:endParaRPr sz="20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2266">
                <a:solidFill>
                  <a:srgbClr val="9900FF"/>
                </a:solidFill>
                <a:latin typeface="Lato"/>
                <a:ea typeface="Lato"/>
                <a:cs typeface="Lato"/>
                <a:sym typeface="Lato"/>
              </a:rPr>
              <a:t>Basics:   Data types</a:t>
            </a:r>
            <a:endParaRPr b="1" sz="3466">
              <a:solidFill>
                <a:srgbClr val="9900FF"/>
              </a:solidFill>
            </a:endParaRPr>
          </a:p>
        </p:txBody>
      </p:sp>
      <p:sp>
        <p:nvSpPr>
          <p:cNvPr id="78" name="Google Shape;78;p17"/>
          <p:cNvSpPr txBox="1"/>
          <p:nvPr>
            <p:ph idx="1" type="body"/>
          </p:nvPr>
        </p:nvSpPr>
        <p:spPr>
          <a:xfrm>
            <a:off x="241750" y="1152475"/>
            <a:ext cx="8590500" cy="37884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Clr>
                <a:schemeClr val="dk1"/>
              </a:buClr>
              <a:buSzPts val="1100"/>
              <a:buFont typeface="Arial"/>
              <a:buNone/>
            </a:pPr>
            <a:r>
              <a:rPr lang="en-GB" sz="1650">
                <a:solidFill>
                  <a:srgbClr val="9900FF"/>
                </a:solidFill>
                <a:highlight>
                  <a:srgbClr val="FFFFFF"/>
                </a:highlight>
                <a:latin typeface="Roboto"/>
                <a:ea typeface="Roboto"/>
                <a:cs typeface="Roboto"/>
                <a:sym typeface="Roboto"/>
              </a:rPr>
              <a:t>Java 8 has the same basic data types as previous versions. There are 8 primitive data types in Java:</a:t>
            </a:r>
            <a:endParaRPr sz="1650">
              <a:solidFill>
                <a:srgbClr val="9900FF"/>
              </a:solidFill>
              <a:highlight>
                <a:srgbClr val="FFFFFF"/>
              </a:highlight>
              <a:latin typeface="Roboto"/>
              <a:ea typeface="Roboto"/>
              <a:cs typeface="Roboto"/>
              <a:sym typeface="Roboto"/>
            </a:endParaRPr>
          </a:p>
          <a:p>
            <a:pPr indent="-323850" lvl="0" marL="457200" rtl="0" algn="l">
              <a:lnSpc>
                <a:spcPct val="137500"/>
              </a:lnSpc>
              <a:spcBef>
                <a:spcPts val="800"/>
              </a:spcBef>
              <a:spcAft>
                <a:spcPts val="0"/>
              </a:spcAft>
              <a:buClr>
                <a:srgbClr val="9900FF"/>
              </a:buClr>
              <a:buSzPts val="1500"/>
              <a:buFont typeface="Roboto"/>
              <a:buChar char="●"/>
            </a:pPr>
            <a:r>
              <a:rPr lang="en-GB" sz="1500">
                <a:solidFill>
                  <a:srgbClr val="9900FF"/>
                </a:solidFill>
                <a:highlight>
                  <a:srgbClr val="FFFFFF"/>
                </a:highlight>
                <a:latin typeface="Roboto"/>
                <a:ea typeface="Roboto"/>
                <a:cs typeface="Roboto"/>
                <a:sym typeface="Roboto"/>
              </a:rPr>
              <a:t>byte: 8-bit signed integer (-128 to 127)</a:t>
            </a:r>
            <a:endParaRPr sz="1500">
              <a:solidFill>
                <a:srgbClr val="9900FF"/>
              </a:solidFill>
              <a:highlight>
                <a:srgbClr val="FFFFFF"/>
              </a:highlight>
              <a:latin typeface="Roboto"/>
              <a:ea typeface="Roboto"/>
              <a:cs typeface="Roboto"/>
              <a:sym typeface="Roboto"/>
            </a:endParaRPr>
          </a:p>
          <a:p>
            <a:pPr indent="-323850" lvl="0" marL="457200" rtl="0" algn="l">
              <a:lnSpc>
                <a:spcPct val="137500"/>
              </a:lnSpc>
              <a:spcBef>
                <a:spcPts val="0"/>
              </a:spcBef>
              <a:spcAft>
                <a:spcPts val="0"/>
              </a:spcAft>
              <a:buClr>
                <a:srgbClr val="9900FF"/>
              </a:buClr>
              <a:buSzPts val="1500"/>
              <a:buFont typeface="Roboto"/>
              <a:buChar char="●"/>
            </a:pPr>
            <a:r>
              <a:rPr lang="en-GB" sz="1500">
                <a:solidFill>
                  <a:srgbClr val="9900FF"/>
                </a:solidFill>
                <a:highlight>
                  <a:srgbClr val="FFFFFF"/>
                </a:highlight>
                <a:latin typeface="Roboto"/>
                <a:ea typeface="Roboto"/>
                <a:cs typeface="Roboto"/>
                <a:sym typeface="Roboto"/>
              </a:rPr>
              <a:t>short: 16-bit signed integer (-32,768 to 32,767)</a:t>
            </a:r>
            <a:endParaRPr sz="1500">
              <a:solidFill>
                <a:srgbClr val="9900FF"/>
              </a:solidFill>
              <a:highlight>
                <a:srgbClr val="FFFFFF"/>
              </a:highlight>
              <a:latin typeface="Roboto"/>
              <a:ea typeface="Roboto"/>
              <a:cs typeface="Roboto"/>
              <a:sym typeface="Roboto"/>
            </a:endParaRPr>
          </a:p>
          <a:p>
            <a:pPr indent="-323850" lvl="0" marL="457200" rtl="0" algn="l">
              <a:lnSpc>
                <a:spcPct val="137500"/>
              </a:lnSpc>
              <a:spcBef>
                <a:spcPts val="0"/>
              </a:spcBef>
              <a:spcAft>
                <a:spcPts val="0"/>
              </a:spcAft>
              <a:buClr>
                <a:srgbClr val="9900FF"/>
              </a:buClr>
              <a:buSzPts val="1500"/>
              <a:buFont typeface="Roboto"/>
              <a:buChar char="●"/>
            </a:pPr>
            <a:r>
              <a:rPr lang="en-GB" sz="1500">
                <a:solidFill>
                  <a:srgbClr val="9900FF"/>
                </a:solidFill>
                <a:highlight>
                  <a:srgbClr val="FFFFFF"/>
                </a:highlight>
                <a:latin typeface="Roboto"/>
                <a:ea typeface="Roboto"/>
                <a:cs typeface="Roboto"/>
                <a:sym typeface="Roboto"/>
              </a:rPr>
              <a:t>int: 32-bit signed integer (-2,147,483,648 to 2,147,483,647)</a:t>
            </a:r>
            <a:endParaRPr sz="1500">
              <a:solidFill>
                <a:srgbClr val="9900FF"/>
              </a:solidFill>
              <a:highlight>
                <a:srgbClr val="FFFFFF"/>
              </a:highlight>
              <a:latin typeface="Roboto"/>
              <a:ea typeface="Roboto"/>
              <a:cs typeface="Roboto"/>
              <a:sym typeface="Roboto"/>
            </a:endParaRPr>
          </a:p>
          <a:p>
            <a:pPr indent="-323850" lvl="0" marL="457200" rtl="0" algn="l">
              <a:lnSpc>
                <a:spcPct val="137500"/>
              </a:lnSpc>
              <a:spcBef>
                <a:spcPts val="0"/>
              </a:spcBef>
              <a:spcAft>
                <a:spcPts val="0"/>
              </a:spcAft>
              <a:buClr>
                <a:srgbClr val="9900FF"/>
              </a:buClr>
              <a:buSzPts val="1500"/>
              <a:buFont typeface="Roboto"/>
              <a:buChar char="●"/>
            </a:pPr>
            <a:r>
              <a:rPr lang="en-GB" sz="1500">
                <a:solidFill>
                  <a:srgbClr val="9900FF"/>
                </a:solidFill>
                <a:highlight>
                  <a:srgbClr val="FFFFFF"/>
                </a:highlight>
                <a:latin typeface="Roboto"/>
                <a:ea typeface="Roboto"/>
                <a:cs typeface="Roboto"/>
                <a:sym typeface="Roboto"/>
              </a:rPr>
              <a:t>long: 64-bit signed integer (-9,223,372,036,854,775,808 to 9,223,372,036,854,775,807)</a:t>
            </a:r>
            <a:endParaRPr sz="1500">
              <a:solidFill>
                <a:srgbClr val="9900FF"/>
              </a:solidFill>
              <a:highlight>
                <a:srgbClr val="FFFFFF"/>
              </a:highlight>
              <a:latin typeface="Roboto"/>
              <a:ea typeface="Roboto"/>
              <a:cs typeface="Roboto"/>
              <a:sym typeface="Roboto"/>
            </a:endParaRPr>
          </a:p>
          <a:p>
            <a:pPr indent="-323850" lvl="0" marL="457200" rtl="0" algn="l">
              <a:lnSpc>
                <a:spcPct val="137500"/>
              </a:lnSpc>
              <a:spcBef>
                <a:spcPts val="0"/>
              </a:spcBef>
              <a:spcAft>
                <a:spcPts val="0"/>
              </a:spcAft>
              <a:buClr>
                <a:srgbClr val="9900FF"/>
              </a:buClr>
              <a:buSzPts val="1500"/>
              <a:buFont typeface="Roboto"/>
              <a:buChar char="●"/>
            </a:pPr>
            <a:r>
              <a:rPr lang="en-GB" sz="1500">
                <a:solidFill>
                  <a:srgbClr val="9900FF"/>
                </a:solidFill>
                <a:highlight>
                  <a:srgbClr val="FFFFFF"/>
                </a:highlight>
                <a:latin typeface="Roboto"/>
                <a:ea typeface="Roboto"/>
                <a:cs typeface="Roboto"/>
                <a:sym typeface="Roboto"/>
              </a:rPr>
              <a:t>float: 32-bit single-precision floating point number</a:t>
            </a:r>
            <a:endParaRPr sz="1500">
              <a:solidFill>
                <a:srgbClr val="9900FF"/>
              </a:solidFill>
              <a:highlight>
                <a:srgbClr val="FFFFFF"/>
              </a:highlight>
              <a:latin typeface="Roboto"/>
              <a:ea typeface="Roboto"/>
              <a:cs typeface="Roboto"/>
              <a:sym typeface="Roboto"/>
            </a:endParaRPr>
          </a:p>
          <a:p>
            <a:pPr indent="-323850" lvl="0" marL="457200" rtl="0" algn="l">
              <a:lnSpc>
                <a:spcPct val="137500"/>
              </a:lnSpc>
              <a:spcBef>
                <a:spcPts val="0"/>
              </a:spcBef>
              <a:spcAft>
                <a:spcPts val="0"/>
              </a:spcAft>
              <a:buClr>
                <a:srgbClr val="9900FF"/>
              </a:buClr>
              <a:buSzPts val="1500"/>
              <a:buFont typeface="Roboto"/>
              <a:buChar char="●"/>
            </a:pPr>
            <a:r>
              <a:rPr lang="en-GB" sz="1500">
                <a:solidFill>
                  <a:srgbClr val="9900FF"/>
                </a:solidFill>
                <a:highlight>
                  <a:srgbClr val="FFFFFF"/>
                </a:highlight>
                <a:latin typeface="Roboto"/>
                <a:ea typeface="Roboto"/>
                <a:cs typeface="Roboto"/>
                <a:sym typeface="Roboto"/>
              </a:rPr>
              <a:t>double: 64-bit double-precision floating point number</a:t>
            </a:r>
            <a:endParaRPr sz="1500">
              <a:solidFill>
                <a:srgbClr val="9900FF"/>
              </a:solidFill>
              <a:highlight>
                <a:srgbClr val="FFFFFF"/>
              </a:highlight>
              <a:latin typeface="Roboto"/>
              <a:ea typeface="Roboto"/>
              <a:cs typeface="Roboto"/>
              <a:sym typeface="Roboto"/>
            </a:endParaRPr>
          </a:p>
          <a:p>
            <a:pPr indent="-323850" lvl="0" marL="457200" rtl="0" algn="l">
              <a:lnSpc>
                <a:spcPct val="137500"/>
              </a:lnSpc>
              <a:spcBef>
                <a:spcPts val="0"/>
              </a:spcBef>
              <a:spcAft>
                <a:spcPts val="0"/>
              </a:spcAft>
              <a:buClr>
                <a:srgbClr val="9900FF"/>
              </a:buClr>
              <a:buSzPts val="1500"/>
              <a:buFont typeface="Roboto"/>
              <a:buChar char="●"/>
            </a:pPr>
            <a:r>
              <a:rPr lang="en-GB" sz="1500">
                <a:solidFill>
                  <a:srgbClr val="9900FF"/>
                </a:solidFill>
                <a:highlight>
                  <a:srgbClr val="FFFFFF"/>
                </a:highlight>
                <a:latin typeface="Roboto"/>
                <a:ea typeface="Roboto"/>
                <a:cs typeface="Roboto"/>
                <a:sym typeface="Roboto"/>
              </a:rPr>
              <a:t>boolean: Represents true or false values</a:t>
            </a:r>
            <a:endParaRPr sz="1500">
              <a:solidFill>
                <a:srgbClr val="9900FF"/>
              </a:solidFill>
              <a:highlight>
                <a:srgbClr val="FFFFFF"/>
              </a:highlight>
              <a:latin typeface="Roboto"/>
              <a:ea typeface="Roboto"/>
              <a:cs typeface="Roboto"/>
              <a:sym typeface="Roboto"/>
            </a:endParaRPr>
          </a:p>
          <a:p>
            <a:pPr indent="-323850" lvl="0" marL="457200" rtl="0" algn="l">
              <a:lnSpc>
                <a:spcPct val="137500"/>
              </a:lnSpc>
              <a:spcBef>
                <a:spcPts val="0"/>
              </a:spcBef>
              <a:spcAft>
                <a:spcPts val="0"/>
              </a:spcAft>
              <a:buClr>
                <a:srgbClr val="9900FF"/>
              </a:buClr>
              <a:buSzPts val="1500"/>
              <a:buFont typeface="Roboto"/>
              <a:buChar char="●"/>
            </a:pPr>
            <a:r>
              <a:rPr lang="en-GB" sz="1500">
                <a:solidFill>
                  <a:srgbClr val="9900FF"/>
                </a:solidFill>
                <a:highlight>
                  <a:srgbClr val="FFFFFF"/>
                </a:highlight>
                <a:latin typeface="Roboto"/>
                <a:ea typeface="Roboto"/>
                <a:cs typeface="Roboto"/>
                <a:sym typeface="Roboto"/>
              </a:rPr>
              <a:t>char: 16-bit Unicode character</a:t>
            </a:r>
            <a:endParaRPr sz="1500">
              <a:solidFill>
                <a:srgbClr val="9900FF"/>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100">
              <a:solidFill>
                <a:srgbClr val="9900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rPr>
              <a:t>Data type</a:t>
            </a:r>
            <a:endParaRPr>
              <a:solidFill>
                <a:srgbClr val="9900FF"/>
              </a:solidFill>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rgbClr val="9900FF"/>
                </a:solidFill>
              </a:rPr>
              <a:t>int age = 30;          // int type</a:t>
            </a:r>
            <a:endParaRPr>
              <a:solidFill>
                <a:srgbClr val="9900FF"/>
              </a:solidFill>
            </a:endParaRPr>
          </a:p>
          <a:p>
            <a:pPr indent="0" lvl="0" marL="0" rtl="0" algn="l">
              <a:spcBef>
                <a:spcPts val="1200"/>
              </a:spcBef>
              <a:spcAft>
                <a:spcPts val="0"/>
              </a:spcAft>
              <a:buClr>
                <a:schemeClr val="dk1"/>
              </a:buClr>
              <a:buSzPts val="1100"/>
              <a:buFont typeface="Arial"/>
              <a:buNone/>
            </a:pPr>
            <a:r>
              <a:rPr lang="en-GB">
                <a:solidFill>
                  <a:srgbClr val="9900FF"/>
                </a:solidFill>
              </a:rPr>
              <a:t>double salary = 5000.5;// double type</a:t>
            </a:r>
            <a:endParaRPr>
              <a:solidFill>
                <a:srgbClr val="9900FF"/>
              </a:solidFill>
            </a:endParaRPr>
          </a:p>
          <a:p>
            <a:pPr indent="0" lvl="0" marL="0" rtl="0" algn="l">
              <a:spcBef>
                <a:spcPts val="1200"/>
              </a:spcBef>
              <a:spcAft>
                <a:spcPts val="0"/>
              </a:spcAft>
              <a:buClr>
                <a:schemeClr val="dk1"/>
              </a:buClr>
              <a:buSzPts val="1100"/>
              <a:buFont typeface="Arial"/>
              <a:buNone/>
            </a:pPr>
            <a:r>
              <a:rPr lang="en-GB">
                <a:solidFill>
                  <a:srgbClr val="9900FF"/>
                </a:solidFill>
              </a:rPr>
              <a:t>char grade = 'A';      // char type</a:t>
            </a:r>
            <a:endParaRPr>
              <a:solidFill>
                <a:srgbClr val="9900FF"/>
              </a:solidFill>
            </a:endParaRPr>
          </a:p>
          <a:p>
            <a:pPr indent="0" lvl="0" marL="0" rtl="0" algn="l">
              <a:spcBef>
                <a:spcPts val="1200"/>
              </a:spcBef>
              <a:spcAft>
                <a:spcPts val="0"/>
              </a:spcAft>
              <a:buClr>
                <a:schemeClr val="dk1"/>
              </a:buClr>
              <a:buSzPts val="1100"/>
              <a:buFont typeface="Arial"/>
              <a:buNone/>
            </a:pPr>
            <a:r>
              <a:rPr lang="en-GB">
                <a:solidFill>
                  <a:srgbClr val="9900FF"/>
                </a:solidFill>
              </a:rPr>
              <a:t>boolean isActive = true; // boolean type</a:t>
            </a:r>
            <a:endParaRPr>
              <a:solidFill>
                <a:srgbClr val="9900FF"/>
              </a:solidFill>
            </a:endParaRPr>
          </a:p>
          <a:p>
            <a:pPr indent="0" lvl="0" marL="0" rtl="0" algn="l">
              <a:spcBef>
                <a:spcPts val="1200"/>
              </a:spcBef>
              <a:spcAft>
                <a:spcPts val="1200"/>
              </a:spcAft>
              <a:buNone/>
            </a:pPr>
            <a:r>
              <a:rPr lang="en-GB">
                <a:solidFill>
                  <a:srgbClr val="9900FF"/>
                </a:solidFill>
              </a:rPr>
              <a:t>String name = "Alice"; // String type</a:t>
            </a:r>
            <a:endParaRPr>
              <a:solidFill>
                <a:srgbClr val="99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8529"/>
              <a:buFont typeface="Arial"/>
              <a:buNone/>
            </a:pPr>
            <a:r>
              <a:rPr b="1" lang="en-GB" sz="2266">
                <a:solidFill>
                  <a:srgbClr val="9900FF"/>
                </a:solidFill>
                <a:latin typeface="Lato"/>
                <a:ea typeface="Lato"/>
                <a:cs typeface="Lato"/>
                <a:sym typeface="Lato"/>
              </a:rPr>
              <a:t>Variables, Operators</a:t>
            </a:r>
            <a:endParaRPr/>
          </a:p>
        </p:txBody>
      </p:sp>
      <p:sp>
        <p:nvSpPr>
          <p:cNvPr id="90" name="Google Shape;90;p19"/>
          <p:cNvSpPr txBox="1"/>
          <p:nvPr>
            <p:ph idx="1" type="body"/>
          </p:nvPr>
        </p:nvSpPr>
        <p:spPr>
          <a:xfrm>
            <a:off x="53950" y="1017725"/>
            <a:ext cx="9090000" cy="41256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275"/>
              <a:buFont typeface="Arial"/>
              <a:buNone/>
            </a:pPr>
            <a:r>
              <a:rPr lang="en-GB" sz="1250">
                <a:solidFill>
                  <a:srgbClr val="9900FF"/>
                </a:solidFill>
              </a:rPr>
              <a:t>In Java, variables are used to store data that can be referenced and manipulated within a program. Here's a basic overview:</a:t>
            </a:r>
            <a:endParaRPr sz="1250">
              <a:solidFill>
                <a:srgbClr val="9900FF"/>
              </a:solidFill>
            </a:endParaRPr>
          </a:p>
          <a:p>
            <a:pPr indent="0" lvl="0" marL="0" rtl="0" algn="l">
              <a:lnSpc>
                <a:spcPct val="105000"/>
              </a:lnSpc>
              <a:spcBef>
                <a:spcPts val="1400"/>
              </a:spcBef>
              <a:spcAft>
                <a:spcPts val="0"/>
              </a:spcAft>
              <a:buClr>
                <a:schemeClr val="dk1"/>
              </a:buClr>
              <a:buSzPts val="275"/>
              <a:buFont typeface="Arial"/>
              <a:buNone/>
            </a:pPr>
            <a:r>
              <a:rPr b="1" lang="en-GB" sz="1125">
                <a:solidFill>
                  <a:srgbClr val="9900FF"/>
                </a:solidFill>
              </a:rPr>
              <a:t>Declaration and Initialization</a:t>
            </a:r>
            <a:endParaRPr b="1" sz="1125">
              <a:solidFill>
                <a:srgbClr val="9900FF"/>
              </a:solidFill>
            </a:endParaRPr>
          </a:p>
          <a:p>
            <a:pPr indent="-296862" lvl="0" marL="457200" rtl="0" algn="l">
              <a:lnSpc>
                <a:spcPct val="105000"/>
              </a:lnSpc>
              <a:spcBef>
                <a:spcPts val="1200"/>
              </a:spcBef>
              <a:spcAft>
                <a:spcPts val="0"/>
              </a:spcAft>
              <a:buClr>
                <a:srgbClr val="9900FF"/>
              </a:buClr>
              <a:buSzPts val="1075"/>
              <a:buChar char="●"/>
            </a:pPr>
            <a:r>
              <a:rPr b="1" lang="en-GB" sz="1075">
                <a:solidFill>
                  <a:srgbClr val="9900FF"/>
                </a:solidFill>
              </a:rPr>
              <a:t>Declaration:</a:t>
            </a:r>
            <a:r>
              <a:rPr lang="en-GB" sz="1075">
                <a:solidFill>
                  <a:srgbClr val="9900FF"/>
                </a:solidFill>
              </a:rPr>
              <a:t> A variable is declared with a specific data type and a name.</a:t>
            </a:r>
            <a:endParaRPr sz="1075">
              <a:solidFill>
                <a:srgbClr val="9900FF"/>
              </a:solidFill>
            </a:endParaRPr>
          </a:p>
          <a:p>
            <a:pPr indent="457200" lvl="0" marL="0" rtl="0" algn="l">
              <a:lnSpc>
                <a:spcPct val="105000"/>
              </a:lnSpc>
              <a:spcBef>
                <a:spcPts val="1200"/>
              </a:spcBef>
              <a:spcAft>
                <a:spcPts val="0"/>
              </a:spcAft>
              <a:buSzPts val="275"/>
              <a:buNone/>
            </a:pPr>
            <a:r>
              <a:rPr lang="en-GB" sz="1250">
                <a:solidFill>
                  <a:srgbClr val="9900FF"/>
                </a:solidFill>
              </a:rPr>
              <a:t>int age;</a:t>
            </a:r>
            <a:endParaRPr sz="1250">
              <a:solidFill>
                <a:srgbClr val="9900FF"/>
              </a:solidFill>
            </a:endParaRPr>
          </a:p>
          <a:p>
            <a:pPr indent="457200" lvl="0" marL="0" rtl="0" algn="l">
              <a:lnSpc>
                <a:spcPct val="105000"/>
              </a:lnSpc>
              <a:spcBef>
                <a:spcPts val="1200"/>
              </a:spcBef>
              <a:spcAft>
                <a:spcPts val="0"/>
              </a:spcAft>
              <a:buSzPts val="275"/>
              <a:buNone/>
            </a:pPr>
            <a:r>
              <a:rPr lang="en-GB" sz="1250">
                <a:solidFill>
                  <a:srgbClr val="9900FF"/>
                </a:solidFill>
              </a:rPr>
              <a:t>String name;</a:t>
            </a:r>
            <a:endParaRPr sz="1250">
              <a:solidFill>
                <a:srgbClr val="9900FF"/>
              </a:solidFill>
            </a:endParaRPr>
          </a:p>
          <a:p>
            <a:pPr indent="-296862" lvl="0" marL="457200" rtl="0" algn="l">
              <a:lnSpc>
                <a:spcPct val="105000"/>
              </a:lnSpc>
              <a:spcBef>
                <a:spcPts val="1200"/>
              </a:spcBef>
              <a:spcAft>
                <a:spcPts val="0"/>
              </a:spcAft>
              <a:buClr>
                <a:srgbClr val="9900FF"/>
              </a:buClr>
              <a:buSzPts val="1075"/>
              <a:buChar char="●"/>
            </a:pPr>
            <a:r>
              <a:rPr b="1" lang="en-GB" sz="1075">
                <a:solidFill>
                  <a:srgbClr val="9900FF"/>
                </a:solidFill>
              </a:rPr>
              <a:t>Initialization:</a:t>
            </a:r>
            <a:r>
              <a:rPr lang="en-GB" sz="1075">
                <a:solidFill>
                  <a:srgbClr val="9900FF"/>
                </a:solidFill>
              </a:rPr>
              <a:t> Assigning a value to the variable at the time of declaration or later.</a:t>
            </a:r>
            <a:endParaRPr sz="1075">
              <a:solidFill>
                <a:srgbClr val="9900FF"/>
              </a:solidFill>
            </a:endParaRPr>
          </a:p>
          <a:p>
            <a:pPr indent="0" lvl="0" marL="0" rtl="0" algn="l">
              <a:lnSpc>
                <a:spcPct val="105000"/>
              </a:lnSpc>
              <a:spcBef>
                <a:spcPts val="1200"/>
              </a:spcBef>
              <a:spcAft>
                <a:spcPts val="0"/>
              </a:spcAft>
              <a:buClr>
                <a:schemeClr val="dk1"/>
              </a:buClr>
              <a:buSzPts val="275"/>
              <a:buFont typeface="Arial"/>
              <a:buNone/>
            </a:pPr>
            <a:r>
              <a:rPr lang="en-GB" sz="1250">
                <a:solidFill>
                  <a:srgbClr val="9900FF"/>
                </a:solidFill>
              </a:rPr>
              <a:t>int age = 25;</a:t>
            </a:r>
            <a:endParaRPr sz="1250">
              <a:solidFill>
                <a:srgbClr val="9900FF"/>
              </a:solidFill>
            </a:endParaRPr>
          </a:p>
          <a:p>
            <a:pPr indent="0" lvl="0" marL="0" rtl="0" algn="l">
              <a:lnSpc>
                <a:spcPct val="105000"/>
              </a:lnSpc>
              <a:spcBef>
                <a:spcPts val="1200"/>
              </a:spcBef>
              <a:spcAft>
                <a:spcPts val="0"/>
              </a:spcAft>
              <a:buClr>
                <a:schemeClr val="dk1"/>
              </a:buClr>
              <a:buSzPts val="275"/>
              <a:buFont typeface="Arial"/>
              <a:buNone/>
            </a:pPr>
            <a:r>
              <a:rPr lang="en-GB" sz="1250">
                <a:solidFill>
                  <a:srgbClr val="9900FF"/>
                </a:solidFill>
              </a:rPr>
              <a:t>String name = "John";</a:t>
            </a:r>
            <a:endParaRPr sz="1250">
              <a:solidFill>
                <a:srgbClr val="9900FF"/>
              </a:solidFill>
            </a:endParaRPr>
          </a:p>
          <a:p>
            <a:pPr indent="0" lvl="0" marL="0" rtl="0" algn="l">
              <a:lnSpc>
                <a:spcPct val="105000"/>
              </a:lnSpc>
              <a:spcBef>
                <a:spcPts val="1200"/>
              </a:spcBef>
              <a:spcAft>
                <a:spcPts val="0"/>
              </a:spcAft>
              <a:buSzPts val="275"/>
              <a:buNone/>
            </a:pPr>
            <a:r>
              <a:rPr lang="en-GB" sz="1250">
                <a:solidFill>
                  <a:srgbClr val="9900FF"/>
                </a:solidFill>
              </a:rPr>
              <a:t>int age = 25;</a:t>
            </a:r>
            <a:endParaRPr sz="1250">
              <a:solidFill>
                <a:srgbClr val="9900FF"/>
              </a:solidFill>
            </a:endParaRPr>
          </a:p>
          <a:p>
            <a:pPr indent="0" lvl="0" marL="0" rtl="0" algn="l">
              <a:lnSpc>
                <a:spcPct val="105000"/>
              </a:lnSpc>
              <a:spcBef>
                <a:spcPts val="1200"/>
              </a:spcBef>
              <a:spcAft>
                <a:spcPts val="0"/>
              </a:spcAft>
              <a:buSzPts val="275"/>
              <a:buNone/>
            </a:pPr>
            <a:r>
              <a:rPr lang="en-GB" sz="1250">
                <a:solidFill>
                  <a:srgbClr val="9900FF"/>
                </a:solidFill>
              </a:rPr>
              <a:t>String name = "John";</a:t>
            </a:r>
            <a:endParaRPr sz="1250">
              <a:solidFill>
                <a:srgbClr val="9900FF"/>
              </a:solidFill>
            </a:endParaRPr>
          </a:p>
          <a:p>
            <a:pPr indent="0" lvl="0" marL="0" rtl="0" algn="l">
              <a:lnSpc>
                <a:spcPct val="105000"/>
              </a:lnSpc>
              <a:spcBef>
                <a:spcPts val="1200"/>
              </a:spcBef>
              <a:spcAft>
                <a:spcPts val="0"/>
              </a:spcAft>
              <a:buSzPts val="275"/>
              <a:buNone/>
            </a:pPr>
            <a:r>
              <a:rPr b="1" lang="en-GB" sz="1250">
                <a:solidFill>
                  <a:srgbClr val="9900FF"/>
                </a:solidFill>
              </a:rPr>
              <a:t>Variables can also be initialized later:</a:t>
            </a:r>
            <a:endParaRPr b="1" sz="1250">
              <a:solidFill>
                <a:srgbClr val="9900FF"/>
              </a:solidFill>
            </a:endParaRPr>
          </a:p>
          <a:p>
            <a:pPr indent="0" lvl="0" marL="0" rtl="0" algn="l">
              <a:lnSpc>
                <a:spcPct val="105000"/>
              </a:lnSpc>
              <a:spcBef>
                <a:spcPts val="1200"/>
              </a:spcBef>
              <a:spcAft>
                <a:spcPts val="1200"/>
              </a:spcAft>
              <a:buSzPts val="1100"/>
              <a:buNone/>
            </a:pPr>
            <a:r>
              <a:rPr lang="en-GB" sz="1250">
                <a:solidFill>
                  <a:srgbClr val="9900FF"/>
                </a:solidFill>
              </a:rPr>
              <a:t>age = 30;</a:t>
            </a:r>
            <a:endParaRPr sz="1250">
              <a:solidFill>
                <a:srgbClr val="99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Clr>
                <a:schemeClr val="dk1"/>
              </a:buClr>
              <a:buSzPct val="41772"/>
              <a:buFont typeface="Arial"/>
              <a:buNone/>
            </a:pPr>
            <a:r>
              <a:rPr b="1" lang="en-GB" sz="2633">
                <a:solidFill>
                  <a:srgbClr val="9900FF"/>
                </a:solidFill>
                <a:latin typeface="Lato"/>
                <a:ea typeface="Lato"/>
                <a:cs typeface="Lato"/>
                <a:sym typeface="Lato"/>
              </a:rPr>
              <a:t>Variable Scope</a:t>
            </a:r>
            <a:endParaRPr b="1" sz="2633">
              <a:solidFill>
                <a:srgbClr val="9900FF"/>
              </a:solidFill>
              <a:latin typeface="Lato"/>
              <a:ea typeface="Lato"/>
              <a:cs typeface="Lato"/>
              <a:sym typeface="Lato"/>
            </a:endParaRPr>
          </a:p>
          <a:p>
            <a:pPr indent="-291465" lvl="0" marL="457200" rtl="0" algn="l">
              <a:lnSpc>
                <a:spcPct val="115000"/>
              </a:lnSpc>
              <a:spcBef>
                <a:spcPts val="1200"/>
              </a:spcBef>
              <a:spcAft>
                <a:spcPts val="0"/>
              </a:spcAft>
              <a:buSzPct val="100000"/>
              <a:buChar char="●"/>
            </a:pPr>
            <a:r>
              <a:t/>
            </a:r>
            <a:endParaRPr sz="1100"/>
          </a:p>
          <a:p>
            <a:pPr indent="0" lvl="0" marL="0" rtl="0" algn="l">
              <a:spcBef>
                <a:spcPts val="1200"/>
              </a:spcBef>
              <a:spcAft>
                <a:spcPts val="0"/>
              </a:spcAft>
              <a:buNone/>
            </a:pPr>
            <a:r>
              <a:t/>
            </a:r>
            <a:endParaRPr/>
          </a:p>
        </p:txBody>
      </p:sp>
      <p:sp>
        <p:nvSpPr>
          <p:cNvPr id="96" name="Google Shape;96;p20"/>
          <p:cNvSpPr txBox="1"/>
          <p:nvPr>
            <p:ph idx="1" type="body"/>
          </p:nvPr>
        </p:nvSpPr>
        <p:spPr>
          <a:xfrm>
            <a:off x="188100" y="1152475"/>
            <a:ext cx="8644200" cy="3895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b="1" lang="en-GB" sz="1300">
                <a:solidFill>
                  <a:srgbClr val="9900FF"/>
                </a:solidFill>
                <a:latin typeface="Lato"/>
                <a:ea typeface="Lato"/>
                <a:cs typeface="Lato"/>
                <a:sym typeface="Lato"/>
              </a:rPr>
              <a:t>Local Variables: Declared within a method or block and only accessible within that method or block.</a:t>
            </a:r>
            <a:endParaRPr b="1" sz="13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lang="en-GB" sz="2000">
                <a:solidFill>
                  <a:srgbClr val="9900FF"/>
                </a:solidFill>
                <a:latin typeface="Lato"/>
                <a:ea typeface="Lato"/>
                <a:cs typeface="Lato"/>
                <a:sym typeface="Lato"/>
              </a:rPr>
              <a:t>public void display() {</a:t>
            </a:r>
            <a:endParaRPr sz="20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lang="en-GB" sz="2000">
                <a:solidFill>
                  <a:srgbClr val="9900FF"/>
                </a:solidFill>
                <a:latin typeface="Lato"/>
                <a:ea typeface="Lato"/>
                <a:cs typeface="Lato"/>
                <a:sym typeface="Lato"/>
              </a:rPr>
              <a:t>    int number = 5; // local variable</a:t>
            </a:r>
            <a:endParaRPr sz="20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2000">
                <a:solidFill>
                  <a:srgbClr val="9900FF"/>
                </a:solidFill>
                <a:latin typeface="Lato"/>
                <a:ea typeface="Lato"/>
                <a:cs typeface="Lato"/>
                <a:sym typeface="Lato"/>
              </a:rPr>
              <a:t>}</a:t>
            </a:r>
            <a:endParaRPr sz="20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b="1" lang="en-GB" sz="1300">
                <a:solidFill>
                  <a:srgbClr val="9900FF"/>
                </a:solidFill>
                <a:latin typeface="Lato"/>
                <a:ea typeface="Lato"/>
                <a:cs typeface="Lato"/>
                <a:sym typeface="Lato"/>
              </a:rPr>
              <a:t>Instance Variables: Declared within a class but outside any method. They are unique to each object instance.</a:t>
            </a:r>
            <a:endParaRPr b="1" sz="13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a:solidFill>
                  <a:srgbClr val="9900FF"/>
                </a:solidFill>
                <a:latin typeface="Lato"/>
                <a:ea typeface="Lato"/>
                <a:cs typeface="Lato"/>
                <a:sym typeface="Lato"/>
              </a:rPr>
              <a:t>public class Employee {</a:t>
            </a:r>
            <a:endParaRPr>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a:solidFill>
                  <a:srgbClr val="9900FF"/>
                </a:solidFill>
                <a:latin typeface="Lato"/>
                <a:ea typeface="Lato"/>
                <a:cs typeface="Lato"/>
                <a:sym typeface="Lato"/>
              </a:rPr>
              <a:t>    String name;   // instance variable</a:t>
            </a:r>
            <a:endParaRPr>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a:solidFill>
                  <a:srgbClr val="9900FF"/>
                </a:solidFill>
                <a:latin typeface="Lato"/>
                <a:ea typeface="Lato"/>
                <a:cs typeface="Lato"/>
                <a:sym typeface="Lato"/>
              </a:rPr>
              <a:t>    int age;</a:t>
            </a:r>
            <a:endParaRPr>
              <a:solidFill>
                <a:srgbClr val="9900FF"/>
              </a:solidFill>
              <a:latin typeface="Lato"/>
              <a:ea typeface="Lato"/>
              <a:cs typeface="Lato"/>
              <a:sym typeface="Lato"/>
            </a:endParaRPr>
          </a:p>
          <a:p>
            <a:pPr indent="0" lvl="0" marL="0" rtl="0" algn="l">
              <a:lnSpc>
                <a:spcPct val="95000"/>
              </a:lnSpc>
              <a:spcBef>
                <a:spcPts val="1200"/>
              </a:spcBef>
              <a:spcAft>
                <a:spcPts val="1200"/>
              </a:spcAft>
              <a:buNone/>
            </a:pPr>
            <a:r>
              <a:rPr lang="en-GB">
                <a:solidFill>
                  <a:srgbClr val="9900FF"/>
                </a:solidFill>
                <a:latin typeface="Lato"/>
                <a:ea typeface="Lato"/>
                <a:cs typeface="Lato"/>
                <a:sym typeface="Lato"/>
              </a:rPr>
              <a:t>}</a:t>
            </a:r>
            <a:endParaRPr sz="2500">
              <a:solidFill>
                <a:srgbClr val="9900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9900FF"/>
                </a:solidFill>
              </a:rPr>
              <a:t>Variables</a:t>
            </a:r>
            <a:endParaRPr b="1">
              <a:solidFill>
                <a:srgbClr val="9900FF"/>
              </a:solidFill>
            </a:endParaRPr>
          </a:p>
        </p:txBody>
      </p:sp>
      <p:sp>
        <p:nvSpPr>
          <p:cNvPr id="102" name="Google Shape;102;p21"/>
          <p:cNvSpPr txBox="1"/>
          <p:nvPr>
            <p:ph idx="1" type="body"/>
          </p:nvPr>
        </p:nvSpPr>
        <p:spPr>
          <a:xfrm>
            <a:off x="53950" y="1211250"/>
            <a:ext cx="8988300" cy="3810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52956"/>
              <a:buFont typeface="Arial"/>
              <a:buNone/>
            </a:pPr>
            <a:r>
              <a:rPr b="1" lang="en-GB" sz="2077">
                <a:solidFill>
                  <a:srgbClr val="9900FF"/>
                </a:solidFill>
                <a:latin typeface="Lato"/>
                <a:ea typeface="Lato"/>
                <a:cs typeface="Lato"/>
                <a:sym typeface="Lato"/>
              </a:rPr>
              <a:t>Class/Static Variables: Declared with the static keyword within a class but outside any method. They are shared among all instances of the class.</a:t>
            </a:r>
            <a:endParaRPr b="1" sz="2077">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public class Employee {</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    static int employeeCount; // static variable</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a:t>
            </a:r>
            <a:endParaRPr>
              <a:solidFill>
                <a:srgbClr val="9900FF"/>
              </a:solidFill>
              <a:latin typeface="Lato"/>
              <a:ea typeface="Lato"/>
              <a:cs typeface="Lato"/>
              <a:sym typeface="Lato"/>
            </a:endParaRPr>
          </a:p>
          <a:p>
            <a:pPr indent="0" lvl="0" marL="0" rtl="0" algn="l">
              <a:spcBef>
                <a:spcPts val="1400"/>
              </a:spcBef>
              <a:spcAft>
                <a:spcPts val="0"/>
              </a:spcAft>
              <a:buNone/>
            </a:pPr>
            <a:r>
              <a:rPr b="1" lang="en-GB" sz="2595">
                <a:solidFill>
                  <a:srgbClr val="9900FF"/>
                </a:solidFill>
                <a:latin typeface="Lato"/>
                <a:ea typeface="Lato"/>
                <a:cs typeface="Lato"/>
                <a:sym typeface="Lato"/>
              </a:rPr>
              <a:t>Final Variables</a:t>
            </a:r>
            <a:endParaRPr b="1" sz="2595">
              <a:solidFill>
                <a:srgbClr val="9900FF"/>
              </a:solidFill>
              <a:latin typeface="Lato"/>
              <a:ea typeface="Lato"/>
              <a:cs typeface="Lato"/>
              <a:sym typeface="Lato"/>
            </a:endParaRPr>
          </a:p>
          <a:p>
            <a:pPr indent="-357906" lvl="0" marL="457200" rtl="0" algn="l">
              <a:spcBef>
                <a:spcPts val="1200"/>
              </a:spcBef>
              <a:spcAft>
                <a:spcPts val="0"/>
              </a:spcAft>
              <a:buClr>
                <a:srgbClr val="9900FF"/>
              </a:buClr>
              <a:buSzPct val="100000"/>
              <a:buFont typeface="Lato"/>
              <a:buChar char="●"/>
            </a:pPr>
            <a:r>
              <a:rPr b="1" lang="en-GB" sz="2395">
                <a:solidFill>
                  <a:srgbClr val="9900FF"/>
                </a:solidFill>
                <a:latin typeface="Lato"/>
                <a:ea typeface="Lato"/>
                <a:cs typeface="Lato"/>
                <a:sym typeface="Lato"/>
              </a:rPr>
              <a:t>A variable declared with the final keyword cannot be modified after it's initialized. It effectively becomes a constant</a:t>
            </a:r>
            <a:r>
              <a:rPr lang="en-GB" sz="2395">
                <a:solidFill>
                  <a:srgbClr val="9900FF"/>
                </a:solidFill>
                <a:latin typeface="Lato"/>
                <a:ea typeface="Lato"/>
                <a:cs typeface="Lato"/>
                <a:sym typeface="Lato"/>
              </a:rPr>
              <a:t>.</a:t>
            </a:r>
            <a:endParaRPr sz="2395">
              <a:solidFill>
                <a:srgbClr val="9900FF"/>
              </a:solidFill>
              <a:latin typeface="Lato"/>
              <a:ea typeface="Lato"/>
              <a:cs typeface="Lato"/>
              <a:sym typeface="Lato"/>
            </a:endParaRPr>
          </a:p>
          <a:p>
            <a:pPr indent="0" lvl="0" marL="0" rtl="0" algn="l">
              <a:spcBef>
                <a:spcPts val="1200"/>
              </a:spcBef>
              <a:spcAft>
                <a:spcPts val="0"/>
              </a:spcAft>
              <a:buNone/>
            </a:pPr>
            <a:r>
              <a:rPr lang="en-GB">
                <a:solidFill>
                  <a:srgbClr val="9900FF"/>
                </a:solidFill>
                <a:latin typeface="Lato"/>
                <a:ea typeface="Lato"/>
                <a:cs typeface="Lato"/>
                <a:sym typeface="Lato"/>
              </a:rPr>
              <a:t>final int MAX_AGE = 100;</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