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bad9c0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bad9c0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bad9c0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bad9c0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bad9c0f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bad9c0f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bad9c0f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bad9c0f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bad9c0f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bad9c0f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bad9c0f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bad9c0f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bad9c0fc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bad9c0fc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457200" rtl="0" algn="ctr">
              <a:lnSpc>
                <a:spcPct val="115000"/>
              </a:lnSpc>
              <a:spcBef>
                <a:spcPts val="0"/>
              </a:spcBef>
              <a:spcAft>
                <a:spcPts val="0"/>
              </a:spcAft>
              <a:buNone/>
            </a:pPr>
            <a:r>
              <a:rPr b="1" lang="en-GB" sz="2400">
                <a:solidFill>
                  <a:srgbClr val="9900FF"/>
                </a:solidFill>
                <a:highlight>
                  <a:srgbClr val="FFFFFF"/>
                </a:highlight>
                <a:latin typeface="Lato"/>
                <a:ea typeface="Lato"/>
                <a:cs typeface="Lato"/>
                <a:sym typeface="Lato"/>
              </a:rPr>
              <a:t>Day 15: Spring Boot - Advanced Features and Best Practices</a:t>
            </a:r>
            <a:endParaRPr sz="6400">
              <a:solidFill>
                <a:srgbClr val="9900FF"/>
              </a:solidFill>
              <a:highlight>
                <a:srgbClr val="FFFFFF"/>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744575"/>
            <a:ext cx="8520600" cy="3159900"/>
          </a:xfrm>
          <a:prstGeom prst="rect">
            <a:avLst/>
          </a:prstGeom>
        </p:spPr>
        <p:txBody>
          <a:bodyPr anchorCtr="0" anchor="b" bIns="91425" lIns="91425" spcFirstLastPara="1" rIns="91425" wrap="square" tIns="91425">
            <a:normAutofit/>
          </a:bodyPr>
          <a:lstStyle/>
          <a:p>
            <a:pPr indent="-444500" lvl="0" marL="342900" rtl="0" algn="l">
              <a:lnSpc>
                <a:spcPct val="115000"/>
              </a:lnSpc>
              <a:spcBef>
                <a:spcPts val="0"/>
              </a:spcBef>
              <a:spcAft>
                <a:spcPts val="0"/>
              </a:spcAft>
              <a:buClr>
                <a:srgbClr val="9900FF"/>
              </a:buClr>
              <a:buSzPts val="2800"/>
              <a:buFont typeface="Lato"/>
              <a:buChar char="∙"/>
            </a:pPr>
            <a:r>
              <a:rPr b="1" lang="en-GB" sz="2800">
                <a:solidFill>
                  <a:srgbClr val="9900FF"/>
                </a:solidFill>
                <a:latin typeface="Lato"/>
                <a:ea typeface="Lato"/>
                <a:cs typeface="Lato"/>
                <a:sym typeface="Lato"/>
              </a:rPr>
              <a:t>Agenda</a:t>
            </a:r>
            <a:endParaRPr b="1" sz="28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t/>
            </a:r>
            <a:endParaRPr sz="15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t/>
            </a:r>
            <a:endParaRPr sz="15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t/>
            </a:r>
            <a:endParaRPr sz="15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Developer tools</a:t>
            </a:r>
            <a:endParaRPr sz="15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Spring boot actuators</a:t>
            </a:r>
            <a:endParaRPr sz="15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Project Structure and Best Practices:</a:t>
            </a:r>
            <a:endParaRPr sz="15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Organizing a Spring Boot project for maintainability</a:t>
            </a:r>
            <a:endParaRPr sz="1500">
              <a:solidFill>
                <a:srgbClr val="9900FF"/>
              </a:solidFill>
              <a:latin typeface="Lato"/>
              <a:ea typeface="Lato"/>
              <a:cs typeface="Lato"/>
              <a:sym typeface="Lato"/>
            </a:endParaRPr>
          </a:p>
          <a:p>
            <a:pPr indent="-361950" lvl="0" marL="342900" rtl="0" algn="l">
              <a:lnSpc>
                <a:spcPct val="115000"/>
              </a:lnSpc>
              <a:spcBef>
                <a:spcPts val="0"/>
              </a:spcBef>
              <a:spcAft>
                <a:spcPts val="0"/>
              </a:spcAft>
              <a:buClr>
                <a:srgbClr val="9900FF"/>
              </a:buClr>
              <a:buSzPts val="1500"/>
              <a:buFont typeface="Lato"/>
              <a:buChar char="∙"/>
            </a:pPr>
            <a:r>
              <a:rPr lang="en-GB" sz="1500">
                <a:solidFill>
                  <a:srgbClr val="9900FF"/>
                </a:solidFill>
                <a:latin typeface="Lato"/>
                <a:ea typeface="Lato"/>
                <a:cs typeface="Lato"/>
                <a:sym typeface="Lato"/>
              </a:rPr>
              <a:t>Following coding conventions and code style guides</a:t>
            </a:r>
            <a:endParaRPr sz="55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None/>
            </a:pPr>
            <a:r>
              <a:rPr b="1" lang="en-GB" sz="2500">
                <a:solidFill>
                  <a:srgbClr val="9900FF"/>
                </a:solidFill>
                <a:latin typeface="Lato"/>
                <a:ea typeface="Lato"/>
                <a:cs typeface="Lato"/>
                <a:sym typeface="Lato"/>
              </a:rPr>
              <a:t>Developer tools</a:t>
            </a:r>
            <a:endParaRPr b="1" sz="3800"/>
          </a:p>
        </p:txBody>
      </p:sp>
      <p:sp>
        <p:nvSpPr>
          <p:cNvPr id="65" name="Google Shape;65;p15"/>
          <p:cNvSpPr txBox="1"/>
          <p:nvPr>
            <p:ph idx="1" type="body"/>
          </p:nvPr>
        </p:nvSpPr>
        <p:spPr>
          <a:xfrm>
            <a:off x="99400" y="1152475"/>
            <a:ext cx="8733000" cy="3907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solidFill>
                  <a:srgbClr val="9900FF"/>
                </a:solidFill>
                <a:latin typeface="Lato"/>
                <a:ea typeface="Lato"/>
                <a:cs typeface="Lato"/>
                <a:sym typeface="Lato"/>
              </a:rPr>
              <a:t>Spring Boot Developer Tools is a set of tools that can enhance the development experience when working with Spring Boot applications. </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They provide features to improve productivity, such as automatic restarts, live reloads, and enhanced debugging capabilities. Here’s an overview of what Spring Boot Developer Tools offers:</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0"/>
              </a:spcBef>
              <a:spcAft>
                <a:spcPts val="0"/>
              </a:spcAft>
              <a:buNone/>
            </a:pPr>
            <a:r>
              <a:rPr b="1" lang="en-GB" sz="2500">
                <a:solidFill>
                  <a:srgbClr val="9900FF"/>
                </a:solidFill>
                <a:latin typeface="Lato"/>
                <a:ea typeface="Lato"/>
                <a:cs typeface="Lato"/>
                <a:sym typeface="Lato"/>
              </a:rPr>
              <a:t>Developer tools</a:t>
            </a:r>
            <a:endParaRPr b="1" sz="3800"/>
          </a:p>
        </p:txBody>
      </p:sp>
      <p:sp>
        <p:nvSpPr>
          <p:cNvPr id="71" name="Google Shape;71;p16"/>
          <p:cNvSpPr txBox="1"/>
          <p:nvPr>
            <p:ph idx="1" type="body"/>
          </p:nvPr>
        </p:nvSpPr>
        <p:spPr>
          <a:xfrm>
            <a:off x="99400" y="922825"/>
            <a:ext cx="9044700" cy="41370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935"/>
              <a:buFont typeface="Arial"/>
              <a:buNone/>
            </a:pPr>
            <a:r>
              <a:rPr b="1" lang="en-GB" sz="1715">
                <a:solidFill>
                  <a:srgbClr val="9900FF"/>
                </a:solidFill>
                <a:latin typeface="Lato"/>
                <a:ea typeface="Lato"/>
                <a:cs typeface="Lato"/>
                <a:sym typeface="Lato"/>
              </a:rPr>
              <a:t>Key Features:</a:t>
            </a:r>
            <a:endParaRPr b="1" sz="1715">
              <a:solidFill>
                <a:srgbClr val="9900FF"/>
              </a:solidFill>
              <a:latin typeface="Lato"/>
              <a:ea typeface="Lato"/>
              <a:cs typeface="Lato"/>
              <a:sym typeface="Lato"/>
            </a:endParaRPr>
          </a:p>
          <a:p>
            <a:pPr indent="0" lvl="0" marL="0" rtl="0" algn="l">
              <a:lnSpc>
                <a:spcPct val="95000"/>
              </a:lnSpc>
              <a:spcBef>
                <a:spcPts val="400"/>
              </a:spcBef>
              <a:spcAft>
                <a:spcPts val="0"/>
              </a:spcAft>
              <a:buClr>
                <a:schemeClr val="dk1"/>
              </a:buClr>
              <a:buSzPts val="935"/>
              <a:buFont typeface="Arial"/>
              <a:buNone/>
            </a:pPr>
            <a:r>
              <a:rPr b="1" lang="en-GB" sz="1135">
                <a:solidFill>
                  <a:srgbClr val="9900FF"/>
                </a:solidFill>
                <a:latin typeface="Lato"/>
                <a:ea typeface="Lato"/>
                <a:cs typeface="Lato"/>
                <a:sym typeface="Lato"/>
              </a:rPr>
              <a:t>Automatic Restart:</a:t>
            </a:r>
            <a:endParaRPr b="1" sz="1135">
              <a:solidFill>
                <a:srgbClr val="9900FF"/>
              </a:solidFill>
              <a:latin typeface="Lato"/>
              <a:ea typeface="Lato"/>
              <a:cs typeface="Lato"/>
              <a:sym typeface="Lato"/>
            </a:endParaRPr>
          </a:p>
          <a:p>
            <a:pPr indent="-300672" lvl="0" marL="457200" rtl="0" algn="l">
              <a:lnSpc>
                <a:spcPct val="95000"/>
              </a:lnSpc>
              <a:spcBef>
                <a:spcPts val="1200"/>
              </a:spcBef>
              <a:spcAft>
                <a:spcPts val="0"/>
              </a:spcAft>
              <a:buClr>
                <a:srgbClr val="9900FF"/>
              </a:buClr>
              <a:buSzPts val="1135"/>
              <a:buFont typeface="Lato"/>
              <a:buChar char="●"/>
            </a:pPr>
            <a:r>
              <a:rPr lang="en-GB" sz="1135">
                <a:solidFill>
                  <a:srgbClr val="9900FF"/>
                </a:solidFill>
                <a:latin typeface="Lato"/>
                <a:ea typeface="Lato"/>
                <a:cs typeface="Lato"/>
                <a:sym typeface="Lato"/>
              </a:rPr>
              <a:t>Spring Boot Developer Tools can automatically restart your application when files on the classpath change. This helps speed up the development cycle by eliminating the need to manually restart the application.</a:t>
            </a:r>
            <a:endParaRPr sz="113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b="1" lang="en-GB" sz="1135">
                <a:solidFill>
                  <a:srgbClr val="9900FF"/>
                </a:solidFill>
                <a:latin typeface="Lato"/>
                <a:ea typeface="Lato"/>
                <a:cs typeface="Lato"/>
                <a:sym typeface="Lato"/>
              </a:rPr>
              <a:t>LiveReload:</a:t>
            </a:r>
            <a:endParaRPr b="1" sz="1135">
              <a:solidFill>
                <a:srgbClr val="9900FF"/>
              </a:solidFill>
              <a:latin typeface="Lato"/>
              <a:ea typeface="Lato"/>
              <a:cs typeface="Lato"/>
              <a:sym typeface="Lato"/>
            </a:endParaRPr>
          </a:p>
          <a:p>
            <a:pPr indent="-300672" lvl="0" marL="457200" rtl="0" algn="l">
              <a:lnSpc>
                <a:spcPct val="95000"/>
              </a:lnSpc>
              <a:spcBef>
                <a:spcPts val="1200"/>
              </a:spcBef>
              <a:spcAft>
                <a:spcPts val="0"/>
              </a:spcAft>
              <a:buClr>
                <a:srgbClr val="9900FF"/>
              </a:buClr>
              <a:buSzPts val="1135"/>
              <a:buFont typeface="Lato"/>
              <a:buChar char="●"/>
            </a:pPr>
            <a:r>
              <a:rPr lang="en-GB" sz="1135">
                <a:solidFill>
                  <a:srgbClr val="9900FF"/>
                </a:solidFill>
                <a:latin typeface="Lato"/>
                <a:ea typeface="Lato"/>
                <a:cs typeface="Lato"/>
                <a:sym typeface="Lato"/>
              </a:rPr>
              <a:t>It integrates with the LiveReload server, allowing automatic browser refreshes when static resources (like HTML, CSS, or JavaScript) are changed. This feature is especially useful for front-end development.</a:t>
            </a:r>
            <a:endParaRPr sz="11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b="1" lang="en-GB" sz="1135">
                <a:solidFill>
                  <a:srgbClr val="9900FF"/>
                </a:solidFill>
                <a:latin typeface="Lato"/>
                <a:ea typeface="Lato"/>
                <a:cs typeface="Lato"/>
                <a:sym typeface="Lato"/>
              </a:rPr>
              <a:t>Disable Restart:</a:t>
            </a:r>
            <a:endParaRPr b="1" sz="1135">
              <a:solidFill>
                <a:srgbClr val="9900FF"/>
              </a:solidFill>
              <a:latin typeface="Lato"/>
              <a:ea typeface="Lato"/>
              <a:cs typeface="Lato"/>
              <a:sym typeface="Lato"/>
            </a:endParaRPr>
          </a:p>
          <a:p>
            <a:pPr indent="0" lvl="0" marL="457200" rtl="0" algn="l">
              <a:lnSpc>
                <a:spcPct val="95000"/>
              </a:lnSpc>
              <a:spcBef>
                <a:spcPts val="1200"/>
              </a:spcBef>
              <a:spcAft>
                <a:spcPts val="0"/>
              </a:spcAft>
              <a:buSzPts val="935"/>
              <a:buNone/>
            </a:pPr>
            <a:r>
              <a:rPr lang="en-GB" sz="1135">
                <a:solidFill>
                  <a:srgbClr val="9900FF"/>
                </a:solidFill>
                <a:latin typeface="Lato"/>
                <a:ea typeface="Lato"/>
                <a:cs typeface="Lato"/>
                <a:sym typeface="Lato"/>
              </a:rPr>
              <a:t>In certain situations, like when working with specific beans or libraries that don't work well with automatic restarts, you can disable automatic restarts for specific classes or packages.</a:t>
            </a:r>
            <a:endParaRPr sz="11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b="1" lang="en-GB" sz="1135">
                <a:solidFill>
                  <a:srgbClr val="9900FF"/>
                </a:solidFill>
                <a:latin typeface="Lato"/>
                <a:ea typeface="Lato"/>
                <a:cs typeface="Lato"/>
                <a:sym typeface="Lato"/>
              </a:rPr>
              <a:t>Configuration Properties:</a:t>
            </a:r>
            <a:endParaRPr b="1" sz="1135">
              <a:solidFill>
                <a:srgbClr val="9900FF"/>
              </a:solidFill>
              <a:latin typeface="Lato"/>
              <a:ea typeface="Lato"/>
              <a:cs typeface="Lato"/>
              <a:sym typeface="Lato"/>
            </a:endParaRPr>
          </a:p>
          <a:p>
            <a:pPr indent="457200" lvl="0" marL="0" rtl="0" algn="l">
              <a:lnSpc>
                <a:spcPct val="95000"/>
              </a:lnSpc>
              <a:spcBef>
                <a:spcPts val="1200"/>
              </a:spcBef>
              <a:spcAft>
                <a:spcPts val="0"/>
              </a:spcAft>
              <a:buSzPts val="935"/>
              <a:buNone/>
            </a:pPr>
            <a:r>
              <a:rPr lang="en-GB" sz="1135">
                <a:solidFill>
                  <a:srgbClr val="9900FF"/>
                </a:solidFill>
                <a:latin typeface="Lato"/>
                <a:ea typeface="Lato"/>
                <a:cs typeface="Lato"/>
                <a:sym typeface="Lato"/>
              </a:rPr>
              <a:t>It provides additional configuration properties to control its behavior. For example, you can control which files trigger a restart or define specific files to exclude from the restart mechanism.</a:t>
            </a:r>
            <a:endParaRPr sz="11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b="1" lang="en-GB" sz="1135">
                <a:solidFill>
                  <a:srgbClr val="9900FF"/>
                </a:solidFill>
                <a:latin typeface="Lato"/>
                <a:ea typeface="Lato"/>
                <a:cs typeface="Lato"/>
                <a:sym typeface="Lato"/>
              </a:rPr>
              <a:t>Enhanced Debugging:</a:t>
            </a:r>
            <a:endParaRPr b="1" sz="1135">
              <a:solidFill>
                <a:srgbClr val="9900FF"/>
              </a:solidFill>
              <a:latin typeface="Lato"/>
              <a:ea typeface="Lato"/>
              <a:cs typeface="Lato"/>
              <a:sym typeface="Lato"/>
            </a:endParaRPr>
          </a:p>
          <a:p>
            <a:pPr indent="457200" lvl="0" marL="0" rtl="0" algn="l">
              <a:lnSpc>
                <a:spcPct val="95000"/>
              </a:lnSpc>
              <a:spcBef>
                <a:spcPts val="1200"/>
              </a:spcBef>
              <a:spcAft>
                <a:spcPts val="1200"/>
              </a:spcAft>
              <a:buSzPts val="935"/>
              <a:buNone/>
            </a:pPr>
            <a:r>
              <a:rPr lang="en-GB" sz="1135">
                <a:solidFill>
                  <a:srgbClr val="9900FF"/>
                </a:solidFill>
                <a:latin typeface="Lato"/>
                <a:ea typeface="Lato"/>
                <a:cs typeface="Lato"/>
                <a:sym typeface="Lato"/>
              </a:rPr>
              <a:t>It offers additional support for debugging, including improved support for logging and additional options to control logging levels.</a:t>
            </a:r>
            <a:endParaRPr sz="1135">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1800">
                <a:solidFill>
                  <a:srgbClr val="9900FF"/>
                </a:solidFill>
                <a:latin typeface="Lato"/>
                <a:ea typeface="Lato"/>
                <a:cs typeface="Lato"/>
                <a:sym typeface="Lato"/>
              </a:rPr>
              <a:t>How to Use Spring Boot Developer Tools</a:t>
            </a:r>
            <a:endParaRPr sz="3300">
              <a:solidFill>
                <a:srgbClr val="9900FF"/>
              </a:solidFill>
              <a:latin typeface="Lato"/>
              <a:ea typeface="Lato"/>
              <a:cs typeface="Lato"/>
              <a:sym typeface="Lato"/>
            </a:endParaRPr>
          </a:p>
        </p:txBody>
      </p:sp>
      <p:sp>
        <p:nvSpPr>
          <p:cNvPr id="77" name="Google Shape;77;p17"/>
          <p:cNvSpPr txBox="1"/>
          <p:nvPr>
            <p:ph idx="1" type="body"/>
          </p:nvPr>
        </p:nvSpPr>
        <p:spPr>
          <a:xfrm>
            <a:off x="311700" y="1152475"/>
            <a:ext cx="8520600" cy="3930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770"/>
              <a:buFont typeface="Arial"/>
              <a:buNone/>
            </a:pPr>
            <a:r>
              <a:rPr b="1" lang="en-GB" sz="1200">
                <a:solidFill>
                  <a:srgbClr val="9900FF"/>
                </a:solidFill>
                <a:latin typeface="Lato"/>
                <a:ea typeface="Lato"/>
                <a:cs typeface="Lato"/>
                <a:sym typeface="Lato"/>
              </a:rPr>
              <a:t>Add Dependency:</a:t>
            </a:r>
            <a:endParaRPr b="1" sz="1200">
              <a:solidFill>
                <a:srgbClr val="9900FF"/>
              </a:solidFill>
              <a:latin typeface="Lato"/>
              <a:ea typeface="Lato"/>
              <a:cs typeface="Lato"/>
              <a:sym typeface="Lato"/>
            </a:endParaRPr>
          </a:p>
          <a:p>
            <a:pPr indent="-304800" lvl="0" marL="457200" rtl="0" algn="l">
              <a:lnSpc>
                <a:spcPct val="95000"/>
              </a:lnSpc>
              <a:spcBef>
                <a:spcPts val="1200"/>
              </a:spcBef>
              <a:spcAft>
                <a:spcPts val="0"/>
              </a:spcAft>
              <a:buClr>
                <a:srgbClr val="9900FF"/>
              </a:buClr>
              <a:buSzPts val="1200"/>
              <a:buChar char="●"/>
            </a:pPr>
            <a:r>
              <a:rPr lang="en-GB" sz="1200">
                <a:solidFill>
                  <a:srgbClr val="9900FF"/>
                </a:solidFill>
                <a:latin typeface="Lato"/>
                <a:ea typeface="Lato"/>
                <a:cs typeface="Lato"/>
                <a:sym typeface="Lato"/>
              </a:rPr>
              <a:t>To use Spring Boot Developer Tools, you need to add it to your project’s dependencies. In a Maven project, you would add it to your pom.xml:</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SzPts val="770"/>
              <a:buNone/>
            </a:pPr>
            <a:r>
              <a:rPr lang="en-GB" sz="1200">
                <a:solidFill>
                  <a:srgbClr val="9900FF"/>
                </a:solidFill>
                <a:latin typeface="Lato"/>
                <a:ea typeface="Lato"/>
                <a:cs typeface="Lato"/>
                <a:sym typeface="Lato"/>
              </a:rPr>
              <a:t>&lt;dependency&gt;</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SzPts val="770"/>
              <a:buNone/>
            </a:pPr>
            <a:r>
              <a:rPr lang="en-GB" sz="1200">
                <a:solidFill>
                  <a:srgbClr val="9900FF"/>
                </a:solidFill>
                <a:latin typeface="Lato"/>
                <a:ea typeface="Lato"/>
                <a:cs typeface="Lato"/>
                <a:sym typeface="Lato"/>
              </a:rPr>
              <a:t>    &lt;groupId&gt;org.springframework.boot&lt;/groupId&gt;</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SzPts val="770"/>
              <a:buNone/>
            </a:pPr>
            <a:r>
              <a:rPr lang="en-GB" sz="1200">
                <a:solidFill>
                  <a:srgbClr val="9900FF"/>
                </a:solidFill>
                <a:latin typeface="Lato"/>
                <a:ea typeface="Lato"/>
                <a:cs typeface="Lato"/>
                <a:sym typeface="Lato"/>
              </a:rPr>
              <a:t>    &lt;artifactId&gt;spring-boot-devtools&lt;/artifactId&gt;</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SzPts val="770"/>
              <a:buNone/>
            </a:pPr>
            <a:r>
              <a:rPr lang="en-GB" sz="1200">
                <a:solidFill>
                  <a:srgbClr val="9900FF"/>
                </a:solidFill>
                <a:latin typeface="Lato"/>
                <a:ea typeface="Lato"/>
                <a:cs typeface="Lato"/>
                <a:sym typeface="Lato"/>
              </a:rPr>
              <a:t>    &lt;optional&gt;true&lt;/optional&gt;</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SzPts val="770"/>
              <a:buNone/>
            </a:pPr>
            <a:r>
              <a:rPr lang="en-GB" sz="1200">
                <a:solidFill>
                  <a:srgbClr val="9900FF"/>
                </a:solidFill>
                <a:latin typeface="Lato"/>
                <a:ea typeface="Lato"/>
                <a:cs typeface="Lato"/>
                <a:sym typeface="Lato"/>
              </a:rPr>
              <a:t>&lt;/dependency&gt;</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SzPts val="770"/>
              <a:buNone/>
            </a:pPr>
            <a:r>
              <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770"/>
              <a:buFont typeface="Arial"/>
              <a:buNone/>
            </a:pPr>
            <a:r>
              <a:rPr lang="en-GB" sz="1200">
                <a:solidFill>
                  <a:srgbClr val="9900FF"/>
                </a:solidFill>
                <a:latin typeface="Lato"/>
                <a:ea typeface="Lato"/>
                <a:cs typeface="Lato"/>
                <a:sym typeface="Lato"/>
              </a:rPr>
              <a:t>For Gradle projects, you would add it to your build.gradle:</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770"/>
              <a:buFont typeface="Arial"/>
              <a:buNone/>
            </a:pPr>
            <a:r>
              <a:rPr lang="en-GB" sz="1200">
                <a:solidFill>
                  <a:srgbClr val="9900FF"/>
                </a:solidFill>
                <a:latin typeface="Lato"/>
                <a:ea typeface="Lato"/>
                <a:cs typeface="Lato"/>
                <a:sym typeface="Lato"/>
              </a:rPr>
              <a:t>dependencies {</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770"/>
              <a:buFont typeface="Arial"/>
              <a:buNone/>
            </a:pPr>
            <a:r>
              <a:rPr lang="en-GB" sz="1200">
                <a:solidFill>
                  <a:srgbClr val="9900FF"/>
                </a:solidFill>
                <a:latin typeface="Lato"/>
                <a:ea typeface="Lato"/>
                <a:cs typeface="Lato"/>
                <a:sym typeface="Lato"/>
              </a:rPr>
              <a:t>    developmentOnly("org.springframework.boot:spring-boot-devtools")</a:t>
            </a:r>
            <a:endParaRPr sz="1200">
              <a:solidFill>
                <a:srgbClr val="9900FF"/>
              </a:solidFill>
              <a:latin typeface="Lato"/>
              <a:ea typeface="Lato"/>
              <a:cs typeface="Lato"/>
              <a:sym typeface="Lato"/>
            </a:endParaRPr>
          </a:p>
          <a:p>
            <a:pPr indent="0" lvl="0" marL="0" rtl="0" algn="l">
              <a:lnSpc>
                <a:spcPct val="95000"/>
              </a:lnSpc>
              <a:spcBef>
                <a:spcPts val="1200"/>
              </a:spcBef>
              <a:spcAft>
                <a:spcPts val="1200"/>
              </a:spcAft>
              <a:buSzPts val="770"/>
              <a:buNone/>
            </a:pP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GB" sz="1900">
                <a:solidFill>
                  <a:srgbClr val="9900FF"/>
                </a:solidFill>
                <a:latin typeface="Lato"/>
                <a:ea typeface="Lato"/>
                <a:cs typeface="Lato"/>
                <a:sym typeface="Lato"/>
              </a:rPr>
              <a:t>Configuration</a:t>
            </a:r>
            <a:endParaRPr sz="3600">
              <a:solidFill>
                <a:srgbClr val="9900FF"/>
              </a:solidFill>
              <a:latin typeface="Lato"/>
              <a:ea typeface="Lato"/>
              <a:cs typeface="Lato"/>
              <a:sym typeface="Lato"/>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852"/>
              <a:buFont typeface="Arial"/>
              <a:buNone/>
            </a:pPr>
            <a:r>
              <a:t/>
            </a:r>
            <a:endParaRPr b="1" sz="1400">
              <a:solidFill>
                <a:srgbClr val="9900FF"/>
              </a:solidFill>
              <a:latin typeface="Lato"/>
              <a:ea typeface="Lato"/>
              <a:cs typeface="Lato"/>
              <a:sym typeface="Lato"/>
            </a:endParaRPr>
          </a:p>
          <a:p>
            <a:pPr indent="-317500" lvl="0" marL="457200" rtl="0" algn="l">
              <a:lnSpc>
                <a:spcPct val="95000"/>
              </a:lnSpc>
              <a:spcBef>
                <a:spcPts val="1200"/>
              </a:spcBef>
              <a:spcAft>
                <a:spcPts val="0"/>
              </a:spcAft>
              <a:buClr>
                <a:srgbClr val="9900FF"/>
              </a:buClr>
              <a:buSzPts val="1400"/>
              <a:buChar char="●"/>
            </a:pPr>
            <a:r>
              <a:rPr lang="en-GB" sz="1400">
                <a:solidFill>
                  <a:srgbClr val="9900FF"/>
                </a:solidFill>
                <a:latin typeface="Lato"/>
                <a:ea typeface="Lato"/>
                <a:cs typeface="Lato"/>
                <a:sym typeface="Lato"/>
              </a:rPr>
              <a:t>By default, Developer Tools is activated only in the development profile, so it won’t be included in your production build. You can configure its behavior using properties in your application.properties or application.yml.</a:t>
            </a:r>
            <a:br>
              <a:rPr lang="en-GB" sz="1400">
                <a:solidFill>
                  <a:srgbClr val="9900FF"/>
                </a:solidFill>
                <a:latin typeface="Lato"/>
                <a:ea typeface="Lato"/>
                <a:cs typeface="Lato"/>
                <a:sym typeface="Lato"/>
              </a:rPr>
            </a:br>
            <a:r>
              <a:rPr lang="en-GB" sz="1400">
                <a:solidFill>
                  <a:srgbClr val="9900FF"/>
                </a:solidFill>
                <a:latin typeface="Lato"/>
                <a:ea typeface="Lato"/>
                <a:cs typeface="Lato"/>
                <a:sym typeface="Lato"/>
              </a:rPr>
              <a:t>Example properties:</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lang="en-GB" sz="1400">
                <a:solidFill>
                  <a:srgbClr val="9900FF"/>
                </a:solidFill>
                <a:latin typeface="Lato"/>
                <a:ea typeface="Lato"/>
                <a:cs typeface="Lato"/>
                <a:sym typeface="Lato"/>
              </a:rPr>
              <a:t># Control restart behavior</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lang="en-GB" sz="1400">
                <a:solidFill>
                  <a:srgbClr val="9900FF"/>
                </a:solidFill>
                <a:latin typeface="Lato"/>
                <a:ea typeface="Lato"/>
                <a:cs typeface="Lato"/>
                <a:sym typeface="Lato"/>
              </a:rPr>
              <a:t>spring.devtools.restart.exclude=static/**,public/**</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lang="en-GB" sz="1400">
                <a:solidFill>
                  <a:srgbClr val="9900FF"/>
                </a:solidFill>
                <a:latin typeface="Lato"/>
                <a:ea typeface="Lato"/>
                <a:cs typeface="Lato"/>
                <a:sym typeface="Lato"/>
              </a:rPr>
              <a:t># Enable LiveReload</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lang="en-GB" sz="1400">
                <a:solidFill>
                  <a:srgbClr val="9900FF"/>
                </a:solidFill>
                <a:latin typeface="Lato"/>
                <a:ea typeface="Lato"/>
                <a:cs typeface="Lato"/>
                <a:sym typeface="Lato"/>
              </a:rPr>
              <a:t>spring.devtools.livereload.enabled=true</a:t>
            </a:r>
            <a:endParaRPr sz="1400">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t/>
            </a:r>
            <a:endParaRPr sz="1400">
              <a:solidFill>
                <a:srgbClr val="9900FF"/>
              </a:solidFill>
              <a:latin typeface="Lato"/>
              <a:ea typeface="Lato"/>
              <a:cs typeface="Lato"/>
              <a:sym typeface="Lato"/>
            </a:endParaRPr>
          </a:p>
          <a:p>
            <a:pPr indent="0" lvl="0" marL="0" rtl="0" algn="l">
              <a:lnSpc>
                <a:spcPct val="95000"/>
              </a:lnSpc>
              <a:spcBef>
                <a:spcPts val="1200"/>
              </a:spcBef>
              <a:spcAft>
                <a:spcPts val="1200"/>
              </a:spcAft>
              <a:buSzPts val="852"/>
              <a:buNone/>
            </a:pPr>
            <a:r>
              <a:t/>
            </a:r>
            <a:endParaRPr sz="14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GB" sz="1900">
                <a:solidFill>
                  <a:srgbClr val="9900FF"/>
                </a:solidFill>
                <a:latin typeface="Lato"/>
                <a:ea typeface="Lato"/>
                <a:cs typeface="Lato"/>
                <a:sym typeface="Lato"/>
              </a:rPr>
              <a:t>properties</a:t>
            </a:r>
            <a:endParaRPr sz="3600">
              <a:solidFill>
                <a:srgbClr val="9900FF"/>
              </a:solidFill>
              <a:latin typeface="Lato"/>
              <a:ea typeface="Lato"/>
              <a:cs typeface="Lato"/>
              <a:sym typeface="Lato"/>
            </a:endParaRPr>
          </a:p>
        </p:txBody>
      </p:sp>
      <p:sp>
        <p:nvSpPr>
          <p:cNvPr id="89" name="Google Shape;89;p19"/>
          <p:cNvSpPr txBox="1"/>
          <p:nvPr>
            <p:ph idx="1" type="body"/>
          </p:nvPr>
        </p:nvSpPr>
        <p:spPr>
          <a:xfrm>
            <a:off x="114325" y="1152475"/>
            <a:ext cx="8718000" cy="386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400">
                <a:solidFill>
                  <a:srgbClr val="9900FF"/>
                </a:solidFill>
                <a:latin typeface="Lato"/>
                <a:ea typeface="Lato"/>
                <a:cs typeface="Lato"/>
                <a:sym typeface="Lato"/>
              </a:rPr>
              <a:t># Control restart behavior</a:t>
            </a:r>
            <a:endParaRPr b="1"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spring.devtools.restart.exclude=static/**,public/**</a:t>
            </a:r>
            <a:endParaRPr b="1"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t/>
            </a:r>
            <a:endParaRPr b="1"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 Enable LiveReload</a:t>
            </a:r>
            <a:endParaRPr b="1" sz="1400">
              <a:solidFill>
                <a:srgbClr val="9900FF"/>
              </a:solidFill>
              <a:latin typeface="Lato"/>
              <a:ea typeface="Lato"/>
              <a:cs typeface="Lato"/>
              <a:sym typeface="Lato"/>
            </a:endParaRPr>
          </a:p>
          <a:p>
            <a:pPr indent="0" lvl="0" marL="0" rtl="0" algn="l">
              <a:lnSpc>
                <a:spcPct val="95000"/>
              </a:lnSpc>
              <a:spcBef>
                <a:spcPts val="1200"/>
              </a:spcBef>
              <a:spcAft>
                <a:spcPts val="0"/>
              </a:spcAft>
              <a:buSzPts val="1100"/>
              <a:buNone/>
            </a:pPr>
            <a:r>
              <a:rPr b="1" lang="en-GB" sz="1400">
                <a:solidFill>
                  <a:srgbClr val="9900FF"/>
                </a:solidFill>
                <a:latin typeface="Lato"/>
                <a:ea typeface="Lato"/>
                <a:cs typeface="Lato"/>
                <a:sym typeface="Lato"/>
              </a:rPr>
              <a:t>spring.devtools.livereload.enabled=true</a:t>
            </a:r>
            <a:endParaRPr b="1" sz="1400">
              <a:solidFill>
                <a:srgbClr val="9900FF"/>
              </a:solidFill>
              <a:latin typeface="Lato"/>
              <a:ea typeface="Lato"/>
              <a:cs typeface="Lato"/>
              <a:sym typeface="Lato"/>
            </a:endParaRPr>
          </a:p>
          <a:p>
            <a:pPr indent="0" lvl="0" marL="0" rtl="0" algn="l">
              <a:spcBef>
                <a:spcPts val="1200"/>
              </a:spcBef>
              <a:spcAft>
                <a:spcPts val="0"/>
              </a:spcAft>
              <a:buNone/>
            </a:pPr>
            <a:r>
              <a:t/>
            </a:r>
            <a:endParaRPr b="1" sz="1400">
              <a:solidFill>
                <a:srgbClr val="9900FF"/>
              </a:solidFill>
              <a:latin typeface="Lato"/>
              <a:ea typeface="Lato"/>
              <a:cs typeface="Lato"/>
              <a:sym typeface="Lato"/>
            </a:endParaRPr>
          </a:p>
          <a:p>
            <a:pPr indent="0" lvl="0" marL="0" rtl="0" algn="l">
              <a:spcBef>
                <a:spcPts val="1200"/>
              </a:spcBef>
              <a:spcAft>
                <a:spcPts val="0"/>
              </a:spcAft>
              <a:buNone/>
            </a:pPr>
            <a:r>
              <a:rPr b="1" lang="en-GB" sz="1400">
                <a:solidFill>
                  <a:srgbClr val="9900FF"/>
                </a:solidFill>
                <a:latin typeface="Lato"/>
                <a:ea typeface="Lato"/>
                <a:cs typeface="Lato"/>
                <a:sym typeface="Lato"/>
              </a:rPr>
              <a:t>Usage:</a:t>
            </a:r>
            <a:endParaRPr b="1" sz="1400">
              <a:solidFill>
                <a:srgbClr val="9900FF"/>
              </a:solidFill>
              <a:latin typeface="Lato"/>
              <a:ea typeface="Lato"/>
              <a:cs typeface="Lato"/>
              <a:sym typeface="Lato"/>
            </a:endParaRPr>
          </a:p>
          <a:p>
            <a:pPr indent="0" lvl="0" marL="0" rtl="0" algn="l">
              <a:spcBef>
                <a:spcPts val="1200"/>
              </a:spcBef>
              <a:spcAft>
                <a:spcPts val="0"/>
              </a:spcAft>
              <a:buNone/>
            </a:pPr>
            <a:r>
              <a:rPr lang="en-GB">
                <a:solidFill>
                  <a:srgbClr val="9900FF"/>
                </a:solidFill>
                <a:latin typeface="Lato"/>
                <a:ea typeface="Lato"/>
                <a:cs typeface="Lato"/>
                <a:sym typeface="Lato"/>
              </a:rPr>
              <a:t>Once the dependency is added, you don’t need to do anything special to activate the features. Developer Tools will automatically start working, providing hot-swapping and live reloading functionalities.</a:t>
            </a:r>
            <a:endParaRPr>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t/>
            </a:r>
            <a:endParaRPr b="1"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t/>
            </a:r>
            <a:endParaRPr b="1" sz="1400">
              <a:solidFill>
                <a:srgbClr val="9900FF"/>
              </a:solidFill>
              <a:latin typeface="Lato"/>
              <a:ea typeface="Lato"/>
              <a:cs typeface="Lato"/>
              <a:sym typeface="Lato"/>
            </a:endParaRPr>
          </a:p>
          <a:p>
            <a:pPr indent="0" lvl="0" marL="0" rtl="0" algn="l">
              <a:lnSpc>
                <a:spcPct val="95000"/>
              </a:lnSpc>
              <a:spcBef>
                <a:spcPts val="1200"/>
              </a:spcBef>
              <a:spcAft>
                <a:spcPts val="1200"/>
              </a:spcAft>
              <a:buSzPts val="852"/>
              <a:buNone/>
            </a:pPr>
            <a:r>
              <a:t/>
            </a:r>
            <a:endParaRPr b="1" sz="1400">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solidFill>
                  <a:srgbClr val="9900FF"/>
                </a:solidFill>
                <a:latin typeface="Lato"/>
                <a:ea typeface="Lato"/>
                <a:cs typeface="Lato"/>
                <a:sym typeface="Lato"/>
              </a:rPr>
              <a:t>Limitations</a:t>
            </a:r>
            <a:endParaRPr sz="2820">
              <a:solidFill>
                <a:srgbClr val="9900FF"/>
              </a:solidFill>
              <a:latin typeface="Lato"/>
              <a:ea typeface="Lato"/>
              <a:cs typeface="Lato"/>
              <a:sym typeface="Lato"/>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9900FF"/>
              </a:buClr>
              <a:buSzPts val="1400"/>
              <a:buFont typeface="Lato"/>
              <a:buChar char="●"/>
            </a:pPr>
            <a:r>
              <a:rPr b="1" lang="en-GB" sz="1400">
                <a:solidFill>
                  <a:srgbClr val="9900FF"/>
                </a:solidFill>
                <a:latin typeface="Lato"/>
                <a:ea typeface="Lato"/>
                <a:cs typeface="Lato"/>
                <a:sym typeface="Lato"/>
              </a:rPr>
              <a:t>Performance Impact:</a:t>
            </a:r>
            <a:endParaRPr b="1"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rPr lang="en-GB">
                <a:solidFill>
                  <a:srgbClr val="9900FF"/>
                </a:solidFill>
                <a:latin typeface="Lato"/>
                <a:ea typeface="Lato"/>
                <a:cs typeface="Lato"/>
                <a:sym typeface="Lato"/>
              </a:rPr>
              <a:t>The automatic restart can sometimes have a performance impact. For production-like scenarios or where performance is critical, consider disabling the auto-restart feature.</a:t>
            </a:r>
            <a:endParaRPr>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Char char="●"/>
            </a:pPr>
            <a:r>
              <a:rPr b="1" lang="en-GB" sz="1400">
                <a:solidFill>
                  <a:srgbClr val="9900FF"/>
                </a:solidFill>
                <a:latin typeface="Lato"/>
                <a:ea typeface="Lato"/>
                <a:cs typeface="Lato"/>
                <a:sym typeface="Lato"/>
              </a:rPr>
              <a:t>Not for Production:</a:t>
            </a:r>
            <a:endParaRPr b="1" sz="1400">
              <a:solidFill>
                <a:srgbClr val="9900FF"/>
              </a:solidFill>
              <a:latin typeface="Lato"/>
              <a:ea typeface="Lato"/>
              <a:cs typeface="Lato"/>
              <a:sym typeface="Lato"/>
            </a:endParaRPr>
          </a:p>
          <a:p>
            <a:pPr indent="-317500" lvl="1" marL="914400" rtl="0" algn="l">
              <a:spcBef>
                <a:spcPts val="0"/>
              </a:spcBef>
              <a:spcAft>
                <a:spcPts val="0"/>
              </a:spcAft>
              <a:buClr>
                <a:srgbClr val="9900FF"/>
              </a:buClr>
              <a:buSzPts val="1400"/>
              <a:buFont typeface="Lato"/>
              <a:buChar char="○"/>
            </a:pPr>
            <a:r>
              <a:rPr lang="en-GB">
                <a:solidFill>
                  <a:srgbClr val="9900FF"/>
                </a:solidFill>
                <a:latin typeface="Lato"/>
                <a:ea typeface="Lato"/>
                <a:cs typeface="Lato"/>
                <a:sym typeface="Lato"/>
              </a:rPr>
              <a:t>Developer Tools should not be included in your production environment. It is intended for development purposes only.</a:t>
            </a:r>
            <a:endParaRPr>
              <a:solidFill>
                <a:srgbClr val="9900FF"/>
              </a:solidFill>
              <a:latin typeface="Lato"/>
              <a:ea typeface="Lato"/>
              <a:cs typeface="Lato"/>
              <a:sym typeface="Lato"/>
            </a:endParaRPr>
          </a:p>
          <a:p>
            <a:pPr indent="0" lvl="0" marL="0" rtl="0" algn="l">
              <a:spcBef>
                <a:spcPts val="1200"/>
              </a:spcBef>
              <a:spcAft>
                <a:spcPts val="1200"/>
              </a:spcAft>
              <a:buNone/>
            </a:pPr>
            <a:r>
              <a:rPr lang="en-GB" sz="1400">
                <a:solidFill>
                  <a:srgbClr val="9900FF"/>
                </a:solidFill>
                <a:latin typeface="Lato"/>
                <a:ea typeface="Lato"/>
                <a:cs typeface="Lato"/>
                <a:sym typeface="Lato"/>
              </a:rPr>
              <a:t>Using Spring Boot Developer Tools can significantly improve your development workflow by reducing the time spent on restarting applications and refreshing browsers, allowing you to focus more on writing and testing code.</a:t>
            </a:r>
            <a:endParaRPr sz="21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