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Lato"/>
      <p:regular r:id="rId52"/>
      <p:bold r:id="rId53"/>
      <p:italic r:id="rId54"/>
      <p:boldItalic r:id="rId55"/>
    </p:embeddedFont>
    <p:embeddedFont>
      <p:font typeface="Roboto Mon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6867D4-7EB1-4685-BB8D-874AB70AE1EF}">
  <a:tblStyle styleId="{2C6867D4-7EB1-4685-BB8D-874AB70AE1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Lato-bold.fntdata"/><Relationship Id="rId52" Type="http://schemas.openxmlformats.org/officeDocument/2006/relationships/font" Target="fonts/Lato-regular.fntdata"/><Relationship Id="rId11" Type="http://schemas.openxmlformats.org/officeDocument/2006/relationships/slide" Target="slides/slide5.xml"/><Relationship Id="rId55" Type="http://schemas.openxmlformats.org/officeDocument/2006/relationships/font" Target="fonts/Lato-boldItalic.fntdata"/><Relationship Id="rId10" Type="http://schemas.openxmlformats.org/officeDocument/2006/relationships/slide" Target="slides/slide4.xml"/><Relationship Id="rId54" Type="http://schemas.openxmlformats.org/officeDocument/2006/relationships/font" Target="fonts/Lato-italic.fntdata"/><Relationship Id="rId13" Type="http://schemas.openxmlformats.org/officeDocument/2006/relationships/slide" Target="slides/slide7.xml"/><Relationship Id="rId57" Type="http://schemas.openxmlformats.org/officeDocument/2006/relationships/font" Target="fonts/RobotoMono-bold.fntdata"/><Relationship Id="rId12" Type="http://schemas.openxmlformats.org/officeDocument/2006/relationships/slide" Target="slides/slide6.xml"/><Relationship Id="rId56" Type="http://schemas.openxmlformats.org/officeDocument/2006/relationships/font" Target="fonts/RobotoMono-regular.fntdata"/><Relationship Id="rId15" Type="http://schemas.openxmlformats.org/officeDocument/2006/relationships/slide" Target="slides/slide9.xml"/><Relationship Id="rId59" Type="http://schemas.openxmlformats.org/officeDocument/2006/relationships/font" Target="fonts/RobotoMono-boldItalic.fntdata"/><Relationship Id="rId14" Type="http://schemas.openxmlformats.org/officeDocument/2006/relationships/slide" Target="slides/slide8.xml"/><Relationship Id="rId58"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c24a4f01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c24a4f01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c24a4f01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c24a4f01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c24a4f01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c24a4f01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c24a4f01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c24a4f01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c24a4f0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c24a4f0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c24a4f01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c24a4f01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c24a4f01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c24a4f01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c24a4f01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c24a4f01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c24a4f01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c24a4f01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c24a4f01d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c24a4f01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c24a4f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c24a4f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c24a4f01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c24a4f01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c24a4f01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c24a4f01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c24a4f01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fc24a4f01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c24a4f01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c24a4f01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c24a4f01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c24a4f01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c24a4f01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c24a4f01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c24a4f01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c24a4f01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c24a4f01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c24a4f01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fc24a4f01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fc24a4f01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c24a4f01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fc24a4f01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c24a4f0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c24a4f0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c24a4f01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c24a4f01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fc24a4f01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fc24a4f01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c24a4f01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fc24a4f01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fc24a4f0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fc24a4f0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c24a4f01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c24a4f01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fc24a4f01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fc24a4f01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c24a4f01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fc24a4f01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c24a4f01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fc24a4f01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c24a4f01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c24a4f01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c24a4f0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fc24a4f0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c24a4f0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c24a4f0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c24a4f01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fc24a4f01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fc24a4f01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fc24a4f01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fc24a4f01d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fc24a4f01d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fc24a4f01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fc24a4f01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c24a4f01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c24a4f01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c24a4f01d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fc24a4f01d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c24a4f01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c24a4f01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c24a4f0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c24a4f0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c24a4f01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c24a4f01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c24a4f01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c24a4f01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fc24a4f0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fc24a4f01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9900FF"/>
                </a:solidFill>
                <a:latin typeface="Lato"/>
                <a:ea typeface="Lato"/>
                <a:cs typeface="Lato"/>
                <a:sym typeface="Lato"/>
              </a:rPr>
              <a:t>Day 16</a:t>
            </a:r>
            <a:endParaRPr>
              <a:solidFill>
                <a:srgbClr val="9900FF"/>
              </a:solidFill>
              <a:latin typeface="Lato"/>
              <a:ea typeface="Lato"/>
              <a:cs typeface="Lato"/>
              <a:sym typeface="La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rgbClr val="9900FF"/>
                </a:solidFill>
                <a:latin typeface="Lato"/>
                <a:ea typeface="Lato"/>
                <a:cs typeface="Lato"/>
                <a:sym typeface="Lato"/>
              </a:rPr>
              <a:t>API Security and Authentication</a:t>
            </a:r>
            <a:endParaRPr>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200"/>
              </a:spcBef>
              <a:spcAft>
                <a:spcPts val="200"/>
              </a:spcAft>
              <a:buClr>
                <a:schemeClr val="dk1"/>
              </a:buClr>
              <a:buSzPts val="1100"/>
              <a:buFont typeface="Arial"/>
              <a:buNone/>
            </a:pPr>
            <a:r>
              <a:rPr b="1" lang="en-GB" sz="1900">
                <a:solidFill>
                  <a:srgbClr val="9900FF"/>
                </a:solidFill>
                <a:latin typeface="Lato"/>
                <a:ea typeface="Lato"/>
                <a:cs typeface="Lato"/>
                <a:sym typeface="Lato"/>
              </a:rPr>
              <a:t>How XSS Works:</a:t>
            </a:r>
            <a:endParaRPr sz="3600">
              <a:solidFill>
                <a:srgbClr val="9900FF"/>
              </a:solidFill>
              <a:latin typeface="Lato"/>
              <a:ea typeface="Lato"/>
              <a:cs typeface="Lato"/>
              <a:sym typeface="Lato"/>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GB" sz="1400">
                <a:solidFill>
                  <a:srgbClr val="9900FF"/>
                </a:solidFill>
                <a:latin typeface="Lato"/>
                <a:ea typeface="Lato"/>
                <a:cs typeface="Lato"/>
                <a:sym typeface="Lato"/>
              </a:rPr>
              <a:t>For example, an attacker could submit the following in a comment form:</a:t>
            </a:r>
            <a:endParaRPr b="1" sz="14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400">
                <a:solidFill>
                  <a:srgbClr val="9900FF"/>
                </a:solidFill>
                <a:latin typeface="Lato"/>
                <a:ea typeface="Lato"/>
                <a:cs typeface="Lato"/>
                <a:sym typeface="Lato"/>
              </a:rPr>
              <a:t>&lt;script&gt;alert('Hacked!');&lt;/script&gt;</a:t>
            </a:r>
            <a:endParaRPr b="1" sz="14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400">
                <a:solidFill>
                  <a:srgbClr val="9900FF"/>
                </a:solidFill>
                <a:latin typeface="Lato"/>
                <a:ea typeface="Lato"/>
                <a:cs typeface="Lato"/>
                <a:sym typeface="Lato"/>
              </a:rPr>
              <a:t>If the web application doesn’t sanitize user input, this script will be stored and executed when other users visit the page, leading to a popup and potentially more dangerous consequences like cookie theft.</a:t>
            </a:r>
            <a:endParaRPr b="1" sz="14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400">
                <a:solidFill>
                  <a:srgbClr val="9900FF"/>
                </a:solidFill>
                <a:latin typeface="Lato"/>
                <a:ea typeface="Lato"/>
                <a:cs typeface="Lato"/>
                <a:sym typeface="Lato"/>
              </a:rPr>
              <a:t>Consequences of XSS:</a:t>
            </a:r>
            <a:endParaRPr b="1" sz="1400">
              <a:solidFill>
                <a:srgbClr val="9900FF"/>
              </a:solidFill>
              <a:latin typeface="Lato"/>
              <a:ea typeface="Lato"/>
              <a:cs typeface="Lato"/>
              <a:sym typeface="Lato"/>
            </a:endParaRPr>
          </a:p>
          <a:p>
            <a:pPr indent="-317500" lvl="0" marL="457200" rtl="0" algn="l">
              <a:lnSpc>
                <a:spcPct val="105000"/>
              </a:lnSpc>
              <a:spcBef>
                <a:spcPts val="1200"/>
              </a:spcBef>
              <a:spcAft>
                <a:spcPts val="0"/>
              </a:spcAft>
              <a:buClr>
                <a:srgbClr val="9900FF"/>
              </a:buClr>
              <a:buSzPts val="1400"/>
              <a:buChar char="●"/>
            </a:pPr>
            <a:r>
              <a:rPr b="1" lang="en-GB" sz="1400">
                <a:solidFill>
                  <a:srgbClr val="9900FF"/>
                </a:solidFill>
                <a:latin typeface="Lato"/>
                <a:ea typeface="Lato"/>
                <a:cs typeface="Lato"/>
                <a:sym typeface="Lato"/>
              </a:rPr>
              <a:t>Session Hijacking</a:t>
            </a:r>
            <a:r>
              <a:rPr lang="en-GB" sz="1400">
                <a:solidFill>
                  <a:srgbClr val="9900FF"/>
                </a:solidFill>
                <a:latin typeface="Lato"/>
                <a:ea typeface="Lato"/>
                <a:cs typeface="Lato"/>
                <a:sym typeface="Lato"/>
              </a:rPr>
              <a:t>: Attackers can steal session cookies, enabling them to impersonate users.</a:t>
            </a:r>
            <a:endParaRPr sz="1400">
              <a:solidFill>
                <a:srgbClr val="9900FF"/>
              </a:solidFill>
              <a:latin typeface="Lato"/>
              <a:ea typeface="Lato"/>
              <a:cs typeface="Lato"/>
              <a:sym typeface="Lato"/>
            </a:endParaRPr>
          </a:p>
          <a:p>
            <a:pPr indent="-317500" lvl="0" marL="457200" rtl="0" algn="l">
              <a:lnSpc>
                <a:spcPct val="105000"/>
              </a:lnSpc>
              <a:spcBef>
                <a:spcPts val="0"/>
              </a:spcBef>
              <a:spcAft>
                <a:spcPts val="0"/>
              </a:spcAft>
              <a:buClr>
                <a:srgbClr val="9900FF"/>
              </a:buClr>
              <a:buSzPts val="1400"/>
              <a:buChar char="●"/>
            </a:pPr>
            <a:r>
              <a:rPr b="1" lang="en-GB" sz="1400">
                <a:solidFill>
                  <a:srgbClr val="9900FF"/>
                </a:solidFill>
                <a:latin typeface="Lato"/>
                <a:ea typeface="Lato"/>
                <a:cs typeface="Lato"/>
                <a:sym typeface="Lato"/>
              </a:rPr>
              <a:t>Phishing</a:t>
            </a:r>
            <a:r>
              <a:rPr lang="en-GB" sz="1400">
                <a:solidFill>
                  <a:srgbClr val="9900FF"/>
                </a:solidFill>
                <a:latin typeface="Lato"/>
                <a:ea typeface="Lato"/>
                <a:cs typeface="Lato"/>
                <a:sym typeface="Lato"/>
              </a:rPr>
              <a:t>: Attackers can inject scripts that modify the content of the page, tricking users into entering sensitive information.</a:t>
            </a:r>
            <a:endParaRPr sz="1400">
              <a:solidFill>
                <a:srgbClr val="9900FF"/>
              </a:solidFill>
              <a:latin typeface="Lato"/>
              <a:ea typeface="Lato"/>
              <a:cs typeface="Lato"/>
              <a:sym typeface="Lato"/>
            </a:endParaRPr>
          </a:p>
          <a:p>
            <a:pPr indent="-317500" lvl="0" marL="457200" rtl="0" algn="l">
              <a:lnSpc>
                <a:spcPct val="105000"/>
              </a:lnSpc>
              <a:spcBef>
                <a:spcPts val="0"/>
              </a:spcBef>
              <a:spcAft>
                <a:spcPts val="0"/>
              </a:spcAft>
              <a:buClr>
                <a:srgbClr val="9900FF"/>
              </a:buClr>
              <a:buSzPts val="1400"/>
              <a:buChar char="●"/>
            </a:pPr>
            <a:r>
              <a:rPr b="1" lang="en-GB" sz="1400">
                <a:solidFill>
                  <a:srgbClr val="9900FF"/>
                </a:solidFill>
                <a:latin typeface="Lato"/>
                <a:ea typeface="Lato"/>
                <a:cs typeface="Lato"/>
                <a:sym typeface="Lato"/>
              </a:rPr>
              <a:t>Drive-by Downloads</a:t>
            </a:r>
            <a:r>
              <a:rPr lang="en-GB" sz="1400">
                <a:solidFill>
                  <a:srgbClr val="9900FF"/>
                </a:solidFill>
                <a:latin typeface="Lato"/>
                <a:ea typeface="Lato"/>
                <a:cs typeface="Lato"/>
                <a:sym typeface="Lato"/>
              </a:rPr>
              <a:t>: Attackers can inject scripts that prompt users to download malicious files.</a:t>
            </a:r>
            <a:endParaRPr sz="1400">
              <a:solidFill>
                <a:srgbClr val="9900FF"/>
              </a:solidFill>
              <a:latin typeface="Lato"/>
              <a:ea typeface="Lato"/>
              <a:cs typeface="Lato"/>
              <a:sym typeface="Lato"/>
            </a:endParaRPr>
          </a:p>
          <a:p>
            <a:pPr indent="-317500" lvl="0" marL="457200" rtl="0" algn="l">
              <a:lnSpc>
                <a:spcPct val="105000"/>
              </a:lnSpc>
              <a:spcBef>
                <a:spcPts val="0"/>
              </a:spcBef>
              <a:spcAft>
                <a:spcPts val="0"/>
              </a:spcAft>
              <a:buClr>
                <a:srgbClr val="9900FF"/>
              </a:buClr>
              <a:buSzPts val="1400"/>
              <a:buChar char="●"/>
            </a:pPr>
            <a:r>
              <a:rPr b="1" lang="en-GB" sz="1400">
                <a:solidFill>
                  <a:srgbClr val="9900FF"/>
                </a:solidFill>
                <a:latin typeface="Lato"/>
                <a:ea typeface="Lato"/>
                <a:cs typeface="Lato"/>
                <a:sym typeface="Lato"/>
              </a:rPr>
              <a:t>Data Manipulation</a:t>
            </a:r>
            <a:r>
              <a:rPr lang="en-GB" sz="1400">
                <a:solidFill>
                  <a:srgbClr val="9900FF"/>
                </a:solidFill>
                <a:latin typeface="Lato"/>
                <a:ea typeface="Lato"/>
                <a:cs typeface="Lato"/>
                <a:sym typeface="Lato"/>
              </a:rPr>
              <a:t>: The malicious script can interact with the page to alter displayed information.</a:t>
            </a:r>
            <a:endParaRPr sz="1400">
              <a:solidFill>
                <a:srgbClr val="9900FF"/>
              </a:solidFill>
              <a:latin typeface="Lato"/>
              <a:ea typeface="Lato"/>
              <a:cs typeface="Lato"/>
              <a:sym typeface="Lato"/>
            </a:endParaRPr>
          </a:p>
          <a:p>
            <a:pPr indent="0" lvl="0" marL="0" rtl="0" algn="l">
              <a:lnSpc>
                <a:spcPct val="105000"/>
              </a:lnSpc>
              <a:spcBef>
                <a:spcPts val="1200"/>
              </a:spcBef>
              <a:spcAft>
                <a:spcPts val="0"/>
              </a:spcAft>
              <a:buNone/>
            </a:pPr>
            <a:r>
              <a:t/>
            </a:r>
            <a:endParaRPr b="1" sz="1400">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100"/>
              <a:buFont typeface="Arial"/>
              <a:buNone/>
            </a:pPr>
            <a:r>
              <a:t/>
            </a:r>
            <a:endParaRPr b="1" sz="1400">
              <a:solidFill>
                <a:srgbClr val="9900FF"/>
              </a:solidFill>
              <a:latin typeface="Lato"/>
              <a:ea typeface="Lato"/>
              <a:cs typeface="Lato"/>
              <a:sym typeface="Lato"/>
            </a:endParaRPr>
          </a:p>
          <a:p>
            <a:pPr indent="0" lvl="0" marL="0" rtl="0" algn="l">
              <a:lnSpc>
                <a:spcPct val="105000"/>
              </a:lnSpc>
              <a:spcBef>
                <a:spcPts val="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990"/>
              <a:buNone/>
            </a:pPr>
            <a:r>
              <a:rPr b="1" lang="en-GB" sz="1890">
                <a:solidFill>
                  <a:srgbClr val="9900FF"/>
                </a:solidFill>
                <a:latin typeface="Lato"/>
                <a:ea typeface="Lato"/>
                <a:cs typeface="Lato"/>
                <a:sym typeface="Lato"/>
              </a:rPr>
              <a:t>Prevention of XSS</a:t>
            </a:r>
            <a:endParaRPr sz="1890">
              <a:solidFill>
                <a:srgbClr val="9900FF"/>
              </a:solidFill>
              <a:latin typeface="Lato"/>
              <a:ea typeface="Lato"/>
              <a:cs typeface="Lato"/>
              <a:sym typeface="Lato"/>
            </a:endParaRPr>
          </a:p>
          <a:p>
            <a:pPr indent="0" lvl="0" marL="0" rtl="0" algn="ctr">
              <a:spcBef>
                <a:spcPts val="200"/>
              </a:spcBef>
              <a:spcAft>
                <a:spcPts val="0"/>
              </a:spcAft>
              <a:buSzPts val="990"/>
              <a:buNone/>
            </a:pPr>
            <a:r>
              <a:t/>
            </a:r>
            <a:endParaRPr sz="3420">
              <a:solidFill>
                <a:srgbClr val="9900FF"/>
              </a:solidFill>
              <a:latin typeface="Lato"/>
              <a:ea typeface="Lato"/>
              <a:cs typeface="Lato"/>
              <a:sym typeface="Lato"/>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rgbClr val="9900FF"/>
              </a:buClr>
              <a:buSzPts val="1600"/>
              <a:buChar char="●"/>
            </a:pPr>
            <a:r>
              <a:rPr b="1" lang="en-GB" sz="1600">
                <a:solidFill>
                  <a:srgbClr val="9900FF"/>
                </a:solidFill>
                <a:latin typeface="Lato"/>
                <a:ea typeface="Lato"/>
                <a:cs typeface="Lato"/>
                <a:sym typeface="Lato"/>
              </a:rPr>
              <a:t>Input Validation and Output Encoding</a:t>
            </a:r>
            <a:r>
              <a:rPr lang="en-GB" sz="1600">
                <a:solidFill>
                  <a:srgbClr val="9900FF"/>
                </a:solidFill>
                <a:latin typeface="Lato"/>
                <a:ea typeface="Lato"/>
                <a:cs typeface="Lato"/>
                <a:sym typeface="Lato"/>
              </a:rPr>
              <a:t>: Always validate and sanitize user inputs. When displaying user-generated content, encode the output (e.g., using HTML entity encoding).</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Char char="●"/>
            </a:pPr>
            <a:r>
              <a:rPr b="1" lang="en-GB" sz="1600">
                <a:solidFill>
                  <a:srgbClr val="9900FF"/>
                </a:solidFill>
                <a:latin typeface="Lato"/>
                <a:ea typeface="Lato"/>
                <a:cs typeface="Lato"/>
                <a:sym typeface="Lato"/>
              </a:rPr>
              <a:t>Use Content Security Policy (CSP)</a:t>
            </a:r>
            <a:r>
              <a:rPr lang="en-GB" sz="1600">
                <a:solidFill>
                  <a:srgbClr val="9900FF"/>
                </a:solidFill>
                <a:latin typeface="Lato"/>
                <a:ea typeface="Lato"/>
                <a:cs typeface="Lato"/>
                <a:sym typeface="Lato"/>
              </a:rPr>
              <a:t>: CSP helps prevent the execution of malicious scripts by defining which resources the browser is allowed to load and execute.</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Char char="●"/>
            </a:pPr>
            <a:r>
              <a:rPr b="1" lang="en-GB" sz="1600">
                <a:solidFill>
                  <a:srgbClr val="9900FF"/>
                </a:solidFill>
                <a:latin typeface="Lato"/>
                <a:ea typeface="Lato"/>
                <a:cs typeface="Lato"/>
                <a:sym typeface="Lato"/>
              </a:rPr>
              <a:t>Escaping Special Characters</a:t>
            </a:r>
            <a:r>
              <a:rPr lang="en-GB" sz="1600">
                <a:solidFill>
                  <a:srgbClr val="9900FF"/>
                </a:solidFill>
                <a:latin typeface="Lato"/>
                <a:ea typeface="Lato"/>
                <a:cs typeface="Lato"/>
                <a:sym typeface="Lato"/>
              </a:rPr>
              <a:t>: Use appropriate escaping techniques for user-generated content (e.g., escaping &lt;, &gt;, and &amp;).</a:t>
            </a:r>
            <a:endParaRPr sz="1600">
              <a:solidFill>
                <a:srgbClr val="9900FF"/>
              </a:solidFill>
              <a:latin typeface="Lato"/>
              <a:ea typeface="Lato"/>
              <a:cs typeface="Lato"/>
              <a:sym typeface="Lato"/>
            </a:endParaRPr>
          </a:p>
          <a:p>
            <a:pPr indent="-330200" lvl="0" marL="457200" rtl="0" algn="l">
              <a:spcBef>
                <a:spcPts val="0"/>
              </a:spcBef>
              <a:spcAft>
                <a:spcPts val="0"/>
              </a:spcAft>
              <a:buClr>
                <a:srgbClr val="9900FF"/>
              </a:buClr>
              <a:buSzPts val="1600"/>
              <a:buChar char="●"/>
            </a:pPr>
            <a:r>
              <a:rPr b="1" lang="en-GB" sz="1600">
                <a:solidFill>
                  <a:srgbClr val="9900FF"/>
                </a:solidFill>
                <a:latin typeface="Lato"/>
                <a:ea typeface="Lato"/>
                <a:cs typeface="Lato"/>
                <a:sym typeface="Lato"/>
              </a:rPr>
              <a:t>Use HTTP-only Cookies</a:t>
            </a:r>
            <a:r>
              <a:rPr lang="en-GB" sz="1600">
                <a:solidFill>
                  <a:srgbClr val="9900FF"/>
                </a:solidFill>
                <a:latin typeface="Lato"/>
                <a:ea typeface="Lato"/>
                <a:cs typeface="Lato"/>
                <a:sym typeface="Lato"/>
              </a:rPr>
              <a:t>: Mark cookies as HttpOnly to prevent them from being accessed by client-side scripts.</a:t>
            </a:r>
            <a:endParaRPr sz="1600">
              <a:solidFill>
                <a:srgbClr val="9900FF"/>
              </a:solidFill>
              <a:latin typeface="Lato"/>
              <a:ea typeface="Lato"/>
              <a:cs typeface="Lato"/>
              <a:sym typeface="Lato"/>
            </a:endParaRPr>
          </a:p>
          <a:p>
            <a:pPr indent="0" lvl="0" marL="0" rtl="0" algn="l">
              <a:spcBef>
                <a:spcPts val="1200"/>
              </a:spcBef>
              <a:spcAft>
                <a:spcPts val="1200"/>
              </a:spcAft>
              <a:buNone/>
            </a:pPr>
            <a:r>
              <a:t/>
            </a:r>
            <a:endParaRPr sz="2300">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GB" sz="2000">
                <a:solidFill>
                  <a:srgbClr val="9900FF"/>
                </a:solidFill>
                <a:latin typeface="Lato"/>
                <a:ea typeface="Lato"/>
                <a:cs typeface="Lato"/>
                <a:sym typeface="Lato"/>
              </a:rPr>
              <a:t>Authorization and access control issues</a:t>
            </a:r>
            <a:endParaRPr b="1" sz="3600">
              <a:latin typeface="Lato"/>
              <a:ea typeface="Lato"/>
              <a:cs typeface="Lato"/>
              <a:sym typeface="Lato"/>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a:solidFill>
                  <a:srgbClr val="9900FF"/>
                </a:solidFill>
                <a:latin typeface="Lato"/>
                <a:ea typeface="Lato"/>
                <a:cs typeface="Lato"/>
                <a:sym typeface="Lato"/>
              </a:rPr>
              <a:t>Authorization and access control issues</a:t>
            </a:r>
            <a:r>
              <a:rPr lang="en-GB">
                <a:solidFill>
                  <a:srgbClr val="9900FF"/>
                </a:solidFill>
                <a:latin typeface="Lato"/>
                <a:ea typeface="Lato"/>
                <a:cs typeface="Lato"/>
                <a:sym typeface="Lato"/>
              </a:rPr>
              <a:t> occur when users are able to access resources or perform actions beyond what they are permitted to do. These issues can lead to unauthorized data access, privilege escalation, and overall system compromise. Proper authorization and access control mechanisms are critical to secure any application or API.</a:t>
            </a:r>
            <a:endParaRPr>
              <a:solidFill>
                <a:srgbClr val="9900FF"/>
              </a:solidFill>
              <a:latin typeface="Lato"/>
              <a:ea typeface="Lato"/>
              <a:cs typeface="Lato"/>
              <a:sym typeface="Lato"/>
            </a:endParaRPr>
          </a:p>
          <a:p>
            <a:pPr indent="0" lvl="0" marL="0" rtl="0" algn="l">
              <a:spcBef>
                <a:spcPts val="1200"/>
              </a:spcBef>
              <a:spcAft>
                <a:spcPts val="1200"/>
              </a:spcAft>
              <a:buNone/>
            </a:pPr>
            <a:r>
              <a:t/>
            </a:r>
            <a:endParaRPr sz="2500">
              <a:solidFill>
                <a:srgbClr val="9900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1970">
                <a:solidFill>
                  <a:srgbClr val="9900FF"/>
                </a:solidFill>
                <a:latin typeface="Lato"/>
                <a:ea typeface="Lato"/>
                <a:cs typeface="Lato"/>
                <a:sym typeface="Lato"/>
              </a:rPr>
              <a:t>Common Authorization and Access Control Issues</a:t>
            </a:r>
            <a:endParaRPr b="1" sz="19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320">
              <a:solidFill>
                <a:srgbClr val="9900FF"/>
              </a:solidFill>
              <a:latin typeface="Lato"/>
              <a:ea typeface="Lato"/>
              <a:cs typeface="Lato"/>
              <a:sym typeface="Lato"/>
            </a:endParaRPr>
          </a:p>
        </p:txBody>
      </p:sp>
      <p:sp>
        <p:nvSpPr>
          <p:cNvPr id="127" name="Google Shape;127;p25"/>
          <p:cNvSpPr txBox="1"/>
          <p:nvPr>
            <p:ph idx="1" type="body"/>
          </p:nvPr>
        </p:nvSpPr>
        <p:spPr>
          <a:xfrm>
            <a:off x="260925" y="1152475"/>
            <a:ext cx="8571300" cy="3733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Broken Access Control</a:t>
            </a:r>
            <a:endParaRPr b="1" sz="13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Broken access control occurs when a system fails to properly restrict access to resources or operations based on user permissions. This can lead to sensitive data exposure, unauthorized actions, or privilege escalation.</a:t>
            </a:r>
            <a:endParaRPr sz="1300">
              <a:solidFill>
                <a:srgbClr val="9900FF"/>
              </a:solidFill>
              <a:latin typeface="Lato"/>
              <a:ea typeface="Lato"/>
              <a:cs typeface="Lato"/>
              <a:sym typeface="Lato"/>
            </a:endParaRPr>
          </a:p>
          <a:p>
            <a:pPr indent="-311150" lvl="0" marL="457200" rtl="0" algn="l">
              <a:lnSpc>
                <a:spcPct val="95000"/>
              </a:lnSpc>
              <a:spcBef>
                <a:spcPts val="1200"/>
              </a:spcBef>
              <a:spcAft>
                <a:spcPts val="0"/>
              </a:spcAft>
              <a:buClr>
                <a:srgbClr val="9900FF"/>
              </a:buClr>
              <a:buSzPts val="1300"/>
              <a:buChar char="●"/>
            </a:pPr>
            <a:r>
              <a:rPr b="1" lang="en-GB" sz="1300">
                <a:solidFill>
                  <a:srgbClr val="9900FF"/>
                </a:solidFill>
                <a:latin typeface="Lato"/>
                <a:ea typeface="Lato"/>
                <a:cs typeface="Lato"/>
                <a:sym typeface="Lato"/>
              </a:rPr>
              <a:t>Example</a:t>
            </a:r>
            <a:r>
              <a:rPr lang="en-GB" sz="1300">
                <a:solidFill>
                  <a:srgbClr val="9900FF"/>
                </a:solidFill>
                <a:latin typeface="Lato"/>
                <a:ea typeface="Lato"/>
                <a:cs typeface="Lato"/>
                <a:sym typeface="Lato"/>
              </a:rPr>
              <a:t>: A regular user can access admin functions by simply modifying the URL, such as changing /user-dashboard to /admin-dashboard.</a:t>
            </a:r>
            <a:endParaRPr sz="13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2. Privilege Escalation</a:t>
            </a:r>
            <a:endParaRPr b="1" sz="13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Privilege escalation happens when a user gains higher-level permissions than intended, allowing them to perform unauthorized actions.</a:t>
            </a:r>
            <a:endParaRPr sz="1300">
              <a:solidFill>
                <a:srgbClr val="9900FF"/>
              </a:solidFill>
              <a:latin typeface="Lato"/>
              <a:ea typeface="Lato"/>
              <a:cs typeface="Lato"/>
              <a:sym typeface="Lato"/>
            </a:endParaRPr>
          </a:p>
          <a:p>
            <a:pPr indent="-311150" lvl="0" marL="457200" rtl="0" algn="l">
              <a:lnSpc>
                <a:spcPct val="95000"/>
              </a:lnSpc>
              <a:spcBef>
                <a:spcPts val="1200"/>
              </a:spcBef>
              <a:spcAft>
                <a:spcPts val="0"/>
              </a:spcAft>
              <a:buClr>
                <a:srgbClr val="9900FF"/>
              </a:buClr>
              <a:buSzPts val="1300"/>
              <a:buChar char="●"/>
            </a:pPr>
            <a:r>
              <a:rPr b="1" lang="en-GB" sz="1300">
                <a:solidFill>
                  <a:srgbClr val="9900FF"/>
                </a:solidFill>
                <a:latin typeface="Lato"/>
                <a:ea typeface="Lato"/>
                <a:cs typeface="Lato"/>
                <a:sym typeface="Lato"/>
              </a:rPr>
              <a:t>Vertical Privilege Escalation</a:t>
            </a:r>
            <a:r>
              <a:rPr lang="en-GB" sz="1300">
                <a:solidFill>
                  <a:srgbClr val="9900FF"/>
                </a:solidFill>
                <a:latin typeface="Lato"/>
                <a:ea typeface="Lato"/>
                <a:cs typeface="Lato"/>
                <a:sym typeface="Lato"/>
              </a:rPr>
              <a:t>: A low-privileged user (e.g., a regular user) gains access to high-privileged functions (e.g., admin capabilities).</a:t>
            </a:r>
            <a:endParaRPr sz="1300">
              <a:solidFill>
                <a:srgbClr val="9900FF"/>
              </a:solidFill>
              <a:latin typeface="Lato"/>
              <a:ea typeface="Lato"/>
              <a:cs typeface="Lato"/>
              <a:sym typeface="Lato"/>
            </a:endParaRPr>
          </a:p>
          <a:p>
            <a:pPr indent="-311150" lvl="0" marL="457200" rtl="0" algn="l">
              <a:lnSpc>
                <a:spcPct val="9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Horizontal Privilege Escalation</a:t>
            </a:r>
            <a:r>
              <a:rPr lang="en-GB" sz="1300">
                <a:solidFill>
                  <a:srgbClr val="9900FF"/>
                </a:solidFill>
                <a:latin typeface="Lato"/>
                <a:ea typeface="Lato"/>
                <a:cs typeface="Lato"/>
                <a:sym typeface="Lato"/>
              </a:rPr>
              <a:t>: A user gains access to the data or resources of another user with the same privilege level.</a:t>
            </a:r>
            <a:endParaRPr sz="1300">
              <a:solidFill>
                <a:srgbClr val="9900FF"/>
              </a:solidFill>
              <a:latin typeface="Lato"/>
              <a:ea typeface="Lato"/>
              <a:cs typeface="Lato"/>
              <a:sym typeface="Lato"/>
            </a:endParaRPr>
          </a:p>
          <a:p>
            <a:pPr indent="-311150" lvl="0" marL="457200" rtl="0" algn="l">
              <a:lnSpc>
                <a:spcPct val="95000"/>
              </a:lnSpc>
              <a:spcBef>
                <a:spcPts val="0"/>
              </a:spcBef>
              <a:spcAft>
                <a:spcPts val="0"/>
              </a:spcAft>
              <a:buClr>
                <a:srgbClr val="9900FF"/>
              </a:buClr>
              <a:buSzPts val="1300"/>
              <a:buChar char="●"/>
            </a:pPr>
            <a:r>
              <a:rPr b="1" lang="en-GB" sz="1300">
                <a:solidFill>
                  <a:srgbClr val="9900FF"/>
                </a:solidFill>
                <a:latin typeface="Lato"/>
                <a:ea typeface="Lato"/>
                <a:cs typeface="Lato"/>
                <a:sym typeface="Lato"/>
              </a:rPr>
              <a:t>Example</a:t>
            </a:r>
            <a:r>
              <a:rPr lang="en-GB" sz="1300">
                <a:solidFill>
                  <a:srgbClr val="9900FF"/>
                </a:solidFill>
                <a:latin typeface="Lato"/>
                <a:ea typeface="Lato"/>
                <a:cs typeface="Lato"/>
                <a:sym typeface="Lato"/>
              </a:rPr>
              <a:t>: A non-admin user accessing another user's confidential information by changing the user ID in a URL (/profile?user=123 to /profile?user=124).</a:t>
            </a:r>
            <a:endParaRPr sz="13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400"/>
              </a:spcAft>
              <a:buClr>
                <a:schemeClr val="dk1"/>
              </a:buClr>
              <a:buSzPct val="50253"/>
              <a:buFont typeface="Arial"/>
              <a:buNone/>
            </a:pPr>
            <a:r>
              <a:rPr b="1" lang="en-GB" sz="1970">
                <a:solidFill>
                  <a:srgbClr val="9900FF"/>
                </a:solidFill>
                <a:latin typeface="Lato"/>
                <a:ea typeface="Lato"/>
                <a:cs typeface="Lato"/>
                <a:sym typeface="Lato"/>
              </a:rPr>
              <a:t>Common Authorization and Access Control Issues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rPr>
              <a:t>3. Insecure Direct Object References (IDOR)</a:t>
            </a:r>
            <a:endParaRPr b="1" sz="1100">
              <a:solidFill>
                <a:srgbClr val="9900FF"/>
              </a:solidFill>
            </a:endParaRPr>
          </a:p>
          <a:p>
            <a:pPr indent="0" lvl="0" marL="0" rtl="0" algn="l">
              <a:spcBef>
                <a:spcPts val="1200"/>
              </a:spcBef>
              <a:spcAft>
                <a:spcPts val="0"/>
              </a:spcAft>
              <a:buClr>
                <a:schemeClr val="dk1"/>
              </a:buClr>
              <a:buSzPts val="1100"/>
              <a:buFont typeface="Arial"/>
              <a:buNone/>
            </a:pPr>
            <a:r>
              <a:rPr lang="en-GB" sz="1100">
                <a:solidFill>
                  <a:srgbClr val="9900FF"/>
                </a:solidFill>
              </a:rPr>
              <a:t>IDOR occurs when an application exposes internal object references (like user IDs, file names, or database keys) in a way that allows attackers to manipulate them and access unauthorized data.</a:t>
            </a:r>
            <a:endParaRPr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rPr>
              <a:t>Example</a:t>
            </a:r>
            <a:r>
              <a:rPr lang="en-GB" sz="1100">
                <a:solidFill>
                  <a:srgbClr val="9900FF"/>
                </a:solidFill>
              </a:rPr>
              <a:t>: A user manipulates a URL with a file ID, like </a:t>
            </a:r>
            <a:r>
              <a:rPr lang="en-GB" sz="1100">
                <a:solidFill>
                  <a:srgbClr val="9900FF"/>
                </a:solidFill>
                <a:latin typeface="Roboto Mono"/>
                <a:ea typeface="Roboto Mono"/>
                <a:cs typeface="Roboto Mono"/>
                <a:sym typeface="Roboto Mono"/>
              </a:rPr>
              <a:t>/download?file=123</a:t>
            </a:r>
            <a:r>
              <a:rPr lang="en-GB" sz="1100">
                <a:solidFill>
                  <a:srgbClr val="9900FF"/>
                </a:solidFill>
              </a:rPr>
              <a:t>, to access someone else's file by changing it to </a:t>
            </a:r>
            <a:r>
              <a:rPr lang="en-GB" sz="1100">
                <a:solidFill>
                  <a:srgbClr val="9900FF"/>
                </a:solidFill>
                <a:latin typeface="Roboto Mono"/>
                <a:ea typeface="Roboto Mono"/>
                <a:cs typeface="Roboto Mono"/>
                <a:sym typeface="Roboto Mono"/>
              </a:rPr>
              <a:t>/download?file=124</a:t>
            </a:r>
            <a:r>
              <a:rPr lang="en-GB" sz="1100">
                <a:solidFill>
                  <a:srgbClr val="9900FF"/>
                </a:solidFill>
              </a:rPr>
              <a:t>.</a:t>
            </a:r>
            <a:endParaRPr sz="1100">
              <a:solidFill>
                <a:srgbClr val="9900FF"/>
              </a:solidFill>
            </a:endParaRPr>
          </a:p>
          <a:p>
            <a:pPr indent="0" lvl="0" marL="0" rtl="0" algn="l">
              <a:spcBef>
                <a:spcPts val="1200"/>
              </a:spcBef>
              <a:spcAft>
                <a:spcPts val="0"/>
              </a:spcAft>
              <a:buClr>
                <a:schemeClr val="dk1"/>
              </a:buClr>
              <a:buSzPts val="1100"/>
              <a:buFont typeface="Arial"/>
              <a:buNone/>
            </a:pPr>
            <a:r>
              <a:rPr b="1" lang="en-GB" sz="1100">
                <a:solidFill>
                  <a:srgbClr val="9900FF"/>
                </a:solidFill>
              </a:rPr>
              <a:t>4. Missing or Insufficient Role-Based Access Control (RBAC)</a:t>
            </a:r>
            <a:endParaRPr b="1" sz="1100">
              <a:solidFill>
                <a:srgbClr val="9900FF"/>
              </a:solidFill>
            </a:endParaRPr>
          </a:p>
          <a:p>
            <a:pPr indent="0" lvl="0" marL="0" rtl="0" algn="l">
              <a:spcBef>
                <a:spcPts val="1200"/>
              </a:spcBef>
              <a:spcAft>
                <a:spcPts val="0"/>
              </a:spcAft>
              <a:buClr>
                <a:schemeClr val="dk1"/>
              </a:buClr>
              <a:buSzPts val="1100"/>
              <a:buFont typeface="Arial"/>
              <a:buNone/>
            </a:pPr>
            <a:r>
              <a:rPr lang="en-GB" sz="1100">
                <a:solidFill>
                  <a:srgbClr val="9900FF"/>
                </a:solidFill>
              </a:rPr>
              <a:t>Role-Based Access Control (RBAC) defines different roles and the permissions associated with each role. If roles are poorly defined or not enforced, users may perform actions beyond their intended permissions.</a:t>
            </a:r>
            <a:endParaRPr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rPr>
              <a:t>Example</a:t>
            </a:r>
            <a:r>
              <a:rPr lang="en-GB" sz="1100">
                <a:solidFill>
                  <a:srgbClr val="9900FF"/>
                </a:solidFill>
              </a:rPr>
              <a:t>: A guest user is able to perform actions that should be reserved for registered users, such as modifying data.</a:t>
            </a:r>
            <a:endParaRPr sz="1100">
              <a:solidFill>
                <a:srgbClr val="9900FF"/>
              </a:solidFill>
            </a:endParaRPr>
          </a:p>
          <a:p>
            <a:pPr indent="0" lvl="0" marL="0" rtl="0" algn="l">
              <a:spcBef>
                <a:spcPts val="1200"/>
              </a:spcBef>
              <a:spcAft>
                <a:spcPts val="1200"/>
              </a:spcAft>
              <a:buNone/>
            </a:pPr>
            <a:r>
              <a:t/>
            </a:r>
            <a:endParaRPr>
              <a:solidFill>
                <a:srgbClr val="99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1400"/>
              </a:spcBef>
              <a:spcAft>
                <a:spcPts val="400"/>
              </a:spcAft>
              <a:buNone/>
            </a:pPr>
            <a:r>
              <a:rPr b="1" lang="en-GB" sz="1970">
                <a:solidFill>
                  <a:srgbClr val="9900FF"/>
                </a:solidFill>
                <a:latin typeface="Lato"/>
                <a:ea typeface="Lato"/>
                <a:cs typeface="Lato"/>
                <a:sym typeface="Lato"/>
              </a:rPr>
              <a:t>Common Authorization and Access Control Issues</a:t>
            </a:r>
            <a:endParaRPr/>
          </a:p>
        </p:txBody>
      </p:sp>
      <p:sp>
        <p:nvSpPr>
          <p:cNvPr id="139" name="Google Shape;139;p27"/>
          <p:cNvSpPr txBox="1"/>
          <p:nvPr>
            <p:ph idx="1" type="body"/>
          </p:nvPr>
        </p:nvSpPr>
        <p:spPr>
          <a:xfrm>
            <a:off x="100500" y="1109175"/>
            <a:ext cx="8520600" cy="4093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b="1" lang="en-GB" sz="1552">
                <a:solidFill>
                  <a:srgbClr val="9900FF"/>
                </a:solidFill>
                <a:latin typeface="Lato"/>
                <a:ea typeface="Lato"/>
                <a:cs typeface="Lato"/>
                <a:sym typeface="Lato"/>
              </a:rPr>
              <a:t>3. Insecure Direct Object References (IDOR)</a:t>
            </a:r>
            <a:endParaRPr b="1" sz="1552">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lang="en-GB" sz="1552">
                <a:solidFill>
                  <a:srgbClr val="9900FF"/>
                </a:solidFill>
                <a:latin typeface="Lato"/>
                <a:ea typeface="Lato"/>
                <a:cs typeface="Lato"/>
                <a:sym typeface="Lato"/>
              </a:rPr>
              <a:t>IDOR occurs when an application exposes internal object references (like user IDs, file names, or database keys) in a way that allows attackers to manipulate them and access unauthorized data.</a:t>
            </a:r>
            <a:endParaRPr sz="1552">
              <a:solidFill>
                <a:srgbClr val="9900FF"/>
              </a:solidFill>
              <a:latin typeface="Lato"/>
              <a:ea typeface="Lato"/>
              <a:cs typeface="Lato"/>
              <a:sym typeface="Lato"/>
            </a:endParaRPr>
          </a:p>
          <a:p>
            <a:pPr indent="-327183" lvl="0" marL="457200" rtl="0" algn="l">
              <a:lnSpc>
                <a:spcPct val="95000"/>
              </a:lnSpc>
              <a:spcBef>
                <a:spcPts val="1200"/>
              </a:spcBef>
              <a:spcAft>
                <a:spcPts val="0"/>
              </a:spcAft>
              <a:buClr>
                <a:srgbClr val="9900FF"/>
              </a:buClr>
              <a:buSzPts val="1553"/>
              <a:buChar char="●"/>
            </a:pPr>
            <a:r>
              <a:rPr b="1" lang="en-GB" sz="1552">
                <a:solidFill>
                  <a:srgbClr val="9900FF"/>
                </a:solidFill>
                <a:latin typeface="Lato"/>
                <a:ea typeface="Lato"/>
                <a:cs typeface="Lato"/>
                <a:sym typeface="Lato"/>
              </a:rPr>
              <a:t>Example</a:t>
            </a:r>
            <a:r>
              <a:rPr lang="en-GB" sz="1552">
                <a:solidFill>
                  <a:srgbClr val="9900FF"/>
                </a:solidFill>
                <a:latin typeface="Lato"/>
                <a:ea typeface="Lato"/>
                <a:cs typeface="Lato"/>
                <a:sym typeface="Lato"/>
              </a:rPr>
              <a:t>: A user manipulates a URL with a file ID, like /download?file=123, to access someone else's file by changing it to /download?file=124.</a:t>
            </a:r>
            <a:endParaRPr sz="1552">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b="1" lang="en-GB" sz="1552">
                <a:solidFill>
                  <a:srgbClr val="9900FF"/>
                </a:solidFill>
                <a:latin typeface="Lato"/>
                <a:ea typeface="Lato"/>
                <a:cs typeface="Lato"/>
                <a:sym typeface="Lato"/>
              </a:rPr>
              <a:t>4. Missing or Insufficient Role-Based Access Control (RBAC)</a:t>
            </a:r>
            <a:endParaRPr b="1" sz="1552">
              <a:solidFill>
                <a:srgbClr val="9900FF"/>
              </a:solidFill>
              <a:latin typeface="Lato"/>
              <a:ea typeface="Lato"/>
              <a:cs typeface="Lato"/>
              <a:sym typeface="Lato"/>
            </a:endParaRPr>
          </a:p>
          <a:p>
            <a:pPr indent="0" lvl="0" marL="0" rtl="0" algn="l">
              <a:lnSpc>
                <a:spcPct val="95000"/>
              </a:lnSpc>
              <a:spcBef>
                <a:spcPts val="1200"/>
              </a:spcBef>
              <a:spcAft>
                <a:spcPts val="0"/>
              </a:spcAft>
              <a:buSzPts val="852"/>
              <a:buNone/>
            </a:pPr>
            <a:r>
              <a:rPr lang="en-GB" sz="1552">
                <a:solidFill>
                  <a:srgbClr val="9900FF"/>
                </a:solidFill>
                <a:latin typeface="Lato"/>
                <a:ea typeface="Lato"/>
                <a:cs typeface="Lato"/>
                <a:sym typeface="Lato"/>
              </a:rPr>
              <a:t>Role-Based Access Control (RBAC) defines different roles and the permissions associated with each role. If roles are poorly defined or not enforced, users may perform actions beyond their intended permissions.</a:t>
            </a:r>
            <a:endParaRPr sz="1552">
              <a:solidFill>
                <a:srgbClr val="9900FF"/>
              </a:solidFill>
              <a:latin typeface="Lato"/>
              <a:ea typeface="Lato"/>
              <a:cs typeface="Lato"/>
              <a:sym typeface="Lato"/>
            </a:endParaRPr>
          </a:p>
          <a:p>
            <a:pPr indent="-327183" lvl="0" marL="457200" rtl="0" algn="l">
              <a:lnSpc>
                <a:spcPct val="95000"/>
              </a:lnSpc>
              <a:spcBef>
                <a:spcPts val="1200"/>
              </a:spcBef>
              <a:spcAft>
                <a:spcPts val="0"/>
              </a:spcAft>
              <a:buClr>
                <a:srgbClr val="9900FF"/>
              </a:buClr>
              <a:buSzPts val="1553"/>
              <a:buChar char="●"/>
            </a:pPr>
            <a:r>
              <a:rPr b="1" lang="en-GB" sz="1552">
                <a:solidFill>
                  <a:srgbClr val="9900FF"/>
                </a:solidFill>
                <a:latin typeface="Lato"/>
                <a:ea typeface="Lato"/>
                <a:cs typeface="Lato"/>
                <a:sym typeface="Lato"/>
              </a:rPr>
              <a:t>Example</a:t>
            </a:r>
            <a:r>
              <a:rPr lang="en-GB" sz="1552">
                <a:solidFill>
                  <a:srgbClr val="9900FF"/>
                </a:solidFill>
                <a:latin typeface="Lato"/>
                <a:ea typeface="Lato"/>
                <a:cs typeface="Lato"/>
                <a:sym typeface="Lato"/>
              </a:rPr>
              <a:t>: A guest user is able to perform actions that should be reserved for registered users, such as modifying data.</a:t>
            </a:r>
            <a:endParaRPr sz="2095">
              <a:solidFill>
                <a:srgbClr val="9900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400"/>
              </a:spcAft>
              <a:buClr>
                <a:schemeClr val="dk1"/>
              </a:buClr>
              <a:buSzPct val="55837"/>
              <a:buFont typeface="Arial"/>
              <a:buNone/>
            </a:pPr>
            <a:r>
              <a:rPr b="1" lang="en-GB" sz="1970">
                <a:solidFill>
                  <a:srgbClr val="9900FF"/>
                </a:solidFill>
                <a:latin typeface="Lato"/>
                <a:ea typeface="Lato"/>
                <a:cs typeface="Lato"/>
                <a:sym typeface="Lato"/>
              </a:rPr>
              <a:t>Common Authorization and Access Control Issues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852"/>
              <a:buFont typeface="Arial"/>
              <a:buNone/>
            </a:pPr>
            <a:r>
              <a:t/>
            </a:r>
            <a:endParaRPr b="1" sz="1152">
              <a:solidFill>
                <a:srgbClr val="9900FF"/>
              </a:solidFill>
            </a:endParaRPr>
          </a:p>
          <a:p>
            <a:pPr indent="0" lvl="0" marL="0" rtl="0" algn="l">
              <a:lnSpc>
                <a:spcPct val="95000"/>
              </a:lnSpc>
              <a:spcBef>
                <a:spcPts val="1200"/>
              </a:spcBef>
              <a:spcAft>
                <a:spcPts val="0"/>
              </a:spcAft>
              <a:buClr>
                <a:schemeClr val="dk1"/>
              </a:buClr>
              <a:buSzPts val="852"/>
              <a:buFont typeface="Arial"/>
              <a:buNone/>
            </a:pPr>
            <a:r>
              <a:rPr b="1" lang="en-GB" sz="1152">
                <a:solidFill>
                  <a:srgbClr val="9900FF"/>
                </a:solidFill>
              </a:rPr>
              <a:t>Improper Authorization Logic</a:t>
            </a:r>
            <a:endParaRPr b="1" sz="1152">
              <a:solidFill>
                <a:srgbClr val="9900FF"/>
              </a:solidFill>
            </a:endParaRPr>
          </a:p>
          <a:p>
            <a:pPr indent="0" lvl="0" marL="0" rtl="0" algn="l">
              <a:lnSpc>
                <a:spcPct val="95000"/>
              </a:lnSpc>
              <a:spcBef>
                <a:spcPts val="1200"/>
              </a:spcBef>
              <a:spcAft>
                <a:spcPts val="0"/>
              </a:spcAft>
              <a:buClr>
                <a:schemeClr val="dk1"/>
              </a:buClr>
              <a:buSzPts val="852"/>
              <a:buFont typeface="Arial"/>
              <a:buNone/>
            </a:pPr>
            <a:r>
              <a:rPr lang="en-GB" sz="1152">
                <a:solidFill>
                  <a:srgbClr val="9900FF"/>
                </a:solidFill>
              </a:rPr>
              <a:t>This occurs when the logic that checks user permissions is flawed or incomplete, allowing unauthorized actions. Improper authorization can happen in APIs, web applications, or any system that involves multi-level access.</a:t>
            </a:r>
            <a:endParaRPr sz="1152">
              <a:solidFill>
                <a:srgbClr val="9900FF"/>
              </a:solidFill>
            </a:endParaRPr>
          </a:p>
          <a:p>
            <a:pPr indent="-301783" lvl="0" marL="457200" rtl="0" algn="l">
              <a:lnSpc>
                <a:spcPct val="95000"/>
              </a:lnSpc>
              <a:spcBef>
                <a:spcPts val="1200"/>
              </a:spcBef>
              <a:spcAft>
                <a:spcPts val="0"/>
              </a:spcAft>
              <a:buClr>
                <a:srgbClr val="9900FF"/>
              </a:buClr>
              <a:buSzPts val="1153"/>
              <a:buChar char="●"/>
            </a:pPr>
            <a:r>
              <a:rPr b="1" lang="en-GB" sz="1152">
                <a:solidFill>
                  <a:srgbClr val="9900FF"/>
                </a:solidFill>
              </a:rPr>
              <a:t>Example</a:t>
            </a:r>
            <a:r>
              <a:rPr lang="en-GB" sz="1152">
                <a:solidFill>
                  <a:srgbClr val="9900FF"/>
                </a:solidFill>
              </a:rPr>
              <a:t>: An API might allow any authenticated user to delete or modify any record, instead of restricting these actions to the record owner.</a:t>
            </a:r>
            <a:endParaRPr sz="1152">
              <a:solidFill>
                <a:srgbClr val="9900FF"/>
              </a:solidFill>
            </a:endParaRPr>
          </a:p>
          <a:p>
            <a:pPr indent="0" lvl="0" marL="0" rtl="0" algn="l">
              <a:lnSpc>
                <a:spcPct val="95000"/>
              </a:lnSpc>
              <a:spcBef>
                <a:spcPts val="1200"/>
              </a:spcBef>
              <a:spcAft>
                <a:spcPts val="0"/>
              </a:spcAft>
              <a:buClr>
                <a:schemeClr val="dk1"/>
              </a:buClr>
              <a:buSzPts val="852"/>
              <a:buFont typeface="Arial"/>
              <a:buNone/>
            </a:pPr>
            <a:r>
              <a:rPr b="1" lang="en-GB" sz="1152">
                <a:solidFill>
                  <a:srgbClr val="9900FF"/>
                </a:solidFill>
              </a:rPr>
              <a:t>6. Unrestricted File Access</a:t>
            </a:r>
            <a:endParaRPr b="1" sz="1152">
              <a:solidFill>
                <a:srgbClr val="9900FF"/>
              </a:solidFill>
            </a:endParaRPr>
          </a:p>
          <a:p>
            <a:pPr indent="0" lvl="0" marL="0" rtl="0" algn="l">
              <a:lnSpc>
                <a:spcPct val="95000"/>
              </a:lnSpc>
              <a:spcBef>
                <a:spcPts val="1200"/>
              </a:spcBef>
              <a:spcAft>
                <a:spcPts val="0"/>
              </a:spcAft>
              <a:buClr>
                <a:schemeClr val="dk1"/>
              </a:buClr>
              <a:buSzPts val="852"/>
              <a:buFont typeface="Arial"/>
              <a:buNone/>
            </a:pPr>
            <a:r>
              <a:rPr lang="en-GB" sz="1152">
                <a:solidFill>
                  <a:srgbClr val="9900FF"/>
                </a:solidFill>
              </a:rPr>
              <a:t>Allowing users to access files without proper authorization can result in exposure of sensitive data, such as configuration files or user-generated content that should be private.</a:t>
            </a:r>
            <a:endParaRPr sz="1152">
              <a:solidFill>
                <a:srgbClr val="9900FF"/>
              </a:solidFill>
            </a:endParaRPr>
          </a:p>
          <a:p>
            <a:pPr indent="-301783" lvl="0" marL="457200" rtl="0" algn="l">
              <a:lnSpc>
                <a:spcPct val="95000"/>
              </a:lnSpc>
              <a:spcBef>
                <a:spcPts val="1200"/>
              </a:spcBef>
              <a:spcAft>
                <a:spcPts val="0"/>
              </a:spcAft>
              <a:buClr>
                <a:srgbClr val="9900FF"/>
              </a:buClr>
              <a:buSzPts val="1153"/>
              <a:buChar char="●"/>
            </a:pPr>
            <a:r>
              <a:rPr b="1" lang="en-GB" sz="1152">
                <a:solidFill>
                  <a:srgbClr val="9900FF"/>
                </a:solidFill>
              </a:rPr>
              <a:t>Example</a:t>
            </a:r>
            <a:r>
              <a:rPr lang="en-GB" sz="1152">
                <a:solidFill>
                  <a:srgbClr val="9900FF"/>
                </a:solidFill>
              </a:rPr>
              <a:t>: A user accesses system files by manipulating the file path in a request, such as </a:t>
            </a:r>
            <a:r>
              <a:rPr lang="en-GB" sz="1152">
                <a:solidFill>
                  <a:srgbClr val="9900FF"/>
                </a:solidFill>
                <a:latin typeface="Roboto Mono"/>
                <a:ea typeface="Roboto Mono"/>
                <a:cs typeface="Roboto Mono"/>
                <a:sym typeface="Roboto Mono"/>
              </a:rPr>
              <a:t>/files/userdata.txt</a:t>
            </a:r>
            <a:r>
              <a:rPr lang="en-GB" sz="1152">
                <a:solidFill>
                  <a:srgbClr val="9900FF"/>
                </a:solidFill>
              </a:rPr>
              <a:t> to </a:t>
            </a:r>
            <a:r>
              <a:rPr lang="en-GB" sz="1152">
                <a:solidFill>
                  <a:srgbClr val="9900FF"/>
                </a:solidFill>
                <a:latin typeface="Roboto Mono"/>
                <a:ea typeface="Roboto Mono"/>
                <a:cs typeface="Roboto Mono"/>
                <a:sym typeface="Roboto Mono"/>
              </a:rPr>
              <a:t>/files/systemconfig.cfg</a:t>
            </a:r>
            <a:r>
              <a:rPr lang="en-GB" sz="1152">
                <a:solidFill>
                  <a:srgbClr val="9900FF"/>
                </a:solidFill>
              </a:rPr>
              <a:t>.</a:t>
            </a:r>
            <a:endParaRPr>
              <a:solidFill>
                <a:srgbClr val="99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SzPts val="990"/>
              <a:buNone/>
            </a:pPr>
            <a:r>
              <a:rPr b="1" lang="en-GB" sz="1770">
                <a:solidFill>
                  <a:srgbClr val="9900FF"/>
                </a:solidFill>
                <a:latin typeface="Lato"/>
                <a:ea typeface="Lato"/>
                <a:cs typeface="Lato"/>
                <a:sym typeface="Lato"/>
              </a:rPr>
              <a:t>Consequences of Authorization and Access Control Issues</a:t>
            </a:r>
            <a:endParaRPr sz="159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120">
              <a:solidFill>
                <a:srgbClr val="9900FF"/>
              </a:solidFill>
              <a:latin typeface="Lato"/>
              <a:ea typeface="Lato"/>
              <a:cs typeface="Lato"/>
              <a:sym typeface="Lato"/>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Unauthorized Access</a:t>
            </a:r>
            <a:r>
              <a:rPr lang="en-GB" sz="1300">
                <a:solidFill>
                  <a:srgbClr val="9900FF"/>
                </a:solidFill>
                <a:latin typeface="Lato"/>
                <a:ea typeface="Lato"/>
                <a:cs typeface="Lato"/>
                <a:sym typeface="Lato"/>
              </a:rPr>
              <a:t>: Attackers can access sensitive data they are not supposed to see, leading to data breaches.</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Privilege Escalation</a:t>
            </a:r>
            <a:r>
              <a:rPr lang="en-GB" sz="1300">
                <a:solidFill>
                  <a:srgbClr val="9900FF"/>
                </a:solidFill>
                <a:latin typeface="Lato"/>
                <a:ea typeface="Lato"/>
                <a:cs typeface="Lato"/>
                <a:sym typeface="Lato"/>
              </a:rPr>
              <a:t>: Users gain unauthorized administrative capabilities, potentially damaging the system or altering sensitive data.</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Data Manipulation</a:t>
            </a:r>
            <a:r>
              <a:rPr lang="en-GB" sz="1300">
                <a:solidFill>
                  <a:srgbClr val="9900FF"/>
                </a:solidFill>
                <a:latin typeface="Lato"/>
                <a:ea typeface="Lato"/>
                <a:cs typeface="Lato"/>
                <a:sym typeface="Lato"/>
              </a:rPr>
              <a:t>: Users can modify data without proper permissions, compromising the integrity of the system.</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Account Takeover</a:t>
            </a:r>
            <a:r>
              <a:rPr lang="en-GB" sz="1300">
                <a:solidFill>
                  <a:srgbClr val="9900FF"/>
                </a:solidFill>
                <a:latin typeface="Lato"/>
                <a:ea typeface="Lato"/>
                <a:cs typeface="Lato"/>
                <a:sym typeface="Lato"/>
              </a:rPr>
              <a:t>: Attackers can impersonate other users and perform actions on their behalf.</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solidFill>
                  <a:srgbClr val="9900FF"/>
                </a:solidFill>
              </a:rPr>
              <a:t>Best Practices to Mitigate Authorization and Access Control Issues</a:t>
            </a:r>
            <a:endParaRPr b="1" sz="1300">
              <a:solidFill>
                <a:srgbClr val="9900FF"/>
              </a:solidFill>
            </a:endParaRPr>
          </a:p>
          <a:p>
            <a:pPr indent="0" lvl="0" marL="0" rtl="0" algn="l">
              <a:spcBef>
                <a:spcPts val="400"/>
              </a:spcBef>
              <a:spcAft>
                <a:spcPts val="0"/>
              </a:spcAft>
              <a:buNone/>
            </a:pPr>
            <a:r>
              <a:t/>
            </a:r>
            <a:endParaRPr>
              <a:solidFill>
                <a:srgbClr val="9900FF"/>
              </a:solidFill>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rPr>
              <a:t>Implement Role-Based Access Control (RBAC)</a:t>
            </a:r>
            <a:endParaRPr b="1"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Clearly define roles and assign appropriate permissions to each role.</a:t>
            </a:r>
            <a:endParaRPr sz="1100">
              <a:solidFill>
                <a:srgbClr val="9900FF"/>
              </a:solidFill>
            </a:endParaRPr>
          </a:p>
          <a:p>
            <a:pPr indent="-298450" lvl="0" marL="457200" rtl="0" algn="l">
              <a:spcBef>
                <a:spcPts val="0"/>
              </a:spcBef>
              <a:spcAft>
                <a:spcPts val="0"/>
              </a:spcAft>
              <a:buClr>
                <a:srgbClr val="9900FF"/>
              </a:buClr>
              <a:buSzPts val="1100"/>
              <a:buChar char="●"/>
            </a:pPr>
            <a:r>
              <a:rPr lang="en-GB" sz="1100">
                <a:solidFill>
                  <a:srgbClr val="9900FF"/>
                </a:solidFill>
              </a:rPr>
              <a:t>Ensure that each user is assigned the correct role, and restrict access based on these roles.</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Example</a:t>
            </a:r>
            <a:r>
              <a:rPr lang="en-GB" sz="1100">
                <a:solidFill>
                  <a:srgbClr val="9900FF"/>
                </a:solidFill>
              </a:rPr>
              <a:t>:</a:t>
            </a:r>
            <a:endParaRPr sz="1100">
              <a:solidFill>
                <a:srgbClr val="9900FF"/>
              </a:solidFill>
            </a:endParaRPr>
          </a:p>
          <a:p>
            <a:pPr indent="-298450" lvl="1" marL="914400" rtl="0" algn="l">
              <a:spcBef>
                <a:spcPts val="0"/>
              </a:spcBef>
              <a:spcAft>
                <a:spcPts val="0"/>
              </a:spcAft>
              <a:buClr>
                <a:srgbClr val="9900FF"/>
              </a:buClr>
              <a:buSzPts val="1100"/>
              <a:buChar char="○"/>
            </a:pPr>
            <a:r>
              <a:rPr b="1" lang="en-GB" sz="1100">
                <a:solidFill>
                  <a:srgbClr val="9900FF"/>
                </a:solidFill>
              </a:rPr>
              <a:t>Admin</a:t>
            </a:r>
            <a:r>
              <a:rPr lang="en-GB" sz="1100">
                <a:solidFill>
                  <a:srgbClr val="9900FF"/>
                </a:solidFill>
              </a:rPr>
              <a:t>: Full access to all resources and actions.</a:t>
            </a:r>
            <a:endParaRPr sz="1100">
              <a:solidFill>
                <a:srgbClr val="9900FF"/>
              </a:solidFill>
            </a:endParaRPr>
          </a:p>
          <a:p>
            <a:pPr indent="-298450" lvl="1" marL="914400" rtl="0" algn="l">
              <a:spcBef>
                <a:spcPts val="0"/>
              </a:spcBef>
              <a:spcAft>
                <a:spcPts val="0"/>
              </a:spcAft>
              <a:buClr>
                <a:srgbClr val="9900FF"/>
              </a:buClr>
              <a:buSzPts val="1100"/>
              <a:buChar char="○"/>
            </a:pPr>
            <a:r>
              <a:rPr b="1" lang="en-GB" sz="1100">
                <a:solidFill>
                  <a:srgbClr val="9900FF"/>
                </a:solidFill>
              </a:rPr>
              <a:t>User</a:t>
            </a:r>
            <a:r>
              <a:rPr lang="en-GB" sz="1100">
                <a:solidFill>
                  <a:srgbClr val="9900FF"/>
                </a:solidFill>
              </a:rPr>
              <a:t>: Access to personal data and limited actions.</a:t>
            </a:r>
            <a:endParaRPr sz="1100">
              <a:solidFill>
                <a:srgbClr val="9900FF"/>
              </a:solidFill>
            </a:endParaRPr>
          </a:p>
          <a:p>
            <a:pPr indent="-298450" lvl="1" marL="914400" rtl="0" algn="l">
              <a:spcBef>
                <a:spcPts val="0"/>
              </a:spcBef>
              <a:spcAft>
                <a:spcPts val="0"/>
              </a:spcAft>
              <a:buClr>
                <a:srgbClr val="9900FF"/>
              </a:buClr>
              <a:buSzPts val="1100"/>
              <a:buChar char="○"/>
            </a:pPr>
            <a:r>
              <a:rPr b="1" lang="en-GB" sz="1100">
                <a:solidFill>
                  <a:srgbClr val="9900FF"/>
                </a:solidFill>
              </a:rPr>
              <a:t>Guest</a:t>
            </a:r>
            <a:r>
              <a:rPr lang="en-GB" sz="1100">
                <a:solidFill>
                  <a:srgbClr val="9900FF"/>
                </a:solidFill>
              </a:rPr>
              <a:t>: Read-only access to public data.</a:t>
            </a:r>
            <a:endParaRPr sz="1100">
              <a:solidFill>
                <a:srgbClr val="9900FF"/>
              </a:solidFill>
            </a:endParaRPr>
          </a:p>
          <a:p>
            <a:pPr indent="0" lvl="0" marL="0" rtl="0" algn="l">
              <a:spcBef>
                <a:spcPts val="1200"/>
              </a:spcBef>
              <a:spcAft>
                <a:spcPts val="0"/>
              </a:spcAft>
              <a:buClr>
                <a:schemeClr val="dk1"/>
              </a:buClr>
              <a:buSzPts val="1100"/>
              <a:buFont typeface="Arial"/>
              <a:buNone/>
            </a:pPr>
            <a:r>
              <a:rPr b="1" lang="en-GB" sz="1100">
                <a:solidFill>
                  <a:srgbClr val="9900FF"/>
                </a:solidFill>
              </a:rPr>
              <a:t>2. Use Attribute-Based Access Control (ABAC)</a:t>
            </a:r>
            <a:endParaRPr b="1"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ABAC provides a more dynamic approach to access control by considering various attributes (user attributes, resource attributes, environmental conditions) to make access decisions.</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Example</a:t>
            </a:r>
            <a:r>
              <a:rPr lang="en-GB" sz="1100">
                <a:solidFill>
                  <a:srgbClr val="9900FF"/>
                </a:solidFill>
              </a:rPr>
              <a:t>: Only allow users from a certain department to access particular resources, or restrict access based on time of day or location.</a:t>
            </a:r>
            <a:endParaRPr>
              <a:solidFill>
                <a:srgbClr val="9900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300">
                <a:solidFill>
                  <a:srgbClr val="9900FF"/>
                </a:solidFill>
              </a:rPr>
              <a:t>Best Practices to Mitigate Authorization and Access Control Issues</a:t>
            </a:r>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Ensure Proper Authorization Logic</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Implement strict authorization checks before allowing any action or access to resources.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Ensure that the application checks both the user’s identity and their permissions for the requested action.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Example</a:t>
            </a:r>
            <a:r>
              <a:rPr lang="en-GB" sz="1100">
                <a:solidFill>
                  <a:srgbClr val="9900FF"/>
                </a:solidFill>
                <a:latin typeface="Lato"/>
                <a:ea typeface="Lato"/>
                <a:cs typeface="Lato"/>
                <a:sym typeface="Lato"/>
              </a:rPr>
              <a:t>: A user can only view or modify records they own or are explicitly allowed to access.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4. Use Principle of Least Privilege (PoLP)</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Only grant the minimum permissions required for each user or system component to perform their tasks.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Example</a:t>
            </a:r>
            <a:r>
              <a:rPr lang="en-GB" sz="1100">
                <a:solidFill>
                  <a:srgbClr val="9900FF"/>
                </a:solidFill>
                <a:latin typeface="Lato"/>
                <a:ea typeface="Lato"/>
                <a:cs typeface="Lato"/>
                <a:sym typeface="Lato"/>
              </a:rPr>
              <a:t>: A regular user should not have access to admin-level functions, and a service should only have access to the database tables it requires.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5. Validate Object References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Use access control checks to validate whether the user is allowed to access the specific object (e.g., user profile, file, database record) they are requesting.</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Example</a:t>
            </a:r>
            <a:r>
              <a:rPr lang="en-GB" sz="1100">
                <a:solidFill>
                  <a:srgbClr val="9900FF"/>
                </a:solidFill>
                <a:latin typeface="Lato"/>
                <a:ea typeface="Lato"/>
                <a:cs typeface="Lato"/>
                <a:sym typeface="Lato"/>
              </a:rPr>
              <a:t>: When accessing a resource by ID, ensure the user is authorized to access the specific ID requested.</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88075" y="50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Agenda</a:t>
            </a:r>
            <a:endParaRPr>
              <a:solidFill>
                <a:srgbClr val="9900FF"/>
              </a:solidFill>
              <a:latin typeface="Lato"/>
              <a:ea typeface="Lato"/>
              <a:cs typeface="Lato"/>
              <a:sym typeface="Lato"/>
            </a:endParaRPr>
          </a:p>
        </p:txBody>
      </p:sp>
      <p:sp>
        <p:nvSpPr>
          <p:cNvPr id="61" name="Google Shape;61;p14"/>
          <p:cNvSpPr txBox="1"/>
          <p:nvPr>
            <p:ph idx="1" type="body"/>
          </p:nvPr>
        </p:nvSpPr>
        <p:spPr>
          <a:xfrm>
            <a:off x="88075" y="1217275"/>
            <a:ext cx="8520600" cy="3416400"/>
          </a:xfrm>
          <a:prstGeom prst="rect">
            <a:avLst/>
          </a:prstGeom>
        </p:spPr>
        <p:txBody>
          <a:bodyPr anchorCtr="0" anchor="t" bIns="91425" lIns="91425" spcFirstLastPara="1" rIns="91425" wrap="square" tIns="91425">
            <a:normAutofit/>
          </a:bodyPr>
          <a:lstStyle/>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API Security Threats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Injection attacks (SQL injection, XSS)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Authorization and access control issues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Denial-of-Service (DoS) attacks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API Authentication Mechanisms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API keys and tokens (JWT)</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OAuth and OpenID Connect</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Implementing API authentication with API keys</a:t>
            </a:r>
            <a:endParaRPr sz="1200">
              <a:solidFill>
                <a:srgbClr val="9900FF"/>
              </a:solidFill>
              <a:latin typeface="Lato"/>
              <a:ea typeface="Lato"/>
              <a:cs typeface="Lato"/>
              <a:sym typeface="Lato"/>
            </a:endParaRPr>
          </a:p>
          <a:p>
            <a:pPr indent="-342900" lvl="0" marL="342900" rtl="0" algn="l">
              <a:spcBef>
                <a:spcPts val="0"/>
              </a:spcBef>
              <a:spcAft>
                <a:spcPts val="0"/>
              </a:spcAft>
              <a:buClr>
                <a:srgbClr val="9900FF"/>
              </a:buClr>
              <a:buSzPts val="1200"/>
              <a:buFont typeface="Lato"/>
              <a:buChar char="∙"/>
            </a:pPr>
            <a:r>
              <a:t/>
            </a:r>
            <a:endParaRPr sz="1200">
              <a:solidFill>
                <a:srgbClr val="9900FF"/>
              </a:solidFill>
              <a:latin typeface="Lato"/>
              <a:ea typeface="Lato"/>
              <a:cs typeface="Lato"/>
              <a:sym typeface="Lato"/>
            </a:endParaRPr>
          </a:p>
          <a:p>
            <a:pPr indent="0" lvl="0" marL="0" rtl="0" algn="l">
              <a:lnSpc>
                <a:spcPct val="100000"/>
              </a:lnSpc>
              <a:spcBef>
                <a:spcPts val="0"/>
              </a:spcBef>
              <a:spcAft>
                <a:spcPts val="0"/>
              </a:spcAft>
              <a:buClr>
                <a:schemeClr val="dk1"/>
              </a:buClr>
              <a:buSzPts val="1200"/>
              <a:buFont typeface="Arial"/>
              <a:buNone/>
            </a:pPr>
            <a:r>
              <a:rPr lang="en-GB" sz="1200">
                <a:solidFill>
                  <a:srgbClr val="9900FF"/>
                </a:solidFill>
                <a:latin typeface="Lato"/>
                <a:ea typeface="Lato"/>
                <a:cs typeface="Lato"/>
                <a:sym typeface="Lato"/>
              </a:rPr>
              <a:t>Hands-on exercises</a:t>
            </a:r>
            <a:endParaRPr>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300">
                <a:solidFill>
                  <a:srgbClr val="9900FF"/>
                </a:solidFill>
              </a:rPr>
              <a:t>Best Practices to Mitigate Authorization and Access Control Issues</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935"/>
              <a:buFont typeface="Arial"/>
              <a:buNone/>
            </a:pPr>
            <a:r>
              <a:rPr b="1" lang="en-GB" sz="1135">
                <a:solidFill>
                  <a:srgbClr val="9900FF"/>
                </a:solidFill>
                <a:latin typeface="Lato"/>
                <a:ea typeface="Lato"/>
                <a:cs typeface="Lato"/>
                <a:sym typeface="Lato"/>
              </a:rPr>
              <a:t>Avoid Relying Solely on Client-Side Authorization</a:t>
            </a:r>
            <a:endParaRPr b="1" sz="1135">
              <a:solidFill>
                <a:srgbClr val="9900FF"/>
              </a:solidFill>
              <a:latin typeface="Lato"/>
              <a:ea typeface="Lato"/>
              <a:cs typeface="Lato"/>
              <a:sym typeface="Lato"/>
            </a:endParaRPr>
          </a:p>
          <a:p>
            <a:pPr indent="-300672" lvl="0" marL="457200" rtl="0" algn="l">
              <a:lnSpc>
                <a:spcPct val="95000"/>
              </a:lnSpc>
              <a:spcBef>
                <a:spcPts val="1200"/>
              </a:spcBef>
              <a:spcAft>
                <a:spcPts val="0"/>
              </a:spcAft>
              <a:buClr>
                <a:srgbClr val="9900FF"/>
              </a:buClr>
              <a:buSzPts val="1135"/>
              <a:buFont typeface="Lato"/>
              <a:buChar char="●"/>
            </a:pPr>
            <a:r>
              <a:rPr lang="en-GB" sz="1135">
                <a:solidFill>
                  <a:srgbClr val="9900FF"/>
                </a:solidFill>
                <a:latin typeface="Lato"/>
                <a:ea typeface="Lato"/>
                <a:cs typeface="Lato"/>
                <a:sym typeface="Lato"/>
              </a:rPr>
              <a:t>Never assume that the client (e.g., browser, mobile app) will enforce access control. All authorization checks should occur server-side.</a:t>
            </a:r>
            <a:endParaRPr sz="1135">
              <a:solidFill>
                <a:srgbClr val="9900FF"/>
              </a:solidFill>
              <a:latin typeface="Lato"/>
              <a:ea typeface="Lato"/>
              <a:cs typeface="Lato"/>
              <a:sym typeface="Lato"/>
            </a:endParaRPr>
          </a:p>
          <a:p>
            <a:pPr indent="-300672" lvl="0" marL="457200" rtl="0" algn="l">
              <a:lnSpc>
                <a:spcPct val="95000"/>
              </a:lnSpc>
              <a:spcBef>
                <a:spcPts val="0"/>
              </a:spcBef>
              <a:spcAft>
                <a:spcPts val="0"/>
              </a:spcAft>
              <a:buClr>
                <a:srgbClr val="9900FF"/>
              </a:buClr>
              <a:buSzPts val="1135"/>
              <a:buChar char="●"/>
            </a:pPr>
            <a:r>
              <a:rPr b="1" lang="en-GB" sz="1135">
                <a:solidFill>
                  <a:srgbClr val="9900FF"/>
                </a:solidFill>
                <a:latin typeface="Lato"/>
                <a:ea typeface="Lato"/>
                <a:cs typeface="Lato"/>
                <a:sym typeface="Lato"/>
              </a:rPr>
              <a:t>Example</a:t>
            </a:r>
            <a:r>
              <a:rPr lang="en-GB" sz="1135">
                <a:solidFill>
                  <a:srgbClr val="9900FF"/>
                </a:solidFill>
                <a:latin typeface="Lato"/>
                <a:ea typeface="Lato"/>
                <a:cs typeface="Lato"/>
                <a:sym typeface="Lato"/>
              </a:rPr>
              <a:t>: Even if the UI hides admin controls from regular users, the server must still block any unauthorized attempts to access admin endpoints.</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135">
                <a:solidFill>
                  <a:srgbClr val="9900FF"/>
                </a:solidFill>
                <a:latin typeface="Lato"/>
                <a:ea typeface="Lato"/>
                <a:cs typeface="Lato"/>
                <a:sym typeface="Lato"/>
              </a:rPr>
              <a:t>7. Use Secure, Random Identifiers</a:t>
            </a:r>
            <a:endParaRPr b="1" sz="1135">
              <a:solidFill>
                <a:srgbClr val="9900FF"/>
              </a:solidFill>
              <a:latin typeface="Lato"/>
              <a:ea typeface="Lato"/>
              <a:cs typeface="Lato"/>
              <a:sym typeface="Lato"/>
            </a:endParaRPr>
          </a:p>
          <a:p>
            <a:pPr indent="-300672" lvl="0" marL="457200" rtl="0" algn="l">
              <a:lnSpc>
                <a:spcPct val="95000"/>
              </a:lnSpc>
              <a:spcBef>
                <a:spcPts val="1200"/>
              </a:spcBef>
              <a:spcAft>
                <a:spcPts val="0"/>
              </a:spcAft>
              <a:buClr>
                <a:srgbClr val="9900FF"/>
              </a:buClr>
              <a:buSzPts val="1135"/>
              <a:buChar char="●"/>
            </a:pPr>
            <a:r>
              <a:rPr lang="en-GB" sz="1135">
                <a:solidFill>
                  <a:srgbClr val="9900FF"/>
                </a:solidFill>
                <a:latin typeface="Lato"/>
                <a:ea typeface="Lato"/>
                <a:cs typeface="Lato"/>
                <a:sym typeface="Lato"/>
              </a:rPr>
              <a:t>Avoid predictable or sequential identifiers in URLs or requests (e.g., using user IDs like /user/123). Instead, use secure, random identifiers (e.g., UUIDs) to prevent IDOR attacks.</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135">
                <a:solidFill>
                  <a:srgbClr val="9900FF"/>
                </a:solidFill>
                <a:latin typeface="Lato"/>
                <a:ea typeface="Lato"/>
                <a:cs typeface="Lato"/>
                <a:sym typeface="Lato"/>
              </a:rPr>
              <a:t>8. Implement Strong Session Management</a:t>
            </a:r>
            <a:endParaRPr b="1" sz="1135">
              <a:solidFill>
                <a:srgbClr val="9900FF"/>
              </a:solidFill>
              <a:latin typeface="Lato"/>
              <a:ea typeface="Lato"/>
              <a:cs typeface="Lato"/>
              <a:sym typeface="Lato"/>
            </a:endParaRPr>
          </a:p>
          <a:p>
            <a:pPr indent="-300672" lvl="0" marL="457200" rtl="0" algn="l">
              <a:lnSpc>
                <a:spcPct val="95000"/>
              </a:lnSpc>
              <a:spcBef>
                <a:spcPts val="1200"/>
              </a:spcBef>
              <a:spcAft>
                <a:spcPts val="0"/>
              </a:spcAft>
              <a:buClr>
                <a:srgbClr val="9900FF"/>
              </a:buClr>
              <a:buSzPts val="1135"/>
              <a:buFont typeface="Lato"/>
              <a:buChar char="●"/>
            </a:pPr>
            <a:r>
              <a:rPr lang="en-GB" sz="1135">
                <a:solidFill>
                  <a:srgbClr val="9900FF"/>
                </a:solidFill>
                <a:latin typeface="Lato"/>
                <a:ea typeface="Lato"/>
                <a:cs typeface="Lato"/>
                <a:sym typeface="Lato"/>
              </a:rPr>
              <a:t>Ensure that users are properly authenticated and that sessions are tied to a specific user identity.</a:t>
            </a:r>
            <a:endParaRPr sz="1135">
              <a:solidFill>
                <a:srgbClr val="9900FF"/>
              </a:solidFill>
              <a:latin typeface="Lato"/>
              <a:ea typeface="Lato"/>
              <a:cs typeface="Lato"/>
              <a:sym typeface="Lato"/>
            </a:endParaRPr>
          </a:p>
          <a:p>
            <a:pPr indent="-300672" lvl="0" marL="457200" rtl="0" algn="l">
              <a:lnSpc>
                <a:spcPct val="95000"/>
              </a:lnSpc>
              <a:spcBef>
                <a:spcPts val="0"/>
              </a:spcBef>
              <a:spcAft>
                <a:spcPts val="0"/>
              </a:spcAft>
              <a:buClr>
                <a:srgbClr val="9900FF"/>
              </a:buClr>
              <a:buSzPts val="1135"/>
              <a:buFont typeface="Lato"/>
              <a:buChar char="●"/>
            </a:pPr>
            <a:r>
              <a:rPr lang="en-GB" sz="1135">
                <a:solidFill>
                  <a:srgbClr val="9900FF"/>
                </a:solidFill>
                <a:latin typeface="Lato"/>
                <a:ea typeface="Lato"/>
                <a:cs typeface="Lato"/>
                <a:sym typeface="Lato"/>
              </a:rPr>
              <a:t>Use secure cookies (HttpOnly, Secure, and SameSite flags) to protect session data.</a:t>
            </a:r>
            <a:endParaRPr sz="11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135">
                <a:solidFill>
                  <a:srgbClr val="9900FF"/>
                </a:solidFill>
                <a:latin typeface="Lato"/>
                <a:ea typeface="Lato"/>
                <a:cs typeface="Lato"/>
                <a:sym typeface="Lato"/>
              </a:rPr>
              <a:t>9. Log and Monitor Access Control Failures</a:t>
            </a:r>
            <a:endParaRPr b="1" sz="1135">
              <a:solidFill>
                <a:srgbClr val="9900FF"/>
              </a:solidFill>
              <a:latin typeface="Lato"/>
              <a:ea typeface="Lato"/>
              <a:cs typeface="Lato"/>
              <a:sym typeface="Lato"/>
            </a:endParaRPr>
          </a:p>
          <a:p>
            <a:pPr indent="-300672" lvl="0" marL="457200" rtl="0" algn="l">
              <a:lnSpc>
                <a:spcPct val="95000"/>
              </a:lnSpc>
              <a:spcBef>
                <a:spcPts val="1200"/>
              </a:spcBef>
              <a:spcAft>
                <a:spcPts val="0"/>
              </a:spcAft>
              <a:buClr>
                <a:srgbClr val="9900FF"/>
              </a:buClr>
              <a:buSzPts val="1135"/>
              <a:buFont typeface="Lato"/>
              <a:buChar char="●"/>
            </a:pPr>
            <a:r>
              <a:rPr lang="en-GB" sz="1135">
                <a:solidFill>
                  <a:srgbClr val="9900FF"/>
                </a:solidFill>
                <a:latin typeface="Lato"/>
                <a:ea typeface="Lato"/>
                <a:cs typeface="Lato"/>
                <a:sym typeface="Lato"/>
              </a:rPr>
              <a:t>Log all authorization failures and monitor them for potential attacks.</a:t>
            </a:r>
            <a:endParaRPr sz="1135">
              <a:solidFill>
                <a:srgbClr val="9900FF"/>
              </a:solidFill>
              <a:latin typeface="Lato"/>
              <a:ea typeface="Lato"/>
              <a:cs typeface="Lato"/>
              <a:sym typeface="Lato"/>
            </a:endParaRPr>
          </a:p>
          <a:p>
            <a:pPr indent="-300672" lvl="0" marL="457200" rtl="0" algn="l">
              <a:lnSpc>
                <a:spcPct val="95000"/>
              </a:lnSpc>
              <a:spcBef>
                <a:spcPts val="0"/>
              </a:spcBef>
              <a:spcAft>
                <a:spcPts val="0"/>
              </a:spcAft>
              <a:buClr>
                <a:srgbClr val="9900FF"/>
              </a:buClr>
              <a:buSzPts val="1135"/>
              <a:buFont typeface="Lato"/>
              <a:buChar char="●"/>
            </a:pPr>
            <a:r>
              <a:rPr lang="en-GB" sz="1135">
                <a:solidFill>
                  <a:srgbClr val="9900FF"/>
                </a:solidFill>
                <a:latin typeface="Lato"/>
                <a:ea typeface="Lato"/>
                <a:cs typeface="Lato"/>
                <a:sym typeface="Lato"/>
              </a:rPr>
              <a:t>Use anomaly detection to identify patterns of access control abuse.</a:t>
            </a:r>
            <a:endParaRPr sz="1135">
              <a:solidFill>
                <a:srgbClr val="9900FF"/>
              </a:solidFill>
              <a:latin typeface="Lato"/>
              <a:ea typeface="Lato"/>
              <a:cs typeface="Lato"/>
              <a:sym typeface="Lato"/>
            </a:endParaRPr>
          </a:p>
          <a:p>
            <a:pPr indent="0" lvl="0" marL="0" rtl="0" algn="l">
              <a:lnSpc>
                <a:spcPct val="95000"/>
              </a:lnSpc>
              <a:spcBef>
                <a:spcPts val="1200"/>
              </a:spcBef>
              <a:spcAft>
                <a:spcPts val="1200"/>
              </a:spcAft>
              <a:buSzPts val="935"/>
              <a:buNone/>
            </a:pPr>
            <a:r>
              <a:t/>
            </a:r>
            <a:endParaRPr sz="1729">
              <a:solidFill>
                <a:srgbClr val="9900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600">
                <a:solidFill>
                  <a:srgbClr val="9900FF"/>
                </a:solidFill>
                <a:latin typeface="Lato"/>
                <a:ea typeface="Lato"/>
                <a:cs typeface="Lato"/>
                <a:sym typeface="Lato"/>
              </a:rPr>
              <a:t>Denial-of-Service (DoS) attacks</a:t>
            </a:r>
            <a:endParaRPr b="1" sz="3200"/>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Denial-of-Service (DoS)</a:t>
            </a:r>
            <a:r>
              <a:rPr lang="en-GB" sz="1400">
                <a:solidFill>
                  <a:srgbClr val="9900FF"/>
                </a:solidFill>
                <a:latin typeface="Lato"/>
                <a:ea typeface="Lato"/>
                <a:cs typeface="Lato"/>
                <a:sym typeface="Lato"/>
              </a:rPr>
              <a:t> attacks are malicious attempts to make a system, network, or service unavailable to its intended users by overwhelming it with a flood of illegitimate requests or by exploiting vulnerabilities. This can lead to service degradation or total unavailability, resulting in downtime, lost revenue, and reputational damage.</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400">
                <a:solidFill>
                  <a:srgbClr val="9900FF"/>
                </a:solidFill>
                <a:latin typeface="Lato"/>
                <a:ea typeface="Lato"/>
                <a:cs typeface="Lato"/>
                <a:sym typeface="Lato"/>
              </a:rPr>
              <a:t>There are different types of DoS attacks, with </a:t>
            </a:r>
            <a:r>
              <a:rPr b="1" lang="en-GB" sz="1400">
                <a:solidFill>
                  <a:srgbClr val="9900FF"/>
                </a:solidFill>
                <a:latin typeface="Lato"/>
                <a:ea typeface="Lato"/>
                <a:cs typeface="Lato"/>
                <a:sym typeface="Lato"/>
              </a:rPr>
              <a:t>Distributed Denial-of-Service (DDoS)</a:t>
            </a:r>
            <a:r>
              <a:rPr lang="en-GB" sz="1400">
                <a:solidFill>
                  <a:srgbClr val="9900FF"/>
                </a:solidFill>
                <a:latin typeface="Lato"/>
                <a:ea typeface="Lato"/>
                <a:cs typeface="Lato"/>
                <a:sym typeface="Lato"/>
              </a:rPr>
              <a:t> being a more advanced and common form. Here’s a detailed overview of DoS attacks, their types, and mitigation strategies</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idx="1" type="body"/>
          </p:nvPr>
        </p:nvSpPr>
        <p:spPr>
          <a:xfrm>
            <a:off x="149125" y="525250"/>
            <a:ext cx="8620800" cy="4547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770"/>
              <a:buFont typeface="Arial"/>
              <a:buNone/>
            </a:pPr>
            <a:r>
              <a:rPr b="1" lang="en-GB" sz="1210">
                <a:solidFill>
                  <a:srgbClr val="9900FF"/>
                </a:solidFill>
                <a:latin typeface="Lato"/>
                <a:ea typeface="Lato"/>
                <a:cs typeface="Lato"/>
                <a:sym typeface="Lato"/>
              </a:rPr>
              <a:t>Volume-Based Attacks</a:t>
            </a:r>
            <a:endParaRPr b="1" sz="1210">
              <a:solidFill>
                <a:srgbClr val="9900FF"/>
              </a:solidFill>
              <a:latin typeface="Lato"/>
              <a:ea typeface="Lato"/>
              <a:cs typeface="Lato"/>
              <a:sym typeface="Lato"/>
            </a:endParaRPr>
          </a:p>
          <a:p>
            <a:pPr indent="0" lvl="0" marL="0" rtl="0" algn="l">
              <a:spcBef>
                <a:spcPts val="1300"/>
              </a:spcBef>
              <a:spcAft>
                <a:spcPts val="0"/>
              </a:spcAft>
              <a:buClr>
                <a:schemeClr val="dk1"/>
              </a:buClr>
              <a:buSzPts val="770"/>
              <a:buFont typeface="Arial"/>
              <a:buNone/>
            </a:pPr>
            <a:r>
              <a:rPr b="1" lang="en-GB" sz="1210">
                <a:solidFill>
                  <a:srgbClr val="9900FF"/>
                </a:solidFill>
                <a:latin typeface="Lato"/>
                <a:ea typeface="Lato"/>
                <a:cs typeface="Lato"/>
                <a:sym typeface="Lato"/>
              </a:rPr>
              <a:t>These attacks aim to overwhelm the target’s bandwidth or resources by sending a massive amount of traffic or data, making the service inaccessible.</a:t>
            </a:r>
            <a:endParaRPr b="1" sz="1210">
              <a:solidFill>
                <a:srgbClr val="9900FF"/>
              </a:solidFill>
              <a:latin typeface="Lato"/>
              <a:ea typeface="Lato"/>
              <a:cs typeface="Lato"/>
              <a:sym typeface="Lato"/>
            </a:endParaRPr>
          </a:p>
          <a:p>
            <a:pPr indent="-305435" lvl="0" marL="457200" rtl="0" algn="l">
              <a:spcBef>
                <a:spcPts val="1300"/>
              </a:spcBef>
              <a:spcAft>
                <a:spcPts val="0"/>
              </a:spcAft>
              <a:buClr>
                <a:srgbClr val="9900FF"/>
              </a:buClr>
              <a:buSzPts val="1210"/>
              <a:buFont typeface="Lato"/>
              <a:buChar char="●"/>
            </a:pPr>
            <a:r>
              <a:rPr b="1" lang="en-GB" sz="1210">
                <a:solidFill>
                  <a:srgbClr val="9900FF"/>
                </a:solidFill>
                <a:latin typeface="Lato"/>
                <a:ea typeface="Lato"/>
                <a:cs typeface="Lato"/>
                <a:sym typeface="Lato"/>
              </a:rPr>
              <a:t>Traffic Flooding: This involves sending a large number of requests or data packets to the target to exhaust bandwidth or processing capacity.</a:t>
            </a:r>
            <a:br>
              <a:rPr b="1" lang="en-GB" sz="1210">
                <a:solidFill>
                  <a:srgbClr val="9900FF"/>
                </a:solidFill>
                <a:latin typeface="Lato"/>
                <a:ea typeface="Lato"/>
                <a:cs typeface="Lato"/>
                <a:sym typeface="Lato"/>
              </a:rPr>
            </a:br>
            <a:r>
              <a:rPr b="1" lang="en-GB" sz="1210">
                <a:solidFill>
                  <a:srgbClr val="9900FF"/>
                </a:solidFill>
                <a:latin typeface="Lato"/>
                <a:ea typeface="Lato"/>
                <a:cs typeface="Lato"/>
                <a:sym typeface="Lato"/>
              </a:rPr>
              <a:t>Example:</a:t>
            </a:r>
            <a:endParaRPr b="1" sz="1210">
              <a:solidFill>
                <a:srgbClr val="9900FF"/>
              </a:solidFill>
              <a:latin typeface="Lato"/>
              <a:ea typeface="Lato"/>
              <a:cs typeface="Lato"/>
              <a:sym typeface="Lato"/>
            </a:endParaRPr>
          </a:p>
          <a:p>
            <a:pPr indent="-305435" lvl="1" marL="914400" rtl="0" algn="l">
              <a:spcBef>
                <a:spcPts val="0"/>
              </a:spcBef>
              <a:spcAft>
                <a:spcPts val="0"/>
              </a:spcAft>
              <a:buClr>
                <a:srgbClr val="9900FF"/>
              </a:buClr>
              <a:buSzPts val="1210"/>
              <a:buFont typeface="Lato"/>
              <a:buChar char="○"/>
            </a:pPr>
            <a:r>
              <a:rPr b="1" lang="en-GB" sz="1210">
                <a:solidFill>
                  <a:srgbClr val="9900FF"/>
                </a:solidFill>
                <a:latin typeface="Lato"/>
                <a:ea typeface="Lato"/>
                <a:cs typeface="Lato"/>
                <a:sym typeface="Lato"/>
              </a:rPr>
              <a:t>ICMP (Ping) Flood: The attacker sends a large volume of ICMP echo request (ping) packets to the target, overwhelming its ability to respond.</a:t>
            </a:r>
            <a:endParaRPr b="1" sz="1210">
              <a:solidFill>
                <a:srgbClr val="9900FF"/>
              </a:solidFill>
              <a:latin typeface="Lato"/>
              <a:ea typeface="Lato"/>
              <a:cs typeface="Lato"/>
              <a:sym typeface="Lato"/>
            </a:endParaRPr>
          </a:p>
          <a:p>
            <a:pPr indent="-305435" lvl="1" marL="914400" rtl="0" algn="l">
              <a:spcBef>
                <a:spcPts val="0"/>
              </a:spcBef>
              <a:spcAft>
                <a:spcPts val="0"/>
              </a:spcAft>
              <a:buClr>
                <a:srgbClr val="9900FF"/>
              </a:buClr>
              <a:buSzPts val="1210"/>
              <a:buFont typeface="Lato"/>
              <a:buChar char="○"/>
            </a:pPr>
            <a:r>
              <a:rPr b="1" lang="en-GB" sz="1210">
                <a:solidFill>
                  <a:srgbClr val="9900FF"/>
                </a:solidFill>
                <a:latin typeface="Lato"/>
                <a:ea typeface="Lato"/>
                <a:cs typeface="Lato"/>
                <a:sym typeface="Lato"/>
              </a:rPr>
              <a:t>UDP Flood: The attacker sends a flood of UDP packets to random ports on the target server, forcing it to process and respond to non-existent requests.</a:t>
            </a:r>
            <a:endParaRPr b="1" sz="1210">
              <a:solidFill>
                <a:srgbClr val="9900FF"/>
              </a:solidFill>
              <a:latin typeface="Lato"/>
              <a:ea typeface="Lato"/>
              <a:cs typeface="Lato"/>
              <a:sym typeface="Lato"/>
            </a:endParaRPr>
          </a:p>
          <a:p>
            <a:pPr indent="0" lvl="0" marL="0" rtl="0" algn="l">
              <a:spcBef>
                <a:spcPts val="1300"/>
              </a:spcBef>
              <a:spcAft>
                <a:spcPts val="0"/>
              </a:spcAft>
              <a:buClr>
                <a:schemeClr val="dk1"/>
              </a:buClr>
              <a:buSzPts val="770"/>
              <a:buFont typeface="Arial"/>
              <a:buNone/>
            </a:pPr>
            <a:r>
              <a:rPr b="1" lang="en-GB" sz="1210">
                <a:solidFill>
                  <a:srgbClr val="9900FF"/>
                </a:solidFill>
                <a:latin typeface="Lato"/>
                <a:ea typeface="Lato"/>
                <a:cs typeface="Lato"/>
                <a:sym typeface="Lato"/>
              </a:rPr>
              <a:t>2. Protocol Attacks</a:t>
            </a:r>
            <a:endParaRPr b="1" sz="1210">
              <a:solidFill>
                <a:srgbClr val="9900FF"/>
              </a:solidFill>
              <a:latin typeface="Lato"/>
              <a:ea typeface="Lato"/>
              <a:cs typeface="Lato"/>
              <a:sym typeface="Lato"/>
            </a:endParaRPr>
          </a:p>
          <a:p>
            <a:pPr indent="0" lvl="0" marL="0" rtl="0" algn="l">
              <a:spcBef>
                <a:spcPts val="1300"/>
              </a:spcBef>
              <a:spcAft>
                <a:spcPts val="0"/>
              </a:spcAft>
              <a:buClr>
                <a:schemeClr val="dk1"/>
              </a:buClr>
              <a:buSzPts val="770"/>
              <a:buFont typeface="Arial"/>
              <a:buNone/>
            </a:pPr>
            <a:r>
              <a:rPr b="1" lang="en-GB" sz="1210">
                <a:solidFill>
                  <a:srgbClr val="9900FF"/>
                </a:solidFill>
                <a:latin typeface="Lato"/>
                <a:ea typeface="Lato"/>
                <a:cs typeface="Lato"/>
                <a:sym typeface="Lato"/>
              </a:rPr>
              <a:t>These attacks exploit weaknesses in the protocols used by the target server to consume all available connection resources.</a:t>
            </a:r>
            <a:endParaRPr b="1" sz="1210">
              <a:solidFill>
                <a:srgbClr val="9900FF"/>
              </a:solidFill>
              <a:latin typeface="Lato"/>
              <a:ea typeface="Lato"/>
              <a:cs typeface="Lato"/>
              <a:sym typeface="Lato"/>
            </a:endParaRPr>
          </a:p>
          <a:p>
            <a:pPr indent="-305435" lvl="0" marL="457200" rtl="0" algn="l">
              <a:spcBef>
                <a:spcPts val="1300"/>
              </a:spcBef>
              <a:spcAft>
                <a:spcPts val="0"/>
              </a:spcAft>
              <a:buClr>
                <a:srgbClr val="9900FF"/>
              </a:buClr>
              <a:buSzPts val="1210"/>
              <a:buFont typeface="Lato"/>
              <a:buChar char="●"/>
            </a:pPr>
            <a:r>
              <a:rPr b="1" lang="en-GB" sz="1210">
                <a:solidFill>
                  <a:srgbClr val="9900FF"/>
                </a:solidFill>
                <a:latin typeface="Lato"/>
                <a:ea typeface="Lato"/>
                <a:cs typeface="Lato"/>
                <a:sym typeface="Lato"/>
              </a:rPr>
              <a:t>SYN Flood: This is one of the most common protocol attacks, where an attacker sends multiple TCP/SYN requests (the first step of the three-way handshake in a TCP connection) without completing the handshake. The server keeps its resources allocated, waiting for the handshake to complete, eventually exhausting its capacity to handle new connections.</a:t>
            </a:r>
            <a:endParaRPr b="1" sz="1210">
              <a:solidFill>
                <a:srgbClr val="9900FF"/>
              </a:solidFill>
              <a:latin typeface="Lato"/>
              <a:ea typeface="Lato"/>
              <a:cs typeface="Lato"/>
              <a:sym typeface="Lato"/>
            </a:endParaRPr>
          </a:p>
        </p:txBody>
      </p:sp>
      <p:sp>
        <p:nvSpPr>
          <p:cNvPr id="181" name="Google Shape;181;p34"/>
          <p:cNvSpPr txBox="1"/>
          <p:nvPr>
            <p:ph type="title"/>
          </p:nvPr>
        </p:nvSpPr>
        <p:spPr>
          <a:xfrm>
            <a:off x="411075" y="5990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400">
                <a:solidFill>
                  <a:srgbClr val="9900FF"/>
                </a:solidFill>
                <a:latin typeface="Lato"/>
                <a:ea typeface="Lato"/>
                <a:cs typeface="Lato"/>
                <a:sym typeface="Lato"/>
              </a:rPr>
              <a:t>Types of Denial-of-Service Attacks</a:t>
            </a:r>
            <a:endParaRPr sz="2900">
              <a:solidFill>
                <a:srgbClr val="9900FF"/>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1400">
                <a:solidFill>
                  <a:srgbClr val="9900FF"/>
                </a:solidFill>
                <a:latin typeface="Lato"/>
                <a:ea typeface="Lato"/>
                <a:cs typeface="Lato"/>
                <a:sym typeface="Lato"/>
              </a:rPr>
              <a:t>Types of Denial-of-Service Attacks</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05435" lvl="0" marL="457200" rtl="0" algn="l">
              <a:spcBef>
                <a:spcPts val="1300"/>
              </a:spcBef>
              <a:spcAft>
                <a:spcPts val="0"/>
              </a:spcAft>
              <a:buClr>
                <a:srgbClr val="9900FF"/>
              </a:buClr>
              <a:buSzPts val="1210"/>
              <a:buFont typeface="Lato"/>
              <a:buChar char="●"/>
            </a:pPr>
            <a:r>
              <a:t/>
            </a:r>
            <a:endParaRPr b="1" sz="1210">
              <a:solidFill>
                <a:srgbClr val="9900FF"/>
              </a:solidFill>
              <a:latin typeface="Lato"/>
              <a:ea typeface="Lato"/>
              <a:cs typeface="Lato"/>
              <a:sym typeface="Lato"/>
            </a:endParaRPr>
          </a:p>
          <a:p>
            <a:pPr indent="-305435" lvl="0" marL="457200" rtl="0" algn="l">
              <a:spcBef>
                <a:spcPts val="0"/>
              </a:spcBef>
              <a:spcAft>
                <a:spcPts val="0"/>
              </a:spcAft>
              <a:buClr>
                <a:srgbClr val="9900FF"/>
              </a:buClr>
              <a:buSzPts val="1210"/>
              <a:buFont typeface="Lato"/>
              <a:buChar char="●"/>
            </a:pPr>
            <a:r>
              <a:rPr b="1" lang="en-GB" sz="1210">
                <a:solidFill>
                  <a:srgbClr val="9900FF"/>
                </a:solidFill>
                <a:latin typeface="Lato"/>
                <a:ea typeface="Lato"/>
                <a:cs typeface="Lato"/>
                <a:sym typeface="Lato"/>
              </a:rPr>
              <a:t>Ping of Death: The attacker sends oversized or malformed IP packets to the target system, which can cause crashes or freezes.</a:t>
            </a:r>
            <a:endParaRPr b="1" sz="1210">
              <a:solidFill>
                <a:srgbClr val="9900FF"/>
              </a:solidFill>
              <a:latin typeface="Lato"/>
              <a:ea typeface="Lato"/>
              <a:cs typeface="Lato"/>
              <a:sym typeface="Lato"/>
            </a:endParaRPr>
          </a:p>
          <a:p>
            <a:pPr indent="-305435" lvl="0" marL="457200" rtl="0" algn="l">
              <a:spcBef>
                <a:spcPts val="0"/>
              </a:spcBef>
              <a:spcAft>
                <a:spcPts val="0"/>
              </a:spcAft>
              <a:buClr>
                <a:srgbClr val="9900FF"/>
              </a:buClr>
              <a:buSzPts val="1210"/>
              <a:buFont typeface="Lato"/>
              <a:buChar char="●"/>
            </a:pPr>
            <a:r>
              <a:rPr b="1" lang="en-GB" sz="1210">
                <a:solidFill>
                  <a:srgbClr val="9900FF"/>
                </a:solidFill>
                <a:latin typeface="Lato"/>
                <a:ea typeface="Lato"/>
                <a:cs typeface="Lato"/>
                <a:sym typeface="Lato"/>
              </a:rPr>
              <a:t>Smurf Attack: This involves sending a large number of ICMP requests with a spoofed source IP (the target’s IP) to a network’s broadcast address. All devices in the network then flood the target with ICMP replies.</a:t>
            </a:r>
            <a:endParaRPr b="1" sz="1210">
              <a:solidFill>
                <a:srgbClr val="9900FF"/>
              </a:solidFill>
              <a:latin typeface="Lato"/>
              <a:ea typeface="Lato"/>
              <a:cs typeface="Lato"/>
              <a:sym typeface="Lato"/>
            </a:endParaRPr>
          </a:p>
          <a:p>
            <a:pPr indent="0" lvl="0" marL="0" rtl="0" algn="l">
              <a:spcBef>
                <a:spcPts val="1300"/>
              </a:spcBef>
              <a:spcAft>
                <a:spcPts val="0"/>
              </a:spcAft>
              <a:buNone/>
            </a:pPr>
            <a:r>
              <a:rPr b="1" lang="en-GB" sz="1100">
                <a:solidFill>
                  <a:srgbClr val="9900FF"/>
                </a:solidFill>
                <a:latin typeface="Lato"/>
                <a:ea typeface="Lato"/>
                <a:cs typeface="Lato"/>
                <a:sym typeface="Lato"/>
              </a:rPr>
              <a:t>3. Application Layer (Layer 7) Attacks</a:t>
            </a:r>
            <a:endParaRPr b="1" sz="1100">
              <a:solidFill>
                <a:srgbClr val="9900FF"/>
              </a:solidFill>
              <a:latin typeface="Lato"/>
              <a:ea typeface="Lato"/>
              <a:cs typeface="Lato"/>
              <a:sym typeface="Lato"/>
            </a:endParaRPr>
          </a:p>
          <a:p>
            <a:pPr indent="0" lvl="0" marL="0" rtl="0" algn="l">
              <a:spcBef>
                <a:spcPts val="1200"/>
              </a:spcBef>
              <a:spcAft>
                <a:spcPts val="0"/>
              </a:spcAft>
              <a:buNone/>
            </a:pPr>
            <a:r>
              <a:rPr lang="en-GB" sz="1100">
                <a:solidFill>
                  <a:srgbClr val="9900FF"/>
                </a:solidFill>
                <a:latin typeface="Lato"/>
                <a:ea typeface="Lato"/>
                <a:cs typeface="Lato"/>
                <a:sym typeface="Lato"/>
              </a:rPr>
              <a:t>These attacks target specific applications, often exploiting vulnerabilities or simply overwhelming the application with legitimate-looking requests that consume excessive resources.</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HTTP Flood</a:t>
            </a:r>
            <a:r>
              <a:rPr lang="en-GB" sz="1100">
                <a:solidFill>
                  <a:srgbClr val="9900FF"/>
                </a:solidFill>
                <a:latin typeface="Lato"/>
                <a:ea typeface="Lato"/>
                <a:cs typeface="Lato"/>
                <a:sym typeface="Lato"/>
              </a:rPr>
              <a:t>: The attacker sends a large number of HTTP requests (GET or POST) to the target server, overwhelming it with processing requests.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Slowloris</a:t>
            </a:r>
            <a:r>
              <a:rPr lang="en-GB" sz="1100">
                <a:solidFill>
                  <a:srgbClr val="9900FF"/>
                </a:solidFill>
                <a:latin typeface="Lato"/>
                <a:ea typeface="Lato"/>
                <a:cs typeface="Lato"/>
                <a:sym typeface="Lato"/>
              </a:rPr>
              <a:t>: In this attack, the attacker opens many connections to the target web server but sends incomplete requests, keeping the connections open as long as possible and consuming server resources.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DNS Amplification</a:t>
            </a:r>
            <a:r>
              <a:rPr lang="en-GB" sz="1100">
                <a:solidFill>
                  <a:srgbClr val="9900FF"/>
                </a:solidFill>
                <a:latin typeface="Lato"/>
                <a:ea typeface="Lato"/>
                <a:cs typeface="Lato"/>
                <a:sym typeface="Lato"/>
              </a:rPr>
              <a:t>: The attacker sends small DNS requests with a spoofed IP (the target’s IP) to open DNS resolvers. These resolvers then send large DNS responses to the target, overwhelming it with traffic.</a:t>
            </a:r>
            <a:endParaRPr sz="1100">
              <a:solidFill>
                <a:srgbClr val="9900FF"/>
              </a:solidFill>
              <a:latin typeface="Lato"/>
              <a:ea typeface="Lato"/>
              <a:cs typeface="Lato"/>
              <a:sym typeface="Lato"/>
            </a:endParaRPr>
          </a:p>
          <a:p>
            <a:pPr indent="0" lvl="0" marL="0" rtl="0" algn="l">
              <a:spcBef>
                <a:spcPts val="1200"/>
              </a:spcBef>
              <a:spcAft>
                <a:spcPts val="200"/>
              </a:spcAft>
              <a:buNone/>
            </a:pPr>
            <a:r>
              <a:t/>
            </a:r>
            <a:endParaRPr b="1" sz="1210">
              <a:solidFill>
                <a:srgbClr val="9900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300">
                <a:solidFill>
                  <a:srgbClr val="9900FF"/>
                </a:solidFill>
                <a:latin typeface="Lato"/>
                <a:ea typeface="Lato"/>
                <a:cs typeface="Lato"/>
                <a:sym typeface="Lato"/>
              </a:rPr>
              <a:t>. Resource Depletion Attacks</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These attacks focus on exhausting system resources such as CPU, memory, disk space, or database connections, causing the system to become unresponsive.</a:t>
            </a:r>
            <a:endParaRPr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XML Bomb</a:t>
            </a:r>
            <a:r>
              <a:rPr lang="en-GB" sz="1300">
                <a:solidFill>
                  <a:srgbClr val="9900FF"/>
                </a:solidFill>
                <a:latin typeface="Lato"/>
                <a:ea typeface="Lato"/>
                <a:cs typeface="Lato"/>
                <a:sym typeface="Lato"/>
              </a:rPr>
              <a:t>: The attacker sends a malicious XML document that, when parsed, causes excessive resource consumption.</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Application Misuse</a:t>
            </a:r>
            <a:r>
              <a:rPr lang="en-GB" sz="1300">
                <a:solidFill>
                  <a:srgbClr val="9900FF"/>
                </a:solidFill>
                <a:latin typeface="Lato"/>
                <a:ea typeface="Lato"/>
                <a:cs typeface="Lato"/>
                <a:sym typeface="Lato"/>
              </a:rPr>
              <a:t>: An attacker may repeatedly exploit a resource-intensive feature of an application (e.g., searching large datasets) to overwhelm system resources.</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2000">
              <a:solidFill>
                <a:srgbClr val="9900FF"/>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42900" lvl="0" marL="342900" rtl="0" algn="l">
              <a:lnSpc>
                <a:spcPct val="115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API keys and tokens (JWT)</a:t>
            </a:r>
            <a:endParaRPr/>
          </a:p>
        </p:txBody>
      </p:sp>
      <p:sp>
        <p:nvSpPr>
          <p:cNvPr id="199" name="Google Shape;19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solidFill>
                  <a:srgbClr val="9900FF"/>
                </a:solidFill>
              </a:rPr>
              <a:t>API keys</a:t>
            </a:r>
            <a:r>
              <a:rPr lang="en-GB" sz="1200">
                <a:solidFill>
                  <a:srgbClr val="9900FF"/>
                </a:solidFill>
              </a:rPr>
              <a:t> and </a:t>
            </a:r>
            <a:r>
              <a:rPr b="1" lang="en-GB" sz="1200">
                <a:solidFill>
                  <a:srgbClr val="9900FF"/>
                </a:solidFill>
              </a:rPr>
              <a:t>tokens (JWT)</a:t>
            </a:r>
            <a:r>
              <a:rPr lang="en-GB" sz="1200">
                <a:solidFill>
                  <a:srgbClr val="9900FF"/>
                </a:solidFill>
              </a:rPr>
              <a:t> are commonly used mechanisms for authenticating and authorizing access to APIs. They help ensure that only authorized users or systems can interact with an API, protecting it from unauthorized access, abuse, or misuse. Here's an overview of both concepts:</a:t>
            </a:r>
            <a:endParaRPr sz="1200">
              <a:solidFill>
                <a:srgbClr val="9900FF"/>
              </a:solidFill>
            </a:endParaRPr>
          </a:p>
          <a:p>
            <a:pPr indent="0" lvl="0" marL="0" rtl="0" algn="l">
              <a:spcBef>
                <a:spcPts val="1400"/>
              </a:spcBef>
              <a:spcAft>
                <a:spcPts val="0"/>
              </a:spcAft>
              <a:buNone/>
            </a:pPr>
            <a:r>
              <a:rPr b="1" lang="en-GB" sz="1300">
                <a:solidFill>
                  <a:srgbClr val="9900FF"/>
                </a:solidFill>
              </a:rPr>
              <a:t>API Keys</a:t>
            </a:r>
            <a:endParaRPr b="1" sz="1300">
              <a:solidFill>
                <a:srgbClr val="9900FF"/>
              </a:solidFill>
            </a:endParaRPr>
          </a:p>
          <a:p>
            <a:pPr indent="0" lvl="0" marL="0" rtl="0" algn="l">
              <a:spcBef>
                <a:spcPts val="1200"/>
              </a:spcBef>
              <a:spcAft>
                <a:spcPts val="0"/>
              </a:spcAft>
              <a:buNone/>
            </a:pPr>
            <a:r>
              <a:rPr lang="en-GB" sz="1100">
                <a:solidFill>
                  <a:srgbClr val="9900FF"/>
                </a:solidFill>
              </a:rPr>
              <a:t>An </a:t>
            </a:r>
            <a:r>
              <a:rPr b="1" lang="en-GB" sz="1100">
                <a:solidFill>
                  <a:srgbClr val="9900FF"/>
                </a:solidFill>
              </a:rPr>
              <a:t>API key</a:t>
            </a:r>
            <a:r>
              <a:rPr lang="en-GB" sz="1100">
                <a:solidFill>
                  <a:srgbClr val="9900FF"/>
                </a:solidFill>
              </a:rPr>
              <a:t> is a unique identifier (a long string of letters and numbers) that is passed by clients when making requests to an API. It is used to authenticate the client and sometimes to track or limit its usage.</a:t>
            </a:r>
            <a:endParaRPr sz="1100">
              <a:solidFill>
                <a:srgbClr val="9900FF"/>
              </a:solidFill>
            </a:endParaRPr>
          </a:p>
          <a:p>
            <a:pPr indent="0" lvl="0" marL="0" rtl="0" algn="l">
              <a:spcBef>
                <a:spcPts val="1200"/>
              </a:spcBef>
              <a:spcAft>
                <a:spcPts val="0"/>
              </a:spcAft>
              <a:buNone/>
            </a:pPr>
            <a:r>
              <a:rPr b="1" lang="en-GB" sz="1100">
                <a:solidFill>
                  <a:srgbClr val="9900FF"/>
                </a:solidFill>
              </a:rPr>
              <a:t>How API Keys Work:</a:t>
            </a:r>
            <a:endParaRPr b="1"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A client (e.g., a mobile app, web app, or another system) receives an API key when it registers for access to the API.</a:t>
            </a:r>
            <a:endParaRPr sz="1100">
              <a:solidFill>
                <a:srgbClr val="9900FF"/>
              </a:solidFill>
            </a:endParaRPr>
          </a:p>
          <a:p>
            <a:pPr indent="-298450" lvl="0" marL="457200" rtl="0" algn="l">
              <a:spcBef>
                <a:spcPts val="0"/>
              </a:spcBef>
              <a:spcAft>
                <a:spcPts val="0"/>
              </a:spcAft>
              <a:buClr>
                <a:srgbClr val="9900FF"/>
              </a:buClr>
              <a:buSzPts val="1100"/>
              <a:buChar char="●"/>
            </a:pPr>
            <a:r>
              <a:rPr lang="en-GB" sz="1100">
                <a:solidFill>
                  <a:srgbClr val="9900FF"/>
                </a:solidFill>
              </a:rPr>
              <a:t>The client includes this API key in the </a:t>
            </a:r>
            <a:r>
              <a:rPr b="1" lang="en-GB" sz="1100">
                <a:solidFill>
                  <a:srgbClr val="9900FF"/>
                </a:solidFill>
              </a:rPr>
              <a:t>HTTP header</a:t>
            </a:r>
            <a:r>
              <a:rPr lang="en-GB" sz="1100">
                <a:solidFill>
                  <a:srgbClr val="9900FF"/>
                </a:solidFill>
              </a:rPr>
              <a:t>, </a:t>
            </a:r>
            <a:r>
              <a:rPr b="1" lang="en-GB" sz="1100">
                <a:solidFill>
                  <a:srgbClr val="9900FF"/>
                </a:solidFill>
              </a:rPr>
              <a:t>URL</a:t>
            </a:r>
            <a:r>
              <a:rPr lang="en-GB" sz="1100">
                <a:solidFill>
                  <a:srgbClr val="9900FF"/>
                </a:solidFill>
              </a:rPr>
              <a:t>, or </a:t>
            </a:r>
            <a:r>
              <a:rPr b="1" lang="en-GB" sz="1100">
                <a:solidFill>
                  <a:srgbClr val="9900FF"/>
                </a:solidFill>
              </a:rPr>
              <a:t>request body</a:t>
            </a:r>
            <a:r>
              <a:rPr lang="en-GB" sz="1100">
                <a:solidFill>
                  <a:srgbClr val="9900FF"/>
                </a:solidFill>
              </a:rPr>
              <a:t> when making requests to the API.</a:t>
            </a:r>
            <a:endParaRPr sz="1100">
              <a:solidFill>
                <a:srgbClr val="9900FF"/>
              </a:solidFill>
            </a:endParaRPr>
          </a:p>
          <a:p>
            <a:pPr indent="-298450" lvl="0" marL="457200" rtl="0" algn="l">
              <a:spcBef>
                <a:spcPts val="0"/>
              </a:spcBef>
              <a:spcAft>
                <a:spcPts val="0"/>
              </a:spcAft>
              <a:buClr>
                <a:srgbClr val="9900FF"/>
              </a:buClr>
              <a:buSzPts val="1100"/>
              <a:buChar char="●"/>
            </a:pPr>
            <a:r>
              <a:rPr lang="en-GB" sz="1100">
                <a:solidFill>
                  <a:srgbClr val="9900FF"/>
                </a:solidFill>
              </a:rPr>
              <a:t>The server checks the key to verify that the request comes from an authorized source.</a:t>
            </a:r>
            <a:endParaRPr sz="1100">
              <a:solidFill>
                <a:srgbClr val="9900FF"/>
              </a:solidFill>
            </a:endParaRPr>
          </a:p>
          <a:p>
            <a:pPr indent="0" lvl="0" marL="0" rtl="0" algn="l">
              <a:spcBef>
                <a:spcPts val="1200"/>
              </a:spcBef>
              <a:spcAft>
                <a:spcPts val="1200"/>
              </a:spcAft>
              <a:buClr>
                <a:schemeClr val="dk1"/>
              </a:buClr>
              <a:buSzPts val="1100"/>
              <a:buFont typeface="Arial"/>
              <a:buNone/>
            </a:pPr>
            <a:r>
              <a:t/>
            </a:r>
            <a:endParaRPr sz="1200">
              <a:solidFill>
                <a:srgbClr val="9900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5" name="Google Shape;20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a:t>GET /v1/resource?api_key=abc123xyz HTTP/1.1</a:t>
            </a:r>
            <a:endParaRPr/>
          </a:p>
          <a:p>
            <a:pPr indent="0" lvl="0" marL="0" rtl="0" algn="l">
              <a:spcBef>
                <a:spcPts val="1200"/>
              </a:spcBef>
              <a:spcAft>
                <a:spcPts val="0"/>
              </a:spcAft>
              <a:buNone/>
            </a:pPr>
            <a:r>
              <a:rPr lang="en-GB"/>
              <a:t>Host: api.example.com</a:t>
            </a:r>
            <a:endParaRPr/>
          </a:p>
          <a:p>
            <a:pPr indent="0" lvl="0" marL="0" rtl="0" algn="l">
              <a:spcBef>
                <a:spcPts val="1200"/>
              </a:spcBef>
              <a:spcAft>
                <a:spcPts val="0"/>
              </a:spcAft>
              <a:buNone/>
            </a:pPr>
            <a:r>
              <a:rPr b="1" lang="en-GB" sz="1100">
                <a:solidFill>
                  <a:schemeClr val="dk1"/>
                </a:solidFill>
              </a:rPr>
              <a:t>Use Cases for API Keys: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Simple authentication</a:t>
            </a:r>
            <a:r>
              <a:rPr lang="en-GB" sz="1100">
                <a:solidFill>
                  <a:schemeClr val="dk1"/>
                </a:solidFill>
              </a:rPr>
              <a:t>: API keys are often used when the authentication requirements are basic and do not involve user-specific permissions.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Rate limiting</a:t>
            </a:r>
            <a:r>
              <a:rPr lang="en-GB" sz="1100">
                <a:solidFill>
                  <a:schemeClr val="dk1"/>
                </a:solidFill>
              </a:rPr>
              <a:t>: Track and limit the number of API requests associated with a specific API key to prevent abuse.</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Application identification</a:t>
            </a:r>
            <a:r>
              <a:rPr lang="en-GB" sz="1100">
                <a:solidFill>
                  <a:schemeClr val="dk1"/>
                </a:solidFill>
              </a:rPr>
              <a:t>: API keys can be used to identify the application making requests, even though they may not authenticate specific users.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rPr>
              <a:t>Limitations of API Keys:</a:t>
            </a:r>
            <a:endParaRPr b="1"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rPr>
              <a:t>No User Authentication</a:t>
            </a:r>
            <a:r>
              <a:rPr lang="en-GB" sz="1100">
                <a:solidFill>
                  <a:srgbClr val="9900FF"/>
                </a:solidFill>
              </a:rPr>
              <a:t>: API keys identify applications but do not provide user-specific authorization or authentication.</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Vulnerable to Exposure</a:t>
            </a:r>
            <a:r>
              <a:rPr lang="en-GB" sz="1100">
                <a:solidFill>
                  <a:srgbClr val="9900FF"/>
                </a:solidFill>
              </a:rPr>
              <a:t>: If the key is exposed (e.g., in the URL or client-side code), it can be easily copied and reused by attackers.</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Lack of Granular Permissions</a:t>
            </a:r>
            <a:r>
              <a:rPr lang="en-GB" sz="1100">
                <a:solidFill>
                  <a:srgbClr val="9900FF"/>
                </a:solidFill>
              </a:rPr>
              <a:t>: API keys are often static and provide blanket access, without granular permissions or roles.</a:t>
            </a:r>
            <a:endParaRPr sz="1100">
              <a:solidFill>
                <a:srgbClr val="9900FF"/>
              </a:solidFill>
            </a:endParaRPr>
          </a:p>
          <a:p>
            <a:pPr indent="0" lvl="0" marL="0" rtl="0" algn="l">
              <a:spcBef>
                <a:spcPts val="1200"/>
              </a:spcBef>
              <a:spcAft>
                <a:spcPts val="1200"/>
              </a:spcAft>
              <a:buNone/>
            </a:pPr>
            <a:r>
              <a:t/>
            </a:r>
            <a:endParaRPr>
              <a:solidFill>
                <a:srgbClr val="99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Limitations of API Keys:</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No User Authentication</a:t>
            </a:r>
            <a:r>
              <a:rPr lang="en-GB" sz="1200">
                <a:solidFill>
                  <a:srgbClr val="9900FF"/>
                </a:solidFill>
                <a:latin typeface="Lato"/>
                <a:ea typeface="Lato"/>
                <a:cs typeface="Lato"/>
                <a:sym typeface="Lato"/>
              </a:rPr>
              <a:t>: API keys identify applications but do not provide user-specific authorization or authentication.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Vulnerable to Exposure</a:t>
            </a:r>
            <a:r>
              <a:rPr lang="en-GB" sz="1200">
                <a:solidFill>
                  <a:srgbClr val="9900FF"/>
                </a:solidFill>
                <a:latin typeface="Lato"/>
                <a:ea typeface="Lato"/>
                <a:cs typeface="Lato"/>
                <a:sym typeface="Lato"/>
              </a:rPr>
              <a:t>: If the key is exposed (e.g., in the URL or client-side code), it can be easily copied and reused by attackers.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Lack of Granular Permissions</a:t>
            </a:r>
            <a:r>
              <a:rPr lang="en-GB" sz="1200">
                <a:solidFill>
                  <a:srgbClr val="9900FF"/>
                </a:solidFill>
                <a:latin typeface="Lato"/>
                <a:ea typeface="Lato"/>
                <a:cs typeface="Lato"/>
                <a:sym typeface="Lato"/>
              </a:rPr>
              <a:t>: API keys are often static and provide blanket access, without granular permissions or roles.</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Best Practices for Using API Keys:</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Use HTTPS</a:t>
            </a:r>
            <a:r>
              <a:rPr lang="en-GB" sz="1200">
                <a:solidFill>
                  <a:srgbClr val="9900FF"/>
                </a:solidFill>
                <a:latin typeface="Lato"/>
                <a:ea typeface="Lato"/>
                <a:cs typeface="Lato"/>
                <a:sym typeface="Lato"/>
              </a:rPr>
              <a:t>: Always transmit API keys over HTTPS to protect them from interception.</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Rotate API Keys</a:t>
            </a:r>
            <a:r>
              <a:rPr lang="en-GB" sz="1200">
                <a:solidFill>
                  <a:srgbClr val="9900FF"/>
                </a:solidFill>
                <a:latin typeface="Lato"/>
                <a:ea typeface="Lato"/>
                <a:cs typeface="Lato"/>
                <a:sym typeface="Lato"/>
              </a:rPr>
              <a:t>: Regularly rotate API keys to limit the risk of exposure or abuse.</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Limit Permissions</a:t>
            </a:r>
            <a:r>
              <a:rPr lang="en-GB" sz="1200">
                <a:solidFill>
                  <a:srgbClr val="9900FF"/>
                </a:solidFill>
                <a:latin typeface="Lato"/>
                <a:ea typeface="Lato"/>
                <a:cs typeface="Lato"/>
                <a:sym typeface="Lato"/>
              </a:rPr>
              <a:t>: Grant API keys the least privileges necessary for the client’s needs.</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Set Usage Quotas and Rate Limits</a:t>
            </a:r>
            <a:r>
              <a:rPr lang="en-GB" sz="1200">
                <a:solidFill>
                  <a:srgbClr val="9900FF"/>
                </a:solidFill>
                <a:latin typeface="Lato"/>
                <a:ea typeface="Lato"/>
                <a:cs typeface="Lato"/>
                <a:sym typeface="Lato"/>
              </a:rPr>
              <a:t>: Limit the number of API calls an API key can make within a specified period.</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IP Whitelisting</a:t>
            </a:r>
            <a:r>
              <a:rPr lang="en-GB" sz="1200">
                <a:solidFill>
                  <a:srgbClr val="9900FF"/>
                </a:solidFill>
                <a:latin typeface="Lato"/>
                <a:ea typeface="Lato"/>
                <a:cs typeface="Lato"/>
                <a:sym typeface="Lato"/>
              </a:rPr>
              <a:t>: Restrict the use of an API key to specific IP addresses or ranges.</a:t>
            </a:r>
            <a:endParaRPr sz="1200">
              <a:solidFill>
                <a:srgbClr val="9900FF"/>
              </a:solidFill>
              <a:latin typeface="Lato"/>
              <a:ea typeface="Lato"/>
              <a:cs typeface="Lato"/>
              <a:sym typeface="Lato"/>
            </a:endParaRPr>
          </a:p>
          <a:p>
            <a:pPr indent="0" lvl="0" marL="0" rtl="0" algn="l">
              <a:spcBef>
                <a:spcPts val="12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GB" sz="1270">
                <a:solidFill>
                  <a:srgbClr val="9900FF"/>
                </a:solidFill>
                <a:latin typeface="Lato"/>
                <a:ea typeface="Lato"/>
                <a:cs typeface="Lato"/>
                <a:sym typeface="Lato"/>
              </a:rPr>
              <a:t>2. Tokens (JWT - JSON Web Token)</a:t>
            </a:r>
            <a:endParaRPr b="1" sz="1270">
              <a:solidFill>
                <a:srgbClr val="9900FF"/>
              </a:solidFill>
              <a:latin typeface="Lato"/>
              <a:ea typeface="Lato"/>
              <a:cs typeface="Lato"/>
              <a:sym typeface="Lato"/>
            </a:endParaRPr>
          </a:p>
          <a:p>
            <a:pPr indent="0" lvl="0" marL="0" rtl="0" algn="l">
              <a:spcBef>
                <a:spcPts val="400"/>
              </a:spcBef>
              <a:spcAft>
                <a:spcPts val="0"/>
              </a:spcAft>
              <a:buSzPts val="990"/>
              <a:buNone/>
            </a:pPr>
            <a:r>
              <a:t/>
            </a:r>
            <a:endParaRPr sz="2620">
              <a:solidFill>
                <a:srgbClr val="9900FF"/>
              </a:solidFill>
              <a:latin typeface="Lato"/>
              <a:ea typeface="Lato"/>
              <a:cs typeface="Lato"/>
              <a:sym typeface="Lato"/>
            </a:endParaRPr>
          </a:p>
        </p:txBody>
      </p:sp>
      <p:sp>
        <p:nvSpPr>
          <p:cNvPr id="223" name="Google Shape;223;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935"/>
              <a:buFont typeface="Arial"/>
              <a:buNone/>
            </a:pPr>
            <a:r>
              <a:rPr b="1" lang="en-GB" sz="1035">
                <a:solidFill>
                  <a:srgbClr val="9900FF"/>
                </a:solidFill>
                <a:latin typeface="Lato"/>
                <a:ea typeface="Lato"/>
                <a:cs typeface="Lato"/>
                <a:sym typeface="Lato"/>
              </a:rPr>
              <a:t>JSON Web Tokens (JWTs)</a:t>
            </a:r>
            <a:r>
              <a:rPr lang="en-GB" sz="1035">
                <a:solidFill>
                  <a:srgbClr val="9900FF"/>
                </a:solidFill>
                <a:latin typeface="Lato"/>
                <a:ea typeface="Lato"/>
                <a:cs typeface="Lato"/>
                <a:sym typeface="Lato"/>
              </a:rPr>
              <a:t> are a more secure and flexible method for authenticating and authorizing API requests. JWTs are self-contained tokens that include information about the user or client and the permissions they have. They are commonly used in modern APIs and are a key component of token-based authentication systems.</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b="1" lang="en-GB" sz="1035">
                <a:solidFill>
                  <a:srgbClr val="9900FF"/>
                </a:solidFill>
                <a:latin typeface="Lato"/>
                <a:ea typeface="Lato"/>
                <a:cs typeface="Lato"/>
                <a:sym typeface="Lato"/>
              </a:rPr>
              <a:t>Structure of a JWT:</a:t>
            </a:r>
            <a:endParaRPr b="1" sz="1035">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935"/>
              <a:buFont typeface="Arial"/>
              <a:buNone/>
            </a:pPr>
            <a:r>
              <a:rPr lang="en-GB" sz="1035">
                <a:solidFill>
                  <a:srgbClr val="9900FF"/>
                </a:solidFill>
                <a:latin typeface="Lato"/>
                <a:ea typeface="Lato"/>
                <a:cs typeface="Lato"/>
                <a:sym typeface="Lato"/>
              </a:rPr>
              <a:t>A JWT consists of three parts, separated by periods (.):</a:t>
            </a:r>
            <a:endParaRPr sz="1035">
              <a:solidFill>
                <a:srgbClr val="9900FF"/>
              </a:solidFill>
              <a:latin typeface="Lato"/>
              <a:ea typeface="Lato"/>
              <a:cs typeface="Lato"/>
              <a:sym typeface="Lato"/>
            </a:endParaRPr>
          </a:p>
          <a:p>
            <a:pPr indent="-294322" lvl="0" marL="457200" rtl="0" algn="l">
              <a:lnSpc>
                <a:spcPct val="95000"/>
              </a:lnSpc>
              <a:spcBef>
                <a:spcPts val="1200"/>
              </a:spcBef>
              <a:spcAft>
                <a:spcPts val="0"/>
              </a:spcAft>
              <a:buClr>
                <a:srgbClr val="9900FF"/>
              </a:buClr>
              <a:buSzPts val="1035"/>
              <a:buAutoNum type="arabicPeriod"/>
            </a:pPr>
            <a:r>
              <a:rPr b="1" lang="en-GB" sz="1035">
                <a:solidFill>
                  <a:srgbClr val="9900FF"/>
                </a:solidFill>
                <a:latin typeface="Lato"/>
                <a:ea typeface="Lato"/>
                <a:cs typeface="Lato"/>
                <a:sym typeface="Lato"/>
              </a:rPr>
              <a:t>Header</a:t>
            </a:r>
            <a:r>
              <a:rPr lang="en-GB" sz="1035">
                <a:solidFill>
                  <a:srgbClr val="9900FF"/>
                </a:solidFill>
                <a:latin typeface="Lato"/>
                <a:ea typeface="Lato"/>
                <a:cs typeface="Lato"/>
                <a:sym typeface="Lato"/>
              </a:rPr>
              <a:t>: Specifies the type of token (JWT) and the algorithm used to sign it (e.g., HMAC SHA256).</a:t>
            </a:r>
            <a:endParaRPr sz="1035">
              <a:solidFill>
                <a:srgbClr val="9900FF"/>
              </a:solidFill>
              <a:latin typeface="Lato"/>
              <a:ea typeface="Lato"/>
              <a:cs typeface="Lato"/>
              <a:sym typeface="Lato"/>
            </a:endParaRPr>
          </a:p>
          <a:p>
            <a:pPr indent="-294322" lvl="0" marL="457200" rtl="0" algn="l">
              <a:lnSpc>
                <a:spcPct val="95000"/>
              </a:lnSpc>
              <a:spcBef>
                <a:spcPts val="0"/>
              </a:spcBef>
              <a:spcAft>
                <a:spcPts val="0"/>
              </a:spcAft>
              <a:buClr>
                <a:srgbClr val="9900FF"/>
              </a:buClr>
              <a:buSzPts val="1035"/>
              <a:buAutoNum type="arabicPeriod"/>
            </a:pPr>
            <a:r>
              <a:rPr b="1" lang="en-GB" sz="1035">
                <a:solidFill>
                  <a:srgbClr val="9900FF"/>
                </a:solidFill>
                <a:latin typeface="Lato"/>
                <a:ea typeface="Lato"/>
                <a:cs typeface="Lato"/>
                <a:sym typeface="Lato"/>
              </a:rPr>
              <a:t>Payload</a:t>
            </a:r>
            <a:r>
              <a:rPr lang="en-GB" sz="1035">
                <a:solidFill>
                  <a:srgbClr val="9900FF"/>
                </a:solidFill>
                <a:latin typeface="Lato"/>
                <a:ea typeface="Lato"/>
                <a:cs typeface="Lato"/>
                <a:sym typeface="Lato"/>
              </a:rPr>
              <a:t>: Contains the claims, or the actual data, which includes user information and permissions (e.g., user ID, roles, or scopes).</a:t>
            </a:r>
            <a:endParaRPr sz="1035">
              <a:solidFill>
                <a:srgbClr val="9900FF"/>
              </a:solidFill>
              <a:latin typeface="Lato"/>
              <a:ea typeface="Lato"/>
              <a:cs typeface="Lato"/>
              <a:sym typeface="Lato"/>
            </a:endParaRPr>
          </a:p>
          <a:p>
            <a:pPr indent="-294322" lvl="0" marL="457200" rtl="0" algn="l">
              <a:lnSpc>
                <a:spcPct val="95000"/>
              </a:lnSpc>
              <a:spcBef>
                <a:spcPts val="0"/>
              </a:spcBef>
              <a:spcAft>
                <a:spcPts val="0"/>
              </a:spcAft>
              <a:buClr>
                <a:srgbClr val="9900FF"/>
              </a:buClr>
              <a:buSzPts val="1035"/>
              <a:buAutoNum type="arabicPeriod"/>
            </a:pPr>
            <a:r>
              <a:rPr b="1" lang="en-GB" sz="1035">
                <a:solidFill>
                  <a:srgbClr val="9900FF"/>
                </a:solidFill>
                <a:latin typeface="Lato"/>
                <a:ea typeface="Lato"/>
                <a:cs typeface="Lato"/>
                <a:sym typeface="Lato"/>
              </a:rPr>
              <a:t>Signature</a:t>
            </a:r>
            <a:r>
              <a:rPr lang="en-GB" sz="1035">
                <a:solidFill>
                  <a:srgbClr val="9900FF"/>
                </a:solidFill>
                <a:latin typeface="Lato"/>
                <a:ea typeface="Lato"/>
                <a:cs typeface="Lato"/>
                <a:sym typeface="Lato"/>
              </a:rPr>
              <a:t>: A cryptographic signature that ensures the integrity of the token, created by hashing the header and payload with a secret key or public/private key pair.</a:t>
            </a:r>
            <a:endParaRPr sz="1035">
              <a:solidFill>
                <a:srgbClr val="9900FF"/>
              </a:solidFill>
              <a:latin typeface="Lato"/>
              <a:ea typeface="Lato"/>
              <a:cs typeface="Lato"/>
              <a:sym typeface="Lato"/>
            </a:endParaRPr>
          </a:p>
          <a:p>
            <a:pPr indent="-294322" lvl="0" marL="457200" rtl="0" algn="l">
              <a:lnSpc>
                <a:spcPct val="95000"/>
              </a:lnSpc>
              <a:spcBef>
                <a:spcPts val="0"/>
              </a:spcBef>
              <a:spcAft>
                <a:spcPts val="0"/>
              </a:spcAft>
              <a:buClr>
                <a:srgbClr val="9900FF"/>
              </a:buClr>
              <a:buSzPts val="1035"/>
              <a:buFont typeface="Lato"/>
              <a:buAutoNum type="arabicPeriod"/>
            </a:pPr>
            <a:r>
              <a:rPr lang="en-GB" sz="1035">
                <a:solidFill>
                  <a:srgbClr val="9900FF"/>
                </a:solidFill>
                <a:latin typeface="Lato"/>
                <a:ea typeface="Lato"/>
                <a:cs typeface="Lato"/>
                <a:sym typeface="Lato"/>
              </a:rPr>
              <a:t>Example</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629">
                <a:solidFill>
                  <a:srgbClr val="9900FF"/>
                </a:solidFill>
                <a:latin typeface="Lato"/>
                <a:ea typeface="Lato"/>
                <a:cs typeface="Lato"/>
                <a:sym typeface="Lato"/>
              </a:rPr>
              <a:t>eyJhbGciOiJIUzI1NiIsInR5cCI6IkpXVCJ9.eyJ1c2VyX2lkIjoiMTIzNDU2IiwiYWRtaW4iOnRydWV9.Xy9wL8vSxF_lJ7WNjJzpFIshmFyGJmxM2JvXNnPyYy8</a:t>
            </a:r>
            <a:endParaRPr sz="1629">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t/>
            </a:r>
            <a:endParaRPr sz="1629">
              <a:solidFill>
                <a:srgbClr val="9900FF"/>
              </a:solidFill>
              <a:latin typeface="Lato"/>
              <a:ea typeface="Lato"/>
              <a:cs typeface="Lato"/>
              <a:sym typeface="Lato"/>
            </a:endParaRPr>
          </a:p>
          <a:p>
            <a:pPr indent="0" lvl="0" marL="0" rtl="0" algn="l">
              <a:lnSpc>
                <a:spcPct val="95000"/>
              </a:lnSpc>
              <a:spcBef>
                <a:spcPts val="1200"/>
              </a:spcBef>
              <a:spcAft>
                <a:spcPts val="1200"/>
              </a:spcAft>
              <a:buSzPts val="935"/>
              <a:buNone/>
            </a:pPr>
            <a:r>
              <a:t/>
            </a:r>
            <a:endParaRPr sz="1629">
              <a:solidFill>
                <a:srgbClr val="9900FF"/>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572700"/>
          </a:xfrm>
          <a:prstGeom prst="rect">
            <a:avLst/>
          </a:prstGeom>
        </p:spPr>
        <p:txBody>
          <a:bodyPr anchorCtr="0" anchor="t" bIns="91425" lIns="91425" spcFirstLastPara="1" rIns="91425" wrap="square" tIns="91425">
            <a:normAutofit/>
          </a:bodyPr>
          <a:lstStyle/>
          <a:p>
            <a:pPr indent="-425450" lvl="0" marL="342900" rtl="0" algn="ctr">
              <a:lnSpc>
                <a:spcPct val="115000"/>
              </a:lnSpc>
              <a:spcBef>
                <a:spcPts val="0"/>
              </a:spcBef>
              <a:spcAft>
                <a:spcPts val="0"/>
              </a:spcAft>
              <a:buClr>
                <a:srgbClr val="9900FF"/>
              </a:buClr>
              <a:buSzPts val="2500"/>
              <a:buFont typeface="Lato"/>
              <a:buChar char="∙"/>
            </a:pPr>
            <a:r>
              <a:rPr b="1" lang="en-GB" sz="2500">
                <a:solidFill>
                  <a:srgbClr val="9900FF"/>
                </a:solidFill>
                <a:latin typeface="Lato"/>
                <a:ea typeface="Lato"/>
                <a:cs typeface="Lato"/>
                <a:sym typeface="Lato"/>
              </a:rPr>
              <a:t>API Security Threats</a:t>
            </a:r>
            <a:endParaRPr b="1" sz="4100"/>
          </a:p>
        </p:txBody>
      </p:sp>
      <p:sp>
        <p:nvSpPr>
          <p:cNvPr id="67" name="Google Shape;67;p15"/>
          <p:cNvSpPr txBox="1"/>
          <p:nvPr>
            <p:ph idx="1" type="body"/>
          </p:nvPr>
        </p:nvSpPr>
        <p:spPr>
          <a:xfrm>
            <a:off x="87000" y="572700"/>
            <a:ext cx="8745300" cy="43695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rPr lang="en-GB" sz="1765">
                <a:solidFill>
                  <a:srgbClr val="9900FF"/>
                </a:solidFill>
              </a:rPr>
              <a:t>API security is crucial because APIs often serve as the gateway to an organization's data and services. Here are some common API security threats you should be aware of:</a:t>
            </a:r>
            <a:endParaRPr sz="1765">
              <a:solidFill>
                <a:srgbClr val="9900FF"/>
              </a:solidFill>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Injection Attacks</a:t>
            </a:r>
            <a:r>
              <a:rPr lang="en-GB" sz="1317">
                <a:solidFill>
                  <a:srgbClr val="9900FF"/>
                </a:solidFill>
                <a:latin typeface="Lato"/>
                <a:ea typeface="Lato"/>
                <a:cs typeface="Lato"/>
                <a:sym typeface="Lato"/>
              </a:rPr>
              <a:t>: This includes SQL injection, XML injection, and other forms of injection attacks where malicious data is inserted into a query or command. This can lead to unauthorized access or manipulation of data.</a:t>
            </a:r>
            <a:endParaRPr sz="13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Broken Authentication</a:t>
            </a:r>
            <a:r>
              <a:rPr lang="en-GB" sz="1317">
                <a:solidFill>
                  <a:srgbClr val="9900FF"/>
                </a:solidFill>
                <a:latin typeface="Lato"/>
                <a:ea typeface="Lato"/>
                <a:cs typeface="Lato"/>
                <a:sym typeface="Lato"/>
              </a:rPr>
              <a:t>: Weak or improper authentication mechanisms can allow attackers to impersonate legitimate users or systems, gaining unauthorized access to API endpoints.</a:t>
            </a:r>
            <a:endParaRPr sz="13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Broken Access Control</a:t>
            </a:r>
            <a:r>
              <a:rPr lang="en-GB" sz="1317">
                <a:solidFill>
                  <a:srgbClr val="9900FF"/>
                </a:solidFill>
                <a:latin typeface="Lato"/>
                <a:ea typeface="Lato"/>
                <a:cs typeface="Lato"/>
                <a:sym typeface="Lato"/>
              </a:rPr>
              <a:t>: Inadequate access controls can let users access data or perform actions beyond their permissions. This might involve improper implementation of user roles or access rights.</a:t>
            </a:r>
            <a:endParaRPr sz="13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Sensitive Data Exposure</a:t>
            </a:r>
            <a:r>
              <a:rPr lang="en-GB" sz="1317">
                <a:solidFill>
                  <a:srgbClr val="9900FF"/>
                </a:solidFill>
                <a:latin typeface="Lato"/>
                <a:ea typeface="Lato"/>
                <a:cs typeface="Lato"/>
                <a:sym typeface="Lato"/>
              </a:rPr>
              <a:t>: APIs often handle sensitive information. If not properly protected, this data can be exposed through inadequate encryption, improper data masking, or insecure transmission methods.</a:t>
            </a:r>
            <a:endParaRPr sz="1317">
              <a:solidFill>
                <a:srgbClr val="9900FF"/>
              </a:solidFill>
              <a:latin typeface="Lato"/>
              <a:ea typeface="Lato"/>
              <a:cs typeface="Lato"/>
              <a:sym typeface="Lato"/>
            </a:endParaRPr>
          </a:p>
          <a:p>
            <a:pPr indent="0" lvl="0" marL="0" rtl="0" algn="l">
              <a:lnSpc>
                <a:spcPct val="95000"/>
              </a:lnSpc>
              <a:spcBef>
                <a:spcPts val="1200"/>
              </a:spcBef>
              <a:spcAft>
                <a:spcPts val="0"/>
              </a:spcAft>
              <a:buSzPts val="1018"/>
              <a:buNone/>
            </a:pPr>
            <a:r>
              <a:rPr b="1" lang="en-GB" sz="1317">
                <a:solidFill>
                  <a:srgbClr val="9900FF"/>
                </a:solidFill>
                <a:latin typeface="Lato"/>
                <a:ea typeface="Lato"/>
                <a:cs typeface="Lato"/>
                <a:sym typeface="Lato"/>
              </a:rPr>
              <a:t>Rate Limiting and Denial of Service (DoS)</a:t>
            </a:r>
            <a:r>
              <a:rPr lang="en-GB" sz="1317">
                <a:solidFill>
                  <a:srgbClr val="9900FF"/>
                </a:solidFill>
                <a:latin typeface="Lato"/>
                <a:ea typeface="Lato"/>
                <a:cs typeface="Lato"/>
                <a:sym typeface="Lato"/>
              </a:rPr>
              <a:t>: APIs can be overwhelmed by excessive requests, leading to service degradation or outage. Attackers may exploit this by flooding the API with requests to disrupt service.</a:t>
            </a:r>
            <a:endParaRPr sz="1317">
              <a:solidFill>
                <a:srgbClr val="9900FF"/>
              </a:solidFill>
              <a:latin typeface="Lato"/>
              <a:ea typeface="Lato"/>
              <a:cs typeface="Lato"/>
              <a:sym typeface="Lato"/>
            </a:endParaRPr>
          </a:p>
          <a:p>
            <a:pPr indent="0" lvl="0" marL="0" rtl="0" algn="l">
              <a:lnSpc>
                <a:spcPct val="95000"/>
              </a:lnSpc>
              <a:spcBef>
                <a:spcPts val="1200"/>
              </a:spcBef>
              <a:spcAft>
                <a:spcPts val="1200"/>
              </a:spcAft>
              <a:buSzPts val="1018"/>
              <a:buNone/>
            </a:pPr>
            <a:r>
              <a:t/>
            </a:r>
            <a:endParaRPr sz="1765">
              <a:solidFill>
                <a:srgbClr val="9900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9" name="Google Shape;229;p42"/>
          <p:cNvSpPr txBox="1"/>
          <p:nvPr>
            <p:ph idx="1" type="body"/>
          </p:nvPr>
        </p:nvSpPr>
        <p:spPr>
          <a:xfrm>
            <a:off x="149125" y="1152475"/>
            <a:ext cx="8683200" cy="39909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How JWT Authentication Works:</a:t>
            </a:r>
            <a:endParaRPr b="1" sz="1100">
              <a:solidFill>
                <a:srgbClr val="9900FF"/>
              </a:solidFill>
              <a:latin typeface="Lato"/>
              <a:ea typeface="Lato"/>
              <a:cs typeface="Lato"/>
              <a:sym typeface="Lato"/>
            </a:endParaRPr>
          </a:p>
          <a:p>
            <a:pPr indent="-282733" lvl="0" marL="457200" rtl="0" algn="l">
              <a:spcBef>
                <a:spcPts val="1200"/>
              </a:spcBef>
              <a:spcAft>
                <a:spcPts val="0"/>
              </a:spcAft>
              <a:buClr>
                <a:srgbClr val="9900FF"/>
              </a:buClr>
              <a:buSzPct val="100000"/>
              <a:buAutoNum type="arabicPeriod"/>
            </a:pPr>
            <a:r>
              <a:rPr b="1" lang="en-GB" sz="1100">
                <a:solidFill>
                  <a:srgbClr val="9900FF"/>
                </a:solidFill>
                <a:latin typeface="Lato"/>
                <a:ea typeface="Lato"/>
                <a:cs typeface="Lato"/>
                <a:sym typeface="Lato"/>
              </a:rPr>
              <a:t>Authentication</a:t>
            </a:r>
            <a:r>
              <a:rPr lang="en-GB" sz="1100">
                <a:solidFill>
                  <a:srgbClr val="9900FF"/>
                </a:solidFill>
                <a:latin typeface="Lato"/>
                <a:ea typeface="Lato"/>
                <a:cs typeface="Lato"/>
                <a:sym typeface="Lato"/>
              </a:rPr>
              <a:t>: The user logs in with their credentials (e.g., username and password), and the server generates a JWT if the credentials are valid.</a:t>
            </a:r>
            <a:endParaRPr sz="1100">
              <a:solidFill>
                <a:srgbClr val="9900FF"/>
              </a:solidFill>
              <a:latin typeface="Lato"/>
              <a:ea typeface="Lato"/>
              <a:cs typeface="Lato"/>
              <a:sym typeface="Lato"/>
            </a:endParaRPr>
          </a:p>
          <a:p>
            <a:pPr indent="-282733" lvl="0" marL="457200" rtl="0" algn="l">
              <a:spcBef>
                <a:spcPts val="0"/>
              </a:spcBef>
              <a:spcAft>
                <a:spcPts val="0"/>
              </a:spcAft>
              <a:buClr>
                <a:srgbClr val="9900FF"/>
              </a:buClr>
              <a:buSzPct val="100000"/>
              <a:buAutoNum type="arabicPeriod"/>
            </a:pPr>
            <a:r>
              <a:rPr b="1" lang="en-GB" sz="1100">
                <a:solidFill>
                  <a:srgbClr val="9900FF"/>
                </a:solidFill>
                <a:latin typeface="Lato"/>
                <a:ea typeface="Lato"/>
                <a:cs typeface="Lato"/>
                <a:sym typeface="Lato"/>
              </a:rPr>
              <a:t>Token Transmission</a:t>
            </a:r>
            <a:r>
              <a:rPr lang="en-GB" sz="1100">
                <a:solidFill>
                  <a:srgbClr val="9900FF"/>
                </a:solidFill>
                <a:latin typeface="Lato"/>
                <a:ea typeface="Lato"/>
                <a:cs typeface="Lato"/>
                <a:sym typeface="Lato"/>
              </a:rPr>
              <a:t>: The JWT is returned to the client, which stores it (usually in local storage or as an HTTP-only cookie).</a:t>
            </a:r>
            <a:endParaRPr sz="1100">
              <a:solidFill>
                <a:srgbClr val="9900FF"/>
              </a:solidFill>
              <a:latin typeface="Lato"/>
              <a:ea typeface="Lato"/>
              <a:cs typeface="Lato"/>
              <a:sym typeface="Lato"/>
            </a:endParaRPr>
          </a:p>
          <a:p>
            <a:pPr indent="-282733" lvl="0" marL="457200" rtl="0" algn="l">
              <a:spcBef>
                <a:spcPts val="0"/>
              </a:spcBef>
              <a:spcAft>
                <a:spcPts val="0"/>
              </a:spcAft>
              <a:buClr>
                <a:srgbClr val="9900FF"/>
              </a:buClr>
              <a:buSzPct val="100000"/>
              <a:buAutoNum type="arabicPeriod"/>
            </a:pPr>
            <a:r>
              <a:rPr b="1" lang="en-GB" sz="1100">
                <a:solidFill>
                  <a:srgbClr val="9900FF"/>
                </a:solidFill>
                <a:latin typeface="Lato"/>
                <a:ea typeface="Lato"/>
                <a:cs typeface="Lato"/>
                <a:sym typeface="Lato"/>
              </a:rPr>
              <a:t>Token-Based API Requests</a:t>
            </a:r>
            <a:r>
              <a:rPr lang="en-GB" sz="1100">
                <a:solidFill>
                  <a:srgbClr val="9900FF"/>
                </a:solidFill>
                <a:latin typeface="Lato"/>
                <a:ea typeface="Lato"/>
                <a:cs typeface="Lato"/>
                <a:sym typeface="Lato"/>
              </a:rPr>
              <a:t>: For subsequent API requests, the client includes the JWT in the </a:t>
            </a:r>
            <a:r>
              <a:rPr b="1" lang="en-GB" sz="1100">
                <a:solidFill>
                  <a:srgbClr val="9900FF"/>
                </a:solidFill>
                <a:latin typeface="Lato"/>
                <a:ea typeface="Lato"/>
                <a:cs typeface="Lato"/>
                <a:sym typeface="Lato"/>
              </a:rPr>
              <a:t>Authorization</a:t>
            </a:r>
            <a:r>
              <a:rPr lang="en-GB" sz="1100">
                <a:solidFill>
                  <a:srgbClr val="9900FF"/>
                </a:solidFill>
                <a:latin typeface="Lato"/>
                <a:ea typeface="Lato"/>
                <a:cs typeface="Lato"/>
                <a:sym typeface="Lato"/>
              </a:rPr>
              <a:t> header using the "Bearer" schema:</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900FF"/>
                </a:solidFill>
                <a:latin typeface="Lato"/>
                <a:ea typeface="Lato"/>
                <a:cs typeface="Lato"/>
                <a:sym typeface="Lato"/>
              </a:rPr>
              <a:t>Authorization: Bearer eyJhbGciOiJIUzI1NiIsInR5cCI6IkpXVCJ9...</a:t>
            </a:r>
            <a:endParaRPr>
              <a:solidFill>
                <a:srgbClr val="9900FF"/>
              </a:solidFill>
              <a:latin typeface="Lato"/>
              <a:ea typeface="Lato"/>
              <a:cs typeface="Lato"/>
              <a:sym typeface="Lato"/>
            </a:endParaRPr>
          </a:p>
          <a:p>
            <a:pPr indent="-282733" lvl="0" marL="457200" rtl="0" algn="l">
              <a:spcBef>
                <a:spcPts val="1200"/>
              </a:spcBef>
              <a:spcAft>
                <a:spcPts val="0"/>
              </a:spcAft>
              <a:buClr>
                <a:srgbClr val="9900FF"/>
              </a:buClr>
              <a:buSzPct val="100000"/>
              <a:buAutoNum type="arabicPeriod"/>
            </a:pPr>
            <a:r>
              <a:rPr b="1" lang="en-GB" sz="1100">
                <a:solidFill>
                  <a:srgbClr val="9900FF"/>
                </a:solidFill>
                <a:latin typeface="Lato"/>
                <a:ea typeface="Lato"/>
                <a:cs typeface="Lato"/>
                <a:sym typeface="Lato"/>
              </a:rPr>
              <a:t>Verification</a:t>
            </a:r>
            <a:r>
              <a:rPr lang="en-GB" sz="1100">
                <a:solidFill>
                  <a:srgbClr val="9900FF"/>
                </a:solidFill>
                <a:latin typeface="Lato"/>
                <a:ea typeface="Lato"/>
                <a:cs typeface="Lato"/>
                <a:sym typeface="Lato"/>
              </a:rPr>
              <a:t>: The server verifies the JWT’s signature and checks the claims to determine whether the request is authorized.</a:t>
            </a:r>
            <a:endParaRPr sz="1100">
              <a:solidFill>
                <a:srgbClr val="9900FF"/>
              </a:solidFill>
              <a:latin typeface="Lato"/>
              <a:ea typeface="Lato"/>
              <a:cs typeface="Lato"/>
              <a:sym typeface="Lato"/>
            </a:endParaRPr>
          </a:p>
          <a:p>
            <a:pPr indent="-282733" lvl="0" marL="457200" rtl="0" algn="l">
              <a:spcBef>
                <a:spcPts val="0"/>
              </a:spcBef>
              <a:spcAft>
                <a:spcPts val="0"/>
              </a:spcAft>
              <a:buClr>
                <a:srgbClr val="9900FF"/>
              </a:buClr>
              <a:buSzPct val="100000"/>
              <a:buAutoNum type="arabicPeriod"/>
            </a:pPr>
            <a:r>
              <a:rPr b="1" lang="en-GB" sz="1100">
                <a:solidFill>
                  <a:srgbClr val="9900FF"/>
                </a:solidFill>
                <a:latin typeface="Lato"/>
                <a:ea typeface="Lato"/>
                <a:cs typeface="Lato"/>
                <a:sym typeface="Lato"/>
              </a:rPr>
              <a:t>Access</a:t>
            </a:r>
            <a:r>
              <a:rPr lang="en-GB" sz="1100">
                <a:solidFill>
                  <a:srgbClr val="9900FF"/>
                </a:solidFill>
                <a:latin typeface="Lato"/>
                <a:ea typeface="Lato"/>
                <a:cs typeface="Lato"/>
                <a:sym typeface="Lato"/>
              </a:rPr>
              <a:t>: If valid, the API grants access based on the token’s claims.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ct val="100000"/>
              <a:buFont typeface="Arial"/>
              <a:buNone/>
            </a:pPr>
            <a:r>
              <a:rPr b="1" lang="en-GB" sz="1100">
                <a:solidFill>
                  <a:srgbClr val="9900FF"/>
                </a:solidFill>
                <a:latin typeface="Lato"/>
                <a:ea typeface="Lato"/>
                <a:cs typeface="Lato"/>
                <a:sym typeface="Lato"/>
              </a:rPr>
              <a:t>Example Payload (Claims):</a:t>
            </a:r>
            <a:endParaRPr b="1" sz="1100">
              <a:solidFill>
                <a:srgbClr val="9900FF"/>
              </a:solidFill>
              <a:latin typeface="Lato"/>
              <a:ea typeface="Lato"/>
              <a:cs typeface="Lato"/>
              <a:sym typeface="Lato"/>
            </a:endParaRPr>
          </a:p>
          <a:p>
            <a:pPr indent="0" lvl="0" marL="0" rtl="0" algn="l">
              <a:spcBef>
                <a:spcPts val="200"/>
              </a:spcBef>
              <a:spcAft>
                <a:spcPts val="0"/>
              </a:spcAft>
              <a:buClr>
                <a:schemeClr val="dk1"/>
              </a:buClr>
              <a:buSzPct val="61111"/>
              <a:buFont typeface="Arial"/>
              <a:buNone/>
            </a:pPr>
            <a:r>
              <a:rPr lang="en-GB">
                <a:solidFill>
                  <a:srgbClr val="9900FF"/>
                </a:solidFill>
                <a:latin typeface="Lato"/>
                <a:ea typeface="Lato"/>
                <a:cs typeface="Lato"/>
                <a:sym typeface="Lato"/>
              </a:rPr>
              <a:t>{</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"sub": "1234567890",</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"name": "John Doe",</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"admin": true,</a:t>
            </a:r>
            <a:endParaRPr>
              <a:solidFill>
                <a:srgbClr val="9900FF"/>
              </a:solidFill>
              <a:latin typeface="Lato"/>
              <a:ea typeface="Lato"/>
              <a:cs typeface="Lato"/>
              <a:sym typeface="Lato"/>
            </a:endParaRPr>
          </a:p>
          <a:p>
            <a:pPr indent="0" lvl="0" marL="0" rtl="0" algn="l">
              <a:spcBef>
                <a:spcPts val="1200"/>
              </a:spcBef>
              <a:spcAft>
                <a:spcPts val="0"/>
              </a:spcAft>
              <a:buClr>
                <a:schemeClr val="dk1"/>
              </a:buClr>
              <a:buSzPct val="61111"/>
              <a:buFont typeface="Arial"/>
              <a:buNone/>
            </a:pPr>
            <a:r>
              <a:rPr lang="en-GB">
                <a:solidFill>
                  <a:srgbClr val="9900FF"/>
                </a:solidFill>
                <a:latin typeface="Lato"/>
                <a:ea typeface="Lato"/>
                <a:cs typeface="Lato"/>
                <a:sym typeface="Lato"/>
              </a:rPr>
              <a:t>  "exp": 1672531199  // Expiration time</a:t>
            </a:r>
            <a:endParaRPr>
              <a:solidFill>
                <a:srgbClr val="9900FF"/>
              </a:solidFill>
              <a:latin typeface="Lato"/>
              <a:ea typeface="Lato"/>
              <a:cs typeface="Lato"/>
              <a:sym typeface="Lato"/>
            </a:endParaRPr>
          </a:p>
          <a:p>
            <a:pPr indent="0" lvl="0" marL="0" rtl="0" algn="l">
              <a:spcBef>
                <a:spcPts val="1200"/>
              </a:spcBef>
              <a:spcAft>
                <a:spcPts val="1200"/>
              </a:spcAft>
              <a:buNone/>
            </a:pPr>
            <a:r>
              <a:rPr lang="en-GB">
                <a:solidFill>
                  <a:srgbClr val="9900FF"/>
                </a:solidFill>
                <a:latin typeface="Lato"/>
                <a:ea typeface="Lato"/>
                <a:cs typeface="Lato"/>
                <a:sym typeface="Lato"/>
              </a:rPr>
              <a:t>}</a:t>
            </a:r>
            <a:endParaRPr>
              <a:solidFill>
                <a:srgbClr val="9900FF"/>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Use Cases for JWTs: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User Authentication</a:t>
            </a:r>
            <a:r>
              <a:rPr lang="en-GB" sz="1100">
                <a:solidFill>
                  <a:srgbClr val="9900FF"/>
                </a:solidFill>
                <a:latin typeface="Lato"/>
                <a:ea typeface="Lato"/>
                <a:cs typeface="Lato"/>
                <a:sym typeface="Lato"/>
              </a:rPr>
              <a:t>: JWTs are widely used for stateless, token-based authentication. They provide secure, scalable authentication in web applications and APIs.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Authorization</a:t>
            </a:r>
            <a:r>
              <a:rPr lang="en-GB" sz="1100">
                <a:solidFill>
                  <a:srgbClr val="9900FF"/>
                </a:solidFill>
                <a:latin typeface="Lato"/>
                <a:ea typeface="Lato"/>
                <a:cs typeface="Lato"/>
                <a:sym typeface="Lato"/>
              </a:rPr>
              <a:t>: JWT claims can include roles and permissions, allowing APIs to enforce fine-grained access control.</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Session Management</a:t>
            </a:r>
            <a:r>
              <a:rPr lang="en-GB" sz="1100">
                <a:solidFill>
                  <a:srgbClr val="9900FF"/>
                </a:solidFill>
                <a:latin typeface="Lato"/>
                <a:ea typeface="Lato"/>
                <a:cs typeface="Lato"/>
                <a:sym typeface="Lato"/>
              </a:rPr>
              <a:t>: JWTs eliminate the need for server-side session storage, making them ideal for stateless APIs.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Benefits of JWTs: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Stateless</a:t>
            </a:r>
            <a:r>
              <a:rPr lang="en-GB" sz="1100">
                <a:solidFill>
                  <a:srgbClr val="9900FF"/>
                </a:solidFill>
                <a:latin typeface="Lato"/>
                <a:ea typeface="Lato"/>
                <a:cs typeface="Lato"/>
                <a:sym typeface="Lato"/>
              </a:rPr>
              <a:t>: JWTs are self-contained and can be verified without maintaining session state on the server, making them scalable and efficient for APIs.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Decentralized</a:t>
            </a:r>
            <a:r>
              <a:rPr lang="en-GB" sz="1100">
                <a:solidFill>
                  <a:srgbClr val="9900FF"/>
                </a:solidFill>
                <a:latin typeface="Lato"/>
                <a:ea typeface="Lato"/>
                <a:cs typeface="Lato"/>
                <a:sym typeface="Lato"/>
              </a:rPr>
              <a:t>: Multiple services can verify the same JWT, which makes it useful in microservices architectures.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Secure</a:t>
            </a:r>
            <a:r>
              <a:rPr lang="en-GB" sz="1100">
                <a:solidFill>
                  <a:srgbClr val="9900FF"/>
                </a:solidFill>
                <a:latin typeface="Lato"/>
                <a:ea typeface="Lato"/>
                <a:cs typeface="Lato"/>
                <a:sym typeface="Lato"/>
              </a:rPr>
              <a:t>: The signature ensures that the token hasn’t been tampered with, and claims such as expiration (exp) or issued-at time (iat) can prevent token reuse.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Granular Authorization</a:t>
            </a:r>
            <a:r>
              <a:rPr lang="en-GB" sz="1100">
                <a:solidFill>
                  <a:srgbClr val="9900FF"/>
                </a:solidFill>
                <a:latin typeface="Lato"/>
                <a:ea typeface="Lato"/>
                <a:cs typeface="Lato"/>
                <a:sym typeface="Lato"/>
              </a:rPr>
              <a:t>: JWTs can carry user roles, permissions, or scopes, enabling more fine-grained control over who can access which resources.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1" name="Google Shape;241;p44"/>
          <p:cNvSpPr txBox="1"/>
          <p:nvPr>
            <p:ph idx="1" type="body"/>
          </p:nvPr>
        </p:nvSpPr>
        <p:spPr>
          <a:xfrm>
            <a:off x="87000" y="1152475"/>
            <a:ext cx="8745300" cy="4081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Limitations of JWTs: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Token Size</a:t>
            </a:r>
            <a:r>
              <a:rPr lang="en-GB" sz="1100">
                <a:solidFill>
                  <a:srgbClr val="9900FF"/>
                </a:solidFill>
                <a:latin typeface="Lato"/>
                <a:ea typeface="Lato"/>
                <a:cs typeface="Lato"/>
                <a:sym typeface="Lato"/>
              </a:rPr>
              <a:t>: JWTs can be large, especially when carrying many claims, which may increase the overhead of each request.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Cannot be Revoked Easily</a:t>
            </a:r>
            <a:r>
              <a:rPr lang="en-GB" sz="1100">
                <a:solidFill>
                  <a:srgbClr val="9900FF"/>
                </a:solidFill>
                <a:latin typeface="Lato"/>
                <a:ea typeface="Lato"/>
                <a:cs typeface="Lato"/>
                <a:sym typeface="Lato"/>
              </a:rPr>
              <a:t>: Once issued, JWTs cannot be revoked easily (unless using methods like a token blacklist), which can be a security risk if they are compromised.</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Expiration Handling</a:t>
            </a:r>
            <a:r>
              <a:rPr lang="en-GB" sz="1100">
                <a:solidFill>
                  <a:srgbClr val="9900FF"/>
                </a:solidFill>
                <a:latin typeface="Lato"/>
                <a:ea typeface="Lato"/>
                <a:cs typeface="Lato"/>
                <a:sym typeface="Lato"/>
              </a:rPr>
              <a:t>: JWTs typically include an expiration time (exp), which requires handling token refresh processes (often using </a:t>
            </a:r>
            <a:r>
              <a:rPr b="1" lang="en-GB" sz="1100">
                <a:solidFill>
                  <a:srgbClr val="9900FF"/>
                </a:solidFill>
                <a:latin typeface="Lato"/>
                <a:ea typeface="Lato"/>
                <a:cs typeface="Lato"/>
                <a:sym typeface="Lato"/>
              </a:rPr>
              <a:t>refresh tokens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Best Practices for Using JWTs:</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Use Short Expiration Times</a:t>
            </a:r>
            <a:r>
              <a:rPr lang="en-GB" sz="1100">
                <a:solidFill>
                  <a:srgbClr val="9900FF"/>
                </a:solidFill>
                <a:latin typeface="Lato"/>
                <a:ea typeface="Lato"/>
                <a:cs typeface="Lato"/>
                <a:sym typeface="Lato"/>
              </a:rPr>
              <a:t>: Set short expiration times for JWTs to reduce the impact of compromised tokens.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Refresh Tokens</a:t>
            </a:r>
            <a:r>
              <a:rPr lang="en-GB" sz="1100">
                <a:solidFill>
                  <a:srgbClr val="9900FF"/>
                </a:solidFill>
                <a:latin typeface="Lato"/>
                <a:ea typeface="Lato"/>
                <a:cs typeface="Lato"/>
                <a:sym typeface="Lato"/>
              </a:rPr>
              <a:t>: To issue long-term access, use short-lived JWTs combined with long-lived refresh tokens, which can be used to obtain new access tokens.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Sign JWTs Securely</a:t>
            </a:r>
            <a:r>
              <a:rPr lang="en-GB" sz="1100">
                <a:solidFill>
                  <a:srgbClr val="9900FF"/>
                </a:solidFill>
                <a:latin typeface="Lato"/>
                <a:ea typeface="Lato"/>
                <a:cs typeface="Lato"/>
                <a:sym typeface="Lato"/>
              </a:rPr>
              <a:t>: Use strong algorithms (e.g., HMAC SHA256 or RSA) to sign JWTs, and store the signing secret securely.</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Use HTTPS</a:t>
            </a:r>
            <a:r>
              <a:rPr lang="en-GB" sz="1100">
                <a:solidFill>
                  <a:srgbClr val="9900FF"/>
                </a:solidFill>
                <a:latin typeface="Lato"/>
                <a:ea typeface="Lato"/>
                <a:cs typeface="Lato"/>
                <a:sym typeface="Lato"/>
              </a:rPr>
              <a:t>: Always transmit JWTs over HTTPS to prevent interception.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Store JWTs Securely</a:t>
            </a:r>
            <a:r>
              <a:rPr lang="en-GB" sz="1100">
                <a:solidFill>
                  <a:srgbClr val="9900FF"/>
                </a:solidFill>
                <a:latin typeface="Lato"/>
                <a:ea typeface="Lato"/>
                <a:cs typeface="Lato"/>
                <a:sym typeface="Lato"/>
              </a:rPr>
              <a:t>: Avoid storing JWTs in local storage for web applications (vulnerable to XSS attacks). Instead, use HTTP-only cookies.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t>Comparison: API Keys vs. JWTs</a:t>
            </a:r>
            <a:endParaRPr b="1" sz="1300"/>
          </a:p>
          <a:p>
            <a:pPr indent="0" lvl="0" marL="0" rtl="0" algn="l">
              <a:spcBef>
                <a:spcPts val="400"/>
              </a:spcBef>
              <a:spcAft>
                <a:spcPts val="0"/>
              </a:spcAft>
              <a:buNone/>
            </a:pPr>
            <a:r>
              <a:t/>
            </a:r>
            <a:endParaRPr/>
          </a:p>
        </p:txBody>
      </p:sp>
      <p:graphicFrame>
        <p:nvGraphicFramePr>
          <p:cNvPr id="247" name="Google Shape;247;p45"/>
          <p:cNvGraphicFramePr/>
          <p:nvPr/>
        </p:nvGraphicFramePr>
        <p:xfrm>
          <a:off x="658263" y="1133875"/>
          <a:ext cx="3000000" cy="3000000"/>
        </p:xfrm>
        <a:graphic>
          <a:graphicData uri="http://schemas.openxmlformats.org/drawingml/2006/table">
            <a:tbl>
              <a:tblPr>
                <a:noFill/>
                <a:tableStyleId>{2C6867D4-7EB1-4685-BB8D-874AB70AE1EF}</a:tableStyleId>
              </a:tblPr>
              <a:tblGrid>
                <a:gridCol w="1174000"/>
                <a:gridCol w="2934975"/>
                <a:gridCol w="3171850"/>
              </a:tblGrid>
              <a:tr h="451550">
                <a:tc>
                  <a:txBody>
                    <a:bodyPr/>
                    <a:lstStyle/>
                    <a:p>
                      <a:pPr indent="0" lvl="0" marL="0" rtl="0" algn="ctr">
                        <a:lnSpc>
                          <a:spcPct val="115000"/>
                        </a:lnSpc>
                        <a:spcBef>
                          <a:spcPts val="0"/>
                        </a:spcBef>
                        <a:spcAft>
                          <a:spcPts val="0"/>
                        </a:spcAft>
                        <a:buNone/>
                      </a:pPr>
                      <a:r>
                        <a:rPr b="1" lang="en-GB" sz="1100"/>
                        <a:t>Feature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API Key</a:t>
                      </a:r>
                      <a:endParaRPr b="1" sz="1100"/>
                    </a:p>
                  </a:txBody>
                  <a:tcPr marT="91425" marB="91425" marR="91425" marL="91425"/>
                </a:tc>
                <a:tc>
                  <a:txBody>
                    <a:bodyPr/>
                    <a:lstStyle/>
                    <a:p>
                      <a:pPr indent="0" lvl="0" marL="0" rtl="0" algn="ctr">
                        <a:lnSpc>
                          <a:spcPct val="115000"/>
                        </a:lnSpc>
                        <a:spcBef>
                          <a:spcPts val="0"/>
                        </a:spcBef>
                        <a:spcAft>
                          <a:spcPts val="0"/>
                        </a:spcAft>
                        <a:buNone/>
                      </a:pPr>
                      <a:r>
                        <a:rPr b="1" lang="en-GB" sz="1100"/>
                        <a:t>JWT</a:t>
                      </a:r>
                      <a:endParaRPr b="1" sz="1100"/>
                    </a:p>
                  </a:txBody>
                  <a:tcPr marT="91425" marB="91425" marR="91425" marL="91425"/>
                </a:tc>
              </a:tr>
              <a:tr h="635875">
                <a:tc>
                  <a:txBody>
                    <a:bodyPr/>
                    <a:lstStyle/>
                    <a:p>
                      <a:pPr indent="0" lvl="0" marL="0" rtl="0" algn="l">
                        <a:spcBef>
                          <a:spcPts val="0"/>
                        </a:spcBef>
                        <a:spcAft>
                          <a:spcPts val="0"/>
                        </a:spcAft>
                        <a:buNone/>
                      </a:pPr>
                      <a:r>
                        <a:rPr b="1" lang="en-GB" sz="1100"/>
                        <a:t>Authentication</a:t>
                      </a:r>
                      <a:endParaRPr b="1" sz="1100"/>
                    </a:p>
                  </a:txBody>
                  <a:tcPr marT="91425" marB="91425" marR="91425" marL="91425"/>
                </a:tc>
                <a:tc>
                  <a:txBody>
                    <a:bodyPr/>
                    <a:lstStyle/>
                    <a:p>
                      <a:pPr indent="0" lvl="0" marL="0" rtl="0" algn="l">
                        <a:spcBef>
                          <a:spcPts val="0"/>
                        </a:spcBef>
                        <a:spcAft>
                          <a:spcPts val="0"/>
                        </a:spcAft>
                        <a:buNone/>
                      </a:pPr>
                      <a:r>
                        <a:rPr lang="en-GB" sz="1100"/>
                        <a:t>Simple (application-level authentication)</a:t>
                      </a:r>
                      <a:endParaRPr sz="1100"/>
                    </a:p>
                  </a:txBody>
                  <a:tcPr marT="91425" marB="91425" marR="91425" marL="91425"/>
                </a:tc>
                <a:tc>
                  <a:txBody>
                    <a:bodyPr/>
                    <a:lstStyle/>
                    <a:p>
                      <a:pPr indent="0" lvl="0" marL="0" rtl="0" algn="l">
                        <a:spcBef>
                          <a:spcPts val="0"/>
                        </a:spcBef>
                        <a:spcAft>
                          <a:spcPts val="0"/>
                        </a:spcAft>
                        <a:buNone/>
                      </a:pPr>
                      <a:r>
                        <a:rPr lang="en-GB" sz="1100"/>
                        <a:t>More secure (user-specific authentication)</a:t>
                      </a:r>
                      <a:endParaRPr sz="1100"/>
                    </a:p>
                  </a:txBody>
                  <a:tcPr marT="91425" marB="91425" marR="91425" marL="91425"/>
                </a:tc>
              </a:tr>
              <a:tr h="428525">
                <a:tc>
                  <a:txBody>
                    <a:bodyPr/>
                    <a:lstStyle/>
                    <a:p>
                      <a:pPr indent="0" lvl="0" marL="0" rtl="0" algn="l">
                        <a:spcBef>
                          <a:spcPts val="0"/>
                        </a:spcBef>
                        <a:spcAft>
                          <a:spcPts val="0"/>
                        </a:spcAft>
                        <a:buNone/>
                      </a:pPr>
                      <a:r>
                        <a:rPr b="1" lang="en-GB" sz="1100"/>
                        <a:t>Authorization</a:t>
                      </a:r>
                      <a:endParaRPr b="1" sz="1100"/>
                    </a:p>
                  </a:txBody>
                  <a:tcPr marT="91425" marB="91425" marR="91425" marL="91425"/>
                </a:tc>
                <a:tc>
                  <a:txBody>
                    <a:bodyPr/>
                    <a:lstStyle/>
                    <a:p>
                      <a:pPr indent="0" lvl="0" marL="0" rtl="0" algn="l">
                        <a:spcBef>
                          <a:spcPts val="0"/>
                        </a:spcBef>
                        <a:spcAft>
                          <a:spcPts val="0"/>
                        </a:spcAft>
                        <a:buNone/>
                      </a:pPr>
                      <a:r>
                        <a:rPr lang="en-GB" sz="1100"/>
                        <a:t>Limited</a:t>
                      </a:r>
                      <a:endParaRPr sz="1100"/>
                    </a:p>
                  </a:txBody>
                  <a:tcPr marT="91425" marB="91425" marR="91425" marL="91425"/>
                </a:tc>
                <a:tc>
                  <a:txBody>
                    <a:bodyPr/>
                    <a:lstStyle/>
                    <a:p>
                      <a:pPr indent="0" lvl="0" marL="0" rtl="0" algn="l">
                        <a:spcBef>
                          <a:spcPts val="0"/>
                        </a:spcBef>
                        <a:spcAft>
                          <a:spcPts val="0"/>
                        </a:spcAft>
                        <a:buNone/>
                      </a:pPr>
                      <a:r>
                        <a:rPr lang="en-GB" sz="1100"/>
                        <a:t>Can carry granular permissions and roles</a:t>
                      </a:r>
                      <a:endParaRPr sz="1100"/>
                    </a:p>
                  </a:txBody>
                  <a:tcPr marT="91425" marB="91425" marR="91425" marL="91425"/>
                </a:tc>
              </a:tr>
              <a:tr h="428525">
                <a:tc>
                  <a:txBody>
                    <a:bodyPr/>
                    <a:lstStyle/>
                    <a:p>
                      <a:pPr indent="0" lvl="0" marL="0" rtl="0" algn="l">
                        <a:spcBef>
                          <a:spcPts val="0"/>
                        </a:spcBef>
                        <a:spcAft>
                          <a:spcPts val="0"/>
                        </a:spcAft>
                        <a:buNone/>
                      </a:pPr>
                      <a:r>
                        <a:rPr b="1" lang="en-GB" sz="1100"/>
                        <a:t>Security</a:t>
                      </a:r>
                      <a:endParaRPr b="1" sz="1100"/>
                    </a:p>
                  </a:txBody>
                  <a:tcPr marT="91425" marB="91425" marR="91425" marL="91425"/>
                </a:tc>
                <a:tc>
                  <a:txBody>
                    <a:bodyPr/>
                    <a:lstStyle/>
                    <a:p>
                      <a:pPr indent="0" lvl="0" marL="0" rtl="0" algn="l">
                        <a:spcBef>
                          <a:spcPts val="0"/>
                        </a:spcBef>
                        <a:spcAft>
                          <a:spcPts val="0"/>
                        </a:spcAft>
                        <a:buNone/>
                      </a:pPr>
                      <a:r>
                        <a:rPr lang="en-GB" sz="1100"/>
                        <a:t>Can be exposed if not properly handled</a:t>
                      </a:r>
                      <a:endParaRPr sz="1100"/>
                    </a:p>
                  </a:txBody>
                  <a:tcPr marT="91425" marB="91425" marR="91425" marL="91425"/>
                </a:tc>
                <a:tc>
                  <a:txBody>
                    <a:bodyPr/>
                    <a:lstStyle/>
                    <a:p>
                      <a:pPr indent="0" lvl="0" marL="0" rtl="0" algn="l">
                        <a:spcBef>
                          <a:spcPts val="0"/>
                        </a:spcBef>
                        <a:spcAft>
                          <a:spcPts val="0"/>
                        </a:spcAft>
                        <a:buNone/>
                      </a:pPr>
                      <a:r>
                        <a:rPr lang="en-GB" sz="1100"/>
                        <a:t>Signed and tamper-proof</a:t>
                      </a:r>
                      <a:endParaRPr sz="1100"/>
                    </a:p>
                  </a:txBody>
                  <a:tcPr marT="91425" marB="91425" marR="91425" marL="91425"/>
                </a:tc>
              </a:tr>
              <a:tr h="428525">
                <a:tc>
                  <a:txBody>
                    <a:bodyPr/>
                    <a:lstStyle/>
                    <a:p>
                      <a:pPr indent="0" lvl="0" marL="0" rtl="0" algn="l">
                        <a:spcBef>
                          <a:spcPts val="0"/>
                        </a:spcBef>
                        <a:spcAft>
                          <a:spcPts val="0"/>
                        </a:spcAft>
                        <a:buNone/>
                      </a:pPr>
                      <a:r>
                        <a:rPr b="1" lang="en-GB" sz="1100"/>
                        <a:t>State</a:t>
                      </a:r>
                      <a:endParaRPr b="1" sz="1100"/>
                    </a:p>
                  </a:txBody>
                  <a:tcPr marT="91425" marB="91425" marR="91425" marL="91425"/>
                </a:tc>
                <a:tc>
                  <a:txBody>
                    <a:bodyPr/>
                    <a:lstStyle/>
                    <a:p>
                      <a:pPr indent="0" lvl="0" marL="0" rtl="0" algn="l">
                        <a:spcBef>
                          <a:spcPts val="0"/>
                        </a:spcBef>
                        <a:spcAft>
                          <a:spcPts val="0"/>
                        </a:spcAft>
                        <a:buNone/>
                      </a:pPr>
                      <a:r>
                        <a:rPr lang="en-GB" sz="1100"/>
                        <a:t>Stateless</a:t>
                      </a:r>
                      <a:endParaRPr sz="1100"/>
                    </a:p>
                  </a:txBody>
                  <a:tcPr marT="91425" marB="91425" marR="91425" marL="91425"/>
                </a:tc>
                <a:tc>
                  <a:txBody>
                    <a:bodyPr/>
                    <a:lstStyle/>
                    <a:p>
                      <a:pPr indent="0" lvl="0" marL="0" rtl="0" algn="l">
                        <a:spcBef>
                          <a:spcPts val="0"/>
                        </a:spcBef>
                        <a:spcAft>
                          <a:spcPts val="0"/>
                        </a:spcAft>
                        <a:buNone/>
                      </a:pPr>
                      <a:r>
                        <a:rPr lang="en-GB" sz="1100"/>
                        <a:t>Stateless</a:t>
                      </a:r>
                      <a:endParaRPr sz="1100"/>
                    </a:p>
                  </a:txBody>
                  <a:tcPr marT="91425" marB="91425" marR="91425" marL="91425"/>
                </a:tc>
              </a:tr>
              <a:tr h="428525">
                <a:tc>
                  <a:txBody>
                    <a:bodyPr/>
                    <a:lstStyle/>
                    <a:p>
                      <a:pPr indent="0" lvl="0" marL="0" rtl="0" algn="l">
                        <a:spcBef>
                          <a:spcPts val="0"/>
                        </a:spcBef>
                        <a:spcAft>
                          <a:spcPts val="0"/>
                        </a:spcAft>
                        <a:buNone/>
                      </a:pPr>
                      <a:r>
                        <a:rPr b="1" lang="en-GB" sz="1100"/>
                        <a:t>Expiration</a:t>
                      </a:r>
                      <a:endParaRPr b="1" sz="1100"/>
                    </a:p>
                  </a:txBody>
                  <a:tcPr marT="91425" marB="91425" marR="91425" marL="91425"/>
                </a:tc>
                <a:tc>
                  <a:txBody>
                    <a:bodyPr/>
                    <a:lstStyle/>
                    <a:p>
                      <a:pPr indent="0" lvl="0" marL="0" rtl="0" algn="l">
                        <a:spcBef>
                          <a:spcPts val="0"/>
                        </a:spcBef>
                        <a:spcAft>
                          <a:spcPts val="0"/>
                        </a:spcAft>
                        <a:buNone/>
                      </a:pPr>
                      <a:r>
                        <a:rPr lang="en-GB" sz="1100"/>
                        <a:t>Typically long-lived, no expiration</a:t>
                      </a:r>
                      <a:endParaRPr sz="1100"/>
                    </a:p>
                  </a:txBody>
                  <a:tcPr marT="91425" marB="91425" marR="91425" marL="91425"/>
                </a:tc>
                <a:tc>
                  <a:txBody>
                    <a:bodyPr/>
                    <a:lstStyle/>
                    <a:p>
                      <a:pPr indent="0" lvl="0" marL="0" rtl="0" algn="l">
                        <a:spcBef>
                          <a:spcPts val="0"/>
                        </a:spcBef>
                        <a:spcAft>
                          <a:spcPts val="0"/>
                        </a:spcAft>
                        <a:buNone/>
                      </a:pPr>
                      <a:r>
                        <a:rPr lang="en-GB" sz="1100"/>
                        <a:t>Can include expiration (</a:t>
                      </a:r>
                      <a:r>
                        <a:rPr lang="en-GB" sz="1100">
                          <a:solidFill>
                            <a:srgbClr val="188038"/>
                          </a:solidFill>
                          <a:latin typeface="Roboto Mono"/>
                          <a:ea typeface="Roboto Mono"/>
                          <a:cs typeface="Roboto Mono"/>
                          <a:sym typeface="Roboto Mono"/>
                        </a:rPr>
                        <a:t>exp</a:t>
                      </a:r>
                      <a:r>
                        <a:rPr lang="en-GB" sz="1100"/>
                        <a:t>)</a:t>
                      </a:r>
                      <a:endParaRPr sz="1100"/>
                    </a:p>
                  </a:txBody>
                  <a:tcPr marT="91425" marB="91425" marR="91425" marL="91425"/>
                </a:tc>
              </a:tr>
              <a:tr h="428525">
                <a:tc>
                  <a:txBody>
                    <a:bodyPr/>
                    <a:lstStyle/>
                    <a:p>
                      <a:pPr indent="0" lvl="0" marL="0" rtl="0" algn="l">
                        <a:spcBef>
                          <a:spcPts val="0"/>
                        </a:spcBef>
                        <a:spcAft>
                          <a:spcPts val="0"/>
                        </a:spcAft>
                        <a:buNone/>
                      </a:pPr>
                      <a:r>
                        <a:rPr b="1" lang="en-GB" sz="1100"/>
                        <a:t>Revocation</a:t>
                      </a:r>
                      <a:endParaRPr b="1" sz="1100"/>
                    </a:p>
                  </a:txBody>
                  <a:tcPr marT="91425" marB="91425" marR="91425" marL="91425"/>
                </a:tc>
                <a:tc>
                  <a:txBody>
                    <a:bodyPr/>
                    <a:lstStyle/>
                    <a:p>
                      <a:pPr indent="0" lvl="0" marL="0" rtl="0" algn="l">
                        <a:spcBef>
                          <a:spcPts val="0"/>
                        </a:spcBef>
                        <a:spcAft>
                          <a:spcPts val="0"/>
                        </a:spcAft>
                        <a:buNone/>
                      </a:pPr>
                      <a:r>
                        <a:rPr lang="en-GB" sz="1100"/>
                        <a:t>Requires manual revocation</a:t>
                      </a:r>
                      <a:endParaRPr sz="1100"/>
                    </a:p>
                  </a:txBody>
                  <a:tcPr marT="91425" marB="91425" marR="91425" marL="91425"/>
                </a:tc>
                <a:tc>
                  <a:txBody>
                    <a:bodyPr/>
                    <a:lstStyle/>
                    <a:p>
                      <a:pPr indent="0" lvl="0" marL="0" rtl="0" algn="l">
                        <a:spcBef>
                          <a:spcPts val="0"/>
                        </a:spcBef>
                        <a:spcAft>
                          <a:spcPts val="0"/>
                        </a:spcAft>
                        <a:buNone/>
                      </a:pPr>
                      <a:r>
                        <a:rPr lang="en-GB" sz="1100"/>
                        <a:t>Revocation is challenging without blacklists</a:t>
                      </a:r>
                      <a:endParaRPr sz="1100"/>
                    </a:p>
                  </a:txBody>
                  <a:tcPr marT="91425" marB="91425" marR="91425" marL="91425"/>
                </a:tc>
              </a:tr>
              <a:tr h="428525">
                <a:tc>
                  <a:txBody>
                    <a:bodyPr/>
                    <a:lstStyle/>
                    <a:p>
                      <a:pPr indent="0" lvl="0" marL="0" rtl="0" algn="l">
                        <a:spcBef>
                          <a:spcPts val="0"/>
                        </a:spcBef>
                        <a:spcAft>
                          <a:spcPts val="0"/>
                        </a:spcAft>
                        <a:buNone/>
                      </a:pPr>
                      <a:r>
                        <a:rPr b="1" lang="en-GB" sz="1100"/>
                        <a:t>Usage</a:t>
                      </a:r>
                      <a:endParaRPr b="1" sz="1100"/>
                    </a:p>
                  </a:txBody>
                  <a:tcPr marT="91425" marB="91425" marR="91425" marL="91425"/>
                </a:tc>
                <a:tc>
                  <a:txBody>
                    <a:bodyPr/>
                    <a:lstStyle/>
                    <a:p>
                      <a:pPr indent="0" lvl="0" marL="0" rtl="0" algn="l">
                        <a:spcBef>
                          <a:spcPts val="0"/>
                        </a:spcBef>
                        <a:spcAft>
                          <a:spcPts val="0"/>
                        </a:spcAft>
                        <a:buNone/>
                      </a:pPr>
                      <a:r>
                        <a:rPr lang="en-GB" sz="1100"/>
                        <a:t>Identifying and tracking applications</a:t>
                      </a:r>
                      <a:endParaRPr sz="1100"/>
                    </a:p>
                  </a:txBody>
                  <a:tcPr marT="91425" marB="91425" marR="91425" marL="91425"/>
                </a:tc>
                <a:tc>
                  <a:txBody>
                    <a:bodyPr/>
                    <a:lstStyle/>
                    <a:p>
                      <a:pPr indent="0" lvl="0" marL="0" rtl="0" algn="l">
                        <a:spcBef>
                          <a:spcPts val="0"/>
                        </a:spcBef>
                        <a:spcAft>
                          <a:spcPts val="0"/>
                        </a:spcAft>
                        <a:buNone/>
                      </a:pPr>
                      <a:r>
                        <a:rPr lang="en-GB" sz="1100"/>
                        <a:t>Authenticating users, authorizing actions</a:t>
                      </a:r>
                      <a:endParaRPr sz="11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3" name="Google Shape;25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9900FF"/>
              </a:buClr>
              <a:buSzPts val="1100"/>
              <a:buChar char="●"/>
            </a:pPr>
            <a:r>
              <a:rPr b="1" lang="en-GB" sz="1100">
                <a:solidFill>
                  <a:srgbClr val="9900FF"/>
                </a:solidFill>
              </a:rPr>
              <a:t>API Keys</a:t>
            </a:r>
            <a:r>
              <a:rPr lang="en-GB" sz="1100">
                <a:solidFill>
                  <a:srgbClr val="9900FF"/>
                </a:solidFill>
              </a:rPr>
              <a:t> are simple and often used for identifying and authenticating applications, but they lack user-specific information and are vulnerable to being exposed or misused.</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JWTs</a:t>
            </a:r>
            <a:r>
              <a:rPr lang="en-GB" sz="1100">
                <a:solidFill>
                  <a:srgbClr val="9900FF"/>
                </a:solidFill>
              </a:rPr>
              <a:t> are a more robust and flexible method, allowing for secure, stateless authentication and authorization with support for user roles, permissions, and expiration management. While more complex, JWTs provide greater security and flexibility, especially in modern API architectures and microservices.</a:t>
            </a:r>
            <a:endParaRPr sz="1100">
              <a:solidFill>
                <a:srgbClr val="9900FF"/>
              </a:solidFill>
            </a:endParaRPr>
          </a:p>
          <a:p>
            <a:pPr indent="0" lvl="0" marL="0" rtl="0" algn="l">
              <a:spcBef>
                <a:spcPts val="1200"/>
              </a:spcBef>
              <a:spcAft>
                <a:spcPts val="1200"/>
              </a:spcAft>
              <a:buNone/>
            </a:pPr>
            <a:r>
              <a:t/>
            </a:r>
            <a:endParaRPr>
              <a:solidFill>
                <a:srgbClr val="9900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87350" lvl="0" marL="342900" rtl="0" algn="l">
              <a:lnSpc>
                <a:spcPct val="115000"/>
              </a:lnSpc>
              <a:spcBef>
                <a:spcPts val="0"/>
              </a:spcBef>
              <a:spcAft>
                <a:spcPts val="0"/>
              </a:spcAft>
              <a:buClr>
                <a:srgbClr val="9900FF"/>
              </a:buClr>
              <a:buSzPts val="1900"/>
              <a:buFont typeface="Lato"/>
              <a:buChar char="∙"/>
            </a:pPr>
            <a:r>
              <a:rPr b="1" lang="en-GB" sz="1900">
                <a:solidFill>
                  <a:srgbClr val="9900FF"/>
                </a:solidFill>
                <a:latin typeface="Lato"/>
                <a:ea typeface="Lato"/>
                <a:cs typeface="Lato"/>
                <a:sym typeface="Lato"/>
              </a:rPr>
              <a:t>OAuth and OpenID Connect</a:t>
            </a:r>
            <a:endParaRPr b="1" sz="3500"/>
          </a:p>
        </p:txBody>
      </p:sp>
      <p:sp>
        <p:nvSpPr>
          <p:cNvPr id="259" name="Google Shape;259;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GB" sz="1300">
                <a:solidFill>
                  <a:srgbClr val="9900FF"/>
                </a:solidFill>
              </a:rPr>
              <a:t>1. OAuth 2.0 – Authorization Framework</a:t>
            </a:r>
            <a:endParaRPr b="1" sz="1300">
              <a:solidFill>
                <a:srgbClr val="9900FF"/>
              </a:solidFill>
            </a:endParaRPr>
          </a:p>
          <a:p>
            <a:pPr indent="0" lvl="0" marL="0" rtl="0" algn="l">
              <a:spcBef>
                <a:spcPts val="1200"/>
              </a:spcBef>
              <a:spcAft>
                <a:spcPts val="0"/>
              </a:spcAft>
              <a:buNone/>
            </a:pPr>
            <a:r>
              <a:rPr b="1" lang="en-GB" sz="1100">
                <a:solidFill>
                  <a:srgbClr val="9900FF"/>
                </a:solidFill>
              </a:rPr>
              <a:t>OAuth 2.0</a:t>
            </a:r>
            <a:r>
              <a:rPr lang="en-GB" sz="1100">
                <a:solidFill>
                  <a:srgbClr val="9900FF"/>
                </a:solidFill>
              </a:rPr>
              <a:t> is an authorization framework that enables applications (clients) to access resources on behalf of a user (resource owner) without needing the user's credentials (like passwords). Instead, it uses </a:t>
            </a:r>
            <a:r>
              <a:rPr b="1" lang="en-GB" sz="1100">
                <a:solidFill>
                  <a:srgbClr val="9900FF"/>
                </a:solidFill>
              </a:rPr>
              <a:t>tokens</a:t>
            </a:r>
            <a:r>
              <a:rPr lang="en-GB" sz="1100">
                <a:solidFill>
                  <a:srgbClr val="9900FF"/>
                </a:solidFill>
              </a:rPr>
              <a:t> to grant access.</a:t>
            </a:r>
            <a:endParaRPr sz="1100">
              <a:solidFill>
                <a:srgbClr val="9900FF"/>
              </a:solidFill>
            </a:endParaRPr>
          </a:p>
          <a:p>
            <a:pPr indent="0" lvl="0" marL="0" rtl="0" algn="l">
              <a:spcBef>
                <a:spcPts val="1200"/>
              </a:spcBef>
              <a:spcAft>
                <a:spcPts val="0"/>
              </a:spcAft>
              <a:buNone/>
            </a:pPr>
            <a:r>
              <a:rPr b="1" lang="en-GB" sz="1100">
                <a:solidFill>
                  <a:srgbClr val="9900FF"/>
                </a:solidFill>
              </a:rPr>
              <a:t>Key Components:</a:t>
            </a:r>
            <a:endParaRPr b="1"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rPr>
              <a:t>Resource Owner</a:t>
            </a:r>
            <a:r>
              <a:rPr lang="en-GB" sz="1100">
                <a:solidFill>
                  <a:srgbClr val="9900FF"/>
                </a:solidFill>
              </a:rPr>
              <a:t>: The user or entity that owns the resource (e.g., user data) and grants access to it.</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Client</a:t>
            </a:r>
            <a:r>
              <a:rPr lang="en-GB" sz="1100">
                <a:solidFill>
                  <a:srgbClr val="9900FF"/>
                </a:solidFill>
              </a:rPr>
              <a:t>: The application that requests access to the resource on behalf of the resource owner (e.g., a third-party app).</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Authorization Server</a:t>
            </a:r>
            <a:r>
              <a:rPr lang="en-GB" sz="1100">
                <a:solidFill>
                  <a:srgbClr val="9900FF"/>
                </a:solidFill>
              </a:rPr>
              <a:t>: The server that authenticates the resource owner and issues access tokens (e.g., Google, Facebook).</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Resource Server</a:t>
            </a:r>
            <a:r>
              <a:rPr lang="en-GB" sz="1100">
                <a:solidFill>
                  <a:srgbClr val="9900FF"/>
                </a:solidFill>
              </a:rPr>
              <a:t>: The server hosting the resource (e.g., API) that accepts access tokens to allow access to the resource.</a:t>
            </a:r>
            <a:endParaRPr sz="1100">
              <a:solidFill>
                <a:srgbClr val="9900FF"/>
              </a:solidFill>
            </a:endParaRPr>
          </a:p>
          <a:p>
            <a:pPr indent="0" lvl="0" marL="0" rtl="0" algn="l">
              <a:spcBef>
                <a:spcPts val="1200"/>
              </a:spcBef>
              <a:spcAft>
                <a:spcPts val="0"/>
              </a:spcAft>
              <a:buNone/>
            </a:pPr>
            <a:r>
              <a:rPr b="1" lang="en-GB" sz="1100">
                <a:solidFill>
                  <a:srgbClr val="9900FF"/>
                </a:solidFill>
              </a:rPr>
              <a:t>Key Concepts:</a:t>
            </a:r>
            <a:endParaRPr b="1" sz="1100">
              <a:solidFill>
                <a:srgbClr val="9900FF"/>
              </a:solidFill>
            </a:endParaRPr>
          </a:p>
          <a:p>
            <a:pPr indent="-298450" lvl="0" marL="457200" rtl="0" algn="l">
              <a:spcBef>
                <a:spcPts val="1200"/>
              </a:spcBef>
              <a:spcAft>
                <a:spcPts val="0"/>
              </a:spcAft>
              <a:buClr>
                <a:srgbClr val="9900FF"/>
              </a:buClr>
              <a:buSzPts val="1100"/>
              <a:buChar char="●"/>
            </a:pPr>
            <a:r>
              <a:rPr b="1" lang="en-GB" sz="1100">
                <a:solidFill>
                  <a:srgbClr val="9900FF"/>
                </a:solidFill>
              </a:rPr>
              <a:t>Access Token</a:t>
            </a:r>
            <a:r>
              <a:rPr lang="en-GB" sz="1100">
                <a:solidFill>
                  <a:srgbClr val="9900FF"/>
                </a:solidFill>
              </a:rPr>
              <a:t>: A short-lived token issued by the authorization server that the client uses to access resources on the resource server.</a:t>
            </a:r>
            <a:endParaRPr sz="1100">
              <a:solidFill>
                <a:srgbClr val="9900FF"/>
              </a:solidFill>
            </a:endParaRPr>
          </a:p>
          <a:p>
            <a:pPr indent="-298450" lvl="0" marL="457200" rtl="0" algn="l">
              <a:spcBef>
                <a:spcPts val="0"/>
              </a:spcBef>
              <a:spcAft>
                <a:spcPts val="0"/>
              </a:spcAft>
              <a:buClr>
                <a:srgbClr val="9900FF"/>
              </a:buClr>
              <a:buSzPts val="1100"/>
              <a:buChar char="●"/>
            </a:pPr>
            <a:r>
              <a:rPr b="1" lang="en-GB" sz="1100">
                <a:solidFill>
                  <a:srgbClr val="9900FF"/>
                </a:solidFill>
              </a:rPr>
              <a:t>Refresh Token</a:t>
            </a:r>
            <a:r>
              <a:rPr lang="en-GB" sz="1100">
                <a:solidFill>
                  <a:srgbClr val="9900FF"/>
                </a:solidFill>
              </a:rPr>
              <a:t>: A token used to obtain new access tokens without re-authenticating the user, often used for long-lived sessions.</a:t>
            </a:r>
            <a:endParaRPr sz="1100">
              <a:solidFill>
                <a:srgbClr val="9900FF"/>
              </a:solidFill>
            </a:endParaRPr>
          </a:p>
          <a:p>
            <a:pPr indent="-355600" lvl="0" marL="342900" rtl="0" algn="l">
              <a:spcBef>
                <a:spcPts val="0"/>
              </a:spcBef>
              <a:spcAft>
                <a:spcPts val="0"/>
              </a:spcAft>
              <a:buClr>
                <a:srgbClr val="9900FF"/>
              </a:buClr>
              <a:buSzPts val="1400"/>
              <a:buChar char="∙"/>
            </a:pPr>
            <a:r>
              <a:t/>
            </a:r>
            <a:endParaRPr>
              <a:solidFill>
                <a:srgbClr val="9900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Clr>
                <a:schemeClr val="dk1"/>
              </a:buClr>
              <a:buSzPts val="1100"/>
              <a:buFont typeface="Arial"/>
              <a:buNone/>
            </a:pPr>
            <a:r>
              <a:rPr b="1" lang="en-GB" sz="1100">
                <a:solidFill>
                  <a:srgbClr val="9900FF"/>
                </a:solidFill>
                <a:latin typeface="Lato"/>
                <a:ea typeface="Lato"/>
                <a:cs typeface="Lato"/>
                <a:sym typeface="Lato"/>
              </a:rPr>
              <a:t>OAuth 2.0 Authorization Types:</a:t>
            </a:r>
            <a:endParaRPr>
              <a:solidFill>
                <a:srgbClr val="9900FF"/>
              </a:solidFill>
              <a:latin typeface="Lato"/>
              <a:ea typeface="Lato"/>
              <a:cs typeface="Lato"/>
              <a:sym typeface="Lato"/>
            </a:endParaRPr>
          </a:p>
        </p:txBody>
      </p:sp>
      <p:sp>
        <p:nvSpPr>
          <p:cNvPr id="265" name="Google Shape;26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Authorization Code Flow</a:t>
            </a:r>
            <a:r>
              <a:rPr lang="en-GB" sz="1100">
                <a:solidFill>
                  <a:srgbClr val="9900FF"/>
                </a:solidFill>
                <a:latin typeface="Lato"/>
                <a:ea typeface="Lato"/>
                <a:cs typeface="Lato"/>
                <a:sym typeface="Lato"/>
              </a:rPr>
              <a:t>: The most secure flow, used for server-side applications. The client receives an authorization code, which is exchanged for an access token.</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b="1" lang="en-GB" sz="1100">
                <a:solidFill>
                  <a:srgbClr val="9900FF"/>
                </a:solidFill>
                <a:latin typeface="Lato"/>
                <a:ea typeface="Lato"/>
                <a:cs typeface="Lato"/>
                <a:sym typeface="Lato"/>
              </a:rPr>
              <a:t>Steps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2" marL="1371600" rtl="0" algn="l">
              <a:spcBef>
                <a:spcPts val="0"/>
              </a:spcBef>
              <a:spcAft>
                <a:spcPts val="0"/>
              </a:spcAft>
              <a:buClr>
                <a:srgbClr val="9900FF"/>
              </a:buClr>
              <a:buSzPts val="1100"/>
              <a:buFont typeface="Lato"/>
              <a:buAutoNum type="arabicPeriod"/>
            </a:pPr>
            <a:r>
              <a:rPr lang="en-GB" sz="1100">
                <a:solidFill>
                  <a:srgbClr val="9900FF"/>
                </a:solidFill>
                <a:latin typeface="Lato"/>
                <a:ea typeface="Lato"/>
                <a:cs typeface="Lato"/>
                <a:sym typeface="Lato"/>
              </a:rPr>
              <a:t>The user is redirected to the authorization server to log in and consent.</a:t>
            </a:r>
            <a:endParaRPr sz="1100">
              <a:solidFill>
                <a:srgbClr val="9900FF"/>
              </a:solidFill>
              <a:latin typeface="Lato"/>
              <a:ea typeface="Lato"/>
              <a:cs typeface="Lato"/>
              <a:sym typeface="Lato"/>
            </a:endParaRPr>
          </a:p>
          <a:p>
            <a:pPr indent="-298450" lvl="2" marL="1371600" rtl="0" algn="l">
              <a:spcBef>
                <a:spcPts val="0"/>
              </a:spcBef>
              <a:spcAft>
                <a:spcPts val="0"/>
              </a:spcAft>
              <a:buClr>
                <a:srgbClr val="9900FF"/>
              </a:buClr>
              <a:buSzPts val="1100"/>
              <a:buFont typeface="Lato"/>
              <a:buAutoNum type="arabicPeriod"/>
            </a:pPr>
            <a:r>
              <a:rPr lang="en-GB" sz="1100">
                <a:solidFill>
                  <a:srgbClr val="9900FF"/>
                </a:solidFill>
                <a:latin typeface="Lato"/>
                <a:ea typeface="Lato"/>
                <a:cs typeface="Lato"/>
                <a:sym typeface="Lato"/>
              </a:rPr>
              <a:t>After consent, the authorization server returns an authorization code to the client.</a:t>
            </a:r>
            <a:endParaRPr sz="1100">
              <a:solidFill>
                <a:srgbClr val="9900FF"/>
              </a:solidFill>
              <a:latin typeface="Lato"/>
              <a:ea typeface="Lato"/>
              <a:cs typeface="Lato"/>
              <a:sym typeface="Lato"/>
            </a:endParaRPr>
          </a:p>
          <a:p>
            <a:pPr indent="-298450" lvl="2" marL="1371600" rtl="0" algn="l">
              <a:spcBef>
                <a:spcPts val="0"/>
              </a:spcBef>
              <a:spcAft>
                <a:spcPts val="0"/>
              </a:spcAft>
              <a:buClr>
                <a:srgbClr val="9900FF"/>
              </a:buClr>
              <a:buSzPts val="1100"/>
              <a:buFont typeface="Lato"/>
              <a:buAutoNum type="arabicPeriod"/>
            </a:pPr>
            <a:r>
              <a:rPr lang="en-GB" sz="1100">
                <a:solidFill>
                  <a:srgbClr val="9900FF"/>
                </a:solidFill>
                <a:latin typeface="Lato"/>
                <a:ea typeface="Lato"/>
                <a:cs typeface="Lato"/>
                <a:sym typeface="Lato"/>
              </a:rPr>
              <a:t>The client exchanges the code for an access token.</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Implicit Flow</a:t>
            </a:r>
            <a:r>
              <a:rPr lang="en-GB" sz="1100">
                <a:solidFill>
                  <a:srgbClr val="9900FF"/>
                </a:solidFill>
                <a:latin typeface="Lato"/>
                <a:ea typeface="Lato"/>
                <a:cs typeface="Lato"/>
                <a:sym typeface="Lato"/>
              </a:rPr>
              <a:t>: Used by single-page apps (SPAs) or mobile apps. It skips the code exchange and issues the token directly, but it is considered less secure due to the token being exposed in the URL.</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Resource Owner Password Credentials (ROPC) Flow</a:t>
            </a:r>
            <a:r>
              <a:rPr lang="en-GB" sz="1100">
                <a:solidFill>
                  <a:srgbClr val="9900FF"/>
                </a:solidFill>
                <a:latin typeface="Lato"/>
                <a:ea typeface="Lato"/>
                <a:cs typeface="Lato"/>
                <a:sym typeface="Lato"/>
              </a:rPr>
              <a:t>: The client directly requests the user’s credentials (username and password), and if valid, receives the access token. This flow is discouraged because it requires sharing credentials with the client.</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AutoNum type="arabicPeriod"/>
            </a:pPr>
            <a:r>
              <a:rPr b="1" lang="en-GB" sz="1100">
                <a:solidFill>
                  <a:srgbClr val="9900FF"/>
                </a:solidFill>
                <a:latin typeface="Lato"/>
                <a:ea typeface="Lato"/>
                <a:cs typeface="Lato"/>
                <a:sym typeface="Lato"/>
              </a:rPr>
              <a:t>Client Credentials Flow</a:t>
            </a:r>
            <a:r>
              <a:rPr lang="en-GB" sz="1100">
                <a:solidFill>
                  <a:srgbClr val="9900FF"/>
                </a:solidFill>
                <a:latin typeface="Lato"/>
                <a:ea typeface="Lato"/>
                <a:cs typeface="Lato"/>
                <a:sym typeface="Lato"/>
              </a:rPr>
              <a:t>: Used for machine-to-machine communication, where no user is involved. The client authenticates itself and gets an access token to access its own resources.</a:t>
            </a:r>
            <a:endParaRPr sz="1100">
              <a:solidFill>
                <a:srgbClr val="9900FF"/>
              </a:solidFill>
              <a:latin typeface="Lato"/>
              <a:ea typeface="Lato"/>
              <a:cs typeface="Lato"/>
              <a:sym typeface="Lato"/>
            </a:endParaRPr>
          </a:p>
          <a:p>
            <a:pPr indent="0" lvl="0" marL="0" rtl="0" algn="l">
              <a:spcBef>
                <a:spcPts val="1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1" name="Google Shape;271;p49"/>
          <p:cNvSpPr txBox="1"/>
          <p:nvPr>
            <p:ph idx="1" type="body"/>
          </p:nvPr>
        </p:nvSpPr>
        <p:spPr>
          <a:xfrm>
            <a:off x="186400" y="1152475"/>
            <a:ext cx="8646000" cy="39909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935"/>
              <a:buFont typeface="Arial"/>
              <a:buNone/>
            </a:pPr>
            <a:r>
              <a:rPr b="1" lang="en-GB" sz="1205">
                <a:solidFill>
                  <a:srgbClr val="9900FF"/>
                </a:solidFill>
                <a:latin typeface="Lato"/>
                <a:ea typeface="Lato"/>
                <a:cs typeface="Lato"/>
                <a:sym typeface="Lato"/>
              </a:rPr>
              <a:t>OAuth 2.0 Example Flow (Authorization Code Grant):</a:t>
            </a:r>
            <a:endParaRPr b="1" sz="1205">
              <a:solidFill>
                <a:srgbClr val="9900FF"/>
              </a:solidFill>
              <a:latin typeface="Lato"/>
              <a:ea typeface="Lato"/>
              <a:cs typeface="Lato"/>
              <a:sym typeface="Lato"/>
            </a:endParaRPr>
          </a:p>
          <a:p>
            <a:pPr indent="0" lvl="0" marL="0" rtl="0" algn="l">
              <a:lnSpc>
                <a:spcPct val="95000"/>
              </a:lnSpc>
              <a:spcBef>
                <a:spcPts val="400"/>
              </a:spcBef>
              <a:spcAft>
                <a:spcPts val="0"/>
              </a:spcAft>
              <a:buSzPts val="935"/>
              <a:buNone/>
            </a:pPr>
            <a:r>
              <a:rPr b="1" lang="en-GB" sz="1035">
                <a:solidFill>
                  <a:srgbClr val="9900FF"/>
                </a:solidFill>
                <a:latin typeface="Lato"/>
                <a:ea typeface="Lato"/>
                <a:cs typeface="Lato"/>
                <a:sym typeface="Lato"/>
              </a:rPr>
              <a:t>User Authorization</a:t>
            </a:r>
            <a:r>
              <a:rPr lang="en-GB" sz="1035">
                <a:solidFill>
                  <a:srgbClr val="9900FF"/>
                </a:solidFill>
                <a:latin typeface="Lato"/>
                <a:ea typeface="Lato"/>
                <a:cs typeface="Lato"/>
                <a:sym typeface="Lato"/>
              </a:rPr>
              <a:t>: The client redirects the user to the authorization server, where the user is prompted to grant access to the client application:</a:t>
            </a:r>
            <a:br>
              <a:rPr lang="en-GB" sz="1035">
                <a:solidFill>
                  <a:srgbClr val="9900FF"/>
                </a:solidFill>
                <a:latin typeface="Lato"/>
                <a:ea typeface="Lato"/>
                <a:cs typeface="Lato"/>
                <a:sym typeface="Lato"/>
              </a:rPr>
            </a:br>
            <a:r>
              <a:rPr lang="en-GB" sz="1035">
                <a:solidFill>
                  <a:srgbClr val="9900FF"/>
                </a:solidFill>
                <a:latin typeface="Lato"/>
                <a:ea typeface="Lato"/>
                <a:cs typeface="Lato"/>
                <a:sym typeface="Lato"/>
              </a:rPr>
              <a:t>http</a:t>
            </a:r>
            <a:br>
              <a:rPr lang="en-GB" sz="1035">
                <a:solidFill>
                  <a:srgbClr val="9900FF"/>
                </a:solidFill>
                <a:latin typeface="Lato"/>
                <a:ea typeface="Lato"/>
                <a:cs typeface="Lato"/>
                <a:sym typeface="Lato"/>
              </a:rPr>
            </a:br>
            <a:br>
              <a:rPr lang="en-GB" sz="1035">
                <a:solidFill>
                  <a:srgbClr val="9900FF"/>
                </a:solidFill>
                <a:latin typeface="Lato"/>
                <a:ea typeface="Lato"/>
                <a:cs typeface="Lato"/>
                <a:sym typeface="Lato"/>
              </a:rPr>
            </a:br>
            <a:r>
              <a:rPr lang="en-GB" sz="1035">
                <a:solidFill>
                  <a:srgbClr val="9900FF"/>
                </a:solidFill>
                <a:latin typeface="Lato"/>
                <a:ea typeface="Lato"/>
                <a:cs typeface="Lato"/>
                <a:sym typeface="Lato"/>
              </a:rPr>
              <a:t>GET https://auth.example.com/authorize?</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035">
                <a:solidFill>
                  <a:srgbClr val="9900FF"/>
                </a:solidFill>
                <a:latin typeface="Lato"/>
                <a:ea typeface="Lato"/>
                <a:cs typeface="Lato"/>
                <a:sym typeface="Lato"/>
              </a:rPr>
              <a:t>    response_type=code</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035">
                <a:solidFill>
                  <a:srgbClr val="9900FF"/>
                </a:solidFill>
                <a:latin typeface="Lato"/>
                <a:ea typeface="Lato"/>
                <a:cs typeface="Lato"/>
                <a:sym typeface="Lato"/>
              </a:rPr>
              <a:t>    &amp;client_id=client123</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035">
                <a:solidFill>
                  <a:srgbClr val="9900FF"/>
                </a:solidFill>
                <a:latin typeface="Lato"/>
                <a:ea typeface="Lato"/>
                <a:cs typeface="Lato"/>
                <a:sym typeface="Lato"/>
              </a:rPr>
              <a:t>    &amp;redirect_uri=https://client.example.com/callback</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035">
                <a:solidFill>
                  <a:srgbClr val="9900FF"/>
                </a:solidFill>
                <a:latin typeface="Lato"/>
                <a:ea typeface="Lato"/>
                <a:cs typeface="Lato"/>
                <a:sym typeface="Lato"/>
              </a:rPr>
              <a:t>    &amp;scope=read_profile</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SzPts val="935"/>
              <a:buNone/>
            </a:pPr>
            <a:r>
              <a:rPr lang="en-GB" sz="1035">
                <a:solidFill>
                  <a:srgbClr val="9900FF"/>
                </a:solidFill>
                <a:latin typeface="Lato"/>
                <a:ea typeface="Lato"/>
                <a:cs typeface="Lato"/>
                <a:sym typeface="Lato"/>
              </a:rPr>
              <a:t>    &amp;state=xyz123</a:t>
            </a:r>
            <a:endParaRPr sz="1035">
              <a:solidFill>
                <a:srgbClr val="9900FF"/>
              </a:solidFill>
              <a:latin typeface="Lato"/>
              <a:ea typeface="Lato"/>
              <a:cs typeface="Lato"/>
              <a:sym typeface="Lato"/>
            </a:endParaRPr>
          </a:p>
          <a:p>
            <a:pPr indent="0" lvl="0" marL="457200" rtl="0" algn="l">
              <a:lnSpc>
                <a:spcPct val="95000"/>
              </a:lnSpc>
              <a:spcBef>
                <a:spcPts val="1200"/>
              </a:spcBef>
              <a:spcAft>
                <a:spcPts val="0"/>
              </a:spcAft>
              <a:buSzPts val="935"/>
              <a:buNone/>
            </a:pPr>
            <a:r>
              <a:t/>
            </a:r>
            <a:endParaRPr sz="1035">
              <a:solidFill>
                <a:srgbClr val="9900FF"/>
              </a:solidFill>
              <a:latin typeface="Lato"/>
              <a:ea typeface="Lato"/>
              <a:cs typeface="Lato"/>
              <a:sym typeface="Lato"/>
            </a:endParaRPr>
          </a:p>
          <a:p>
            <a:pPr indent="-294322" lvl="0" marL="457200" rtl="0" algn="l">
              <a:lnSpc>
                <a:spcPct val="95000"/>
              </a:lnSpc>
              <a:spcBef>
                <a:spcPts val="1200"/>
              </a:spcBef>
              <a:spcAft>
                <a:spcPts val="0"/>
              </a:spcAft>
              <a:buClr>
                <a:srgbClr val="9900FF"/>
              </a:buClr>
              <a:buSzPts val="1035"/>
              <a:buAutoNum type="arabicPeriod"/>
            </a:pPr>
            <a:r>
              <a:rPr b="1" lang="en-GB" sz="1035">
                <a:solidFill>
                  <a:srgbClr val="9900FF"/>
                </a:solidFill>
                <a:latin typeface="Lato"/>
                <a:ea typeface="Lato"/>
                <a:cs typeface="Lato"/>
                <a:sym typeface="Lato"/>
              </a:rPr>
              <a:t>Authorization Server Response</a:t>
            </a:r>
            <a:r>
              <a:rPr lang="en-GB" sz="1035">
                <a:solidFill>
                  <a:srgbClr val="9900FF"/>
                </a:solidFill>
                <a:latin typeface="Lato"/>
                <a:ea typeface="Lato"/>
                <a:cs typeface="Lato"/>
                <a:sym typeface="Lato"/>
              </a:rPr>
              <a:t>: If the user grants access, the authorization server redirects the user back to the client with an authorization code:</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435">
                <a:solidFill>
                  <a:srgbClr val="9900FF"/>
                </a:solidFill>
                <a:latin typeface="Lato"/>
                <a:ea typeface="Lato"/>
                <a:cs typeface="Lato"/>
                <a:sym typeface="Lato"/>
              </a:rPr>
              <a:t>https://client.example.com/callback?code=abc123&amp;state=xyz123</a:t>
            </a:r>
            <a:endParaRPr sz="1435">
              <a:solidFill>
                <a:srgbClr val="9900FF"/>
              </a:solidFill>
              <a:latin typeface="Lato"/>
              <a:ea typeface="Lato"/>
              <a:cs typeface="Lato"/>
              <a:sym typeface="Lato"/>
            </a:endParaRPr>
          </a:p>
          <a:p>
            <a:pPr indent="0" lvl="0" marL="0" rtl="0" algn="l">
              <a:lnSpc>
                <a:spcPct val="95000"/>
              </a:lnSpc>
              <a:spcBef>
                <a:spcPts val="1200"/>
              </a:spcBef>
              <a:spcAft>
                <a:spcPts val="0"/>
              </a:spcAft>
              <a:buNone/>
            </a:pPr>
            <a:r>
              <a:t/>
            </a:r>
            <a:endParaRPr sz="1035">
              <a:solidFill>
                <a:srgbClr val="9900FF"/>
              </a:solidFill>
              <a:latin typeface="Lato"/>
              <a:ea typeface="Lato"/>
              <a:cs typeface="Lato"/>
              <a:sym typeface="Lato"/>
            </a:endParaRPr>
          </a:p>
          <a:p>
            <a:pPr indent="0" lvl="0" marL="0" rtl="0" algn="l">
              <a:lnSpc>
                <a:spcPct val="95000"/>
              </a:lnSpc>
              <a:spcBef>
                <a:spcPts val="1200"/>
              </a:spcBef>
              <a:spcAft>
                <a:spcPts val="0"/>
              </a:spcAft>
              <a:buNone/>
            </a:pPr>
            <a:r>
              <a:t/>
            </a:r>
            <a:endParaRPr sz="1035">
              <a:solidFill>
                <a:srgbClr val="9900FF"/>
              </a:solidFill>
              <a:latin typeface="Lato"/>
              <a:ea typeface="Lato"/>
              <a:cs typeface="Lato"/>
              <a:sym typeface="Lato"/>
            </a:endParaRPr>
          </a:p>
          <a:p>
            <a:pPr indent="0" lvl="0" marL="0" rtl="0" algn="l">
              <a:lnSpc>
                <a:spcPct val="95000"/>
              </a:lnSpc>
              <a:spcBef>
                <a:spcPts val="1200"/>
              </a:spcBef>
              <a:spcAft>
                <a:spcPts val="1200"/>
              </a:spcAft>
              <a:buSzPts val="935"/>
              <a:buNone/>
            </a:pPr>
            <a:r>
              <a:t/>
            </a:r>
            <a:endParaRPr sz="1629">
              <a:solidFill>
                <a:srgbClr val="9900FF"/>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t/>
            </a:r>
            <a:endParaRPr sz="2820">
              <a:solidFill>
                <a:srgbClr val="9900FF"/>
              </a:solidFill>
              <a:latin typeface="Lato"/>
              <a:ea typeface="Lato"/>
              <a:cs typeface="Lato"/>
              <a:sym typeface="Lato"/>
            </a:endParaRPr>
          </a:p>
        </p:txBody>
      </p:sp>
      <p:sp>
        <p:nvSpPr>
          <p:cNvPr id="277" name="Google Shape;277;p50"/>
          <p:cNvSpPr txBox="1"/>
          <p:nvPr>
            <p:ph idx="1" type="body"/>
          </p:nvPr>
        </p:nvSpPr>
        <p:spPr>
          <a:xfrm>
            <a:off x="125325" y="1017725"/>
            <a:ext cx="8520600" cy="412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b="1" lang="en-GB" sz="987">
                <a:solidFill>
                  <a:srgbClr val="9900FF"/>
                </a:solidFill>
                <a:latin typeface="Lato"/>
                <a:ea typeface="Lato"/>
                <a:cs typeface="Lato"/>
                <a:sym typeface="Lato"/>
              </a:rPr>
              <a:t>Token Exchange</a:t>
            </a:r>
            <a:r>
              <a:rPr lang="en-GB" sz="987">
                <a:solidFill>
                  <a:srgbClr val="9900FF"/>
                </a:solidFill>
                <a:latin typeface="Lato"/>
                <a:ea typeface="Lato"/>
                <a:cs typeface="Lato"/>
                <a:sym typeface="Lato"/>
              </a:rPr>
              <a:t>: The client sends the authorization code to the authorization server to exchange it for an access token:</a:t>
            </a:r>
            <a:br>
              <a:rPr lang="en-GB" sz="987">
                <a:solidFill>
                  <a:srgbClr val="9900FF"/>
                </a:solidFill>
                <a:latin typeface="Lato"/>
                <a:ea typeface="Lato"/>
                <a:cs typeface="Lato"/>
                <a:sym typeface="Lato"/>
              </a:rPr>
            </a:br>
            <a:r>
              <a:rPr lang="en-GB" sz="987">
                <a:solidFill>
                  <a:srgbClr val="9900FF"/>
                </a:solidFill>
                <a:latin typeface="Lato"/>
                <a:ea typeface="Lato"/>
                <a:cs typeface="Lato"/>
                <a:sym typeface="Lato"/>
              </a:rPr>
              <a:t>http</a:t>
            </a:r>
            <a:br>
              <a:rPr lang="en-GB" sz="987">
                <a:solidFill>
                  <a:srgbClr val="9900FF"/>
                </a:solidFill>
                <a:latin typeface="Lato"/>
                <a:ea typeface="Lato"/>
                <a:cs typeface="Lato"/>
                <a:sym typeface="Lato"/>
              </a:rPr>
            </a:br>
            <a:r>
              <a:rPr lang="en-GB" sz="987">
                <a:solidFill>
                  <a:srgbClr val="9900FF"/>
                </a:solidFill>
                <a:latin typeface="Lato"/>
                <a:ea typeface="Lato"/>
                <a:cs typeface="Lato"/>
                <a:sym typeface="Lato"/>
              </a:rPr>
              <a:t>Copy code</a:t>
            </a:r>
            <a:br>
              <a:rPr lang="en-GB" sz="987">
                <a:solidFill>
                  <a:srgbClr val="9900FF"/>
                </a:solidFill>
                <a:latin typeface="Lato"/>
                <a:ea typeface="Lato"/>
                <a:cs typeface="Lato"/>
                <a:sym typeface="Lato"/>
              </a:rPr>
            </a:br>
            <a:r>
              <a:rPr lang="en-GB" sz="987">
                <a:solidFill>
                  <a:srgbClr val="9900FF"/>
                </a:solidFill>
                <a:latin typeface="Lato"/>
                <a:ea typeface="Lato"/>
                <a:cs typeface="Lato"/>
                <a:sym typeface="Lato"/>
              </a:rPr>
              <a:t>POST https://auth.example.com/token</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Content-Type: application/x-www-form-urlencoded</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grant_type=authorization_code</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&amp;code=abc123</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&amp;redirect_uri=https://client.example.com/callback</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&amp;client_id=client123</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&amp;client_secret=secret</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688"/>
              <a:buFont typeface="Arial"/>
              <a:buNone/>
            </a:pPr>
            <a:r>
              <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b="1" lang="en-GB" sz="987">
                <a:solidFill>
                  <a:srgbClr val="9900FF"/>
                </a:solidFill>
                <a:latin typeface="Lato"/>
                <a:ea typeface="Lato"/>
                <a:cs typeface="Lato"/>
                <a:sym typeface="Lato"/>
              </a:rPr>
              <a:t>Access Token Response</a:t>
            </a:r>
            <a:r>
              <a:rPr lang="en-GB" sz="987">
                <a:solidFill>
                  <a:srgbClr val="9900FF"/>
                </a:solidFill>
                <a:latin typeface="Lato"/>
                <a:ea typeface="Lato"/>
                <a:cs typeface="Lato"/>
                <a:sym typeface="Lato"/>
              </a:rPr>
              <a:t>: The authorization server returns the access token:</a:t>
            </a:r>
            <a:br>
              <a:rPr lang="en-GB" sz="987">
                <a:solidFill>
                  <a:srgbClr val="9900FF"/>
                </a:solidFill>
                <a:latin typeface="Lato"/>
                <a:ea typeface="Lato"/>
                <a:cs typeface="Lato"/>
                <a:sym typeface="Lato"/>
              </a:rPr>
            </a:br>
            <a:r>
              <a:rPr lang="en-GB" sz="987">
                <a:solidFill>
                  <a:srgbClr val="9900FF"/>
                </a:solidFill>
                <a:latin typeface="Lato"/>
                <a:ea typeface="Lato"/>
                <a:cs typeface="Lato"/>
                <a:sym typeface="Lato"/>
              </a:rPr>
              <a:t>json</a:t>
            </a:r>
            <a:br>
              <a:rPr lang="en-GB" sz="987">
                <a:solidFill>
                  <a:srgbClr val="9900FF"/>
                </a:solidFill>
                <a:latin typeface="Lato"/>
                <a:ea typeface="Lato"/>
                <a:cs typeface="Lato"/>
                <a:sym typeface="Lato"/>
              </a:rPr>
            </a:br>
            <a:r>
              <a:rPr lang="en-GB" sz="987">
                <a:solidFill>
                  <a:srgbClr val="9900FF"/>
                </a:solidFill>
                <a:latin typeface="Lato"/>
                <a:ea typeface="Lato"/>
                <a:cs typeface="Lato"/>
                <a:sym typeface="Lato"/>
              </a:rPr>
              <a:t>Copy code</a:t>
            </a:r>
            <a:br>
              <a:rPr lang="en-GB" sz="987">
                <a:solidFill>
                  <a:srgbClr val="9900FF"/>
                </a:solidFill>
                <a:latin typeface="Lato"/>
                <a:ea typeface="Lato"/>
                <a:cs typeface="Lato"/>
                <a:sym typeface="Lato"/>
              </a:rPr>
            </a:br>
            <a:r>
              <a:rPr lang="en-GB" sz="987">
                <a:solidFill>
                  <a:srgbClr val="9900FF"/>
                </a:solidFill>
                <a:latin typeface="Lato"/>
                <a:ea typeface="Lato"/>
                <a:cs typeface="Lato"/>
                <a:sym typeface="Lato"/>
              </a:rPr>
              <a:t>{</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  "access_token": "xyz456",</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  "token_type": "Bearer",</a:t>
            </a:r>
            <a:endParaRPr sz="987">
              <a:solidFill>
                <a:srgbClr val="9900FF"/>
              </a:solidFill>
              <a:latin typeface="Lato"/>
              <a:ea typeface="Lato"/>
              <a:cs typeface="Lato"/>
              <a:sym typeface="Lato"/>
            </a:endParaRPr>
          </a:p>
          <a:p>
            <a:pPr indent="0" lvl="0" marL="0" rtl="0" algn="l">
              <a:lnSpc>
                <a:spcPct val="95000"/>
              </a:lnSpc>
              <a:spcBef>
                <a:spcPts val="1200"/>
              </a:spcBef>
              <a:spcAft>
                <a:spcPts val="0"/>
              </a:spcAft>
              <a:buSzPts val="688"/>
              <a:buNone/>
            </a:pPr>
            <a:r>
              <a:rPr lang="en-GB" sz="987">
                <a:solidFill>
                  <a:srgbClr val="9900FF"/>
                </a:solidFill>
                <a:latin typeface="Lato"/>
                <a:ea typeface="Lato"/>
                <a:cs typeface="Lato"/>
                <a:sym typeface="Lato"/>
              </a:rPr>
              <a:t>  "expires_in": 3600</a:t>
            </a:r>
            <a:endParaRPr sz="987">
              <a:solidFill>
                <a:srgbClr val="9900FF"/>
              </a:solidFill>
              <a:latin typeface="Lato"/>
              <a:ea typeface="Lato"/>
              <a:cs typeface="Lato"/>
              <a:sym typeface="Lato"/>
            </a:endParaRPr>
          </a:p>
          <a:p>
            <a:pPr indent="0" lvl="0" marL="0" rtl="0" algn="l">
              <a:lnSpc>
                <a:spcPct val="95000"/>
              </a:lnSpc>
              <a:spcBef>
                <a:spcPts val="1200"/>
              </a:spcBef>
              <a:spcAft>
                <a:spcPts val="1200"/>
              </a:spcAft>
              <a:buSzPts val="688"/>
              <a:buNone/>
            </a:pPr>
            <a:r>
              <a:rPr lang="en-GB" sz="987">
                <a:solidFill>
                  <a:srgbClr val="9900FF"/>
                </a:solidFill>
                <a:latin typeface="Lato"/>
                <a:ea typeface="Lato"/>
                <a:cs typeface="Lato"/>
                <a:sym typeface="Lato"/>
              </a:rPr>
              <a:t>}</a:t>
            </a:r>
            <a:endParaRPr sz="1425">
              <a:solidFill>
                <a:srgbClr val="9900FF"/>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3" name="Google Shape;283;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100">
                <a:solidFill>
                  <a:srgbClr val="D9D2E9"/>
                </a:solidFill>
                <a:latin typeface="Lato"/>
                <a:ea typeface="Lato"/>
                <a:cs typeface="Lato"/>
                <a:sym typeface="Lato"/>
              </a:rPr>
              <a:t>Accessing Resources</a:t>
            </a:r>
            <a:r>
              <a:rPr lang="en-GB" sz="1100">
                <a:solidFill>
                  <a:srgbClr val="D9D2E9"/>
                </a:solidFill>
                <a:latin typeface="Lato"/>
                <a:ea typeface="Lato"/>
                <a:cs typeface="Lato"/>
                <a:sym typeface="Lato"/>
              </a:rPr>
              <a:t>: The client uses the access token to request data from the resource server:</a:t>
            </a:r>
            <a:br>
              <a:rPr lang="en-GB" sz="1100">
                <a:solidFill>
                  <a:srgbClr val="D9D2E9"/>
                </a:solidFill>
                <a:latin typeface="Lato"/>
                <a:ea typeface="Lato"/>
                <a:cs typeface="Lato"/>
                <a:sym typeface="Lato"/>
              </a:rPr>
            </a:br>
            <a:r>
              <a:rPr lang="en-GB" sz="1100">
                <a:solidFill>
                  <a:srgbClr val="D9D2E9"/>
                </a:solidFill>
                <a:latin typeface="Lato"/>
                <a:ea typeface="Lato"/>
                <a:cs typeface="Lato"/>
                <a:sym typeface="Lato"/>
              </a:rPr>
              <a:t>http</a:t>
            </a:r>
            <a:br>
              <a:rPr lang="en-GB" sz="1100">
                <a:solidFill>
                  <a:srgbClr val="D9D2E9"/>
                </a:solidFill>
                <a:latin typeface="Lato"/>
                <a:ea typeface="Lato"/>
                <a:cs typeface="Lato"/>
                <a:sym typeface="Lato"/>
              </a:rPr>
            </a:br>
            <a:r>
              <a:rPr lang="en-GB" sz="1100">
                <a:solidFill>
                  <a:srgbClr val="D9D2E9"/>
                </a:solidFill>
                <a:latin typeface="Lato"/>
                <a:ea typeface="Lato"/>
                <a:cs typeface="Lato"/>
                <a:sym typeface="Lato"/>
              </a:rPr>
              <a:t>Copy code</a:t>
            </a:r>
            <a:br>
              <a:rPr lang="en-GB" sz="1100">
                <a:solidFill>
                  <a:srgbClr val="D9D2E9"/>
                </a:solidFill>
                <a:latin typeface="Lato"/>
                <a:ea typeface="Lato"/>
                <a:cs typeface="Lato"/>
                <a:sym typeface="Lato"/>
              </a:rPr>
            </a:br>
            <a:r>
              <a:rPr lang="en-GB" sz="1100">
                <a:solidFill>
                  <a:srgbClr val="D9D2E9"/>
                </a:solidFill>
                <a:latin typeface="Lato"/>
                <a:ea typeface="Lato"/>
                <a:cs typeface="Lato"/>
                <a:sym typeface="Lato"/>
              </a:rPr>
              <a:t>GET /user/profile HTTP/1.1</a:t>
            </a:r>
            <a:endParaRPr sz="1100">
              <a:solidFill>
                <a:srgbClr val="D9D2E9"/>
              </a:solidFill>
              <a:latin typeface="Lato"/>
              <a:ea typeface="Lato"/>
              <a:cs typeface="Lato"/>
              <a:sym typeface="Lato"/>
            </a:endParaRPr>
          </a:p>
          <a:p>
            <a:pPr indent="0" lvl="0" marL="0" rtl="0" algn="l">
              <a:spcBef>
                <a:spcPts val="1200"/>
              </a:spcBef>
              <a:spcAft>
                <a:spcPts val="0"/>
              </a:spcAft>
              <a:buNone/>
            </a:pPr>
            <a:r>
              <a:rPr lang="en-GB" sz="1100">
                <a:solidFill>
                  <a:srgbClr val="D9D2E9"/>
                </a:solidFill>
                <a:latin typeface="Lato"/>
                <a:ea typeface="Lato"/>
                <a:cs typeface="Lato"/>
                <a:sym typeface="Lato"/>
              </a:rPr>
              <a:t>Host: api.example.com</a:t>
            </a:r>
            <a:endParaRPr sz="1100">
              <a:solidFill>
                <a:srgbClr val="D9D2E9"/>
              </a:solidFill>
              <a:latin typeface="Lato"/>
              <a:ea typeface="Lato"/>
              <a:cs typeface="Lato"/>
              <a:sym typeface="Lato"/>
            </a:endParaRPr>
          </a:p>
          <a:p>
            <a:pPr indent="0" lvl="0" marL="0" rtl="0" algn="l">
              <a:spcBef>
                <a:spcPts val="1200"/>
              </a:spcBef>
              <a:spcAft>
                <a:spcPts val="0"/>
              </a:spcAft>
              <a:buNone/>
            </a:pPr>
            <a:r>
              <a:rPr lang="en-GB" sz="1100">
                <a:solidFill>
                  <a:srgbClr val="D9D2E9"/>
                </a:solidFill>
                <a:latin typeface="Lato"/>
                <a:ea typeface="Lato"/>
                <a:cs typeface="Lato"/>
                <a:sym typeface="Lato"/>
              </a:rPr>
              <a:t>Authorization: Bearer xyz456</a:t>
            </a:r>
            <a:endParaRPr sz="1100">
              <a:solidFill>
                <a:srgbClr val="D9D2E9"/>
              </a:solidFill>
              <a:latin typeface="Lato"/>
              <a:ea typeface="Lato"/>
              <a:cs typeface="Lato"/>
              <a:sym typeface="Lato"/>
            </a:endParaRPr>
          </a:p>
          <a:p>
            <a:pPr indent="-298450" lvl="0" marL="457200" rtl="0" algn="l">
              <a:spcBef>
                <a:spcPts val="1200"/>
              </a:spcBef>
              <a:spcAft>
                <a:spcPts val="0"/>
              </a:spcAft>
              <a:buClr>
                <a:srgbClr val="D9D2E9"/>
              </a:buClr>
              <a:buSzPts val="1100"/>
              <a:buFont typeface="Lato"/>
              <a:buAutoNum type="arabicPeriod"/>
            </a:pPr>
            <a:r>
              <a:t/>
            </a:r>
            <a:endParaRPr sz="1100">
              <a:solidFill>
                <a:srgbClr val="D9D2E9"/>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D9D2E9"/>
                </a:solidFill>
                <a:latin typeface="Lato"/>
                <a:ea typeface="Lato"/>
                <a:cs typeface="Lato"/>
                <a:sym typeface="Lato"/>
              </a:rPr>
              <a:t>Key Features of OAuth 2.0:</a:t>
            </a:r>
            <a:endParaRPr b="1" sz="1100">
              <a:solidFill>
                <a:srgbClr val="D9D2E9"/>
              </a:solidFill>
              <a:latin typeface="Lato"/>
              <a:ea typeface="Lato"/>
              <a:cs typeface="Lato"/>
              <a:sym typeface="Lato"/>
            </a:endParaRPr>
          </a:p>
          <a:p>
            <a:pPr indent="-298450" lvl="0" marL="457200" rtl="0" algn="l">
              <a:spcBef>
                <a:spcPts val="1200"/>
              </a:spcBef>
              <a:spcAft>
                <a:spcPts val="0"/>
              </a:spcAft>
              <a:buClr>
                <a:srgbClr val="D9D2E9"/>
              </a:buClr>
              <a:buSzPts val="1100"/>
              <a:buChar char="●"/>
            </a:pPr>
            <a:r>
              <a:rPr b="1" lang="en-GB" sz="1100">
                <a:solidFill>
                  <a:srgbClr val="D9D2E9"/>
                </a:solidFill>
                <a:latin typeface="Lato"/>
                <a:ea typeface="Lato"/>
                <a:cs typeface="Lato"/>
                <a:sym typeface="Lato"/>
              </a:rPr>
              <a:t>Delegated Access</a:t>
            </a:r>
            <a:r>
              <a:rPr lang="en-GB" sz="1100">
                <a:solidFill>
                  <a:srgbClr val="D9D2E9"/>
                </a:solidFill>
                <a:latin typeface="Lato"/>
                <a:ea typeface="Lato"/>
                <a:cs typeface="Lato"/>
                <a:sym typeface="Lato"/>
              </a:rPr>
              <a:t>: The user does not need to share their credentials with third-party applications. Instead, they grant limited access using tokens.</a:t>
            </a:r>
            <a:endParaRPr sz="1100">
              <a:solidFill>
                <a:srgbClr val="D9D2E9"/>
              </a:solidFill>
              <a:latin typeface="Lato"/>
              <a:ea typeface="Lato"/>
              <a:cs typeface="Lato"/>
              <a:sym typeface="Lato"/>
            </a:endParaRPr>
          </a:p>
          <a:p>
            <a:pPr indent="-298450" lvl="0" marL="457200" rtl="0" algn="l">
              <a:spcBef>
                <a:spcPts val="0"/>
              </a:spcBef>
              <a:spcAft>
                <a:spcPts val="0"/>
              </a:spcAft>
              <a:buClr>
                <a:srgbClr val="D9D2E9"/>
              </a:buClr>
              <a:buSzPts val="1100"/>
              <a:buChar char="●"/>
            </a:pPr>
            <a:r>
              <a:rPr b="1" lang="en-GB" sz="1100">
                <a:solidFill>
                  <a:srgbClr val="D9D2E9"/>
                </a:solidFill>
                <a:latin typeface="Lato"/>
                <a:ea typeface="Lato"/>
                <a:cs typeface="Lato"/>
                <a:sym typeface="Lato"/>
              </a:rPr>
              <a:t>Scopes</a:t>
            </a:r>
            <a:r>
              <a:rPr lang="en-GB" sz="1100">
                <a:solidFill>
                  <a:srgbClr val="D9D2E9"/>
                </a:solidFill>
                <a:latin typeface="Lato"/>
                <a:ea typeface="Lato"/>
                <a:cs typeface="Lato"/>
                <a:sym typeface="Lato"/>
              </a:rPr>
              <a:t>: Scopes define what resources the client can access on behalf of the user (e.g., read_profile, write_post).</a:t>
            </a:r>
            <a:endParaRPr sz="1100">
              <a:solidFill>
                <a:srgbClr val="D9D2E9"/>
              </a:solidFill>
              <a:latin typeface="Lato"/>
              <a:ea typeface="Lato"/>
              <a:cs typeface="Lato"/>
              <a:sym typeface="Lato"/>
            </a:endParaRPr>
          </a:p>
          <a:p>
            <a:pPr indent="-298450" lvl="0" marL="457200" rtl="0" algn="l">
              <a:spcBef>
                <a:spcPts val="0"/>
              </a:spcBef>
              <a:spcAft>
                <a:spcPts val="0"/>
              </a:spcAft>
              <a:buClr>
                <a:srgbClr val="D9D2E9"/>
              </a:buClr>
              <a:buSzPts val="1100"/>
              <a:buChar char="●"/>
            </a:pPr>
            <a:r>
              <a:rPr b="1" lang="en-GB" sz="1100">
                <a:solidFill>
                  <a:srgbClr val="D9D2E9"/>
                </a:solidFill>
                <a:latin typeface="Lato"/>
                <a:ea typeface="Lato"/>
                <a:cs typeface="Lato"/>
                <a:sym typeface="Lato"/>
              </a:rPr>
              <a:t>Token Expiry</a:t>
            </a:r>
            <a:r>
              <a:rPr lang="en-GB" sz="1100">
                <a:solidFill>
                  <a:srgbClr val="D9D2E9"/>
                </a:solidFill>
                <a:latin typeface="Lato"/>
                <a:ea typeface="Lato"/>
                <a:cs typeface="Lato"/>
                <a:sym typeface="Lato"/>
              </a:rPr>
              <a:t>: Tokens are short-lived to reduce risk; refresh tokens can be used to obtain new access tokens.</a:t>
            </a:r>
            <a:endParaRPr sz="1100">
              <a:solidFill>
                <a:srgbClr val="D9D2E9"/>
              </a:solidFill>
              <a:latin typeface="Lato"/>
              <a:ea typeface="Lato"/>
              <a:cs typeface="Lato"/>
              <a:sym typeface="Lato"/>
            </a:endParaRPr>
          </a:p>
          <a:p>
            <a:pPr indent="0" lvl="0" marL="0" rtl="0" algn="l">
              <a:spcBef>
                <a:spcPts val="1200"/>
              </a:spcBef>
              <a:spcAft>
                <a:spcPts val="1200"/>
              </a:spcAft>
              <a:buNone/>
            </a:pPr>
            <a:r>
              <a:t/>
            </a:r>
            <a:endParaRPr>
              <a:solidFill>
                <a:srgbClr val="D9D2E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None/>
            </a:pPr>
            <a:r>
              <a:rPr b="1" lang="en-GB" sz="2500">
                <a:solidFill>
                  <a:srgbClr val="9900FF"/>
                </a:solidFill>
                <a:latin typeface="Lato"/>
                <a:ea typeface="Lato"/>
                <a:cs typeface="Lato"/>
                <a:sym typeface="Lato"/>
              </a:rPr>
              <a:t>API Security Threats</a:t>
            </a:r>
            <a:endParaRPr/>
          </a:p>
        </p:txBody>
      </p:sp>
      <p:sp>
        <p:nvSpPr>
          <p:cNvPr id="73" name="Google Shape;73;p16"/>
          <p:cNvSpPr txBox="1"/>
          <p:nvPr>
            <p:ph idx="1" type="body"/>
          </p:nvPr>
        </p:nvSpPr>
        <p:spPr>
          <a:xfrm>
            <a:off x="0" y="1152475"/>
            <a:ext cx="8832300" cy="3990900"/>
          </a:xfrm>
          <a:prstGeom prst="rect">
            <a:avLst/>
          </a:prstGeom>
        </p:spPr>
        <p:txBody>
          <a:bodyPr anchorCtr="0" anchor="t" bIns="91425" lIns="91425" spcFirstLastPara="1" rIns="91425" wrap="square" tIns="91425">
            <a:noAutofit/>
          </a:bodyPr>
          <a:lstStyle/>
          <a:p>
            <a:pPr indent="0" lvl="0" marL="0" rtl="0" algn="l">
              <a:lnSpc>
                <a:spcPct val="75000"/>
              </a:lnSpc>
              <a:spcBef>
                <a:spcPts val="1200"/>
              </a:spcBef>
              <a:spcAft>
                <a:spcPts val="0"/>
              </a:spcAft>
              <a:buClr>
                <a:schemeClr val="dk1"/>
              </a:buClr>
              <a:buSzPts val="1018"/>
              <a:buFont typeface="Arial"/>
              <a:buNone/>
            </a:pPr>
            <a:r>
              <a:rPr b="1" lang="en-GB" sz="1217">
                <a:solidFill>
                  <a:srgbClr val="9900FF"/>
                </a:solidFill>
                <a:latin typeface="Lato"/>
                <a:ea typeface="Lato"/>
                <a:cs typeface="Lato"/>
                <a:sym typeface="Lato"/>
              </a:rPr>
              <a:t>Insecure Endpoints</a:t>
            </a:r>
            <a:r>
              <a:rPr lang="en-GB" sz="1217">
                <a:solidFill>
                  <a:srgbClr val="9900FF"/>
                </a:solidFill>
                <a:latin typeface="Lato"/>
                <a:ea typeface="Lato"/>
                <a:cs typeface="Lato"/>
                <a:sym typeface="Lato"/>
              </a:rPr>
              <a:t>: APIs may have insecure endpoints that are not properly validated or protected, making them vulnerable to attacks such as cross-site scripting (XSS) or cross-site request forgery (CSRF).</a:t>
            </a:r>
            <a:endParaRPr sz="1217">
              <a:solidFill>
                <a:srgbClr val="9900FF"/>
              </a:solidFill>
              <a:latin typeface="Lato"/>
              <a:ea typeface="Lato"/>
              <a:cs typeface="Lato"/>
              <a:sym typeface="Lato"/>
            </a:endParaRPr>
          </a:p>
          <a:p>
            <a:pPr indent="0" lvl="0" marL="0" rtl="0" algn="l">
              <a:lnSpc>
                <a:spcPct val="75000"/>
              </a:lnSpc>
              <a:spcBef>
                <a:spcPts val="1200"/>
              </a:spcBef>
              <a:spcAft>
                <a:spcPts val="0"/>
              </a:spcAft>
              <a:buClr>
                <a:schemeClr val="dk1"/>
              </a:buClr>
              <a:buSzPts val="1018"/>
              <a:buFont typeface="Arial"/>
              <a:buNone/>
            </a:pPr>
            <a:r>
              <a:rPr b="1" lang="en-GB" sz="1217">
                <a:solidFill>
                  <a:srgbClr val="9900FF"/>
                </a:solidFill>
                <a:latin typeface="Lato"/>
                <a:ea typeface="Lato"/>
                <a:cs typeface="Lato"/>
                <a:sym typeface="Lato"/>
              </a:rPr>
              <a:t>Improper Error Handling</a:t>
            </a:r>
            <a:r>
              <a:rPr lang="en-GB" sz="1217">
                <a:solidFill>
                  <a:srgbClr val="9900FF"/>
                </a:solidFill>
                <a:latin typeface="Lato"/>
                <a:ea typeface="Lato"/>
                <a:cs typeface="Lato"/>
                <a:sym typeface="Lato"/>
              </a:rPr>
              <a:t>: Detailed error messages can provide attackers with clues about the internal workings of an API, aiding them in crafting more targeted attacks.</a:t>
            </a:r>
            <a:endParaRPr sz="1217">
              <a:solidFill>
                <a:srgbClr val="9900FF"/>
              </a:solidFill>
              <a:latin typeface="Lato"/>
              <a:ea typeface="Lato"/>
              <a:cs typeface="Lato"/>
              <a:sym typeface="Lato"/>
            </a:endParaRPr>
          </a:p>
          <a:p>
            <a:pPr indent="0" lvl="0" marL="0" rtl="0" algn="l">
              <a:lnSpc>
                <a:spcPct val="75000"/>
              </a:lnSpc>
              <a:spcBef>
                <a:spcPts val="1200"/>
              </a:spcBef>
              <a:spcAft>
                <a:spcPts val="0"/>
              </a:spcAft>
              <a:buNone/>
            </a:pPr>
            <a:r>
              <a:rPr b="1" lang="en-GB" sz="1217">
                <a:solidFill>
                  <a:srgbClr val="9900FF"/>
                </a:solidFill>
                <a:latin typeface="Lato"/>
                <a:ea typeface="Lato"/>
                <a:cs typeface="Lato"/>
                <a:sym typeface="Lato"/>
              </a:rPr>
              <a:t>Insecure Dependencies</a:t>
            </a:r>
            <a:r>
              <a:rPr lang="en-GB" sz="1217">
                <a:solidFill>
                  <a:srgbClr val="9900FF"/>
                </a:solidFill>
                <a:latin typeface="Lato"/>
                <a:ea typeface="Lato"/>
                <a:cs typeface="Lato"/>
                <a:sym typeface="Lato"/>
              </a:rPr>
              <a:t>: APIs often rely on third-party libraries or services. Vulnerabilities in these dependencies can expose your API to security risks.</a:t>
            </a:r>
            <a:endParaRPr sz="1217">
              <a:solidFill>
                <a:srgbClr val="9900FF"/>
              </a:solidFill>
              <a:latin typeface="Lato"/>
              <a:ea typeface="Lato"/>
              <a:cs typeface="Lato"/>
              <a:sym typeface="Lato"/>
            </a:endParaRPr>
          </a:p>
          <a:p>
            <a:pPr indent="0" lvl="0" marL="0" rtl="0" algn="l">
              <a:lnSpc>
                <a:spcPct val="7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Misconfigured Security Headers</a:t>
            </a:r>
            <a:r>
              <a:rPr lang="en-GB" sz="1200">
                <a:solidFill>
                  <a:srgbClr val="9900FF"/>
                </a:solidFill>
                <a:latin typeface="Lato"/>
                <a:ea typeface="Lato"/>
                <a:cs typeface="Lato"/>
                <a:sym typeface="Lato"/>
              </a:rPr>
              <a:t>: Missing or misconfigured security headers (e.g., Content Security Policy, X-Frame-Options) can make APIs susceptible to various attacks, such as clickjacking.</a:t>
            </a:r>
            <a:endParaRPr sz="1200">
              <a:solidFill>
                <a:srgbClr val="9900FF"/>
              </a:solidFill>
              <a:latin typeface="Lato"/>
              <a:ea typeface="Lato"/>
              <a:cs typeface="Lato"/>
              <a:sym typeface="Lato"/>
            </a:endParaRPr>
          </a:p>
          <a:p>
            <a:pPr indent="0" lvl="0" marL="0" rtl="0" algn="l">
              <a:lnSpc>
                <a:spcPct val="7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Lack of Rate Limiting and Throttling</a:t>
            </a:r>
            <a:r>
              <a:rPr lang="en-GB" sz="1200">
                <a:solidFill>
                  <a:srgbClr val="9900FF"/>
                </a:solidFill>
                <a:latin typeface="Lato"/>
                <a:ea typeface="Lato"/>
                <a:cs typeface="Lato"/>
                <a:sym typeface="Lato"/>
              </a:rPr>
              <a:t>: Without proper rate limiting and throttling, APIs can be vulnerable to brute force attacks or excessive resource consumption.</a:t>
            </a:r>
            <a:endParaRPr sz="1200">
              <a:solidFill>
                <a:srgbClr val="9900FF"/>
              </a:solidFill>
              <a:latin typeface="Lato"/>
              <a:ea typeface="Lato"/>
              <a:cs typeface="Lato"/>
              <a:sym typeface="Lato"/>
            </a:endParaRPr>
          </a:p>
          <a:p>
            <a:pPr indent="0" lvl="0" marL="0" rtl="0" algn="l">
              <a:lnSpc>
                <a:spcPct val="7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Inadequate Logging and Monitoring</a:t>
            </a:r>
            <a:r>
              <a:rPr lang="en-GB" sz="1200">
                <a:solidFill>
                  <a:srgbClr val="9900FF"/>
                </a:solidFill>
                <a:latin typeface="Lato"/>
                <a:ea typeface="Lato"/>
                <a:cs typeface="Lato"/>
                <a:sym typeface="Lato"/>
              </a:rPr>
              <a:t>: Without sufficient logging and monitoring, it can be challenging to detect and respond to security incidents. Logs should capture relevant security events and be analyzed regularly.</a:t>
            </a:r>
            <a:endParaRPr sz="1200">
              <a:solidFill>
                <a:srgbClr val="9900FF"/>
              </a:solidFill>
              <a:latin typeface="Lato"/>
              <a:ea typeface="Lato"/>
              <a:cs typeface="Lato"/>
              <a:sym typeface="Lato"/>
            </a:endParaRPr>
          </a:p>
          <a:p>
            <a:pPr indent="0" lvl="0" marL="0" rtl="0" algn="l">
              <a:lnSpc>
                <a:spcPct val="7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Unvalidated Redirects and Forwards</a:t>
            </a:r>
            <a:r>
              <a:rPr lang="en-GB" sz="1200">
                <a:solidFill>
                  <a:srgbClr val="9900FF"/>
                </a:solidFill>
                <a:latin typeface="Lato"/>
                <a:ea typeface="Lato"/>
                <a:cs typeface="Lato"/>
                <a:sym typeface="Lato"/>
              </a:rPr>
              <a:t>: APIs that allow unvalidated redirects or forwards can be exploited to perform phishing attacks or redirect users to malicious sites.</a:t>
            </a:r>
            <a:endParaRPr sz="1200">
              <a:solidFill>
                <a:srgbClr val="9900FF"/>
              </a:solidFill>
              <a:latin typeface="Lato"/>
              <a:ea typeface="Lato"/>
              <a:cs typeface="Lato"/>
              <a:sym typeface="Lato"/>
            </a:endParaRPr>
          </a:p>
          <a:p>
            <a:pPr indent="0" lvl="0" marL="0" rtl="0" algn="l">
              <a:lnSpc>
                <a:spcPct val="75000"/>
              </a:lnSpc>
              <a:spcBef>
                <a:spcPts val="1200"/>
              </a:spcBef>
              <a:spcAft>
                <a:spcPts val="1200"/>
              </a:spcAft>
              <a:buClr>
                <a:schemeClr val="dk1"/>
              </a:buClr>
              <a:buSzPts val="1018"/>
              <a:buFont typeface="Arial"/>
              <a:buNone/>
            </a:pPr>
            <a:r>
              <a:t/>
            </a:r>
            <a:endParaRPr sz="1217">
              <a:solidFill>
                <a:srgbClr val="9900FF"/>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t>2. OpenID Connect (OIDC) – Authentication Protocol</a:t>
            </a:r>
            <a:endParaRPr b="1" sz="1300"/>
          </a:p>
          <a:p>
            <a:pPr indent="0" lvl="0" marL="0" rtl="0" algn="l">
              <a:spcBef>
                <a:spcPts val="400"/>
              </a:spcBef>
              <a:spcAft>
                <a:spcPts val="0"/>
              </a:spcAft>
              <a:buNone/>
            </a:pPr>
            <a:r>
              <a:t/>
            </a:r>
            <a:endParaRPr/>
          </a:p>
        </p:txBody>
      </p:sp>
      <p:sp>
        <p:nvSpPr>
          <p:cNvPr id="289" name="Google Shape;28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OpenID Connect (OIDC)</a:t>
            </a:r>
            <a:r>
              <a:rPr lang="en-GB" sz="1100">
                <a:solidFill>
                  <a:schemeClr val="dk1"/>
                </a:solidFill>
              </a:rPr>
              <a:t> is an authentication protocol that builds on top of OAuth 2.0. While OAuth 2.0 is used for </a:t>
            </a:r>
            <a:r>
              <a:rPr b="1" lang="en-GB" sz="1100">
                <a:solidFill>
                  <a:schemeClr val="dk1"/>
                </a:solidFill>
              </a:rPr>
              <a:t>authorization</a:t>
            </a:r>
            <a:r>
              <a:rPr lang="en-GB" sz="1100">
                <a:solidFill>
                  <a:schemeClr val="dk1"/>
                </a:solidFill>
              </a:rPr>
              <a:t>, OIDC provides a simple identity layer on top of OAuth to authenticate users and obtain information about them (identity).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How OpenID Connect Works:</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OIDC extends OAuth 2.0 by introducing the </a:t>
            </a:r>
            <a:r>
              <a:rPr b="1" lang="en-GB" sz="1100">
                <a:solidFill>
                  <a:schemeClr val="dk1"/>
                </a:solidFill>
              </a:rPr>
              <a:t>ID token</a:t>
            </a:r>
            <a:r>
              <a:rPr lang="en-GB" sz="1100">
                <a:solidFill>
                  <a:schemeClr val="dk1"/>
                </a:solidFill>
              </a:rPr>
              <a:t>, which contains user identity information (e.g., name, email) in a secure, verifiable way.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Key Components: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ID Token</a:t>
            </a:r>
            <a:r>
              <a:rPr lang="en-GB" sz="1100">
                <a:solidFill>
                  <a:schemeClr val="dk1"/>
                </a:solidFill>
              </a:rPr>
              <a:t>: A JSON Web Token (JWT) issued by the authorization server that contains user identity information.</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UserInfo Endpoint</a:t>
            </a:r>
            <a:r>
              <a:rPr lang="en-GB" sz="1100">
                <a:solidFill>
                  <a:schemeClr val="dk1"/>
                </a:solidFill>
              </a:rPr>
              <a:t>: An endpoint on the authorization server that returns additional user profile information when queried with an access token.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5" name="Google Shape;295;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Clr>
                <a:schemeClr val="dk1"/>
              </a:buClr>
              <a:buSzPct val="100000"/>
              <a:buFont typeface="Arial"/>
              <a:buNone/>
            </a:pPr>
            <a:r>
              <a:rPr b="1" lang="en-GB" sz="1100">
                <a:solidFill>
                  <a:schemeClr val="dk1"/>
                </a:solidFill>
              </a:rPr>
              <a:t>Example OIDC Flow (Authorization Code Flow):</a:t>
            </a:r>
            <a:endParaRPr b="1" sz="1100">
              <a:solidFill>
                <a:schemeClr val="dk1"/>
              </a:solidFill>
            </a:endParaRPr>
          </a:p>
          <a:p>
            <a:pPr indent="0" lvl="0" marL="0" rtl="0" algn="l">
              <a:spcBef>
                <a:spcPts val="200"/>
              </a:spcBef>
              <a:spcAft>
                <a:spcPts val="0"/>
              </a:spcAft>
              <a:buNone/>
            </a:pPr>
            <a:r>
              <a:rPr b="1" lang="en-GB" sz="1100">
                <a:solidFill>
                  <a:schemeClr val="dk1"/>
                </a:solidFill>
              </a:rPr>
              <a:t>Authorization Request</a:t>
            </a:r>
            <a:r>
              <a:rPr lang="en-GB" sz="1100">
                <a:solidFill>
                  <a:schemeClr val="dk1"/>
                </a:solidFill>
              </a:rPr>
              <a:t>: The client application requests user authorization with </a:t>
            </a:r>
            <a:r>
              <a:rPr lang="en-GB" sz="1100">
                <a:solidFill>
                  <a:srgbClr val="188038"/>
                </a:solidFill>
                <a:latin typeface="Roboto Mono"/>
                <a:ea typeface="Roboto Mono"/>
                <a:cs typeface="Roboto Mono"/>
                <a:sym typeface="Roboto Mono"/>
              </a:rPr>
              <a:t>openid</a:t>
            </a:r>
            <a:r>
              <a:rPr lang="en-GB" sz="1100">
                <a:solidFill>
                  <a:schemeClr val="dk1"/>
                </a:solidFill>
              </a:rPr>
              <a:t> scope:</a:t>
            </a:r>
            <a:br>
              <a:rPr lang="en-GB" sz="1100">
                <a:solidFill>
                  <a:schemeClr val="dk1"/>
                </a:solidFill>
              </a:rPr>
            </a:br>
            <a:r>
              <a:rPr lang="en-GB" sz="1100">
                <a:solidFill>
                  <a:schemeClr val="dk1"/>
                </a:solidFill>
              </a:rPr>
              <a:t>http</a:t>
            </a:r>
            <a:br>
              <a:rPr lang="en-GB" sz="1100">
                <a:solidFill>
                  <a:schemeClr val="dk1"/>
                </a:solidFill>
              </a:rPr>
            </a:br>
            <a:r>
              <a:rPr lang="en-GB" sz="1100">
                <a:solidFill>
                  <a:schemeClr val="dk1"/>
                </a:solidFill>
              </a:rPr>
              <a:t>Copy code</a:t>
            </a:r>
            <a:br>
              <a:rPr lang="en-GB" sz="1100">
                <a:solidFill>
                  <a:schemeClr val="dk1"/>
                </a:solidFill>
              </a:rPr>
            </a:br>
            <a:r>
              <a:rPr lang="en-GB" sz="1100">
                <a:solidFill>
                  <a:srgbClr val="188038"/>
                </a:solidFill>
                <a:latin typeface="Roboto Mono"/>
                <a:ea typeface="Roboto Mono"/>
                <a:cs typeface="Roboto Mono"/>
                <a:sym typeface="Roboto Mono"/>
              </a:rPr>
              <a:t>GET https://auth.example.com/authorize?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response_type=code</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&amp;client_id=client123</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&amp;redirect_uri=https://client.example.com/callback</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&amp;scope=openid profile email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    &amp;state=xyz123</a:t>
            </a:r>
            <a:endParaRPr sz="1100">
              <a:solidFill>
                <a:srgbClr val="188038"/>
              </a:solidFill>
              <a:latin typeface="Roboto Mono"/>
              <a:ea typeface="Roboto Mono"/>
              <a:cs typeface="Roboto Mono"/>
              <a:sym typeface="Roboto Mono"/>
            </a:endParaRPr>
          </a:p>
          <a:p>
            <a:pPr indent="-282733" lvl="0" marL="457200" rtl="0" algn="l">
              <a:spcBef>
                <a:spcPts val="1200"/>
              </a:spcBef>
              <a:spcAft>
                <a:spcPts val="0"/>
              </a:spcAft>
              <a:buClr>
                <a:schemeClr val="dk1"/>
              </a:buClr>
              <a:buSzPct val="100000"/>
              <a:buAutoNum type="arabicPeriod"/>
            </a:pPr>
            <a:r>
              <a:t/>
            </a:r>
            <a:endParaRPr sz="1100">
              <a:solidFill>
                <a:schemeClr val="dk1"/>
              </a:solidFill>
            </a:endParaRPr>
          </a:p>
          <a:p>
            <a:pPr indent="-282733" lvl="0" marL="457200" rtl="0" algn="l">
              <a:spcBef>
                <a:spcPts val="0"/>
              </a:spcBef>
              <a:spcAft>
                <a:spcPts val="0"/>
              </a:spcAft>
              <a:buClr>
                <a:schemeClr val="dk1"/>
              </a:buClr>
              <a:buSzPct val="100000"/>
              <a:buAutoNum type="arabicPeriod"/>
            </a:pPr>
            <a:r>
              <a:rPr b="1" lang="en-GB" sz="1100">
                <a:solidFill>
                  <a:schemeClr val="dk1"/>
                </a:solidFill>
              </a:rPr>
              <a:t>Authorization Response</a:t>
            </a:r>
            <a:r>
              <a:rPr lang="en-GB" sz="1100">
                <a:solidFill>
                  <a:schemeClr val="dk1"/>
                </a:solidFill>
              </a:rPr>
              <a:t>: After user consent, the authorization server redirects the user to the client with an authorization code:</a:t>
            </a:r>
            <a:br>
              <a:rPr lang="en-GB" sz="1100">
                <a:solidFill>
                  <a:schemeClr val="dk1"/>
                </a:solidFill>
              </a:rPr>
            </a:br>
            <a:r>
              <a:rPr lang="en-GB" sz="1100">
                <a:solidFill>
                  <a:schemeClr val="dk1"/>
                </a:solidFill>
              </a:rPr>
              <a:t>http</a:t>
            </a:r>
            <a:br>
              <a:rPr lang="en-GB" sz="1100">
                <a:solidFill>
                  <a:schemeClr val="dk1"/>
                </a:solidFill>
              </a:rPr>
            </a:br>
            <a:r>
              <a:rPr lang="en-GB" sz="1100">
                <a:solidFill>
                  <a:schemeClr val="dk1"/>
                </a:solidFill>
              </a:rPr>
              <a:t>Copy code</a:t>
            </a:r>
            <a:br>
              <a:rPr lang="en-GB" sz="1100">
                <a:solidFill>
                  <a:schemeClr val="dk1"/>
                </a:solidFill>
              </a:rPr>
            </a:br>
            <a:r>
              <a:rPr lang="en-GB" sz="1100">
                <a:solidFill>
                  <a:srgbClr val="188038"/>
                </a:solidFill>
                <a:latin typeface="Roboto Mono"/>
                <a:ea typeface="Roboto Mono"/>
                <a:cs typeface="Roboto Mono"/>
                <a:sym typeface="Roboto Mono"/>
              </a:rPr>
              <a:t>https://client.example.com/callback?code=abc123&amp;state=xyz123</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4"/>
          <p:cNvSpPr txBox="1"/>
          <p:nvPr>
            <p:ph idx="1" type="body"/>
          </p:nvPr>
        </p:nvSpPr>
        <p:spPr>
          <a:xfrm>
            <a:off x="149125" y="127700"/>
            <a:ext cx="8683200" cy="49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b="1" lang="en-GB" sz="757">
                <a:solidFill>
                  <a:srgbClr val="9900FF"/>
                </a:solidFill>
                <a:latin typeface="Lato"/>
                <a:ea typeface="Lato"/>
                <a:cs typeface="Lato"/>
                <a:sym typeface="Lato"/>
              </a:rPr>
              <a:t>Token Exchange</a:t>
            </a:r>
            <a:r>
              <a:rPr lang="en-GB" sz="757">
                <a:solidFill>
                  <a:srgbClr val="9900FF"/>
                </a:solidFill>
                <a:latin typeface="Lato"/>
                <a:ea typeface="Lato"/>
                <a:cs typeface="Lato"/>
                <a:sym typeface="Lato"/>
              </a:rPr>
              <a:t>: The client sends the authorization code to the authorization server to exchange it for an ID token and access token:</a:t>
            </a:r>
            <a:br>
              <a:rPr lang="en-GB" sz="757">
                <a:solidFill>
                  <a:srgbClr val="9900FF"/>
                </a:solidFill>
                <a:latin typeface="Lato"/>
                <a:ea typeface="Lato"/>
                <a:cs typeface="Lato"/>
                <a:sym typeface="Lato"/>
              </a:rPr>
            </a:br>
            <a:r>
              <a:rPr lang="en-GB" sz="757">
                <a:solidFill>
                  <a:srgbClr val="9900FF"/>
                </a:solidFill>
                <a:latin typeface="Lato"/>
                <a:ea typeface="Lato"/>
                <a:cs typeface="Lato"/>
                <a:sym typeface="Lato"/>
              </a:rPr>
              <a:t>http</a:t>
            </a:r>
            <a:br>
              <a:rPr lang="en-GB" sz="757">
                <a:solidFill>
                  <a:srgbClr val="9900FF"/>
                </a:solidFill>
                <a:latin typeface="Lato"/>
                <a:ea typeface="Lato"/>
                <a:cs typeface="Lato"/>
                <a:sym typeface="Lato"/>
              </a:rPr>
            </a:br>
            <a:r>
              <a:rPr lang="en-GB" sz="757">
                <a:solidFill>
                  <a:srgbClr val="9900FF"/>
                </a:solidFill>
                <a:latin typeface="Lato"/>
                <a:ea typeface="Lato"/>
                <a:cs typeface="Lato"/>
                <a:sym typeface="Lato"/>
              </a:rPr>
              <a:t>Copy code</a:t>
            </a:r>
            <a:br>
              <a:rPr lang="en-GB" sz="757">
                <a:solidFill>
                  <a:srgbClr val="9900FF"/>
                </a:solidFill>
                <a:latin typeface="Lato"/>
                <a:ea typeface="Lato"/>
                <a:cs typeface="Lato"/>
                <a:sym typeface="Lato"/>
              </a:rPr>
            </a:br>
            <a:r>
              <a:rPr lang="en-GB" sz="757">
                <a:solidFill>
                  <a:srgbClr val="9900FF"/>
                </a:solidFill>
                <a:latin typeface="Lato"/>
                <a:ea typeface="Lato"/>
                <a:cs typeface="Lato"/>
                <a:sym typeface="Lato"/>
              </a:rPr>
              <a:t>POST https://auth.example.com/token</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Content-Type: application/x-www-form-urlencoded</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grant_type=authorization_code</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&amp;code=abc123</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&amp;redirect_uri=https://client.example.com/callback</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&amp;client_id=client123</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&amp;client_secret=secret</a:t>
            </a:r>
            <a:endParaRPr sz="757">
              <a:solidFill>
                <a:srgbClr val="9900FF"/>
              </a:solidFill>
              <a:latin typeface="Lato"/>
              <a:ea typeface="Lato"/>
              <a:cs typeface="Lato"/>
              <a:sym typeface="Lato"/>
            </a:endParaRPr>
          </a:p>
          <a:p>
            <a:pPr indent="0" lvl="0" marL="0" rtl="0" algn="l">
              <a:spcBef>
                <a:spcPts val="1200"/>
              </a:spcBef>
              <a:spcAft>
                <a:spcPts val="0"/>
              </a:spcAft>
              <a:buClr>
                <a:schemeClr val="dk1"/>
              </a:buClr>
              <a:buSzPts val="358"/>
              <a:buFont typeface="Arial"/>
              <a:buNone/>
            </a:pPr>
            <a:r>
              <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b="1" lang="en-GB" sz="757">
                <a:solidFill>
                  <a:srgbClr val="9900FF"/>
                </a:solidFill>
                <a:latin typeface="Lato"/>
                <a:ea typeface="Lato"/>
                <a:cs typeface="Lato"/>
                <a:sym typeface="Lato"/>
              </a:rPr>
              <a:t>Token Response</a:t>
            </a:r>
            <a:r>
              <a:rPr lang="en-GB" sz="757">
                <a:solidFill>
                  <a:srgbClr val="9900FF"/>
                </a:solidFill>
                <a:latin typeface="Lato"/>
                <a:ea typeface="Lato"/>
                <a:cs typeface="Lato"/>
                <a:sym typeface="Lato"/>
              </a:rPr>
              <a:t>: The authorization server returns the access token and ID token:</a:t>
            </a:r>
            <a:br>
              <a:rPr lang="en-GB" sz="757">
                <a:solidFill>
                  <a:srgbClr val="9900FF"/>
                </a:solidFill>
                <a:latin typeface="Lato"/>
                <a:ea typeface="Lato"/>
                <a:cs typeface="Lato"/>
                <a:sym typeface="Lato"/>
              </a:rPr>
            </a:br>
            <a:r>
              <a:rPr lang="en-GB" sz="757">
                <a:solidFill>
                  <a:srgbClr val="9900FF"/>
                </a:solidFill>
                <a:latin typeface="Lato"/>
                <a:ea typeface="Lato"/>
                <a:cs typeface="Lato"/>
                <a:sym typeface="Lato"/>
              </a:rPr>
              <a:t>json</a:t>
            </a:r>
            <a:br>
              <a:rPr lang="en-GB" sz="757">
                <a:solidFill>
                  <a:srgbClr val="9900FF"/>
                </a:solidFill>
                <a:latin typeface="Lato"/>
                <a:ea typeface="Lato"/>
                <a:cs typeface="Lato"/>
                <a:sym typeface="Lato"/>
              </a:rPr>
            </a:br>
            <a:r>
              <a:rPr lang="en-GB" sz="757">
                <a:solidFill>
                  <a:srgbClr val="9900FF"/>
                </a:solidFill>
                <a:latin typeface="Lato"/>
                <a:ea typeface="Lato"/>
                <a:cs typeface="Lato"/>
                <a:sym typeface="Lato"/>
              </a:rPr>
              <a:t>Copy code</a:t>
            </a:r>
            <a:br>
              <a:rPr lang="en-GB" sz="757">
                <a:solidFill>
                  <a:srgbClr val="9900FF"/>
                </a:solidFill>
                <a:latin typeface="Lato"/>
                <a:ea typeface="Lato"/>
                <a:cs typeface="Lato"/>
                <a:sym typeface="Lato"/>
              </a:rPr>
            </a:br>
            <a:r>
              <a:rPr lang="en-GB" sz="757">
                <a:solidFill>
                  <a:srgbClr val="9900FF"/>
                </a:solidFill>
                <a:latin typeface="Lato"/>
                <a:ea typeface="Lato"/>
                <a:cs typeface="Lato"/>
                <a:sym typeface="Lato"/>
              </a:rPr>
              <a:t>{</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  "access_token": "xyz456",</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  "id_token": "eyJhbGciOiJSUzI1NiIsImtpZCI6IkpXVCJ9...",</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  "token_type": "Bearer",</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  "expires_in": 3600</a:t>
            </a:r>
            <a:endParaRPr sz="757">
              <a:solidFill>
                <a:srgbClr val="9900FF"/>
              </a:solidFill>
              <a:latin typeface="Lato"/>
              <a:ea typeface="Lato"/>
              <a:cs typeface="Lato"/>
              <a:sym typeface="Lato"/>
            </a:endParaRPr>
          </a:p>
          <a:p>
            <a:pPr indent="0" lvl="0" marL="0" rtl="0" algn="l">
              <a:spcBef>
                <a:spcPts val="1200"/>
              </a:spcBef>
              <a:spcAft>
                <a:spcPts val="0"/>
              </a:spcAft>
              <a:buSzPts val="358"/>
              <a:buNone/>
            </a:pPr>
            <a:r>
              <a:rPr lang="en-GB" sz="757">
                <a:solidFill>
                  <a:srgbClr val="9900FF"/>
                </a:solidFill>
                <a:latin typeface="Lato"/>
                <a:ea typeface="Lato"/>
                <a:cs typeface="Lato"/>
                <a:sym typeface="Lato"/>
              </a:rPr>
              <a:t>}</a:t>
            </a:r>
            <a:endParaRPr sz="757">
              <a:solidFill>
                <a:srgbClr val="9900FF"/>
              </a:solidFill>
              <a:latin typeface="Lato"/>
              <a:ea typeface="Lato"/>
              <a:cs typeface="Lato"/>
              <a:sym typeface="Lato"/>
            </a:endParaRPr>
          </a:p>
          <a:p>
            <a:pPr indent="0" lvl="0" marL="0" rtl="0" algn="l">
              <a:spcBef>
                <a:spcPts val="1200"/>
              </a:spcBef>
              <a:spcAft>
                <a:spcPts val="1200"/>
              </a:spcAft>
              <a:buSzPts val="358"/>
              <a:buNone/>
            </a:pPr>
            <a:r>
              <a:rPr b="1" lang="en-GB" sz="757">
                <a:solidFill>
                  <a:srgbClr val="9900FF"/>
                </a:solidFill>
                <a:latin typeface="Lato"/>
                <a:ea typeface="Lato"/>
                <a:cs typeface="Lato"/>
                <a:sym typeface="Lato"/>
              </a:rPr>
              <a:t>Decode ID Token</a:t>
            </a:r>
            <a:r>
              <a:rPr lang="en-GB" sz="757">
                <a:solidFill>
                  <a:srgbClr val="9900FF"/>
                </a:solidFill>
                <a:latin typeface="Lato"/>
                <a:ea typeface="Lato"/>
                <a:cs typeface="Lato"/>
                <a:sym typeface="Lato"/>
              </a:rPr>
              <a:t>: The client decodes the ID token to extract user identity information (name, email, etc.):</a:t>
            </a:r>
            <a:endParaRPr sz="985">
              <a:solidFill>
                <a:srgbClr val="9900FF"/>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6" name="Google Shape;306;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GB"/>
              <a:t>{</a:t>
            </a:r>
            <a:endParaRPr/>
          </a:p>
          <a:p>
            <a:pPr indent="0" lvl="0" marL="0" rtl="0" algn="l">
              <a:spcBef>
                <a:spcPts val="1200"/>
              </a:spcBef>
              <a:spcAft>
                <a:spcPts val="0"/>
              </a:spcAft>
              <a:buClr>
                <a:schemeClr val="dk1"/>
              </a:buClr>
              <a:buSzPct val="61111"/>
              <a:buFont typeface="Arial"/>
              <a:buNone/>
            </a:pPr>
            <a:r>
              <a:rPr lang="en-GB"/>
              <a:t>  "sub": "1234567890",</a:t>
            </a:r>
            <a:endParaRPr/>
          </a:p>
          <a:p>
            <a:pPr indent="0" lvl="0" marL="0" rtl="0" algn="l">
              <a:spcBef>
                <a:spcPts val="1200"/>
              </a:spcBef>
              <a:spcAft>
                <a:spcPts val="0"/>
              </a:spcAft>
              <a:buClr>
                <a:schemeClr val="dk1"/>
              </a:buClr>
              <a:buSzPct val="61111"/>
              <a:buFont typeface="Arial"/>
              <a:buNone/>
            </a:pPr>
            <a:r>
              <a:rPr lang="en-GB"/>
              <a:t>  "name": "John Doe",</a:t>
            </a:r>
            <a:endParaRPr/>
          </a:p>
          <a:p>
            <a:pPr indent="0" lvl="0" marL="0" rtl="0" algn="l">
              <a:spcBef>
                <a:spcPts val="1200"/>
              </a:spcBef>
              <a:spcAft>
                <a:spcPts val="0"/>
              </a:spcAft>
              <a:buClr>
                <a:schemeClr val="dk1"/>
              </a:buClr>
              <a:buSzPct val="61111"/>
              <a:buFont typeface="Arial"/>
              <a:buNone/>
            </a:pPr>
            <a:r>
              <a:rPr lang="en-GB"/>
              <a:t>  "email": "john.doe@example.com",</a:t>
            </a:r>
            <a:endParaRPr/>
          </a:p>
          <a:p>
            <a:pPr indent="0" lvl="0" marL="0" rtl="0" algn="l">
              <a:spcBef>
                <a:spcPts val="1200"/>
              </a:spcBef>
              <a:spcAft>
                <a:spcPts val="0"/>
              </a:spcAft>
              <a:buClr>
                <a:schemeClr val="dk1"/>
              </a:buClr>
              <a:buSzPct val="61111"/>
              <a:buFont typeface="Arial"/>
              <a:buNone/>
            </a:pPr>
            <a:r>
              <a:rPr lang="en-GB"/>
              <a:t>  "iat": 1609459200,</a:t>
            </a:r>
            <a:endParaRPr/>
          </a:p>
          <a:p>
            <a:pPr indent="0" lvl="0" marL="0" rtl="0" algn="l">
              <a:spcBef>
                <a:spcPts val="1200"/>
              </a:spcBef>
              <a:spcAft>
                <a:spcPts val="0"/>
              </a:spcAft>
              <a:buClr>
                <a:schemeClr val="dk1"/>
              </a:buClr>
              <a:buSzPct val="61111"/>
              <a:buFont typeface="Arial"/>
              <a:buNone/>
            </a:pPr>
            <a:r>
              <a:rPr lang="en-GB"/>
              <a:t>  "exp": 1609462800</a:t>
            </a:r>
            <a:endParaRPr/>
          </a:p>
          <a:p>
            <a:pPr indent="0" lvl="0" marL="0" rtl="0" algn="l">
              <a:spcBef>
                <a:spcPts val="1200"/>
              </a:spcBef>
              <a:spcAft>
                <a:spcPts val="0"/>
              </a:spcAft>
              <a:buClr>
                <a:schemeClr val="dk1"/>
              </a:buClr>
              <a:buSzPct val="61111"/>
              <a:buFont typeface="Arial"/>
              <a:buNone/>
            </a:pPr>
            <a:r>
              <a:rPr lang="en-GB"/>
              <a: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2" name="Google Shape;312;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chemeClr val="dk1"/>
                </a:solidFill>
              </a:rPr>
              <a:t>Key Features of OpenID Connect:</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User Authentication</a:t>
            </a:r>
            <a:r>
              <a:rPr lang="en-GB" sz="1100">
                <a:solidFill>
                  <a:schemeClr val="dk1"/>
                </a:solidFill>
              </a:rPr>
              <a:t>: OIDC provides user authentication by issuing an </a:t>
            </a:r>
            <a:r>
              <a:rPr b="1" lang="en-GB" sz="1100">
                <a:solidFill>
                  <a:schemeClr val="dk1"/>
                </a:solidFill>
              </a:rPr>
              <a:t>ID token</a:t>
            </a:r>
            <a:r>
              <a:rPr lang="en-GB" sz="1100">
                <a:solidFill>
                  <a:schemeClr val="dk1"/>
                </a:solidFill>
              </a:rPr>
              <a:t> that verifies the user's identity.</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User Information</a:t>
            </a:r>
            <a:r>
              <a:rPr lang="en-GB" sz="1100">
                <a:solidFill>
                  <a:schemeClr val="dk1"/>
                </a:solidFill>
              </a:rPr>
              <a:t>: Clients can obtain user information (name, email, profile) via the </a:t>
            </a:r>
            <a:r>
              <a:rPr b="1" lang="en-GB" sz="1100">
                <a:solidFill>
                  <a:schemeClr val="dk1"/>
                </a:solidFill>
              </a:rPr>
              <a:t>ID token</a:t>
            </a:r>
            <a:r>
              <a:rPr lang="en-GB" sz="1100">
                <a:solidFill>
                  <a:schemeClr val="dk1"/>
                </a:solidFill>
              </a:rPr>
              <a:t> or the </a:t>
            </a:r>
            <a:r>
              <a:rPr b="1" lang="en-GB" sz="1100">
                <a:solidFill>
                  <a:schemeClr val="dk1"/>
                </a:solidFill>
              </a:rPr>
              <a:t>UserInfo endpoint</a:t>
            </a:r>
            <a:r>
              <a:rPr lang="en-GB"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JWT-Based</a:t>
            </a:r>
            <a:r>
              <a:rPr lang="en-GB" sz="1100">
                <a:solidFill>
                  <a:schemeClr val="dk1"/>
                </a:solidFill>
              </a:rPr>
              <a:t>: The </a:t>
            </a:r>
            <a:r>
              <a:rPr b="1" lang="en-GB" sz="1100">
                <a:solidFill>
                  <a:schemeClr val="dk1"/>
                </a:solidFill>
              </a:rPr>
              <a:t>ID token</a:t>
            </a:r>
            <a:r>
              <a:rPr lang="en-GB" sz="1100">
                <a:solidFill>
                  <a:schemeClr val="dk1"/>
                </a:solidFill>
              </a:rPr>
              <a:t> is a signed JWT, ensuring its authenticity and integrity.</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Seamless Integration</a:t>
            </a:r>
            <a:r>
              <a:rPr lang="en-GB" sz="1100">
                <a:solidFill>
                  <a:schemeClr val="dk1"/>
                </a:solidFill>
              </a:rPr>
              <a:t>: OIDC works with OAuth 2.0, allowing both authorization and authentication in a single flow.</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OIDC Scopes:</a:t>
            </a:r>
            <a:endParaRPr b="1"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openid</a:t>
            </a:r>
            <a:r>
              <a:rPr lang="en-GB" sz="1100">
                <a:solidFill>
                  <a:schemeClr val="dk1"/>
                </a:solidFill>
              </a:rPr>
              <a:t>: Required scope for OIDC, indicating that the client wants to authenticate the user.</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profile</a:t>
            </a:r>
            <a:r>
              <a:rPr lang="en-GB" sz="1100">
                <a:solidFill>
                  <a:schemeClr val="dk1"/>
                </a:solidFill>
              </a:rPr>
              <a:t>: Access to the user's profile information (name, date of birth, etc.).</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email</a:t>
            </a:r>
            <a:r>
              <a:rPr lang="en-GB" sz="1100">
                <a:solidFill>
                  <a:schemeClr val="dk1"/>
                </a:solidFill>
              </a:rPr>
              <a:t>: Access to the user’s email address.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address</a:t>
            </a:r>
            <a:r>
              <a:rPr lang="en-GB" sz="1100">
                <a:solidFill>
                  <a:schemeClr val="dk1"/>
                </a:solidFill>
              </a:rPr>
              <a:t>: Access to the user’s address.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phone</a:t>
            </a:r>
            <a:r>
              <a:rPr lang="en-GB" sz="1100">
                <a:solidFill>
                  <a:schemeClr val="dk1"/>
                </a:solidFill>
              </a:rPr>
              <a:t>: Access to the user's phone number.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t>OAuth 2.0 vs. OpenID Connect</a:t>
            </a:r>
            <a:endParaRPr b="1" sz="1300"/>
          </a:p>
          <a:p>
            <a:pPr indent="0" lvl="0" marL="0" rtl="0" algn="l">
              <a:spcBef>
                <a:spcPts val="4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44000"/>
              <a:buFont typeface="Arial"/>
              <a:buNone/>
            </a:pPr>
            <a:r>
              <a:rPr b="1" lang="en-GB" sz="2500">
                <a:solidFill>
                  <a:srgbClr val="9900FF"/>
                </a:solidFill>
                <a:latin typeface="Lato"/>
                <a:ea typeface="Lato"/>
                <a:cs typeface="Lato"/>
                <a:sym typeface="Lato"/>
              </a:rPr>
              <a:t>API Security Threats</a:t>
            </a:r>
            <a:endParaRPr/>
          </a:p>
        </p:txBody>
      </p:sp>
      <p:sp>
        <p:nvSpPr>
          <p:cNvPr id="79" name="Google Shape;79;p17"/>
          <p:cNvSpPr txBox="1"/>
          <p:nvPr>
            <p:ph idx="1" type="body"/>
          </p:nvPr>
        </p:nvSpPr>
        <p:spPr>
          <a:xfrm>
            <a:off x="0" y="1158875"/>
            <a:ext cx="9094200" cy="3984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400">
                <a:solidFill>
                  <a:srgbClr val="9900FF"/>
                </a:solidFill>
              </a:rPr>
              <a:t>To mitigate these threats, consider implementing the following practices:</a:t>
            </a:r>
            <a:endParaRPr sz="1400">
              <a:solidFill>
                <a:srgbClr val="9900FF"/>
              </a:solidFill>
            </a:endParaRPr>
          </a:p>
          <a:p>
            <a:pPr indent="-317500" lvl="0" marL="457200" rtl="0" algn="l">
              <a:spcBef>
                <a:spcPts val="1200"/>
              </a:spcBef>
              <a:spcAft>
                <a:spcPts val="0"/>
              </a:spcAft>
              <a:buClr>
                <a:srgbClr val="9900FF"/>
              </a:buClr>
              <a:buSzPts val="1400"/>
              <a:buChar char="●"/>
            </a:pPr>
            <a:r>
              <a:rPr b="1" lang="en-GB" sz="1400">
                <a:solidFill>
                  <a:srgbClr val="9900FF"/>
                </a:solidFill>
              </a:rPr>
              <a:t>Use strong authentication and authorization mechanisms</a:t>
            </a:r>
            <a:r>
              <a:rPr lang="en-GB" sz="1400">
                <a:solidFill>
                  <a:srgbClr val="9900FF"/>
                </a:solidFill>
              </a:rPr>
              <a:t>: Implement OAuth, API keys, or other robust methods to secure access.</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Validate and sanitize inputs</a:t>
            </a:r>
            <a:r>
              <a:rPr lang="en-GB" sz="1400">
                <a:solidFill>
                  <a:srgbClr val="9900FF"/>
                </a:solidFill>
              </a:rPr>
              <a:t>: Ensure all input is validated and sanitized to prevent injection attacks.</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Encrypt sensitive data</a:t>
            </a:r>
            <a:r>
              <a:rPr lang="en-GB" sz="1400">
                <a:solidFill>
                  <a:srgbClr val="9900FF"/>
                </a:solidFill>
              </a:rPr>
              <a:t>: Use encryption both in transit (e.g., HTTPS) and at rest to protect sensitive data.</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Implement rate limiting and throttling</a:t>
            </a:r>
            <a:r>
              <a:rPr lang="en-GB" sz="1400">
                <a:solidFill>
                  <a:srgbClr val="9900FF"/>
                </a:solidFill>
              </a:rPr>
              <a:t>: Control the number of requests to prevent abuse and mitigate DoS attacks.</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Apply security headers</a:t>
            </a:r>
            <a:r>
              <a:rPr lang="en-GB" sz="1400">
                <a:solidFill>
                  <a:srgbClr val="9900FF"/>
                </a:solidFill>
              </a:rPr>
              <a:t>: Use appropriate security headers to protect against various web vulnerabilities.</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Keep dependencies updated</a:t>
            </a:r>
            <a:r>
              <a:rPr lang="en-GB" sz="1400">
                <a:solidFill>
                  <a:srgbClr val="9900FF"/>
                </a:solidFill>
              </a:rPr>
              <a:t>: Regularly update libraries and components to address known vulnerabilities.</a:t>
            </a:r>
            <a:endParaRPr sz="1400">
              <a:solidFill>
                <a:srgbClr val="9900FF"/>
              </a:solidFill>
            </a:endParaRPr>
          </a:p>
          <a:p>
            <a:pPr indent="-317500" lvl="0" marL="457200" rtl="0" algn="l">
              <a:spcBef>
                <a:spcPts val="0"/>
              </a:spcBef>
              <a:spcAft>
                <a:spcPts val="0"/>
              </a:spcAft>
              <a:buClr>
                <a:srgbClr val="9900FF"/>
              </a:buClr>
              <a:buSzPts val="1400"/>
              <a:buChar char="●"/>
            </a:pPr>
            <a:r>
              <a:rPr b="1" lang="en-GB" sz="1400">
                <a:solidFill>
                  <a:srgbClr val="9900FF"/>
                </a:solidFill>
              </a:rPr>
              <a:t>Monitor and log API activity</a:t>
            </a:r>
            <a:r>
              <a:rPr lang="en-GB" sz="1400">
                <a:solidFill>
                  <a:srgbClr val="9900FF"/>
                </a:solidFill>
              </a:rPr>
              <a:t>: Implement logging and monitoring to detect suspicious activity and respond to incidents promptly.</a:t>
            </a:r>
            <a:endParaRPr sz="2100">
              <a:solidFill>
                <a:srgbClr val="99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21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220">
                <a:solidFill>
                  <a:srgbClr val="9900FF"/>
                </a:solidFill>
                <a:latin typeface="Lato"/>
                <a:ea typeface="Lato"/>
                <a:cs typeface="Lato"/>
                <a:sym typeface="Lato"/>
              </a:rPr>
              <a:t> </a:t>
            </a:r>
            <a:r>
              <a:rPr b="1" lang="en-GB" sz="1779">
                <a:solidFill>
                  <a:srgbClr val="9900FF"/>
                </a:solidFill>
                <a:latin typeface="Lato"/>
                <a:ea typeface="Lato"/>
                <a:cs typeface="Lato"/>
                <a:sym typeface="Lato"/>
              </a:rPr>
              <a:t>Injection attacks (SQL injection, XSS)</a:t>
            </a:r>
            <a:endParaRPr b="1" sz="3220">
              <a:solidFill>
                <a:srgbClr val="9900FF"/>
              </a:solidFill>
              <a:latin typeface="Lato"/>
              <a:ea typeface="Lato"/>
              <a:cs typeface="Lato"/>
              <a:sym typeface="Lato"/>
            </a:endParaRPr>
          </a:p>
        </p:txBody>
      </p:sp>
      <p:sp>
        <p:nvSpPr>
          <p:cNvPr id="85" name="Google Shape;85;p18"/>
          <p:cNvSpPr txBox="1"/>
          <p:nvPr>
            <p:ph idx="1" type="body"/>
          </p:nvPr>
        </p:nvSpPr>
        <p:spPr>
          <a:xfrm>
            <a:off x="74400" y="860700"/>
            <a:ext cx="8757900" cy="4282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Injection attacks</a:t>
            </a:r>
            <a:r>
              <a:rPr lang="en-GB" sz="1200">
                <a:solidFill>
                  <a:srgbClr val="9900FF"/>
                </a:solidFill>
                <a:latin typeface="Lato"/>
                <a:ea typeface="Lato"/>
                <a:cs typeface="Lato"/>
                <a:sym typeface="Lato"/>
              </a:rPr>
              <a:t> are a type of security vulnerability where an attacker inserts or "injects" malicious code into an application, tricking it into executing unintended commands. Two common forms of injection attacks are </a:t>
            </a:r>
            <a:r>
              <a:rPr b="1" lang="en-GB" sz="1200">
                <a:solidFill>
                  <a:srgbClr val="9900FF"/>
                </a:solidFill>
                <a:latin typeface="Lato"/>
                <a:ea typeface="Lato"/>
                <a:cs typeface="Lato"/>
                <a:sym typeface="Lato"/>
              </a:rPr>
              <a:t>SQL injection (SQLi)</a:t>
            </a:r>
            <a:r>
              <a:rPr lang="en-GB" sz="1200">
                <a:solidFill>
                  <a:srgbClr val="9900FF"/>
                </a:solidFill>
                <a:latin typeface="Lato"/>
                <a:ea typeface="Lato"/>
                <a:cs typeface="Lato"/>
                <a:sym typeface="Lato"/>
              </a:rPr>
              <a:t> and </a:t>
            </a:r>
            <a:r>
              <a:rPr b="1" lang="en-GB" sz="1200">
                <a:solidFill>
                  <a:srgbClr val="9900FF"/>
                </a:solidFill>
                <a:latin typeface="Lato"/>
                <a:ea typeface="Lato"/>
                <a:cs typeface="Lato"/>
                <a:sym typeface="Lato"/>
              </a:rPr>
              <a:t>Cross-Site Scripting (XSS)</a:t>
            </a:r>
            <a:r>
              <a:rPr lang="en-GB" sz="1200">
                <a:solidFill>
                  <a:srgbClr val="9900FF"/>
                </a:solidFill>
                <a:latin typeface="Lato"/>
                <a:ea typeface="Lato"/>
                <a:cs typeface="Lato"/>
                <a:sym typeface="Lato"/>
              </a:rPr>
              <a:t>. These can lead to severe consequences such as data leaks, unauthorized access, or complete system compromise.</a:t>
            </a:r>
            <a:endParaRPr sz="1200">
              <a:solidFill>
                <a:srgbClr val="9900FF"/>
              </a:solidFill>
              <a:latin typeface="Lato"/>
              <a:ea typeface="Lato"/>
              <a:cs typeface="Lato"/>
              <a:sym typeface="Lato"/>
            </a:endParaRPr>
          </a:p>
          <a:p>
            <a:pPr indent="0" lvl="0" marL="0" rtl="0" algn="l">
              <a:lnSpc>
                <a:spcPct val="95000"/>
              </a:lnSpc>
              <a:spcBef>
                <a:spcPts val="1400"/>
              </a:spcBef>
              <a:spcAft>
                <a:spcPts val="0"/>
              </a:spcAft>
              <a:buClr>
                <a:schemeClr val="dk1"/>
              </a:buClr>
              <a:buSzPts val="1100"/>
              <a:buFont typeface="Arial"/>
              <a:buNone/>
            </a:pPr>
            <a:r>
              <a:rPr b="1" lang="en-GB" sz="1400">
                <a:solidFill>
                  <a:srgbClr val="9900FF"/>
                </a:solidFill>
                <a:latin typeface="Lato"/>
                <a:ea typeface="Lato"/>
                <a:cs typeface="Lato"/>
                <a:sym typeface="Lato"/>
              </a:rPr>
              <a:t>1. SQL Injection (SQLi)</a:t>
            </a:r>
            <a:endParaRPr b="1" sz="14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SQL Injection</a:t>
            </a:r>
            <a:r>
              <a:rPr lang="en-GB" sz="1200">
                <a:solidFill>
                  <a:srgbClr val="9900FF"/>
                </a:solidFill>
                <a:latin typeface="Lato"/>
                <a:ea typeface="Lato"/>
                <a:cs typeface="Lato"/>
                <a:sym typeface="Lato"/>
              </a:rPr>
              <a:t> occurs when an attacker manipulates a query sent to a database by injecting malicious SQL code into an input field. This happens when user inputs are not properly validated or sanitized.</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How SQL Injection Works:</a:t>
            </a:r>
            <a:endParaRPr b="1"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In a typical web application, the code might look something like this:</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SELECT * FROM users WHERE username = '$inputUsername' AND password = '$inputPassword';</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If the input is not sanitized, an attacker can input:</a:t>
            </a:r>
            <a:endParaRPr sz="1200">
              <a:solidFill>
                <a:srgbClr val="9900FF"/>
              </a:solidFill>
              <a:latin typeface="Lato"/>
              <a:ea typeface="Lato"/>
              <a:cs typeface="Lato"/>
              <a:sym typeface="Lato"/>
            </a:endParaRPr>
          </a:p>
          <a:p>
            <a:pPr indent="-304800" lvl="0" marL="457200" rtl="0" algn="l">
              <a:lnSpc>
                <a:spcPct val="95000"/>
              </a:lnSpc>
              <a:spcBef>
                <a:spcPts val="1200"/>
              </a:spcBef>
              <a:spcAft>
                <a:spcPts val="0"/>
              </a:spcAft>
              <a:buClr>
                <a:srgbClr val="9900FF"/>
              </a:buClr>
              <a:buSzPts val="1200"/>
              <a:buFont typeface="Lato"/>
              <a:buChar char="●"/>
            </a:pPr>
            <a:r>
              <a:rPr lang="en-GB" sz="1200">
                <a:solidFill>
                  <a:srgbClr val="9900FF"/>
                </a:solidFill>
                <a:latin typeface="Lato"/>
                <a:ea typeface="Lato"/>
                <a:cs typeface="Lato"/>
                <a:sym typeface="Lato"/>
              </a:rPr>
              <a:t>inputUsername = 'admin'</a:t>
            </a:r>
            <a:endParaRPr sz="1200">
              <a:solidFill>
                <a:srgbClr val="9900FF"/>
              </a:solidFill>
              <a:latin typeface="Lato"/>
              <a:ea typeface="Lato"/>
              <a:cs typeface="Lato"/>
              <a:sym typeface="Lato"/>
            </a:endParaRPr>
          </a:p>
          <a:p>
            <a:pPr indent="-304800" lvl="0" marL="457200" rtl="0" algn="l">
              <a:lnSpc>
                <a:spcPct val="95000"/>
              </a:lnSpc>
              <a:spcBef>
                <a:spcPts val="0"/>
              </a:spcBef>
              <a:spcAft>
                <a:spcPts val="0"/>
              </a:spcAft>
              <a:buClr>
                <a:srgbClr val="9900FF"/>
              </a:buClr>
              <a:buSzPts val="1200"/>
              <a:buFont typeface="Lato"/>
              <a:buChar char="●"/>
            </a:pPr>
            <a:r>
              <a:rPr lang="en-GB" sz="1200">
                <a:solidFill>
                  <a:srgbClr val="9900FF"/>
                </a:solidFill>
                <a:latin typeface="Lato"/>
                <a:ea typeface="Lato"/>
                <a:cs typeface="Lato"/>
                <a:sym typeface="Lato"/>
              </a:rPr>
              <a:t>inputPassword = ' OR '1'='1'`</a:t>
            </a:r>
            <a:endParaRPr sz="1200">
              <a:solidFill>
                <a:srgbClr val="9900FF"/>
              </a:solidFill>
              <a:latin typeface="Lato"/>
              <a:ea typeface="Lato"/>
              <a:cs typeface="Lato"/>
              <a:sym typeface="Lato"/>
            </a:endParaRPr>
          </a:p>
          <a:p>
            <a:pPr indent="0" lvl="0" marL="0" rtl="0" algn="l">
              <a:lnSpc>
                <a:spcPct val="95000"/>
              </a:lnSpc>
              <a:spcBef>
                <a:spcPts val="1200"/>
              </a:spcBef>
              <a:spcAft>
                <a:spcPts val="0"/>
              </a:spcAft>
              <a:buNone/>
            </a:pPr>
            <a:r>
              <a:rPr lang="en-GB" sz="1200">
                <a:solidFill>
                  <a:srgbClr val="9900FF"/>
                </a:solidFill>
                <a:latin typeface="Lato"/>
                <a:ea typeface="Lato"/>
                <a:cs typeface="Lato"/>
                <a:sym typeface="Lato"/>
              </a:rPr>
              <a:t>The resulting query would look like:</a:t>
            </a:r>
            <a:endParaRPr sz="1200">
              <a:solidFill>
                <a:srgbClr val="9900FF"/>
              </a:solidFill>
              <a:latin typeface="Lato"/>
              <a:ea typeface="Lato"/>
              <a:cs typeface="Lato"/>
              <a:sym typeface="Lato"/>
            </a:endParaRPr>
          </a:p>
          <a:p>
            <a:pPr indent="0" lvl="0" marL="0" rtl="0" algn="l">
              <a:lnSpc>
                <a:spcPct val="95000"/>
              </a:lnSpc>
              <a:spcBef>
                <a:spcPts val="1200"/>
              </a:spcBef>
              <a:spcAft>
                <a:spcPts val="1200"/>
              </a:spcAft>
              <a:buNone/>
            </a:pPr>
            <a:r>
              <a:rPr lang="en-GB" sz="1200">
                <a:solidFill>
                  <a:srgbClr val="9900FF"/>
                </a:solidFill>
                <a:latin typeface="Lato"/>
                <a:ea typeface="Lato"/>
                <a:cs typeface="Lato"/>
                <a:sym typeface="Lato"/>
              </a:rPr>
              <a:t>SELECT * FROM users WHERE username = 'admin' AND password = '' OR '1'='1';</a:t>
            </a:r>
            <a:endParaRPr sz="1900">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990"/>
              <a:buNone/>
            </a:pPr>
            <a:r>
              <a:rPr b="1" lang="en-GB" sz="1690">
                <a:solidFill>
                  <a:srgbClr val="9900FF"/>
                </a:solidFill>
                <a:latin typeface="Lato"/>
                <a:ea typeface="Lato"/>
                <a:cs typeface="Lato"/>
                <a:sym typeface="Lato"/>
              </a:rPr>
              <a:t>Prevention of SQL Injection:</a:t>
            </a:r>
            <a:endParaRPr sz="1690">
              <a:solidFill>
                <a:srgbClr val="9900FF"/>
              </a:solidFill>
              <a:latin typeface="Lato"/>
              <a:ea typeface="Lato"/>
              <a:cs typeface="Lato"/>
              <a:sym typeface="Lato"/>
            </a:endParaRPr>
          </a:p>
          <a:p>
            <a:pPr indent="0" lvl="0" marL="0" rtl="0" algn="ctr">
              <a:spcBef>
                <a:spcPts val="200"/>
              </a:spcBef>
              <a:spcAft>
                <a:spcPts val="0"/>
              </a:spcAft>
              <a:buSzPts val="990"/>
              <a:buNone/>
            </a:pPr>
            <a:r>
              <a:t/>
            </a:r>
            <a:endParaRPr sz="3220">
              <a:solidFill>
                <a:srgbClr val="9900FF"/>
              </a:solidFill>
              <a:latin typeface="Lato"/>
              <a:ea typeface="Lato"/>
              <a:cs typeface="Lato"/>
              <a:sym typeface="Lato"/>
            </a:endParaRPr>
          </a:p>
        </p:txBody>
      </p:sp>
      <p:sp>
        <p:nvSpPr>
          <p:cNvPr id="91" name="Google Shape;91;p19"/>
          <p:cNvSpPr txBox="1"/>
          <p:nvPr>
            <p:ph idx="1" type="body"/>
          </p:nvPr>
        </p:nvSpPr>
        <p:spPr>
          <a:xfrm>
            <a:off x="86975" y="1152475"/>
            <a:ext cx="8745300" cy="39909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lang="en-GB" sz="1200">
                <a:solidFill>
                  <a:srgbClr val="9900FF"/>
                </a:solidFill>
                <a:latin typeface="Lato"/>
                <a:ea typeface="Lato"/>
                <a:cs typeface="Lato"/>
                <a:sym typeface="Lato"/>
              </a:rPr>
              <a:t>Here, the condition '1'='1' is always true, so the query bypasses authentication and returns all records, potentially giving the attacker unauthorized access.</a:t>
            </a:r>
            <a:endParaRPr sz="1200">
              <a:solidFill>
                <a:srgbClr val="9900FF"/>
              </a:solidFill>
              <a:latin typeface="Lato"/>
              <a:ea typeface="Lato"/>
              <a:cs typeface="Lato"/>
              <a:sym typeface="Lato"/>
            </a:endParaRPr>
          </a:p>
          <a:p>
            <a:pPr indent="0" lvl="0" marL="0" rtl="0" algn="l">
              <a:lnSpc>
                <a:spcPct val="105000"/>
              </a:lnSpc>
              <a:spcBef>
                <a:spcPts val="1200"/>
              </a:spcBef>
              <a:spcAft>
                <a:spcPts val="0"/>
              </a:spcAft>
              <a:buClr>
                <a:schemeClr val="dk1"/>
              </a:buClr>
              <a:buSzPts val="1100"/>
              <a:buFont typeface="Arial"/>
              <a:buNone/>
            </a:pPr>
            <a:r>
              <a:rPr b="1" lang="en-GB" sz="1200">
                <a:solidFill>
                  <a:srgbClr val="9900FF"/>
                </a:solidFill>
                <a:latin typeface="Lato"/>
                <a:ea typeface="Lato"/>
                <a:cs typeface="Lato"/>
                <a:sym typeface="Lato"/>
              </a:rPr>
              <a:t>Consequences of SQL Injection:</a:t>
            </a:r>
            <a:endParaRPr b="1" sz="1200">
              <a:solidFill>
                <a:srgbClr val="9900FF"/>
              </a:solidFill>
              <a:latin typeface="Lato"/>
              <a:ea typeface="Lato"/>
              <a:cs typeface="Lato"/>
              <a:sym typeface="Lato"/>
            </a:endParaRPr>
          </a:p>
          <a:p>
            <a:pPr indent="-304800" lvl="0" marL="457200" rtl="0" algn="l">
              <a:lnSpc>
                <a:spcPct val="10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Unauthorized Access</a:t>
            </a:r>
            <a:r>
              <a:rPr lang="en-GB" sz="1200">
                <a:solidFill>
                  <a:srgbClr val="9900FF"/>
                </a:solidFill>
                <a:latin typeface="Lato"/>
                <a:ea typeface="Lato"/>
                <a:cs typeface="Lato"/>
                <a:sym typeface="Lato"/>
              </a:rPr>
              <a:t>: Attackers can bypass authentication mechanisms.</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Data Breaches</a:t>
            </a:r>
            <a:r>
              <a:rPr lang="en-GB" sz="1200">
                <a:solidFill>
                  <a:srgbClr val="9900FF"/>
                </a:solidFill>
                <a:latin typeface="Lato"/>
                <a:ea typeface="Lato"/>
                <a:cs typeface="Lato"/>
                <a:sym typeface="Lato"/>
              </a:rPr>
              <a:t>: Attackers can exfiltrate sensitive data from the database.</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Data Manipulation</a:t>
            </a:r>
            <a:r>
              <a:rPr lang="en-GB" sz="1200">
                <a:solidFill>
                  <a:srgbClr val="9900FF"/>
                </a:solidFill>
                <a:latin typeface="Lato"/>
                <a:ea typeface="Lato"/>
                <a:cs typeface="Lato"/>
                <a:sym typeface="Lato"/>
              </a:rPr>
              <a:t>: Attackers can modify or delete data, damaging the integrity of the system.</a:t>
            </a:r>
            <a:endParaRPr sz="1200">
              <a:solidFill>
                <a:srgbClr val="9900FF"/>
              </a:solidFill>
              <a:latin typeface="Lato"/>
              <a:ea typeface="Lato"/>
              <a:cs typeface="Lato"/>
              <a:sym typeface="Lato"/>
            </a:endParaRPr>
          </a:p>
          <a:p>
            <a:pPr indent="-304800" lvl="0" marL="457200" rtl="0" algn="l">
              <a:lnSpc>
                <a:spcPct val="105000"/>
              </a:lnSpc>
              <a:spcBef>
                <a:spcPts val="0"/>
              </a:spcBef>
              <a:spcAft>
                <a:spcPts val="0"/>
              </a:spcAft>
              <a:buClr>
                <a:srgbClr val="9900FF"/>
              </a:buClr>
              <a:buSzPts val="1200"/>
              <a:buChar char="●"/>
            </a:pPr>
            <a:r>
              <a:rPr b="1" lang="en-GB" sz="1200">
                <a:solidFill>
                  <a:srgbClr val="9900FF"/>
                </a:solidFill>
                <a:latin typeface="Lato"/>
                <a:ea typeface="Lato"/>
                <a:cs typeface="Lato"/>
                <a:sym typeface="Lato"/>
              </a:rPr>
              <a:t>Complete System Compromise</a:t>
            </a:r>
            <a:r>
              <a:rPr lang="en-GB" sz="1200">
                <a:solidFill>
                  <a:srgbClr val="9900FF"/>
                </a:solidFill>
                <a:latin typeface="Lato"/>
                <a:ea typeface="Lato"/>
                <a:cs typeface="Lato"/>
                <a:sym typeface="Lato"/>
              </a:rPr>
              <a:t>: In severe cases, attackers may gain control of the underlying server or network.</a:t>
            </a:r>
            <a:endParaRPr sz="12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b="1" lang="en-GB" sz="1200">
                <a:solidFill>
                  <a:srgbClr val="9900FF"/>
                </a:solidFill>
                <a:latin typeface="Lato"/>
                <a:ea typeface="Lato"/>
                <a:cs typeface="Lato"/>
                <a:sym typeface="Lato"/>
              </a:rPr>
              <a:t>Prevention of SQL Injection:</a:t>
            </a:r>
            <a:endParaRPr b="1" sz="1200">
              <a:solidFill>
                <a:srgbClr val="9900FF"/>
              </a:solidFill>
              <a:latin typeface="Lato"/>
              <a:ea typeface="Lato"/>
              <a:cs typeface="Lato"/>
              <a:sym typeface="Lato"/>
            </a:endParaRPr>
          </a:p>
          <a:p>
            <a:pPr indent="-304800" lvl="0" marL="457200" rtl="0" algn="l">
              <a:lnSpc>
                <a:spcPct val="105000"/>
              </a:lnSpc>
              <a:spcBef>
                <a:spcPts val="1200"/>
              </a:spcBef>
              <a:spcAft>
                <a:spcPts val="0"/>
              </a:spcAft>
              <a:buClr>
                <a:srgbClr val="9900FF"/>
              </a:buClr>
              <a:buSzPts val="1200"/>
              <a:buChar char="●"/>
            </a:pPr>
            <a:r>
              <a:rPr b="1" lang="en-GB" sz="1200">
                <a:solidFill>
                  <a:srgbClr val="9900FF"/>
                </a:solidFill>
                <a:latin typeface="Lato"/>
                <a:ea typeface="Lato"/>
                <a:cs typeface="Lato"/>
                <a:sym typeface="Lato"/>
              </a:rPr>
              <a:t>Use Parameterized Queries (Prepared Statements)</a:t>
            </a:r>
            <a:r>
              <a:rPr lang="en-GB" sz="1200">
                <a:solidFill>
                  <a:srgbClr val="9900FF"/>
                </a:solidFill>
                <a:latin typeface="Lato"/>
                <a:ea typeface="Lato"/>
                <a:cs typeface="Lato"/>
                <a:sym typeface="Lato"/>
              </a:rPr>
              <a:t>: This ensures that user inputs are treated as data rather than code. For example:</a:t>
            </a:r>
            <a:endParaRPr sz="1200">
              <a:solidFill>
                <a:srgbClr val="9900FF"/>
              </a:solidFill>
              <a:latin typeface="Lato"/>
              <a:ea typeface="Lato"/>
              <a:cs typeface="Lato"/>
              <a:sym typeface="Lato"/>
            </a:endParaRPr>
          </a:p>
          <a:p>
            <a:pPr indent="0" lvl="0" marL="0" rtl="0" algn="l">
              <a:lnSpc>
                <a:spcPct val="105000"/>
              </a:lnSpc>
              <a:spcBef>
                <a:spcPts val="1200"/>
              </a:spcBef>
              <a:spcAft>
                <a:spcPts val="0"/>
              </a:spcAft>
              <a:buNone/>
            </a:pPr>
            <a:r>
              <a:rPr lang="en-GB" sz="1900">
                <a:solidFill>
                  <a:srgbClr val="9900FF"/>
                </a:solidFill>
                <a:latin typeface="Lato"/>
                <a:ea typeface="Lato"/>
                <a:cs typeface="Lato"/>
                <a:sym typeface="Lato"/>
              </a:rPr>
              <a:t>cursor.execute("SELECT * FROM users WHERE username = %s AND password = %s", (username, password))</a:t>
            </a:r>
            <a:endParaRPr sz="1900">
              <a:solidFill>
                <a:srgbClr val="9900FF"/>
              </a:solidFill>
              <a:latin typeface="Lato"/>
              <a:ea typeface="Lato"/>
              <a:cs typeface="Lato"/>
              <a:sym typeface="Lato"/>
            </a:endParaRPr>
          </a:p>
          <a:p>
            <a:pPr indent="0" lvl="0" marL="0" rtl="0" algn="l">
              <a:lnSpc>
                <a:spcPct val="105000"/>
              </a:lnSpc>
              <a:spcBef>
                <a:spcPts val="1200"/>
              </a:spcBef>
              <a:spcAft>
                <a:spcPts val="0"/>
              </a:spcAft>
              <a:buNone/>
            </a:pPr>
            <a:r>
              <a:t/>
            </a:r>
            <a:endParaRPr sz="1900">
              <a:solidFill>
                <a:srgbClr val="9900FF"/>
              </a:solidFill>
              <a:latin typeface="Lato"/>
              <a:ea typeface="Lato"/>
              <a:cs typeface="Lato"/>
              <a:sym typeface="Lato"/>
            </a:endParaRPr>
          </a:p>
          <a:p>
            <a:pPr indent="0" lvl="0" marL="0" rtl="0" algn="l">
              <a:lnSpc>
                <a:spcPct val="105000"/>
              </a:lnSpc>
              <a:spcBef>
                <a:spcPts val="1200"/>
              </a:spcBef>
              <a:spcAft>
                <a:spcPts val="1200"/>
              </a:spcAft>
              <a:buNone/>
            </a:pPr>
            <a:r>
              <a:t/>
            </a:r>
            <a:endParaRPr sz="1900">
              <a:solidFill>
                <a:srgbClr val="9900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SzPts val="990"/>
              <a:buNone/>
            </a:pPr>
            <a:r>
              <a:rPr b="1" lang="en-GB" sz="2090">
                <a:solidFill>
                  <a:srgbClr val="9900FF"/>
                </a:solidFill>
                <a:latin typeface="Lato"/>
                <a:ea typeface="Lato"/>
                <a:cs typeface="Lato"/>
                <a:sym typeface="Lato"/>
              </a:rPr>
              <a:t>Prevention of SQL Injection:</a:t>
            </a:r>
            <a:endParaRPr sz="2090">
              <a:solidFill>
                <a:srgbClr val="9900FF"/>
              </a:solidFill>
              <a:latin typeface="Lato"/>
              <a:ea typeface="Lato"/>
              <a:cs typeface="Lato"/>
              <a:sym typeface="Lato"/>
            </a:endParaRPr>
          </a:p>
          <a:p>
            <a:pPr indent="0" lvl="0" marL="0" rtl="0" algn="l">
              <a:spcBef>
                <a:spcPts val="200"/>
              </a:spcBef>
              <a:spcAft>
                <a:spcPts val="0"/>
              </a:spcAft>
              <a:buSzPts val="990"/>
              <a:buNone/>
            </a:pPr>
            <a:r>
              <a:t/>
            </a:r>
            <a:endParaRPr sz="3220">
              <a:solidFill>
                <a:srgbClr val="9900FF"/>
              </a:solidFill>
              <a:latin typeface="Lato"/>
              <a:ea typeface="Lato"/>
              <a:cs typeface="Lato"/>
              <a:sym typeface="Lato"/>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9900FF"/>
              </a:buClr>
              <a:buSzPts val="1500"/>
              <a:buChar char="●"/>
            </a:pPr>
            <a:r>
              <a:rPr b="1" lang="en-GB" sz="1500">
                <a:solidFill>
                  <a:srgbClr val="9900FF"/>
                </a:solidFill>
                <a:latin typeface="Lato"/>
                <a:ea typeface="Lato"/>
                <a:cs typeface="Lato"/>
                <a:sym typeface="Lato"/>
              </a:rPr>
              <a:t>Input Validation and Sanitization</a:t>
            </a:r>
            <a:r>
              <a:rPr lang="en-GB" sz="1500">
                <a:solidFill>
                  <a:srgbClr val="9900FF"/>
                </a:solidFill>
                <a:latin typeface="Lato"/>
                <a:ea typeface="Lato"/>
                <a:cs typeface="Lato"/>
                <a:sym typeface="Lato"/>
              </a:rPr>
              <a:t>: Validate and sanitize all inputs, ensuring they conform to expected formats.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Use ORM Frameworks</a:t>
            </a:r>
            <a:r>
              <a:rPr lang="en-GB" sz="1500">
                <a:solidFill>
                  <a:srgbClr val="9900FF"/>
                </a:solidFill>
                <a:latin typeface="Lato"/>
                <a:ea typeface="Lato"/>
                <a:cs typeface="Lato"/>
                <a:sym typeface="Lato"/>
              </a:rPr>
              <a:t>: Object-Relational Mapping (ORM) frameworks help abstract database interactions and often mitigate SQLi risks.</a:t>
            </a:r>
            <a:endParaRPr sz="1500">
              <a:solidFill>
                <a:srgbClr val="9900FF"/>
              </a:solidFill>
              <a:latin typeface="Lato"/>
              <a:ea typeface="Lato"/>
              <a:cs typeface="Lato"/>
              <a:sym typeface="Lato"/>
            </a:endParaRPr>
          </a:p>
          <a:p>
            <a:pPr indent="-323850" lvl="0" marL="457200" rtl="0" algn="l">
              <a:spcBef>
                <a:spcPts val="0"/>
              </a:spcBef>
              <a:spcAft>
                <a:spcPts val="0"/>
              </a:spcAft>
              <a:buClr>
                <a:srgbClr val="9900FF"/>
              </a:buClr>
              <a:buSzPts val="1500"/>
              <a:buChar char="●"/>
            </a:pPr>
            <a:r>
              <a:rPr b="1" lang="en-GB" sz="1500">
                <a:solidFill>
                  <a:srgbClr val="9900FF"/>
                </a:solidFill>
                <a:latin typeface="Lato"/>
                <a:ea typeface="Lato"/>
                <a:cs typeface="Lato"/>
                <a:sym typeface="Lato"/>
              </a:rPr>
              <a:t>Limit Database Permissions</a:t>
            </a:r>
            <a:r>
              <a:rPr lang="en-GB" sz="1500">
                <a:solidFill>
                  <a:srgbClr val="9900FF"/>
                </a:solidFill>
                <a:latin typeface="Lato"/>
                <a:ea typeface="Lato"/>
                <a:cs typeface="Lato"/>
                <a:sym typeface="Lato"/>
              </a:rPr>
              <a:t>: Ensure the application only has the necessary database permissions, minimizing the impact of a breach.</a:t>
            </a:r>
            <a:endParaRPr sz="1500">
              <a:solidFill>
                <a:srgbClr val="9900FF"/>
              </a:solidFill>
              <a:latin typeface="Lato"/>
              <a:ea typeface="Lato"/>
              <a:cs typeface="Lato"/>
              <a:sym typeface="Lato"/>
            </a:endParaRPr>
          </a:p>
          <a:p>
            <a:pPr indent="0" lvl="0" marL="0" rtl="0" algn="l">
              <a:spcBef>
                <a:spcPts val="1200"/>
              </a:spcBef>
              <a:spcAft>
                <a:spcPts val="1200"/>
              </a:spcAft>
              <a:buNone/>
            </a:pPr>
            <a:r>
              <a:t/>
            </a:r>
            <a:endParaRPr sz="2200">
              <a:solidFill>
                <a:srgbClr val="9900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990"/>
              <a:buFont typeface="Arial"/>
              <a:buNone/>
            </a:pPr>
            <a:r>
              <a:rPr b="1" lang="en-GB" sz="1870">
                <a:solidFill>
                  <a:srgbClr val="9900FF"/>
                </a:solidFill>
                <a:latin typeface="Lato"/>
                <a:ea typeface="Lato"/>
                <a:cs typeface="Lato"/>
                <a:sym typeface="Lato"/>
              </a:rPr>
              <a:t>Cross-Site Scripting (XSS)</a:t>
            </a:r>
            <a:endParaRPr b="1" sz="1870">
              <a:solidFill>
                <a:srgbClr val="9900FF"/>
              </a:solidFill>
              <a:latin typeface="Lato"/>
              <a:ea typeface="Lato"/>
              <a:cs typeface="Lato"/>
              <a:sym typeface="Lato"/>
            </a:endParaRPr>
          </a:p>
          <a:p>
            <a:pPr indent="0" lvl="0" marL="0" rtl="0" algn="ctr">
              <a:spcBef>
                <a:spcPts val="400"/>
              </a:spcBef>
              <a:spcAft>
                <a:spcPts val="0"/>
              </a:spcAft>
              <a:buSzPts val="990"/>
              <a:buNone/>
            </a:pPr>
            <a:r>
              <a:t/>
            </a:r>
            <a:endParaRPr sz="3220">
              <a:solidFill>
                <a:srgbClr val="9900FF"/>
              </a:solidFill>
              <a:latin typeface="Lato"/>
              <a:ea typeface="Lato"/>
              <a:cs typeface="Lato"/>
              <a:sym typeface="Lato"/>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Cross-Site Scripting (XSS)</a:t>
            </a:r>
            <a:r>
              <a:rPr lang="en-GB" sz="1400">
                <a:solidFill>
                  <a:srgbClr val="9900FF"/>
                </a:solidFill>
                <a:latin typeface="Lato"/>
                <a:ea typeface="Lato"/>
                <a:cs typeface="Lato"/>
                <a:sym typeface="Lato"/>
              </a:rPr>
              <a:t> occurs when an attacker injects malicious scripts (usually JavaScript) into a web page, which is then executed in the victim's browser. This allows attackers to steal session cookies, impersonate users, or manipulate the page's content.</a:t>
            </a:r>
            <a:endParaRPr sz="14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400">
                <a:solidFill>
                  <a:srgbClr val="9900FF"/>
                </a:solidFill>
                <a:latin typeface="Lato"/>
                <a:ea typeface="Lato"/>
                <a:cs typeface="Lato"/>
                <a:sym typeface="Lato"/>
              </a:rPr>
              <a:t>Types of XSS:</a:t>
            </a:r>
            <a:endParaRPr b="1" sz="14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AutoNum type="arabicPeriod"/>
            </a:pPr>
            <a:r>
              <a:rPr b="1" lang="en-GB" sz="1400">
                <a:solidFill>
                  <a:srgbClr val="9900FF"/>
                </a:solidFill>
                <a:latin typeface="Lato"/>
                <a:ea typeface="Lato"/>
                <a:cs typeface="Lato"/>
                <a:sym typeface="Lato"/>
              </a:rPr>
              <a:t>Stored XSS</a:t>
            </a:r>
            <a:r>
              <a:rPr lang="en-GB" sz="1400">
                <a:solidFill>
                  <a:srgbClr val="9900FF"/>
                </a:solidFill>
                <a:latin typeface="Lato"/>
                <a:ea typeface="Lato"/>
                <a:cs typeface="Lato"/>
                <a:sym typeface="Lato"/>
              </a:rPr>
              <a:t>: The malicious script is stored on the server (e.g., in a database) and is served to users whenever they access the affected page. This can happen in comment sections, user profiles, etc.</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Reflected XSS</a:t>
            </a:r>
            <a:r>
              <a:rPr lang="en-GB" sz="1400">
                <a:solidFill>
                  <a:srgbClr val="9900FF"/>
                </a:solidFill>
                <a:latin typeface="Lato"/>
                <a:ea typeface="Lato"/>
                <a:cs typeface="Lato"/>
                <a:sym typeface="Lato"/>
              </a:rPr>
              <a:t>: The malicious script is injected into the URL or input form and immediately reflected back by the server. It is often delivered via phishing or malicious links.</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AutoNum type="arabicPeriod"/>
            </a:pPr>
            <a:r>
              <a:rPr b="1" lang="en-GB" sz="1400">
                <a:solidFill>
                  <a:srgbClr val="9900FF"/>
                </a:solidFill>
                <a:latin typeface="Lato"/>
                <a:ea typeface="Lato"/>
                <a:cs typeface="Lato"/>
                <a:sym typeface="Lato"/>
              </a:rPr>
              <a:t>DOM-based XSS</a:t>
            </a:r>
            <a:r>
              <a:rPr lang="en-GB" sz="1400">
                <a:solidFill>
                  <a:srgbClr val="9900FF"/>
                </a:solidFill>
                <a:latin typeface="Lato"/>
                <a:ea typeface="Lato"/>
                <a:cs typeface="Lato"/>
                <a:sym typeface="Lato"/>
              </a:rPr>
              <a:t>: This type of XSS happens on the client side, where the malicious script is executed through manipulation of the Document Object Model (DOM) without a server round-trip.</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21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