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7144EF-6B06-4557-9230-EDF029089D9D}">
  <a:tblStyle styleId="{437144EF-6B06-4557-9230-EDF029089D9D}"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ACD96A0-668A-4BBA-8F57-A8834639A04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d408e36c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d408e36c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d408e36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d408e36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d408e36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d408e36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d408e36c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d408e36c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d408e36c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d408e36c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d408e36c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d408e36c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d408e36c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d408e36c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d408e36c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d408e36c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d408e36c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d408e36c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d408e36c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d408e36c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d408e36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d408e36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d408e36c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d408e36c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d408e36c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d408e36c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d408e36c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d408e36c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d408e36c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d408e36c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d408e36c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d408e36c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d408e36c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d408e36c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d408e36c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d408e36c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d408e36c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d408e36c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d408e36c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d408e36c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d408e36c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d408e36c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d408e36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d408e36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d477407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d477407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d477407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d477407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d408e36c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d408e36c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d477407c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d477407c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d477407c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fd477407c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d477407c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fd477407c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d477407c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d477407c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d477407c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fd477407c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fd477407c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fd477407c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d477407c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d477407c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d408e36c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d408e36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fd477407c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fd477407c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fd477407c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fd477407c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d477407c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d477407c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fd477407c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fd477407c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d477407c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fd477407c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fd477407c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fd477407c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954d8bc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954d8bc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954d8bc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8954d8bc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8954d8bce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8954d8bce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d408e36c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d408e36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d408e36c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d408e36c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d408e36c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d408e36c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d408e36c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d408e36c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d408e36c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d408e36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800">
                <a:solidFill>
                  <a:srgbClr val="9900FF"/>
                </a:solidFill>
                <a:latin typeface="Lato"/>
                <a:ea typeface="Lato"/>
                <a:cs typeface="Lato"/>
                <a:sym typeface="Lato"/>
              </a:rPr>
              <a:t>Day 17- Microservice Architecture</a:t>
            </a:r>
            <a:endParaRPr sz="4800">
              <a:solidFill>
                <a:srgbClr val="9900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nvSpPr>
        <p:spPr>
          <a:xfrm>
            <a:off x="0" y="0"/>
            <a:ext cx="90942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b="1" lang="en-GB" sz="2000">
                <a:solidFill>
                  <a:srgbClr val="9900FF"/>
                </a:solidFill>
                <a:latin typeface="Lato"/>
                <a:ea typeface="Lato"/>
                <a:cs typeface="Lato"/>
                <a:sym typeface="Lato"/>
              </a:rPr>
              <a:t>Comparison Table: Monolithic vs. Microservices</a:t>
            </a:r>
            <a:endParaRPr b="1" sz="2000">
              <a:solidFill>
                <a:srgbClr val="9900FF"/>
              </a:solidFill>
              <a:latin typeface="Lato"/>
              <a:ea typeface="Lato"/>
              <a:cs typeface="Lato"/>
              <a:sym typeface="Lato"/>
            </a:endParaRPr>
          </a:p>
        </p:txBody>
      </p:sp>
      <p:graphicFrame>
        <p:nvGraphicFramePr>
          <p:cNvPr id="108" name="Google Shape;108;p22"/>
          <p:cNvGraphicFramePr/>
          <p:nvPr/>
        </p:nvGraphicFramePr>
        <p:xfrm>
          <a:off x="140025" y="515848"/>
          <a:ext cx="3000000" cy="3000000"/>
        </p:xfrm>
        <a:graphic>
          <a:graphicData uri="http://schemas.openxmlformats.org/drawingml/2006/table">
            <a:tbl>
              <a:tblPr>
                <a:noFill/>
                <a:tableStyleId>{437144EF-6B06-4557-9230-EDF029089D9D}</a:tableStyleId>
              </a:tblPr>
              <a:tblGrid>
                <a:gridCol w="2188425"/>
                <a:gridCol w="3039300"/>
                <a:gridCol w="3634800"/>
              </a:tblGrid>
              <a:tr h="3000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Aspect</a:t>
                      </a:r>
                      <a:endParaRPr sz="1100">
                        <a:solidFill>
                          <a:srgbClr val="9900FF"/>
                        </a:solidFill>
                        <a:latin typeface="Lato"/>
                        <a:ea typeface="Lato"/>
                        <a:cs typeface="Lato"/>
                        <a:sym typeface="Lato"/>
                      </a:endParaRPr>
                    </a:p>
                  </a:txBody>
                  <a:tcPr marT="63500" marB="63500" marR="63500" marL="63500">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a:solidFill>
                        <a:schemeClr val="dk1"/>
                      </a:solidFill>
                      <a:prstDash val="solid"/>
                      <a:round/>
                      <a:headEnd len="sm" w="sm" type="none"/>
                      <a:tailEnd len="sm" w="sm" type="none"/>
                    </a:lnT>
                    <a:lnB cap="flat" cmpd="sng">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Monolithic Architecture</a:t>
                      </a:r>
                      <a:endParaRPr sz="1100">
                        <a:solidFill>
                          <a:srgbClr val="9900FF"/>
                        </a:solidFill>
                        <a:latin typeface="Lato"/>
                        <a:ea typeface="Lato"/>
                        <a:cs typeface="Lato"/>
                        <a:sym typeface="Lato"/>
                      </a:endParaRPr>
                    </a:p>
                  </a:txBody>
                  <a:tcPr marT="63500" marB="63500" marR="63500" marL="63500">
                    <a:lnL cap="flat" cmpd="sng">
                      <a:solidFill>
                        <a:schemeClr val="dk1"/>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Microservices Architecture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dot"/>
                      <a:round/>
                      <a:headEnd len="sm" w="sm" type="none"/>
                      <a:tailEnd len="sm" w="sm" type="none"/>
                    </a:lnB>
                  </a:tcPr>
                </a:tc>
              </a:tr>
              <a:tr h="3000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Structure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chemeClr val="dk1"/>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Single, unified application</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dot"/>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Collection of independent services</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dot"/>
                      <a:round/>
                      <a:headEnd len="sm" w="sm" type="none"/>
                      <a:tailEnd len="sm" w="sm" type="none"/>
                    </a:lnL>
                    <a:lnR cap="flat" cmpd="sng">
                      <a:solidFill>
                        <a:srgbClr val="CC0000"/>
                      </a:solidFill>
                      <a:prstDash val="dot"/>
                      <a:round/>
                      <a:headEnd len="sm" w="sm" type="none"/>
                      <a:tailEnd len="sm" w="sm" type="none"/>
                    </a:lnR>
                    <a:lnT cap="flat" cmpd="sng">
                      <a:solidFill>
                        <a:srgbClr val="CC0000"/>
                      </a:solidFill>
                      <a:prstDash val="dot"/>
                      <a:round/>
                      <a:headEnd len="sm" w="sm" type="none"/>
                      <a:tailEnd len="sm" w="sm" type="none"/>
                    </a:lnT>
                    <a:lnB cap="flat" cmpd="sng">
                      <a:solidFill>
                        <a:srgbClr val="CC0000"/>
                      </a:solidFill>
                      <a:prstDash val="dot"/>
                      <a:round/>
                      <a:headEnd len="sm" w="sm" type="none"/>
                      <a:tailEnd len="sm" w="sm" type="none"/>
                    </a:lnB>
                  </a:tcPr>
                </a:tc>
              </a:tr>
              <a:tr h="3000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Scalability</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Scale entire system together</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Scale services independently</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dot"/>
                      <a:round/>
                      <a:headEnd len="sm" w="sm" type="none"/>
                      <a:tailEnd len="sm" w="sm" type="none"/>
                    </a:lnT>
                    <a:lnB cap="flat" cmpd="sng">
                      <a:solidFill>
                        <a:srgbClr val="CC0000"/>
                      </a:solidFill>
                      <a:prstDash val="solid"/>
                      <a:round/>
                      <a:headEnd len="sm" w="sm" type="none"/>
                      <a:tailEnd len="sm" w="sm" type="none"/>
                    </a:lnB>
                  </a:tcPr>
                </a:tc>
              </a:tr>
              <a:tr h="4397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Development Speed</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Faster initial development</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Slower due to distributed nature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r>
              <a:tr h="4397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Deployment</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Entire system is redeployed</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Each service can be deployed independently</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r>
              <a:tr h="4397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Flexibility</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Limited flexibility (one tech stack)</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High flexibility (different tech stacks)</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r>
              <a:tr h="4397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Fault Tolerance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System-wide failures</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Isolated failures, improved resilience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r>
              <a:tr h="4397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Operational Overhead</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Lower (simpler to manage)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Higher (more components to manage)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r>
              <a:tr h="3000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Team Autonomy</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Lower (tight coupling)</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High (teams work independently)</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r>
              <a:tr h="4397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Complexity</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Simple to develop, complex to scale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Complex to develop, easier to scale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r>
              <a:tr h="439775">
                <a:tc>
                  <a:txBody>
                    <a:bodyPr/>
                    <a:lstStyle/>
                    <a:p>
                      <a:pPr indent="0" lvl="0" marL="0" rtl="0" algn="l">
                        <a:lnSpc>
                          <a:spcPct val="115000"/>
                        </a:lnSpc>
                        <a:spcBef>
                          <a:spcPts val="0"/>
                        </a:spcBef>
                        <a:spcAft>
                          <a:spcPts val="0"/>
                        </a:spcAft>
                        <a:buNone/>
                      </a:pPr>
                      <a:r>
                        <a:rPr b="1" lang="en-GB" sz="1100">
                          <a:solidFill>
                            <a:srgbClr val="9900FF"/>
                          </a:solidFill>
                          <a:latin typeface="Lato"/>
                          <a:ea typeface="Lato"/>
                          <a:cs typeface="Lato"/>
                          <a:sym typeface="Lato"/>
                        </a:rPr>
                        <a:t>Use Case</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Small to medium-sized applications</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100">
                          <a:solidFill>
                            <a:srgbClr val="9900FF"/>
                          </a:solidFill>
                          <a:latin typeface="Lato"/>
                          <a:ea typeface="Lato"/>
                          <a:cs typeface="Lato"/>
                          <a:sym typeface="Lato"/>
                        </a:rPr>
                        <a:t>Large-scale, complex applications</a:t>
                      </a:r>
                      <a:endParaRPr sz="1100">
                        <a:solidFill>
                          <a:srgbClr val="9900FF"/>
                        </a:solidFill>
                        <a:latin typeface="Lato"/>
                        <a:ea typeface="Lato"/>
                        <a:cs typeface="Lato"/>
                        <a:sym typeface="Lato"/>
                      </a:endParaRPr>
                    </a:p>
                  </a:txBody>
                  <a:tcPr marT="63500" marB="63500" marR="63500" marL="63500">
                    <a:lnL cap="flat" cmpd="sng">
                      <a:solidFill>
                        <a:srgbClr val="CC0000"/>
                      </a:solidFill>
                      <a:prstDash val="solid"/>
                      <a:round/>
                      <a:headEnd len="sm" w="sm" type="none"/>
                      <a:tailEnd len="sm" w="sm" type="none"/>
                    </a:lnL>
                    <a:lnR cap="flat" cmpd="sng">
                      <a:solidFill>
                        <a:srgbClr val="CC0000"/>
                      </a:solidFill>
                      <a:prstDash val="solid"/>
                      <a:round/>
                      <a:headEnd len="sm" w="sm" type="none"/>
                      <a:tailEnd len="sm" w="sm" type="none"/>
                    </a:lnR>
                    <a:lnT cap="flat" cmpd="sng">
                      <a:solidFill>
                        <a:srgbClr val="CC0000"/>
                      </a:solidFill>
                      <a:prstDash val="solid"/>
                      <a:round/>
                      <a:headEnd len="sm" w="sm" type="none"/>
                      <a:tailEnd len="sm" w="sm" type="none"/>
                    </a:lnT>
                    <a:lnB cap="flat" cmpd="sng">
                      <a:solidFill>
                        <a:srgbClr val="CC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771975" y="309575"/>
            <a:ext cx="7800548" cy="419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rotWithShape="1">
          <a:blip r:embed="rId3">
            <a:alphaModFix/>
          </a:blip>
          <a:srcRect b="17709" l="20803" r="10425" t="19535"/>
          <a:stretch/>
        </p:blipFill>
        <p:spPr>
          <a:xfrm>
            <a:off x="509400" y="873125"/>
            <a:ext cx="7851898" cy="4020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GB" sz="3050">
                <a:solidFill>
                  <a:srgbClr val="9900FF"/>
                </a:solidFill>
                <a:latin typeface="Lato"/>
                <a:ea typeface="Lato"/>
                <a:cs typeface="Lato"/>
                <a:sym typeface="Lato"/>
              </a:rPr>
              <a:t>12 factor App</a:t>
            </a:r>
            <a:endParaRPr b="1" sz="3550">
              <a:solidFill>
                <a:srgbClr val="9900FF"/>
              </a:solidFill>
              <a:latin typeface="Lato"/>
              <a:ea typeface="Lato"/>
              <a:cs typeface="Lato"/>
              <a:sym typeface="Lato"/>
            </a:endParaRPr>
          </a:p>
          <a:p>
            <a:pPr indent="0" lvl="0" marL="0" rtl="0" algn="ctr">
              <a:spcBef>
                <a:spcPts val="0"/>
              </a:spcBef>
              <a:spcAft>
                <a:spcPts val="0"/>
              </a:spcAft>
              <a:buSzPts val="990"/>
              <a:buNone/>
            </a:pPr>
            <a:r>
              <a:t/>
            </a:r>
            <a:endParaRPr b="1" sz="4220"/>
          </a:p>
        </p:txBody>
      </p:sp>
      <p:sp>
        <p:nvSpPr>
          <p:cNvPr id="124" name="Google Shape;124;p25"/>
          <p:cNvSpPr txBox="1"/>
          <p:nvPr>
            <p:ph idx="1" type="body"/>
          </p:nvPr>
        </p:nvSpPr>
        <p:spPr>
          <a:xfrm>
            <a:off x="99425" y="1152475"/>
            <a:ext cx="8733000" cy="388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The </a:t>
            </a:r>
            <a:r>
              <a:rPr b="1" lang="en-GB" sz="1300">
                <a:solidFill>
                  <a:srgbClr val="9900FF"/>
                </a:solidFill>
                <a:latin typeface="Lato"/>
                <a:ea typeface="Lato"/>
                <a:cs typeface="Lato"/>
                <a:sym typeface="Lato"/>
              </a:rPr>
              <a:t>12-Factor App</a:t>
            </a:r>
            <a:r>
              <a:rPr lang="en-GB" sz="1300">
                <a:solidFill>
                  <a:srgbClr val="9900FF"/>
                </a:solidFill>
                <a:latin typeface="Lato"/>
                <a:ea typeface="Lato"/>
                <a:cs typeface="Lato"/>
                <a:sym typeface="Lato"/>
              </a:rPr>
              <a:t> is a methodology for building modern, scalable, and maintainable cloud-native applications. It was introduced by developers at Heroku and is widely used as a set of best practices for developing software that can scale efficiently, is easy to manage, and can adapt to the demands of cloud environments. It emphasizes modularity, portability, and maintainability.</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Here’s a breakdown of the </a:t>
            </a:r>
            <a:r>
              <a:rPr b="1" lang="en-GB" sz="1300">
                <a:solidFill>
                  <a:srgbClr val="9900FF"/>
                </a:solidFill>
                <a:latin typeface="Lato"/>
                <a:ea typeface="Lato"/>
                <a:cs typeface="Lato"/>
                <a:sym typeface="Lato"/>
              </a:rPr>
              <a:t>12 factors</a:t>
            </a:r>
            <a:r>
              <a:rPr lang="en-GB" sz="1300">
                <a:solidFill>
                  <a:srgbClr val="9900FF"/>
                </a:solidFill>
                <a:latin typeface="Lato"/>
                <a:ea typeface="Lato"/>
                <a:cs typeface="Lato"/>
                <a:sym typeface="Lato"/>
              </a:rPr>
              <a:t>:</a:t>
            </a:r>
            <a:endParaRPr sz="1300">
              <a:solidFill>
                <a:srgbClr val="9900FF"/>
              </a:solidFill>
              <a:latin typeface="Lato"/>
              <a:ea typeface="Lato"/>
              <a:cs typeface="Lato"/>
              <a:sym typeface="Lato"/>
            </a:endParaRPr>
          </a:p>
          <a:p>
            <a:pPr indent="-323850" lvl="0" marL="457200" rtl="0" algn="l">
              <a:spcBef>
                <a:spcPts val="1400"/>
              </a:spcBef>
              <a:spcAft>
                <a:spcPts val="0"/>
              </a:spcAft>
              <a:buClr>
                <a:srgbClr val="9900FF"/>
              </a:buClr>
              <a:buSzPts val="1500"/>
              <a:buFont typeface="Lato"/>
              <a:buAutoNum type="arabicPeriod"/>
            </a:pPr>
            <a:r>
              <a:rPr b="1" lang="en-GB" sz="1500">
                <a:solidFill>
                  <a:srgbClr val="9900FF"/>
                </a:solidFill>
                <a:latin typeface="Lato"/>
                <a:ea typeface="Lato"/>
                <a:cs typeface="Lato"/>
                <a:sym typeface="Lato"/>
              </a:rPr>
              <a:t>Codebase</a:t>
            </a:r>
            <a:endParaRPr b="1" sz="1500">
              <a:solidFill>
                <a:srgbClr val="9900FF"/>
              </a:solidFill>
              <a:latin typeface="Lato"/>
              <a:ea typeface="Lato"/>
              <a:cs typeface="Lato"/>
              <a:sym typeface="Lato"/>
            </a:endParaRPr>
          </a:p>
          <a:p>
            <a:pPr indent="0" lvl="0" marL="457200" rtl="0" algn="l">
              <a:spcBef>
                <a:spcPts val="1200"/>
              </a:spcBef>
              <a:spcAft>
                <a:spcPts val="0"/>
              </a:spcAft>
              <a:buNone/>
            </a:pPr>
            <a:r>
              <a:rPr b="1" lang="en-GB" sz="1300">
                <a:solidFill>
                  <a:srgbClr val="9900FF"/>
                </a:solidFill>
                <a:latin typeface="Lato"/>
                <a:ea typeface="Lato"/>
                <a:cs typeface="Lato"/>
                <a:sym typeface="Lato"/>
              </a:rPr>
              <a:t>One codebase tracked in version control, many deploys.</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Each app should have a single codebase, which is version-controlled (e.g., Git). Multiple deployments (staging, production, etc.) are different instances of the same codebase.</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Best Practice:</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Keep a single codebase for the entire app and deploy it to different environments (staging, production).</a:t>
            </a:r>
            <a:endParaRPr sz="1300">
              <a:solidFill>
                <a:srgbClr val="9900FF"/>
              </a:solidFill>
              <a:latin typeface="Lato"/>
              <a:ea typeface="Lato"/>
              <a:cs typeface="Lato"/>
              <a:sym typeface="Lato"/>
            </a:endParaRPr>
          </a:p>
          <a:p>
            <a:pPr indent="0" lvl="0" marL="0" rtl="0" algn="l">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2459"/>
              <a:buFont typeface="Arial"/>
              <a:buNone/>
            </a:pPr>
            <a:r>
              <a:rPr b="1" lang="en-GB" sz="3050">
                <a:solidFill>
                  <a:srgbClr val="9900FF"/>
                </a:solidFill>
                <a:latin typeface="Lato"/>
                <a:ea typeface="Lato"/>
                <a:cs typeface="Lato"/>
                <a:sym typeface="Lato"/>
              </a:rPr>
              <a:t>12 factor App</a:t>
            </a:r>
            <a:endParaRPr/>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600">
                <a:solidFill>
                  <a:srgbClr val="9900FF"/>
                </a:solidFill>
                <a:latin typeface="Lato"/>
                <a:ea typeface="Lato"/>
                <a:cs typeface="Lato"/>
                <a:sym typeface="Lato"/>
              </a:rPr>
              <a:t>2. Dependencies</a:t>
            </a:r>
            <a:endParaRPr b="1" sz="16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b="1" lang="en-GB" sz="1400">
                <a:solidFill>
                  <a:srgbClr val="9900FF"/>
                </a:solidFill>
                <a:latin typeface="Lato"/>
                <a:ea typeface="Lato"/>
                <a:cs typeface="Lato"/>
                <a:sym typeface="Lato"/>
              </a:rPr>
              <a:t>Explicitly declare and isolate dependencies.</a:t>
            </a:r>
            <a:endParaRPr b="1"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The application must declare all its dependencies (e.g., libraries, packages) explicitly in a dependency management system. There should be no implicit reliance on system-wide packages.</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Best Practice:</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lang="en-GB" sz="1400">
                <a:solidFill>
                  <a:srgbClr val="9900FF"/>
                </a:solidFill>
                <a:latin typeface="Lato"/>
                <a:ea typeface="Lato"/>
                <a:cs typeface="Lato"/>
                <a:sym typeface="Lato"/>
              </a:rPr>
              <a:t>Use tools like npm, pip, Maven, etc., to declare dependencies. Ensure dependencies are isolated using containers or virtual environments.</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3. Config</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b="1" lang="en-GB" sz="1300">
                <a:solidFill>
                  <a:srgbClr val="9900FF"/>
                </a:solidFill>
                <a:latin typeface="Lato"/>
                <a:ea typeface="Lato"/>
                <a:cs typeface="Lato"/>
                <a:sym typeface="Lato"/>
              </a:rPr>
              <a:t>Store config in the environment.</a:t>
            </a:r>
            <a:endParaRPr b="1"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Configuration (such as API keys, database credentials) should be stored in environment variables and kept separate from the codebase.</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Best Practice:</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lang="en-GB" sz="1300">
                <a:solidFill>
                  <a:srgbClr val="9900FF"/>
                </a:solidFill>
                <a:latin typeface="Lato"/>
                <a:ea typeface="Lato"/>
                <a:cs typeface="Lato"/>
                <a:sym typeface="Lato"/>
              </a:rPr>
              <a:t>Avoid hardcoding config values in the codebase. Use environment variables like DATABASE_URL, API_KEY, etc., to manage environment-specific configurations.</a:t>
            </a:r>
            <a:endParaRPr sz="1300">
              <a:solidFill>
                <a:srgbClr val="9900FF"/>
              </a:solidFill>
              <a:latin typeface="Lato"/>
              <a:ea typeface="Lato"/>
              <a:cs typeface="Lato"/>
              <a:sym typeface="Lato"/>
            </a:endParaRPr>
          </a:p>
          <a:p>
            <a:pPr indent="0" lvl="0" marL="0" rtl="0" algn="l">
              <a:spcBef>
                <a:spcPts val="1200"/>
              </a:spcBef>
              <a:spcAft>
                <a:spcPts val="1200"/>
              </a:spcAft>
              <a:buNone/>
            </a:pPr>
            <a:r>
              <a:t/>
            </a:r>
            <a:endParaRPr sz="2000">
              <a:solidFill>
                <a:srgbClr val="9900FF"/>
              </a:solidFill>
              <a:latin typeface="Lato"/>
              <a:ea typeface="Lato"/>
              <a:cs typeface="Lato"/>
              <a:sym typeface="Lato"/>
            </a:endParaRPr>
          </a:p>
        </p:txBody>
      </p:sp>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600">
                <a:solidFill>
                  <a:srgbClr val="9900FF"/>
                </a:solidFill>
                <a:latin typeface="Lato"/>
                <a:ea typeface="Lato"/>
                <a:cs typeface="Lato"/>
                <a:sym typeface="Lato"/>
              </a:rPr>
              <a:t>4. Backing Services</a:t>
            </a:r>
            <a:endParaRPr b="1" sz="16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b="1" lang="en-GB" sz="1400">
                <a:solidFill>
                  <a:srgbClr val="9900FF"/>
                </a:solidFill>
                <a:latin typeface="Lato"/>
                <a:ea typeface="Lato"/>
                <a:cs typeface="Lato"/>
                <a:sym typeface="Lato"/>
              </a:rPr>
              <a:t>Treat backing services as attached resources.</a:t>
            </a:r>
            <a:endParaRPr b="1"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Backing services (such as databases, message queues, or caches) should be treated as external resources and referenced via URLs or connection strings. They should be easy to swap or change without affecting the code.</a:t>
            </a:r>
            <a:endParaRPr sz="1400">
              <a:solidFill>
                <a:srgbClr val="9900FF"/>
              </a:solidFill>
              <a:latin typeface="Lato"/>
              <a:ea typeface="Lato"/>
              <a:cs typeface="Lato"/>
              <a:sym typeface="Lato"/>
            </a:endParaRPr>
          </a:p>
          <a:p>
            <a:pPr indent="0" lvl="0" marL="0" rtl="0" algn="l">
              <a:spcBef>
                <a:spcPts val="1200"/>
              </a:spcBef>
              <a:spcAft>
                <a:spcPts val="0"/>
              </a:spcAft>
              <a:buNone/>
            </a:pPr>
            <a:r>
              <a:rPr b="1" lang="en-GB" sz="1400">
                <a:solidFill>
                  <a:srgbClr val="9900FF"/>
                </a:solidFill>
                <a:latin typeface="Lato"/>
                <a:ea typeface="Lato"/>
                <a:cs typeface="Lato"/>
                <a:sym typeface="Lato"/>
              </a:rPr>
              <a:t>Best Practice:</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Connect to services (e.g., Amazon S3, Redis, MySQL) using environment variables, and avoid hardcoding resource addresses.</a:t>
            </a:r>
            <a:endParaRPr sz="2300">
              <a:solidFill>
                <a:srgbClr val="9900FF"/>
              </a:solidFill>
              <a:latin typeface="Lato"/>
              <a:ea typeface="Lato"/>
              <a:cs typeface="Lato"/>
              <a:sym typeface="Lato"/>
            </a:endParaRPr>
          </a:p>
        </p:txBody>
      </p:sp>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500">
                <a:solidFill>
                  <a:srgbClr val="9900FF"/>
                </a:solidFill>
                <a:latin typeface="Lato"/>
                <a:ea typeface="Lato"/>
                <a:cs typeface="Lato"/>
                <a:sym typeface="Lato"/>
              </a:rPr>
              <a:t>Build, Release, Run</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b="1" lang="en-GB" sz="1300">
                <a:solidFill>
                  <a:srgbClr val="9900FF"/>
                </a:solidFill>
                <a:latin typeface="Lato"/>
                <a:ea typeface="Lato"/>
                <a:cs typeface="Lato"/>
                <a:sym typeface="Lato"/>
              </a:rPr>
              <a:t>Strictly separate build and run stages.</a:t>
            </a:r>
            <a:endParaRPr b="1"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lang="en-GB" sz="1300">
                <a:solidFill>
                  <a:srgbClr val="9900FF"/>
                </a:solidFill>
                <a:latin typeface="Lato"/>
                <a:ea typeface="Lato"/>
                <a:cs typeface="Lato"/>
                <a:sym typeface="Lato"/>
              </a:rPr>
              <a:t>The app's lifecycle should have distinct phases: </a:t>
            </a:r>
            <a:r>
              <a:rPr b="1" lang="en-GB" sz="1300">
                <a:solidFill>
                  <a:srgbClr val="9900FF"/>
                </a:solidFill>
                <a:latin typeface="Lato"/>
                <a:ea typeface="Lato"/>
                <a:cs typeface="Lato"/>
                <a:sym typeface="Lato"/>
              </a:rPr>
              <a:t>build</a:t>
            </a:r>
            <a:r>
              <a:rPr lang="en-GB" sz="1300">
                <a:solidFill>
                  <a:srgbClr val="9900FF"/>
                </a:solidFill>
                <a:latin typeface="Lato"/>
                <a:ea typeface="Lato"/>
                <a:cs typeface="Lato"/>
                <a:sym typeface="Lato"/>
              </a:rPr>
              <a:t> (compile code), </a:t>
            </a:r>
            <a:r>
              <a:rPr b="1" lang="en-GB" sz="1300">
                <a:solidFill>
                  <a:srgbClr val="9900FF"/>
                </a:solidFill>
                <a:latin typeface="Lato"/>
                <a:ea typeface="Lato"/>
                <a:cs typeface="Lato"/>
                <a:sym typeface="Lato"/>
              </a:rPr>
              <a:t>release</a:t>
            </a:r>
            <a:r>
              <a:rPr lang="en-GB" sz="1300">
                <a:solidFill>
                  <a:srgbClr val="9900FF"/>
                </a:solidFill>
                <a:latin typeface="Lato"/>
                <a:ea typeface="Lato"/>
                <a:cs typeface="Lato"/>
                <a:sym typeface="Lato"/>
              </a:rPr>
              <a:t> (combine build with configuration), and </a:t>
            </a:r>
            <a:r>
              <a:rPr b="1" lang="en-GB" sz="1300">
                <a:solidFill>
                  <a:srgbClr val="9900FF"/>
                </a:solidFill>
                <a:latin typeface="Lato"/>
                <a:ea typeface="Lato"/>
                <a:cs typeface="Lato"/>
                <a:sym typeface="Lato"/>
              </a:rPr>
              <a:t>run</a:t>
            </a:r>
            <a:r>
              <a:rPr lang="en-GB" sz="1300">
                <a:solidFill>
                  <a:srgbClr val="9900FF"/>
                </a:solidFill>
                <a:latin typeface="Lato"/>
                <a:ea typeface="Lato"/>
                <a:cs typeface="Lato"/>
                <a:sym typeface="Lato"/>
              </a:rPr>
              <a:t> (executing the app). These stages should not overlap or mix.</a:t>
            </a:r>
            <a:endParaRPr sz="1300">
              <a:solidFill>
                <a:srgbClr val="9900FF"/>
              </a:solidFill>
              <a:latin typeface="Lato"/>
              <a:ea typeface="Lato"/>
              <a:cs typeface="Lato"/>
              <a:sym typeface="Lato"/>
            </a:endParaRPr>
          </a:p>
          <a:p>
            <a:pPr indent="0" lvl="0" marL="0" rtl="0" algn="l">
              <a:spcBef>
                <a:spcPts val="1200"/>
              </a:spcBef>
              <a:spcAft>
                <a:spcPts val="0"/>
              </a:spcAft>
              <a:buNone/>
            </a:pPr>
            <a:r>
              <a:rPr b="1" lang="en-GB" sz="1300">
                <a:solidFill>
                  <a:srgbClr val="9900FF"/>
                </a:solidFill>
                <a:latin typeface="Lato"/>
                <a:ea typeface="Lato"/>
                <a:cs typeface="Lato"/>
                <a:sym typeface="Lato"/>
              </a:rPr>
              <a:t>Best Practice:</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Automate the build, release, and run processes, ensuring that any change to the code or config triggers a new release.</a:t>
            </a:r>
            <a:endParaRPr sz="1300">
              <a:solidFill>
                <a:srgbClr val="9900FF"/>
              </a:solidFill>
              <a:latin typeface="Lato"/>
              <a:ea typeface="Lato"/>
              <a:cs typeface="Lato"/>
              <a:sym typeface="Lato"/>
            </a:endParaRPr>
          </a:p>
          <a:p>
            <a:pPr indent="0" lvl="0" marL="457200" rtl="0" algn="l">
              <a:spcBef>
                <a:spcPts val="1200"/>
              </a:spcBef>
              <a:spcAft>
                <a:spcPts val="1200"/>
              </a:spcAft>
              <a:buNone/>
            </a:pPr>
            <a:r>
              <a:t/>
            </a:r>
            <a:endParaRPr b="1">
              <a:solidFill>
                <a:srgbClr val="9900FF"/>
              </a:solidFill>
              <a:latin typeface="Lato"/>
              <a:ea typeface="Lato"/>
              <a:cs typeface="Lato"/>
              <a:sym typeface="Lato"/>
            </a:endParaRPr>
          </a:p>
        </p:txBody>
      </p:sp>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Processes</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b="1" lang="en-GB" sz="1300">
                <a:solidFill>
                  <a:srgbClr val="9900FF"/>
                </a:solidFill>
                <a:latin typeface="Lato"/>
                <a:ea typeface="Lato"/>
                <a:cs typeface="Lato"/>
                <a:sym typeface="Lato"/>
              </a:rPr>
              <a:t>Execute the app as one or more stateless processes.</a:t>
            </a:r>
            <a:endParaRPr b="1"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The application should run as stateless processes, with no reliance on local storage or memory. State, if needed, should be stored in a database or external cache.</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Best Practice:</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Avoid storing session data or other persistent information on the local filesystem. Use databases (e.g., PostgreSQL) or caches (e.g., Redis) to maintain state.</a:t>
            </a:r>
            <a:endParaRPr sz="1300">
              <a:solidFill>
                <a:srgbClr val="9900FF"/>
              </a:solidFill>
              <a:latin typeface="Lato"/>
              <a:ea typeface="Lato"/>
              <a:cs typeface="Lato"/>
              <a:sym typeface="Lato"/>
            </a:endParaRPr>
          </a:p>
          <a:p>
            <a:pPr indent="0" lvl="0" marL="457200" rtl="0" algn="l">
              <a:spcBef>
                <a:spcPts val="1200"/>
              </a:spcBef>
              <a:spcAft>
                <a:spcPts val="1200"/>
              </a:spcAft>
              <a:buNone/>
            </a:pPr>
            <a:r>
              <a:t/>
            </a:r>
            <a:endParaRPr b="1" sz="1700">
              <a:solidFill>
                <a:srgbClr val="9900FF"/>
              </a:solidFill>
              <a:latin typeface="Lato"/>
              <a:ea typeface="Lato"/>
              <a:cs typeface="Lato"/>
              <a:sym typeface="Lato"/>
            </a:endParaRPr>
          </a:p>
        </p:txBody>
      </p:sp>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600">
                <a:solidFill>
                  <a:srgbClr val="9900FF"/>
                </a:solidFill>
                <a:latin typeface="Lato"/>
                <a:ea typeface="Lato"/>
                <a:cs typeface="Lato"/>
                <a:sym typeface="Lato"/>
              </a:rPr>
              <a:t>Port Binding</a:t>
            </a:r>
            <a:endParaRPr b="1" sz="16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b="1" lang="en-GB" sz="1400">
                <a:solidFill>
                  <a:srgbClr val="9900FF"/>
                </a:solidFill>
                <a:latin typeface="Lato"/>
                <a:ea typeface="Lato"/>
                <a:cs typeface="Lato"/>
                <a:sym typeface="Lato"/>
              </a:rPr>
              <a:t>Export services via port binding.</a:t>
            </a:r>
            <a:endParaRPr b="1"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Applications should be self-contained and expose services by binding to a port. This is typically used in web applications to make them network-accessible (e.g., via HTTP on port 80).</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Best Practice:</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Ensure your application runs by binding to a port and provides access via that port (e.g., a web server on port 8080).</a:t>
            </a:r>
            <a:endParaRPr sz="1400">
              <a:solidFill>
                <a:srgbClr val="9900FF"/>
              </a:solidFill>
              <a:latin typeface="Lato"/>
              <a:ea typeface="Lato"/>
              <a:cs typeface="Lato"/>
              <a:sym typeface="Lato"/>
            </a:endParaRPr>
          </a:p>
          <a:p>
            <a:pPr indent="0" lvl="0" marL="457200" rtl="0" algn="l">
              <a:spcBef>
                <a:spcPts val="1200"/>
              </a:spcBef>
              <a:spcAft>
                <a:spcPts val="1200"/>
              </a:spcAft>
              <a:buNone/>
            </a:pPr>
            <a:r>
              <a:t/>
            </a:r>
            <a:endParaRPr b="1">
              <a:solidFill>
                <a:srgbClr val="9900FF"/>
              </a:solidFill>
              <a:latin typeface="Lato"/>
              <a:ea typeface="Lato"/>
              <a:cs typeface="Lato"/>
              <a:sym typeface="Lato"/>
            </a:endParaRPr>
          </a:p>
        </p:txBody>
      </p:sp>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Agenda</a:t>
            </a:r>
            <a:endParaRPr>
              <a:solidFill>
                <a:srgbClr val="9900FF"/>
              </a:solidFill>
              <a:latin typeface="Lato"/>
              <a:ea typeface="Lato"/>
              <a:cs typeface="Lato"/>
              <a:sym typeface="Lato"/>
            </a:endParaRPr>
          </a:p>
        </p:txBody>
      </p:sp>
      <p:sp>
        <p:nvSpPr>
          <p:cNvPr id="60" name="Google Shape;60;p14"/>
          <p:cNvSpPr txBox="1"/>
          <p:nvPr>
            <p:ph idx="1" type="body"/>
          </p:nvPr>
        </p:nvSpPr>
        <p:spPr>
          <a:xfrm>
            <a:off x="260900" y="1152475"/>
            <a:ext cx="8571300" cy="3882600"/>
          </a:xfrm>
          <a:prstGeom prst="rect">
            <a:avLst/>
          </a:prstGeom>
        </p:spPr>
        <p:txBody>
          <a:bodyPr anchorCtr="0" anchor="t" bIns="91425" lIns="91425" spcFirstLastPara="1" rIns="91425" wrap="square" tIns="91425">
            <a:noAutofit/>
          </a:bodyPr>
          <a:lstStyle/>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Monolithic vs. Microservices Architecture</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Challenges of monolithic applications</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Benefits of Microservices (scalability, maintainability)</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12 factor App</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SOA, web services</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SOLID principles</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Designing Microservices</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Service identification and boundaries</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Communication protocols between microservices (REST, gRPC)</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Designing for failure and resilience</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Designing a sample application using Microservices architecture</a:t>
            </a:r>
            <a:endParaRPr sz="1500">
              <a:solidFill>
                <a:srgbClr val="9900FF"/>
              </a:solidFill>
              <a:latin typeface="Lato"/>
              <a:ea typeface="Lato"/>
              <a:cs typeface="Lato"/>
              <a:sym typeface="Lato"/>
            </a:endParaRPr>
          </a:p>
          <a:p>
            <a:pPr indent="-361950" lvl="0" marL="3429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Building a simple Microservice with Spring Boot</a:t>
            </a:r>
            <a:endParaRPr sz="1500">
              <a:solidFill>
                <a:srgbClr val="9900FF"/>
              </a:solidFill>
              <a:latin typeface="Lato"/>
              <a:ea typeface="Lato"/>
              <a:cs typeface="Lato"/>
              <a:sym typeface="Lato"/>
            </a:endParaRPr>
          </a:p>
          <a:p>
            <a:pPr indent="-361950" lvl="0" marL="342900" rtl="0" algn="l">
              <a:lnSpc>
                <a:spcPct val="107000"/>
              </a:lnSpc>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Hands-on exercises</a:t>
            </a:r>
            <a:endParaRPr sz="2100">
              <a:solidFill>
                <a:srgbClr val="9900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700">
                <a:solidFill>
                  <a:srgbClr val="9900FF"/>
                </a:solidFill>
                <a:latin typeface="Lato"/>
                <a:ea typeface="Lato"/>
                <a:cs typeface="Lato"/>
                <a:sym typeface="Lato"/>
              </a:rPr>
              <a:t>Concurrency</a:t>
            </a:r>
            <a:endParaRPr b="1" sz="17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Font typeface="Lato"/>
              <a:buChar char="●"/>
            </a:pPr>
            <a:r>
              <a:rPr b="1" lang="en-GB" sz="1500">
                <a:solidFill>
                  <a:srgbClr val="9900FF"/>
                </a:solidFill>
                <a:latin typeface="Lato"/>
                <a:ea typeface="Lato"/>
                <a:cs typeface="Lato"/>
                <a:sym typeface="Lato"/>
              </a:rPr>
              <a:t>Scale out via the process model.</a:t>
            </a:r>
            <a:endParaRPr b="1"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Applications should scale horizontally by adding more processes rather than building complex multithreaded systems. Each process should handle a specific workload, and different types of workloads (e.g., web requests, background jobs) should be handled by different types of processes.</a:t>
            </a:r>
            <a:endParaRPr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500">
                <a:solidFill>
                  <a:srgbClr val="9900FF"/>
                </a:solidFill>
                <a:latin typeface="Lato"/>
                <a:ea typeface="Lato"/>
                <a:cs typeface="Lato"/>
                <a:sym typeface="Lato"/>
              </a:rPr>
              <a:t>Best Practice:</a:t>
            </a:r>
            <a:endParaRPr b="1" sz="15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Font typeface="Lato"/>
              <a:buChar char="●"/>
            </a:pPr>
            <a:r>
              <a:rPr lang="en-GB" sz="1500">
                <a:solidFill>
                  <a:srgbClr val="9900FF"/>
                </a:solidFill>
                <a:latin typeface="Lato"/>
                <a:ea typeface="Lato"/>
                <a:cs typeface="Lato"/>
                <a:sym typeface="Lato"/>
              </a:rPr>
              <a:t>Design your app to scale by running multiple instances (processes) of the application, not by making each instance more complex.</a:t>
            </a:r>
            <a:endParaRPr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500">
              <a:solidFill>
                <a:srgbClr val="9900FF"/>
              </a:solidFill>
              <a:latin typeface="Lato"/>
              <a:ea typeface="Lato"/>
              <a:cs typeface="Lato"/>
              <a:sym typeface="Lato"/>
            </a:endParaRPr>
          </a:p>
          <a:p>
            <a:pPr indent="0" lvl="0" marL="457200" rtl="0" algn="l">
              <a:spcBef>
                <a:spcPts val="1200"/>
              </a:spcBef>
              <a:spcAft>
                <a:spcPts val="1200"/>
              </a:spcAft>
              <a:buNone/>
            </a:pPr>
            <a:r>
              <a:t/>
            </a:r>
            <a:endParaRPr b="1" sz="2000">
              <a:solidFill>
                <a:srgbClr val="9900FF"/>
              </a:solidFill>
              <a:latin typeface="Lato"/>
              <a:ea typeface="Lato"/>
              <a:cs typeface="Lato"/>
              <a:sym typeface="Lato"/>
            </a:endParaRPr>
          </a:p>
        </p:txBody>
      </p:sp>
      <p:sp>
        <p:nvSpPr>
          <p:cNvPr id="166" name="Google Shape;16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700">
                <a:solidFill>
                  <a:srgbClr val="9900FF"/>
                </a:solidFill>
                <a:latin typeface="Lato"/>
                <a:ea typeface="Lato"/>
                <a:cs typeface="Lato"/>
                <a:sym typeface="Lato"/>
              </a:rPr>
              <a:t>Disposability</a:t>
            </a:r>
            <a:endParaRPr b="1" sz="17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Font typeface="Lato"/>
              <a:buChar char="●"/>
            </a:pPr>
            <a:r>
              <a:rPr b="1" lang="en-GB" sz="1500">
                <a:solidFill>
                  <a:srgbClr val="9900FF"/>
                </a:solidFill>
                <a:latin typeface="Lato"/>
                <a:ea typeface="Lato"/>
                <a:cs typeface="Lato"/>
                <a:sym typeface="Lato"/>
              </a:rPr>
              <a:t>Maximize robustness with fast startup and graceful shutdown.</a:t>
            </a:r>
            <a:endParaRPr b="1"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Processes should start quickly and shut down gracefully to ensure robust deployments and scaling. Apps should be disposable, allowing for rapid scaling, deployment, or restarts without losing data or affecting performance.</a:t>
            </a:r>
            <a:endParaRPr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500">
                <a:solidFill>
                  <a:srgbClr val="9900FF"/>
                </a:solidFill>
                <a:latin typeface="Lato"/>
                <a:ea typeface="Lato"/>
                <a:cs typeface="Lato"/>
                <a:sym typeface="Lato"/>
              </a:rPr>
              <a:t>Best Practice:</a:t>
            </a:r>
            <a:endParaRPr b="1" sz="15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Font typeface="Lato"/>
              <a:buChar char="●"/>
            </a:pPr>
            <a:r>
              <a:rPr lang="en-GB" sz="1500">
                <a:solidFill>
                  <a:srgbClr val="9900FF"/>
                </a:solidFill>
                <a:latin typeface="Lato"/>
                <a:ea typeface="Lato"/>
                <a:cs typeface="Lato"/>
                <a:sym typeface="Lato"/>
              </a:rPr>
              <a:t>Design processes to be ephemeral, and use graceful shutdowns to handle restarts or scaling.</a:t>
            </a:r>
            <a:endParaRPr sz="1500">
              <a:solidFill>
                <a:srgbClr val="9900FF"/>
              </a:solidFill>
              <a:latin typeface="Lato"/>
              <a:ea typeface="Lato"/>
              <a:cs typeface="Lato"/>
              <a:sym typeface="Lato"/>
            </a:endParaRPr>
          </a:p>
          <a:p>
            <a:pPr indent="0" lvl="0" marL="457200" rtl="0" algn="l">
              <a:spcBef>
                <a:spcPts val="1200"/>
              </a:spcBef>
              <a:spcAft>
                <a:spcPts val="1200"/>
              </a:spcAft>
              <a:buNone/>
            </a:pPr>
            <a:r>
              <a:t/>
            </a:r>
            <a:endParaRPr b="1" sz="2100">
              <a:solidFill>
                <a:srgbClr val="9900FF"/>
              </a:solidFill>
              <a:latin typeface="Lato"/>
              <a:ea typeface="Lato"/>
              <a:cs typeface="Lato"/>
              <a:sym typeface="Lato"/>
            </a:endParaRPr>
          </a:p>
        </p:txBody>
      </p:sp>
      <p:sp>
        <p:nvSpPr>
          <p:cNvPr id="172" name="Google Shape;17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700">
                <a:solidFill>
                  <a:srgbClr val="9900FF"/>
                </a:solidFill>
                <a:latin typeface="Lato"/>
                <a:ea typeface="Lato"/>
                <a:cs typeface="Lato"/>
                <a:sym typeface="Lato"/>
              </a:rPr>
              <a:t>Dev/Prod Parity</a:t>
            </a:r>
            <a:endParaRPr b="1" sz="17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Font typeface="Lato"/>
              <a:buChar char="●"/>
            </a:pPr>
            <a:r>
              <a:rPr b="1" lang="en-GB" sz="1500">
                <a:solidFill>
                  <a:srgbClr val="9900FF"/>
                </a:solidFill>
                <a:latin typeface="Lato"/>
                <a:ea typeface="Lato"/>
                <a:cs typeface="Lato"/>
                <a:sym typeface="Lato"/>
              </a:rPr>
              <a:t>Keep development, staging, and production as similar as possible.</a:t>
            </a:r>
            <a:endParaRPr b="1"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Minimize differences between development, staging, and production environments to reduce deployment issues. Keep the environments as similar as possible, in terms of code, configuration, and infrastructure.</a:t>
            </a:r>
            <a:endParaRPr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500">
                <a:solidFill>
                  <a:srgbClr val="9900FF"/>
                </a:solidFill>
                <a:latin typeface="Lato"/>
                <a:ea typeface="Lato"/>
                <a:cs typeface="Lato"/>
                <a:sym typeface="Lato"/>
              </a:rPr>
              <a:t>Best Practice:</a:t>
            </a:r>
            <a:endParaRPr b="1" sz="15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Font typeface="Lato"/>
              <a:buChar char="●"/>
            </a:pPr>
            <a:r>
              <a:rPr lang="en-GB" sz="1500">
                <a:solidFill>
                  <a:srgbClr val="9900FF"/>
                </a:solidFill>
                <a:latin typeface="Lato"/>
                <a:ea typeface="Lato"/>
                <a:cs typeface="Lato"/>
                <a:sym typeface="Lato"/>
              </a:rPr>
              <a:t>Use containers (like Docker) to ensure the same environment across development, testing, and production.</a:t>
            </a:r>
            <a:endParaRPr sz="1500">
              <a:solidFill>
                <a:srgbClr val="9900FF"/>
              </a:solidFill>
              <a:latin typeface="Lato"/>
              <a:ea typeface="Lato"/>
              <a:cs typeface="Lato"/>
              <a:sym typeface="Lato"/>
            </a:endParaRPr>
          </a:p>
          <a:p>
            <a:pPr indent="0" lvl="0" marL="457200" rtl="0" algn="l">
              <a:spcBef>
                <a:spcPts val="1200"/>
              </a:spcBef>
              <a:spcAft>
                <a:spcPts val="1200"/>
              </a:spcAft>
              <a:buNone/>
            </a:pPr>
            <a:r>
              <a:t/>
            </a:r>
            <a:endParaRPr b="1" sz="2100">
              <a:solidFill>
                <a:srgbClr val="9900FF"/>
              </a:solidFill>
              <a:latin typeface="Lato"/>
              <a:ea typeface="Lato"/>
              <a:cs typeface="Lato"/>
              <a:sym typeface="Lato"/>
            </a:endParaRPr>
          </a:p>
        </p:txBody>
      </p:sp>
      <p:sp>
        <p:nvSpPr>
          <p:cNvPr id="178" name="Google Shape;17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900">
                <a:solidFill>
                  <a:srgbClr val="9900FF"/>
                </a:solidFill>
                <a:latin typeface="Lato"/>
                <a:ea typeface="Lato"/>
                <a:cs typeface="Lato"/>
                <a:sym typeface="Lato"/>
              </a:rPr>
              <a:t>Logs</a:t>
            </a:r>
            <a:endParaRPr b="1" sz="1900">
              <a:solidFill>
                <a:srgbClr val="9900FF"/>
              </a:solidFill>
              <a:latin typeface="Lato"/>
              <a:ea typeface="Lato"/>
              <a:cs typeface="Lato"/>
              <a:sym typeface="Lato"/>
            </a:endParaRPr>
          </a:p>
          <a:p>
            <a:pPr indent="-336550" lvl="0" marL="457200" rtl="0" algn="l">
              <a:spcBef>
                <a:spcPts val="1200"/>
              </a:spcBef>
              <a:spcAft>
                <a:spcPts val="0"/>
              </a:spcAft>
              <a:buClr>
                <a:srgbClr val="9900FF"/>
              </a:buClr>
              <a:buSzPts val="1700"/>
              <a:buFont typeface="Lato"/>
              <a:buChar char="●"/>
            </a:pPr>
            <a:r>
              <a:rPr b="1" lang="en-GB" sz="1700">
                <a:solidFill>
                  <a:srgbClr val="9900FF"/>
                </a:solidFill>
                <a:latin typeface="Lato"/>
                <a:ea typeface="Lato"/>
                <a:cs typeface="Lato"/>
                <a:sym typeface="Lato"/>
              </a:rPr>
              <a:t>Treat logs as event streams.</a:t>
            </a:r>
            <a:endParaRPr b="1" sz="1700">
              <a:solidFill>
                <a:srgbClr val="9900FF"/>
              </a:solidFill>
              <a:latin typeface="Lato"/>
              <a:ea typeface="Lato"/>
              <a:cs typeface="Lato"/>
              <a:sym typeface="Lato"/>
            </a:endParaRPr>
          </a:p>
          <a:p>
            <a:pPr indent="-336550" lvl="0" marL="457200" rtl="0" algn="l">
              <a:spcBef>
                <a:spcPts val="0"/>
              </a:spcBef>
              <a:spcAft>
                <a:spcPts val="0"/>
              </a:spcAft>
              <a:buClr>
                <a:srgbClr val="9900FF"/>
              </a:buClr>
              <a:buSzPts val="1700"/>
              <a:buFont typeface="Lato"/>
              <a:buChar char="●"/>
            </a:pPr>
            <a:r>
              <a:rPr lang="en-GB" sz="1700">
                <a:solidFill>
                  <a:srgbClr val="9900FF"/>
                </a:solidFill>
                <a:latin typeface="Lato"/>
                <a:ea typeface="Lato"/>
                <a:cs typeface="Lato"/>
                <a:sym typeface="Lato"/>
              </a:rPr>
              <a:t>Applications should not concern themselves with storing or managing logs. Instead, logs should be treated as event streams and sent to external services for aggregation and analysis.</a:t>
            </a:r>
            <a:endParaRPr sz="17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700">
                <a:solidFill>
                  <a:srgbClr val="9900FF"/>
                </a:solidFill>
                <a:latin typeface="Lato"/>
                <a:ea typeface="Lato"/>
                <a:cs typeface="Lato"/>
                <a:sym typeface="Lato"/>
              </a:rPr>
              <a:t>Best Practice:</a:t>
            </a:r>
            <a:endParaRPr b="1" sz="1700">
              <a:solidFill>
                <a:srgbClr val="9900FF"/>
              </a:solidFill>
              <a:latin typeface="Lato"/>
              <a:ea typeface="Lato"/>
              <a:cs typeface="Lato"/>
              <a:sym typeface="Lato"/>
            </a:endParaRPr>
          </a:p>
          <a:p>
            <a:pPr indent="-336550" lvl="0" marL="457200" rtl="0" algn="l">
              <a:spcBef>
                <a:spcPts val="1200"/>
              </a:spcBef>
              <a:spcAft>
                <a:spcPts val="0"/>
              </a:spcAft>
              <a:buClr>
                <a:srgbClr val="9900FF"/>
              </a:buClr>
              <a:buSzPts val="1700"/>
              <a:buFont typeface="Lato"/>
              <a:buChar char="●"/>
            </a:pPr>
            <a:r>
              <a:rPr lang="en-GB" sz="1700">
                <a:solidFill>
                  <a:srgbClr val="9900FF"/>
                </a:solidFill>
                <a:latin typeface="Lato"/>
                <a:ea typeface="Lato"/>
                <a:cs typeface="Lato"/>
                <a:sym typeface="Lato"/>
              </a:rPr>
              <a:t>Stream logs to a centralized service (like ELK Stack, Splunk, or CloudWatch) for storage and analysis.</a:t>
            </a:r>
            <a:endParaRPr sz="1700">
              <a:solidFill>
                <a:srgbClr val="9900FF"/>
              </a:solidFill>
              <a:latin typeface="Lato"/>
              <a:ea typeface="Lato"/>
              <a:cs typeface="Lato"/>
              <a:sym typeface="Lato"/>
            </a:endParaRPr>
          </a:p>
          <a:p>
            <a:pPr indent="0" lvl="0" marL="457200" rtl="0" algn="l">
              <a:spcBef>
                <a:spcPts val="1200"/>
              </a:spcBef>
              <a:spcAft>
                <a:spcPts val="1200"/>
              </a:spcAft>
              <a:buNone/>
            </a:pPr>
            <a:r>
              <a:t/>
            </a:r>
            <a:endParaRPr b="1" sz="2300">
              <a:solidFill>
                <a:srgbClr val="9900FF"/>
              </a:solidFill>
              <a:latin typeface="Lato"/>
              <a:ea typeface="Lato"/>
              <a:cs typeface="Lato"/>
              <a:sym typeface="Lato"/>
            </a:endParaRPr>
          </a:p>
        </p:txBody>
      </p:sp>
      <p:sp>
        <p:nvSpPr>
          <p:cNvPr id="184" name="Google Shape;18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a:solidFill>
                  <a:srgbClr val="9900FF"/>
                </a:solidFill>
                <a:latin typeface="Lato"/>
                <a:ea typeface="Lato"/>
                <a:cs typeface="Lato"/>
                <a:sym typeface="Lato"/>
              </a:rPr>
              <a:t>Admin Processes</a:t>
            </a:r>
            <a:endParaRPr b="1">
              <a:solidFill>
                <a:srgbClr val="9900FF"/>
              </a:solidFill>
              <a:latin typeface="Lato"/>
              <a:ea typeface="Lato"/>
              <a:cs typeface="Lato"/>
              <a:sym typeface="Lato"/>
            </a:endParaRPr>
          </a:p>
          <a:p>
            <a:pPr indent="-330200" lvl="0" marL="457200" rtl="0" algn="l">
              <a:spcBef>
                <a:spcPts val="1200"/>
              </a:spcBef>
              <a:spcAft>
                <a:spcPts val="0"/>
              </a:spcAft>
              <a:buClr>
                <a:srgbClr val="9900FF"/>
              </a:buClr>
              <a:buSzPts val="1600"/>
              <a:buFont typeface="Lato"/>
              <a:buChar char="●"/>
            </a:pPr>
            <a:r>
              <a:rPr b="1" lang="en-GB" sz="1600">
                <a:solidFill>
                  <a:srgbClr val="9900FF"/>
                </a:solidFill>
                <a:latin typeface="Lato"/>
                <a:ea typeface="Lato"/>
                <a:cs typeface="Lato"/>
                <a:sym typeface="Lato"/>
              </a:rPr>
              <a:t>Run admin/management tasks as one-off processes.</a:t>
            </a:r>
            <a:endParaRPr b="1"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Font typeface="Lato"/>
              <a:buChar char="●"/>
            </a:pPr>
            <a:r>
              <a:rPr lang="en-GB" sz="1600">
                <a:solidFill>
                  <a:srgbClr val="9900FF"/>
                </a:solidFill>
                <a:latin typeface="Lato"/>
                <a:ea typeface="Lato"/>
                <a:cs typeface="Lato"/>
                <a:sym typeface="Lato"/>
              </a:rPr>
              <a:t>Any administrative or maintenance tasks (such as database migrations or batch jobs) should be run as one-off processes, separate from the app’s core processes.</a:t>
            </a:r>
            <a:endParaRPr sz="16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600">
                <a:solidFill>
                  <a:srgbClr val="9900FF"/>
                </a:solidFill>
                <a:latin typeface="Lato"/>
                <a:ea typeface="Lato"/>
                <a:cs typeface="Lato"/>
                <a:sym typeface="Lato"/>
              </a:rPr>
              <a:t>Best Practice:</a:t>
            </a:r>
            <a:endParaRPr b="1" sz="1600">
              <a:solidFill>
                <a:srgbClr val="9900FF"/>
              </a:solidFill>
              <a:latin typeface="Lato"/>
              <a:ea typeface="Lato"/>
              <a:cs typeface="Lato"/>
              <a:sym typeface="Lato"/>
            </a:endParaRPr>
          </a:p>
          <a:p>
            <a:pPr indent="-330200" lvl="0" marL="457200" rtl="0" algn="l">
              <a:spcBef>
                <a:spcPts val="1200"/>
              </a:spcBef>
              <a:spcAft>
                <a:spcPts val="0"/>
              </a:spcAft>
              <a:buClr>
                <a:srgbClr val="9900FF"/>
              </a:buClr>
              <a:buSzPts val="1600"/>
              <a:buChar char="●"/>
            </a:pPr>
            <a:r>
              <a:rPr lang="en-GB" sz="1600">
                <a:solidFill>
                  <a:srgbClr val="9900FF"/>
                </a:solidFill>
                <a:latin typeface="Lato"/>
                <a:ea typeface="Lato"/>
                <a:cs typeface="Lato"/>
                <a:sym typeface="Lato"/>
              </a:rPr>
              <a:t>Run admin tasks like database migrations as separate processes using tools such as heroku run, kubectl exec, or custom scripts.</a:t>
            </a:r>
            <a:endParaRPr sz="1600">
              <a:solidFill>
                <a:srgbClr val="9900FF"/>
              </a:solidFill>
              <a:latin typeface="Lato"/>
              <a:ea typeface="Lato"/>
              <a:cs typeface="Lato"/>
              <a:sym typeface="Lato"/>
            </a:endParaRPr>
          </a:p>
          <a:p>
            <a:pPr indent="0" lvl="0" marL="457200" rtl="0" algn="l">
              <a:spcBef>
                <a:spcPts val="1200"/>
              </a:spcBef>
              <a:spcAft>
                <a:spcPts val="1200"/>
              </a:spcAft>
              <a:buNone/>
            </a:pPr>
            <a:r>
              <a:t/>
            </a:r>
            <a:endParaRPr b="1" sz="2400">
              <a:solidFill>
                <a:srgbClr val="9900FF"/>
              </a:solidFill>
              <a:latin typeface="Lato"/>
              <a:ea typeface="Lato"/>
              <a:cs typeface="Lato"/>
              <a:sym typeface="Lato"/>
            </a:endParaRPr>
          </a:p>
        </p:txBody>
      </p:sp>
      <p:sp>
        <p:nvSpPr>
          <p:cNvPr id="190" name="Google Shape;19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3050">
                <a:solidFill>
                  <a:srgbClr val="9900FF"/>
                </a:solidFill>
                <a:latin typeface="Lato"/>
                <a:ea typeface="Lato"/>
                <a:cs typeface="Lato"/>
                <a:sym typeface="Lato"/>
              </a:rPr>
              <a:t>12 factor App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990"/>
              <a:buFont typeface="Arial"/>
              <a:buNone/>
            </a:pPr>
            <a:r>
              <a:rPr b="1" lang="en-GB" sz="1870">
                <a:solidFill>
                  <a:srgbClr val="9900FF"/>
                </a:solidFill>
                <a:latin typeface="Lato"/>
                <a:ea typeface="Lato"/>
                <a:cs typeface="Lato"/>
                <a:sym typeface="Lato"/>
              </a:rPr>
              <a:t>Benefits of the 12-Factor Approach</a:t>
            </a:r>
            <a:endParaRPr b="1" sz="1870">
              <a:solidFill>
                <a:srgbClr val="9900FF"/>
              </a:solidFill>
              <a:latin typeface="Lato"/>
              <a:ea typeface="Lato"/>
              <a:cs typeface="Lato"/>
              <a:sym typeface="Lato"/>
            </a:endParaRPr>
          </a:p>
          <a:p>
            <a:pPr indent="-335915" lvl="0" marL="457200" rtl="0" algn="ctr">
              <a:lnSpc>
                <a:spcPct val="115000"/>
              </a:lnSpc>
              <a:spcBef>
                <a:spcPts val="1200"/>
              </a:spcBef>
              <a:spcAft>
                <a:spcPts val="0"/>
              </a:spcAft>
              <a:buClr>
                <a:srgbClr val="9900FF"/>
              </a:buClr>
              <a:buSzPts val="1690"/>
              <a:buFont typeface="Lato"/>
              <a:buChar char="●"/>
            </a:pPr>
            <a:r>
              <a:t/>
            </a:r>
            <a:endParaRPr sz="1690">
              <a:solidFill>
                <a:srgbClr val="9900FF"/>
              </a:solidFill>
              <a:latin typeface="Lato"/>
              <a:ea typeface="Lato"/>
              <a:cs typeface="Lato"/>
              <a:sym typeface="Lato"/>
            </a:endParaRPr>
          </a:p>
          <a:p>
            <a:pPr indent="0" lvl="0" marL="0" rtl="0" algn="ctr">
              <a:spcBef>
                <a:spcPts val="1200"/>
              </a:spcBef>
              <a:spcAft>
                <a:spcPts val="0"/>
              </a:spcAft>
              <a:buSzPts val="990"/>
              <a:buNone/>
            </a:pPr>
            <a:r>
              <a:t/>
            </a:r>
            <a:endParaRPr sz="3220">
              <a:solidFill>
                <a:srgbClr val="9900FF"/>
              </a:solidFill>
              <a:latin typeface="Lato"/>
              <a:ea typeface="Lato"/>
              <a:cs typeface="Lato"/>
              <a:sym typeface="Lato"/>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rgbClr val="9900FF"/>
              </a:buClr>
              <a:buSzPts val="1500"/>
              <a:buChar char="●"/>
            </a:pPr>
            <a:r>
              <a:rPr b="1" lang="en-GB" sz="1500">
                <a:solidFill>
                  <a:srgbClr val="9900FF"/>
                </a:solidFill>
                <a:latin typeface="Lato"/>
                <a:ea typeface="Lato"/>
                <a:cs typeface="Lato"/>
                <a:sym typeface="Lato"/>
              </a:rPr>
              <a:t>Scalability</a:t>
            </a:r>
            <a:r>
              <a:rPr lang="en-GB" sz="1500">
                <a:solidFill>
                  <a:srgbClr val="9900FF"/>
                </a:solidFill>
                <a:latin typeface="Lato"/>
                <a:ea typeface="Lato"/>
                <a:cs typeface="Lato"/>
                <a:sym typeface="Lato"/>
              </a:rPr>
              <a:t>: The app can easily scale horizontally by adding instances.</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Portability</a:t>
            </a:r>
            <a:r>
              <a:rPr lang="en-GB" sz="1500">
                <a:solidFill>
                  <a:srgbClr val="9900FF"/>
                </a:solidFill>
                <a:latin typeface="Lato"/>
                <a:ea typeface="Lato"/>
                <a:cs typeface="Lato"/>
                <a:sym typeface="Lato"/>
              </a:rPr>
              <a:t>: Following the 12-factor guidelines makes apps more portable across environments (local, cloud, etc.).</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Resilience</a:t>
            </a:r>
            <a:r>
              <a:rPr lang="en-GB" sz="1500">
                <a:solidFill>
                  <a:srgbClr val="9900FF"/>
                </a:solidFill>
                <a:latin typeface="Lato"/>
                <a:ea typeface="Lato"/>
                <a:cs typeface="Lato"/>
                <a:sym typeface="Lato"/>
              </a:rPr>
              <a:t>: These principles emphasize disposability, fault tolerance, and quick recovery, making apps more resilient to failure.</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Maintainability</a:t>
            </a:r>
            <a:r>
              <a:rPr lang="en-GB" sz="1500">
                <a:solidFill>
                  <a:srgbClr val="9900FF"/>
                </a:solidFill>
                <a:latin typeface="Lato"/>
                <a:ea typeface="Lato"/>
                <a:cs typeface="Lato"/>
                <a:sym typeface="Lato"/>
              </a:rPr>
              <a:t>: By separating concerns such as configuration, dependencies, and logs, applications are easier to maintain and evolve over time.</a:t>
            </a:r>
            <a:endParaRPr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500">
                <a:solidFill>
                  <a:srgbClr val="9900FF"/>
                </a:solidFill>
                <a:latin typeface="Lato"/>
                <a:ea typeface="Lato"/>
                <a:cs typeface="Lato"/>
                <a:sym typeface="Lato"/>
              </a:rPr>
              <a:t>The </a:t>
            </a:r>
            <a:r>
              <a:rPr b="1" lang="en-GB" sz="1500">
                <a:solidFill>
                  <a:srgbClr val="9900FF"/>
                </a:solidFill>
                <a:latin typeface="Lato"/>
                <a:ea typeface="Lato"/>
                <a:cs typeface="Lato"/>
                <a:sym typeface="Lato"/>
              </a:rPr>
              <a:t>12-Factor App</a:t>
            </a:r>
            <a:r>
              <a:rPr lang="en-GB" sz="1500">
                <a:solidFill>
                  <a:srgbClr val="9900FF"/>
                </a:solidFill>
                <a:latin typeface="Lato"/>
                <a:ea typeface="Lato"/>
                <a:cs typeface="Lato"/>
                <a:sym typeface="Lato"/>
              </a:rPr>
              <a:t> methodology is especially relevant for cloud-native applications, as it enables easy deployment, scaling, and management in distributed environments.</a:t>
            </a:r>
            <a:endParaRPr sz="1500">
              <a:solidFill>
                <a:srgbClr val="9900FF"/>
              </a:solidFill>
              <a:latin typeface="Lato"/>
              <a:ea typeface="Lato"/>
              <a:cs typeface="Lato"/>
              <a:sym typeface="Lato"/>
            </a:endParaRPr>
          </a:p>
          <a:p>
            <a:pPr indent="0" lvl="0" marL="0" rtl="0" algn="l">
              <a:spcBef>
                <a:spcPts val="1200"/>
              </a:spcBef>
              <a:spcAft>
                <a:spcPts val="1200"/>
              </a:spcAft>
              <a:buNone/>
            </a:pPr>
            <a:r>
              <a:t/>
            </a:r>
            <a:endParaRPr sz="2200">
              <a:solidFill>
                <a:srgbClr val="9900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61400" y="196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GB">
                <a:solidFill>
                  <a:srgbClr val="9900FF"/>
                </a:solidFill>
                <a:latin typeface="Lato"/>
                <a:ea typeface="Lato"/>
                <a:cs typeface="Lato"/>
                <a:sym typeface="Lato"/>
              </a:rPr>
              <a:t>SOA, web services</a:t>
            </a:r>
            <a:endParaRPr b="1">
              <a:solidFill>
                <a:srgbClr val="9900FF"/>
              </a:solidFill>
              <a:latin typeface="Lato"/>
              <a:ea typeface="Lato"/>
              <a:cs typeface="Lato"/>
              <a:sym typeface="Lato"/>
            </a:endParaRPr>
          </a:p>
          <a:p>
            <a:pPr indent="0" lvl="0" marL="0" rtl="0" algn="ctr">
              <a:spcBef>
                <a:spcPts val="0"/>
              </a:spcBef>
              <a:spcAft>
                <a:spcPts val="0"/>
              </a:spcAft>
              <a:buNone/>
            </a:pPr>
            <a:r>
              <a:t/>
            </a:r>
            <a:endParaRPr b="1">
              <a:solidFill>
                <a:srgbClr val="9900FF"/>
              </a:solidFill>
              <a:latin typeface="Lato"/>
              <a:ea typeface="Lato"/>
              <a:cs typeface="Lato"/>
              <a:sym typeface="Lato"/>
            </a:endParaRPr>
          </a:p>
        </p:txBody>
      </p:sp>
      <p:sp>
        <p:nvSpPr>
          <p:cNvPr id="202" name="Google Shape;202;p38"/>
          <p:cNvSpPr txBox="1"/>
          <p:nvPr>
            <p:ph idx="1" type="body"/>
          </p:nvPr>
        </p:nvSpPr>
        <p:spPr>
          <a:xfrm>
            <a:off x="49725" y="769225"/>
            <a:ext cx="8782500" cy="4374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Service-Oriented Architecture (SOA)</a:t>
            </a:r>
            <a:r>
              <a:rPr lang="en-GB" sz="1300">
                <a:solidFill>
                  <a:srgbClr val="9900FF"/>
                </a:solidFill>
                <a:latin typeface="Lato"/>
                <a:ea typeface="Lato"/>
                <a:cs typeface="Lato"/>
                <a:sym typeface="Lato"/>
              </a:rPr>
              <a:t> and </a:t>
            </a:r>
            <a:r>
              <a:rPr b="1" lang="en-GB" sz="1300">
                <a:solidFill>
                  <a:srgbClr val="9900FF"/>
                </a:solidFill>
                <a:latin typeface="Lato"/>
                <a:ea typeface="Lato"/>
                <a:cs typeface="Lato"/>
                <a:sym typeface="Lato"/>
              </a:rPr>
              <a:t>Web Services</a:t>
            </a:r>
            <a:r>
              <a:rPr lang="en-GB" sz="1300">
                <a:solidFill>
                  <a:srgbClr val="9900FF"/>
                </a:solidFill>
                <a:latin typeface="Lato"/>
                <a:ea typeface="Lato"/>
                <a:cs typeface="Lato"/>
                <a:sym typeface="Lato"/>
              </a:rPr>
              <a:t> are both concepts related to building distributed software systems, but they operate at different levels of abstraction. Let’s explore both in detail and understand their relationship.</a:t>
            </a:r>
            <a:endParaRPr sz="13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Service-Oriented Architecture (SOA)</a:t>
            </a:r>
            <a:endParaRPr b="1"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Definition</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SOA</a:t>
            </a:r>
            <a:r>
              <a:rPr lang="en-GB" sz="1300">
                <a:solidFill>
                  <a:srgbClr val="9900FF"/>
                </a:solidFill>
                <a:latin typeface="Lato"/>
                <a:ea typeface="Lato"/>
                <a:cs typeface="Lato"/>
                <a:sym typeface="Lato"/>
              </a:rPr>
              <a:t> is an architectural pattern that promotes the use of loosely coupled, reusable, and interoperable services. These services perform distinct business functions and can communicate with one another over a network, typically using standardized protocols.</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Key Characteristics</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Loose Coupling</a:t>
            </a:r>
            <a:r>
              <a:rPr lang="en-GB" sz="1300">
                <a:solidFill>
                  <a:srgbClr val="9900FF"/>
                </a:solidFill>
                <a:latin typeface="Lato"/>
                <a:ea typeface="Lato"/>
                <a:cs typeface="Lato"/>
                <a:sym typeface="Lato"/>
              </a:rPr>
              <a:t>: Services are independent, meaning they can be developed, deployed, and maintained separately.</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Interoperability</a:t>
            </a:r>
            <a:r>
              <a:rPr lang="en-GB" sz="1300">
                <a:solidFill>
                  <a:srgbClr val="9900FF"/>
                </a:solidFill>
                <a:latin typeface="Lato"/>
                <a:ea typeface="Lato"/>
                <a:cs typeface="Lato"/>
                <a:sym typeface="Lato"/>
              </a:rPr>
              <a:t>: Services interact through well-defined interfaces, allowing for communication between different platforms and programming languages.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Reusable Services</a:t>
            </a:r>
            <a:r>
              <a:rPr lang="en-GB" sz="1300">
                <a:solidFill>
                  <a:srgbClr val="9900FF"/>
                </a:solidFill>
                <a:latin typeface="Lato"/>
                <a:ea typeface="Lato"/>
                <a:cs typeface="Lato"/>
                <a:sym typeface="Lato"/>
              </a:rPr>
              <a:t>: Services are designed to be reused across different applications.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Discoverability</a:t>
            </a:r>
            <a:r>
              <a:rPr lang="en-GB" sz="1300">
                <a:solidFill>
                  <a:srgbClr val="9900FF"/>
                </a:solidFill>
                <a:latin typeface="Lato"/>
                <a:ea typeface="Lato"/>
                <a:cs typeface="Lato"/>
                <a:sym typeface="Lato"/>
              </a:rPr>
              <a:t>: Services can be registered and discovered dynamically at runtime.</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Standardized Communication</a:t>
            </a:r>
            <a:r>
              <a:rPr lang="en-GB" sz="1300">
                <a:solidFill>
                  <a:srgbClr val="9900FF"/>
                </a:solidFill>
                <a:latin typeface="Lato"/>
                <a:ea typeface="Lato"/>
                <a:cs typeface="Lato"/>
                <a:sym typeface="Lato"/>
              </a:rPr>
              <a:t>: Typically, services in an SOA communicate using standardized messaging protocols such as SOAP or REST over HTTP.</a:t>
            </a:r>
            <a:endParaRPr sz="2000">
              <a:solidFill>
                <a:srgbClr val="9900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idx="1" type="body"/>
          </p:nvPr>
        </p:nvSpPr>
        <p:spPr>
          <a:xfrm>
            <a:off x="87000" y="769225"/>
            <a:ext cx="8745300" cy="4374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Components of SOA</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AutoNum type="arabicPeriod"/>
            </a:pPr>
            <a:r>
              <a:rPr b="1" lang="en-GB" sz="1400">
                <a:solidFill>
                  <a:srgbClr val="9900FF"/>
                </a:solidFill>
                <a:latin typeface="Lato"/>
                <a:ea typeface="Lato"/>
                <a:cs typeface="Lato"/>
                <a:sym typeface="Lato"/>
              </a:rPr>
              <a:t>Services</a:t>
            </a:r>
            <a:r>
              <a:rPr lang="en-GB" sz="1400">
                <a:solidFill>
                  <a:srgbClr val="9900FF"/>
                </a:solidFill>
                <a:latin typeface="Lato"/>
                <a:ea typeface="Lato"/>
                <a:cs typeface="Lato"/>
                <a:sym typeface="Lato"/>
              </a:rPr>
              <a:t>: Independent units that encapsulate a business process.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Service Provider</a:t>
            </a:r>
            <a:r>
              <a:rPr lang="en-GB" sz="1400">
                <a:solidFill>
                  <a:srgbClr val="9900FF"/>
                </a:solidFill>
                <a:latin typeface="Lato"/>
                <a:ea typeface="Lato"/>
                <a:cs typeface="Lato"/>
                <a:sym typeface="Lato"/>
              </a:rPr>
              <a:t>: The entity that offers the service and makes it available over the network.</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Service Consumer</a:t>
            </a:r>
            <a:r>
              <a:rPr lang="en-GB" sz="1400">
                <a:solidFill>
                  <a:srgbClr val="9900FF"/>
                </a:solidFill>
                <a:latin typeface="Lato"/>
                <a:ea typeface="Lato"/>
                <a:cs typeface="Lato"/>
                <a:sym typeface="Lato"/>
              </a:rPr>
              <a:t>: The entity that requests and uses the service.</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Service Contract</a:t>
            </a:r>
            <a:r>
              <a:rPr lang="en-GB" sz="1400">
                <a:solidFill>
                  <a:srgbClr val="9900FF"/>
                </a:solidFill>
                <a:latin typeface="Lato"/>
                <a:ea typeface="Lato"/>
                <a:cs typeface="Lato"/>
                <a:sym typeface="Lato"/>
              </a:rPr>
              <a:t>: A formal agreement that defines the communication interface (input/output messages, protocols) between the service provider and consumer.</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Service Registry</a:t>
            </a:r>
            <a:r>
              <a:rPr lang="en-GB" sz="1400">
                <a:solidFill>
                  <a:srgbClr val="9900FF"/>
                </a:solidFill>
                <a:latin typeface="Lato"/>
                <a:ea typeface="Lato"/>
                <a:cs typeface="Lato"/>
                <a:sym typeface="Lato"/>
              </a:rPr>
              <a:t>: A directory where services are registered and can be discovered by consumers.</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Advantages of SOA</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Reusability</a:t>
            </a:r>
            <a:r>
              <a:rPr lang="en-GB" sz="1400">
                <a:solidFill>
                  <a:srgbClr val="9900FF"/>
                </a:solidFill>
                <a:latin typeface="Lato"/>
                <a:ea typeface="Lato"/>
                <a:cs typeface="Lato"/>
                <a:sym typeface="Lato"/>
              </a:rPr>
              <a:t>: Services can be reused in multiple applications, which reduces redundancy.</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Interoperability</a:t>
            </a:r>
            <a:r>
              <a:rPr lang="en-GB" sz="1400">
                <a:solidFill>
                  <a:srgbClr val="9900FF"/>
                </a:solidFill>
                <a:latin typeface="Lato"/>
                <a:ea typeface="Lato"/>
                <a:cs typeface="Lato"/>
                <a:sym typeface="Lato"/>
              </a:rPr>
              <a:t>: Allows for different systems (possibly built in different languages or platforms) to communicate.</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Flexibility</a:t>
            </a:r>
            <a:r>
              <a:rPr lang="en-GB" sz="1400">
                <a:solidFill>
                  <a:srgbClr val="9900FF"/>
                </a:solidFill>
                <a:latin typeface="Lato"/>
                <a:ea typeface="Lato"/>
                <a:cs typeface="Lato"/>
                <a:sym typeface="Lato"/>
              </a:rPr>
              <a:t>: Easier to modify or replace individual services without affecting the entire system.</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Scalability</a:t>
            </a:r>
            <a:r>
              <a:rPr lang="en-GB" sz="1400">
                <a:solidFill>
                  <a:srgbClr val="9900FF"/>
                </a:solidFill>
                <a:latin typeface="Lato"/>
                <a:ea typeface="Lato"/>
                <a:cs typeface="Lato"/>
                <a:sym typeface="Lato"/>
              </a:rPr>
              <a:t>: Services can be scaled independently based on demand.</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
        <p:nvSpPr>
          <p:cNvPr id="208" name="Google Shape;208;p39"/>
          <p:cNvSpPr txBox="1"/>
          <p:nvPr>
            <p:ph type="title"/>
          </p:nvPr>
        </p:nvSpPr>
        <p:spPr>
          <a:xfrm>
            <a:off x="361400" y="196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9900FF"/>
                </a:solidFill>
                <a:latin typeface="Lato"/>
                <a:ea typeface="Lato"/>
                <a:cs typeface="Lato"/>
                <a:sym typeface="Lato"/>
              </a:rPr>
              <a:t>SOA, web services</a:t>
            </a:r>
            <a:endParaRPr b="1">
              <a:solidFill>
                <a:srgbClr val="9900FF"/>
              </a:solidFill>
              <a:latin typeface="Lato"/>
              <a:ea typeface="Lato"/>
              <a:cs typeface="Lato"/>
              <a:sym typeface="Lato"/>
            </a:endParaRPr>
          </a:p>
          <a:p>
            <a:pPr indent="0" lvl="0" marL="0" rtl="0" algn="ctr">
              <a:spcBef>
                <a:spcPts val="0"/>
              </a:spcBef>
              <a:spcAft>
                <a:spcPts val="0"/>
              </a:spcAft>
              <a:buNone/>
            </a:pPr>
            <a:r>
              <a:t/>
            </a:r>
            <a:endParaRPr b="1">
              <a:solidFill>
                <a:srgbClr val="9900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500">
                <a:solidFill>
                  <a:srgbClr val="9900FF"/>
                </a:solidFill>
                <a:latin typeface="Lato"/>
                <a:ea typeface="Lato"/>
                <a:cs typeface="Lato"/>
                <a:sym typeface="Lato"/>
              </a:rPr>
              <a:t>Disadvantages of SOA</a:t>
            </a:r>
            <a:endParaRPr b="1" sz="15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Char char="●"/>
            </a:pPr>
            <a:r>
              <a:rPr b="1" lang="en-GB" sz="1500">
                <a:solidFill>
                  <a:srgbClr val="9900FF"/>
                </a:solidFill>
                <a:latin typeface="Lato"/>
                <a:ea typeface="Lato"/>
                <a:cs typeface="Lato"/>
                <a:sym typeface="Lato"/>
              </a:rPr>
              <a:t>Complexity</a:t>
            </a:r>
            <a:r>
              <a:rPr lang="en-GB" sz="1500">
                <a:solidFill>
                  <a:srgbClr val="9900FF"/>
                </a:solidFill>
                <a:latin typeface="Lato"/>
                <a:ea typeface="Lato"/>
                <a:cs typeface="Lato"/>
                <a:sym typeface="Lato"/>
              </a:rPr>
              <a:t>: Implementing SOA can introduce complexity, especially in managing distributed services.</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Overhead</a:t>
            </a:r>
            <a:r>
              <a:rPr lang="en-GB" sz="1500">
                <a:solidFill>
                  <a:srgbClr val="9900FF"/>
                </a:solidFill>
                <a:latin typeface="Lato"/>
                <a:ea typeface="Lato"/>
                <a:cs typeface="Lato"/>
                <a:sym typeface="Lato"/>
              </a:rPr>
              <a:t>: Service communication often involves network calls and protocol overhead (especially with SOAP), which can impact performance.</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Latency</a:t>
            </a:r>
            <a:r>
              <a:rPr lang="en-GB" sz="1500">
                <a:solidFill>
                  <a:srgbClr val="9900FF"/>
                </a:solidFill>
                <a:latin typeface="Lato"/>
                <a:ea typeface="Lato"/>
                <a:cs typeface="Lato"/>
                <a:sym typeface="Lato"/>
              </a:rPr>
              <a:t>: The distributed nature may introduce latency compared to tightly coupled systems.</a:t>
            </a:r>
            <a:endParaRPr sz="15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500">
                <a:solidFill>
                  <a:srgbClr val="9900FF"/>
                </a:solidFill>
                <a:latin typeface="Lato"/>
                <a:ea typeface="Lato"/>
                <a:cs typeface="Lato"/>
                <a:sym typeface="Lato"/>
              </a:rPr>
              <a:t>When to Use SOA</a:t>
            </a:r>
            <a:endParaRPr b="1" sz="15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Font typeface="Lato"/>
              <a:buChar char="●"/>
            </a:pPr>
            <a:r>
              <a:rPr lang="en-GB" sz="1500">
                <a:solidFill>
                  <a:srgbClr val="9900FF"/>
                </a:solidFill>
                <a:latin typeface="Lato"/>
                <a:ea typeface="Lato"/>
                <a:cs typeface="Lato"/>
                <a:sym typeface="Lato"/>
              </a:rPr>
              <a:t>In large enterprises where multiple applications need to share services.</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When integrating heterogeneous systems built on different technologies or platforms.</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When a system requires a high degree of reusability and scalability.</a:t>
            </a:r>
            <a:endParaRPr sz="1500">
              <a:solidFill>
                <a:srgbClr val="9900FF"/>
              </a:solidFill>
              <a:latin typeface="Lato"/>
              <a:ea typeface="Lato"/>
              <a:cs typeface="Lato"/>
              <a:sym typeface="Lato"/>
            </a:endParaRPr>
          </a:p>
          <a:p>
            <a:pPr indent="0" lvl="0" marL="0" rtl="0" algn="l">
              <a:spcBef>
                <a:spcPts val="1200"/>
              </a:spcBef>
              <a:spcAft>
                <a:spcPts val="0"/>
              </a:spcAft>
              <a:buNone/>
            </a:pPr>
            <a:r>
              <a:t/>
            </a:r>
            <a:endParaRPr sz="1500">
              <a:solidFill>
                <a:srgbClr val="9900FF"/>
              </a:solidFill>
              <a:latin typeface="Lato"/>
              <a:ea typeface="Lato"/>
              <a:cs typeface="Lato"/>
              <a:sym typeface="Lato"/>
            </a:endParaRPr>
          </a:p>
          <a:p>
            <a:pPr indent="0" lvl="0" marL="0" rtl="0" algn="l">
              <a:spcBef>
                <a:spcPts val="1200"/>
              </a:spcBef>
              <a:spcAft>
                <a:spcPts val="1200"/>
              </a:spcAft>
              <a:buNone/>
            </a:pPr>
            <a:r>
              <a:t/>
            </a:r>
            <a:endParaRPr b="1" sz="1500">
              <a:solidFill>
                <a:srgbClr val="9900FF"/>
              </a:solidFill>
              <a:latin typeface="Lato"/>
              <a:ea typeface="Lato"/>
              <a:cs typeface="Lato"/>
              <a:sym typeface="Lato"/>
            </a:endParaRPr>
          </a:p>
        </p:txBody>
      </p:sp>
      <p:sp>
        <p:nvSpPr>
          <p:cNvPr id="214" name="Google Shape;214;p40"/>
          <p:cNvSpPr txBox="1"/>
          <p:nvPr>
            <p:ph type="title"/>
          </p:nvPr>
        </p:nvSpPr>
        <p:spPr>
          <a:xfrm>
            <a:off x="361400" y="196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9900FF"/>
                </a:solidFill>
                <a:latin typeface="Lato"/>
                <a:ea typeface="Lato"/>
                <a:cs typeface="Lato"/>
                <a:sym typeface="Lato"/>
              </a:rPr>
              <a:t>SOA, web services</a:t>
            </a:r>
            <a:endParaRPr b="1">
              <a:solidFill>
                <a:srgbClr val="9900FF"/>
              </a:solidFill>
              <a:latin typeface="Lato"/>
              <a:ea typeface="Lato"/>
              <a:cs typeface="Lato"/>
              <a:sym typeface="Lato"/>
            </a:endParaRPr>
          </a:p>
          <a:p>
            <a:pPr indent="0" lvl="0" marL="0" rtl="0" algn="ctr">
              <a:spcBef>
                <a:spcPts val="0"/>
              </a:spcBef>
              <a:spcAft>
                <a:spcPts val="0"/>
              </a:spcAft>
              <a:buNone/>
            </a:pPr>
            <a:r>
              <a:t/>
            </a:r>
            <a:endParaRPr b="1">
              <a:solidFill>
                <a:srgbClr val="9900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990"/>
              <a:buFont typeface="Arial"/>
              <a:buNone/>
            </a:pPr>
            <a:r>
              <a:rPr b="1" lang="en-GB" sz="1670">
                <a:solidFill>
                  <a:srgbClr val="9900FF"/>
                </a:solidFill>
                <a:latin typeface="Lato"/>
                <a:ea typeface="Lato"/>
                <a:cs typeface="Lato"/>
                <a:sym typeface="Lato"/>
              </a:rPr>
              <a:t>Key Differences Between SOA and Web Services</a:t>
            </a:r>
            <a:endParaRPr b="1" sz="1670">
              <a:solidFill>
                <a:srgbClr val="9900FF"/>
              </a:solidFill>
              <a:latin typeface="Lato"/>
              <a:ea typeface="Lato"/>
              <a:cs typeface="Lato"/>
              <a:sym typeface="Lato"/>
            </a:endParaRPr>
          </a:p>
          <a:p>
            <a:pPr indent="0" lvl="0" marL="0" rtl="0" algn="ctr">
              <a:spcBef>
                <a:spcPts val="400"/>
              </a:spcBef>
              <a:spcAft>
                <a:spcPts val="0"/>
              </a:spcAft>
              <a:buSzPts val="990"/>
              <a:buNone/>
            </a:pPr>
            <a:r>
              <a:t/>
            </a:r>
            <a:endParaRPr sz="3020">
              <a:solidFill>
                <a:srgbClr val="9900FF"/>
              </a:solidFill>
              <a:latin typeface="Lato"/>
              <a:ea typeface="Lato"/>
              <a:cs typeface="Lato"/>
              <a:sym typeface="Lato"/>
            </a:endParaRPr>
          </a:p>
        </p:txBody>
      </p:sp>
      <p:sp>
        <p:nvSpPr>
          <p:cNvPr id="220" name="Google Shape;220;p41"/>
          <p:cNvSpPr txBox="1"/>
          <p:nvPr/>
        </p:nvSpPr>
        <p:spPr>
          <a:xfrm>
            <a:off x="4572000" y="15649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1" name="Google Shape;221;p41"/>
          <p:cNvSpPr txBox="1"/>
          <p:nvPr/>
        </p:nvSpPr>
        <p:spPr>
          <a:xfrm>
            <a:off x="1091775" y="1795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22" name="Google Shape;222;p41"/>
          <p:cNvGraphicFramePr/>
          <p:nvPr/>
        </p:nvGraphicFramePr>
        <p:xfrm>
          <a:off x="311700" y="1017725"/>
          <a:ext cx="3000000" cy="3000000"/>
        </p:xfrm>
        <a:graphic>
          <a:graphicData uri="http://schemas.openxmlformats.org/drawingml/2006/table">
            <a:tbl>
              <a:tblPr>
                <a:noFill/>
                <a:tableStyleId>{7ACD96A0-668A-4BBA-8F57-A8834639A04D}</a:tableStyleId>
              </a:tblPr>
              <a:tblGrid>
                <a:gridCol w="4222800"/>
                <a:gridCol w="4451575"/>
              </a:tblGrid>
              <a:tr h="335800">
                <a:tc>
                  <a:txBody>
                    <a:bodyPr/>
                    <a:lstStyle/>
                    <a:p>
                      <a:pPr indent="0" lvl="0" marL="0" rtl="0" algn="ctr">
                        <a:spcBef>
                          <a:spcPts val="0"/>
                        </a:spcBef>
                        <a:spcAft>
                          <a:spcPts val="0"/>
                        </a:spcAft>
                        <a:buNone/>
                      </a:pPr>
                      <a:r>
                        <a:rPr lang="en-GB" sz="1200">
                          <a:solidFill>
                            <a:srgbClr val="9900FF"/>
                          </a:solidFill>
                          <a:latin typeface="Lato"/>
                          <a:ea typeface="Lato"/>
                          <a:cs typeface="Lato"/>
                          <a:sym typeface="Lato"/>
                        </a:rPr>
                        <a:t>SOA</a:t>
                      </a:r>
                      <a:endParaRPr sz="1200">
                        <a:solidFill>
                          <a:srgbClr val="9900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GB" sz="1200">
                          <a:solidFill>
                            <a:srgbClr val="9900FF"/>
                          </a:solidFill>
                          <a:latin typeface="Lato"/>
                          <a:ea typeface="Lato"/>
                          <a:cs typeface="Lato"/>
                          <a:sym typeface="Lato"/>
                        </a:rPr>
                        <a:t>Web Services</a:t>
                      </a:r>
                      <a:endParaRPr sz="1200">
                        <a:solidFill>
                          <a:srgbClr val="9900FF"/>
                        </a:solidFill>
                        <a:latin typeface="Lato"/>
                        <a:ea typeface="Lato"/>
                        <a:cs typeface="Lato"/>
                        <a:sym typeface="Lato"/>
                      </a:endParaRPr>
                    </a:p>
                  </a:txBody>
                  <a:tcPr marT="91425" marB="91425" marR="91425" marL="91425"/>
                </a:tc>
              </a:tr>
              <a:tr h="904250">
                <a:tc>
                  <a:txBody>
                    <a:bodyPr/>
                    <a:lstStyle/>
                    <a:p>
                      <a:pPr indent="0" lvl="0" marL="0" rtl="0" algn="l">
                        <a:spcBef>
                          <a:spcPts val="0"/>
                        </a:spcBef>
                        <a:spcAft>
                          <a:spcPts val="0"/>
                        </a:spcAft>
                        <a:buNone/>
                      </a:pPr>
                      <a:r>
                        <a:rPr lang="en-GB" sz="1200">
                          <a:solidFill>
                            <a:srgbClr val="9900FF"/>
                          </a:solidFill>
                          <a:highlight>
                            <a:srgbClr val="FFFFFF"/>
                          </a:highlight>
                          <a:latin typeface="Lato"/>
                          <a:ea typeface="Lato"/>
                          <a:cs typeface="Lato"/>
                          <a:sym typeface="Lato"/>
                        </a:rPr>
                        <a:t>SOA, on the other hand, is the architectural framework that enables a series of those Web services to occur.</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200">
                          <a:solidFill>
                            <a:srgbClr val="9900FF"/>
                          </a:solidFill>
                          <a:highlight>
                            <a:srgbClr val="FFFFFF"/>
                          </a:highlight>
                          <a:latin typeface="Lato"/>
                          <a:ea typeface="Lato"/>
                          <a:cs typeface="Lato"/>
                          <a:sym typeface="Lato"/>
                        </a:rPr>
                        <a:t>A Web service is a "call" to an application, a system, or a hub that asks a question, like: "Does this customer already exist?" By definition, a Web service uses the web to communicate its business question.</a:t>
                      </a:r>
                      <a:endParaRPr sz="1200">
                        <a:latin typeface="Lato"/>
                        <a:ea typeface="Lato"/>
                        <a:cs typeface="Lato"/>
                        <a:sym typeface="Lato"/>
                      </a:endParaRPr>
                    </a:p>
                  </a:txBody>
                  <a:tcPr marT="91425" marB="91425" marR="91425" marL="91425"/>
                </a:tc>
              </a:tr>
              <a:tr h="558700">
                <a:tc>
                  <a:txBody>
                    <a:bodyPr/>
                    <a:lstStyle/>
                    <a:p>
                      <a:pPr indent="0" lvl="0" marL="0" rtl="0" algn="l">
                        <a:spcBef>
                          <a:spcPts val="0"/>
                        </a:spcBef>
                        <a:spcAft>
                          <a:spcPts val="0"/>
                        </a:spcAft>
                        <a:buNone/>
                      </a:pPr>
                      <a:r>
                        <a:rPr lang="en-GB" sz="1200">
                          <a:solidFill>
                            <a:srgbClr val="9900FF"/>
                          </a:solidFill>
                          <a:highlight>
                            <a:srgbClr val="FFFFFF"/>
                          </a:highlight>
                        </a:rPr>
                        <a:t>You don't deploy "an SOA," rather you deliver </a:t>
                      </a:r>
                      <a:r>
                        <a:rPr lang="en-GB" sz="1200">
                          <a:solidFill>
                            <a:srgbClr val="9900FF"/>
                          </a:solidFill>
                          <a:highlight>
                            <a:srgbClr val="FFFFFF"/>
                          </a:highlight>
                        </a:rPr>
                        <a:t>th</a:t>
                      </a:r>
                      <a:r>
                        <a:rPr lang="en-GB" sz="1200">
                          <a:solidFill>
                            <a:srgbClr val="9900FF"/>
                          </a:solidFill>
                          <a:highlight>
                            <a:srgbClr val="FFFFFF"/>
                          </a:highlight>
                        </a:rPr>
                        <a:t>ese Web services using a SOA framework</a:t>
                      </a:r>
                      <a:endParaRPr sz="1200">
                        <a:solidFill>
                          <a:srgbClr val="9900FF"/>
                        </a:solidFill>
                        <a:highlight>
                          <a:srgbClr val="FFFFFF"/>
                        </a:highlight>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200">
                          <a:solidFill>
                            <a:srgbClr val="9900FF"/>
                          </a:solidFill>
                          <a:highlight>
                            <a:srgbClr val="FFFFFF"/>
                          </a:highlight>
                          <a:latin typeface="Lato"/>
                          <a:ea typeface="Lato"/>
                          <a:cs typeface="Lato"/>
                          <a:sym typeface="Lato"/>
                        </a:rPr>
                        <a:t>Web services need to </a:t>
                      </a:r>
                      <a:r>
                        <a:rPr lang="en-GB" sz="1200">
                          <a:solidFill>
                            <a:srgbClr val="9900FF"/>
                          </a:solidFill>
                          <a:highlight>
                            <a:srgbClr val="FFFFFF"/>
                          </a:highlight>
                          <a:latin typeface="Lato"/>
                          <a:ea typeface="Lato"/>
                          <a:cs typeface="Lato"/>
                          <a:sym typeface="Lato"/>
                        </a:rPr>
                        <a:t>deploy</a:t>
                      </a:r>
                      <a:endParaRPr sz="1200">
                        <a:solidFill>
                          <a:srgbClr val="9900FF"/>
                        </a:solidFill>
                        <a:highlight>
                          <a:srgbClr val="FFFFFF"/>
                        </a:highlight>
                        <a:latin typeface="Lato"/>
                        <a:ea typeface="Lato"/>
                        <a:cs typeface="Lato"/>
                        <a:sym typeface="Lato"/>
                      </a:endParaRPr>
                    </a:p>
                  </a:txBody>
                  <a:tcPr marT="91425" marB="91425" marR="91425" marL="91425"/>
                </a:tc>
              </a:tr>
              <a:tr h="1009700">
                <a:tc>
                  <a:txBody>
                    <a:bodyPr/>
                    <a:lstStyle/>
                    <a:p>
                      <a:pPr indent="0" lvl="0" marL="0" rtl="0" algn="l">
                        <a:lnSpc>
                          <a:spcPct val="115000"/>
                        </a:lnSpc>
                        <a:spcBef>
                          <a:spcPts val="1200"/>
                        </a:spcBef>
                        <a:spcAft>
                          <a:spcPts val="1200"/>
                        </a:spcAft>
                        <a:buNone/>
                      </a:pPr>
                      <a:r>
                        <a:rPr b="1" lang="en-GB" sz="1200">
                          <a:solidFill>
                            <a:srgbClr val="9900FF"/>
                          </a:solidFill>
                          <a:latin typeface="Lato"/>
                          <a:ea typeface="Lato"/>
                          <a:cs typeface="Lato"/>
                          <a:sym typeface="Lato"/>
                        </a:rPr>
                        <a:t>Scope:</a:t>
                      </a:r>
                      <a:r>
                        <a:rPr lang="en-GB" sz="1200">
                          <a:solidFill>
                            <a:srgbClr val="9900FF"/>
                          </a:solidFill>
                          <a:latin typeface="Lato"/>
                          <a:ea typeface="Lato"/>
                          <a:cs typeface="Lato"/>
                          <a:sym typeface="Lato"/>
                        </a:rPr>
                        <a:t> SOA is a broad architectural paradigm and can include various types of services and protocols, not just web services. It emphasizes loose coupling, reusability, and interoperability among services.</a:t>
                      </a:r>
                      <a:endParaRPr sz="1200">
                        <a:solidFill>
                          <a:srgbClr val="9900FF"/>
                        </a:solidFill>
                        <a:highlight>
                          <a:srgbClr val="FFFFFF"/>
                        </a:highlight>
                        <a:latin typeface="Lato"/>
                        <a:ea typeface="Lato"/>
                        <a:cs typeface="Lato"/>
                        <a:sym typeface="Lato"/>
                      </a:endParaRPr>
                    </a:p>
                  </a:txBody>
                  <a:tcPr marT="91425" marB="91425" marR="91425" marL="91425"/>
                </a:tc>
                <a:tc>
                  <a:txBody>
                    <a:bodyPr/>
                    <a:lstStyle/>
                    <a:p>
                      <a:pPr indent="0" lvl="0" marL="0" rtl="0" algn="l">
                        <a:lnSpc>
                          <a:spcPct val="115000"/>
                        </a:lnSpc>
                        <a:spcBef>
                          <a:spcPts val="1200"/>
                        </a:spcBef>
                        <a:spcAft>
                          <a:spcPts val="1200"/>
                        </a:spcAft>
                        <a:buNone/>
                      </a:pPr>
                      <a:r>
                        <a:rPr b="1" lang="en-GB" sz="1200">
                          <a:solidFill>
                            <a:srgbClr val="9900FF"/>
                          </a:solidFill>
                          <a:latin typeface="Lato"/>
                          <a:ea typeface="Lato"/>
                          <a:cs typeface="Lato"/>
                          <a:sym typeface="Lato"/>
                        </a:rPr>
                        <a:t>Scope:</a:t>
                      </a:r>
                      <a:r>
                        <a:rPr lang="en-GB" sz="1200">
                          <a:solidFill>
                            <a:srgbClr val="9900FF"/>
                          </a:solidFill>
                          <a:latin typeface="Lato"/>
                          <a:ea typeface="Lato"/>
                          <a:cs typeface="Lato"/>
                          <a:sym typeface="Lato"/>
                        </a:rPr>
                        <a:t> Web Services are a subset of SOA, using protocols such as SOAP (Simple Object Access Protocol) or REST (Representational State Transfer) for service communication.</a:t>
                      </a:r>
                      <a:endParaRPr sz="1200">
                        <a:solidFill>
                          <a:srgbClr val="9900FF"/>
                        </a:solidFill>
                        <a:highlight>
                          <a:srgbClr val="FFFFFF"/>
                        </a:highlight>
                        <a:latin typeface="Lato"/>
                        <a:ea typeface="Lato"/>
                        <a:cs typeface="Lato"/>
                        <a:sym typeface="Lato"/>
                      </a:endParaRPr>
                    </a:p>
                  </a:txBody>
                  <a:tcPr marT="91425" marB="91425" marR="91425" marL="91425"/>
                </a:tc>
              </a:tr>
              <a:tr h="898375">
                <a:tc>
                  <a:txBody>
                    <a:bodyPr/>
                    <a:lstStyle/>
                    <a:p>
                      <a:pPr indent="0" lvl="0" marL="0" rtl="0" algn="l">
                        <a:lnSpc>
                          <a:spcPct val="115000"/>
                        </a:lnSpc>
                        <a:spcBef>
                          <a:spcPts val="1200"/>
                        </a:spcBef>
                        <a:spcAft>
                          <a:spcPts val="1200"/>
                        </a:spcAft>
                        <a:buNone/>
                      </a:pPr>
                      <a:r>
                        <a:rPr b="1" lang="en-GB" sz="1200">
                          <a:solidFill>
                            <a:srgbClr val="9900FF"/>
                          </a:solidFill>
                          <a:latin typeface="Lato"/>
                          <a:ea typeface="Lato"/>
                          <a:cs typeface="Lato"/>
                          <a:sym typeface="Lato"/>
                        </a:rPr>
                        <a:t>Protocols:</a:t>
                      </a:r>
                      <a:r>
                        <a:rPr lang="en-GB" sz="1200">
                          <a:solidFill>
                            <a:srgbClr val="9900FF"/>
                          </a:solidFill>
                          <a:latin typeface="Lato"/>
                          <a:ea typeface="Lato"/>
                          <a:cs typeface="Lato"/>
                          <a:sym typeface="Lato"/>
                        </a:rPr>
                        <a:t> SOA is not tied to specific protocols. It can use various communication protocols, including HTTP, JMS (Java Message Service), and more.</a:t>
                      </a:r>
                      <a:endParaRPr b="1" sz="1200">
                        <a:solidFill>
                          <a:srgbClr val="9900FF"/>
                        </a:solidFill>
                        <a:latin typeface="Lato"/>
                        <a:ea typeface="Lato"/>
                        <a:cs typeface="Lato"/>
                        <a:sym typeface="Lato"/>
                      </a:endParaRPr>
                    </a:p>
                  </a:txBody>
                  <a:tcPr marT="91425" marB="91425" marR="91425" marL="91425"/>
                </a:tc>
                <a:tc>
                  <a:txBody>
                    <a:bodyPr/>
                    <a:lstStyle/>
                    <a:p>
                      <a:pPr indent="0" lvl="0" marL="0" rtl="0" algn="l">
                        <a:lnSpc>
                          <a:spcPct val="115000"/>
                        </a:lnSpc>
                        <a:spcBef>
                          <a:spcPts val="1200"/>
                        </a:spcBef>
                        <a:spcAft>
                          <a:spcPts val="1200"/>
                        </a:spcAft>
                        <a:buNone/>
                      </a:pPr>
                      <a:r>
                        <a:rPr b="1" lang="en-GB" sz="1200">
                          <a:solidFill>
                            <a:srgbClr val="9900FF"/>
                          </a:solidFill>
                          <a:latin typeface="Lato"/>
                          <a:ea typeface="Lato"/>
                          <a:cs typeface="Lato"/>
                          <a:sym typeface="Lato"/>
                        </a:rPr>
                        <a:t>Protocols:</a:t>
                      </a:r>
                      <a:r>
                        <a:rPr lang="en-GB" sz="1200">
                          <a:solidFill>
                            <a:srgbClr val="9900FF"/>
                          </a:solidFill>
                          <a:latin typeface="Lato"/>
                          <a:ea typeface="Lato"/>
                          <a:cs typeface="Lato"/>
                          <a:sym typeface="Lato"/>
                        </a:rPr>
                        <a:t> Web Services typically use HTTP/HTTPS for communication. SOAP-based web services use XML over HTTP, while RESTful web services use HTTP methods (GET, POST, PUT, DELETE) and can return data in various formats like JSON or XML.</a:t>
                      </a:r>
                      <a:endParaRPr b="1" sz="1200">
                        <a:solidFill>
                          <a:srgbClr val="9900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2166">
                <a:solidFill>
                  <a:srgbClr val="9900FF"/>
                </a:solidFill>
                <a:latin typeface="Lato"/>
                <a:ea typeface="Lato"/>
                <a:cs typeface="Lato"/>
                <a:sym typeface="Lato"/>
              </a:rPr>
              <a:t>Monolithic vs. Microservices Architecture</a:t>
            </a:r>
            <a:endParaRPr b="1" sz="3466">
              <a:latin typeface="Lato"/>
              <a:ea typeface="Lato"/>
              <a:cs typeface="Lato"/>
              <a:sym typeface="Lato"/>
            </a:endParaRPr>
          </a:p>
        </p:txBody>
      </p:sp>
      <p:pic>
        <p:nvPicPr>
          <p:cNvPr id="66" name="Google Shape;66;p15"/>
          <p:cNvPicPr preferRelativeResize="0"/>
          <p:nvPr/>
        </p:nvPicPr>
        <p:blipFill>
          <a:blip r:embed="rId3">
            <a:alphaModFix/>
          </a:blip>
          <a:stretch>
            <a:fillRect/>
          </a:stretch>
        </p:blipFill>
        <p:spPr>
          <a:xfrm>
            <a:off x="1085913" y="1088100"/>
            <a:ext cx="6972175" cy="33755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Case study</a:t>
            </a:r>
            <a:endParaRPr>
              <a:solidFill>
                <a:srgbClr val="9900FF"/>
              </a:solidFill>
              <a:latin typeface="Lato"/>
              <a:ea typeface="Lato"/>
              <a:cs typeface="Lato"/>
              <a:sym typeface="Lato"/>
            </a:endParaRPr>
          </a:p>
        </p:txBody>
      </p:sp>
      <p:pic>
        <p:nvPicPr>
          <p:cNvPr id="228" name="Google Shape;228;p42"/>
          <p:cNvPicPr preferRelativeResize="0"/>
          <p:nvPr/>
        </p:nvPicPr>
        <p:blipFill>
          <a:blip r:embed="rId3">
            <a:alphaModFix/>
          </a:blip>
          <a:stretch>
            <a:fillRect/>
          </a:stretch>
        </p:blipFill>
        <p:spPr>
          <a:xfrm>
            <a:off x="892400" y="1121600"/>
            <a:ext cx="7246676" cy="382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Case study</a:t>
            </a:r>
            <a:endParaRPr>
              <a:solidFill>
                <a:srgbClr val="9900FF"/>
              </a:solidFill>
              <a:latin typeface="Lato"/>
              <a:ea typeface="Lato"/>
              <a:cs typeface="Lato"/>
              <a:sym typeface="Lato"/>
            </a:endParaRPr>
          </a:p>
        </p:txBody>
      </p:sp>
      <p:pic>
        <p:nvPicPr>
          <p:cNvPr id="234" name="Google Shape;234;p43"/>
          <p:cNvPicPr preferRelativeResize="0"/>
          <p:nvPr/>
        </p:nvPicPr>
        <p:blipFill>
          <a:blip r:embed="rId3">
            <a:alphaModFix/>
          </a:blip>
          <a:stretch>
            <a:fillRect/>
          </a:stretch>
        </p:blipFill>
        <p:spPr>
          <a:xfrm>
            <a:off x="2020575" y="1255050"/>
            <a:ext cx="5831117" cy="38209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The SOLID principles, traditionally applied in object-oriented programming, can also be adapted to microservices architecture to ensure that services are modular, maintainable, and scalable. Here’s how the SOLID principles apply in a microservices context:</a:t>
            </a:r>
            <a:endParaRPr sz="14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Single Responsibility Principle (SRP)</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Definition:</a:t>
            </a:r>
            <a:r>
              <a:rPr lang="en-GB" sz="1400">
                <a:solidFill>
                  <a:srgbClr val="9900FF"/>
                </a:solidFill>
                <a:latin typeface="Lato"/>
                <a:ea typeface="Lato"/>
                <a:cs typeface="Lato"/>
                <a:sym typeface="Lato"/>
              </a:rPr>
              <a:t> A class or module should have one, and only one, reason to change.</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In Microservices:</a:t>
            </a:r>
            <a:r>
              <a:rPr lang="en-GB" sz="1400">
                <a:solidFill>
                  <a:srgbClr val="9900FF"/>
                </a:solidFill>
                <a:latin typeface="Lato"/>
                <a:ea typeface="Lato"/>
                <a:cs typeface="Lato"/>
                <a:sym typeface="Lato"/>
              </a:rPr>
              <a:t> Each microservice should have a </a:t>
            </a:r>
            <a:r>
              <a:rPr b="1" lang="en-GB" sz="1400">
                <a:solidFill>
                  <a:srgbClr val="9900FF"/>
                </a:solidFill>
                <a:latin typeface="Lato"/>
                <a:ea typeface="Lato"/>
                <a:cs typeface="Lato"/>
                <a:sym typeface="Lato"/>
              </a:rPr>
              <a:t>single, well-defined responsibility</a:t>
            </a:r>
            <a:r>
              <a:rPr lang="en-GB" sz="1400">
                <a:solidFill>
                  <a:srgbClr val="9900FF"/>
                </a:solidFill>
                <a:latin typeface="Lato"/>
                <a:ea typeface="Lato"/>
                <a:cs typeface="Lato"/>
                <a:sym typeface="Lato"/>
              </a:rPr>
              <a:t>. It should focus on doing one thing well, such as managing a specific domain or business capability (e.g., user management, billing, inventory). By adhering to SRP, each service is focused, simple, and easier to maintain or update.</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Benefits:</a:t>
            </a:r>
            <a:r>
              <a:rPr lang="en-GB" sz="1400">
                <a:solidFill>
                  <a:srgbClr val="9900FF"/>
                </a:solidFill>
                <a:latin typeface="Lato"/>
                <a:ea typeface="Lato"/>
                <a:cs typeface="Lato"/>
                <a:sym typeface="Lato"/>
              </a:rPr>
              <a:t> Reduces complexity, increases the service's clarity, and makes it easier to test and maintain. If business logic changes in one area, only the relevant service needs to be updated.</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1400">
              <a:solidFill>
                <a:srgbClr val="9900FF"/>
              </a:solidFill>
              <a:latin typeface="Lato"/>
              <a:ea typeface="Lato"/>
              <a:cs typeface="Lato"/>
              <a:sym typeface="Lato"/>
            </a:endParaRPr>
          </a:p>
        </p:txBody>
      </p:sp>
      <p:sp>
        <p:nvSpPr>
          <p:cNvPr id="240" name="Google Shape;240;p44"/>
          <p:cNvSpPr txBox="1"/>
          <p:nvPr/>
        </p:nvSpPr>
        <p:spPr>
          <a:xfrm>
            <a:off x="2112100" y="260900"/>
            <a:ext cx="4373100" cy="523200"/>
          </a:xfrm>
          <a:prstGeom prst="rect">
            <a:avLst/>
          </a:prstGeom>
          <a:noFill/>
          <a:ln>
            <a:noFill/>
          </a:ln>
        </p:spPr>
        <p:txBody>
          <a:bodyPr anchorCtr="0" anchor="t" bIns="91425" lIns="91425" spcFirstLastPara="1" rIns="91425" wrap="square" tIns="91425">
            <a:spAutoFit/>
          </a:bodyPr>
          <a:lstStyle/>
          <a:p>
            <a:pPr indent="-406400" lvl="0" marL="342900" rtl="0" algn="l">
              <a:lnSpc>
                <a:spcPct val="115000"/>
              </a:lnSpc>
              <a:spcBef>
                <a:spcPts val="0"/>
              </a:spcBef>
              <a:spcAft>
                <a:spcPts val="0"/>
              </a:spcAft>
              <a:buClr>
                <a:srgbClr val="9900FF"/>
              </a:buClr>
              <a:buSzPts val="2200"/>
              <a:buFont typeface="Lato"/>
              <a:buChar char="∙"/>
            </a:pPr>
            <a:r>
              <a:rPr b="1" lang="en-GB" sz="2200">
                <a:solidFill>
                  <a:srgbClr val="9900FF"/>
                </a:solidFill>
                <a:latin typeface="Lato"/>
                <a:ea typeface="Lato"/>
                <a:cs typeface="Lato"/>
                <a:sym typeface="Lato"/>
              </a:rPr>
              <a:t>SOLID principles</a:t>
            </a:r>
            <a:endParaRPr b="1" sz="21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ph idx="1" type="body"/>
          </p:nvPr>
        </p:nvSpPr>
        <p:spPr>
          <a:xfrm>
            <a:off x="169900" y="1152475"/>
            <a:ext cx="8662500" cy="3873000"/>
          </a:xfrm>
          <a:prstGeom prst="rect">
            <a:avLst/>
          </a:prstGeom>
        </p:spPr>
        <p:txBody>
          <a:bodyPr anchorCtr="0" anchor="t" bIns="91425" lIns="91425" spcFirstLastPara="1" rIns="91425" wrap="square" tIns="91425">
            <a:noAutofit/>
          </a:bodyPr>
          <a:lstStyle/>
          <a:p>
            <a:pPr indent="0" lvl="0" marL="0" rtl="0" algn="l">
              <a:lnSpc>
                <a:spcPct val="105000"/>
              </a:lnSpc>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Open/Closed Principle (OCP)</a:t>
            </a:r>
            <a:endParaRPr b="1" sz="1400">
              <a:solidFill>
                <a:srgbClr val="9900FF"/>
              </a:solidFill>
              <a:latin typeface="Lato"/>
              <a:ea typeface="Lato"/>
              <a:cs typeface="Lato"/>
              <a:sym typeface="Lato"/>
            </a:endParaRPr>
          </a:p>
          <a:p>
            <a:pPr indent="-304800" lvl="0" marL="457200" rtl="0" algn="l">
              <a:lnSpc>
                <a:spcPct val="105000"/>
              </a:lnSpc>
              <a:spcBef>
                <a:spcPts val="1200"/>
              </a:spcBef>
              <a:spcAft>
                <a:spcPts val="0"/>
              </a:spcAft>
              <a:buClr>
                <a:srgbClr val="9900FF"/>
              </a:buClr>
              <a:buSzPts val="1200"/>
              <a:buChar char="●"/>
            </a:pPr>
            <a:r>
              <a:rPr b="1" lang="en-GB" sz="1200">
                <a:solidFill>
                  <a:srgbClr val="9900FF"/>
                </a:solidFill>
                <a:latin typeface="Lato"/>
                <a:ea typeface="Lato"/>
                <a:cs typeface="Lato"/>
                <a:sym typeface="Lato"/>
              </a:rPr>
              <a:t>Definition:</a:t>
            </a:r>
            <a:r>
              <a:rPr lang="en-GB" sz="1200">
                <a:solidFill>
                  <a:srgbClr val="9900FF"/>
                </a:solidFill>
                <a:latin typeface="Lato"/>
                <a:ea typeface="Lato"/>
                <a:cs typeface="Lato"/>
                <a:sym typeface="Lato"/>
              </a:rPr>
              <a:t> Software entities (classes, modules, functions, etc.) should be open for extension but closed for modification.</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In Microservices:</a:t>
            </a:r>
            <a:r>
              <a:rPr lang="en-GB" sz="1200">
                <a:solidFill>
                  <a:srgbClr val="9900FF"/>
                </a:solidFill>
                <a:latin typeface="Lato"/>
                <a:ea typeface="Lato"/>
                <a:cs typeface="Lato"/>
                <a:sym typeface="Lato"/>
              </a:rPr>
              <a:t> Microservices should be </a:t>
            </a:r>
            <a:r>
              <a:rPr b="1" lang="en-GB" sz="1200">
                <a:solidFill>
                  <a:srgbClr val="9900FF"/>
                </a:solidFill>
                <a:latin typeface="Lato"/>
                <a:ea typeface="Lato"/>
                <a:cs typeface="Lato"/>
                <a:sym typeface="Lato"/>
              </a:rPr>
              <a:t>extensible without requiring changes to existing services</a:t>
            </a:r>
            <a:r>
              <a:rPr lang="en-GB" sz="1200">
                <a:solidFill>
                  <a:srgbClr val="9900FF"/>
                </a:solidFill>
                <a:latin typeface="Lato"/>
                <a:ea typeface="Lato"/>
                <a:cs typeface="Lato"/>
                <a:sym typeface="Lato"/>
              </a:rPr>
              <a:t>. This is typically achieved through the use of versioning or by adding new services instead of modifying existing ones. New features can be built on top of existing services, allowing them to be extended without breaking existing clients.</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Benefits:</a:t>
            </a:r>
            <a:r>
              <a:rPr lang="en-GB" sz="1200">
                <a:solidFill>
                  <a:srgbClr val="9900FF"/>
                </a:solidFill>
                <a:latin typeface="Lato"/>
                <a:ea typeface="Lato"/>
                <a:cs typeface="Lato"/>
                <a:sym typeface="Lato"/>
              </a:rPr>
              <a:t> Encourages backwards compatibility and reduces the risk of introducing bugs by modifying existing services.</a:t>
            </a:r>
            <a:endParaRPr sz="1200">
              <a:solidFill>
                <a:srgbClr val="9900FF"/>
              </a:solidFill>
              <a:latin typeface="Lato"/>
              <a:ea typeface="Lato"/>
              <a:cs typeface="Lato"/>
              <a:sym typeface="Lato"/>
            </a:endParaRPr>
          </a:p>
          <a:p>
            <a:pPr indent="0" lvl="0" marL="0" rtl="0" algn="l">
              <a:lnSpc>
                <a:spcPct val="105000"/>
              </a:lnSpc>
              <a:spcBef>
                <a:spcPts val="1400"/>
              </a:spcBef>
              <a:spcAft>
                <a:spcPts val="0"/>
              </a:spcAft>
              <a:buNone/>
            </a:pPr>
            <a:r>
              <a:rPr b="1" lang="en-GB" sz="1400">
                <a:solidFill>
                  <a:srgbClr val="9900FF"/>
                </a:solidFill>
                <a:latin typeface="Lato"/>
                <a:ea typeface="Lato"/>
                <a:cs typeface="Lato"/>
                <a:sym typeface="Lato"/>
              </a:rPr>
              <a:t>Liskov Substitution Principle (LSP)</a:t>
            </a:r>
            <a:endParaRPr b="1" sz="1400">
              <a:solidFill>
                <a:srgbClr val="9900FF"/>
              </a:solidFill>
              <a:latin typeface="Lato"/>
              <a:ea typeface="Lato"/>
              <a:cs typeface="Lato"/>
              <a:sym typeface="Lato"/>
            </a:endParaRPr>
          </a:p>
          <a:p>
            <a:pPr indent="-304800" lvl="0" marL="457200" rtl="0" algn="l">
              <a:lnSpc>
                <a:spcPct val="105000"/>
              </a:lnSpc>
              <a:spcBef>
                <a:spcPts val="1200"/>
              </a:spcBef>
              <a:spcAft>
                <a:spcPts val="0"/>
              </a:spcAft>
              <a:buClr>
                <a:srgbClr val="9900FF"/>
              </a:buClr>
              <a:buSzPts val="1200"/>
              <a:buChar char="●"/>
            </a:pPr>
            <a:r>
              <a:rPr b="1" lang="en-GB" sz="1200">
                <a:solidFill>
                  <a:srgbClr val="9900FF"/>
                </a:solidFill>
                <a:latin typeface="Lato"/>
                <a:ea typeface="Lato"/>
                <a:cs typeface="Lato"/>
                <a:sym typeface="Lato"/>
              </a:rPr>
              <a:t>Definition:</a:t>
            </a:r>
            <a:r>
              <a:rPr lang="en-GB" sz="1200">
                <a:solidFill>
                  <a:srgbClr val="9900FF"/>
                </a:solidFill>
                <a:latin typeface="Lato"/>
                <a:ea typeface="Lato"/>
                <a:cs typeface="Lato"/>
                <a:sym typeface="Lato"/>
              </a:rPr>
              <a:t> Objects in a program should be replaceable with instances of their subtypes without altering the correctness of the program.</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In Microservices:</a:t>
            </a:r>
            <a:r>
              <a:rPr lang="en-GB" sz="1200">
                <a:solidFill>
                  <a:srgbClr val="9900FF"/>
                </a:solidFill>
                <a:latin typeface="Lato"/>
                <a:ea typeface="Lato"/>
                <a:cs typeface="Lato"/>
                <a:sym typeface="Lato"/>
              </a:rPr>
              <a:t> In the context of microservices, this translates to ensuring that </a:t>
            </a:r>
            <a:r>
              <a:rPr b="1" lang="en-GB" sz="1200">
                <a:solidFill>
                  <a:srgbClr val="9900FF"/>
                </a:solidFill>
                <a:latin typeface="Lato"/>
                <a:ea typeface="Lato"/>
                <a:cs typeface="Lato"/>
                <a:sym typeface="Lato"/>
              </a:rPr>
              <a:t>each service’s interface (API) can be substituted by another service’s implementation</a:t>
            </a:r>
            <a:r>
              <a:rPr lang="en-GB" sz="1200">
                <a:solidFill>
                  <a:srgbClr val="9900FF"/>
                </a:solidFill>
                <a:latin typeface="Lato"/>
                <a:ea typeface="Lato"/>
                <a:cs typeface="Lato"/>
                <a:sym typeface="Lato"/>
              </a:rPr>
              <a:t> without breaking the system. For example, if a service is replaced with an updated version or an alternative implementation, it should behave in a way that doesn’t affect the consumers.</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Benefits:</a:t>
            </a:r>
            <a:r>
              <a:rPr lang="en-GB" sz="1200">
                <a:solidFill>
                  <a:srgbClr val="9900FF"/>
                </a:solidFill>
                <a:latin typeface="Lato"/>
                <a:ea typeface="Lato"/>
                <a:cs typeface="Lato"/>
                <a:sym typeface="Lato"/>
              </a:rPr>
              <a:t> Facilitates the deployment of new versions or alternative implementations of a service without disrupting the overall system.</a:t>
            </a:r>
            <a:endParaRPr sz="1900">
              <a:solidFill>
                <a:srgbClr val="9900FF"/>
              </a:solidFill>
              <a:latin typeface="Lato"/>
              <a:ea typeface="Lato"/>
              <a:cs typeface="Lato"/>
              <a:sym typeface="Lato"/>
            </a:endParaRPr>
          </a:p>
        </p:txBody>
      </p:sp>
      <p:sp>
        <p:nvSpPr>
          <p:cNvPr id="246" name="Google Shape;246;p45"/>
          <p:cNvSpPr txBox="1"/>
          <p:nvPr/>
        </p:nvSpPr>
        <p:spPr>
          <a:xfrm>
            <a:off x="2112100" y="260900"/>
            <a:ext cx="4373100" cy="523200"/>
          </a:xfrm>
          <a:prstGeom prst="rect">
            <a:avLst/>
          </a:prstGeom>
          <a:noFill/>
          <a:ln>
            <a:noFill/>
          </a:ln>
        </p:spPr>
        <p:txBody>
          <a:bodyPr anchorCtr="0" anchor="t" bIns="91425" lIns="91425" spcFirstLastPara="1" rIns="91425" wrap="square" tIns="91425">
            <a:spAutoFit/>
          </a:bodyPr>
          <a:lstStyle/>
          <a:p>
            <a:pPr indent="-406400" lvl="0" marL="342900" rtl="0" algn="l">
              <a:lnSpc>
                <a:spcPct val="115000"/>
              </a:lnSpc>
              <a:spcBef>
                <a:spcPts val="0"/>
              </a:spcBef>
              <a:spcAft>
                <a:spcPts val="0"/>
              </a:spcAft>
              <a:buClr>
                <a:srgbClr val="9900FF"/>
              </a:buClr>
              <a:buSzPts val="2200"/>
              <a:buFont typeface="Lato"/>
              <a:buChar char="∙"/>
            </a:pPr>
            <a:r>
              <a:rPr b="1" lang="en-GB" sz="2200">
                <a:solidFill>
                  <a:srgbClr val="9900FF"/>
                </a:solidFill>
                <a:latin typeface="Lato"/>
                <a:ea typeface="Lato"/>
                <a:cs typeface="Lato"/>
                <a:sym typeface="Lato"/>
              </a:rPr>
              <a:t>SOLID principles</a:t>
            </a:r>
            <a:endParaRPr b="1" sz="21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idx="1" type="body"/>
          </p:nvPr>
        </p:nvSpPr>
        <p:spPr>
          <a:xfrm>
            <a:off x="169900" y="784100"/>
            <a:ext cx="8662500" cy="4241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400">
                <a:solidFill>
                  <a:srgbClr val="9900FF"/>
                </a:solidFill>
                <a:latin typeface="Lato"/>
                <a:ea typeface="Lato"/>
                <a:cs typeface="Lato"/>
                <a:sym typeface="Lato"/>
              </a:rPr>
              <a:t>Interface Segregation Principle (ISP)</a:t>
            </a:r>
            <a:endParaRPr b="1" sz="14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Definition:</a:t>
            </a:r>
            <a:r>
              <a:rPr lang="en-GB" sz="1200">
                <a:solidFill>
                  <a:srgbClr val="9900FF"/>
                </a:solidFill>
                <a:latin typeface="Lato"/>
                <a:ea typeface="Lato"/>
                <a:cs typeface="Lato"/>
                <a:sym typeface="Lato"/>
              </a:rPr>
              <a:t> Clients should not be forced to depend on interfaces they do not use.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In Microservices:</a:t>
            </a:r>
            <a:r>
              <a:rPr lang="en-GB" sz="1200">
                <a:solidFill>
                  <a:srgbClr val="9900FF"/>
                </a:solidFill>
                <a:latin typeface="Lato"/>
                <a:ea typeface="Lato"/>
                <a:cs typeface="Lato"/>
                <a:sym typeface="Lato"/>
              </a:rPr>
              <a:t> Microservices should expose </a:t>
            </a:r>
            <a:r>
              <a:rPr b="1" lang="en-GB" sz="1200">
                <a:solidFill>
                  <a:srgbClr val="9900FF"/>
                </a:solidFill>
                <a:latin typeface="Lato"/>
                <a:ea typeface="Lato"/>
                <a:cs typeface="Lato"/>
                <a:sym typeface="Lato"/>
              </a:rPr>
              <a:t>small, specific APIs tailored to the needs of consumers</a:t>
            </a:r>
            <a:r>
              <a:rPr lang="en-GB" sz="1200">
                <a:solidFill>
                  <a:srgbClr val="9900FF"/>
                </a:solidFill>
                <a:latin typeface="Lato"/>
                <a:ea typeface="Lato"/>
                <a:cs typeface="Lato"/>
                <a:sym typeface="Lato"/>
              </a:rPr>
              <a:t>, rather than large, generalized ones. Each service should provide only the operations that are relevant to its purpose. This helps to avoid bloated APIs that expose unnecessary functionality.</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Benefits:</a:t>
            </a:r>
            <a:r>
              <a:rPr lang="en-GB" sz="1200">
                <a:solidFill>
                  <a:srgbClr val="9900FF"/>
                </a:solidFill>
                <a:latin typeface="Lato"/>
                <a:ea typeface="Lato"/>
                <a:cs typeface="Lato"/>
                <a:sym typeface="Lato"/>
              </a:rPr>
              <a:t> Improves service decoupling, reduces dependencies between services, and ensures that consumers only interact with the specific functionality they need.</a:t>
            </a:r>
            <a:endParaRPr sz="1200">
              <a:solidFill>
                <a:srgbClr val="9900FF"/>
              </a:solidFill>
              <a:latin typeface="Lato"/>
              <a:ea typeface="Lato"/>
              <a:cs typeface="Lato"/>
              <a:sym typeface="Lato"/>
            </a:endParaRPr>
          </a:p>
          <a:p>
            <a:pPr indent="0" lvl="0" marL="0" rtl="0" algn="l">
              <a:spcBef>
                <a:spcPts val="1400"/>
              </a:spcBef>
              <a:spcAft>
                <a:spcPts val="0"/>
              </a:spcAft>
              <a:buNone/>
            </a:pPr>
            <a:r>
              <a:rPr b="1" lang="en-GB" sz="1400">
                <a:solidFill>
                  <a:srgbClr val="9900FF"/>
                </a:solidFill>
                <a:latin typeface="Lato"/>
                <a:ea typeface="Lato"/>
                <a:cs typeface="Lato"/>
                <a:sym typeface="Lato"/>
              </a:rPr>
              <a:t>Dependency Inversion Principle (DIP)</a:t>
            </a:r>
            <a:endParaRPr b="1" sz="14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Definition:</a:t>
            </a:r>
            <a:r>
              <a:rPr lang="en-GB" sz="1200">
                <a:solidFill>
                  <a:srgbClr val="9900FF"/>
                </a:solidFill>
                <a:latin typeface="Lato"/>
                <a:ea typeface="Lato"/>
                <a:cs typeface="Lato"/>
                <a:sym typeface="Lato"/>
              </a:rPr>
              <a:t> High-level modules should not depend on low-level modules. Both should depend on abstractions.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In Microservices:</a:t>
            </a:r>
            <a:r>
              <a:rPr lang="en-GB" sz="1200">
                <a:solidFill>
                  <a:srgbClr val="9900FF"/>
                </a:solidFill>
                <a:latin typeface="Lato"/>
                <a:ea typeface="Lato"/>
                <a:cs typeface="Lato"/>
                <a:sym typeface="Lato"/>
              </a:rPr>
              <a:t> Microservices should </a:t>
            </a:r>
            <a:r>
              <a:rPr b="1" lang="en-GB" sz="1200">
                <a:solidFill>
                  <a:srgbClr val="9900FF"/>
                </a:solidFill>
                <a:latin typeface="Lato"/>
                <a:ea typeface="Lato"/>
                <a:cs typeface="Lato"/>
                <a:sym typeface="Lato"/>
              </a:rPr>
              <a:t>depend on abstractions (contracts, interfaces)</a:t>
            </a:r>
            <a:r>
              <a:rPr lang="en-GB" sz="1200">
                <a:solidFill>
                  <a:srgbClr val="9900FF"/>
                </a:solidFill>
                <a:latin typeface="Lato"/>
                <a:ea typeface="Lato"/>
                <a:cs typeface="Lato"/>
                <a:sym typeface="Lato"/>
              </a:rPr>
              <a:t> rather than concrete implementations. This can be achieved by using message brokers, APIs, or abstracted communication mechanisms between services. For example, a service should not rely directly on another service’s implementation but interact via an API or contract that can be easily replaced or modified.</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Benefits:</a:t>
            </a:r>
            <a:r>
              <a:rPr lang="en-GB" sz="1200">
                <a:solidFill>
                  <a:srgbClr val="9900FF"/>
                </a:solidFill>
                <a:latin typeface="Lato"/>
                <a:ea typeface="Lato"/>
                <a:cs typeface="Lato"/>
                <a:sym typeface="Lato"/>
              </a:rPr>
              <a:t> Promotes loose coupling between services, allowing for more flexibility and easier changes or replacements without breaking the system.</a:t>
            </a:r>
            <a:endParaRPr b="1" sz="1500">
              <a:solidFill>
                <a:srgbClr val="9900FF"/>
              </a:solidFill>
              <a:latin typeface="Lato"/>
              <a:ea typeface="Lato"/>
              <a:cs typeface="Lato"/>
              <a:sym typeface="Lato"/>
            </a:endParaRPr>
          </a:p>
        </p:txBody>
      </p:sp>
      <p:sp>
        <p:nvSpPr>
          <p:cNvPr id="252" name="Google Shape;252;p46"/>
          <p:cNvSpPr txBox="1"/>
          <p:nvPr/>
        </p:nvSpPr>
        <p:spPr>
          <a:xfrm>
            <a:off x="2112100" y="260900"/>
            <a:ext cx="4373100" cy="523200"/>
          </a:xfrm>
          <a:prstGeom prst="rect">
            <a:avLst/>
          </a:prstGeom>
          <a:noFill/>
          <a:ln>
            <a:noFill/>
          </a:ln>
        </p:spPr>
        <p:txBody>
          <a:bodyPr anchorCtr="0" anchor="t" bIns="91425" lIns="91425" spcFirstLastPara="1" rIns="91425" wrap="square" tIns="91425">
            <a:spAutoFit/>
          </a:bodyPr>
          <a:lstStyle/>
          <a:p>
            <a:pPr indent="-406400" lvl="0" marL="342900" rtl="0" algn="l">
              <a:lnSpc>
                <a:spcPct val="115000"/>
              </a:lnSpc>
              <a:spcBef>
                <a:spcPts val="0"/>
              </a:spcBef>
              <a:spcAft>
                <a:spcPts val="0"/>
              </a:spcAft>
              <a:buClr>
                <a:srgbClr val="9900FF"/>
              </a:buClr>
              <a:buSzPts val="2200"/>
              <a:buFont typeface="Lato"/>
              <a:buChar char="∙"/>
            </a:pPr>
            <a:r>
              <a:rPr b="1" lang="en-GB" sz="2200">
                <a:solidFill>
                  <a:srgbClr val="9900FF"/>
                </a:solidFill>
                <a:latin typeface="Lato"/>
                <a:ea typeface="Lato"/>
                <a:cs typeface="Lato"/>
                <a:sym typeface="Lato"/>
              </a:rPr>
              <a:t>SOLID principles</a:t>
            </a:r>
            <a:endParaRPr b="1" sz="21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7"/>
          <p:cNvSpPr txBox="1"/>
          <p:nvPr>
            <p:ph idx="1" type="body"/>
          </p:nvPr>
        </p:nvSpPr>
        <p:spPr>
          <a:xfrm>
            <a:off x="169900" y="784100"/>
            <a:ext cx="8662500" cy="4241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700">
                <a:solidFill>
                  <a:srgbClr val="9900FF"/>
                </a:solidFill>
                <a:latin typeface="Lato"/>
                <a:ea typeface="Lato"/>
                <a:cs typeface="Lato"/>
                <a:sym typeface="Lato"/>
              </a:rPr>
              <a:t>Summary of SOLID Principles in Microservices:</a:t>
            </a:r>
            <a:endParaRPr b="1" sz="1700">
              <a:solidFill>
                <a:srgbClr val="9900FF"/>
              </a:solidFill>
              <a:latin typeface="Lato"/>
              <a:ea typeface="Lato"/>
              <a:cs typeface="Lato"/>
              <a:sym typeface="Lato"/>
            </a:endParaRPr>
          </a:p>
          <a:p>
            <a:pPr indent="-323850" lvl="0" marL="457200" rtl="0" algn="l">
              <a:spcBef>
                <a:spcPts val="1200"/>
              </a:spcBef>
              <a:spcAft>
                <a:spcPts val="0"/>
              </a:spcAft>
              <a:buClr>
                <a:srgbClr val="9900FF"/>
              </a:buClr>
              <a:buSzPts val="1500"/>
              <a:buChar char="●"/>
            </a:pPr>
            <a:r>
              <a:rPr b="1" lang="en-GB" sz="1500">
                <a:solidFill>
                  <a:srgbClr val="9900FF"/>
                </a:solidFill>
                <a:latin typeface="Lato"/>
                <a:ea typeface="Lato"/>
                <a:cs typeface="Lato"/>
                <a:sym typeface="Lato"/>
              </a:rPr>
              <a:t>SRP:</a:t>
            </a:r>
            <a:r>
              <a:rPr lang="en-GB" sz="1500">
                <a:solidFill>
                  <a:srgbClr val="9900FF"/>
                </a:solidFill>
                <a:latin typeface="Lato"/>
                <a:ea typeface="Lato"/>
                <a:cs typeface="Lato"/>
                <a:sym typeface="Lato"/>
              </a:rPr>
              <a:t> Each service handles a single business function.</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OCP:</a:t>
            </a:r>
            <a:r>
              <a:rPr lang="en-GB" sz="1500">
                <a:solidFill>
                  <a:srgbClr val="9900FF"/>
                </a:solidFill>
                <a:latin typeface="Lato"/>
                <a:ea typeface="Lato"/>
                <a:cs typeface="Lato"/>
                <a:sym typeface="Lato"/>
              </a:rPr>
              <a:t> Services can be extended without modifying existing logic.</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LSP:</a:t>
            </a:r>
            <a:r>
              <a:rPr lang="en-GB" sz="1500">
                <a:solidFill>
                  <a:srgbClr val="9900FF"/>
                </a:solidFill>
                <a:latin typeface="Lato"/>
                <a:ea typeface="Lato"/>
                <a:cs typeface="Lato"/>
                <a:sym typeface="Lato"/>
              </a:rPr>
              <a:t> Services can be replaced without altering the overall system behavior.</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ISP:</a:t>
            </a:r>
            <a:r>
              <a:rPr lang="en-GB" sz="1500">
                <a:solidFill>
                  <a:srgbClr val="9900FF"/>
                </a:solidFill>
                <a:latin typeface="Lato"/>
                <a:ea typeface="Lato"/>
                <a:cs typeface="Lato"/>
                <a:sym typeface="Lato"/>
              </a:rPr>
              <a:t> Services expose APIs specific to consumer needs, avoiding unnecessary functionality.</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DIP:</a:t>
            </a:r>
            <a:r>
              <a:rPr lang="en-GB" sz="1500">
                <a:solidFill>
                  <a:srgbClr val="9900FF"/>
                </a:solidFill>
                <a:latin typeface="Lato"/>
                <a:ea typeface="Lato"/>
                <a:cs typeface="Lato"/>
                <a:sym typeface="Lato"/>
              </a:rPr>
              <a:t> Services depend on abstractions (APIs, contracts) rather than concrete implementations, ensuring loose coupling.</a:t>
            </a:r>
            <a:endParaRPr sz="1500">
              <a:solidFill>
                <a:srgbClr val="9900FF"/>
              </a:solidFill>
              <a:latin typeface="Lato"/>
              <a:ea typeface="Lato"/>
              <a:cs typeface="Lato"/>
              <a:sym typeface="Lato"/>
            </a:endParaRPr>
          </a:p>
          <a:p>
            <a:pPr indent="0" lvl="0" marL="0" rtl="0" algn="l">
              <a:spcBef>
                <a:spcPts val="1200"/>
              </a:spcBef>
              <a:spcAft>
                <a:spcPts val="1200"/>
              </a:spcAft>
              <a:buNone/>
            </a:pPr>
            <a:r>
              <a:rPr lang="en-GB" sz="1500">
                <a:solidFill>
                  <a:srgbClr val="9900FF"/>
                </a:solidFill>
                <a:latin typeface="Lato"/>
                <a:ea typeface="Lato"/>
                <a:cs typeface="Lato"/>
                <a:sym typeface="Lato"/>
              </a:rPr>
              <a:t>Applying these principles in microservices architecture helps ensure that services are modular, maintainable, and scalable, which is essential for building a robust and flexible system.</a:t>
            </a:r>
            <a:endParaRPr b="1">
              <a:solidFill>
                <a:srgbClr val="9900FF"/>
              </a:solidFill>
              <a:latin typeface="Lato"/>
              <a:ea typeface="Lato"/>
              <a:cs typeface="Lato"/>
              <a:sym typeface="Lato"/>
            </a:endParaRPr>
          </a:p>
        </p:txBody>
      </p:sp>
      <p:sp>
        <p:nvSpPr>
          <p:cNvPr id="258" name="Google Shape;258;p47"/>
          <p:cNvSpPr txBox="1"/>
          <p:nvPr/>
        </p:nvSpPr>
        <p:spPr>
          <a:xfrm>
            <a:off x="2112100" y="260900"/>
            <a:ext cx="43731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b="1" lang="en-GB" sz="1700">
                <a:solidFill>
                  <a:srgbClr val="9900FF"/>
                </a:solidFill>
                <a:latin typeface="Lato"/>
                <a:ea typeface="Lato"/>
                <a:cs typeface="Lato"/>
                <a:sym typeface="Lato"/>
              </a:rPr>
              <a:t>Summary of SOLID Principles</a:t>
            </a:r>
            <a:endParaRPr b="1" sz="2500">
              <a:solidFill>
                <a:srgbClr val="9900FF"/>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2388">
                <a:solidFill>
                  <a:srgbClr val="9900FF"/>
                </a:solidFill>
                <a:latin typeface="Lato"/>
                <a:ea typeface="Lato"/>
                <a:cs typeface="Lato"/>
                <a:sym typeface="Lato"/>
              </a:rPr>
              <a:t>Designing Microservices</a:t>
            </a:r>
            <a:endParaRPr b="1" sz="3688">
              <a:solidFill>
                <a:srgbClr val="9900FF"/>
              </a:solidFill>
              <a:latin typeface="Lato"/>
              <a:ea typeface="Lato"/>
              <a:cs typeface="Lato"/>
              <a:sym typeface="Lato"/>
            </a:endParaRPr>
          </a:p>
        </p:txBody>
      </p:sp>
      <p:sp>
        <p:nvSpPr>
          <p:cNvPr id="264" name="Google Shape;264;p48"/>
          <p:cNvSpPr txBox="1"/>
          <p:nvPr>
            <p:ph idx="1" type="body"/>
          </p:nvPr>
        </p:nvSpPr>
        <p:spPr>
          <a:xfrm>
            <a:off x="169900" y="1152475"/>
            <a:ext cx="8662500" cy="3909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Designing microservices involves carefully decomposing a system into smaller, autonomous services that can work together seamlessly. Here's a step-by-step guide to help you design a robust and scalable microservices architecture:</a:t>
            </a:r>
            <a:endParaRPr sz="14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Define the System's Domain (Domain-Driven Design)</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Domain-Driven Design (DDD):</a:t>
            </a:r>
            <a:r>
              <a:rPr lang="en-GB" sz="1400">
                <a:solidFill>
                  <a:srgbClr val="9900FF"/>
                </a:solidFill>
                <a:latin typeface="Lato"/>
                <a:ea typeface="Lato"/>
                <a:cs typeface="Lato"/>
                <a:sym typeface="Lato"/>
              </a:rPr>
              <a:t> A foundational step in microservices design is understanding the system’s domain and breaking it down into smaller </a:t>
            </a:r>
            <a:r>
              <a:rPr b="1" lang="en-GB" sz="1400">
                <a:solidFill>
                  <a:srgbClr val="9900FF"/>
                </a:solidFill>
                <a:latin typeface="Lato"/>
                <a:ea typeface="Lato"/>
                <a:cs typeface="Lato"/>
                <a:sym typeface="Lato"/>
              </a:rPr>
              <a:t>bounded contexts</a:t>
            </a:r>
            <a:r>
              <a:rPr lang="en-GB" sz="1400">
                <a:solidFill>
                  <a:srgbClr val="9900FF"/>
                </a:solidFill>
                <a:latin typeface="Lato"/>
                <a:ea typeface="Lato"/>
                <a:cs typeface="Lato"/>
                <a:sym typeface="Lato"/>
              </a:rPr>
              <a:t>. These contexts represent different business capabilities or functionalities (e.g., billing, user management, inventory).</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b="1" lang="en-GB" sz="1400">
                <a:solidFill>
                  <a:srgbClr val="9900FF"/>
                </a:solidFill>
                <a:latin typeface="Lato"/>
                <a:ea typeface="Lato"/>
                <a:cs typeface="Lato"/>
                <a:sym typeface="Lato"/>
              </a:rPr>
              <a:t>Steps:</a:t>
            </a:r>
            <a:endParaRPr b="1" sz="1400">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Char char="○"/>
            </a:pPr>
            <a:r>
              <a:rPr lang="en-GB">
                <a:solidFill>
                  <a:srgbClr val="9900FF"/>
                </a:solidFill>
                <a:latin typeface="Lato"/>
                <a:ea typeface="Lato"/>
                <a:cs typeface="Lato"/>
                <a:sym typeface="Lato"/>
              </a:rPr>
              <a:t>Identify business functions or capabilities.</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Char char="○"/>
            </a:pPr>
            <a:r>
              <a:rPr lang="en-GB">
                <a:solidFill>
                  <a:srgbClr val="9900FF"/>
                </a:solidFill>
                <a:latin typeface="Lato"/>
                <a:ea typeface="Lato"/>
                <a:cs typeface="Lato"/>
                <a:sym typeface="Lato"/>
              </a:rPr>
              <a:t>Group related functionality into a bounded context.</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Char char="○"/>
            </a:pPr>
            <a:r>
              <a:rPr lang="en-GB">
                <a:solidFill>
                  <a:srgbClr val="9900FF"/>
                </a:solidFill>
                <a:latin typeface="Lato"/>
                <a:ea typeface="Lato"/>
                <a:cs typeface="Lato"/>
                <a:sym typeface="Lato"/>
              </a:rPr>
              <a:t>Each bounded context can become a potential microservice.</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Example:</a:t>
            </a:r>
            <a:r>
              <a:rPr lang="en-GB" sz="1400">
                <a:solidFill>
                  <a:srgbClr val="9900FF"/>
                </a:solidFill>
                <a:latin typeface="Lato"/>
                <a:ea typeface="Lato"/>
                <a:cs typeface="Lato"/>
                <a:sym typeface="Lato"/>
              </a:rPr>
              <a:t> An e-commerce system can have services like Order Service, Payment Service, Inventory Service, etc.</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1400">
              <a:solidFill>
                <a:srgbClr val="9900FF"/>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9"/>
          <p:cNvSpPr txBox="1"/>
          <p:nvPr>
            <p:ph idx="1" type="body"/>
          </p:nvPr>
        </p:nvSpPr>
        <p:spPr>
          <a:xfrm>
            <a:off x="121375" y="1017725"/>
            <a:ext cx="8710800" cy="41256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018"/>
              <a:buFont typeface="Arial"/>
              <a:buNone/>
            </a:pPr>
            <a:r>
              <a:rPr b="1" lang="en-GB" sz="1502">
                <a:solidFill>
                  <a:srgbClr val="9900FF"/>
                </a:solidFill>
                <a:latin typeface="Lato"/>
                <a:ea typeface="Lato"/>
                <a:cs typeface="Lato"/>
                <a:sym typeface="Lato"/>
              </a:rPr>
              <a:t>Identify Microservices Boundaries</a:t>
            </a:r>
            <a:endParaRPr b="1" sz="1502">
              <a:solidFill>
                <a:srgbClr val="9900FF"/>
              </a:solidFill>
              <a:latin typeface="Lato"/>
              <a:ea typeface="Lato"/>
              <a:cs typeface="Lato"/>
              <a:sym typeface="Lato"/>
            </a:endParaRPr>
          </a:p>
          <a:p>
            <a:pPr indent="-312261" lvl="0" marL="457200" rtl="0" algn="l">
              <a:lnSpc>
                <a:spcPct val="95000"/>
              </a:lnSpc>
              <a:spcBef>
                <a:spcPts val="1200"/>
              </a:spcBef>
              <a:spcAft>
                <a:spcPts val="0"/>
              </a:spcAft>
              <a:buClr>
                <a:srgbClr val="9900FF"/>
              </a:buClr>
              <a:buSzPts val="1318"/>
              <a:buChar char="●"/>
            </a:pPr>
            <a:r>
              <a:rPr lang="en-GB" sz="1317">
                <a:solidFill>
                  <a:srgbClr val="9900FF"/>
                </a:solidFill>
                <a:latin typeface="Lato"/>
                <a:ea typeface="Lato"/>
                <a:cs typeface="Lato"/>
                <a:sym typeface="Lato"/>
              </a:rPr>
              <a:t>Services should be </a:t>
            </a:r>
            <a:r>
              <a:rPr b="1" lang="en-GB" sz="1317">
                <a:solidFill>
                  <a:srgbClr val="9900FF"/>
                </a:solidFill>
                <a:latin typeface="Lato"/>
                <a:ea typeface="Lato"/>
                <a:cs typeface="Lato"/>
                <a:sym typeface="Lato"/>
              </a:rPr>
              <a:t>loosely coupled</a:t>
            </a:r>
            <a:r>
              <a:rPr lang="en-GB" sz="1317">
                <a:solidFill>
                  <a:srgbClr val="9900FF"/>
                </a:solidFill>
                <a:latin typeface="Lato"/>
                <a:ea typeface="Lato"/>
                <a:cs typeface="Lato"/>
                <a:sym typeface="Lato"/>
              </a:rPr>
              <a:t> and have </a:t>
            </a:r>
            <a:r>
              <a:rPr b="1" lang="en-GB" sz="1317">
                <a:solidFill>
                  <a:srgbClr val="9900FF"/>
                </a:solidFill>
                <a:latin typeface="Lato"/>
                <a:ea typeface="Lato"/>
                <a:cs typeface="Lato"/>
                <a:sym typeface="Lato"/>
              </a:rPr>
              <a:t>high cohesion</a:t>
            </a:r>
            <a:r>
              <a:rPr lang="en-GB" sz="1317">
                <a:solidFill>
                  <a:srgbClr val="9900FF"/>
                </a:solidFill>
                <a:latin typeface="Lato"/>
                <a:ea typeface="Lato"/>
                <a:cs typeface="Lato"/>
                <a:sym typeface="Lato"/>
              </a:rPr>
              <a:t>. Each service should be responsible for a specific business capability and should manage its own data.</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Font typeface="Lato"/>
              <a:buChar char="●"/>
            </a:pPr>
            <a:r>
              <a:rPr b="1" lang="en-GB" sz="1317">
                <a:solidFill>
                  <a:srgbClr val="9900FF"/>
                </a:solidFill>
                <a:latin typeface="Lato"/>
                <a:ea typeface="Lato"/>
                <a:cs typeface="Lato"/>
                <a:sym typeface="Lato"/>
              </a:rPr>
              <a:t>Guidelines for Defining Boundaries:</a:t>
            </a:r>
            <a:endParaRPr b="1"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Single Responsibility:</a:t>
            </a:r>
            <a:r>
              <a:rPr lang="en-GB" sz="1317">
                <a:solidFill>
                  <a:srgbClr val="9900FF"/>
                </a:solidFill>
                <a:latin typeface="Lato"/>
                <a:ea typeface="Lato"/>
                <a:cs typeface="Lato"/>
                <a:sym typeface="Lato"/>
              </a:rPr>
              <a:t> A microservice should do one thing well (e.g., Customer Service manages customer data).</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Autonomy:</a:t>
            </a:r>
            <a:r>
              <a:rPr lang="en-GB" sz="1317">
                <a:solidFill>
                  <a:srgbClr val="9900FF"/>
                </a:solidFill>
                <a:latin typeface="Lato"/>
                <a:ea typeface="Lato"/>
                <a:cs typeface="Lato"/>
                <a:sym typeface="Lato"/>
              </a:rPr>
              <a:t> Services should operate independently of one another.</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Data Ownership:</a:t>
            </a:r>
            <a:r>
              <a:rPr lang="en-GB" sz="1317">
                <a:solidFill>
                  <a:srgbClr val="9900FF"/>
                </a:solidFill>
                <a:latin typeface="Lato"/>
                <a:ea typeface="Lato"/>
                <a:cs typeface="Lato"/>
                <a:sym typeface="Lato"/>
              </a:rPr>
              <a:t> Each service should have its own database (avoiding shared databases) to ensure loose coupling.</a:t>
            </a:r>
            <a:endParaRPr sz="13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b="1" lang="en-GB" sz="1317">
                <a:solidFill>
                  <a:srgbClr val="9900FF"/>
                </a:solidFill>
                <a:latin typeface="Lato"/>
                <a:ea typeface="Lato"/>
                <a:cs typeface="Lato"/>
                <a:sym typeface="Lato"/>
              </a:rPr>
              <a:t>Example:</a:t>
            </a:r>
            <a:r>
              <a:rPr lang="en-GB" sz="1317">
                <a:solidFill>
                  <a:srgbClr val="9900FF"/>
                </a:solidFill>
                <a:latin typeface="Lato"/>
                <a:ea typeface="Lato"/>
                <a:cs typeface="Lato"/>
                <a:sym typeface="Lato"/>
              </a:rPr>
              <a:t> A User Service manages user data, and an Order Service handles orders. The two services are decoupled but communicate via APIs.</a:t>
            </a:r>
            <a:endParaRPr sz="1317">
              <a:solidFill>
                <a:srgbClr val="9900FF"/>
              </a:solidFill>
              <a:latin typeface="Lato"/>
              <a:ea typeface="Lato"/>
              <a:cs typeface="Lato"/>
              <a:sym typeface="Lato"/>
            </a:endParaRPr>
          </a:p>
          <a:p>
            <a:pPr indent="0" lvl="0" marL="0" rtl="0" algn="l">
              <a:lnSpc>
                <a:spcPct val="95000"/>
              </a:lnSpc>
              <a:spcBef>
                <a:spcPts val="1400"/>
              </a:spcBef>
              <a:spcAft>
                <a:spcPts val="0"/>
              </a:spcAft>
              <a:buSzPts val="1018"/>
              <a:buNone/>
            </a:pPr>
            <a:r>
              <a:rPr b="1" lang="en-GB" sz="1502">
                <a:solidFill>
                  <a:srgbClr val="9900FF"/>
                </a:solidFill>
                <a:latin typeface="Lato"/>
                <a:ea typeface="Lato"/>
                <a:cs typeface="Lato"/>
                <a:sym typeface="Lato"/>
              </a:rPr>
              <a:t>Define Service Contracts (APIs)</a:t>
            </a:r>
            <a:endParaRPr b="1" sz="1502">
              <a:solidFill>
                <a:srgbClr val="9900FF"/>
              </a:solidFill>
              <a:latin typeface="Lato"/>
              <a:ea typeface="Lato"/>
              <a:cs typeface="Lato"/>
              <a:sym typeface="Lato"/>
            </a:endParaRPr>
          </a:p>
          <a:p>
            <a:pPr indent="-312261" lvl="0" marL="457200" rtl="0" algn="l">
              <a:lnSpc>
                <a:spcPct val="95000"/>
              </a:lnSpc>
              <a:spcBef>
                <a:spcPts val="1200"/>
              </a:spcBef>
              <a:spcAft>
                <a:spcPts val="0"/>
              </a:spcAft>
              <a:buClr>
                <a:srgbClr val="9900FF"/>
              </a:buClr>
              <a:buSzPts val="1318"/>
              <a:buChar char="●"/>
            </a:pPr>
            <a:r>
              <a:rPr lang="en-GB" sz="1317">
                <a:solidFill>
                  <a:srgbClr val="9900FF"/>
                </a:solidFill>
                <a:latin typeface="Lato"/>
                <a:ea typeface="Lato"/>
                <a:cs typeface="Lato"/>
                <a:sym typeface="Lato"/>
              </a:rPr>
              <a:t>Each microservice should expose a </a:t>
            </a:r>
            <a:r>
              <a:rPr b="1" lang="en-GB" sz="1317">
                <a:solidFill>
                  <a:srgbClr val="9900FF"/>
                </a:solidFill>
                <a:latin typeface="Lato"/>
                <a:ea typeface="Lato"/>
                <a:cs typeface="Lato"/>
                <a:sym typeface="Lato"/>
              </a:rPr>
              <a:t>well-defined API</a:t>
            </a:r>
            <a:r>
              <a:rPr lang="en-GB" sz="1317">
                <a:solidFill>
                  <a:srgbClr val="9900FF"/>
                </a:solidFill>
                <a:latin typeface="Lato"/>
                <a:ea typeface="Lato"/>
                <a:cs typeface="Lato"/>
                <a:sym typeface="Lato"/>
              </a:rPr>
              <a:t> that other services or clients can use to interact with it.</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RESTful APIs</a:t>
            </a:r>
            <a:r>
              <a:rPr lang="en-GB" sz="1317">
                <a:solidFill>
                  <a:srgbClr val="9900FF"/>
                </a:solidFill>
                <a:latin typeface="Lato"/>
                <a:ea typeface="Lato"/>
                <a:cs typeface="Lato"/>
                <a:sym typeface="Lato"/>
              </a:rPr>
              <a:t> or </a:t>
            </a:r>
            <a:r>
              <a:rPr b="1" lang="en-GB" sz="1317">
                <a:solidFill>
                  <a:srgbClr val="9900FF"/>
                </a:solidFill>
                <a:latin typeface="Lato"/>
                <a:ea typeface="Lato"/>
                <a:cs typeface="Lato"/>
                <a:sym typeface="Lato"/>
              </a:rPr>
              <a:t>gRPC</a:t>
            </a:r>
            <a:r>
              <a:rPr lang="en-GB" sz="1317">
                <a:solidFill>
                  <a:srgbClr val="9900FF"/>
                </a:solidFill>
                <a:latin typeface="Lato"/>
                <a:ea typeface="Lato"/>
                <a:cs typeface="Lato"/>
                <a:sym typeface="Lato"/>
              </a:rPr>
              <a:t> are common for microservice communication.</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lang="en-GB" sz="1317">
                <a:solidFill>
                  <a:srgbClr val="9900FF"/>
                </a:solidFill>
                <a:latin typeface="Lato"/>
                <a:ea typeface="Lato"/>
                <a:cs typeface="Lato"/>
                <a:sym typeface="Lato"/>
              </a:rPr>
              <a:t>Use </a:t>
            </a:r>
            <a:r>
              <a:rPr b="1" lang="en-GB" sz="1317">
                <a:solidFill>
                  <a:srgbClr val="9900FF"/>
                </a:solidFill>
                <a:latin typeface="Lato"/>
                <a:ea typeface="Lato"/>
                <a:cs typeface="Lato"/>
                <a:sym typeface="Lato"/>
              </a:rPr>
              <a:t>OpenAPI (Swagger)</a:t>
            </a:r>
            <a:r>
              <a:rPr lang="en-GB" sz="1317">
                <a:solidFill>
                  <a:srgbClr val="9900FF"/>
                </a:solidFill>
                <a:latin typeface="Lato"/>
                <a:ea typeface="Lato"/>
                <a:cs typeface="Lato"/>
                <a:sym typeface="Lato"/>
              </a:rPr>
              <a:t> to document APIs so that other teams know how to interact with each service.</a:t>
            </a:r>
            <a:endParaRPr sz="1965">
              <a:solidFill>
                <a:srgbClr val="9900FF"/>
              </a:solidFill>
              <a:latin typeface="Lato"/>
              <a:ea typeface="Lato"/>
              <a:cs typeface="Lato"/>
              <a:sym typeface="Lato"/>
            </a:endParaRPr>
          </a:p>
        </p:txBody>
      </p:sp>
      <p:sp>
        <p:nvSpPr>
          <p:cNvPr id="270" name="Google Shape;270;p4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88">
                <a:solidFill>
                  <a:srgbClr val="9900FF"/>
                </a:solidFill>
                <a:latin typeface="Lato"/>
                <a:ea typeface="Lato"/>
                <a:cs typeface="Lato"/>
                <a:sym typeface="Lato"/>
              </a:rPr>
              <a:t>Designing Microservices</a:t>
            </a:r>
            <a:endParaRPr b="1" sz="3788">
              <a:solidFill>
                <a:srgbClr val="9900FF"/>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idx="1" type="body"/>
          </p:nvPr>
        </p:nvSpPr>
        <p:spPr>
          <a:xfrm>
            <a:off x="121375" y="1017725"/>
            <a:ext cx="8710800" cy="4125600"/>
          </a:xfrm>
          <a:prstGeom prst="rect">
            <a:avLst/>
          </a:prstGeom>
        </p:spPr>
        <p:txBody>
          <a:bodyPr anchorCtr="0" anchor="t" bIns="91425" lIns="91425" spcFirstLastPara="1" rIns="91425" wrap="square" tIns="91425">
            <a:noAutofit/>
          </a:bodyPr>
          <a:lstStyle/>
          <a:p>
            <a:pPr indent="0" lvl="0" marL="457200" rtl="0" algn="l">
              <a:lnSpc>
                <a:spcPct val="95000"/>
              </a:lnSpc>
              <a:spcBef>
                <a:spcPts val="1200"/>
              </a:spcBef>
              <a:spcAft>
                <a:spcPts val="0"/>
              </a:spcAft>
              <a:buNone/>
            </a:pPr>
            <a:r>
              <a:rPr b="1" lang="en-GB" sz="1217">
                <a:solidFill>
                  <a:srgbClr val="9900FF"/>
                </a:solidFill>
                <a:latin typeface="Lato"/>
                <a:ea typeface="Lato"/>
                <a:cs typeface="Lato"/>
                <a:sym typeface="Lato"/>
              </a:rPr>
              <a:t>Example:</a:t>
            </a:r>
            <a:r>
              <a:rPr lang="en-GB" sz="1217">
                <a:solidFill>
                  <a:srgbClr val="9900FF"/>
                </a:solidFill>
                <a:latin typeface="Lato"/>
                <a:ea typeface="Lato"/>
                <a:cs typeface="Lato"/>
                <a:sym typeface="Lato"/>
              </a:rPr>
              <a:t> A Product Service API might expose endpoints like:</a:t>
            </a:r>
            <a:endParaRPr sz="1217">
              <a:solidFill>
                <a:srgbClr val="9900FF"/>
              </a:solidFill>
              <a:latin typeface="Lato"/>
              <a:ea typeface="Lato"/>
              <a:cs typeface="Lato"/>
              <a:sym typeface="Lato"/>
            </a:endParaRPr>
          </a:p>
          <a:p>
            <a:pPr indent="0" lvl="0" marL="457200" rtl="0" algn="l">
              <a:lnSpc>
                <a:spcPct val="95000"/>
              </a:lnSpc>
              <a:spcBef>
                <a:spcPts val="1200"/>
              </a:spcBef>
              <a:spcAft>
                <a:spcPts val="0"/>
              </a:spcAft>
              <a:buNone/>
            </a:pPr>
            <a:r>
              <a:rPr lang="en-GB" sz="1217">
                <a:solidFill>
                  <a:srgbClr val="9900FF"/>
                </a:solidFill>
                <a:latin typeface="Lato"/>
                <a:ea typeface="Lato"/>
                <a:cs typeface="Lato"/>
                <a:sym typeface="Lato"/>
              </a:rPr>
              <a:t>GET /products/{id}</a:t>
            </a:r>
            <a:endParaRPr sz="1217">
              <a:solidFill>
                <a:srgbClr val="9900FF"/>
              </a:solidFill>
              <a:latin typeface="Lato"/>
              <a:ea typeface="Lato"/>
              <a:cs typeface="Lato"/>
              <a:sym typeface="Lato"/>
            </a:endParaRPr>
          </a:p>
          <a:p>
            <a:pPr indent="0" lvl="0" marL="457200" rtl="0" algn="l">
              <a:lnSpc>
                <a:spcPct val="95000"/>
              </a:lnSpc>
              <a:spcBef>
                <a:spcPts val="1200"/>
              </a:spcBef>
              <a:spcAft>
                <a:spcPts val="0"/>
              </a:spcAft>
              <a:buNone/>
            </a:pPr>
            <a:r>
              <a:rPr lang="en-GB" sz="1217">
                <a:solidFill>
                  <a:srgbClr val="9900FF"/>
                </a:solidFill>
                <a:latin typeface="Lato"/>
                <a:ea typeface="Lato"/>
                <a:cs typeface="Lato"/>
                <a:sym typeface="Lato"/>
              </a:rPr>
              <a:t>POST /products</a:t>
            </a:r>
            <a:endParaRPr sz="1217">
              <a:solidFill>
                <a:srgbClr val="9900FF"/>
              </a:solidFill>
              <a:latin typeface="Lato"/>
              <a:ea typeface="Lato"/>
              <a:cs typeface="Lato"/>
              <a:sym typeface="Lato"/>
            </a:endParaRPr>
          </a:p>
          <a:p>
            <a:pPr indent="0" lvl="0" marL="457200" rtl="0" algn="l">
              <a:lnSpc>
                <a:spcPct val="95000"/>
              </a:lnSpc>
              <a:spcBef>
                <a:spcPts val="1200"/>
              </a:spcBef>
              <a:spcAft>
                <a:spcPts val="0"/>
              </a:spcAft>
              <a:buNone/>
            </a:pPr>
            <a:r>
              <a:rPr lang="en-GB" sz="1217">
                <a:solidFill>
                  <a:srgbClr val="9900FF"/>
                </a:solidFill>
                <a:latin typeface="Lato"/>
                <a:ea typeface="Lato"/>
                <a:cs typeface="Lato"/>
                <a:sym typeface="Lato"/>
              </a:rPr>
              <a:t>DELETE /products/{id}</a:t>
            </a:r>
            <a:endParaRPr sz="1217">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4. Establish Communication Patterns</a:t>
            </a:r>
            <a:endParaRPr b="1" sz="14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Font typeface="Lato"/>
              <a:buChar char="●"/>
            </a:pPr>
            <a:r>
              <a:rPr lang="en-GB" sz="1200">
                <a:solidFill>
                  <a:srgbClr val="9900FF"/>
                </a:solidFill>
                <a:latin typeface="Lato"/>
                <a:ea typeface="Lato"/>
                <a:cs typeface="Lato"/>
                <a:sym typeface="Lato"/>
              </a:rPr>
              <a:t>Microservices need to communicate, but excessive synchronous calls can lead to performance bottlenecks.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Char char="●"/>
            </a:pPr>
            <a:r>
              <a:rPr b="1" lang="en-GB" sz="1200">
                <a:solidFill>
                  <a:srgbClr val="9900FF"/>
                </a:solidFill>
                <a:latin typeface="Lato"/>
                <a:ea typeface="Lato"/>
                <a:cs typeface="Lato"/>
                <a:sym typeface="Lato"/>
              </a:rPr>
              <a:t>Communication Patterns:</a:t>
            </a:r>
            <a:endParaRPr b="1"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Synchronous Communication:</a:t>
            </a:r>
            <a:r>
              <a:rPr lang="en-GB" sz="1200">
                <a:solidFill>
                  <a:srgbClr val="9900FF"/>
                </a:solidFill>
                <a:latin typeface="Lato"/>
                <a:ea typeface="Lato"/>
                <a:cs typeface="Lato"/>
                <a:sym typeface="Lato"/>
              </a:rPr>
              <a:t> Services communicate using HTTP/HTTPS, typically with REST or gRPC. Use this pattern when you need real-time responses.</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Asynchronous Communication:</a:t>
            </a:r>
            <a:r>
              <a:rPr lang="en-GB" sz="1200">
                <a:solidFill>
                  <a:srgbClr val="9900FF"/>
                </a:solidFill>
                <a:latin typeface="Lato"/>
                <a:ea typeface="Lato"/>
                <a:cs typeface="Lato"/>
                <a:sym typeface="Lato"/>
              </a:rPr>
              <a:t> Services communicate using message brokers (e.g., RabbitMQ, Kafka) or event-driven architecture. This pattern helps to decouple services and improve fault tolerance.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Event-Driven Architecture:</a:t>
            </a:r>
            <a:r>
              <a:rPr lang="en-GB" sz="1200">
                <a:solidFill>
                  <a:srgbClr val="9900FF"/>
                </a:solidFill>
                <a:latin typeface="Lato"/>
                <a:ea typeface="Lato"/>
                <a:cs typeface="Lato"/>
                <a:sym typeface="Lato"/>
              </a:rPr>
              <a:t> Services publish events (e.g., Order Placed) to an event bus, and other services subscribe to events they care about.</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Example:</a:t>
            </a:r>
            <a:r>
              <a:rPr lang="en-GB" sz="1200">
                <a:solidFill>
                  <a:srgbClr val="9900FF"/>
                </a:solidFill>
                <a:latin typeface="Lato"/>
                <a:ea typeface="Lato"/>
                <a:cs typeface="Lato"/>
                <a:sym typeface="Lato"/>
              </a:rPr>
              <a:t> When an Order Service places an order, it might publish an event, and the Payment Service listens for the event to initiate payment processing asynchronously.</a:t>
            </a:r>
            <a:endParaRPr sz="1200">
              <a:solidFill>
                <a:srgbClr val="9900FF"/>
              </a:solidFill>
              <a:latin typeface="Lato"/>
              <a:ea typeface="Lato"/>
              <a:cs typeface="Lato"/>
              <a:sym typeface="Lato"/>
            </a:endParaRPr>
          </a:p>
          <a:p>
            <a:pPr indent="0" lvl="0" marL="0" rtl="0" algn="l">
              <a:lnSpc>
                <a:spcPct val="95000"/>
              </a:lnSpc>
              <a:spcBef>
                <a:spcPts val="1200"/>
              </a:spcBef>
              <a:spcAft>
                <a:spcPts val="1200"/>
              </a:spcAft>
              <a:buNone/>
            </a:pPr>
            <a:r>
              <a:t/>
            </a:r>
            <a:endParaRPr sz="1217">
              <a:solidFill>
                <a:srgbClr val="9900FF"/>
              </a:solidFill>
              <a:latin typeface="Lato"/>
              <a:ea typeface="Lato"/>
              <a:cs typeface="Lato"/>
              <a:sym typeface="Lato"/>
            </a:endParaRPr>
          </a:p>
        </p:txBody>
      </p:sp>
      <p:sp>
        <p:nvSpPr>
          <p:cNvPr id="276" name="Google Shape;276;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88">
                <a:solidFill>
                  <a:srgbClr val="9900FF"/>
                </a:solidFill>
                <a:latin typeface="Lato"/>
                <a:ea typeface="Lato"/>
                <a:cs typeface="Lato"/>
                <a:sym typeface="Lato"/>
              </a:rPr>
              <a:t>Designing Microservices</a:t>
            </a:r>
            <a:endParaRPr b="1" sz="3788">
              <a:solidFill>
                <a:srgbClr val="9900FF"/>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idx="1" type="body"/>
          </p:nvPr>
        </p:nvSpPr>
        <p:spPr>
          <a:xfrm>
            <a:off x="121375" y="1017725"/>
            <a:ext cx="8710800" cy="4125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Handle Data Management</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lang="en-GB" sz="1100">
                <a:solidFill>
                  <a:srgbClr val="9900FF"/>
                </a:solidFill>
                <a:latin typeface="Lato"/>
                <a:ea typeface="Lato"/>
                <a:cs typeface="Lato"/>
                <a:sym typeface="Lato"/>
              </a:rPr>
              <a:t>Each microservice should </a:t>
            </a:r>
            <a:r>
              <a:rPr b="1" lang="en-GB" sz="1100">
                <a:solidFill>
                  <a:srgbClr val="9900FF"/>
                </a:solidFill>
                <a:latin typeface="Lato"/>
                <a:ea typeface="Lato"/>
                <a:cs typeface="Lato"/>
                <a:sym typeface="Lato"/>
              </a:rPr>
              <a:t>own its own data</a:t>
            </a:r>
            <a:r>
              <a:rPr lang="en-GB" sz="1100">
                <a:solidFill>
                  <a:srgbClr val="9900FF"/>
                </a:solidFill>
                <a:latin typeface="Lato"/>
                <a:ea typeface="Lato"/>
                <a:cs typeface="Lato"/>
                <a:sym typeface="Lato"/>
              </a:rPr>
              <a:t> (known as the </a:t>
            </a:r>
            <a:r>
              <a:rPr b="1" lang="en-GB" sz="1100">
                <a:solidFill>
                  <a:srgbClr val="9900FF"/>
                </a:solidFill>
                <a:latin typeface="Lato"/>
                <a:ea typeface="Lato"/>
                <a:cs typeface="Lato"/>
                <a:sym typeface="Lato"/>
              </a:rPr>
              <a:t>database per service</a:t>
            </a:r>
            <a:r>
              <a:rPr lang="en-GB" sz="1100">
                <a:solidFill>
                  <a:srgbClr val="9900FF"/>
                </a:solidFill>
                <a:latin typeface="Lato"/>
                <a:ea typeface="Lato"/>
                <a:cs typeface="Lato"/>
                <a:sym typeface="Lato"/>
              </a:rPr>
              <a:t> pattern). This ensures autonomy and prevents tight coupling between services.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Avoid shared databases</a:t>
            </a:r>
            <a:r>
              <a:rPr lang="en-GB" sz="1100">
                <a:solidFill>
                  <a:srgbClr val="9900FF"/>
                </a:solidFill>
                <a:latin typeface="Lato"/>
                <a:ea typeface="Lato"/>
                <a:cs typeface="Lato"/>
                <a:sym typeface="Lato"/>
              </a:rPr>
              <a:t>, but instead use </a:t>
            </a:r>
            <a:r>
              <a:rPr b="1" lang="en-GB" sz="1100">
                <a:solidFill>
                  <a:srgbClr val="9900FF"/>
                </a:solidFill>
                <a:latin typeface="Lato"/>
                <a:ea typeface="Lato"/>
                <a:cs typeface="Lato"/>
                <a:sym typeface="Lato"/>
              </a:rPr>
              <a:t>API-based data access</a:t>
            </a:r>
            <a:r>
              <a:rPr lang="en-GB" sz="1100">
                <a:solidFill>
                  <a:srgbClr val="9900FF"/>
                </a:solidFill>
                <a:latin typeface="Lato"/>
                <a:ea typeface="Lato"/>
                <a:cs typeface="Lato"/>
                <a:sym typeface="Lato"/>
              </a:rPr>
              <a:t> between services.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Eventual Consistency:</a:t>
            </a:r>
            <a:r>
              <a:rPr lang="en-GB" sz="1100">
                <a:solidFill>
                  <a:srgbClr val="9900FF"/>
                </a:solidFill>
                <a:latin typeface="Lato"/>
                <a:ea typeface="Lato"/>
                <a:cs typeface="Lato"/>
                <a:sym typeface="Lato"/>
              </a:rPr>
              <a:t> Since each service owns its own data, you may need to adopt an eventual consistency model where services synchronize data asynchronously via events.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Example:</a:t>
            </a:r>
            <a:r>
              <a:rPr lang="en-GB" sz="1100">
                <a:solidFill>
                  <a:srgbClr val="9900FF"/>
                </a:solidFill>
                <a:latin typeface="Lato"/>
                <a:ea typeface="Lato"/>
                <a:cs typeface="Lato"/>
                <a:sym typeface="Lato"/>
              </a:rPr>
              <a:t> The Order Service has its own database for orders, while the User Service maintains a separate database for user profiles.</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Ensure Fault Tolerance and Resilience</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Microservices can fail independently, so design for failure.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b="1" lang="en-GB" sz="1100">
                <a:solidFill>
                  <a:srgbClr val="9900FF"/>
                </a:solidFill>
                <a:latin typeface="Lato"/>
                <a:ea typeface="Lato"/>
                <a:cs typeface="Lato"/>
                <a:sym typeface="Lato"/>
              </a:rPr>
              <a:t>Techniques to Ensure Resilience:</a:t>
            </a:r>
            <a:endParaRPr b="1"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Circuit Breaker Pattern:</a:t>
            </a:r>
            <a:r>
              <a:rPr lang="en-GB" sz="1100">
                <a:solidFill>
                  <a:srgbClr val="9900FF"/>
                </a:solidFill>
                <a:latin typeface="Lato"/>
                <a:ea typeface="Lato"/>
                <a:cs typeface="Lato"/>
                <a:sym typeface="Lato"/>
              </a:rPr>
              <a:t> Prevents a service from trying to call another service if it is known to be down.</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Retry and Timeout:</a:t>
            </a:r>
            <a:r>
              <a:rPr lang="en-GB" sz="1100">
                <a:solidFill>
                  <a:srgbClr val="9900FF"/>
                </a:solidFill>
                <a:latin typeface="Lato"/>
                <a:ea typeface="Lato"/>
                <a:cs typeface="Lato"/>
                <a:sym typeface="Lato"/>
              </a:rPr>
              <a:t> Set retries and timeouts to prevent long wait times during communication failures.</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Bulkhead Pattern:</a:t>
            </a:r>
            <a:r>
              <a:rPr lang="en-GB" sz="1100">
                <a:solidFill>
                  <a:srgbClr val="9900FF"/>
                </a:solidFill>
                <a:latin typeface="Lato"/>
                <a:ea typeface="Lato"/>
                <a:cs typeface="Lato"/>
                <a:sym typeface="Lato"/>
              </a:rPr>
              <a:t> Isolates services to prevent a failure in one service from cascading to others.</a:t>
            </a:r>
            <a:endParaRPr sz="1100">
              <a:solidFill>
                <a:srgbClr val="9900FF"/>
              </a:solidFill>
              <a:latin typeface="Lato"/>
              <a:ea typeface="Lato"/>
              <a:cs typeface="Lato"/>
              <a:sym typeface="Lato"/>
            </a:endParaRPr>
          </a:p>
          <a:p>
            <a:pPr indent="0" lvl="0" marL="0" rtl="0" algn="l">
              <a:spcBef>
                <a:spcPts val="1200"/>
              </a:spcBef>
              <a:spcAft>
                <a:spcPts val="1200"/>
              </a:spcAft>
              <a:buNone/>
            </a:pPr>
            <a:r>
              <a:rPr b="1" lang="en-GB" sz="1100">
                <a:solidFill>
                  <a:srgbClr val="9900FF"/>
                </a:solidFill>
                <a:latin typeface="Lato"/>
                <a:ea typeface="Lato"/>
                <a:cs typeface="Lato"/>
                <a:sym typeface="Lato"/>
              </a:rPr>
              <a:t>Example:</a:t>
            </a:r>
            <a:r>
              <a:rPr lang="en-GB" sz="1100">
                <a:solidFill>
                  <a:srgbClr val="9900FF"/>
                </a:solidFill>
                <a:latin typeface="Lato"/>
                <a:ea typeface="Lato"/>
                <a:cs typeface="Lato"/>
                <a:sym typeface="Lato"/>
              </a:rPr>
              <a:t> If the Inventory Service is down, the Order Service should not keep retrying indefinitely but instead fall back to a default behavior or cache the request.</a:t>
            </a:r>
            <a:endParaRPr b="1" sz="1217">
              <a:solidFill>
                <a:srgbClr val="9900FF"/>
              </a:solidFill>
              <a:latin typeface="Lato"/>
              <a:ea typeface="Lato"/>
              <a:cs typeface="Lato"/>
              <a:sym typeface="Lato"/>
            </a:endParaRPr>
          </a:p>
        </p:txBody>
      </p:sp>
      <p:sp>
        <p:nvSpPr>
          <p:cNvPr id="282" name="Google Shape;282;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88">
                <a:solidFill>
                  <a:srgbClr val="9900FF"/>
                </a:solidFill>
                <a:latin typeface="Lato"/>
                <a:ea typeface="Lato"/>
                <a:cs typeface="Lato"/>
                <a:sym typeface="Lato"/>
              </a:rPr>
              <a:t>Designing Microservices</a:t>
            </a:r>
            <a:endParaRPr b="1" sz="3788">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61500" y="445025"/>
            <a:ext cx="8670900" cy="6408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Clr>
                <a:schemeClr val="dk1"/>
              </a:buClr>
              <a:buSzPts val="1100"/>
              <a:buFont typeface="Arial"/>
              <a:buNone/>
            </a:pPr>
            <a:r>
              <a:rPr b="1" lang="en-GB" sz="2600">
                <a:solidFill>
                  <a:srgbClr val="9900FF"/>
                </a:solidFill>
                <a:latin typeface="Lato"/>
                <a:ea typeface="Lato"/>
                <a:cs typeface="Lato"/>
                <a:sym typeface="Lato"/>
              </a:rPr>
              <a:t>Monolithic Architecture</a:t>
            </a:r>
            <a:endParaRPr sz="4100">
              <a:solidFill>
                <a:srgbClr val="9900FF"/>
              </a:solidFill>
              <a:latin typeface="Lato"/>
              <a:ea typeface="Lato"/>
              <a:cs typeface="Lato"/>
              <a:sym typeface="Lato"/>
            </a:endParaRPr>
          </a:p>
        </p:txBody>
      </p:sp>
      <p:sp>
        <p:nvSpPr>
          <p:cNvPr id="72" name="Google Shape;72;p16"/>
          <p:cNvSpPr txBox="1"/>
          <p:nvPr>
            <p:ph idx="1" type="body"/>
          </p:nvPr>
        </p:nvSpPr>
        <p:spPr>
          <a:xfrm>
            <a:off x="161500" y="1236724"/>
            <a:ext cx="8670900" cy="38232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When designing and developing software systems, </a:t>
            </a:r>
            <a:r>
              <a:rPr b="1" lang="en-GB" sz="1200">
                <a:solidFill>
                  <a:srgbClr val="9900FF"/>
                </a:solidFill>
                <a:latin typeface="Lato"/>
                <a:ea typeface="Lato"/>
                <a:cs typeface="Lato"/>
                <a:sym typeface="Lato"/>
              </a:rPr>
              <a:t>monolithic</a:t>
            </a:r>
            <a:r>
              <a:rPr lang="en-GB" sz="1200">
                <a:solidFill>
                  <a:srgbClr val="9900FF"/>
                </a:solidFill>
                <a:latin typeface="Lato"/>
                <a:ea typeface="Lato"/>
                <a:cs typeface="Lato"/>
                <a:sym typeface="Lato"/>
              </a:rPr>
              <a:t> and </a:t>
            </a:r>
            <a:r>
              <a:rPr b="1" lang="en-GB" sz="1200">
                <a:solidFill>
                  <a:srgbClr val="9900FF"/>
                </a:solidFill>
                <a:latin typeface="Lato"/>
                <a:ea typeface="Lato"/>
                <a:cs typeface="Lato"/>
                <a:sym typeface="Lato"/>
              </a:rPr>
              <a:t>microservices</a:t>
            </a:r>
            <a:r>
              <a:rPr lang="en-GB" sz="1200">
                <a:solidFill>
                  <a:srgbClr val="9900FF"/>
                </a:solidFill>
                <a:latin typeface="Lato"/>
                <a:ea typeface="Lato"/>
                <a:cs typeface="Lato"/>
                <a:sym typeface="Lato"/>
              </a:rPr>
              <a:t> are two common architectural approaches. They differ in terms of structure, scalability, flexibility, and complexity. Here's a comparison of both architectures:</a:t>
            </a:r>
            <a:endParaRPr sz="1200">
              <a:solidFill>
                <a:srgbClr val="9900FF"/>
              </a:solidFill>
              <a:latin typeface="Lato"/>
              <a:ea typeface="Lato"/>
              <a:cs typeface="Lato"/>
              <a:sym typeface="Lato"/>
            </a:endParaRPr>
          </a:p>
          <a:p>
            <a:pPr indent="0" lvl="0" marL="0" rtl="0" algn="l">
              <a:lnSpc>
                <a:spcPct val="105000"/>
              </a:lnSpc>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Monolithic Architecture</a:t>
            </a:r>
            <a:endParaRPr b="1" sz="1400">
              <a:solidFill>
                <a:srgbClr val="9900FF"/>
              </a:solidFill>
              <a:latin typeface="Lato"/>
              <a:ea typeface="Lato"/>
              <a:cs typeface="Lato"/>
              <a:sym typeface="Lato"/>
            </a:endParaRPr>
          </a:p>
          <a:p>
            <a:pPr indent="0" lvl="0" marL="0" rtl="0" algn="l">
              <a:lnSpc>
                <a:spcPct val="10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Definition</a:t>
            </a:r>
            <a:endParaRPr b="1" sz="1200">
              <a:solidFill>
                <a:srgbClr val="9900FF"/>
              </a:solidFill>
              <a:latin typeface="Lato"/>
              <a:ea typeface="Lato"/>
              <a:cs typeface="Lato"/>
              <a:sym typeface="Lato"/>
            </a:endParaRPr>
          </a:p>
          <a:p>
            <a:pPr indent="0" lvl="0" marL="0" rtl="0" algn="l">
              <a:lnSpc>
                <a:spcPct val="105000"/>
              </a:lnSpc>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A </a:t>
            </a:r>
            <a:r>
              <a:rPr b="1" lang="en-GB" sz="1200">
                <a:solidFill>
                  <a:srgbClr val="9900FF"/>
                </a:solidFill>
                <a:latin typeface="Lato"/>
                <a:ea typeface="Lato"/>
                <a:cs typeface="Lato"/>
                <a:sym typeface="Lato"/>
              </a:rPr>
              <a:t>monolithic architecture</a:t>
            </a:r>
            <a:r>
              <a:rPr lang="en-GB" sz="1200">
                <a:solidFill>
                  <a:srgbClr val="9900FF"/>
                </a:solidFill>
                <a:latin typeface="Lato"/>
                <a:ea typeface="Lato"/>
                <a:cs typeface="Lato"/>
                <a:sym typeface="Lato"/>
              </a:rPr>
              <a:t> refers to a single, unified application where all components, like user interface, business logic, and data access, are combined into one large codebase and typically run as a single process.</a:t>
            </a:r>
            <a:endParaRPr sz="1200">
              <a:solidFill>
                <a:srgbClr val="9900FF"/>
              </a:solidFill>
              <a:latin typeface="Lato"/>
              <a:ea typeface="Lato"/>
              <a:cs typeface="Lato"/>
              <a:sym typeface="Lato"/>
            </a:endParaRPr>
          </a:p>
          <a:p>
            <a:pPr indent="0" lvl="0" marL="0" rtl="0" algn="l">
              <a:lnSpc>
                <a:spcPct val="10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Characteristics</a:t>
            </a:r>
            <a:endParaRPr b="1" sz="1200">
              <a:solidFill>
                <a:srgbClr val="9900FF"/>
              </a:solidFill>
              <a:latin typeface="Lato"/>
              <a:ea typeface="Lato"/>
              <a:cs typeface="Lato"/>
              <a:sym typeface="Lato"/>
            </a:endParaRPr>
          </a:p>
          <a:p>
            <a:pPr indent="-304800" lvl="0" marL="457200" rtl="0" algn="l">
              <a:lnSpc>
                <a:spcPct val="105000"/>
              </a:lnSpc>
              <a:spcBef>
                <a:spcPts val="1200"/>
              </a:spcBef>
              <a:spcAft>
                <a:spcPts val="0"/>
              </a:spcAft>
              <a:buClr>
                <a:srgbClr val="9900FF"/>
              </a:buClr>
              <a:buSzPts val="1200"/>
              <a:buChar char="●"/>
            </a:pPr>
            <a:r>
              <a:rPr b="1" lang="en-GB" sz="1200">
                <a:solidFill>
                  <a:srgbClr val="9900FF"/>
                </a:solidFill>
                <a:latin typeface="Lato"/>
                <a:ea typeface="Lato"/>
                <a:cs typeface="Lato"/>
                <a:sym typeface="Lato"/>
              </a:rPr>
              <a:t>Single Codebase</a:t>
            </a:r>
            <a:r>
              <a:rPr lang="en-GB" sz="1200">
                <a:solidFill>
                  <a:srgbClr val="9900FF"/>
                </a:solidFill>
                <a:latin typeface="Lato"/>
                <a:ea typeface="Lato"/>
                <a:cs typeface="Lato"/>
                <a:sym typeface="Lato"/>
              </a:rPr>
              <a:t>: The entire application is developed and deployed as a single unit.</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Tightly Coupled</a:t>
            </a:r>
            <a:r>
              <a:rPr lang="en-GB" sz="1200">
                <a:solidFill>
                  <a:srgbClr val="9900FF"/>
                </a:solidFill>
                <a:latin typeface="Lato"/>
                <a:ea typeface="Lato"/>
                <a:cs typeface="Lato"/>
                <a:sym typeface="Lato"/>
              </a:rPr>
              <a:t>: All components are interconnected, making it difficult to modify one part without affecting the whole system.</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Single Technology Stack</a:t>
            </a:r>
            <a:r>
              <a:rPr lang="en-GB" sz="1200">
                <a:solidFill>
                  <a:srgbClr val="9900FF"/>
                </a:solidFill>
                <a:latin typeface="Lato"/>
                <a:ea typeface="Lato"/>
                <a:cs typeface="Lato"/>
                <a:sym typeface="Lato"/>
              </a:rPr>
              <a:t>: Typically built using a single technology or programming language.</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Single Deployment</a:t>
            </a:r>
            <a:r>
              <a:rPr lang="en-GB" sz="1200">
                <a:solidFill>
                  <a:srgbClr val="9900FF"/>
                </a:solidFill>
                <a:latin typeface="Lato"/>
                <a:ea typeface="Lato"/>
                <a:cs typeface="Lato"/>
                <a:sym typeface="Lato"/>
              </a:rPr>
              <a:t>: Changes or updates to any part of the system require redeploying the entire application.</a:t>
            </a:r>
            <a:endParaRPr sz="1900">
              <a:solidFill>
                <a:srgbClr val="9900FF"/>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ph idx="1" type="body"/>
          </p:nvPr>
        </p:nvSpPr>
        <p:spPr>
          <a:xfrm>
            <a:off x="121375" y="1017725"/>
            <a:ext cx="8710800" cy="4125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400">
                <a:solidFill>
                  <a:srgbClr val="9900FF"/>
                </a:solidFill>
                <a:latin typeface="Lato"/>
                <a:ea typeface="Lato"/>
                <a:cs typeface="Lato"/>
                <a:sym typeface="Lato"/>
              </a:rPr>
              <a:t>Security Considerations</a:t>
            </a:r>
            <a:endParaRPr b="1" sz="14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API Security:</a:t>
            </a:r>
            <a:r>
              <a:rPr lang="en-GB" sz="1200">
                <a:solidFill>
                  <a:srgbClr val="9900FF"/>
                </a:solidFill>
                <a:latin typeface="Lato"/>
                <a:ea typeface="Lato"/>
                <a:cs typeface="Lato"/>
                <a:sym typeface="Lato"/>
              </a:rPr>
              <a:t> Secure APIs with </a:t>
            </a:r>
            <a:r>
              <a:rPr b="1" lang="en-GB" sz="1200">
                <a:solidFill>
                  <a:srgbClr val="9900FF"/>
                </a:solidFill>
                <a:latin typeface="Lato"/>
                <a:ea typeface="Lato"/>
                <a:cs typeface="Lato"/>
                <a:sym typeface="Lato"/>
              </a:rPr>
              <a:t>OAuth2</a:t>
            </a:r>
            <a:r>
              <a:rPr lang="en-GB" sz="1200">
                <a:solidFill>
                  <a:srgbClr val="9900FF"/>
                </a:solidFill>
                <a:latin typeface="Lato"/>
                <a:ea typeface="Lato"/>
                <a:cs typeface="Lato"/>
                <a:sym typeface="Lato"/>
              </a:rPr>
              <a:t>, </a:t>
            </a:r>
            <a:r>
              <a:rPr b="1" lang="en-GB" sz="1200">
                <a:solidFill>
                  <a:srgbClr val="9900FF"/>
                </a:solidFill>
                <a:latin typeface="Lato"/>
                <a:ea typeface="Lato"/>
                <a:cs typeface="Lato"/>
                <a:sym typeface="Lato"/>
              </a:rPr>
              <a:t>OpenID Connect</a:t>
            </a:r>
            <a:r>
              <a:rPr lang="en-GB" sz="1200">
                <a:solidFill>
                  <a:srgbClr val="9900FF"/>
                </a:solidFill>
                <a:latin typeface="Lato"/>
                <a:ea typeface="Lato"/>
                <a:cs typeface="Lato"/>
                <a:sym typeface="Lato"/>
              </a:rPr>
              <a:t>, or </a:t>
            </a:r>
            <a:r>
              <a:rPr b="1" lang="en-GB" sz="1200">
                <a:solidFill>
                  <a:srgbClr val="9900FF"/>
                </a:solidFill>
                <a:latin typeface="Lato"/>
                <a:ea typeface="Lato"/>
                <a:cs typeface="Lato"/>
                <a:sym typeface="Lato"/>
              </a:rPr>
              <a:t>JWT</a:t>
            </a:r>
            <a:r>
              <a:rPr lang="en-GB" sz="1200">
                <a:solidFill>
                  <a:srgbClr val="9900FF"/>
                </a:solidFill>
                <a:latin typeface="Lato"/>
                <a:ea typeface="Lato"/>
                <a:cs typeface="Lato"/>
                <a:sym typeface="Lato"/>
              </a:rPr>
              <a:t> for authentication and authorization.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Service-to-Service Security:</a:t>
            </a:r>
            <a:r>
              <a:rPr lang="en-GB" sz="1200">
                <a:solidFill>
                  <a:srgbClr val="9900FF"/>
                </a:solidFill>
                <a:latin typeface="Lato"/>
                <a:ea typeface="Lato"/>
                <a:cs typeface="Lato"/>
                <a:sym typeface="Lato"/>
              </a:rPr>
              <a:t> Ensure secure communication between services using </a:t>
            </a:r>
            <a:r>
              <a:rPr b="1" lang="en-GB" sz="1200">
                <a:solidFill>
                  <a:srgbClr val="9900FF"/>
                </a:solidFill>
                <a:latin typeface="Lato"/>
                <a:ea typeface="Lato"/>
                <a:cs typeface="Lato"/>
                <a:sym typeface="Lato"/>
              </a:rPr>
              <a:t>mutual TLS</a:t>
            </a:r>
            <a:r>
              <a:rPr lang="en-GB" sz="1200">
                <a:solidFill>
                  <a:srgbClr val="9900FF"/>
                </a:solidFill>
                <a:latin typeface="Lato"/>
                <a:ea typeface="Lato"/>
                <a:cs typeface="Lato"/>
                <a:sym typeface="Lato"/>
              </a:rPr>
              <a:t> (Transport Layer Security) and encrypting data at rest and in transit.</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Gateway:</a:t>
            </a:r>
            <a:r>
              <a:rPr lang="en-GB" sz="1200">
                <a:solidFill>
                  <a:srgbClr val="9900FF"/>
                </a:solidFill>
                <a:latin typeface="Lato"/>
                <a:ea typeface="Lato"/>
                <a:cs typeface="Lato"/>
                <a:sym typeface="Lato"/>
              </a:rPr>
              <a:t> Use an </a:t>
            </a:r>
            <a:r>
              <a:rPr b="1" lang="en-GB" sz="1200">
                <a:solidFill>
                  <a:srgbClr val="9900FF"/>
                </a:solidFill>
                <a:latin typeface="Lato"/>
                <a:ea typeface="Lato"/>
                <a:cs typeface="Lato"/>
                <a:sym typeface="Lato"/>
              </a:rPr>
              <a:t>API Gateway</a:t>
            </a:r>
            <a:r>
              <a:rPr lang="en-GB" sz="1200">
                <a:solidFill>
                  <a:srgbClr val="9900FF"/>
                </a:solidFill>
                <a:latin typeface="Lato"/>
                <a:ea typeface="Lato"/>
                <a:cs typeface="Lato"/>
                <a:sym typeface="Lato"/>
              </a:rPr>
              <a:t> to route requests, handle authentication, logging, and rate-limiting at a single point.</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Example:</a:t>
            </a:r>
            <a:r>
              <a:rPr lang="en-GB" sz="1200">
                <a:solidFill>
                  <a:srgbClr val="9900FF"/>
                </a:solidFill>
                <a:latin typeface="Lato"/>
                <a:ea typeface="Lato"/>
                <a:cs typeface="Lato"/>
                <a:sym typeface="Lato"/>
              </a:rPr>
              <a:t> The Payment Service should authenticate every incoming request from the Order Service via a JWT token or similar mechanism.</a:t>
            </a:r>
            <a:endParaRPr sz="1200">
              <a:solidFill>
                <a:srgbClr val="9900FF"/>
              </a:solidFill>
              <a:latin typeface="Lato"/>
              <a:ea typeface="Lato"/>
              <a:cs typeface="Lato"/>
              <a:sym typeface="Lato"/>
            </a:endParaRPr>
          </a:p>
          <a:p>
            <a:pPr indent="0" lvl="0" marL="0" rtl="0" algn="l">
              <a:spcBef>
                <a:spcPts val="1400"/>
              </a:spcBef>
              <a:spcAft>
                <a:spcPts val="0"/>
              </a:spcAft>
              <a:buNone/>
            </a:pPr>
            <a:r>
              <a:rPr b="1" lang="en-GB" sz="1400">
                <a:solidFill>
                  <a:srgbClr val="9900FF"/>
                </a:solidFill>
                <a:latin typeface="Lato"/>
                <a:ea typeface="Lato"/>
                <a:cs typeface="Lato"/>
                <a:sym typeface="Lato"/>
              </a:rPr>
              <a:t>Deploy and Manage Services</a:t>
            </a:r>
            <a:endParaRPr b="1" sz="14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Font typeface="Lato"/>
              <a:buChar char="●"/>
            </a:pPr>
            <a:r>
              <a:rPr lang="en-GB" sz="1200">
                <a:solidFill>
                  <a:srgbClr val="9900FF"/>
                </a:solidFill>
                <a:latin typeface="Lato"/>
                <a:ea typeface="Lato"/>
                <a:cs typeface="Lato"/>
                <a:sym typeface="Lato"/>
              </a:rPr>
              <a:t>Microservices architecture is closely associated with containerization and orchestration.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Containerization:</a:t>
            </a:r>
            <a:r>
              <a:rPr lang="en-GB" sz="1200">
                <a:solidFill>
                  <a:srgbClr val="9900FF"/>
                </a:solidFill>
                <a:latin typeface="Lato"/>
                <a:ea typeface="Lato"/>
                <a:cs typeface="Lato"/>
                <a:sym typeface="Lato"/>
              </a:rPr>
              <a:t> Use </a:t>
            </a:r>
            <a:r>
              <a:rPr b="1" lang="en-GB" sz="1200">
                <a:solidFill>
                  <a:srgbClr val="9900FF"/>
                </a:solidFill>
                <a:latin typeface="Lato"/>
                <a:ea typeface="Lato"/>
                <a:cs typeface="Lato"/>
                <a:sym typeface="Lato"/>
              </a:rPr>
              <a:t>Docker</a:t>
            </a:r>
            <a:r>
              <a:rPr lang="en-GB" sz="1200">
                <a:solidFill>
                  <a:srgbClr val="9900FF"/>
                </a:solidFill>
                <a:latin typeface="Lato"/>
                <a:ea typeface="Lato"/>
                <a:cs typeface="Lato"/>
                <a:sym typeface="Lato"/>
              </a:rPr>
              <a:t> to package each microservice with its dependencies.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Orchestration:</a:t>
            </a:r>
            <a:r>
              <a:rPr lang="en-GB" sz="1200">
                <a:solidFill>
                  <a:srgbClr val="9900FF"/>
                </a:solidFill>
                <a:latin typeface="Lato"/>
                <a:ea typeface="Lato"/>
                <a:cs typeface="Lato"/>
                <a:sym typeface="Lato"/>
              </a:rPr>
              <a:t> Use </a:t>
            </a:r>
            <a:r>
              <a:rPr b="1" lang="en-GB" sz="1200">
                <a:solidFill>
                  <a:srgbClr val="9900FF"/>
                </a:solidFill>
                <a:latin typeface="Lato"/>
                <a:ea typeface="Lato"/>
                <a:cs typeface="Lato"/>
                <a:sym typeface="Lato"/>
              </a:rPr>
              <a:t>Kubernetes</a:t>
            </a:r>
            <a:r>
              <a:rPr lang="en-GB" sz="1200">
                <a:solidFill>
                  <a:srgbClr val="9900FF"/>
                </a:solidFill>
                <a:latin typeface="Lato"/>
                <a:ea typeface="Lato"/>
                <a:cs typeface="Lato"/>
                <a:sym typeface="Lato"/>
              </a:rPr>
              <a:t> or similar tools to manage and scale containers.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Service Discovery:</a:t>
            </a:r>
            <a:r>
              <a:rPr lang="en-GB" sz="1200">
                <a:solidFill>
                  <a:srgbClr val="9900FF"/>
                </a:solidFill>
                <a:latin typeface="Lato"/>
                <a:ea typeface="Lato"/>
                <a:cs typeface="Lato"/>
                <a:sym typeface="Lato"/>
              </a:rPr>
              <a:t> Use tools like </a:t>
            </a:r>
            <a:r>
              <a:rPr b="1" lang="en-GB" sz="1200">
                <a:solidFill>
                  <a:srgbClr val="9900FF"/>
                </a:solidFill>
                <a:latin typeface="Lato"/>
                <a:ea typeface="Lato"/>
                <a:cs typeface="Lato"/>
                <a:sym typeface="Lato"/>
              </a:rPr>
              <a:t>Consul</a:t>
            </a:r>
            <a:r>
              <a:rPr lang="en-GB" sz="1200">
                <a:solidFill>
                  <a:srgbClr val="9900FF"/>
                </a:solidFill>
                <a:latin typeface="Lato"/>
                <a:ea typeface="Lato"/>
                <a:cs typeface="Lato"/>
                <a:sym typeface="Lato"/>
              </a:rPr>
              <a:t> or </a:t>
            </a:r>
            <a:r>
              <a:rPr b="1" lang="en-GB" sz="1200">
                <a:solidFill>
                  <a:srgbClr val="9900FF"/>
                </a:solidFill>
                <a:latin typeface="Lato"/>
                <a:ea typeface="Lato"/>
                <a:cs typeface="Lato"/>
                <a:sym typeface="Lato"/>
              </a:rPr>
              <a:t>Eureka</a:t>
            </a:r>
            <a:r>
              <a:rPr lang="en-GB" sz="1200">
                <a:solidFill>
                  <a:srgbClr val="9900FF"/>
                </a:solidFill>
                <a:latin typeface="Lato"/>
                <a:ea typeface="Lato"/>
                <a:cs typeface="Lato"/>
                <a:sym typeface="Lato"/>
              </a:rPr>
              <a:t> to automatically discover services within the architecture.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API Gateway:</a:t>
            </a:r>
            <a:r>
              <a:rPr lang="en-GB" sz="1200">
                <a:solidFill>
                  <a:srgbClr val="9900FF"/>
                </a:solidFill>
                <a:latin typeface="Lato"/>
                <a:ea typeface="Lato"/>
                <a:cs typeface="Lato"/>
                <a:sym typeface="Lato"/>
              </a:rPr>
              <a:t> Acts as an entry point, routing client requests to the appropriate microservices.</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Example:</a:t>
            </a:r>
            <a:r>
              <a:rPr lang="en-GB" sz="1200">
                <a:solidFill>
                  <a:srgbClr val="9900FF"/>
                </a:solidFill>
                <a:latin typeface="Lato"/>
                <a:ea typeface="Lato"/>
                <a:cs typeface="Lato"/>
                <a:sym typeface="Lato"/>
              </a:rPr>
              <a:t> An API Gateway routes requests to the Order Service, User Service, or Payment Service, depending on the endpoint the client calls.</a:t>
            </a:r>
            <a:endParaRPr sz="1200">
              <a:solidFill>
                <a:srgbClr val="9900FF"/>
              </a:solidFill>
              <a:latin typeface="Lato"/>
              <a:ea typeface="Lato"/>
              <a:cs typeface="Lato"/>
              <a:sym typeface="Lato"/>
            </a:endParaRPr>
          </a:p>
          <a:p>
            <a:pPr indent="0" lvl="0" marL="0" rtl="0" algn="l">
              <a:spcBef>
                <a:spcPts val="1200"/>
              </a:spcBef>
              <a:spcAft>
                <a:spcPts val="1200"/>
              </a:spcAft>
              <a:buNone/>
            </a:pPr>
            <a:r>
              <a:t/>
            </a:r>
            <a:endParaRPr b="1" sz="1400">
              <a:solidFill>
                <a:srgbClr val="9900FF"/>
              </a:solidFill>
              <a:latin typeface="Lato"/>
              <a:ea typeface="Lato"/>
              <a:cs typeface="Lato"/>
              <a:sym typeface="Lato"/>
            </a:endParaRPr>
          </a:p>
        </p:txBody>
      </p:sp>
      <p:sp>
        <p:nvSpPr>
          <p:cNvPr id="288" name="Google Shape;288;p52"/>
          <p:cNvSpPr txBox="1"/>
          <p:nvPr>
            <p:ph type="title"/>
          </p:nvPr>
        </p:nvSpPr>
        <p:spPr>
          <a:xfrm>
            <a:off x="121375"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88">
                <a:solidFill>
                  <a:srgbClr val="9900FF"/>
                </a:solidFill>
                <a:latin typeface="Lato"/>
                <a:ea typeface="Lato"/>
                <a:cs typeface="Lato"/>
                <a:sym typeface="Lato"/>
              </a:rPr>
              <a:t>Designing Microservices</a:t>
            </a:r>
            <a:endParaRPr b="1" sz="3788">
              <a:solidFill>
                <a:srgbClr val="9900FF"/>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idx="1" type="body"/>
          </p:nvPr>
        </p:nvSpPr>
        <p:spPr>
          <a:xfrm>
            <a:off x="121375" y="1017725"/>
            <a:ext cx="8710800" cy="4125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500">
                <a:solidFill>
                  <a:srgbClr val="9900FF"/>
                </a:solidFill>
                <a:latin typeface="Lato"/>
                <a:ea typeface="Lato"/>
                <a:cs typeface="Lato"/>
                <a:sym typeface="Lato"/>
              </a:rPr>
              <a:t>Monitor and Log Services</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Centralized Logging:</a:t>
            </a:r>
            <a:r>
              <a:rPr lang="en-GB" sz="1300">
                <a:solidFill>
                  <a:srgbClr val="9900FF"/>
                </a:solidFill>
                <a:latin typeface="Lato"/>
                <a:ea typeface="Lato"/>
                <a:cs typeface="Lato"/>
                <a:sym typeface="Lato"/>
              </a:rPr>
              <a:t> Use centralized logging systems like </a:t>
            </a:r>
            <a:r>
              <a:rPr b="1" lang="en-GB" sz="1300">
                <a:solidFill>
                  <a:srgbClr val="9900FF"/>
                </a:solidFill>
                <a:latin typeface="Lato"/>
                <a:ea typeface="Lato"/>
                <a:cs typeface="Lato"/>
                <a:sym typeface="Lato"/>
              </a:rPr>
              <a:t>ELK Stack (Elasticsearch, Logstash, Kibana)</a:t>
            </a:r>
            <a:r>
              <a:rPr lang="en-GB" sz="1300">
                <a:solidFill>
                  <a:srgbClr val="9900FF"/>
                </a:solidFill>
                <a:latin typeface="Lato"/>
                <a:ea typeface="Lato"/>
                <a:cs typeface="Lato"/>
                <a:sym typeface="Lato"/>
              </a:rPr>
              <a:t> or </a:t>
            </a:r>
            <a:r>
              <a:rPr b="1" lang="en-GB" sz="1300">
                <a:solidFill>
                  <a:srgbClr val="9900FF"/>
                </a:solidFill>
                <a:latin typeface="Lato"/>
                <a:ea typeface="Lato"/>
                <a:cs typeface="Lato"/>
                <a:sym typeface="Lato"/>
              </a:rPr>
              <a:t>Prometheus + Grafana</a:t>
            </a:r>
            <a:r>
              <a:rPr lang="en-GB" sz="1300">
                <a:solidFill>
                  <a:srgbClr val="9900FF"/>
                </a:solidFill>
                <a:latin typeface="Lato"/>
                <a:ea typeface="Lato"/>
                <a:cs typeface="Lato"/>
                <a:sym typeface="Lato"/>
              </a:rPr>
              <a:t> for metrics and monitoring.</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Distributed Tracing:</a:t>
            </a:r>
            <a:r>
              <a:rPr lang="en-GB" sz="1300">
                <a:solidFill>
                  <a:srgbClr val="9900FF"/>
                </a:solidFill>
                <a:latin typeface="Lato"/>
                <a:ea typeface="Lato"/>
                <a:cs typeface="Lato"/>
                <a:sym typeface="Lato"/>
              </a:rPr>
              <a:t> Tools like </a:t>
            </a:r>
            <a:r>
              <a:rPr b="1" lang="en-GB" sz="1300">
                <a:solidFill>
                  <a:srgbClr val="9900FF"/>
                </a:solidFill>
                <a:latin typeface="Lato"/>
                <a:ea typeface="Lato"/>
                <a:cs typeface="Lato"/>
                <a:sym typeface="Lato"/>
              </a:rPr>
              <a:t>Jaeger</a:t>
            </a:r>
            <a:r>
              <a:rPr lang="en-GB" sz="1300">
                <a:solidFill>
                  <a:srgbClr val="9900FF"/>
                </a:solidFill>
                <a:latin typeface="Lato"/>
                <a:ea typeface="Lato"/>
                <a:cs typeface="Lato"/>
                <a:sym typeface="Lato"/>
              </a:rPr>
              <a:t> or </a:t>
            </a:r>
            <a:r>
              <a:rPr b="1" lang="en-GB" sz="1300">
                <a:solidFill>
                  <a:srgbClr val="9900FF"/>
                </a:solidFill>
                <a:latin typeface="Lato"/>
                <a:ea typeface="Lato"/>
                <a:cs typeface="Lato"/>
                <a:sym typeface="Lato"/>
              </a:rPr>
              <a:t>Zipkin</a:t>
            </a:r>
            <a:r>
              <a:rPr lang="en-GB" sz="1300">
                <a:solidFill>
                  <a:srgbClr val="9900FF"/>
                </a:solidFill>
                <a:latin typeface="Lato"/>
                <a:ea typeface="Lato"/>
                <a:cs typeface="Lato"/>
                <a:sym typeface="Lato"/>
              </a:rPr>
              <a:t> can help trace requests across multiple microservices to understand the flow and pinpoint failures.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Health Checks:</a:t>
            </a:r>
            <a:r>
              <a:rPr lang="en-GB" sz="1300">
                <a:solidFill>
                  <a:srgbClr val="9900FF"/>
                </a:solidFill>
                <a:latin typeface="Lato"/>
                <a:ea typeface="Lato"/>
                <a:cs typeface="Lato"/>
                <a:sym typeface="Lato"/>
              </a:rPr>
              <a:t> Implement health endpoints for each service (e.g., /health) to allow monitoring systems to check the status of the services.</a:t>
            </a:r>
            <a:endParaRPr sz="1300">
              <a:solidFill>
                <a:srgbClr val="9900FF"/>
              </a:solidFill>
              <a:latin typeface="Lato"/>
              <a:ea typeface="Lato"/>
              <a:cs typeface="Lato"/>
              <a:sym typeface="Lato"/>
            </a:endParaRPr>
          </a:p>
          <a:p>
            <a:pPr indent="0" lvl="0" marL="0" rtl="0" algn="l">
              <a:spcBef>
                <a:spcPts val="1400"/>
              </a:spcBef>
              <a:spcAft>
                <a:spcPts val="0"/>
              </a:spcAft>
              <a:buNone/>
            </a:pPr>
            <a:r>
              <a:rPr b="1" lang="en-GB" sz="1500">
                <a:solidFill>
                  <a:srgbClr val="9900FF"/>
                </a:solidFill>
                <a:latin typeface="Lato"/>
                <a:ea typeface="Lato"/>
                <a:cs typeface="Lato"/>
                <a:sym typeface="Lato"/>
              </a:rPr>
              <a:t>10. Testing Strategies</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Unit Tests:</a:t>
            </a:r>
            <a:r>
              <a:rPr lang="en-GB" sz="1300">
                <a:solidFill>
                  <a:srgbClr val="9900FF"/>
                </a:solidFill>
                <a:latin typeface="Lato"/>
                <a:ea typeface="Lato"/>
                <a:cs typeface="Lato"/>
                <a:sym typeface="Lato"/>
              </a:rPr>
              <a:t> Test each service in isolation.</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Integration Tests:</a:t>
            </a:r>
            <a:r>
              <a:rPr lang="en-GB" sz="1300">
                <a:solidFill>
                  <a:srgbClr val="9900FF"/>
                </a:solidFill>
                <a:latin typeface="Lato"/>
                <a:ea typeface="Lato"/>
                <a:cs typeface="Lato"/>
                <a:sym typeface="Lato"/>
              </a:rPr>
              <a:t> Ensure that services interact correctly when integrated.</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Contract Testing:</a:t>
            </a:r>
            <a:r>
              <a:rPr lang="en-GB" sz="1300">
                <a:solidFill>
                  <a:srgbClr val="9900FF"/>
                </a:solidFill>
                <a:latin typeface="Lato"/>
                <a:ea typeface="Lato"/>
                <a:cs typeface="Lato"/>
                <a:sym typeface="Lato"/>
              </a:rPr>
              <a:t> Tools like </a:t>
            </a:r>
            <a:r>
              <a:rPr b="1" lang="en-GB" sz="1300">
                <a:solidFill>
                  <a:srgbClr val="9900FF"/>
                </a:solidFill>
                <a:latin typeface="Lato"/>
                <a:ea typeface="Lato"/>
                <a:cs typeface="Lato"/>
                <a:sym typeface="Lato"/>
              </a:rPr>
              <a:t>Pact</a:t>
            </a:r>
            <a:r>
              <a:rPr lang="en-GB" sz="1300">
                <a:solidFill>
                  <a:srgbClr val="9900FF"/>
                </a:solidFill>
                <a:latin typeface="Lato"/>
                <a:ea typeface="Lato"/>
                <a:cs typeface="Lato"/>
                <a:sym typeface="Lato"/>
              </a:rPr>
              <a:t> can be used to test that the interactions between services are valid by verifying API contracts.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End-to-End Testing:</a:t>
            </a:r>
            <a:r>
              <a:rPr lang="en-GB" sz="1300">
                <a:solidFill>
                  <a:srgbClr val="9900FF"/>
                </a:solidFill>
                <a:latin typeface="Lato"/>
                <a:ea typeface="Lato"/>
                <a:cs typeface="Lato"/>
                <a:sym typeface="Lato"/>
              </a:rPr>
              <a:t> Simulate real user scenarios across multiple services to ensure they work together as expected.</a:t>
            </a:r>
            <a:endParaRPr b="1" sz="1600">
              <a:solidFill>
                <a:srgbClr val="9900FF"/>
              </a:solidFill>
              <a:latin typeface="Lato"/>
              <a:ea typeface="Lato"/>
              <a:cs typeface="Lato"/>
              <a:sym typeface="Lato"/>
            </a:endParaRPr>
          </a:p>
        </p:txBody>
      </p:sp>
      <p:sp>
        <p:nvSpPr>
          <p:cNvPr id="294" name="Google Shape;294;p53"/>
          <p:cNvSpPr txBox="1"/>
          <p:nvPr>
            <p:ph type="title"/>
          </p:nvPr>
        </p:nvSpPr>
        <p:spPr>
          <a:xfrm>
            <a:off x="121375"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88">
                <a:solidFill>
                  <a:srgbClr val="9900FF"/>
                </a:solidFill>
                <a:latin typeface="Lato"/>
                <a:ea typeface="Lato"/>
                <a:cs typeface="Lato"/>
                <a:sym typeface="Lato"/>
              </a:rPr>
              <a:t>Designing Microservices</a:t>
            </a:r>
            <a:endParaRPr b="1" sz="3788">
              <a:solidFill>
                <a:srgbClr val="9900FF"/>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ph idx="1" type="body"/>
          </p:nvPr>
        </p:nvSpPr>
        <p:spPr>
          <a:xfrm>
            <a:off x="121375" y="1017725"/>
            <a:ext cx="8710800" cy="4125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400">
                <a:solidFill>
                  <a:srgbClr val="9900FF"/>
                </a:solidFill>
                <a:latin typeface="Lato"/>
                <a:ea typeface="Lato"/>
                <a:cs typeface="Lato"/>
                <a:sym typeface="Lato"/>
              </a:rPr>
              <a:t>Below are the important key points while designing the microservices</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Bounded Contexts:</a:t>
            </a:r>
            <a:r>
              <a:rPr lang="en-GB" sz="1400">
                <a:solidFill>
                  <a:srgbClr val="9900FF"/>
                </a:solidFill>
                <a:latin typeface="Lato"/>
                <a:ea typeface="Lato"/>
                <a:cs typeface="Lato"/>
                <a:sym typeface="Lato"/>
              </a:rPr>
              <a:t> Break down the system into independent, business-aligned services.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API Contracts:</a:t>
            </a:r>
            <a:r>
              <a:rPr lang="en-GB" sz="1400">
                <a:solidFill>
                  <a:srgbClr val="9900FF"/>
                </a:solidFill>
                <a:latin typeface="Lato"/>
                <a:ea typeface="Lato"/>
                <a:cs typeface="Lato"/>
                <a:sym typeface="Lato"/>
              </a:rPr>
              <a:t> Define clear communication protocols between services.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Resilience:</a:t>
            </a:r>
            <a:r>
              <a:rPr lang="en-GB" sz="1400">
                <a:solidFill>
                  <a:srgbClr val="9900FF"/>
                </a:solidFill>
                <a:latin typeface="Lato"/>
                <a:ea typeface="Lato"/>
                <a:cs typeface="Lato"/>
                <a:sym typeface="Lato"/>
              </a:rPr>
              <a:t> Design for failure, use event-driven or asynchronous communication where needed.</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Autonomous Data:</a:t>
            </a:r>
            <a:r>
              <a:rPr lang="en-GB" sz="1400">
                <a:solidFill>
                  <a:srgbClr val="9900FF"/>
                </a:solidFill>
                <a:latin typeface="Lato"/>
                <a:ea typeface="Lato"/>
                <a:cs typeface="Lato"/>
                <a:sym typeface="Lato"/>
              </a:rPr>
              <a:t> Each service manages its own data, and consistency is handled via events.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Security:</a:t>
            </a:r>
            <a:r>
              <a:rPr lang="en-GB" sz="1400">
                <a:solidFill>
                  <a:srgbClr val="9900FF"/>
                </a:solidFill>
                <a:latin typeface="Lato"/>
                <a:ea typeface="Lato"/>
                <a:cs typeface="Lato"/>
                <a:sym typeface="Lato"/>
              </a:rPr>
              <a:t> Secure service-to-service communication and manage authentication/authorization via gateways and tokens.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Scalability:</a:t>
            </a:r>
            <a:r>
              <a:rPr lang="en-GB" sz="1400">
                <a:solidFill>
                  <a:srgbClr val="9900FF"/>
                </a:solidFill>
                <a:latin typeface="Lato"/>
                <a:ea typeface="Lato"/>
                <a:cs typeface="Lato"/>
                <a:sym typeface="Lato"/>
              </a:rPr>
              <a:t> Containerize and orchestrate services using tools like Docker and Kubernetes.</a:t>
            </a:r>
            <a:endParaRPr sz="1400">
              <a:solidFill>
                <a:srgbClr val="9900FF"/>
              </a:solidFill>
              <a:latin typeface="Lato"/>
              <a:ea typeface="Lato"/>
              <a:cs typeface="Lato"/>
              <a:sym typeface="Lato"/>
            </a:endParaRPr>
          </a:p>
          <a:p>
            <a:pPr indent="0" lvl="0" marL="457200" rtl="0" algn="l">
              <a:spcBef>
                <a:spcPts val="1200"/>
              </a:spcBef>
              <a:spcAft>
                <a:spcPts val="1200"/>
              </a:spcAft>
              <a:buNone/>
            </a:pPr>
            <a:r>
              <a:t/>
            </a:r>
            <a:endParaRPr b="1">
              <a:solidFill>
                <a:srgbClr val="9900FF"/>
              </a:solidFill>
              <a:latin typeface="Lato"/>
              <a:ea typeface="Lato"/>
              <a:cs typeface="Lato"/>
              <a:sym typeface="Lato"/>
            </a:endParaRPr>
          </a:p>
        </p:txBody>
      </p:sp>
      <p:sp>
        <p:nvSpPr>
          <p:cNvPr id="300" name="Google Shape;300;p54"/>
          <p:cNvSpPr txBox="1"/>
          <p:nvPr>
            <p:ph type="title"/>
          </p:nvPr>
        </p:nvSpPr>
        <p:spPr>
          <a:xfrm>
            <a:off x="121375"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88">
                <a:solidFill>
                  <a:srgbClr val="9900FF"/>
                </a:solidFill>
                <a:latin typeface="Lato"/>
                <a:ea typeface="Lato"/>
                <a:cs typeface="Lato"/>
                <a:sym typeface="Lato"/>
              </a:rPr>
              <a:t>Designing Microservices</a:t>
            </a:r>
            <a:endParaRPr b="1" sz="3788">
              <a:solidFill>
                <a:srgbClr val="9900FF"/>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20">
                <a:solidFill>
                  <a:srgbClr val="9900FF"/>
                </a:solidFill>
                <a:latin typeface="Lato"/>
                <a:ea typeface="Lato"/>
                <a:cs typeface="Lato"/>
                <a:sym typeface="Lato"/>
              </a:rPr>
              <a:t>Communication Protocols between Microservices (REST,gRPC)</a:t>
            </a:r>
            <a:endParaRPr sz="2320">
              <a:solidFill>
                <a:srgbClr val="9900FF"/>
              </a:solidFill>
              <a:latin typeface="Lato"/>
              <a:ea typeface="Lato"/>
              <a:cs typeface="Lato"/>
              <a:sym typeface="Lato"/>
            </a:endParaRPr>
          </a:p>
        </p:txBody>
      </p:sp>
      <p:sp>
        <p:nvSpPr>
          <p:cNvPr id="306" name="Google Shape;306;p55"/>
          <p:cNvSpPr txBox="1"/>
          <p:nvPr>
            <p:ph idx="1" type="body"/>
          </p:nvPr>
        </p:nvSpPr>
        <p:spPr>
          <a:xfrm>
            <a:off x="154000" y="10918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gRPC (gRPC Remote Procedure Call) is a high-performance, open-source framework developed by Google for building remote procedure calls (RPC) between services. It allows different systems to communicate over a network as if they were local procedure calls, making it ideal for microservices and distributed systems. Here’s a breakdown of gRPC:</a:t>
            </a:r>
            <a:endParaRPr sz="1200">
              <a:solidFill>
                <a:srgbClr val="9900FF"/>
              </a:solidFill>
              <a:latin typeface="Lato"/>
              <a:ea typeface="Lato"/>
              <a:cs typeface="Lato"/>
              <a:sym typeface="Lato"/>
            </a:endParaRPr>
          </a:p>
          <a:p>
            <a:pPr indent="0" lvl="0" marL="0" rtl="0" algn="l">
              <a:lnSpc>
                <a:spcPct val="95000"/>
              </a:lnSpc>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Key Features of gRPC:</a:t>
            </a:r>
            <a:endParaRPr b="1" sz="1400">
              <a:solidFill>
                <a:srgbClr val="9900FF"/>
              </a:solidFill>
              <a:latin typeface="Lato"/>
              <a:ea typeface="Lato"/>
              <a:cs typeface="Lato"/>
              <a:sym typeface="Lato"/>
            </a:endParaRPr>
          </a:p>
          <a:p>
            <a:pPr indent="-304800" lvl="0" marL="457200" rtl="0" algn="l">
              <a:lnSpc>
                <a:spcPct val="95000"/>
              </a:lnSpc>
              <a:spcBef>
                <a:spcPts val="1200"/>
              </a:spcBef>
              <a:spcAft>
                <a:spcPts val="0"/>
              </a:spcAft>
              <a:buClr>
                <a:srgbClr val="9900FF"/>
              </a:buClr>
              <a:buSzPts val="1200"/>
              <a:buFont typeface="Lato"/>
              <a:buAutoNum type="arabicPeriod"/>
            </a:pPr>
            <a:r>
              <a:rPr b="1" lang="en-GB" sz="1200">
                <a:solidFill>
                  <a:srgbClr val="9900FF"/>
                </a:solidFill>
                <a:latin typeface="Lato"/>
                <a:ea typeface="Lato"/>
                <a:cs typeface="Lato"/>
                <a:sym typeface="Lato"/>
              </a:rPr>
              <a:t>Remote Procedure Call (RPC) Framework:</a:t>
            </a:r>
            <a:endParaRPr b="1" sz="1200">
              <a:solidFill>
                <a:srgbClr val="9900FF"/>
              </a:solidFill>
              <a:latin typeface="Lato"/>
              <a:ea typeface="Lato"/>
              <a:cs typeface="Lato"/>
              <a:sym typeface="Lato"/>
            </a:endParaRPr>
          </a:p>
          <a:p>
            <a:pPr indent="-304800" lvl="1" marL="914400" rtl="0" algn="l">
              <a:lnSpc>
                <a:spcPct val="95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gRPC is based on the concept of Remote Procedure Calls, where a client can directly invoke methods on a remote server as if they were local function calls.</a:t>
            </a:r>
            <a:endParaRPr sz="1200">
              <a:solidFill>
                <a:srgbClr val="9900FF"/>
              </a:solidFill>
              <a:latin typeface="Lato"/>
              <a:ea typeface="Lato"/>
              <a:cs typeface="Lato"/>
              <a:sym typeface="Lato"/>
            </a:endParaRPr>
          </a:p>
          <a:p>
            <a:pPr indent="-304800" lvl="1" marL="914400" rtl="0" algn="l">
              <a:lnSpc>
                <a:spcPct val="95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It abstracts the complexity of making network calls and provides a simple interface for developers.</a:t>
            </a:r>
            <a:endParaRPr sz="1200">
              <a:solidFill>
                <a:srgbClr val="9900FF"/>
              </a:solidFill>
              <a:latin typeface="Lato"/>
              <a:ea typeface="Lato"/>
              <a:cs typeface="Lato"/>
              <a:sym typeface="Lato"/>
            </a:endParaRPr>
          </a:p>
          <a:p>
            <a:pPr indent="-304800" lvl="0" marL="457200" rtl="0" algn="l">
              <a:lnSpc>
                <a:spcPct val="95000"/>
              </a:lnSpc>
              <a:spcBef>
                <a:spcPts val="0"/>
              </a:spcBef>
              <a:spcAft>
                <a:spcPts val="0"/>
              </a:spcAft>
              <a:buClr>
                <a:srgbClr val="9900FF"/>
              </a:buClr>
              <a:buSzPts val="1200"/>
              <a:buFont typeface="Lato"/>
              <a:buAutoNum type="arabicPeriod"/>
            </a:pPr>
            <a:r>
              <a:rPr b="1" lang="en-GB" sz="1200">
                <a:solidFill>
                  <a:srgbClr val="9900FF"/>
                </a:solidFill>
                <a:latin typeface="Lato"/>
                <a:ea typeface="Lato"/>
                <a:cs typeface="Lato"/>
                <a:sym typeface="Lato"/>
              </a:rPr>
              <a:t>Protocol Buffers (Protobuf):</a:t>
            </a:r>
            <a:endParaRPr b="1" sz="1200">
              <a:solidFill>
                <a:srgbClr val="9900FF"/>
              </a:solidFill>
              <a:latin typeface="Lato"/>
              <a:ea typeface="Lato"/>
              <a:cs typeface="Lato"/>
              <a:sym typeface="Lato"/>
            </a:endParaRPr>
          </a:p>
          <a:p>
            <a:pPr indent="-304800" lvl="1" marL="914400" rtl="0" algn="l">
              <a:lnSpc>
                <a:spcPct val="95000"/>
              </a:lnSpc>
              <a:spcBef>
                <a:spcPts val="0"/>
              </a:spcBef>
              <a:spcAft>
                <a:spcPts val="0"/>
              </a:spcAft>
              <a:buClr>
                <a:srgbClr val="9900FF"/>
              </a:buClr>
              <a:buSzPts val="1200"/>
              <a:buChar char="○"/>
            </a:pPr>
            <a:r>
              <a:rPr lang="en-GB" sz="1200">
                <a:solidFill>
                  <a:srgbClr val="9900FF"/>
                </a:solidFill>
                <a:latin typeface="Lato"/>
                <a:ea typeface="Lato"/>
                <a:cs typeface="Lato"/>
                <a:sym typeface="Lato"/>
              </a:rPr>
              <a:t>gRPC uses </a:t>
            </a:r>
            <a:r>
              <a:rPr b="1" lang="en-GB" sz="1200">
                <a:solidFill>
                  <a:srgbClr val="9900FF"/>
                </a:solidFill>
                <a:latin typeface="Lato"/>
                <a:ea typeface="Lato"/>
                <a:cs typeface="Lato"/>
                <a:sym typeface="Lato"/>
              </a:rPr>
              <a:t>Protocol Buffers (protobuf)</a:t>
            </a:r>
            <a:r>
              <a:rPr lang="en-GB" sz="1200">
                <a:solidFill>
                  <a:srgbClr val="9900FF"/>
                </a:solidFill>
                <a:latin typeface="Lato"/>
                <a:ea typeface="Lato"/>
                <a:cs typeface="Lato"/>
                <a:sym typeface="Lato"/>
              </a:rPr>
              <a:t>, a language-neutral, platform-neutral, and extensible mechanism for serializing structured data.</a:t>
            </a:r>
            <a:endParaRPr sz="1200">
              <a:solidFill>
                <a:srgbClr val="9900FF"/>
              </a:solidFill>
              <a:latin typeface="Lato"/>
              <a:ea typeface="Lato"/>
              <a:cs typeface="Lato"/>
              <a:sym typeface="Lato"/>
            </a:endParaRPr>
          </a:p>
          <a:p>
            <a:pPr indent="-304800" lvl="1" marL="914400" rtl="0" algn="l">
              <a:lnSpc>
                <a:spcPct val="9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Protobuf</a:t>
            </a:r>
            <a:r>
              <a:rPr lang="en-GB" sz="1200">
                <a:solidFill>
                  <a:srgbClr val="9900FF"/>
                </a:solidFill>
                <a:latin typeface="Lato"/>
                <a:ea typeface="Lato"/>
                <a:cs typeface="Lato"/>
                <a:sym typeface="Lato"/>
              </a:rPr>
              <a:t> defines the structure of requests and responses, providing a highly efficient binary format, which is smaller and faster compared to JSON or XML.</a:t>
            </a:r>
            <a:endParaRPr sz="1200">
              <a:solidFill>
                <a:srgbClr val="9900FF"/>
              </a:solidFill>
              <a:latin typeface="Lato"/>
              <a:ea typeface="Lato"/>
              <a:cs typeface="Lato"/>
              <a:sym typeface="Lato"/>
            </a:endParaRPr>
          </a:p>
          <a:p>
            <a:pPr indent="-304800" lvl="1" marL="914400" rtl="0" algn="l">
              <a:lnSpc>
                <a:spcPct val="95000"/>
              </a:lnSpc>
              <a:spcBef>
                <a:spcPts val="0"/>
              </a:spcBef>
              <a:spcAft>
                <a:spcPts val="0"/>
              </a:spcAft>
              <a:buClr>
                <a:srgbClr val="9900FF"/>
              </a:buClr>
              <a:buSzPts val="1200"/>
              <a:buChar char="○"/>
            </a:pPr>
            <a:r>
              <a:rPr lang="en-GB" sz="1200">
                <a:solidFill>
                  <a:srgbClr val="9900FF"/>
                </a:solidFill>
                <a:latin typeface="Lato"/>
                <a:ea typeface="Lato"/>
                <a:cs typeface="Lato"/>
                <a:sym typeface="Lato"/>
              </a:rPr>
              <a:t>You define the service and message structure in a .proto file, which gRPC uses to generate client and server code in multiple languages (e.g., Go, Java, Python, C++, etc.).</a:t>
            </a:r>
            <a:endParaRPr sz="1200">
              <a:solidFill>
                <a:srgbClr val="9900FF"/>
              </a:solidFill>
              <a:latin typeface="Lato"/>
              <a:ea typeface="Lato"/>
              <a:cs typeface="Lato"/>
              <a:sym typeface="Lato"/>
            </a:endParaRPr>
          </a:p>
          <a:p>
            <a:pPr indent="0" lvl="0" marL="0" rtl="0" algn="l">
              <a:lnSpc>
                <a:spcPct val="95000"/>
              </a:lnSpc>
              <a:spcBef>
                <a:spcPts val="1200"/>
              </a:spcBef>
              <a:spcAft>
                <a:spcPts val="1200"/>
              </a:spcAft>
              <a:buNone/>
            </a:pPr>
            <a:r>
              <a:t/>
            </a:r>
            <a:endParaRPr sz="1900">
              <a:solidFill>
                <a:srgbClr val="9900FF"/>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20">
                <a:solidFill>
                  <a:srgbClr val="9900FF"/>
                </a:solidFill>
                <a:latin typeface="Lato"/>
                <a:ea typeface="Lato"/>
                <a:cs typeface="Lato"/>
                <a:sym typeface="Lato"/>
              </a:rPr>
              <a:t>Communication Protocols between Microservices (REST,gRPC)</a:t>
            </a:r>
            <a:endParaRPr sz="2320">
              <a:solidFill>
                <a:srgbClr val="9900FF"/>
              </a:solidFill>
              <a:latin typeface="Lato"/>
              <a:ea typeface="Lato"/>
              <a:cs typeface="Lato"/>
              <a:sym typeface="Lato"/>
            </a:endParaRPr>
          </a:p>
        </p:txBody>
      </p:sp>
      <p:sp>
        <p:nvSpPr>
          <p:cNvPr id="312" name="Google Shape;312;p56"/>
          <p:cNvSpPr txBox="1"/>
          <p:nvPr>
            <p:ph idx="1" type="body"/>
          </p:nvPr>
        </p:nvSpPr>
        <p:spPr>
          <a:xfrm>
            <a:off x="154000" y="109182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Advantages of gRPC:</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High Performance:</a:t>
            </a:r>
            <a:r>
              <a:rPr lang="en-GB" sz="1200">
                <a:solidFill>
                  <a:srgbClr val="9900FF"/>
                </a:solidFill>
                <a:latin typeface="Lato"/>
                <a:ea typeface="Lato"/>
                <a:cs typeface="Lato"/>
                <a:sym typeface="Lato"/>
              </a:rPr>
              <a:t> Due to the use of Protocol Buffers and HTTP/2, gRPC provides better performance and lower latency than REST.</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Bi-directional Streaming:</a:t>
            </a:r>
            <a:r>
              <a:rPr lang="en-GB" sz="1200">
                <a:solidFill>
                  <a:srgbClr val="9900FF"/>
                </a:solidFill>
                <a:latin typeface="Lato"/>
                <a:ea typeface="Lato"/>
                <a:cs typeface="Lato"/>
                <a:sym typeface="Lato"/>
              </a:rPr>
              <a:t> Full support for streaming data in both directions, making it ideal for real-time applications like chat services, IoT, etc.</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Multiplexing:</a:t>
            </a:r>
            <a:r>
              <a:rPr lang="en-GB" sz="1200">
                <a:solidFill>
                  <a:srgbClr val="9900FF"/>
                </a:solidFill>
                <a:latin typeface="Lato"/>
                <a:ea typeface="Lato"/>
                <a:cs typeface="Lato"/>
                <a:sym typeface="Lato"/>
              </a:rPr>
              <a:t> HTTP/2 allows multiplexing of multiple requests/responses over a single TCP connection, improving performance for high-throughput applications.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Multi-language Support:</a:t>
            </a:r>
            <a:r>
              <a:rPr lang="en-GB" sz="1200">
                <a:solidFill>
                  <a:srgbClr val="9900FF"/>
                </a:solidFill>
                <a:latin typeface="Lato"/>
                <a:ea typeface="Lato"/>
                <a:cs typeface="Lato"/>
                <a:sym typeface="Lato"/>
              </a:rPr>
              <a:t> gRPC auto-generates client and server code for multiple programming languages (Java, Go, Python, C#, etc.), making it suitable for polyglot microservices environments.</a:t>
            </a:r>
            <a:endParaRPr sz="12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Disadvantages of gRPC:</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Steeper Learning Curve:</a:t>
            </a:r>
            <a:r>
              <a:rPr lang="en-GB" sz="1200">
                <a:solidFill>
                  <a:srgbClr val="9900FF"/>
                </a:solidFill>
                <a:latin typeface="Lato"/>
                <a:ea typeface="Lato"/>
                <a:cs typeface="Lato"/>
                <a:sym typeface="Lato"/>
              </a:rPr>
              <a:t> Compared to REST, gRPC has a more complex setup due to Protocol Buffers and the RPC model.</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Limited Browser Support:</a:t>
            </a:r>
            <a:r>
              <a:rPr lang="en-GB" sz="1200">
                <a:solidFill>
                  <a:srgbClr val="9900FF"/>
                </a:solidFill>
                <a:latin typeface="Lato"/>
                <a:ea typeface="Lato"/>
                <a:cs typeface="Lato"/>
                <a:sym typeface="Lato"/>
              </a:rPr>
              <a:t> gRPC does not natively work with browsers without the help of </a:t>
            </a:r>
            <a:r>
              <a:rPr b="1" lang="en-GB" sz="1200">
                <a:solidFill>
                  <a:srgbClr val="9900FF"/>
                </a:solidFill>
                <a:latin typeface="Lato"/>
                <a:ea typeface="Lato"/>
                <a:cs typeface="Lato"/>
                <a:sym typeface="Lato"/>
              </a:rPr>
              <a:t>gRPC-Web</a:t>
            </a:r>
            <a:r>
              <a:rPr lang="en-GB" sz="1200">
                <a:solidFill>
                  <a:srgbClr val="9900FF"/>
                </a:solidFill>
                <a:latin typeface="Lato"/>
                <a:ea typeface="Lato"/>
                <a:cs typeface="Lato"/>
                <a:sym typeface="Lato"/>
              </a:rPr>
              <a:t>, limiting its use in web-based applications.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Debugging:</a:t>
            </a:r>
            <a:r>
              <a:rPr lang="en-GB" sz="1200">
                <a:solidFill>
                  <a:srgbClr val="9900FF"/>
                </a:solidFill>
                <a:latin typeface="Lato"/>
                <a:ea typeface="Lato"/>
                <a:cs typeface="Lato"/>
                <a:sym typeface="Lato"/>
              </a:rPr>
              <a:t> Debugging binary payloads (protobuf) can be more challenging than debugging plain JSON in REST.</a:t>
            </a:r>
            <a:endParaRPr sz="1200">
              <a:solidFill>
                <a:srgbClr val="9900FF"/>
              </a:solidFill>
              <a:latin typeface="Lato"/>
              <a:ea typeface="Lato"/>
              <a:cs typeface="Lato"/>
              <a:sym typeface="Lato"/>
            </a:endParaRPr>
          </a:p>
          <a:p>
            <a:pPr indent="0" lvl="0" marL="0" rtl="0" algn="l">
              <a:lnSpc>
                <a:spcPct val="95000"/>
              </a:lnSpc>
              <a:spcBef>
                <a:spcPts val="1200"/>
              </a:spcBef>
              <a:spcAft>
                <a:spcPts val="1200"/>
              </a:spcAft>
              <a:buNone/>
            </a:pPr>
            <a:r>
              <a:t/>
            </a:r>
            <a:endParaRPr sz="1300">
              <a:solidFill>
                <a:srgbClr val="9900FF"/>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100">
                <a:solidFill>
                  <a:srgbClr val="9900FF"/>
                </a:solidFill>
              </a:rPr>
              <a:t>gRPC</a:t>
            </a:r>
            <a:r>
              <a:rPr lang="en-GB" sz="1100">
                <a:solidFill>
                  <a:srgbClr val="9900FF"/>
                </a:solidFill>
              </a:rPr>
              <a:t> is a modern, high-performance RPC framework using HTTP/2 and Protocol Buffers.</a:t>
            </a:r>
            <a:endParaRPr sz="1100">
              <a:solidFill>
                <a:srgbClr val="9900FF"/>
              </a:solidFill>
            </a:endParaRPr>
          </a:p>
          <a:p>
            <a:pPr indent="0" lvl="0" marL="0" rtl="0" algn="l">
              <a:spcBef>
                <a:spcPts val="1200"/>
              </a:spcBef>
              <a:spcAft>
                <a:spcPts val="0"/>
              </a:spcAft>
              <a:buClr>
                <a:schemeClr val="dk1"/>
              </a:buClr>
              <a:buSzPts val="1100"/>
              <a:buFont typeface="Arial"/>
              <a:buNone/>
            </a:pPr>
            <a:r>
              <a:rPr lang="en-GB" sz="1100">
                <a:solidFill>
                  <a:srgbClr val="9900FF"/>
                </a:solidFill>
              </a:rPr>
              <a:t>It supports </a:t>
            </a:r>
            <a:r>
              <a:rPr b="1" lang="en-GB" sz="1100">
                <a:solidFill>
                  <a:srgbClr val="9900FF"/>
                </a:solidFill>
              </a:rPr>
              <a:t>multi-language environments</a:t>
            </a:r>
            <a:r>
              <a:rPr lang="en-GB" sz="1100">
                <a:solidFill>
                  <a:srgbClr val="9900FF"/>
                </a:solidFill>
              </a:rPr>
              <a:t>, making it suitable for distributed systems like microservices.</a:t>
            </a:r>
            <a:endParaRPr sz="1100">
              <a:solidFill>
                <a:srgbClr val="9900FF"/>
              </a:solidFill>
            </a:endParaRPr>
          </a:p>
          <a:p>
            <a:pPr indent="0" lvl="0" marL="0" rtl="0" algn="l">
              <a:spcBef>
                <a:spcPts val="1200"/>
              </a:spcBef>
              <a:spcAft>
                <a:spcPts val="0"/>
              </a:spcAft>
              <a:buClr>
                <a:schemeClr val="dk1"/>
              </a:buClr>
              <a:buSzPts val="1100"/>
              <a:buFont typeface="Arial"/>
              <a:buNone/>
            </a:pPr>
            <a:r>
              <a:rPr b="1" lang="en-GB" sz="1100">
                <a:solidFill>
                  <a:srgbClr val="9900FF"/>
                </a:solidFill>
              </a:rPr>
              <a:t>Streaming</a:t>
            </a:r>
            <a:r>
              <a:rPr lang="en-GB" sz="1100">
                <a:solidFill>
                  <a:srgbClr val="9900FF"/>
                </a:solidFill>
              </a:rPr>
              <a:t>, </a:t>
            </a:r>
            <a:r>
              <a:rPr b="1" lang="en-GB" sz="1100">
                <a:solidFill>
                  <a:srgbClr val="9900FF"/>
                </a:solidFill>
              </a:rPr>
              <a:t>efficient binary serialization</a:t>
            </a:r>
            <a:r>
              <a:rPr lang="en-GB" sz="1100">
                <a:solidFill>
                  <a:srgbClr val="9900FF"/>
                </a:solidFill>
              </a:rPr>
              <a:t>, and </a:t>
            </a:r>
            <a:r>
              <a:rPr b="1" lang="en-GB" sz="1100">
                <a:solidFill>
                  <a:srgbClr val="9900FF"/>
                </a:solidFill>
              </a:rPr>
              <a:t>strict contract definitions</a:t>
            </a:r>
            <a:r>
              <a:rPr lang="en-GB" sz="1100">
                <a:solidFill>
                  <a:srgbClr val="9900FF"/>
                </a:solidFill>
              </a:rPr>
              <a:t> are key advantages.</a:t>
            </a:r>
            <a:endParaRPr sz="1100">
              <a:solidFill>
                <a:srgbClr val="9900FF"/>
              </a:solidFill>
            </a:endParaRPr>
          </a:p>
          <a:p>
            <a:pPr indent="0" lvl="0" marL="0" rtl="0" algn="l">
              <a:spcBef>
                <a:spcPts val="1200"/>
              </a:spcBef>
              <a:spcAft>
                <a:spcPts val="1200"/>
              </a:spcAft>
              <a:buNone/>
            </a:pPr>
            <a:r>
              <a:t/>
            </a:r>
            <a:endParaRPr>
              <a:solidFill>
                <a:srgbClr val="99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Clr>
                <a:schemeClr val="dk1"/>
              </a:buClr>
              <a:buSzPts val="1100"/>
              <a:buFont typeface="Arial"/>
              <a:buNone/>
            </a:pPr>
            <a:r>
              <a:rPr b="1" lang="en-GB" sz="2400">
                <a:solidFill>
                  <a:srgbClr val="9900FF"/>
                </a:solidFill>
                <a:latin typeface="Lato"/>
                <a:ea typeface="Lato"/>
                <a:cs typeface="Lato"/>
                <a:sym typeface="Lato"/>
              </a:rPr>
              <a:t>Introduction to Eureka Server</a:t>
            </a:r>
            <a:endParaRPr sz="3900">
              <a:solidFill>
                <a:srgbClr val="9900FF"/>
              </a:solidFill>
              <a:latin typeface="Lato"/>
              <a:ea typeface="Lato"/>
              <a:cs typeface="Lato"/>
              <a:sym typeface="Lato"/>
            </a:endParaRPr>
          </a:p>
        </p:txBody>
      </p:sp>
      <p:sp>
        <p:nvSpPr>
          <p:cNvPr id="323" name="Google Shape;323;p58"/>
          <p:cNvSpPr txBox="1"/>
          <p:nvPr>
            <p:ph idx="1" type="body"/>
          </p:nvPr>
        </p:nvSpPr>
        <p:spPr>
          <a:xfrm>
            <a:off x="311700" y="1152475"/>
            <a:ext cx="8520600" cy="3795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9900FF"/>
                </a:solidFill>
                <a:latin typeface="Lato"/>
                <a:ea typeface="Lato"/>
                <a:cs typeface="Lato"/>
                <a:sym typeface="Lato"/>
              </a:rPr>
              <a:t>Eureka Server is a key component of Spring Cloud Netflix, designed to manage microservices in a distributed architecture by acting as a service registry. It allows services to discover each other without hard-coded network addresses, thus enabling dynamic scaling, load balancing, and fault tolerance in a microservices environment.</a:t>
            </a:r>
            <a:endParaRPr b="1"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Key Concepts:</a:t>
            </a:r>
            <a:endParaRPr b="1" sz="1100">
              <a:solidFill>
                <a:srgbClr val="9900FF"/>
              </a:solidFill>
              <a:latin typeface="Lato"/>
              <a:ea typeface="Lato"/>
              <a:cs typeface="Lato"/>
              <a:sym typeface="Lato"/>
            </a:endParaRPr>
          </a:p>
          <a:p>
            <a:pPr indent="0" lvl="0" marL="0" rtl="0" algn="l">
              <a:spcBef>
                <a:spcPts val="1400"/>
              </a:spcBef>
              <a:spcAft>
                <a:spcPts val="0"/>
              </a:spcAft>
              <a:buNone/>
            </a:pPr>
            <a:r>
              <a:rPr b="1" lang="en-GB" sz="1100">
                <a:solidFill>
                  <a:srgbClr val="9900FF"/>
                </a:solidFill>
                <a:latin typeface="Lato"/>
                <a:ea typeface="Lato"/>
                <a:cs typeface="Lato"/>
                <a:sym typeface="Lato"/>
              </a:rPr>
              <a:t>Service Registry:</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b="1" lang="en-GB" sz="1100">
                <a:solidFill>
                  <a:srgbClr val="9900FF"/>
                </a:solidFill>
                <a:latin typeface="Lato"/>
                <a:ea typeface="Lato"/>
                <a:cs typeface="Lato"/>
                <a:sym typeface="Lato"/>
              </a:rPr>
              <a:t>Eureka Server maintains a central repository of service instances.</a:t>
            </a:r>
            <a:endParaRPr b="1"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b="1" lang="en-GB" sz="1100">
                <a:solidFill>
                  <a:srgbClr val="9900FF"/>
                </a:solidFill>
                <a:latin typeface="Lato"/>
                <a:ea typeface="Lato"/>
                <a:cs typeface="Lato"/>
                <a:sym typeface="Lato"/>
              </a:rPr>
              <a:t>Microservices (Eureka clients) register themselves with the Eureka Server.</a:t>
            </a:r>
            <a:endParaRPr b="1"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b="1" lang="en-GB" sz="1100">
                <a:solidFill>
                  <a:srgbClr val="9900FF"/>
                </a:solidFill>
                <a:latin typeface="Lato"/>
                <a:ea typeface="Lato"/>
                <a:cs typeface="Lato"/>
                <a:sym typeface="Lato"/>
              </a:rPr>
              <a:t>The registry keeps track of all available instances and their statuses (UP, DOWN, etc.).</a:t>
            </a:r>
            <a:endParaRPr b="1"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Service Discovery:</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b="1" lang="en-GB" sz="1100">
                <a:solidFill>
                  <a:srgbClr val="9900FF"/>
                </a:solidFill>
                <a:latin typeface="Lato"/>
                <a:ea typeface="Lato"/>
                <a:cs typeface="Lato"/>
                <a:sym typeface="Lato"/>
              </a:rPr>
              <a:t>Clients use Eureka to look up services by name and get the details (e.g., IP, port) of the instances that are running.</a:t>
            </a:r>
            <a:endParaRPr b="1"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b="1" lang="en-GB" sz="1100">
                <a:solidFill>
                  <a:srgbClr val="9900FF"/>
                </a:solidFill>
                <a:latin typeface="Lato"/>
                <a:ea typeface="Lato"/>
                <a:cs typeface="Lato"/>
                <a:sym typeface="Lato"/>
              </a:rPr>
              <a:t>This allows clients to interact dynamically with other microservices in the architecture without knowing their physical locations in advance.</a:t>
            </a:r>
            <a:endParaRPr b="1">
              <a:solidFill>
                <a:srgbClr val="9900FF"/>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Eureka Server</a:t>
            </a:r>
            <a:endParaRPr>
              <a:solidFill>
                <a:srgbClr val="9900FF"/>
              </a:solidFill>
              <a:latin typeface="Lato"/>
              <a:ea typeface="Lato"/>
              <a:cs typeface="Lato"/>
              <a:sym typeface="Lato"/>
            </a:endParaRPr>
          </a:p>
        </p:txBody>
      </p:sp>
      <p:sp>
        <p:nvSpPr>
          <p:cNvPr id="329" name="Google Shape;329;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9900FF"/>
              </a:buClr>
              <a:buSzPts val="1500"/>
              <a:buAutoNum type="arabicPeriod"/>
            </a:pPr>
            <a:r>
              <a:rPr b="1" lang="en-GB" sz="1500">
                <a:solidFill>
                  <a:srgbClr val="9900FF"/>
                </a:solidFill>
                <a:latin typeface="Lato"/>
                <a:ea typeface="Lato"/>
                <a:cs typeface="Lato"/>
                <a:sym typeface="Lato"/>
              </a:rPr>
              <a:t>Self-Registration and Deregistration</a:t>
            </a:r>
            <a:r>
              <a:rPr lang="en-GB" sz="1500">
                <a:solidFill>
                  <a:srgbClr val="9900FF"/>
                </a:solidFill>
                <a:latin typeface="Lato"/>
                <a:ea typeface="Lato"/>
                <a:cs typeface="Lato"/>
                <a:sym typeface="Lato"/>
              </a:rPr>
              <a:t>:</a:t>
            </a:r>
            <a:endParaRPr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When a microservice starts, it registers with Eureka, providing its metadata like service name and address.</a:t>
            </a:r>
            <a:endParaRPr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If a service becomes unavailable, Eureka marks it as DOWN after a configurable timeout.</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AutoNum type="arabicPeriod"/>
            </a:pPr>
            <a:r>
              <a:rPr b="1" lang="en-GB" sz="1500">
                <a:solidFill>
                  <a:srgbClr val="9900FF"/>
                </a:solidFill>
                <a:latin typeface="Lato"/>
                <a:ea typeface="Lato"/>
                <a:cs typeface="Lato"/>
                <a:sym typeface="Lato"/>
              </a:rPr>
              <a:t>Heartbeat Mechanism</a:t>
            </a:r>
            <a:r>
              <a:rPr lang="en-GB" sz="1500">
                <a:solidFill>
                  <a:srgbClr val="9900FF"/>
                </a:solidFill>
                <a:latin typeface="Lato"/>
                <a:ea typeface="Lato"/>
                <a:cs typeface="Lato"/>
                <a:sym typeface="Lato"/>
              </a:rPr>
              <a:t>:</a:t>
            </a:r>
            <a:endParaRPr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Registered services send periodic heartbeats (renewal requests) to the Eureka Server to inform it that they are still alive.</a:t>
            </a:r>
            <a:endParaRPr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If a service does not send heartbeats within a certain period, Eureka assumes the service is down and removes it from the registry.</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AutoNum type="arabicPeriod"/>
            </a:pPr>
            <a:r>
              <a:rPr b="1" lang="en-GB" sz="1500">
                <a:solidFill>
                  <a:srgbClr val="9900FF"/>
                </a:solidFill>
                <a:latin typeface="Lato"/>
                <a:ea typeface="Lato"/>
                <a:cs typeface="Lato"/>
                <a:sym typeface="Lato"/>
              </a:rPr>
              <a:t>Load Balancing</a:t>
            </a:r>
            <a:r>
              <a:rPr lang="en-GB" sz="1500">
                <a:solidFill>
                  <a:srgbClr val="9900FF"/>
                </a:solidFill>
                <a:latin typeface="Lato"/>
                <a:ea typeface="Lato"/>
                <a:cs typeface="Lato"/>
                <a:sym typeface="Lato"/>
              </a:rPr>
              <a:t>:</a:t>
            </a:r>
            <a:endParaRPr sz="1500">
              <a:solidFill>
                <a:srgbClr val="9900FF"/>
              </a:solidFill>
              <a:latin typeface="Lato"/>
              <a:ea typeface="Lato"/>
              <a:cs typeface="Lato"/>
              <a:sym typeface="Lato"/>
            </a:endParaRPr>
          </a:p>
          <a:p>
            <a:pPr indent="-323850" lvl="1" marL="9144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Eureka Server works in conjunction with Ribbon (or Spring Cloud LoadBalancer) to provide client-side load balancing. Clients choose a service instance based on a load-balancing algorithm.</a:t>
            </a:r>
            <a:endParaRPr sz="1500">
              <a:solidFill>
                <a:srgbClr val="9900FF"/>
              </a:solidFill>
              <a:latin typeface="Lato"/>
              <a:ea typeface="Lato"/>
              <a:cs typeface="Lato"/>
              <a:sym typeface="Lato"/>
            </a:endParaRPr>
          </a:p>
          <a:p>
            <a:pPr indent="0" lvl="0" marL="0" rtl="0" algn="l">
              <a:spcBef>
                <a:spcPts val="1200"/>
              </a:spcBef>
              <a:spcAft>
                <a:spcPts val="1200"/>
              </a:spcAft>
              <a:buNone/>
            </a:pPr>
            <a:r>
              <a:t/>
            </a:r>
            <a:endParaRPr sz="2200">
              <a:solidFill>
                <a:srgbClr val="9900FF"/>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200"/>
              </a:spcAft>
              <a:buNone/>
            </a:pPr>
            <a:r>
              <a:rPr b="1" lang="en-GB" sz="2600">
                <a:solidFill>
                  <a:srgbClr val="9900FF"/>
                </a:solidFill>
                <a:latin typeface="Lato"/>
                <a:ea typeface="Lato"/>
                <a:cs typeface="Lato"/>
                <a:sym typeface="Lato"/>
              </a:rPr>
              <a:t>Basic Architecture:</a:t>
            </a:r>
            <a:endParaRPr b="1" sz="4300">
              <a:solidFill>
                <a:srgbClr val="9900FF"/>
              </a:solidFill>
              <a:latin typeface="Lato"/>
              <a:ea typeface="Lato"/>
              <a:cs typeface="Lato"/>
              <a:sym typeface="Lato"/>
            </a:endParaRPr>
          </a:p>
        </p:txBody>
      </p:sp>
      <p:sp>
        <p:nvSpPr>
          <p:cNvPr id="335" name="Google Shape;335;p60"/>
          <p:cNvSpPr txBox="1"/>
          <p:nvPr>
            <p:ph idx="1" type="body"/>
          </p:nvPr>
        </p:nvSpPr>
        <p:spPr>
          <a:xfrm>
            <a:off x="99425" y="1152475"/>
            <a:ext cx="8733000" cy="3882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Eureka Server</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The central server where all microservices (Eureka clients) register.</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Can be deployed as a highly available cluster (peer-aware instances of Eureka Servers).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Eureka Clients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Microservices that register themselves with Eureka Server to make themselves discoverable.</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Can be both service providers and consumers.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Eureka Client Interactions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Registration</a:t>
            </a:r>
            <a:r>
              <a:rPr lang="en-GB" sz="1100">
                <a:solidFill>
                  <a:srgbClr val="9900FF"/>
                </a:solidFill>
                <a:latin typeface="Lato"/>
                <a:ea typeface="Lato"/>
                <a:cs typeface="Lato"/>
                <a:sym typeface="Lato"/>
              </a:rPr>
              <a:t>: Service providers register with the Eureka server on startup.</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Discovery</a:t>
            </a:r>
            <a:r>
              <a:rPr lang="en-GB" sz="1100">
                <a:solidFill>
                  <a:srgbClr val="9900FF"/>
                </a:solidFill>
                <a:latin typeface="Lato"/>
                <a:ea typeface="Lato"/>
                <a:cs typeface="Lato"/>
                <a:sym typeface="Lato"/>
              </a:rPr>
              <a:t>: Service consumers query the Eureka server to find the provider's location.</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Heartbeat</a:t>
            </a:r>
            <a:r>
              <a:rPr lang="en-GB" sz="1100">
                <a:solidFill>
                  <a:srgbClr val="9900FF"/>
                </a:solidFill>
                <a:latin typeface="Lato"/>
                <a:ea typeface="Lato"/>
                <a:cs typeface="Lato"/>
                <a:sym typeface="Lato"/>
              </a:rPr>
              <a:t>: Periodic pings from clients to let Eureka know they're still available.</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Deregistration</a:t>
            </a:r>
            <a:r>
              <a:rPr lang="en-GB" sz="1100">
                <a:solidFill>
                  <a:srgbClr val="9900FF"/>
                </a:solidFill>
                <a:latin typeface="Lato"/>
                <a:ea typeface="Lato"/>
                <a:cs typeface="Lato"/>
                <a:sym typeface="Lato"/>
              </a:rPr>
              <a:t>: If a service shuts down, it deregisters from Eureka.</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How Eureka Enhances Microservices: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Fault Tolerance</a:t>
            </a:r>
            <a:r>
              <a:rPr lang="en-GB" sz="1100">
                <a:solidFill>
                  <a:srgbClr val="9900FF"/>
                </a:solidFill>
                <a:latin typeface="Lato"/>
                <a:ea typeface="Lato"/>
                <a:cs typeface="Lato"/>
                <a:sym typeface="Lato"/>
              </a:rPr>
              <a:t>: By providing automatic failover and rerouting requests to healthy instances.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Dynamic Scalability</a:t>
            </a:r>
            <a:r>
              <a:rPr lang="en-GB" sz="1100">
                <a:solidFill>
                  <a:srgbClr val="9900FF"/>
                </a:solidFill>
                <a:latin typeface="Lato"/>
                <a:ea typeface="Lato"/>
                <a:cs typeface="Lato"/>
                <a:sym typeface="Lato"/>
              </a:rPr>
              <a:t>: Services can be added or removed dynamically without manual reconfiguration.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Centralized Service Management</a:t>
            </a:r>
            <a:r>
              <a:rPr lang="en-GB" sz="1100">
                <a:solidFill>
                  <a:srgbClr val="9900FF"/>
                </a:solidFill>
                <a:latin typeface="Lato"/>
                <a:ea typeface="Lato"/>
                <a:cs typeface="Lato"/>
                <a:sym typeface="Lato"/>
              </a:rPr>
              <a:t>: Simplifies microservice management in large, dynamic environments.</a:t>
            </a:r>
            <a:endParaRPr>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161400" y="1152475"/>
            <a:ext cx="8670900" cy="399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Advantages</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Simpler Development</a:t>
            </a:r>
            <a:r>
              <a:rPr lang="en-GB" sz="1400">
                <a:solidFill>
                  <a:srgbClr val="9900FF"/>
                </a:solidFill>
                <a:latin typeface="Lato"/>
                <a:ea typeface="Lato"/>
                <a:cs typeface="Lato"/>
                <a:sym typeface="Lato"/>
              </a:rPr>
              <a:t>: Easy to develop initially, especially for small projects.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Easy Testing</a:t>
            </a:r>
            <a:r>
              <a:rPr lang="en-GB" sz="1400">
                <a:solidFill>
                  <a:srgbClr val="9900FF"/>
                </a:solidFill>
                <a:latin typeface="Lato"/>
                <a:ea typeface="Lato"/>
                <a:cs typeface="Lato"/>
                <a:sym typeface="Lato"/>
              </a:rPr>
              <a:t>: The system can be tested as a whole in one environment.</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Lower Deployment Complexity</a:t>
            </a:r>
            <a:r>
              <a:rPr lang="en-GB" sz="1400">
                <a:solidFill>
                  <a:srgbClr val="9900FF"/>
                </a:solidFill>
                <a:latin typeface="Lato"/>
                <a:ea typeface="Lato"/>
                <a:cs typeface="Lato"/>
                <a:sym typeface="Lato"/>
              </a:rPr>
              <a:t>: There's only one unit to deploy, manage, and monitor.</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Performance</a:t>
            </a:r>
            <a:r>
              <a:rPr lang="en-GB" sz="1400">
                <a:solidFill>
                  <a:srgbClr val="9900FF"/>
                </a:solidFill>
                <a:latin typeface="Lato"/>
                <a:ea typeface="Lato"/>
                <a:cs typeface="Lato"/>
                <a:sym typeface="Lato"/>
              </a:rPr>
              <a:t>: Inter-process communication is faster since all components share memory and resources.</a:t>
            </a:r>
            <a:endParaRPr b="1" sz="1600">
              <a:solidFill>
                <a:srgbClr val="9900FF"/>
              </a:solidFill>
              <a:latin typeface="Lato"/>
              <a:ea typeface="Lato"/>
              <a:cs typeface="Lato"/>
              <a:sym typeface="Lato"/>
            </a:endParaRPr>
          </a:p>
          <a:p>
            <a:pPr indent="0" lvl="0" marL="0" rtl="0" algn="l">
              <a:spcBef>
                <a:spcPts val="1200"/>
              </a:spcBef>
              <a:spcAft>
                <a:spcPts val="0"/>
              </a:spcAft>
              <a:buNone/>
            </a:pPr>
            <a:r>
              <a:rPr b="1" lang="en-GB" sz="1400">
                <a:solidFill>
                  <a:srgbClr val="9900FF"/>
                </a:solidFill>
                <a:latin typeface="Lato"/>
                <a:ea typeface="Lato"/>
                <a:cs typeface="Lato"/>
                <a:sym typeface="Lato"/>
              </a:rPr>
              <a:t>Disadvantages</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Lack of Flexibility</a:t>
            </a:r>
            <a:r>
              <a:rPr lang="en-GB" sz="1400">
                <a:solidFill>
                  <a:srgbClr val="9900FF"/>
                </a:solidFill>
                <a:latin typeface="Lato"/>
                <a:ea typeface="Lato"/>
                <a:cs typeface="Lato"/>
                <a:sym typeface="Lato"/>
              </a:rPr>
              <a:t>: Scaling is difficult as the entire application must be scaled together, even if only one part needs additional resources.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Tight Coupling</a:t>
            </a:r>
            <a:r>
              <a:rPr lang="en-GB" sz="1400">
                <a:solidFill>
                  <a:srgbClr val="9900FF"/>
                </a:solidFill>
                <a:latin typeface="Lato"/>
                <a:ea typeface="Lato"/>
                <a:cs typeface="Lato"/>
                <a:sym typeface="Lato"/>
              </a:rPr>
              <a:t>: Any small changes or updates require redeploying the entire system, risking downtime or unintended bugs.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Complex to Maintain</a:t>
            </a:r>
            <a:r>
              <a:rPr lang="en-GB" sz="1400">
                <a:solidFill>
                  <a:srgbClr val="9900FF"/>
                </a:solidFill>
                <a:latin typeface="Lato"/>
                <a:ea typeface="Lato"/>
                <a:cs typeface="Lato"/>
                <a:sym typeface="Lato"/>
              </a:rPr>
              <a:t>: Over time, a monolithic system becomes complex and difficult to understand or modify.</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Limited Technology Flexibility</a:t>
            </a:r>
            <a:r>
              <a:rPr lang="en-GB" sz="1400">
                <a:solidFill>
                  <a:srgbClr val="9900FF"/>
                </a:solidFill>
                <a:latin typeface="Lato"/>
                <a:ea typeface="Lato"/>
                <a:cs typeface="Lato"/>
                <a:sym typeface="Lato"/>
              </a:rPr>
              <a:t>: You're stuck with one technology stack, making it harder to integrate new tools or technologies.</a:t>
            </a:r>
            <a:endParaRPr sz="2100">
              <a:solidFill>
                <a:srgbClr val="9900FF"/>
              </a:solidFill>
              <a:latin typeface="Lato"/>
              <a:ea typeface="Lato"/>
              <a:cs typeface="Lato"/>
              <a:sym typeface="Lato"/>
            </a:endParaRPr>
          </a:p>
        </p:txBody>
      </p:sp>
      <p:sp>
        <p:nvSpPr>
          <p:cNvPr id="78" name="Google Shape;78;p17"/>
          <p:cNvSpPr txBox="1"/>
          <p:nvPr>
            <p:ph type="title"/>
          </p:nvPr>
        </p:nvSpPr>
        <p:spPr>
          <a:xfrm>
            <a:off x="161500" y="445025"/>
            <a:ext cx="8670900" cy="6408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a:solidFill>
                  <a:srgbClr val="9900FF"/>
                </a:solidFill>
                <a:latin typeface="Lato"/>
                <a:ea typeface="Lato"/>
                <a:cs typeface="Lato"/>
                <a:sym typeface="Lato"/>
              </a:rPr>
              <a:t>Monolithic Architecture</a:t>
            </a:r>
            <a:endParaRPr sz="430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200"/>
              </a:spcAft>
              <a:buClr>
                <a:schemeClr val="dk1"/>
              </a:buClr>
              <a:buSzPts val="1100"/>
              <a:buFont typeface="Arial"/>
              <a:buNone/>
            </a:pPr>
            <a:r>
              <a:rPr b="1" lang="en-GB" sz="2700">
                <a:solidFill>
                  <a:srgbClr val="9900FF"/>
                </a:solidFill>
                <a:latin typeface="Lato"/>
                <a:ea typeface="Lato"/>
                <a:cs typeface="Lato"/>
                <a:sym typeface="Lato"/>
              </a:rPr>
              <a:t>When to Use Monolithic Architecture</a:t>
            </a:r>
            <a:endParaRPr sz="4400">
              <a:solidFill>
                <a:srgbClr val="9900FF"/>
              </a:solidFill>
              <a:latin typeface="Lato"/>
              <a:ea typeface="Lato"/>
              <a:cs typeface="Lato"/>
              <a:sym typeface="Lato"/>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a:solidFill>
                <a:srgbClr val="9900FF"/>
              </a:solidFill>
              <a:latin typeface="Lato"/>
              <a:ea typeface="Lato"/>
              <a:cs typeface="Lato"/>
              <a:sym typeface="Lato"/>
            </a:endParaRPr>
          </a:p>
          <a:p>
            <a:pPr indent="-342900" lvl="0" marL="457200" rtl="0" algn="l">
              <a:spcBef>
                <a:spcPts val="1200"/>
              </a:spcBef>
              <a:spcAft>
                <a:spcPts val="0"/>
              </a:spcAft>
              <a:buClr>
                <a:srgbClr val="9900FF"/>
              </a:buClr>
              <a:buSzPts val="1800"/>
              <a:buFont typeface="Lato"/>
              <a:buChar char="●"/>
            </a:pPr>
            <a:r>
              <a:rPr lang="en-GB">
                <a:solidFill>
                  <a:srgbClr val="9900FF"/>
                </a:solidFill>
                <a:latin typeface="Lato"/>
                <a:ea typeface="Lato"/>
                <a:cs typeface="Lato"/>
                <a:sym typeface="Lato"/>
              </a:rPr>
              <a:t>Small or simple applications.</a:t>
            </a:r>
            <a:endParaRPr>
              <a:solidFill>
                <a:srgbClr val="9900FF"/>
              </a:solidFill>
              <a:latin typeface="Lato"/>
              <a:ea typeface="Lato"/>
              <a:cs typeface="Lato"/>
              <a:sym typeface="Lato"/>
            </a:endParaRPr>
          </a:p>
          <a:p>
            <a:pPr indent="-342900" lvl="0" marL="457200" rtl="0" algn="l">
              <a:spcBef>
                <a:spcPts val="0"/>
              </a:spcBef>
              <a:spcAft>
                <a:spcPts val="0"/>
              </a:spcAft>
              <a:buClr>
                <a:srgbClr val="9900FF"/>
              </a:buClr>
              <a:buSzPts val="1800"/>
              <a:buFont typeface="Lato"/>
              <a:buChar char="●"/>
            </a:pPr>
            <a:r>
              <a:rPr lang="en-GB">
                <a:solidFill>
                  <a:srgbClr val="9900FF"/>
                </a:solidFill>
                <a:latin typeface="Lato"/>
                <a:ea typeface="Lato"/>
                <a:cs typeface="Lato"/>
                <a:sym typeface="Lato"/>
              </a:rPr>
              <a:t>Teams with limited experience or resources to manage distributed systems.</a:t>
            </a:r>
            <a:endParaRPr>
              <a:solidFill>
                <a:srgbClr val="9900FF"/>
              </a:solidFill>
              <a:latin typeface="Lato"/>
              <a:ea typeface="Lato"/>
              <a:cs typeface="Lato"/>
              <a:sym typeface="Lato"/>
            </a:endParaRPr>
          </a:p>
          <a:p>
            <a:pPr indent="-342900" lvl="0" marL="457200" rtl="0" algn="l">
              <a:spcBef>
                <a:spcPts val="0"/>
              </a:spcBef>
              <a:spcAft>
                <a:spcPts val="0"/>
              </a:spcAft>
              <a:buClr>
                <a:srgbClr val="9900FF"/>
              </a:buClr>
              <a:buSzPts val="1800"/>
              <a:buFont typeface="Lato"/>
              <a:buChar char="●"/>
            </a:pPr>
            <a:r>
              <a:rPr lang="en-GB">
                <a:solidFill>
                  <a:srgbClr val="9900FF"/>
                </a:solidFill>
                <a:latin typeface="Lato"/>
                <a:ea typeface="Lato"/>
                <a:cs typeface="Lato"/>
                <a:sym typeface="Lato"/>
              </a:rPr>
              <a:t>Projects with tight deadlines where simplicity in deployment and management is crucial.</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sz="2500">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990"/>
              <a:buFont typeface="Arial"/>
              <a:buNone/>
            </a:pPr>
            <a:r>
              <a:rPr b="1" lang="en-GB" sz="2270">
                <a:solidFill>
                  <a:srgbClr val="9900FF"/>
                </a:solidFill>
                <a:latin typeface="Lato"/>
                <a:ea typeface="Lato"/>
                <a:cs typeface="Lato"/>
                <a:sym typeface="Lato"/>
              </a:rPr>
              <a:t>Microservices Architecture</a:t>
            </a:r>
            <a:endParaRPr b="1" sz="2270">
              <a:solidFill>
                <a:srgbClr val="9900FF"/>
              </a:solidFill>
              <a:latin typeface="Lato"/>
              <a:ea typeface="Lato"/>
              <a:cs typeface="Lato"/>
              <a:sym typeface="Lato"/>
            </a:endParaRPr>
          </a:p>
          <a:p>
            <a:pPr indent="0" lvl="0" marL="0" rtl="0" algn="ctr">
              <a:spcBef>
                <a:spcPts val="400"/>
              </a:spcBef>
              <a:spcAft>
                <a:spcPts val="0"/>
              </a:spcAft>
              <a:buSzPts val="990"/>
              <a:buNone/>
            </a:pPr>
            <a:r>
              <a:t/>
            </a:r>
            <a:endParaRPr b="1" sz="3620">
              <a:solidFill>
                <a:srgbClr val="9900FF"/>
              </a:solidFill>
              <a:latin typeface="Lato"/>
              <a:ea typeface="Lato"/>
              <a:cs typeface="Lato"/>
              <a:sym typeface="Lato"/>
            </a:endParaRPr>
          </a:p>
        </p:txBody>
      </p:sp>
      <p:sp>
        <p:nvSpPr>
          <p:cNvPr id="90" name="Google Shape;90;p19"/>
          <p:cNvSpPr txBox="1"/>
          <p:nvPr>
            <p:ph idx="1" type="body"/>
          </p:nvPr>
        </p:nvSpPr>
        <p:spPr>
          <a:xfrm>
            <a:off x="62125" y="1152475"/>
            <a:ext cx="8770200" cy="3932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Definition</a:t>
            </a:r>
            <a:endParaRPr b="1"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A </a:t>
            </a:r>
            <a:r>
              <a:rPr b="1" lang="en-GB" sz="1400">
                <a:solidFill>
                  <a:srgbClr val="9900FF"/>
                </a:solidFill>
                <a:latin typeface="Lato"/>
                <a:ea typeface="Lato"/>
                <a:cs typeface="Lato"/>
                <a:sym typeface="Lato"/>
              </a:rPr>
              <a:t>microservices architecture</a:t>
            </a:r>
            <a:r>
              <a:rPr lang="en-GB" sz="1400">
                <a:solidFill>
                  <a:srgbClr val="9900FF"/>
                </a:solidFill>
                <a:latin typeface="Lato"/>
                <a:ea typeface="Lato"/>
                <a:cs typeface="Lato"/>
                <a:sym typeface="Lato"/>
              </a:rPr>
              <a:t> breaks down an application into smaller, independent services that are loosely coupled. Each service handles a specific business function, and they communicate with each other over APIs (typically using HTTP/REST, gRPC, or messaging systems).</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Characteristics</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Independent Services</a:t>
            </a:r>
            <a:r>
              <a:rPr lang="en-GB" sz="1400">
                <a:solidFill>
                  <a:srgbClr val="9900FF"/>
                </a:solidFill>
                <a:latin typeface="Lato"/>
                <a:ea typeface="Lato"/>
                <a:cs typeface="Lato"/>
                <a:sym typeface="Lato"/>
              </a:rPr>
              <a:t>: Each service operates independently, can be developed, deployed, and scaled separately.</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Loosely Coupled</a:t>
            </a:r>
            <a:r>
              <a:rPr lang="en-GB" sz="1400">
                <a:solidFill>
                  <a:srgbClr val="9900FF"/>
                </a:solidFill>
                <a:latin typeface="Lato"/>
                <a:ea typeface="Lato"/>
                <a:cs typeface="Lato"/>
                <a:sym typeface="Lato"/>
              </a:rPr>
              <a:t>: Microservices are modular and interact with each other via well-defined interfaces (APIs).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Polyglot Architecture</a:t>
            </a:r>
            <a:r>
              <a:rPr lang="en-GB" sz="1400">
                <a:solidFill>
                  <a:srgbClr val="9900FF"/>
                </a:solidFill>
                <a:latin typeface="Lato"/>
                <a:ea typeface="Lato"/>
                <a:cs typeface="Lato"/>
                <a:sym typeface="Lato"/>
              </a:rPr>
              <a:t>: Different services can be built using different programming languages or technologies.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Distributed</a:t>
            </a:r>
            <a:r>
              <a:rPr lang="en-GB" sz="1400">
                <a:solidFill>
                  <a:srgbClr val="9900FF"/>
                </a:solidFill>
                <a:latin typeface="Lato"/>
                <a:ea typeface="Lato"/>
                <a:cs typeface="Lato"/>
                <a:sym typeface="Lato"/>
              </a:rPr>
              <a:t>: Services can be spread across different servers or even cloud platforms.</a:t>
            </a:r>
            <a:endParaRPr sz="2100">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49700" y="1152475"/>
            <a:ext cx="8782500" cy="388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Advantages</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Scalability</a:t>
            </a:r>
            <a:r>
              <a:rPr lang="en-GB" sz="1200">
                <a:solidFill>
                  <a:srgbClr val="9900FF"/>
                </a:solidFill>
                <a:latin typeface="Lato"/>
                <a:ea typeface="Lato"/>
                <a:cs typeface="Lato"/>
                <a:sym typeface="Lato"/>
              </a:rPr>
              <a:t>: Services can be scaled independently, allowing for better resource optimization.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Technology Flexibility</a:t>
            </a:r>
            <a:r>
              <a:rPr lang="en-GB" sz="1200">
                <a:solidFill>
                  <a:srgbClr val="9900FF"/>
                </a:solidFill>
                <a:latin typeface="Lato"/>
                <a:ea typeface="Lato"/>
                <a:cs typeface="Lato"/>
                <a:sym typeface="Lato"/>
              </a:rPr>
              <a:t>: Developers can use the best tools or technologies for each service, rather than being confined to one stack.</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Faster Deployments</a:t>
            </a:r>
            <a:r>
              <a:rPr lang="en-GB" sz="1200">
                <a:solidFill>
                  <a:srgbClr val="9900FF"/>
                </a:solidFill>
                <a:latin typeface="Lato"/>
                <a:ea typeface="Lato"/>
                <a:cs typeface="Lato"/>
                <a:sym typeface="Lato"/>
              </a:rPr>
              <a:t>: Since services are independent, updating or deploying a new feature can happen without redeploying the entire application.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Fault Isolation</a:t>
            </a:r>
            <a:r>
              <a:rPr lang="en-GB" sz="1200">
                <a:solidFill>
                  <a:srgbClr val="9900FF"/>
                </a:solidFill>
                <a:latin typeface="Lato"/>
                <a:ea typeface="Lato"/>
                <a:cs typeface="Lato"/>
                <a:sym typeface="Lato"/>
              </a:rPr>
              <a:t>: Failure in one service won’t bring down the entire system, improving resilience.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Improved Team Autonomy</a:t>
            </a:r>
            <a:r>
              <a:rPr lang="en-GB" sz="1200">
                <a:solidFill>
                  <a:srgbClr val="9900FF"/>
                </a:solidFill>
                <a:latin typeface="Lato"/>
                <a:ea typeface="Lato"/>
                <a:cs typeface="Lato"/>
                <a:sym typeface="Lato"/>
              </a:rPr>
              <a:t>: Different teams can work on different services independently, improving productivity.</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Disadvantages</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Increased Complexity</a:t>
            </a:r>
            <a:r>
              <a:rPr lang="en-GB" sz="1200">
                <a:solidFill>
                  <a:srgbClr val="9900FF"/>
                </a:solidFill>
                <a:latin typeface="Lato"/>
                <a:ea typeface="Lato"/>
                <a:cs typeface="Lato"/>
                <a:sym typeface="Lato"/>
              </a:rPr>
              <a:t>: Managing multiple services requires handling challenges like network latency, inter-service communication, data consistency, and more.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Operational Overhead</a:t>
            </a:r>
            <a:r>
              <a:rPr lang="en-GB" sz="1200">
                <a:solidFill>
                  <a:srgbClr val="9900FF"/>
                </a:solidFill>
                <a:latin typeface="Lato"/>
                <a:ea typeface="Lato"/>
                <a:cs typeface="Lato"/>
                <a:sym typeface="Lato"/>
              </a:rPr>
              <a:t>: Monitoring, deploying, and managing microservices require sophisticated tools and a DevOps culture.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Data Management</a:t>
            </a:r>
            <a:r>
              <a:rPr lang="en-GB" sz="1200">
                <a:solidFill>
                  <a:srgbClr val="9900FF"/>
                </a:solidFill>
                <a:latin typeface="Lato"/>
                <a:ea typeface="Lato"/>
                <a:cs typeface="Lato"/>
                <a:sym typeface="Lato"/>
              </a:rPr>
              <a:t>: Ensuring data consistency and managing transactions across services can be difficult.</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Distributed Systems Challenges</a:t>
            </a:r>
            <a:r>
              <a:rPr lang="en-GB" sz="1200">
                <a:solidFill>
                  <a:srgbClr val="9900FF"/>
                </a:solidFill>
                <a:latin typeface="Lato"/>
                <a:ea typeface="Lato"/>
                <a:cs typeface="Lato"/>
                <a:sym typeface="Lato"/>
              </a:rPr>
              <a:t>: Issues like service discovery, fault tolerance, and latency are common in microservices.</a:t>
            </a:r>
            <a:endParaRPr sz="1900">
              <a:solidFill>
                <a:srgbClr val="9900FF"/>
              </a:solidFill>
              <a:latin typeface="Lato"/>
              <a:ea typeface="Lato"/>
              <a:cs typeface="Lato"/>
              <a:sym typeface="Lato"/>
            </a:endParaRPr>
          </a:p>
        </p:txBody>
      </p:sp>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SzPts val="990"/>
              <a:buNone/>
            </a:pPr>
            <a:r>
              <a:rPr b="1" lang="en-GB" sz="2270">
                <a:solidFill>
                  <a:srgbClr val="9900FF"/>
                </a:solidFill>
                <a:latin typeface="Lato"/>
                <a:ea typeface="Lato"/>
                <a:cs typeface="Lato"/>
                <a:sym typeface="Lato"/>
              </a:rPr>
              <a:t>Microservices Architecture</a:t>
            </a:r>
            <a:endParaRPr b="1" sz="2270">
              <a:solidFill>
                <a:srgbClr val="9900FF"/>
              </a:solidFill>
              <a:latin typeface="Lato"/>
              <a:ea typeface="Lato"/>
              <a:cs typeface="Lato"/>
              <a:sym typeface="Lato"/>
            </a:endParaRPr>
          </a:p>
          <a:p>
            <a:pPr indent="0" lvl="0" marL="0" rtl="0" algn="ctr">
              <a:spcBef>
                <a:spcPts val="400"/>
              </a:spcBef>
              <a:spcAft>
                <a:spcPts val="0"/>
              </a:spcAft>
              <a:buSzPts val="990"/>
              <a:buNone/>
            </a:pPr>
            <a:r>
              <a:t/>
            </a:r>
            <a:endParaRPr b="1" sz="3620">
              <a:solidFill>
                <a:srgbClr val="99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When to Use Microservices Architecture</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Font typeface="Lato"/>
              <a:buChar char="●"/>
            </a:pPr>
            <a:r>
              <a:rPr lang="en-GB" sz="1300">
                <a:solidFill>
                  <a:srgbClr val="9900FF"/>
                </a:solidFill>
                <a:latin typeface="Lato"/>
                <a:ea typeface="Lato"/>
                <a:cs typeface="Lato"/>
                <a:sym typeface="Lato"/>
              </a:rPr>
              <a:t>Large, complex applications that need to scale rapidly.</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Teams that can manage distributed systems and have a mature DevOps culture.</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Applications that require flexibility in technology choices or independent scaling of components.</a:t>
            </a:r>
            <a:endParaRPr sz="2000">
              <a:solidFill>
                <a:srgbClr val="9900FF"/>
              </a:solidFill>
              <a:latin typeface="Lato"/>
              <a:ea typeface="Lato"/>
              <a:cs typeface="Lato"/>
              <a:sym typeface="Lato"/>
            </a:endParaRPr>
          </a:p>
        </p:txBody>
      </p:sp>
      <p:sp>
        <p:nvSpPr>
          <p:cNvPr id="102" name="Google Shape;102;p21"/>
          <p:cNvSpPr txBox="1"/>
          <p:nvPr/>
        </p:nvSpPr>
        <p:spPr>
          <a:xfrm>
            <a:off x="0" y="0"/>
            <a:ext cx="9069300" cy="615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b="1" lang="en-GB" sz="2800">
                <a:solidFill>
                  <a:srgbClr val="9900FF"/>
                </a:solidFill>
                <a:latin typeface="Lato"/>
                <a:ea typeface="Lato"/>
                <a:cs typeface="Lato"/>
                <a:sym typeface="Lato"/>
              </a:rPr>
              <a:t>Microservices Architecture</a:t>
            </a:r>
            <a:endParaRPr b="1" sz="28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