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DAD9BC-CAAE-4139-8D9A-5E9489B0ED35}">
  <a:tblStyle styleId="{E5DAD9BC-CAAE-4139-8D9A-5E9489B0ED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9691741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9691741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9691741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9691741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9691741d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9691741d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9691741d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9691741d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9691741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9691741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975f7b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975f7b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975f7ba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975f7ba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975f7ba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975f7ba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975f7ba1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975f7ba1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975f7ba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975f7ba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969174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969174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975f7ba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975f7ba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975f7ba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975f7ba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975f7ba1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975f7ba1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975f7ba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975f7ba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975f7ba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975f7ba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975f7ba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975f7ba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975f7ba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975f7ba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975f7ba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975f7ba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975f7ba1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975f7ba1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975f7ba1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975f7ba1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9691741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9691741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975f7ba1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975f7ba1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975f7ba1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975f7ba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975f7ba1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975f7ba1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975f7ba1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975f7ba1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975f7ba1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975f7ba1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975f7ba1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975f7ba1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975f7ba1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975f7ba1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975f7ba1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975f7ba1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975f7ba1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975f7ba1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975f7ba1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975f7ba1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9691741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9691741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975f7ba1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975f7ba1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975f7ba1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975f7ba1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9691741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9691741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975f7ba1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975f7ba1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975f7ba1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975f7ba1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975f7ba1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975f7ba1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975f7ba1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975f7ba1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975f7ba1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975f7ba1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975f7ba1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8975f7ba1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975f7ba1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975f7ba1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9691741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9691741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975f7ba1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975f7ba1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9691741d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9691741d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9691741d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9691741d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9691741d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9691741d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9691741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9691741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100">
                <a:solidFill>
                  <a:srgbClr val="9900FF"/>
                </a:solidFill>
                <a:latin typeface="Lato"/>
                <a:ea typeface="Lato"/>
                <a:cs typeface="Lato"/>
                <a:sym typeface="Lato"/>
              </a:rPr>
              <a:t>Day 20 Microservices Pattern</a:t>
            </a:r>
            <a:endParaRPr sz="4100">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9900FF"/>
                </a:solidFill>
                <a:latin typeface="Lato"/>
                <a:ea typeface="Lato"/>
                <a:cs typeface="Lato"/>
                <a:sym typeface="Lato"/>
              </a:rPr>
              <a:t>Steps to Integrate Service Discovery and Config Server</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Setup Service Discovery:</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Deploy a service discovery server (e.g., Eureka or Consul).</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will register themselves with the discovery server upon startup.</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The discovery server maintains a registry of available microservice instances.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Setup Config Server:</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Deploy a centralized configuration server (e.g., Spring Cloud Config Server).</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Configuration files are stored in a repository (e.g., Git or file system).</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query the config server on startup to get their configuration.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Config Server as a Discovery Client:</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The config server itself can register with the service discovery server.</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This allows other services to discover the config server dynamically using the service discovery mechanism.</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Example:</a:t>
            </a:r>
            <a:r>
              <a:rPr lang="en-GB" sz="1200">
                <a:solidFill>
                  <a:srgbClr val="9900FF"/>
                </a:solidFill>
                <a:latin typeface="Lato"/>
                <a:ea typeface="Lato"/>
                <a:cs typeface="Lato"/>
                <a:sym typeface="Lato"/>
              </a:rPr>
              <a:t> Spring Cloud Config Server registers itself with Eureka, and microservices can resolve the config server’s location dynamically via Eureka.</a:t>
            </a:r>
            <a:endParaRPr b="1" sz="1500">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9900FF"/>
                </a:solidFill>
                <a:latin typeface="Lato"/>
                <a:ea typeface="Lato"/>
                <a:cs typeface="Lato"/>
                <a:sym typeface="Lato"/>
              </a:rPr>
              <a:t>Steps to Integrate Service Discovery and Config Server</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Setup Service Discovery:</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Deploy a service discovery server (e.g., Eureka or Consul).</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will register themselves with the discovery server upon startup.</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The discovery server maintains a registry of available microservice instances.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Setup Config Server:</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Deploy a centralized configuration server (e.g., Spring Cloud Config Server).</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Configuration files are stored in a repository (e.g., Git or file system).</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query the config server on startup to get their configuration.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Config Server as a Discovery Client:</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The config server itself can register with the service discovery server.</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This allows other services to discover the config server dynamically using the service discovery mechanism.</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Example:</a:t>
            </a:r>
            <a:r>
              <a:rPr lang="en-GB" sz="1200">
                <a:solidFill>
                  <a:srgbClr val="9900FF"/>
                </a:solidFill>
                <a:latin typeface="Lato"/>
                <a:ea typeface="Lato"/>
                <a:cs typeface="Lato"/>
                <a:sym typeface="Lato"/>
              </a:rPr>
              <a:t> Spring Cloud Config Server registers itself with Eureka, and microservices can resolve the config server’s location dynamically via Eureka.</a:t>
            </a:r>
            <a:endParaRPr b="1" sz="1500">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1200"/>
              </a:spcBef>
              <a:spcAft>
                <a:spcPts val="0"/>
              </a:spcAft>
              <a:buClr>
                <a:srgbClr val="9900FF"/>
              </a:buClr>
              <a:buSzPts val="1400"/>
              <a:buFont typeface="Lato"/>
              <a:buChar char="○"/>
            </a:pPr>
            <a:r>
              <a:rPr b="1" lang="en-GB">
                <a:solidFill>
                  <a:srgbClr val="9900FF"/>
                </a:solidFill>
                <a:latin typeface="Lato"/>
                <a:ea typeface="Lato"/>
                <a:cs typeface="Lato"/>
                <a:sym typeface="Lato"/>
              </a:rPr>
              <a:t>Microservices Fetch Configuration from Config Server:</a:t>
            </a:r>
            <a:endParaRPr b="1">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Font typeface="Lato"/>
              <a:buAutoNum type="romanLcPeriod"/>
            </a:pPr>
            <a:r>
              <a:rPr lang="en-GB">
                <a:solidFill>
                  <a:srgbClr val="9900FF"/>
                </a:solidFill>
                <a:latin typeface="Lato"/>
                <a:ea typeface="Lato"/>
                <a:cs typeface="Lato"/>
                <a:sym typeface="Lato"/>
              </a:rPr>
              <a:t>Microservices that are registered with the service discovery can fetch their configuration from the config server.</a:t>
            </a:r>
            <a:endParaRPr>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Font typeface="Lato"/>
              <a:buAutoNum type="romanLcPeriod"/>
            </a:pPr>
            <a:r>
              <a:rPr lang="en-GB">
                <a:solidFill>
                  <a:srgbClr val="9900FF"/>
                </a:solidFill>
                <a:latin typeface="Lato"/>
                <a:ea typeface="Lato"/>
                <a:cs typeface="Lato"/>
                <a:sym typeface="Lato"/>
              </a:rPr>
              <a:t>This is especially useful in distributed systems where different instances of the same service might have different configurations based on the environment.</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b="1" lang="en-GB">
                <a:solidFill>
                  <a:srgbClr val="9900FF"/>
                </a:solidFill>
                <a:latin typeface="Lato"/>
                <a:ea typeface="Lato"/>
                <a:cs typeface="Lato"/>
                <a:sym typeface="Lato"/>
              </a:rPr>
              <a:t>Service Discovery to Discover Config Server:</a:t>
            </a:r>
            <a:endParaRPr b="1">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Font typeface="Lato"/>
              <a:buAutoNum type="romanLcPeriod"/>
            </a:pPr>
            <a:r>
              <a:rPr lang="en-GB">
                <a:solidFill>
                  <a:srgbClr val="9900FF"/>
                </a:solidFill>
                <a:latin typeface="Lato"/>
                <a:ea typeface="Lato"/>
                <a:cs typeface="Lato"/>
                <a:sym typeface="Lato"/>
              </a:rPr>
              <a:t>Microservices query the discovery service to locate the config server.</a:t>
            </a:r>
            <a:endParaRPr>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Font typeface="Lato"/>
              <a:buAutoNum type="romanLcPeriod"/>
            </a:pPr>
            <a:r>
              <a:rPr lang="en-GB">
                <a:solidFill>
                  <a:srgbClr val="9900FF"/>
                </a:solidFill>
                <a:latin typeface="Lato"/>
                <a:ea typeface="Lato"/>
                <a:cs typeface="Lato"/>
                <a:sym typeface="Lato"/>
              </a:rPr>
              <a:t>Once the config server is discovered, they fetch their configuration dynamically.</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b="1" lang="en-GB">
                <a:solidFill>
                  <a:srgbClr val="9900FF"/>
                </a:solidFill>
                <a:latin typeface="Lato"/>
                <a:ea typeface="Lato"/>
                <a:cs typeface="Lato"/>
                <a:sym typeface="Lato"/>
              </a:rPr>
              <a:t>Dynamic Refresh of Configuration:</a:t>
            </a:r>
            <a:endParaRPr b="1">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Font typeface="Lato"/>
              <a:buAutoNum type="romanLcPeriod"/>
            </a:pPr>
            <a:r>
              <a:rPr lang="en-GB">
                <a:solidFill>
                  <a:srgbClr val="9900FF"/>
                </a:solidFill>
                <a:latin typeface="Lato"/>
                <a:ea typeface="Lato"/>
                <a:cs typeface="Lato"/>
                <a:sym typeface="Lato"/>
              </a:rPr>
              <a:t>Some frameworks (e.g., Spring Cloud) support dynamic refresh of configurations where services can periodically check with the config server or get notified when there is a change in configuration.</a:t>
            </a:r>
            <a:endParaRPr>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AutoNum type="romanLcPeriod"/>
            </a:pPr>
            <a:r>
              <a:rPr lang="en-GB">
                <a:solidFill>
                  <a:srgbClr val="9900FF"/>
                </a:solidFill>
                <a:latin typeface="Lato"/>
                <a:ea typeface="Lato"/>
                <a:cs typeface="Lato"/>
                <a:sym typeface="Lato"/>
              </a:rPr>
              <a:t>Services use an endpoint like /refresh to update the configuration without restarting.</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t/>
            </a:r>
            <a:endParaRPr b="1" sz="17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700">
                <a:solidFill>
                  <a:srgbClr val="9900FF"/>
                </a:solidFill>
                <a:latin typeface="Lato"/>
                <a:ea typeface="Lato"/>
                <a:cs typeface="Lato"/>
                <a:sym typeface="Lato"/>
              </a:rPr>
              <a:t>Example: Using Spring Cloud (Eureka + Config Server)</a:t>
            </a:r>
            <a:endParaRPr b="1" sz="17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b="1" lang="en-GB" sz="1500">
                <a:solidFill>
                  <a:srgbClr val="9900FF"/>
                </a:solidFill>
                <a:latin typeface="Lato"/>
                <a:ea typeface="Lato"/>
                <a:cs typeface="Lato"/>
                <a:sym typeface="Lato"/>
              </a:rPr>
              <a:t>Step 1: Setup Eureka Server</a:t>
            </a:r>
            <a:endParaRPr b="1"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Microservices register with Eureka, and Eureka manages the service registry.</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b="1" lang="en-GB" sz="1500">
                <a:solidFill>
                  <a:srgbClr val="9900FF"/>
                </a:solidFill>
                <a:latin typeface="Lato"/>
                <a:ea typeface="Lato"/>
                <a:cs typeface="Lato"/>
                <a:sym typeface="Lato"/>
              </a:rPr>
              <a:t>Step 2: Setup Config Server</a:t>
            </a:r>
            <a:endParaRPr b="1"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Spring Cloud Config Server fetches configurations from Git.</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The config server itself is registered in Eureka.</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b="1" lang="en-GB" sz="1500">
                <a:solidFill>
                  <a:srgbClr val="9900FF"/>
                </a:solidFill>
                <a:latin typeface="Lato"/>
                <a:ea typeface="Lato"/>
                <a:cs typeface="Lato"/>
                <a:sym typeface="Lato"/>
              </a:rPr>
              <a:t>Step 3: Microservice Interaction</a:t>
            </a:r>
            <a:endParaRPr b="1"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Each microservice on startup queries Eureka to discover the config server.</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It then fetches its configuration from the config server.</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The microservice uses dynamic configuration to ensure that updates to configurations do not require manual intervention.</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t/>
            </a:r>
            <a:endParaRPr b="1" sz="18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GB" sz="2070">
                <a:solidFill>
                  <a:srgbClr val="9900FF"/>
                </a:solidFill>
              </a:rPr>
              <a:t>Advantages of Integration:</a:t>
            </a:r>
            <a:endParaRPr b="1" sz="2070">
              <a:solidFill>
                <a:srgbClr val="9900FF"/>
              </a:solidFill>
            </a:endParaRPr>
          </a:p>
          <a:p>
            <a:pPr indent="-348615" lvl="0" marL="457200" rtl="0" algn="l">
              <a:lnSpc>
                <a:spcPct val="115000"/>
              </a:lnSpc>
              <a:spcBef>
                <a:spcPts val="1200"/>
              </a:spcBef>
              <a:spcAft>
                <a:spcPts val="0"/>
              </a:spcAft>
              <a:buClr>
                <a:srgbClr val="9900FF"/>
              </a:buClr>
              <a:buSzPts val="1890"/>
              <a:buChar char="●"/>
            </a:pPr>
            <a:r>
              <a:t/>
            </a:r>
            <a:endParaRPr sz="1890">
              <a:solidFill>
                <a:srgbClr val="9900FF"/>
              </a:solidFill>
            </a:endParaRPr>
          </a:p>
          <a:p>
            <a:pPr indent="0" lvl="0" marL="0" rtl="0" algn="l">
              <a:spcBef>
                <a:spcPts val="1200"/>
              </a:spcBef>
              <a:spcAft>
                <a:spcPts val="0"/>
              </a:spcAft>
              <a:buSzPts val="990"/>
              <a:buNone/>
            </a:pPr>
            <a:r>
              <a:t/>
            </a:r>
            <a:endParaRPr sz="3420">
              <a:solidFill>
                <a:srgbClr val="9900FF"/>
              </a:solidFill>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Scalability:</a:t>
            </a:r>
            <a:r>
              <a:rPr lang="en-GB" sz="1300">
                <a:solidFill>
                  <a:srgbClr val="9900FF"/>
                </a:solidFill>
                <a:latin typeface="Lato"/>
                <a:ea typeface="Lato"/>
                <a:cs typeface="Lato"/>
                <a:sym typeface="Lato"/>
              </a:rPr>
              <a:t> New services can be easily registered and discovered without hard-coding endpoints.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Centralized Management:</a:t>
            </a:r>
            <a:r>
              <a:rPr lang="en-GB" sz="1300">
                <a:solidFill>
                  <a:srgbClr val="9900FF"/>
                </a:solidFill>
                <a:latin typeface="Lato"/>
                <a:ea typeface="Lato"/>
                <a:cs typeface="Lato"/>
                <a:sym typeface="Lato"/>
              </a:rPr>
              <a:t> Configuration changes are made centrally and can be propagated to services in real-time.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Fault Tolerance:</a:t>
            </a:r>
            <a:r>
              <a:rPr lang="en-GB" sz="1300">
                <a:solidFill>
                  <a:srgbClr val="9900FF"/>
                </a:solidFill>
                <a:latin typeface="Lato"/>
                <a:ea typeface="Lato"/>
                <a:cs typeface="Lato"/>
                <a:sym typeface="Lato"/>
              </a:rPr>
              <a:t> Services are automatically registered and discovered, ensuring minimal downtime.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Dynamic Updates:</a:t>
            </a:r>
            <a:r>
              <a:rPr lang="en-GB" sz="1300">
                <a:solidFill>
                  <a:srgbClr val="9900FF"/>
                </a:solidFill>
                <a:latin typeface="Lato"/>
                <a:ea typeface="Lato"/>
                <a:cs typeface="Lato"/>
                <a:sym typeface="Lato"/>
              </a:rPr>
              <a:t> Configurations can be updated dynamically without restarting the services.</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Challenges and Considerations:</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Network Latency:</a:t>
            </a:r>
            <a:r>
              <a:rPr lang="en-GB" sz="1300">
                <a:solidFill>
                  <a:srgbClr val="9900FF"/>
                </a:solidFill>
                <a:latin typeface="Lato"/>
                <a:ea typeface="Lato"/>
                <a:cs typeface="Lato"/>
                <a:sym typeface="Lato"/>
              </a:rPr>
              <a:t> Fetching configuration and service instances from external servers might introduce latency.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Security:</a:t>
            </a:r>
            <a:r>
              <a:rPr lang="en-GB" sz="1300">
                <a:solidFill>
                  <a:srgbClr val="9900FF"/>
                </a:solidFill>
                <a:latin typeface="Lato"/>
                <a:ea typeface="Lato"/>
                <a:cs typeface="Lato"/>
                <a:sym typeface="Lato"/>
              </a:rPr>
              <a:t> Proper security measures should be in place, especially if configuration data contains sensitive information like credentials.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Consistency:</a:t>
            </a:r>
            <a:r>
              <a:rPr lang="en-GB" sz="1300">
                <a:solidFill>
                  <a:srgbClr val="9900FF"/>
                </a:solidFill>
                <a:latin typeface="Lato"/>
                <a:ea typeface="Lato"/>
                <a:cs typeface="Lato"/>
                <a:sym typeface="Lato"/>
              </a:rPr>
              <a:t> Managing multiple instances and ensuring consistent configuration across them can be complex, especially when combined with caching mechanisms.</a:t>
            </a:r>
            <a:endParaRPr sz="1300">
              <a:solidFill>
                <a:srgbClr val="9900FF"/>
              </a:solidFill>
              <a:latin typeface="Lato"/>
              <a:ea typeface="Lato"/>
              <a:cs typeface="Lato"/>
              <a:sym typeface="Lato"/>
            </a:endParaRPr>
          </a:p>
          <a:p>
            <a:pPr indent="0" lvl="0" marL="0" rtl="0" algn="l">
              <a:spcBef>
                <a:spcPts val="1200"/>
              </a:spcBef>
              <a:spcAft>
                <a:spcPts val="1200"/>
              </a:spcAft>
              <a:buNone/>
            </a:pPr>
            <a:r>
              <a:rPr lang="en-GB" sz="1300">
                <a:solidFill>
                  <a:srgbClr val="9900FF"/>
                </a:solidFill>
                <a:latin typeface="Lato"/>
                <a:ea typeface="Lato"/>
                <a:cs typeface="Lato"/>
                <a:sym typeface="Lato"/>
              </a:rPr>
              <a:t>This integration provides a powerful mechanism for building resilient, scalable, and maintainable microservice architectures</a:t>
            </a:r>
            <a:endParaRPr sz="2000">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200">
                <a:solidFill>
                  <a:srgbClr val="9900FF"/>
                </a:solidFill>
                <a:latin typeface="Lato"/>
                <a:ea typeface="Lato"/>
                <a:cs typeface="Lato"/>
                <a:sym typeface="Lato"/>
              </a:rPr>
              <a:t>Load balancer</a:t>
            </a:r>
            <a:endParaRPr b="1" sz="3800">
              <a:latin typeface="Lato"/>
              <a:ea typeface="Lato"/>
              <a:cs typeface="Lato"/>
              <a:sym typeface="Lato"/>
            </a:endParaRPr>
          </a:p>
        </p:txBody>
      </p:sp>
      <p:sp>
        <p:nvSpPr>
          <p:cNvPr id="138" name="Google Shape;138;p27"/>
          <p:cNvSpPr txBox="1"/>
          <p:nvPr>
            <p:ph idx="1" type="body"/>
          </p:nvPr>
        </p:nvSpPr>
        <p:spPr>
          <a:xfrm>
            <a:off x="198800" y="1152475"/>
            <a:ext cx="8633400" cy="3895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In microservices architecture, a </a:t>
            </a:r>
            <a:r>
              <a:rPr b="1" lang="en-GB" sz="1300">
                <a:solidFill>
                  <a:srgbClr val="9900FF"/>
                </a:solidFill>
                <a:latin typeface="Lato"/>
                <a:ea typeface="Lato"/>
                <a:cs typeface="Lato"/>
                <a:sym typeface="Lato"/>
              </a:rPr>
              <a:t>load balancer</a:t>
            </a:r>
            <a:r>
              <a:rPr lang="en-GB" sz="1300">
                <a:solidFill>
                  <a:srgbClr val="9900FF"/>
                </a:solidFill>
                <a:latin typeface="Lato"/>
                <a:ea typeface="Lato"/>
                <a:cs typeface="Lato"/>
                <a:sym typeface="Lato"/>
              </a:rPr>
              <a:t> is essential for distributing requests efficiently across various microservices, ensuring reliability, scalability, and high availability. Since microservices are inherently distributed and often deployed in dynamic environments (such as containers), a load balancer ensures that traffic is routed to the appropriate instances of services.</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Here’s how a load balancer fits into the microservices pattern and its role in making a microservice-based system robust.</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1. The Role of Load Balancers in Microservices Architecture</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In microservices architecture, the load balancer manages traffic between services and their consumers (clients or other microservices). It ensures that:</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Traffic is evenly distributed</a:t>
            </a:r>
            <a:r>
              <a:rPr lang="en-GB" sz="1300">
                <a:solidFill>
                  <a:srgbClr val="9900FF"/>
                </a:solidFill>
                <a:latin typeface="Lato"/>
                <a:ea typeface="Lato"/>
                <a:cs typeface="Lato"/>
                <a:sym typeface="Lato"/>
              </a:rPr>
              <a:t> across multiple instances of a service.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Service discovery</a:t>
            </a:r>
            <a:r>
              <a:rPr lang="en-GB" sz="1300">
                <a:solidFill>
                  <a:srgbClr val="9900FF"/>
                </a:solidFill>
                <a:latin typeface="Lato"/>
                <a:ea typeface="Lato"/>
                <a:cs typeface="Lato"/>
                <a:sym typeface="Lato"/>
              </a:rPr>
              <a:t> is seamlessly integrated, ensuring requests are routed to available and healthy services.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Failure recovery</a:t>
            </a:r>
            <a:r>
              <a:rPr lang="en-GB" sz="1300">
                <a:solidFill>
                  <a:srgbClr val="9900FF"/>
                </a:solidFill>
                <a:latin typeface="Lato"/>
                <a:ea typeface="Lato"/>
                <a:cs typeface="Lato"/>
                <a:sym typeface="Lato"/>
              </a:rPr>
              <a:t> is supported by rerouting traffic away from failed services.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Scaling and elasticity</a:t>
            </a:r>
            <a:r>
              <a:rPr lang="en-GB" sz="1300">
                <a:solidFill>
                  <a:srgbClr val="9900FF"/>
                </a:solidFill>
                <a:latin typeface="Lato"/>
                <a:ea typeface="Lato"/>
                <a:cs typeface="Lato"/>
                <a:sym typeface="Lato"/>
              </a:rPr>
              <a:t> are managed, so more instances can be added or removed based on traffic demand.</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1300">
              <a:solidFill>
                <a:srgbClr val="99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1592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p:txBody>
      </p:sp>
      <p:sp>
        <p:nvSpPr>
          <p:cNvPr id="144" name="Google Shape;144;p28"/>
          <p:cNvSpPr txBox="1"/>
          <p:nvPr>
            <p:ph idx="1" type="body"/>
          </p:nvPr>
        </p:nvSpPr>
        <p:spPr>
          <a:xfrm>
            <a:off x="0" y="731975"/>
            <a:ext cx="8770200" cy="4329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935"/>
              <a:buFont typeface="Arial"/>
              <a:buNone/>
            </a:pPr>
            <a:r>
              <a:rPr lang="en-GB" sz="1400">
                <a:solidFill>
                  <a:srgbClr val="9900FF"/>
                </a:solidFill>
                <a:latin typeface="Lato"/>
                <a:ea typeface="Lato"/>
                <a:cs typeface="Lato"/>
                <a:sym typeface="Lato"/>
              </a:rPr>
              <a:t>In microservices, load balancing occurs at different layers depending on where traffic is being routed:</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400">
                <a:solidFill>
                  <a:srgbClr val="9900FF"/>
                </a:solidFill>
                <a:latin typeface="Lato"/>
                <a:ea typeface="Lato"/>
                <a:cs typeface="Lato"/>
                <a:sym typeface="Lato"/>
              </a:rPr>
              <a:t>1. API Gateway as a Load Balancer</a:t>
            </a:r>
            <a:endParaRPr b="1" sz="1400">
              <a:solidFill>
                <a:srgbClr val="9900FF"/>
              </a:solidFill>
              <a:latin typeface="Lato"/>
              <a:ea typeface="Lato"/>
              <a:cs typeface="Lato"/>
              <a:sym typeface="Lato"/>
            </a:endParaRPr>
          </a:p>
          <a:p>
            <a:pPr indent="-317500" lvl="0" marL="457200" rtl="0" algn="l">
              <a:lnSpc>
                <a:spcPct val="95000"/>
              </a:lnSpc>
              <a:spcBef>
                <a:spcPts val="1200"/>
              </a:spcBef>
              <a:spcAft>
                <a:spcPts val="0"/>
              </a:spcAft>
              <a:buClr>
                <a:srgbClr val="9900FF"/>
              </a:buClr>
              <a:buSzPts val="1400"/>
              <a:buChar char="●"/>
            </a:pPr>
            <a:r>
              <a:rPr lang="en-GB" sz="1400">
                <a:solidFill>
                  <a:srgbClr val="9900FF"/>
                </a:solidFill>
                <a:latin typeface="Lato"/>
                <a:ea typeface="Lato"/>
                <a:cs typeface="Lato"/>
                <a:sym typeface="Lato"/>
              </a:rPr>
              <a:t>In microservices, an </a:t>
            </a:r>
            <a:r>
              <a:rPr b="1" lang="en-GB" sz="1400">
                <a:solidFill>
                  <a:srgbClr val="9900FF"/>
                </a:solidFill>
                <a:latin typeface="Lato"/>
                <a:ea typeface="Lato"/>
                <a:cs typeface="Lato"/>
                <a:sym typeface="Lato"/>
              </a:rPr>
              <a:t>API Gateway</a:t>
            </a:r>
            <a:r>
              <a:rPr lang="en-GB" sz="1400">
                <a:solidFill>
                  <a:srgbClr val="9900FF"/>
                </a:solidFill>
                <a:latin typeface="Lato"/>
                <a:ea typeface="Lato"/>
                <a:cs typeface="Lato"/>
                <a:sym typeface="Lato"/>
              </a:rPr>
              <a:t> often acts as a layer 7 (application layer) load balancer.</a:t>
            </a:r>
            <a:endParaRPr sz="1400">
              <a:solidFill>
                <a:srgbClr val="9900FF"/>
              </a:solidFill>
              <a:latin typeface="Lato"/>
              <a:ea typeface="Lato"/>
              <a:cs typeface="Lato"/>
              <a:sym typeface="Lato"/>
            </a:endParaRPr>
          </a:p>
          <a:p>
            <a:pPr indent="-317500" lvl="0" marL="457200" rtl="0" algn="l">
              <a:lnSpc>
                <a:spcPct val="95000"/>
              </a:lnSpc>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It routes client requests to the correct microservice, handling cross-cutting concerns like authentication, monitoring, rate-limiting, and caching.</a:t>
            </a:r>
            <a:endParaRPr sz="1400">
              <a:solidFill>
                <a:srgbClr val="9900FF"/>
              </a:solidFill>
              <a:latin typeface="Lato"/>
              <a:ea typeface="Lato"/>
              <a:cs typeface="Lato"/>
              <a:sym typeface="Lato"/>
            </a:endParaRPr>
          </a:p>
          <a:p>
            <a:pPr indent="-317500" lvl="0" marL="457200" rtl="0" algn="l">
              <a:lnSpc>
                <a:spcPct val="95000"/>
              </a:lnSpc>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It can inspect HTTP headers and paths to route traffic to the correct microservices.</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400">
                <a:solidFill>
                  <a:srgbClr val="9900FF"/>
                </a:solidFill>
                <a:latin typeface="Lato"/>
                <a:ea typeface="Lato"/>
                <a:cs typeface="Lato"/>
                <a:sym typeface="Lato"/>
              </a:rPr>
              <a:t>Example API Gateway: </a:t>
            </a:r>
            <a:r>
              <a:rPr b="1" lang="en-GB" sz="1400">
                <a:solidFill>
                  <a:srgbClr val="9900FF"/>
                </a:solidFill>
                <a:latin typeface="Lato"/>
                <a:ea typeface="Lato"/>
                <a:cs typeface="Lato"/>
                <a:sym typeface="Lato"/>
              </a:rPr>
              <a:t>Kong</a:t>
            </a:r>
            <a:r>
              <a:rPr lang="en-GB" sz="1400">
                <a:solidFill>
                  <a:srgbClr val="9900FF"/>
                </a:solidFill>
                <a:latin typeface="Lato"/>
                <a:ea typeface="Lato"/>
                <a:cs typeface="Lato"/>
                <a:sym typeface="Lato"/>
              </a:rPr>
              <a:t>, </a:t>
            </a:r>
            <a:r>
              <a:rPr b="1" lang="en-GB" sz="1400">
                <a:solidFill>
                  <a:srgbClr val="9900FF"/>
                </a:solidFill>
                <a:latin typeface="Lato"/>
                <a:ea typeface="Lato"/>
                <a:cs typeface="Lato"/>
                <a:sym typeface="Lato"/>
              </a:rPr>
              <a:t>NGINX</a:t>
            </a:r>
            <a:r>
              <a:rPr lang="en-GB" sz="1400">
                <a:solidFill>
                  <a:srgbClr val="9900FF"/>
                </a:solidFill>
                <a:latin typeface="Lato"/>
                <a:ea typeface="Lato"/>
                <a:cs typeface="Lato"/>
                <a:sym typeface="Lato"/>
              </a:rPr>
              <a:t>, </a:t>
            </a:r>
            <a:r>
              <a:rPr b="1" lang="en-GB" sz="1400">
                <a:solidFill>
                  <a:srgbClr val="9900FF"/>
                </a:solidFill>
                <a:latin typeface="Lato"/>
                <a:ea typeface="Lato"/>
                <a:cs typeface="Lato"/>
                <a:sym typeface="Lato"/>
              </a:rPr>
              <a:t>Zuul</a:t>
            </a:r>
            <a:r>
              <a:rPr lang="en-GB" sz="1400">
                <a:solidFill>
                  <a:srgbClr val="9900FF"/>
                </a:solidFill>
                <a:latin typeface="Lato"/>
                <a:ea typeface="Lato"/>
                <a:cs typeface="Lato"/>
                <a:sym typeface="Lato"/>
              </a:rPr>
              <a:t> (Netflix OSS).</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400">
                <a:solidFill>
                  <a:srgbClr val="9900FF"/>
                </a:solidFill>
                <a:latin typeface="Lato"/>
                <a:ea typeface="Lato"/>
                <a:cs typeface="Lato"/>
                <a:sym typeface="Lato"/>
              </a:rPr>
              <a:t>2. Service-to-Service Load Balancing</a:t>
            </a:r>
            <a:endParaRPr b="1" sz="1400">
              <a:solidFill>
                <a:srgbClr val="9900FF"/>
              </a:solidFill>
              <a:latin typeface="Lato"/>
              <a:ea typeface="Lato"/>
              <a:cs typeface="Lato"/>
              <a:sym typeface="Lato"/>
            </a:endParaRPr>
          </a:p>
          <a:p>
            <a:pPr indent="-317500" lvl="0" marL="457200" rtl="0" algn="l">
              <a:lnSpc>
                <a:spcPct val="95000"/>
              </a:lnSpc>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This occurs when one microservice calls another. Each service instance may reside on different hosts, so load balancing ensures requests are routed to the appropriate service instance.</a:t>
            </a:r>
            <a:endParaRPr sz="1400">
              <a:solidFill>
                <a:srgbClr val="9900FF"/>
              </a:solidFill>
              <a:latin typeface="Lato"/>
              <a:ea typeface="Lato"/>
              <a:cs typeface="Lato"/>
              <a:sym typeface="Lato"/>
            </a:endParaRPr>
          </a:p>
          <a:p>
            <a:pPr indent="-317500" lvl="0" marL="457200" rtl="0" algn="l">
              <a:lnSpc>
                <a:spcPct val="95000"/>
              </a:lnSpc>
              <a:spcBef>
                <a:spcPts val="0"/>
              </a:spcBef>
              <a:spcAft>
                <a:spcPts val="0"/>
              </a:spcAft>
              <a:buClr>
                <a:srgbClr val="9900FF"/>
              </a:buClr>
              <a:buSzPts val="1400"/>
              <a:buChar char="●"/>
            </a:pPr>
            <a:r>
              <a:rPr lang="en-GB" sz="1400">
                <a:solidFill>
                  <a:srgbClr val="9900FF"/>
                </a:solidFill>
                <a:latin typeface="Lato"/>
                <a:ea typeface="Lato"/>
                <a:cs typeface="Lato"/>
                <a:sym typeface="Lato"/>
              </a:rPr>
              <a:t>Typically implemented via </a:t>
            </a:r>
            <a:r>
              <a:rPr b="1" lang="en-GB" sz="1400">
                <a:solidFill>
                  <a:srgbClr val="9900FF"/>
                </a:solidFill>
                <a:latin typeface="Lato"/>
                <a:ea typeface="Lato"/>
                <a:cs typeface="Lato"/>
                <a:sym typeface="Lato"/>
              </a:rPr>
              <a:t>service discovery</a:t>
            </a:r>
            <a:r>
              <a:rPr lang="en-GB" sz="1400">
                <a:solidFill>
                  <a:srgbClr val="9900FF"/>
                </a:solidFill>
                <a:latin typeface="Lato"/>
                <a:ea typeface="Lato"/>
                <a:cs typeface="Lato"/>
                <a:sym typeface="Lato"/>
              </a:rPr>
              <a:t> and </a:t>
            </a:r>
            <a:r>
              <a:rPr b="1" lang="en-GB" sz="1400">
                <a:solidFill>
                  <a:srgbClr val="9900FF"/>
                </a:solidFill>
                <a:latin typeface="Lato"/>
                <a:ea typeface="Lato"/>
                <a:cs typeface="Lato"/>
                <a:sym typeface="Lato"/>
              </a:rPr>
              <a:t>client-side load balancing</a:t>
            </a:r>
            <a:r>
              <a:rPr lang="en-GB" sz="1400">
                <a:solidFill>
                  <a:srgbClr val="9900FF"/>
                </a:solidFill>
                <a:latin typeface="Lato"/>
                <a:ea typeface="Lato"/>
                <a:cs typeface="Lato"/>
                <a:sym typeface="Lato"/>
              </a:rPr>
              <a:t>. For example, </a:t>
            </a:r>
            <a:r>
              <a:rPr b="1" lang="en-GB" sz="1400">
                <a:solidFill>
                  <a:srgbClr val="9900FF"/>
                </a:solidFill>
                <a:latin typeface="Lato"/>
                <a:ea typeface="Lato"/>
                <a:cs typeface="Lato"/>
                <a:sym typeface="Lato"/>
              </a:rPr>
              <a:t>Ribbon</a:t>
            </a:r>
            <a:r>
              <a:rPr lang="en-GB" sz="1400">
                <a:solidFill>
                  <a:srgbClr val="9900FF"/>
                </a:solidFill>
                <a:latin typeface="Lato"/>
                <a:ea typeface="Lato"/>
                <a:cs typeface="Lato"/>
                <a:sym typeface="Lato"/>
              </a:rPr>
              <a:t> (Netflix OSS) or </a:t>
            </a:r>
            <a:r>
              <a:rPr b="1" lang="en-GB" sz="1400">
                <a:solidFill>
                  <a:srgbClr val="9900FF"/>
                </a:solidFill>
                <a:latin typeface="Lato"/>
                <a:ea typeface="Lato"/>
                <a:cs typeface="Lato"/>
                <a:sym typeface="Lato"/>
              </a:rPr>
              <a:t>Spring Cloud LoadBalancer</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1592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p:txBody>
      </p:sp>
      <p:sp>
        <p:nvSpPr>
          <p:cNvPr id="150" name="Google Shape;150;p29"/>
          <p:cNvSpPr txBox="1"/>
          <p:nvPr>
            <p:ph idx="1" type="body"/>
          </p:nvPr>
        </p:nvSpPr>
        <p:spPr>
          <a:xfrm>
            <a:off x="0" y="731975"/>
            <a:ext cx="8770200" cy="43299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None/>
            </a:pPr>
            <a:r>
              <a:rPr b="1" lang="en-GB" sz="1300">
                <a:solidFill>
                  <a:srgbClr val="9900FF"/>
                </a:solidFill>
                <a:latin typeface="Lato"/>
                <a:ea typeface="Lato"/>
                <a:cs typeface="Lato"/>
                <a:sym typeface="Lato"/>
              </a:rPr>
              <a:t>3. External Load Balancers</a:t>
            </a:r>
            <a:endParaRPr b="1" sz="1300">
              <a:solidFill>
                <a:srgbClr val="9900FF"/>
              </a:solidFill>
              <a:latin typeface="Lato"/>
              <a:ea typeface="Lato"/>
              <a:cs typeface="Lato"/>
              <a:sym typeface="Lato"/>
            </a:endParaRPr>
          </a:p>
          <a:p>
            <a:pPr indent="0" lvl="0" marL="0" rtl="0" algn="l">
              <a:spcBef>
                <a:spcPts val="1200"/>
              </a:spcBef>
              <a:spcAft>
                <a:spcPts val="0"/>
              </a:spcAft>
              <a:buNone/>
            </a:pPr>
            <a:r>
              <a:rPr lang="en-GB" sz="1200">
                <a:solidFill>
                  <a:srgbClr val="9900FF"/>
                </a:solidFill>
                <a:latin typeface="Lato"/>
                <a:ea typeface="Lato"/>
                <a:cs typeface="Lato"/>
                <a:sym typeface="Lato"/>
              </a:rPr>
              <a:t>Here are the different load balancer patterns commonly used in microservices:</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1. Client-Side Load Balancing</a:t>
            </a:r>
            <a:endParaRPr b="1" sz="1200">
              <a:solidFill>
                <a:srgbClr val="9900FF"/>
              </a:solidFill>
              <a:latin typeface="Lato"/>
              <a:ea typeface="Lato"/>
              <a:cs typeface="Lato"/>
              <a:sym typeface="Lato"/>
            </a:endParaRPr>
          </a:p>
          <a:p>
            <a:pPr indent="0" lvl="0" marL="0" rtl="0" algn="l">
              <a:spcBef>
                <a:spcPts val="1200"/>
              </a:spcBef>
              <a:spcAft>
                <a:spcPts val="0"/>
              </a:spcAft>
              <a:buNone/>
            </a:pPr>
            <a:r>
              <a:rPr lang="en-GB" sz="1200">
                <a:solidFill>
                  <a:srgbClr val="9900FF"/>
                </a:solidFill>
                <a:latin typeface="Lato"/>
                <a:ea typeface="Lato"/>
                <a:cs typeface="Lato"/>
                <a:sym typeface="Lato"/>
              </a:rPr>
              <a:t>In client-side load balancing, the client (or the service calling another service) is responsible for load balancing. The client is aware of all the instances of a microservice and decides which instance to send the request to.</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Service Discovery</a:t>
            </a:r>
            <a:r>
              <a:rPr lang="en-GB" sz="1200">
                <a:solidFill>
                  <a:srgbClr val="9900FF"/>
                </a:solidFill>
                <a:latin typeface="Lato"/>
                <a:ea typeface="Lato"/>
                <a:cs typeface="Lato"/>
                <a:sym typeface="Lato"/>
              </a:rPr>
              <a:t> is crucial here, as the client must be able to discover available instances dynamically.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Ribbon</a:t>
            </a:r>
            <a:r>
              <a:rPr lang="en-GB" sz="1200">
                <a:solidFill>
                  <a:srgbClr val="9900FF"/>
                </a:solidFill>
                <a:latin typeface="Lato"/>
                <a:ea typeface="Lato"/>
                <a:cs typeface="Lato"/>
                <a:sym typeface="Lato"/>
              </a:rPr>
              <a:t> (Netflix OSS) is an example of a client-side load balancer, often used in conjunction with </a:t>
            </a:r>
            <a:r>
              <a:rPr b="1" lang="en-GB" sz="1200">
                <a:solidFill>
                  <a:srgbClr val="9900FF"/>
                </a:solidFill>
                <a:latin typeface="Lato"/>
                <a:ea typeface="Lato"/>
                <a:cs typeface="Lato"/>
                <a:sym typeface="Lato"/>
              </a:rPr>
              <a:t>Eureka</a:t>
            </a:r>
            <a:r>
              <a:rPr lang="en-GB" sz="1200">
                <a:solidFill>
                  <a:srgbClr val="9900FF"/>
                </a:solidFill>
                <a:latin typeface="Lato"/>
                <a:ea typeface="Lato"/>
                <a:cs typeface="Lato"/>
                <a:sym typeface="Lato"/>
              </a:rPr>
              <a:t> for service discovery.</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Advantages</a:t>
            </a:r>
            <a:endParaRPr b="1" sz="11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Reduces load on the central load balancer.</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Flexibility in routing decisions based on client needs (e.g., latency-aware load balancing).</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Disadvantages</a:t>
            </a:r>
            <a:endParaRPr b="1" sz="11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More complex client logic.</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Can lead to inconsistent balancing if clients have different configurations.</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t/>
            </a:r>
            <a:endParaRPr sz="1300">
              <a:solidFill>
                <a:srgbClr val="9900FF"/>
              </a:solidFill>
              <a:latin typeface="Lato"/>
              <a:ea typeface="Lato"/>
              <a:cs typeface="Lato"/>
              <a:sym typeface="Lato"/>
            </a:endParaRPr>
          </a:p>
          <a:p>
            <a:pPr indent="0" lvl="0" marL="457200" rtl="0" algn="l">
              <a:lnSpc>
                <a:spcPct val="95000"/>
              </a:lnSpc>
              <a:spcBef>
                <a:spcPts val="1200"/>
              </a:spcBef>
              <a:spcAft>
                <a:spcPts val="1200"/>
              </a:spcAft>
              <a:buNone/>
            </a:pPr>
            <a:r>
              <a:t/>
            </a:r>
            <a:endParaRPr sz="15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1592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p:txBody>
      </p:sp>
      <p:sp>
        <p:nvSpPr>
          <p:cNvPr id="156" name="Google Shape;156;p30"/>
          <p:cNvSpPr txBox="1"/>
          <p:nvPr>
            <p:ph idx="1" type="body"/>
          </p:nvPr>
        </p:nvSpPr>
        <p:spPr>
          <a:xfrm>
            <a:off x="0" y="731975"/>
            <a:ext cx="8770200" cy="432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Server-Side Load Balancing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In server-side load balancing, a central load balancer (like Nginx, AWS ELB, or HAProxy) sits between the clients and the microservices. The client sends the request to the load balancer, which distributes it among available service instances.</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lang="en-GB" sz="1300">
                <a:solidFill>
                  <a:srgbClr val="9900FF"/>
                </a:solidFill>
                <a:latin typeface="Lato"/>
                <a:ea typeface="Lato"/>
                <a:cs typeface="Lato"/>
                <a:sym typeface="Lato"/>
              </a:rPr>
              <a:t>This is often used in </a:t>
            </a:r>
            <a:r>
              <a:rPr b="1" lang="en-GB" sz="1300">
                <a:solidFill>
                  <a:srgbClr val="9900FF"/>
                </a:solidFill>
                <a:latin typeface="Lato"/>
                <a:ea typeface="Lato"/>
                <a:cs typeface="Lato"/>
                <a:sym typeface="Lato"/>
              </a:rPr>
              <a:t>cloud environments</a:t>
            </a:r>
            <a:r>
              <a:rPr lang="en-GB" sz="1300">
                <a:solidFill>
                  <a:srgbClr val="9900FF"/>
                </a:solidFill>
                <a:latin typeface="Lato"/>
                <a:ea typeface="Lato"/>
                <a:cs typeface="Lato"/>
                <a:sym typeface="Lato"/>
              </a:rPr>
              <a:t> where services scale dynamically.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The load balancer integrates with a service registry to know which instances are healthy and available.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Advantages</a:t>
            </a:r>
            <a:endParaRPr b="1" sz="12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Simplifies the client-side logic.</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Load balancing is consistent across clients.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Centralized control over routing policies.</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Disadvantages</a:t>
            </a:r>
            <a:endParaRPr b="1" sz="12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Introduces a potential single point of failure if the load balancer is not properly configured for high availability.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Can add network overhead.</a:t>
            </a:r>
            <a:endParaRPr b="1" sz="1500">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152550"/>
            <a:ext cx="4335900" cy="57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p:txBody>
      </p:sp>
      <p:sp>
        <p:nvSpPr>
          <p:cNvPr id="162" name="Google Shape;162;p31"/>
          <p:cNvSpPr txBox="1"/>
          <p:nvPr>
            <p:ph idx="1" type="body"/>
          </p:nvPr>
        </p:nvSpPr>
        <p:spPr>
          <a:xfrm>
            <a:off x="0" y="785700"/>
            <a:ext cx="4447800" cy="427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9900FF"/>
                </a:solidFill>
                <a:latin typeface="Lato"/>
                <a:ea typeface="Lato"/>
                <a:cs typeface="Lato"/>
                <a:sym typeface="Lato"/>
              </a:rPr>
              <a:t>3. API Gateway Load Balancing</a:t>
            </a:r>
            <a:endParaRPr b="1" sz="1200">
              <a:solidFill>
                <a:srgbClr val="9900FF"/>
              </a:solidFill>
              <a:latin typeface="Lato"/>
              <a:ea typeface="Lato"/>
              <a:cs typeface="Lato"/>
              <a:sym typeface="Lato"/>
            </a:endParaRPr>
          </a:p>
          <a:p>
            <a:pPr indent="0" lvl="0" marL="0" rtl="0" algn="l">
              <a:spcBef>
                <a:spcPts val="1200"/>
              </a:spcBef>
              <a:spcAft>
                <a:spcPts val="0"/>
              </a:spcAft>
              <a:buNone/>
            </a:pPr>
            <a:r>
              <a:rPr lang="en-GB" sz="1200">
                <a:solidFill>
                  <a:srgbClr val="9900FF"/>
                </a:solidFill>
                <a:latin typeface="Lato"/>
                <a:ea typeface="Lato"/>
                <a:cs typeface="Lato"/>
                <a:sym typeface="Lato"/>
              </a:rPr>
              <a:t>An </a:t>
            </a:r>
            <a:r>
              <a:rPr b="1" lang="en-GB" sz="1200">
                <a:solidFill>
                  <a:srgbClr val="9900FF"/>
                </a:solidFill>
                <a:latin typeface="Lato"/>
                <a:ea typeface="Lato"/>
                <a:cs typeface="Lato"/>
                <a:sym typeface="Lato"/>
              </a:rPr>
              <a:t>API Gateway</a:t>
            </a:r>
            <a:r>
              <a:rPr lang="en-GB" sz="1200">
                <a:solidFill>
                  <a:srgbClr val="9900FF"/>
                </a:solidFill>
                <a:latin typeface="Lato"/>
                <a:ea typeface="Lato"/>
                <a:cs typeface="Lato"/>
                <a:sym typeface="Lato"/>
              </a:rPr>
              <a:t> serves as a reverse proxy and can perform load balancing across microservices. It aggregates all the external traffic and routes it to appropriate microservices based on routing rules, such as URL paths or request headers.</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The API Gateway acts as both a </a:t>
            </a:r>
            <a:r>
              <a:rPr b="1" lang="en-GB" sz="1200">
                <a:solidFill>
                  <a:srgbClr val="9900FF"/>
                </a:solidFill>
                <a:latin typeface="Lato"/>
                <a:ea typeface="Lato"/>
                <a:cs typeface="Lato"/>
                <a:sym typeface="Lato"/>
              </a:rPr>
              <a:t>load balancer</a:t>
            </a:r>
            <a:r>
              <a:rPr lang="en-GB" sz="1200">
                <a:solidFill>
                  <a:srgbClr val="9900FF"/>
                </a:solidFill>
                <a:latin typeface="Lato"/>
                <a:ea typeface="Lato"/>
                <a:cs typeface="Lato"/>
                <a:sym typeface="Lato"/>
              </a:rPr>
              <a:t> and a </a:t>
            </a:r>
            <a:r>
              <a:rPr b="1" lang="en-GB" sz="1200">
                <a:solidFill>
                  <a:srgbClr val="9900FF"/>
                </a:solidFill>
                <a:latin typeface="Lato"/>
                <a:ea typeface="Lato"/>
                <a:cs typeface="Lato"/>
                <a:sym typeface="Lato"/>
              </a:rPr>
              <a:t>service aggregator</a:t>
            </a:r>
            <a:r>
              <a:rPr lang="en-GB" sz="1200">
                <a:solidFill>
                  <a:srgbClr val="9900FF"/>
                </a:solidFill>
                <a:latin typeface="Lato"/>
                <a:ea typeface="Lato"/>
                <a:cs typeface="Lato"/>
                <a:sym typeface="Lato"/>
              </a:rPr>
              <a:t>, reducing client complexity.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It handles authentication, monitoring, and throttling.</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Example API Gateway Configuration</a:t>
            </a:r>
            <a:endParaRPr b="1"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In this configuration:</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Requests to /users are routed to the user service instances.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Requests to /orders are routed to the order service instances.</a:t>
            </a:r>
            <a:endParaRPr sz="1200">
              <a:solidFill>
                <a:srgbClr val="9900FF"/>
              </a:solidFill>
              <a:latin typeface="Lato"/>
              <a:ea typeface="Lato"/>
              <a:cs typeface="Lato"/>
              <a:sym typeface="Lato"/>
            </a:endParaRPr>
          </a:p>
          <a:p>
            <a:pPr indent="0" lvl="0" marL="0" rtl="0" algn="l">
              <a:spcBef>
                <a:spcPts val="1200"/>
              </a:spcBef>
              <a:spcAft>
                <a:spcPts val="0"/>
              </a:spcAft>
              <a:buNone/>
            </a:pPr>
            <a:r>
              <a:t/>
            </a:r>
            <a:endParaRPr b="1" sz="1200">
              <a:solidFill>
                <a:srgbClr val="9900FF"/>
              </a:solidFill>
              <a:latin typeface="Lato"/>
              <a:ea typeface="Lato"/>
              <a:cs typeface="Lato"/>
              <a:sym typeface="Lato"/>
            </a:endParaRPr>
          </a:p>
          <a:p>
            <a:pPr indent="0" lvl="0" marL="457200" rtl="0" algn="l">
              <a:spcBef>
                <a:spcPts val="1200"/>
              </a:spcBef>
              <a:spcAft>
                <a:spcPts val="1200"/>
              </a:spcAft>
              <a:buNone/>
            </a:pPr>
            <a:r>
              <a:t/>
            </a:r>
            <a:endParaRPr b="1" sz="1200">
              <a:solidFill>
                <a:srgbClr val="9900FF"/>
              </a:solidFill>
              <a:latin typeface="Lato"/>
              <a:ea typeface="Lato"/>
              <a:cs typeface="Lato"/>
              <a:sym typeface="Lato"/>
            </a:endParaRPr>
          </a:p>
        </p:txBody>
      </p:sp>
      <p:sp>
        <p:nvSpPr>
          <p:cNvPr id="163" name="Google Shape;163;p31"/>
          <p:cNvSpPr txBox="1"/>
          <p:nvPr/>
        </p:nvSpPr>
        <p:spPr>
          <a:xfrm>
            <a:off x="4722025" y="37050"/>
            <a:ext cx="4335900" cy="50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900">
                <a:solidFill>
                  <a:srgbClr val="9900FF"/>
                </a:solidFill>
                <a:latin typeface="Lato"/>
                <a:ea typeface="Lato"/>
                <a:cs typeface="Lato"/>
                <a:sym typeface="Lato"/>
              </a:rPr>
              <a:t>For Nginx as an API Gateway:</a:t>
            </a:r>
            <a:endParaRPr sz="1000">
              <a:solidFill>
                <a:srgbClr val="9900FF"/>
              </a:solidFill>
              <a:latin typeface="Lato"/>
              <a:ea typeface="Lato"/>
              <a:cs typeface="Lato"/>
              <a:sym typeface="Lato"/>
            </a:endParaRPr>
          </a:p>
          <a:p>
            <a:pPr indent="0" lvl="0" marL="0" rtl="0" algn="l">
              <a:lnSpc>
                <a:spcPct val="115000"/>
              </a:lnSpc>
              <a:spcBef>
                <a:spcPts val="1200"/>
              </a:spcBef>
              <a:spcAft>
                <a:spcPts val="0"/>
              </a:spcAft>
              <a:buNone/>
            </a:pPr>
            <a:r>
              <a:rPr lang="en-GB" sz="900">
                <a:solidFill>
                  <a:srgbClr val="9900FF"/>
                </a:solidFill>
                <a:latin typeface="Lato"/>
                <a:ea typeface="Lato"/>
                <a:cs typeface="Lato"/>
                <a:sym typeface="Lato"/>
              </a:rPr>
              <a:t>nginx</a:t>
            </a:r>
            <a:endParaRPr sz="900">
              <a:solidFill>
                <a:srgbClr val="9900FF"/>
              </a:solidFill>
              <a:latin typeface="Lato"/>
              <a:ea typeface="Lato"/>
              <a:cs typeface="Lato"/>
              <a:sym typeface="Lato"/>
            </a:endParaRPr>
          </a:p>
          <a:p>
            <a:pPr indent="-298450" lvl="0" marL="457200" rtl="0" algn="l">
              <a:lnSpc>
                <a:spcPct val="115000"/>
              </a:lnSpc>
              <a:spcBef>
                <a:spcPts val="1200"/>
              </a:spcBef>
              <a:spcAft>
                <a:spcPts val="0"/>
              </a:spcAft>
              <a:buClr>
                <a:srgbClr val="9900FF"/>
              </a:buClr>
              <a:buSzPts val="1100"/>
              <a:buFont typeface="Lato"/>
              <a:buChar char="●"/>
            </a:pPr>
            <a:r>
              <a:rPr lang="en-GB" sz="900">
                <a:solidFill>
                  <a:srgbClr val="9900FF"/>
                </a:solidFill>
                <a:latin typeface="Lato"/>
                <a:ea typeface="Lato"/>
                <a:cs typeface="Lato"/>
                <a:sym typeface="Lato"/>
              </a:rPr>
              <a:t>http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upstream user_service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server user1.example.com;</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server user2.example.com;</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upstream order_service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server order1.example.com;</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server order2.example.com;</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server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listen 80;</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location /users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proxy_pass http://user_service;</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location /orders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proxy_pass http://order_service;</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a:t>
            </a:r>
            <a:endParaRPr sz="9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Font typeface="Lato"/>
              <a:buChar char="●"/>
            </a:pPr>
            <a:r>
              <a:rPr lang="en-GB" sz="900">
                <a:solidFill>
                  <a:srgbClr val="9900FF"/>
                </a:solidFill>
                <a:latin typeface="Lato"/>
                <a:ea typeface="Lato"/>
                <a:cs typeface="Lato"/>
                <a:sym typeface="Lato"/>
              </a:rPr>
              <a:t>    }}</a:t>
            </a:r>
            <a:endParaRPr sz="9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API Gateway</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Service Discovery and Config server</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Load balancer</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Logging and Monitoring</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Messaging system ( Synchronous and Asynchronous)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Monitoring API performance and health</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Tools for API monitoring and logging (Azure Monitor, Prometheus)</a:t>
            </a:r>
            <a:endParaRPr sz="1200">
              <a:solidFill>
                <a:srgbClr val="9900FF"/>
              </a:solidFill>
              <a:latin typeface="Lato"/>
              <a:ea typeface="Lato"/>
              <a:cs typeface="Lato"/>
              <a:sym typeface="Lato"/>
            </a:endParaRPr>
          </a:p>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Hands-on exercises</a:t>
            </a:r>
            <a:endParaRPr>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GB" sz="1500">
                <a:solidFill>
                  <a:srgbClr val="9900FF"/>
                </a:solidFill>
                <a:latin typeface="Lato"/>
                <a:ea typeface="Lato"/>
                <a:cs typeface="Lato"/>
                <a:sym typeface="Lato"/>
              </a:rPr>
              <a:t>3. API Gateway Load Balancing</a:t>
            </a:r>
            <a:endParaRPr sz="3100">
              <a:solidFill>
                <a:srgbClr val="9900FF"/>
              </a:solidFill>
              <a:latin typeface="Lato"/>
              <a:ea typeface="Lato"/>
              <a:cs typeface="Lato"/>
              <a:sym typeface="Lato"/>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300">
                <a:solidFill>
                  <a:srgbClr val="9900FF"/>
                </a:solidFill>
                <a:latin typeface="Lato"/>
                <a:ea typeface="Lato"/>
                <a:cs typeface="Lato"/>
                <a:sym typeface="Lato"/>
              </a:rPr>
              <a:t>Advantages</a:t>
            </a:r>
            <a:endParaRPr b="1" sz="13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Centralized handling of cross-cutting concerns (security, rate-limiting).</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Supports routing to multiple microservices.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Disadvantages</a:t>
            </a:r>
            <a:endParaRPr b="1" sz="13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Can become a bottleneck if not scaled properly.</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t/>
            </a:r>
            <a:endParaRPr b="1" sz="1300"/>
          </a:p>
          <a:p>
            <a:pPr indent="0" lvl="0" marL="0" rtl="0" algn="l">
              <a:spcBef>
                <a:spcPts val="400"/>
              </a:spcBef>
              <a:spcAft>
                <a:spcPts val="0"/>
              </a:spcAft>
              <a:buNone/>
            </a:pPr>
            <a:r>
              <a:t/>
            </a:r>
            <a:endParaRPr/>
          </a:p>
        </p:txBody>
      </p:sp>
      <p:sp>
        <p:nvSpPr>
          <p:cNvPr id="175" name="Google Shape;175;p33"/>
          <p:cNvSpPr txBox="1"/>
          <p:nvPr>
            <p:ph idx="1" type="body"/>
          </p:nvPr>
        </p:nvSpPr>
        <p:spPr>
          <a:xfrm>
            <a:off x="311700" y="863550"/>
            <a:ext cx="3078000" cy="4056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None/>
            </a:pPr>
            <a:r>
              <a:rPr b="1" lang="en-GB" sz="1300">
                <a:solidFill>
                  <a:srgbClr val="9900FF"/>
                </a:solidFill>
                <a:latin typeface="Lato"/>
                <a:ea typeface="Lato"/>
                <a:cs typeface="Lato"/>
                <a:sym typeface="Lato"/>
              </a:rPr>
              <a:t>4. Dynamic Scaling and Load Balancers</a:t>
            </a:r>
            <a:endParaRPr b="1"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100">
                <a:solidFill>
                  <a:srgbClr val="9900FF"/>
                </a:solidFill>
                <a:latin typeface="Lato"/>
                <a:ea typeface="Lato"/>
                <a:cs typeface="Lato"/>
                <a:sym typeface="Lato"/>
              </a:rPr>
              <a:t>In microservices, where instances of services can be dynamically added or removed (e.g., using Kubernetes or Docker Swarm), load balancers must integrate with the orchestration tools to dynamically adjust routing as services scale up or down.</a:t>
            </a:r>
            <a:endParaRPr sz="1100">
              <a:solidFill>
                <a:srgbClr val="9900FF"/>
              </a:solidFill>
              <a:latin typeface="Lato"/>
              <a:ea typeface="Lato"/>
              <a:cs typeface="Lato"/>
              <a:sym typeface="Lato"/>
            </a:endParaRPr>
          </a:p>
          <a:p>
            <a:pPr indent="-298450" lvl="0" marL="457200" rtl="0" algn="l">
              <a:lnSpc>
                <a:spcPct val="95000"/>
              </a:lnSpc>
              <a:spcBef>
                <a:spcPts val="1200"/>
              </a:spcBef>
              <a:spcAft>
                <a:spcPts val="0"/>
              </a:spcAft>
              <a:buClr>
                <a:srgbClr val="9900FF"/>
              </a:buClr>
              <a:buSzPts val="1100"/>
              <a:buChar char="●"/>
            </a:pPr>
            <a:r>
              <a:rPr b="1" lang="en-GB" sz="1100">
                <a:solidFill>
                  <a:srgbClr val="9900FF"/>
                </a:solidFill>
                <a:latin typeface="Lato"/>
                <a:ea typeface="Lato"/>
                <a:cs typeface="Lato"/>
                <a:sym typeface="Lato"/>
              </a:rPr>
              <a:t>Kubernetes</a:t>
            </a:r>
            <a:r>
              <a:rPr lang="en-GB" sz="1100">
                <a:solidFill>
                  <a:srgbClr val="9900FF"/>
                </a:solidFill>
                <a:latin typeface="Lato"/>
                <a:ea typeface="Lato"/>
                <a:cs typeface="Lato"/>
                <a:sym typeface="Lato"/>
              </a:rPr>
              <a:t> uses </a:t>
            </a:r>
            <a:r>
              <a:rPr b="1" lang="en-GB" sz="1100">
                <a:solidFill>
                  <a:srgbClr val="9900FF"/>
                </a:solidFill>
                <a:latin typeface="Lato"/>
                <a:ea typeface="Lato"/>
                <a:cs typeface="Lato"/>
                <a:sym typeface="Lato"/>
              </a:rPr>
              <a:t>Ingress Controllers</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Service</a:t>
            </a:r>
            <a:r>
              <a:rPr lang="en-GB" sz="1100">
                <a:solidFill>
                  <a:srgbClr val="9900FF"/>
                </a:solidFill>
                <a:latin typeface="Lato"/>
                <a:ea typeface="Lato"/>
                <a:cs typeface="Lato"/>
                <a:sym typeface="Lato"/>
              </a:rPr>
              <a:t> resources to load balance between pods (containers).</a:t>
            </a:r>
            <a:endParaRPr sz="1100">
              <a:solidFill>
                <a:srgbClr val="9900FF"/>
              </a:solidFill>
              <a:latin typeface="Lato"/>
              <a:ea typeface="Lato"/>
              <a:cs typeface="Lato"/>
              <a:sym typeface="Lato"/>
            </a:endParaRPr>
          </a:p>
          <a:p>
            <a:pPr indent="-298450" lvl="1" marL="914400" rtl="0" algn="l">
              <a:lnSpc>
                <a:spcPct val="95000"/>
              </a:lnSpc>
              <a:spcBef>
                <a:spcPts val="0"/>
              </a:spcBef>
              <a:spcAft>
                <a:spcPts val="0"/>
              </a:spcAft>
              <a:buClr>
                <a:srgbClr val="9900FF"/>
              </a:buClr>
              <a:buSzPts val="1100"/>
              <a:buChar char="○"/>
            </a:pPr>
            <a:r>
              <a:rPr b="1" lang="en-GB" sz="1100">
                <a:solidFill>
                  <a:srgbClr val="9900FF"/>
                </a:solidFill>
                <a:latin typeface="Lato"/>
                <a:ea typeface="Lato"/>
                <a:cs typeface="Lato"/>
                <a:sym typeface="Lato"/>
              </a:rPr>
              <a:t>Kubernetes Ingress</a:t>
            </a:r>
            <a:r>
              <a:rPr lang="en-GB" sz="1100">
                <a:solidFill>
                  <a:srgbClr val="9900FF"/>
                </a:solidFill>
                <a:latin typeface="Lato"/>
                <a:ea typeface="Lato"/>
                <a:cs typeface="Lato"/>
                <a:sym typeface="Lato"/>
              </a:rPr>
              <a:t>: Provides HTTP(S) load balancing at the edge of the cluster, exposing services to the outside world.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Kubernetes Service</a:t>
            </a:r>
            <a:r>
              <a:rPr lang="en-GB" sz="1100">
                <a:solidFill>
                  <a:srgbClr val="9900FF"/>
                </a:solidFill>
                <a:latin typeface="Lato"/>
                <a:ea typeface="Lato"/>
                <a:cs typeface="Lato"/>
                <a:sym typeface="Lato"/>
              </a:rPr>
              <a:t>: Provides a stable endpoint (ClusterIP, NodePort, or LoadBalancer) for internal or external access, which is load balanced across all pods running that service.</a:t>
            </a:r>
            <a:endParaRPr b="1" sz="1300">
              <a:solidFill>
                <a:srgbClr val="9900FF"/>
              </a:solidFill>
              <a:latin typeface="Lato"/>
              <a:ea typeface="Lato"/>
              <a:cs typeface="Lato"/>
              <a:sym typeface="Lato"/>
            </a:endParaRPr>
          </a:p>
        </p:txBody>
      </p:sp>
      <p:sp>
        <p:nvSpPr>
          <p:cNvPr id="176" name="Google Shape;176;p33"/>
          <p:cNvSpPr txBox="1"/>
          <p:nvPr>
            <p:ph type="title"/>
          </p:nvPr>
        </p:nvSpPr>
        <p:spPr>
          <a:xfrm>
            <a:off x="311700" y="152550"/>
            <a:ext cx="3605100" cy="57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p:txBody>
      </p:sp>
      <p:sp>
        <p:nvSpPr>
          <p:cNvPr id="177" name="Google Shape;177;p33"/>
          <p:cNvSpPr txBox="1"/>
          <p:nvPr/>
        </p:nvSpPr>
        <p:spPr>
          <a:xfrm>
            <a:off x="3507900" y="152550"/>
            <a:ext cx="2292000" cy="4917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400"/>
              </a:spcBef>
              <a:spcAft>
                <a:spcPts val="0"/>
              </a:spcAft>
              <a:buNone/>
            </a:pPr>
            <a:r>
              <a:rPr lang="en-GB" sz="1100">
                <a:solidFill>
                  <a:srgbClr val="9900FF"/>
                </a:solidFill>
                <a:latin typeface="Lato"/>
                <a:ea typeface="Lato"/>
                <a:cs typeface="Lato"/>
                <a:sym typeface="Lato"/>
              </a:rPr>
              <a:t>Example of a Kubernetes </a:t>
            </a:r>
            <a:endParaRPr sz="1100">
              <a:solidFill>
                <a:srgbClr val="9900FF"/>
              </a:solidFill>
              <a:latin typeface="Lato"/>
              <a:ea typeface="Lato"/>
              <a:cs typeface="Lato"/>
              <a:sym typeface="Lato"/>
            </a:endParaRPr>
          </a:p>
          <a:p>
            <a:pPr indent="0" lvl="0" marL="0" rtl="0" algn="l">
              <a:lnSpc>
                <a:spcPct val="95000"/>
              </a:lnSpc>
              <a:spcBef>
                <a:spcPts val="1400"/>
              </a:spcBef>
              <a:spcAft>
                <a:spcPts val="0"/>
              </a:spcAft>
              <a:buNone/>
            </a:pPr>
            <a:r>
              <a:rPr b="1" lang="en-GB" sz="1100">
                <a:solidFill>
                  <a:srgbClr val="9900FF"/>
                </a:solidFill>
                <a:latin typeface="Lato"/>
                <a:ea typeface="Lato"/>
                <a:cs typeface="Lato"/>
                <a:sym typeface="Lato"/>
              </a:rPr>
              <a:t>Ingress</a:t>
            </a:r>
            <a:r>
              <a:rPr lang="en-GB" sz="1100">
                <a:solidFill>
                  <a:srgbClr val="9900FF"/>
                </a:solidFill>
                <a:latin typeface="Lato"/>
                <a:ea typeface="Lato"/>
                <a:cs typeface="Lato"/>
                <a:sym typeface="Lato"/>
              </a:rPr>
              <a:t> for load balancing:</a:t>
            </a: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yaml</a:t>
            </a:r>
            <a:br>
              <a:rPr lang="en-GB" sz="1100">
                <a:solidFill>
                  <a:srgbClr val="9900FF"/>
                </a:solidFill>
                <a:latin typeface="Lato"/>
                <a:ea typeface="Lato"/>
                <a:cs typeface="Lato"/>
                <a:sym typeface="Lato"/>
              </a:rPr>
            </a:b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apiVersion: networking.k8s.io/v1</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kind: Ingress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metadata:</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name: example-ingress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spec:</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rules: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 host: example.com</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http:</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paths: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 path: /users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backend:</a:t>
            </a:r>
            <a:endParaRPr sz="900">
              <a:solidFill>
                <a:srgbClr val="9900FF"/>
              </a:solidFill>
              <a:latin typeface="Lato"/>
              <a:ea typeface="Lato"/>
              <a:cs typeface="Lato"/>
              <a:sym typeface="Lato"/>
            </a:endParaRPr>
          </a:p>
          <a:p>
            <a:pPr indent="0" lvl="0" marL="0" rtl="0" algn="l">
              <a:lnSpc>
                <a:spcPct val="115000"/>
              </a:lnSpc>
              <a:spcBef>
                <a:spcPts val="1400"/>
              </a:spcBef>
              <a:spcAft>
                <a:spcPts val="400"/>
              </a:spcAft>
              <a:buNone/>
            </a:pPr>
            <a:r>
              <a:rPr lang="en-GB" sz="900">
                <a:solidFill>
                  <a:srgbClr val="9900FF"/>
                </a:solidFill>
                <a:latin typeface="Lato"/>
                <a:ea typeface="Lato"/>
                <a:cs typeface="Lato"/>
                <a:sym typeface="Lato"/>
              </a:rPr>
              <a:t>          service:            </a:t>
            </a:r>
            <a:endParaRPr sz="900">
              <a:solidFill>
                <a:srgbClr val="9900FF"/>
              </a:solidFill>
              <a:latin typeface="Lato"/>
              <a:ea typeface="Lato"/>
              <a:cs typeface="Lato"/>
              <a:sym typeface="Lato"/>
            </a:endParaRPr>
          </a:p>
        </p:txBody>
      </p:sp>
      <p:sp>
        <p:nvSpPr>
          <p:cNvPr id="178" name="Google Shape;178;p33"/>
          <p:cNvSpPr txBox="1"/>
          <p:nvPr/>
        </p:nvSpPr>
        <p:spPr>
          <a:xfrm>
            <a:off x="6036625" y="258250"/>
            <a:ext cx="3000000" cy="30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name: user-service</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port:</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number: 80</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 path: /orders</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backend:</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service:</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name: order-service</a:t>
            </a:r>
            <a:endParaRPr sz="9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900">
                <a:solidFill>
                  <a:srgbClr val="9900FF"/>
                </a:solidFill>
                <a:latin typeface="Lato"/>
                <a:ea typeface="Lato"/>
                <a:cs typeface="Lato"/>
                <a:sym typeface="Lato"/>
              </a:rPr>
              <a:t>            port:</a:t>
            </a:r>
            <a:endParaRPr sz="900">
              <a:solidFill>
                <a:srgbClr val="9900FF"/>
              </a:solidFill>
              <a:latin typeface="Lato"/>
              <a:ea typeface="Lato"/>
              <a:cs typeface="Lato"/>
              <a:sym typeface="Lato"/>
            </a:endParaRPr>
          </a:p>
          <a:p>
            <a:pPr indent="0" lvl="0" marL="0" rtl="0" algn="l">
              <a:lnSpc>
                <a:spcPct val="115000"/>
              </a:lnSpc>
              <a:spcBef>
                <a:spcPts val="1400"/>
              </a:spcBef>
              <a:spcAft>
                <a:spcPts val="400"/>
              </a:spcAft>
              <a:buNone/>
            </a:pPr>
            <a:r>
              <a:rPr lang="en-GB" sz="900">
                <a:solidFill>
                  <a:srgbClr val="9900FF"/>
                </a:solidFill>
                <a:latin typeface="Lato"/>
                <a:ea typeface="Lato"/>
                <a:cs typeface="Lato"/>
                <a:sym typeface="Lato"/>
              </a:rPr>
              <a:t>              number: 80</a:t>
            </a:r>
            <a:endParaRPr>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a:p>
            <a:pPr indent="0" lvl="0" marL="0" rtl="0" algn="l">
              <a:spcBef>
                <a:spcPts val="40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Health Checks in Load Balancing</a:t>
            </a:r>
            <a:endParaRPr b="1"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 crucial part of load balancing in microservices is performing regular </a:t>
            </a:r>
            <a:r>
              <a:rPr b="1" lang="en-GB" sz="1200">
                <a:solidFill>
                  <a:srgbClr val="9900FF"/>
                </a:solidFill>
                <a:latin typeface="Lato"/>
                <a:ea typeface="Lato"/>
                <a:cs typeface="Lato"/>
                <a:sym typeface="Lato"/>
              </a:rPr>
              <a:t>health checks</a:t>
            </a:r>
            <a:r>
              <a:rPr lang="en-GB" sz="1200">
                <a:solidFill>
                  <a:srgbClr val="9900FF"/>
                </a:solidFill>
                <a:latin typeface="Lato"/>
                <a:ea typeface="Lato"/>
                <a:cs typeface="Lato"/>
                <a:sym typeface="Lato"/>
              </a:rPr>
              <a:t> to ensure that only healthy instances of a service receive traffic. Most load balancers periodically poll the health of service instances through:</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HTTP health checks</a:t>
            </a:r>
            <a:r>
              <a:rPr lang="en-GB" sz="1200">
                <a:solidFill>
                  <a:srgbClr val="9900FF"/>
                </a:solidFill>
                <a:latin typeface="Lato"/>
                <a:ea typeface="Lato"/>
                <a:cs typeface="Lato"/>
                <a:sym typeface="Lato"/>
              </a:rPr>
              <a:t> (e.g., a /health endpoint).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TCP checks</a:t>
            </a:r>
            <a:r>
              <a:rPr lang="en-GB" sz="1200">
                <a:solidFill>
                  <a:srgbClr val="9900FF"/>
                </a:solidFill>
                <a:latin typeface="Lato"/>
                <a:ea typeface="Lato"/>
                <a:cs typeface="Lato"/>
                <a:sym typeface="Lato"/>
              </a:rPr>
              <a:t> to ensure the service is up and listening on a port.</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If an instance fails a health check, it is removed from the pool of available services, ensuring that unhealthy services don’t receive traffic.</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GB" sz="1800">
                <a:solidFill>
                  <a:srgbClr val="9900FF"/>
                </a:solidFill>
                <a:latin typeface="Lato"/>
                <a:ea typeface="Lato"/>
                <a:cs typeface="Lato"/>
                <a:sym typeface="Lato"/>
              </a:rPr>
              <a:t>Types of Load Balancers in Microservices</a:t>
            </a:r>
            <a:endParaRPr sz="1800">
              <a:solidFill>
                <a:srgbClr val="9900FF"/>
              </a:solidFill>
              <a:latin typeface="Lato"/>
              <a:ea typeface="Lato"/>
              <a:cs typeface="Lato"/>
              <a:sym typeface="Lato"/>
            </a:endParaRPr>
          </a:p>
          <a:p>
            <a:pPr indent="0" lvl="0" marL="0" rtl="0" algn="l">
              <a:spcBef>
                <a:spcPts val="400"/>
              </a:spcBef>
              <a:spcAft>
                <a:spcPts val="0"/>
              </a:spcAft>
              <a:buNone/>
            </a:pPr>
            <a:r>
              <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6. Resilience Patterns with Load Balancers</a:t>
            </a:r>
            <a:endParaRPr b="1"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In microservices, you can implement several resilience patterns in conjunction with load balancers:</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Circuit Breaker Pattern</a:t>
            </a:r>
            <a:r>
              <a:rPr lang="en-GB" sz="1200">
                <a:solidFill>
                  <a:srgbClr val="9900FF"/>
                </a:solidFill>
                <a:latin typeface="Lato"/>
                <a:ea typeface="Lato"/>
                <a:cs typeface="Lato"/>
                <a:sym typeface="Lato"/>
              </a:rPr>
              <a:t>: Ensures that if a service fails repeatedly, further calls to that service are "short-circuited" until it recovers. Load balancers can reroute traffic to healthy instances while the circuit breaker handles failed instances.</a:t>
            </a:r>
            <a:br>
              <a:rPr lang="en-GB" sz="1200">
                <a:solidFill>
                  <a:srgbClr val="9900FF"/>
                </a:solidFill>
                <a:latin typeface="Lato"/>
                <a:ea typeface="Lato"/>
                <a:cs typeface="Lato"/>
                <a:sym typeface="Lato"/>
              </a:rPr>
            </a:br>
            <a:r>
              <a:rPr lang="en-GB" sz="1200">
                <a:solidFill>
                  <a:srgbClr val="9900FF"/>
                </a:solidFill>
                <a:latin typeface="Lato"/>
                <a:ea typeface="Lato"/>
                <a:cs typeface="Lato"/>
                <a:sym typeface="Lato"/>
              </a:rPr>
              <a:t>Example: Netflix </a:t>
            </a:r>
            <a:r>
              <a:rPr b="1" lang="en-GB" sz="1200">
                <a:solidFill>
                  <a:srgbClr val="9900FF"/>
                </a:solidFill>
                <a:latin typeface="Lato"/>
                <a:ea typeface="Lato"/>
                <a:cs typeface="Lato"/>
                <a:sym typeface="Lato"/>
              </a:rPr>
              <a:t>Hystrix</a:t>
            </a:r>
            <a:r>
              <a:rPr lang="en-GB" sz="1200">
                <a:solidFill>
                  <a:srgbClr val="9900FF"/>
                </a:solidFill>
                <a:latin typeface="Lato"/>
                <a:ea typeface="Lato"/>
                <a:cs typeface="Lato"/>
                <a:sym typeface="Lato"/>
              </a:rPr>
              <a:t> for circuit breaking.</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Retry and Backoff</a:t>
            </a:r>
            <a:r>
              <a:rPr lang="en-GB" sz="1200">
                <a:solidFill>
                  <a:srgbClr val="9900FF"/>
                </a:solidFill>
                <a:latin typeface="Lato"/>
                <a:ea typeface="Lato"/>
                <a:cs typeface="Lato"/>
                <a:sym typeface="Lato"/>
              </a:rPr>
              <a:t>: If a service fails, a retry mechanism can work in conjunction with load balancing to resend the request to another healthy instance after a certain delay.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Rate Limiting</a:t>
            </a:r>
            <a:r>
              <a:rPr lang="en-GB" sz="1200">
                <a:solidFill>
                  <a:srgbClr val="9900FF"/>
                </a:solidFill>
                <a:latin typeface="Lato"/>
                <a:ea typeface="Lato"/>
                <a:cs typeface="Lato"/>
                <a:sym typeface="Lato"/>
              </a:rPr>
              <a:t>: Load balancers can enforce rate limiting policies, especially in an API Gateway setup, to prevent overload and ensure that services can handle traffic in a controlled manner.</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b="1" sz="1500">
              <a:solidFill>
                <a:srgbClr val="9900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latin typeface="Lato"/>
              <a:ea typeface="Lato"/>
              <a:cs typeface="Lato"/>
              <a:sym typeface="Lato"/>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Logging and Monitoring</a:t>
            </a:r>
            <a:r>
              <a:rPr lang="en-GB" sz="1100">
                <a:solidFill>
                  <a:srgbClr val="9900FF"/>
                </a:solidFill>
                <a:latin typeface="Lato"/>
                <a:ea typeface="Lato"/>
                <a:cs typeface="Lato"/>
                <a:sym typeface="Lato"/>
              </a:rPr>
              <a:t> are critical components in modern software systems, especially in </a:t>
            </a:r>
            <a:r>
              <a:rPr b="1" lang="en-GB" sz="1100">
                <a:solidFill>
                  <a:srgbClr val="9900FF"/>
                </a:solidFill>
                <a:latin typeface="Lato"/>
                <a:ea typeface="Lato"/>
                <a:cs typeface="Lato"/>
                <a:sym typeface="Lato"/>
              </a:rPr>
              <a:t>microservices architecture</a:t>
            </a:r>
            <a:r>
              <a:rPr lang="en-GB" sz="1100">
                <a:solidFill>
                  <a:srgbClr val="9900FF"/>
                </a:solidFill>
                <a:latin typeface="Lato"/>
                <a:ea typeface="Lato"/>
                <a:cs typeface="Lato"/>
                <a:sym typeface="Lato"/>
              </a:rPr>
              <a:t> and distributed environments. They provide visibility into how applications are running, help identify performance issues, and assist in troubleshooting errors. Together, they ensure that the system remains reliable, available, and secure.</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Logging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Logging</a:t>
            </a:r>
            <a:r>
              <a:rPr lang="en-GB" sz="1100">
                <a:solidFill>
                  <a:srgbClr val="9900FF"/>
                </a:solidFill>
                <a:latin typeface="Lato"/>
                <a:ea typeface="Lato"/>
                <a:cs typeface="Lato"/>
                <a:sym typeface="Lato"/>
              </a:rPr>
              <a:t> is the process of recording events that happen within an application or system. These events, often stored as log files, contain useful information such as errors, warnings, debug information, performance metrics, or even custom events.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Importance of Logging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Debugging</a:t>
            </a:r>
            <a:r>
              <a:rPr lang="en-GB" sz="1100">
                <a:solidFill>
                  <a:srgbClr val="9900FF"/>
                </a:solidFill>
                <a:latin typeface="Lato"/>
                <a:ea typeface="Lato"/>
                <a:cs typeface="Lato"/>
                <a:sym typeface="Lato"/>
              </a:rPr>
              <a:t>: Logs capture application behavior and errors, helping developers debug issues faster.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Audit Trail</a:t>
            </a:r>
            <a:r>
              <a:rPr lang="en-GB" sz="1100">
                <a:solidFill>
                  <a:srgbClr val="9900FF"/>
                </a:solidFill>
                <a:latin typeface="Lato"/>
                <a:ea typeface="Lato"/>
                <a:cs typeface="Lato"/>
                <a:sym typeface="Lato"/>
              </a:rPr>
              <a:t>: Logs provide a historical record of what happened in the system.</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Security</a:t>
            </a:r>
            <a:r>
              <a:rPr lang="en-GB" sz="1100">
                <a:solidFill>
                  <a:srgbClr val="9900FF"/>
                </a:solidFill>
                <a:latin typeface="Lato"/>
                <a:ea typeface="Lato"/>
                <a:cs typeface="Lato"/>
                <a:sym typeface="Lato"/>
              </a:rPr>
              <a:t>: Logs track login attempts, unauthorized access, and other security-related events.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Performance Analysis</a:t>
            </a:r>
            <a:r>
              <a:rPr lang="en-GB" sz="1100">
                <a:solidFill>
                  <a:srgbClr val="9900FF"/>
                </a:solidFill>
                <a:latin typeface="Lato"/>
                <a:ea typeface="Lato"/>
                <a:cs typeface="Lato"/>
                <a:sym typeface="Lato"/>
              </a:rPr>
              <a:t>: Logs can highlight bottlenecks or slow responses in an application.</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64625" y="1017725"/>
            <a:ext cx="8767500" cy="4053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Types of Logs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Application Logs</a:t>
            </a:r>
            <a:r>
              <a:rPr lang="en-GB" sz="1100">
                <a:solidFill>
                  <a:srgbClr val="9900FF"/>
                </a:solidFill>
                <a:latin typeface="Lato"/>
                <a:ea typeface="Lato"/>
                <a:cs typeface="Lato"/>
                <a:sym typeface="Lato"/>
              </a:rPr>
              <a:t>: Capture events related to application execution (e.g., request handling, business logic errors).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System Logs</a:t>
            </a:r>
            <a:r>
              <a:rPr lang="en-GB" sz="1100">
                <a:solidFill>
                  <a:srgbClr val="9900FF"/>
                </a:solidFill>
                <a:latin typeface="Lato"/>
                <a:ea typeface="Lato"/>
                <a:cs typeface="Lato"/>
                <a:sym typeface="Lato"/>
              </a:rPr>
              <a:t>: Capture operating system-level events (e.g., CPU usage, memory allocation).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Audit Logs</a:t>
            </a:r>
            <a:r>
              <a:rPr lang="en-GB" sz="1100">
                <a:solidFill>
                  <a:srgbClr val="9900FF"/>
                </a:solidFill>
                <a:latin typeface="Lato"/>
                <a:ea typeface="Lato"/>
                <a:cs typeface="Lato"/>
                <a:sym typeface="Lato"/>
              </a:rPr>
              <a:t>: Capture actions like login attempts, configuration changes, or sensitive data access.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Access Logs</a:t>
            </a:r>
            <a:r>
              <a:rPr lang="en-GB" sz="1100">
                <a:solidFill>
                  <a:srgbClr val="9900FF"/>
                </a:solidFill>
                <a:latin typeface="Lato"/>
                <a:ea typeface="Lato"/>
                <a:cs typeface="Lato"/>
                <a:sym typeface="Lato"/>
              </a:rPr>
              <a:t>: Record HTTP requests, including request paths, headers, and response status codes (e.g., web server logs like Nginx or Apache).</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Logging Best Practices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Structured Logging</a:t>
            </a:r>
            <a:r>
              <a:rPr lang="en-GB" sz="1100">
                <a:solidFill>
                  <a:srgbClr val="9900FF"/>
                </a:solidFill>
                <a:latin typeface="Lato"/>
                <a:ea typeface="Lato"/>
                <a:cs typeface="Lato"/>
                <a:sym typeface="Lato"/>
              </a:rPr>
              <a:t>: Instead of plain text, use a structured format like JSON. This makes it easier for log management systems to parse and analyze the logs.</a:t>
            </a: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Example (in JSON):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"timestamp": "2023-09-12T12:45:00Z",</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"level": "ERROR",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"message": "Database connection failed",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"service": "user-service",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"details":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"hostname": "db.example.com",</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"port": 5432</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p:txBody>
      </p:sp>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idx="1" type="body"/>
          </p:nvPr>
        </p:nvSpPr>
        <p:spPr>
          <a:xfrm>
            <a:off x="64625" y="1017725"/>
            <a:ext cx="8767500" cy="4053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100">
                <a:solidFill>
                  <a:srgbClr val="9900FF"/>
                </a:solidFill>
                <a:latin typeface="Lato"/>
                <a:ea typeface="Lato"/>
                <a:cs typeface="Lato"/>
                <a:sym typeface="Lato"/>
              </a:rPr>
              <a:t>Types of Logs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Application Logs</a:t>
            </a:r>
            <a:r>
              <a:rPr lang="en-GB" sz="1100">
                <a:solidFill>
                  <a:srgbClr val="9900FF"/>
                </a:solidFill>
                <a:latin typeface="Lato"/>
                <a:ea typeface="Lato"/>
                <a:cs typeface="Lato"/>
                <a:sym typeface="Lato"/>
              </a:rPr>
              <a:t>: Capture events related to application execution (e.g., request handling, business logic errors).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System Logs</a:t>
            </a:r>
            <a:r>
              <a:rPr lang="en-GB" sz="1100">
                <a:solidFill>
                  <a:srgbClr val="9900FF"/>
                </a:solidFill>
                <a:latin typeface="Lato"/>
                <a:ea typeface="Lato"/>
                <a:cs typeface="Lato"/>
                <a:sym typeface="Lato"/>
              </a:rPr>
              <a:t>: Capture operating system-level events (e.g., CPU usage, memory allocation).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Audit Logs</a:t>
            </a:r>
            <a:r>
              <a:rPr lang="en-GB" sz="1100">
                <a:solidFill>
                  <a:srgbClr val="9900FF"/>
                </a:solidFill>
                <a:latin typeface="Lato"/>
                <a:ea typeface="Lato"/>
                <a:cs typeface="Lato"/>
                <a:sym typeface="Lato"/>
              </a:rPr>
              <a:t>: Capture actions like login attempts, configuration changes, or sensitive data access.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Access Logs</a:t>
            </a:r>
            <a:r>
              <a:rPr lang="en-GB" sz="1100">
                <a:solidFill>
                  <a:srgbClr val="9900FF"/>
                </a:solidFill>
                <a:latin typeface="Lato"/>
                <a:ea typeface="Lato"/>
                <a:cs typeface="Lato"/>
                <a:sym typeface="Lato"/>
              </a:rPr>
              <a:t>: Record HTTP requests, including request paths, headers, and response status codes (e.g., web server logs like Nginx or Apache).</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Logging Best Practices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Structured Logging</a:t>
            </a:r>
            <a:r>
              <a:rPr lang="en-GB" sz="1100">
                <a:solidFill>
                  <a:srgbClr val="9900FF"/>
                </a:solidFill>
                <a:latin typeface="Lato"/>
                <a:ea typeface="Lato"/>
                <a:cs typeface="Lato"/>
                <a:sym typeface="Lato"/>
              </a:rPr>
              <a:t>: Instead of plain text, use a structured format like JSON. This makes it easier for log management systems to parse and analyze the logs.</a:t>
            </a: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Example (in JSON):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"timestamp": "2023-09-12T12:45:00Z",</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"level": "ERROR",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"message": "Database connection failed",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"service": "user-service",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"details":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"hostname": "db.example.com",</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"port": 5432</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p:txBody>
      </p:sp>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idx="1" type="body"/>
          </p:nvPr>
        </p:nvSpPr>
        <p:spPr>
          <a:xfrm>
            <a:off x="64625" y="1017725"/>
            <a:ext cx="8767500" cy="40533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9900FF"/>
              </a:buClr>
              <a:buSzPts val="1100"/>
              <a:buChar char="●"/>
            </a:pPr>
            <a:r>
              <a:rPr b="1" lang="en-GB" sz="1100">
                <a:solidFill>
                  <a:srgbClr val="9900FF"/>
                </a:solidFill>
              </a:rPr>
              <a:t>Log Levels</a:t>
            </a:r>
            <a:r>
              <a:rPr lang="en-GB" sz="1100">
                <a:solidFill>
                  <a:srgbClr val="9900FF"/>
                </a:solidFill>
              </a:rPr>
              <a:t>: Use appropriate log levels to distinguish the severity of events:</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DEBUG</a:t>
            </a:r>
            <a:r>
              <a:rPr lang="en-GB" sz="1100">
                <a:solidFill>
                  <a:srgbClr val="9900FF"/>
                </a:solidFill>
              </a:rPr>
              <a:t>: Detailed information for debugging.</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INFO</a:t>
            </a:r>
            <a:r>
              <a:rPr lang="en-GB" sz="1100">
                <a:solidFill>
                  <a:srgbClr val="9900FF"/>
                </a:solidFill>
              </a:rPr>
              <a:t>: General operational information (e.g., service started, request received).</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WARN</a:t>
            </a:r>
            <a:r>
              <a:rPr lang="en-GB" sz="1100">
                <a:solidFill>
                  <a:srgbClr val="9900FF"/>
                </a:solidFill>
              </a:rPr>
              <a:t>: Indications of potential issues (e.g., retry attempts, deprecated API usage).</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ERROR</a:t>
            </a:r>
            <a:r>
              <a:rPr lang="en-GB" sz="1100">
                <a:solidFill>
                  <a:srgbClr val="9900FF"/>
                </a:solidFill>
              </a:rPr>
              <a:t>: Log errors that need to be addressed but do not stop the system.</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FATAL</a:t>
            </a:r>
            <a:r>
              <a:rPr lang="en-GB" sz="1100">
                <a:solidFill>
                  <a:srgbClr val="9900FF"/>
                </a:solidFill>
              </a:rPr>
              <a:t>: Critical issues that cause the application to crash or become unavailable.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Correlation IDs</a:t>
            </a:r>
            <a:r>
              <a:rPr lang="en-GB" sz="1100">
                <a:solidFill>
                  <a:srgbClr val="9900FF"/>
                </a:solidFill>
              </a:rPr>
              <a:t>: Use a unique ID for each user request to track the flow of a request across different services in a distributed system.</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rPr>
              <a:t>Log Rotation</a:t>
            </a:r>
            <a:r>
              <a:rPr lang="en-GB" sz="1100">
                <a:solidFill>
                  <a:srgbClr val="9900FF"/>
                </a:solidFill>
              </a:rPr>
              <a:t>: Implement log rotation to avoid logs consuming too much disk space. Rotate logs periodically and store older logs for future reference.</a:t>
            </a:r>
            <a:endParaRPr sz="1100">
              <a:solidFill>
                <a:srgbClr val="9900FF"/>
              </a:solidFill>
            </a:endParaRPr>
          </a:p>
          <a:p>
            <a:pPr indent="0" lvl="0" marL="457200" rtl="0" algn="l">
              <a:spcBef>
                <a:spcPts val="1200"/>
              </a:spcBef>
              <a:spcAft>
                <a:spcPts val="1200"/>
              </a:spcAft>
              <a:buNone/>
            </a:pPr>
            <a:r>
              <a:t/>
            </a:r>
            <a:endParaRPr b="1" sz="1100">
              <a:solidFill>
                <a:srgbClr val="9900FF"/>
              </a:solidFill>
              <a:latin typeface="Lato"/>
              <a:ea typeface="Lato"/>
              <a:cs typeface="Lato"/>
              <a:sym typeface="Lato"/>
            </a:endParaRPr>
          </a:p>
        </p:txBody>
      </p:sp>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64625" y="1017725"/>
            <a:ext cx="8767500" cy="40533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9900FF"/>
              </a:buClr>
              <a:buSzPts val="1100"/>
              <a:buChar char="●"/>
            </a:pPr>
            <a:r>
              <a:rPr b="1" lang="en-GB" sz="1100">
                <a:solidFill>
                  <a:srgbClr val="9900FF"/>
                </a:solidFill>
              </a:rPr>
              <a:t>Log Levels</a:t>
            </a:r>
            <a:r>
              <a:rPr lang="en-GB" sz="1100">
                <a:solidFill>
                  <a:srgbClr val="9900FF"/>
                </a:solidFill>
              </a:rPr>
              <a:t>: Use appropriate log levels to distinguish the severity of events:</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DEBUG</a:t>
            </a:r>
            <a:r>
              <a:rPr lang="en-GB" sz="1100">
                <a:solidFill>
                  <a:srgbClr val="9900FF"/>
                </a:solidFill>
              </a:rPr>
              <a:t>: Detailed information for debugging.</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INFO</a:t>
            </a:r>
            <a:r>
              <a:rPr lang="en-GB" sz="1100">
                <a:solidFill>
                  <a:srgbClr val="9900FF"/>
                </a:solidFill>
              </a:rPr>
              <a:t>: General operational information (e.g., service started, request received).</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WARN</a:t>
            </a:r>
            <a:r>
              <a:rPr lang="en-GB" sz="1100">
                <a:solidFill>
                  <a:srgbClr val="9900FF"/>
                </a:solidFill>
              </a:rPr>
              <a:t>: Indications of potential issues (e.g., retry attempts, deprecated API usage).</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ERROR</a:t>
            </a:r>
            <a:r>
              <a:rPr lang="en-GB" sz="1100">
                <a:solidFill>
                  <a:srgbClr val="9900FF"/>
                </a:solidFill>
              </a:rPr>
              <a:t>: Log errors that need to be addressed but do not stop the system.</a:t>
            </a:r>
            <a:endParaRPr sz="1100">
              <a:solidFill>
                <a:srgbClr val="9900FF"/>
              </a:solidFill>
            </a:endParaRPr>
          </a:p>
          <a:p>
            <a:pPr indent="-298450" lvl="1" marL="914400" rtl="0" algn="l">
              <a:spcBef>
                <a:spcPts val="0"/>
              </a:spcBef>
              <a:spcAft>
                <a:spcPts val="0"/>
              </a:spcAft>
              <a:buClr>
                <a:srgbClr val="9900FF"/>
              </a:buClr>
              <a:buSzPts val="1100"/>
              <a:buAutoNum type="alphaLcPeriod"/>
            </a:pPr>
            <a:r>
              <a:rPr b="1" lang="en-GB" sz="1100">
                <a:solidFill>
                  <a:srgbClr val="9900FF"/>
                </a:solidFill>
              </a:rPr>
              <a:t>FATAL</a:t>
            </a:r>
            <a:r>
              <a:rPr lang="en-GB" sz="1100">
                <a:solidFill>
                  <a:srgbClr val="9900FF"/>
                </a:solidFill>
              </a:rPr>
              <a:t>: Critical issues that cause the application to crash or become unavailable.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Correlation IDs</a:t>
            </a:r>
            <a:r>
              <a:rPr lang="en-GB" sz="1100">
                <a:solidFill>
                  <a:srgbClr val="9900FF"/>
                </a:solidFill>
              </a:rPr>
              <a:t>: Use a unique ID for each user request to track the flow of a request across different services in a distributed system.</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rPr>
              <a:t>Log Rotation</a:t>
            </a:r>
            <a:r>
              <a:rPr lang="en-GB" sz="1100">
                <a:solidFill>
                  <a:srgbClr val="9900FF"/>
                </a:solidFill>
              </a:rPr>
              <a:t>: Implement log rotation to avoid logs consuming too much disk space. Rotate logs periodically and store older logs for future reference.</a:t>
            </a:r>
            <a:endParaRPr sz="1100">
              <a:solidFill>
                <a:srgbClr val="9900FF"/>
              </a:solidFill>
            </a:endParaRPr>
          </a:p>
          <a:p>
            <a:pPr indent="0" lvl="0" marL="0" rtl="0" algn="l">
              <a:spcBef>
                <a:spcPts val="1200"/>
              </a:spcBef>
              <a:spcAft>
                <a:spcPts val="0"/>
              </a:spcAft>
              <a:buNone/>
            </a:pPr>
            <a:r>
              <a:rPr b="1" lang="en-GB" sz="1100">
                <a:solidFill>
                  <a:srgbClr val="9900FF"/>
                </a:solidFill>
                <a:latin typeface="Lato"/>
                <a:ea typeface="Lato"/>
                <a:cs typeface="Lato"/>
                <a:sym typeface="Lato"/>
              </a:rPr>
              <a:t>Popular Logging Frameworks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Log4j / Log4j2</a:t>
            </a:r>
            <a:r>
              <a:rPr lang="en-GB" sz="1100">
                <a:solidFill>
                  <a:srgbClr val="9900FF"/>
                </a:solidFill>
                <a:latin typeface="Lato"/>
                <a:ea typeface="Lato"/>
                <a:cs typeface="Lato"/>
                <a:sym typeface="Lato"/>
              </a:rPr>
              <a:t> (Java)</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SLF4J</a:t>
            </a:r>
            <a:r>
              <a:rPr lang="en-GB" sz="1100">
                <a:solidFill>
                  <a:srgbClr val="9900FF"/>
                </a:solidFill>
                <a:latin typeface="Lato"/>
                <a:ea typeface="Lato"/>
                <a:cs typeface="Lato"/>
                <a:sym typeface="Lato"/>
              </a:rPr>
              <a:t> (Java, often used as a facade with Logback or Log4j)</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Logback</a:t>
            </a:r>
            <a:r>
              <a:rPr lang="en-GB" sz="1100">
                <a:solidFill>
                  <a:srgbClr val="9900FF"/>
                </a:solidFill>
                <a:latin typeface="Lato"/>
                <a:ea typeface="Lato"/>
                <a:cs typeface="Lato"/>
                <a:sym typeface="Lato"/>
              </a:rPr>
              <a:t> (Java)</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Winston</a:t>
            </a:r>
            <a:r>
              <a:rPr lang="en-GB" sz="1100">
                <a:solidFill>
                  <a:srgbClr val="9900FF"/>
                </a:solidFill>
                <a:latin typeface="Lato"/>
                <a:ea typeface="Lato"/>
                <a:cs typeface="Lato"/>
                <a:sym typeface="Lato"/>
              </a:rPr>
              <a:t> (Node.js)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Serilog</a:t>
            </a:r>
            <a:r>
              <a:rPr lang="en-GB" sz="1100">
                <a:solidFill>
                  <a:srgbClr val="9900FF"/>
                </a:solidFill>
                <a:latin typeface="Lato"/>
                <a:ea typeface="Lato"/>
                <a:cs typeface="Lato"/>
                <a:sym typeface="Lato"/>
              </a:rPr>
              <a:t> (C#/.NET)</a:t>
            </a:r>
            <a:endParaRPr sz="1100">
              <a:solidFill>
                <a:srgbClr val="9900FF"/>
              </a:solidFill>
              <a:latin typeface="Lato"/>
              <a:ea typeface="Lato"/>
              <a:cs typeface="Lato"/>
              <a:sym typeface="Lato"/>
            </a:endParaRPr>
          </a:p>
          <a:p>
            <a:pPr indent="0" lvl="0" marL="0" rtl="0" algn="l">
              <a:spcBef>
                <a:spcPts val="1200"/>
              </a:spcBef>
              <a:spcAft>
                <a:spcPts val="0"/>
              </a:spcAft>
              <a:buNone/>
            </a:pPr>
            <a:r>
              <a:t/>
            </a:r>
            <a:endParaRPr sz="1100">
              <a:solidFill>
                <a:srgbClr val="9900FF"/>
              </a:solidFill>
            </a:endParaRPr>
          </a:p>
          <a:p>
            <a:pPr indent="0" lvl="0" marL="457200" rtl="0" algn="l">
              <a:spcBef>
                <a:spcPts val="1200"/>
              </a:spcBef>
              <a:spcAft>
                <a:spcPts val="1200"/>
              </a:spcAft>
              <a:buNone/>
            </a:pPr>
            <a:r>
              <a:t/>
            </a:r>
            <a:endParaRPr b="1" sz="1100">
              <a:solidFill>
                <a:srgbClr val="9900FF"/>
              </a:solidFill>
              <a:latin typeface="Lato"/>
              <a:ea typeface="Lato"/>
              <a:cs typeface="Lato"/>
              <a:sym typeface="Lato"/>
            </a:endParaRPr>
          </a:p>
        </p:txBody>
      </p:sp>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idx="1" type="body"/>
          </p:nvPr>
        </p:nvSpPr>
        <p:spPr>
          <a:xfrm>
            <a:off x="64625" y="1017725"/>
            <a:ext cx="8767500" cy="4053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Monitoring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Monitoring</a:t>
            </a:r>
            <a:r>
              <a:rPr lang="en-GB" sz="1100">
                <a:solidFill>
                  <a:srgbClr val="9900FF"/>
                </a:solidFill>
                <a:latin typeface="Lato"/>
                <a:ea typeface="Lato"/>
                <a:cs typeface="Lato"/>
                <a:sym typeface="Lato"/>
              </a:rPr>
              <a:t> involves actively collecting, processing, and analyzing data from your system to ensure its health, performance, and security. Monitoring tools collect data like CPU usage, memory, disk I/O, network traffic, and application-specific metrics.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Importance of Monitoring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Real-time Insights</a:t>
            </a:r>
            <a:r>
              <a:rPr lang="en-GB" sz="1100">
                <a:solidFill>
                  <a:srgbClr val="9900FF"/>
                </a:solidFill>
                <a:latin typeface="Lato"/>
                <a:ea typeface="Lato"/>
                <a:cs typeface="Lato"/>
                <a:sym typeface="Lato"/>
              </a:rPr>
              <a:t>: Provides real-time insights into the health of systems and applications.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Proactive Issue Detection</a:t>
            </a:r>
            <a:r>
              <a:rPr lang="en-GB" sz="1100">
                <a:solidFill>
                  <a:srgbClr val="9900FF"/>
                </a:solidFill>
                <a:latin typeface="Lato"/>
                <a:ea typeface="Lato"/>
                <a:cs typeface="Lato"/>
                <a:sym typeface="Lato"/>
              </a:rPr>
              <a:t>: Helps in detecting anomalies or issues before they escalate (e.g., CPU spikes, high latency).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Capacity Planning</a:t>
            </a:r>
            <a:r>
              <a:rPr lang="en-GB" sz="1100">
                <a:solidFill>
                  <a:srgbClr val="9900FF"/>
                </a:solidFill>
                <a:latin typeface="Lato"/>
                <a:ea typeface="Lato"/>
                <a:cs typeface="Lato"/>
                <a:sym typeface="Lato"/>
              </a:rPr>
              <a:t>: Enables better planning for scaling resources based on traffic trends and usage patterns.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SLA Compliance</a:t>
            </a:r>
            <a:r>
              <a:rPr lang="en-GB" sz="1100">
                <a:solidFill>
                  <a:srgbClr val="9900FF"/>
                </a:solidFill>
                <a:latin typeface="Lato"/>
                <a:ea typeface="Lato"/>
                <a:cs typeface="Lato"/>
                <a:sym typeface="Lato"/>
              </a:rPr>
              <a:t>: Ensures service uptime meets the agreed service level agreements (SLAs).</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Types of Monitoring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Infrastructure Monitoring</a:t>
            </a:r>
            <a:r>
              <a:rPr lang="en-GB" sz="1100">
                <a:solidFill>
                  <a:srgbClr val="9900FF"/>
                </a:solidFill>
                <a:latin typeface="Lato"/>
                <a:ea typeface="Lato"/>
                <a:cs typeface="Lato"/>
                <a:sym typeface="Lato"/>
              </a:rPr>
              <a:t>: Monitors hardware resources such as CPU, memory, disk usage, and network throughput.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Application Monitoring</a:t>
            </a:r>
            <a:r>
              <a:rPr lang="en-GB" sz="1100">
                <a:solidFill>
                  <a:srgbClr val="9900FF"/>
                </a:solidFill>
                <a:latin typeface="Lato"/>
                <a:ea typeface="Lato"/>
                <a:cs typeface="Lato"/>
                <a:sym typeface="Lato"/>
              </a:rPr>
              <a:t>: Tracks application performance, response times, error rates, and resource utilization.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Database Monitoring</a:t>
            </a:r>
            <a:r>
              <a:rPr lang="en-GB" sz="1100">
                <a:solidFill>
                  <a:srgbClr val="9900FF"/>
                </a:solidFill>
                <a:latin typeface="Lato"/>
                <a:ea typeface="Lato"/>
                <a:cs typeface="Lato"/>
                <a:sym typeface="Lato"/>
              </a:rPr>
              <a:t>: Observes database health, query performance, connection pool usage, and slow queries.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Network Monitoring</a:t>
            </a:r>
            <a:r>
              <a:rPr lang="en-GB" sz="1100">
                <a:solidFill>
                  <a:srgbClr val="9900FF"/>
                </a:solidFill>
                <a:latin typeface="Lato"/>
                <a:ea typeface="Lato"/>
                <a:cs typeface="Lato"/>
                <a:sym typeface="Lato"/>
              </a:rPr>
              <a:t>: Monitors network health, packet loss, bandwidth usage, and latency between services.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User Monitoring</a:t>
            </a:r>
            <a:r>
              <a:rPr lang="en-GB" sz="1100">
                <a:solidFill>
                  <a:srgbClr val="9900FF"/>
                </a:solidFill>
                <a:latin typeface="Lato"/>
                <a:ea typeface="Lato"/>
                <a:cs typeface="Lato"/>
                <a:sym typeface="Lato"/>
              </a:rPr>
              <a:t>: Tracks how end-users interact with your application (e.g., page load times, user behavior analytics).</a:t>
            </a:r>
            <a:endParaRPr sz="1100">
              <a:solidFill>
                <a:srgbClr val="9900FF"/>
              </a:solidFill>
              <a:latin typeface="Lato"/>
              <a:ea typeface="Lato"/>
              <a:cs typeface="Lato"/>
              <a:sym typeface="Lato"/>
            </a:endParaRPr>
          </a:p>
          <a:p>
            <a:pPr indent="0" lvl="0" marL="0" rtl="0" algn="l">
              <a:spcBef>
                <a:spcPts val="1200"/>
              </a:spcBef>
              <a:spcAft>
                <a:spcPts val="200"/>
              </a:spcAft>
              <a:buNone/>
            </a:pPr>
            <a:r>
              <a:t/>
            </a:r>
            <a:endParaRPr b="1" sz="1100">
              <a:solidFill>
                <a:srgbClr val="9900FF"/>
              </a:solidFill>
              <a:latin typeface="Lato"/>
              <a:ea typeface="Lato"/>
              <a:cs typeface="Lato"/>
              <a:sym typeface="Lato"/>
            </a:endParaRPr>
          </a:p>
        </p:txBody>
      </p:sp>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000">
                <a:solidFill>
                  <a:srgbClr val="9900FF"/>
                </a:solidFill>
                <a:latin typeface="Lato"/>
                <a:ea typeface="Lato"/>
                <a:cs typeface="Lato"/>
                <a:sym typeface="Lato"/>
              </a:rPr>
              <a:t>API Gateway</a:t>
            </a:r>
            <a:endParaRPr b="1" sz="3600">
              <a:latin typeface="Lato"/>
              <a:ea typeface="Lato"/>
              <a:cs typeface="Lato"/>
              <a:sym typeface="Lato"/>
            </a:endParaRPr>
          </a:p>
        </p:txBody>
      </p:sp>
      <p:sp>
        <p:nvSpPr>
          <p:cNvPr id="66" name="Google Shape;66;p15"/>
          <p:cNvSpPr txBox="1"/>
          <p:nvPr>
            <p:ph idx="1" type="body"/>
          </p:nvPr>
        </p:nvSpPr>
        <p:spPr>
          <a:xfrm>
            <a:off x="49700" y="1152475"/>
            <a:ext cx="87825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An </a:t>
            </a:r>
            <a:r>
              <a:rPr b="1" lang="en-GB" sz="1200">
                <a:solidFill>
                  <a:srgbClr val="9900FF"/>
                </a:solidFill>
                <a:latin typeface="Lato"/>
                <a:ea typeface="Lato"/>
                <a:cs typeface="Lato"/>
                <a:sym typeface="Lato"/>
              </a:rPr>
              <a:t>API Gateway</a:t>
            </a:r>
            <a:r>
              <a:rPr lang="en-GB" sz="1200">
                <a:solidFill>
                  <a:srgbClr val="9900FF"/>
                </a:solidFill>
                <a:latin typeface="Lato"/>
                <a:ea typeface="Lato"/>
                <a:cs typeface="Lato"/>
                <a:sym typeface="Lato"/>
              </a:rPr>
              <a:t> is a server that acts as an intermediary or "gateway" between a client (like a mobile app or web browser) and a collection of backend services (like microservices). It manages and routes API calls, providing a single point of entry for external consumers. The API Gateway typically handles various responsibilities to simplify and centralize operations, including:</a:t>
            </a:r>
            <a:endParaRPr sz="12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Key Functions of an API Gateway:</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AutoNum type="arabicPeriod"/>
            </a:pPr>
            <a:r>
              <a:rPr b="1" lang="en-GB" sz="1200">
                <a:solidFill>
                  <a:srgbClr val="9900FF"/>
                </a:solidFill>
                <a:latin typeface="Lato"/>
                <a:ea typeface="Lato"/>
                <a:cs typeface="Lato"/>
                <a:sym typeface="Lato"/>
              </a:rPr>
              <a:t>Request Routing:</a:t>
            </a:r>
            <a:r>
              <a:rPr lang="en-GB" sz="1200">
                <a:solidFill>
                  <a:srgbClr val="9900FF"/>
                </a:solidFill>
                <a:latin typeface="Lato"/>
                <a:ea typeface="Lato"/>
                <a:cs typeface="Lato"/>
                <a:sym typeface="Lato"/>
              </a:rPr>
              <a:t> Directs client requests to the appropriate backend service or services based on the API endpoint.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Rate Limiting &amp; Throttling:</a:t>
            </a:r>
            <a:r>
              <a:rPr lang="en-GB" sz="1200">
                <a:solidFill>
                  <a:srgbClr val="9900FF"/>
                </a:solidFill>
                <a:latin typeface="Lato"/>
                <a:ea typeface="Lato"/>
                <a:cs typeface="Lato"/>
                <a:sym typeface="Lato"/>
              </a:rPr>
              <a:t> Controls the number of requests allowed from a client in a certain timeframe to prevent overloading backend services.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Authentication &amp; Authorization:</a:t>
            </a:r>
            <a:r>
              <a:rPr lang="en-GB" sz="1200">
                <a:solidFill>
                  <a:srgbClr val="9900FF"/>
                </a:solidFill>
                <a:latin typeface="Lato"/>
                <a:ea typeface="Lato"/>
                <a:cs typeface="Lato"/>
                <a:sym typeface="Lato"/>
              </a:rPr>
              <a:t> Enforces security measures such as validating API keys, tokens, or other credentials to ensure only authorized clients can access certain resources.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Request Transformation:</a:t>
            </a:r>
            <a:r>
              <a:rPr lang="en-GB" sz="1200">
                <a:solidFill>
                  <a:srgbClr val="9900FF"/>
                </a:solidFill>
                <a:latin typeface="Lato"/>
                <a:ea typeface="Lato"/>
                <a:cs typeface="Lato"/>
                <a:sym typeface="Lato"/>
              </a:rPr>
              <a:t> Modifies request data (e.g., headers, query parameters) or response data to ensure compatibility between client and backend services.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Load Balancing:</a:t>
            </a:r>
            <a:r>
              <a:rPr lang="en-GB" sz="1200">
                <a:solidFill>
                  <a:srgbClr val="9900FF"/>
                </a:solidFill>
                <a:latin typeface="Lato"/>
                <a:ea typeface="Lato"/>
                <a:cs typeface="Lato"/>
                <a:sym typeface="Lato"/>
              </a:rPr>
              <a:t> Distributes traffic across multiple instances of backend services to optimize performance and reliability.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Caching:</a:t>
            </a:r>
            <a:r>
              <a:rPr lang="en-GB" sz="1200">
                <a:solidFill>
                  <a:srgbClr val="9900FF"/>
                </a:solidFill>
                <a:latin typeface="Lato"/>
                <a:ea typeface="Lato"/>
                <a:cs typeface="Lato"/>
                <a:sym typeface="Lato"/>
              </a:rPr>
              <a:t> Stores frequently requested data temporarily to reduce the load on backend services and improve response times.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Logging &amp; Monitoring:</a:t>
            </a:r>
            <a:r>
              <a:rPr lang="en-GB" sz="1200">
                <a:solidFill>
                  <a:srgbClr val="9900FF"/>
                </a:solidFill>
                <a:latin typeface="Lato"/>
                <a:ea typeface="Lato"/>
                <a:cs typeface="Lato"/>
                <a:sym typeface="Lato"/>
              </a:rPr>
              <a:t> Tracks API usage and logs request/response data for analytics, debugging, or security auditing.</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Error Handling:</a:t>
            </a:r>
            <a:r>
              <a:rPr lang="en-GB" sz="1200">
                <a:solidFill>
                  <a:srgbClr val="9900FF"/>
                </a:solidFill>
                <a:latin typeface="Lato"/>
                <a:ea typeface="Lato"/>
                <a:cs typeface="Lato"/>
                <a:sym typeface="Lato"/>
              </a:rPr>
              <a:t> Centralizes error messages and manages retry policies in case of service failures.</a:t>
            </a:r>
            <a:endParaRPr sz="1900">
              <a:solidFill>
                <a:srgbClr val="9900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idx="1" type="body"/>
          </p:nvPr>
        </p:nvSpPr>
        <p:spPr>
          <a:xfrm>
            <a:off x="64625" y="1017725"/>
            <a:ext cx="8767500" cy="4053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100">
                <a:solidFill>
                  <a:srgbClr val="9900FF"/>
                </a:solidFill>
                <a:latin typeface="Lato"/>
                <a:ea typeface="Lato"/>
                <a:cs typeface="Lato"/>
                <a:sym typeface="Lato"/>
              </a:rPr>
              <a:t>Key Metrics to Monitor</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System Metrics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CPU, memory, and disk utilization.</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Network traffic and bandwidth usage.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Load average and number of processes.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Application Metrics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Request latency and throughput (requests per second).</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Error rates and exception counts.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Database query performance (slow queries, connection pool utilization).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Service-Level Metrics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Uptime/Downtime</a:t>
            </a:r>
            <a:r>
              <a:rPr lang="en-GB" sz="1100">
                <a:solidFill>
                  <a:srgbClr val="9900FF"/>
                </a:solidFill>
                <a:latin typeface="Lato"/>
                <a:ea typeface="Lato"/>
                <a:cs typeface="Lato"/>
                <a:sym typeface="Lato"/>
              </a:rPr>
              <a:t>: Measures the availability of your service.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Error Rates</a:t>
            </a:r>
            <a:r>
              <a:rPr lang="en-GB" sz="1100">
                <a:solidFill>
                  <a:srgbClr val="9900FF"/>
                </a:solidFill>
                <a:latin typeface="Lato"/>
                <a:ea typeface="Lato"/>
                <a:cs typeface="Lato"/>
                <a:sym typeface="Lato"/>
              </a:rPr>
              <a:t>: Tracks the number of failed requests or exceptions.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Latency</a:t>
            </a:r>
            <a:r>
              <a:rPr lang="en-GB" sz="1100">
                <a:solidFill>
                  <a:srgbClr val="9900FF"/>
                </a:solidFill>
                <a:latin typeface="Lato"/>
                <a:ea typeface="Lato"/>
                <a:cs typeface="Lato"/>
                <a:sym typeface="Lato"/>
              </a:rPr>
              <a:t>: Measures the response time for requests.</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Monitoring Strategies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Whitebox Monitoring</a:t>
            </a:r>
            <a:r>
              <a:rPr lang="en-GB" sz="1100">
                <a:solidFill>
                  <a:srgbClr val="9900FF"/>
                </a:solidFill>
                <a:latin typeface="Lato"/>
                <a:ea typeface="Lato"/>
                <a:cs typeface="Lato"/>
                <a:sym typeface="Lato"/>
              </a:rPr>
              <a:t>: Refers to monitoring an application using internal metrics (e.g., response times, database queries). Whitebox monitoring is more granular and specific to the application.</a:t>
            </a: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Example: </a:t>
            </a:r>
            <a:r>
              <a:rPr b="1" lang="en-GB" sz="1100">
                <a:solidFill>
                  <a:srgbClr val="9900FF"/>
                </a:solidFill>
                <a:latin typeface="Lato"/>
                <a:ea typeface="Lato"/>
                <a:cs typeface="Lato"/>
                <a:sym typeface="Lato"/>
              </a:rPr>
              <a:t>Prometheus</a:t>
            </a:r>
            <a:r>
              <a:rPr lang="en-GB" sz="1100">
                <a:solidFill>
                  <a:srgbClr val="9900FF"/>
                </a:solidFill>
                <a:latin typeface="Lato"/>
                <a:ea typeface="Lato"/>
                <a:cs typeface="Lato"/>
                <a:sym typeface="Lato"/>
              </a:rPr>
              <a:t>, </a:t>
            </a:r>
            <a:r>
              <a:rPr b="1" lang="en-GB" sz="1100">
                <a:solidFill>
                  <a:srgbClr val="9900FF"/>
                </a:solidFill>
                <a:latin typeface="Lato"/>
                <a:ea typeface="Lato"/>
                <a:cs typeface="Lato"/>
                <a:sym typeface="Lato"/>
              </a:rPr>
              <a:t>Micrometer</a:t>
            </a:r>
            <a:r>
              <a:rPr lang="en-GB" sz="1100">
                <a:solidFill>
                  <a:srgbClr val="9900FF"/>
                </a:solidFill>
                <a:latin typeface="Lato"/>
                <a:ea typeface="Lato"/>
                <a:cs typeface="Lato"/>
                <a:sym typeface="Lato"/>
              </a:rPr>
              <a:t> (for Java/Spring applications).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Blackbox Monitoring</a:t>
            </a:r>
            <a:r>
              <a:rPr lang="en-GB" sz="1100">
                <a:solidFill>
                  <a:srgbClr val="9900FF"/>
                </a:solidFill>
                <a:latin typeface="Lato"/>
                <a:ea typeface="Lato"/>
                <a:cs typeface="Lato"/>
                <a:sym typeface="Lato"/>
              </a:rPr>
              <a:t>: Monitors the system from an external perspective without internal metrics (e.g., synthetic tests or pinging endpoints to check service availability).</a:t>
            </a:r>
            <a:br>
              <a:rPr lang="en-GB" sz="1100">
                <a:solidFill>
                  <a:srgbClr val="9900FF"/>
                </a:solidFill>
                <a:latin typeface="Lato"/>
                <a:ea typeface="Lato"/>
                <a:cs typeface="Lato"/>
                <a:sym typeface="Lato"/>
              </a:rPr>
            </a:br>
            <a:r>
              <a:rPr lang="en-GB" sz="1100">
                <a:solidFill>
                  <a:srgbClr val="9900FF"/>
                </a:solidFill>
                <a:latin typeface="Lato"/>
                <a:ea typeface="Lato"/>
                <a:cs typeface="Lato"/>
                <a:sym typeface="Lato"/>
              </a:rPr>
              <a:t>Example: </a:t>
            </a:r>
            <a:r>
              <a:rPr b="1" lang="en-GB" sz="1100">
                <a:solidFill>
                  <a:srgbClr val="9900FF"/>
                </a:solidFill>
                <a:latin typeface="Lato"/>
                <a:ea typeface="Lato"/>
                <a:cs typeface="Lato"/>
                <a:sym typeface="Lato"/>
              </a:rPr>
              <a:t>Pingdom</a:t>
            </a:r>
            <a:r>
              <a:rPr lang="en-GB" sz="1100">
                <a:solidFill>
                  <a:srgbClr val="9900FF"/>
                </a:solidFill>
                <a:latin typeface="Lato"/>
                <a:ea typeface="Lato"/>
                <a:cs typeface="Lato"/>
                <a:sym typeface="Lato"/>
              </a:rPr>
              <a:t>, </a:t>
            </a:r>
            <a:r>
              <a:rPr b="1" lang="en-GB" sz="1100">
                <a:solidFill>
                  <a:srgbClr val="9900FF"/>
                </a:solidFill>
                <a:latin typeface="Lato"/>
                <a:ea typeface="Lato"/>
                <a:cs typeface="Lato"/>
                <a:sym typeface="Lato"/>
              </a:rPr>
              <a:t>Uptime Robot</a:t>
            </a:r>
            <a:r>
              <a:rPr lang="en-GB" sz="1100">
                <a:solidFill>
                  <a:srgbClr val="9900FF"/>
                </a:solidFill>
                <a:latin typeface="Lato"/>
                <a:ea typeface="Lato"/>
                <a:cs typeface="Lato"/>
                <a:sym typeface="Lato"/>
              </a:rPr>
              <a:t>.</a:t>
            </a:r>
            <a:endParaRPr b="1" sz="1300">
              <a:solidFill>
                <a:srgbClr val="9900FF"/>
              </a:solidFill>
              <a:latin typeface="Lato"/>
              <a:ea typeface="Lato"/>
              <a:cs typeface="Lato"/>
              <a:sym typeface="Lato"/>
            </a:endParaRPr>
          </a:p>
        </p:txBody>
      </p:sp>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idx="1" type="body"/>
          </p:nvPr>
        </p:nvSpPr>
        <p:spPr>
          <a:xfrm>
            <a:off x="64625" y="1017725"/>
            <a:ext cx="8767500" cy="4053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FF00FF"/>
                </a:solidFill>
                <a:latin typeface="Lato"/>
                <a:ea typeface="Lato"/>
                <a:cs typeface="Lato"/>
                <a:sym typeface="Lato"/>
              </a:rPr>
              <a:t>Monitoring Best Practices</a:t>
            </a:r>
            <a:endParaRPr b="1" sz="1100">
              <a:solidFill>
                <a:srgbClr val="FF00FF"/>
              </a:solidFill>
              <a:latin typeface="Lato"/>
              <a:ea typeface="Lato"/>
              <a:cs typeface="Lato"/>
              <a:sym typeface="Lato"/>
            </a:endParaRPr>
          </a:p>
          <a:p>
            <a:pPr indent="-298450" lvl="0" marL="457200" rtl="0" algn="l">
              <a:spcBef>
                <a:spcPts val="1200"/>
              </a:spcBef>
              <a:spcAft>
                <a:spcPts val="0"/>
              </a:spcAft>
              <a:buClr>
                <a:srgbClr val="FF00FF"/>
              </a:buClr>
              <a:buSzPts val="1100"/>
              <a:buChar char="●"/>
            </a:pPr>
            <a:r>
              <a:rPr b="1" lang="en-GB" sz="1100">
                <a:solidFill>
                  <a:srgbClr val="FF00FF"/>
                </a:solidFill>
                <a:latin typeface="Lato"/>
                <a:ea typeface="Lato"/>
                <a:cs typeface="Lato"/>
                <a:sym typeface="Lato"/>
              </a:rPr>
              <a:t>Set Alerts</a:t>
            </a:r>
            <a:r>
              <a:rPr lang="en-GB" sz="1100">
                <a:solidFill>
                  <a:srgbClr val="FF00FF"/>
                </a:solidFill>
                <a:latin typeface="Lato"/>
                <a:ea typeface="Lato"/>
                <a:cs typeface="Lato"/>
                <a:sym typeface="Lato"/>
              </a:rPr>
              <a:t>: Define alerts on critical thresholds, such as high CPU usage, slow response times, or high error rates. Ensure alerts are actionable and reduce noise.</a:t>
            </a:r>
            <a:endParaRPr sz="1100">
              <a:solidFill>
                <a:srgbClr val="FF00FF"/>
              </a:solidFill>
              <a:latin typeface="Lato"/>
              <a:ea typeface="Lato"/>
              <a:cs typeface="Lato"/>
              <a:sym typeface="Lato"/>
            </a:endParaRPr>
          </a:p>
          <a:p>
            <a:pPr indent="-298450" lvl="0" marL="457200" rtl="0" algn="l">
              <a:spcBef>
                <a:spcPts val="0"/>
              </a:spcBef>
              <a:spcAft>
                <a:spcPts val="0"/>
              </a:spcAft>
              <a:buClr>
                <a:srgbClr val="FF00FF"/>
              </a:buClr>
              <a:buSzPts val="1100"/>
              <a:buChar char="●"/>
            </a:pPr>
            <a:r>
              <a:rPr b="1" lang="en-GB" sz="1100">
                <a:solidFill>
                  <a:srgbClr val="FF00FF"/>
                </a:solidFill>
                <a:latin typeface="Lato"/>
                <a:ea typeface="Lato"/>
                <a:cs typeface="Lato"/>
                <a:sym typeface="Lato"/>
              </a:rPr>
              <a:t>Monitor SLIs, SLOs, and SLAs</a:t>
            </a:r>
            <a:r>
              <a:rPr lang="en-GB" sz="1100">
                <a:solidFill>
                  <a:srgbClr val="FF00FF"/>
                </a:solidFill>
                <a:latin typeface="Lato"/>
                <a:ea typeface="Lato"/>
                <a:cs typeface="Lato"/>
                <a:sym typeface="Lato"/>
              </a:rPr>
              <a:t>:</a:t>
            </a:r>
            <a:endParaRPr sz="1100">
              <a:solidFill>
                <a:srgbClr val="FF00FF"/>
              </a:solidFill>
              <a:latin typeface="Lato"/>
              <a:ea typeface="Lato"/>
              <a:cs typeface="Lato"/>
              <a:sym typeface="Lato"/>
            </a:endParaRPr>
          </a:p>
          <a:p>
            <a:pPr indent="-298450" lvl="1" marL="914400" rtl="0" algn="l">
              <a:spcBef>
                <a:spcPts val="0"/>
              </a:spcBef>
              <a:spcAft>
                <a:spcPts val="0"/>
              </a:spcAft>
              <a:buClr>
                <a:srgbClr val="FF00FF"/>
              </a:buClr>
              <a:buSzPts val="1100"/>
              <a:buChar char="○"/>
            </a:pPr>
            <a:r>
              <a:rPr b="1" lang="en-GB" sz="1100">
                <a:solidFill>
                  <a:srgbClr val="FF00FF"/>
                </a:solidFill>
                <a:latin typeface="Lato"/>
                <a:ea typeface="Lato"/>
                <a:cs typeface="Lato"/>
                <a:sym typeface="Lato"/>
              </a:rPr>
              <a:t>SLI (Service Level Indicator)</a:t>
            </a:r>
            <a:r>
              <a:rPr lang="en-GB" sz="1100">
                <a:solidFill>
                  <a:srgbClr val="FF00FF"/>
                </a:solidFill>
                <a:latin typeface="Lato"/>
                <a:ea typeface="Lato"/>
                <a:cs typeface="Lato"/>
                <a:sym typeface="Lato"/>
              </a:rPr>
              <a:t>: A measurable value that indicates service performance (e.g., request latency).</a:t>
            </a:r>
            <a:endParaRPr sz="1100">
              <a:solidFill>
                <a:srgbClr val="FF00FF"/>
              </a:solidFill>
              <a:latin typeface="Lato"/>
              <a:ea typeface="Lato"/>
              <a:cs typeface="Lato"/>
              <a:sym typeface="Lato"/>
            </a:endParaRPr>
          </a:p>
          <a:p>
            <a:pPr indent="-298450" lvl="1" marL="914400" rtl="0" algn="l">
              <a:spcBef>
                <a:spcPts val="0"/>
              </a:spcBef>
              <a:spcAft>
                <a:spcPts val="0"/>
              </a:spcAft>
              <a:buClr>
                <a:srgbClr val="FF00FF"/>
              </a:buClr>
              <a:buSzPts val="1100"/>
              <a:buChar char="○"/>
            </a:pPr>
            <a:r>
              <a:rPr b="1" lang="en-GB" sz="1100">
                <a:solidFill>
                  <a:srgbClr val="FF00FF"/>
                </a:solidFill>
                <a:latin typeface="Lato"/>
                <a:ea typeface="Lato"/>
                <a:cs typeface="Lato"/>
                <a:sym typeface="Lato"/>
              </a:rPr>
              <a:t>SLO (Service Level Objective)</a:t>
            </a:r>
            <a:r>
              <a:rPr lang="en-GB" sz="1100">
                <a:solidFill>
                  <a:srgbClr val="FF00FF"/>
                </a:solidFill>
                <a:latin typeface="Lato"/>
                <a:ea typeface="Lato"/>
                <a:cs typeface="Lato"/>
                <a:sym typeface="Lato"/>
              </a:rPr>
              <a:t>: A target for performance (e.g., 99.9% of requests must complete within 200ms).</a:t>
            </a:r>
            <a:endParaRPr sz="1100">
              <a:solidFill>
                <a:srgbClr val="FF00FF"/>
              </a:solidFill>
              <a:latin typeface="Lato"/>
              <a:ea typeface="Lato"/>
              <a:cs typeface="Lato"/>
              <a:sym typeface="Lato"/>
            </a:endParaRPr>
          </a:p>
          <a:p>
            <a:pPr indent="-298450" lvl="1" marL="914400" rtl="0" algn="l">
              <a:spcBef>
                <a:spcPts val="0"/>
              </a:spcBef>
              <a:spcAft>
                <a:spcPts val="0"/>
              </a:spcAft>
              <a:buClr>
                <a:srgbClr val="FF00FF"/>
              </a:buClr>
              <a:buSzPts val="1100"/>
              <a:buChar char="○"/>
            </a:pPr>
            <a:r>
              <a:rPr b="1" lang="en-GB" sz="1100">
                <a:solidFill>
                  <a:srgbClr val="FF00FF"/>
                </a:solidFill>
                <a:latin typeface="Lato"/>
                <a:ea typeface="Lato"/>
                <a:cs typeface="Lato"/>
                <a:sym typeface="Lato"/>
              </a:rPr>
              <a:t>SLA (Service Level Agreement)</a:t>
            </a:r>
            <a:r>
              <a:rPr lang="en-GB" sz="1100">
                <a:solidFill>
                  <a:srgbClr val="FF00FF"/>
                </a:solidFill>
                <a:latin typeface="Lato"/>
                <a:ea typeface="Lato"/>
                <a:cs typeface="Lato"/>
                <a:sym typeface="Lato"/>
              </a:rPr>
              <a:t>: A formal agreement between provider and customer about the service's uptime, availability, and performance.</a:t>
            </a:r>
            <a:endParaRPr sz="1100">
              <a:solidFill>
                <a:srgbClr val="FF00FF"/>
              </a:solidFill>
              <a:latin typeface="Lato"/>
              <a:ea typeface="Lato"/>
              <a:cs typeface="Lato"/>
              <a:sym typeface="Lato"/>
            </a:endParaRPr>
          </a:p>
          <a:p>
            <a:pPr indent="-298450" lvl="0" marL="457200" rtl="0" algn="l">
              <a:spcBef>
                <a:spcPts val="0"/>
              </a:spcBef>
              <a:spcAft>
                <a:spcPts val="0"/>
              </a:spcAft>
              <a:buClr>
                <a:srgbClr val="FF00FF"/>
              </a:buClr>
              <a:buSzPts val="1100"/>
              <a:buChar char="●"/>
            </a:pPr>
            <a:r>
              <a:rPr b="1" lang="en-GB" sz="1100">
                <a:solidFill>
                  <a:srgbClr val="FF00FF"/>
                </a:solidFill>
                <a:latin typeface="Lato"/>
                <a:ea typeface="Lato"/>
                <a:cs typeface="Lato"/>
                <a:sym typeface="Lato"/>
              </a:rPr>
              <a:t>Monitor in Real-Time</a:t>
            </a:r>
            <a:r>
              <a:rPr lang="en-GB" sz="1100">
                <a:solidFill>
                  <a:srgbClr val="FF00FF"/>
                </a:solidFill>
                <a:latin typeface="Lato"/>
                <a:ea typeface="Lato"/>
                <a:cs typeface="Lato"/>
                <a:sym typeface="Lato"/>
              </a:rPr>
              <a:t>: Use dashboards for real-time monitoring. Tools like </a:t>
            </a:r>
            <a:r>
              <a:rPr b="1" lang="en-GB" sz="1100">
                <a:solidFill>
                  <a:srgbClr val="FF00FF"/>
                </a:solidFill>
                <a:latin typeface="Lato"/>
                <a:ea typeface="Lato"/>
                <a:cs typeface="Lato"/>
                <a:sym typeface="Lato"/>
              </a:rPr>
              <a:t>Grafana</a:t>
            </a:r>
            <a:r>
              <a:rPr lang="en-GB" sz="1100">
                <a:solidFill>
                  <a:srgbClr val="FF00FF"/>
                </a:solidFill>
                <a:latin typeface="Lato"/>
                <a:ea typeface="Lato"/>
                <a:cs typeface="Lato"/>
                <a:sym typeface="Lato"/>
              </a:rPr>
              <a:t> or </a:t>
            </a:r>
            <a:r>
              <a:rPr b="1" lang="en-GB" sz="1100">
                <a:solidFill>
                  <a:srgbClr val="FF00FF"/>
                </a:solidFill>
                <a:latin typeface="Lato"/>
                <a:ea typeface="Lato"/>
                <a:cs typeface="Lato"/>
                <a:sym typeface="Lato"/>
              </a:rPr>
              <a:t>Kibana</a:t>
            </a:r>
            <a:r>
              <a:rPr lang="en-GB" sz="1100">
                <a:solidFill>
                  <a:srgbClr val="FF00FF"/>
                </a:solidFill>
                <a:latin typeface="Lato"/>
                <a:ea typeface="Lato"/>
                <a:cs typeface="Lato"/>
                <a:sym typeface="Lato"/>
              </a:rPr>
              <a:t> help visualize metrics and logs in real time.</a:t>
            </a:r>
            <a:endParaRPr sz="1100">
              <a:solidFill>
                <a:srgbClr val="FF00FF"/>
              </a:solidFill>
              <a:latin typeface="Lato"/>
              <a:ea typeface="Lato"/>
              <a:cs typeface="Lato"/>
              <a:sym typeface="Lato"/>
            </a:endParaRPr>
          </a:p>
          <a:p>
            <a:pPr indent="0" lvl="0" marL="0" rtl="0" algn="l">
              <a:spcBef>
                <a:spcPts val="1400"/>
              </a:spcBef>
              <a:spcAft>
                <a:spcPts val="0"/>
              </a:spcAft>
              <a:buNone/>
            </a:pPr>
            <a:r>
              <a:rPr b="1" lang="en-GB" sz="1300">
                <a:solidFill>
                  <a:srgbClr val="FF00FF"/>
                </a:solidFill>
                <a:latin typeface="Lato"/>
                <a:ea typeface="Lato"/>
                <a:cs typeface="Lato"/>
                <a:sym typeface="Lato"/>
              </a:rPr>
              <a:t>Popular Monitoring Tools</a:t>
            </a:r>
            <a:endParaRPr b="1" sz="1300">
              <a:solidFill>
                <a:srgbClr val="FF00FF"/>
              </a:solidFill>
              <a:latin typeface="Lato"/>
              <a:ea typeface="Lato"/>
              <a:cs typeface="Lato"/>
              <a:sym typeface="Lato"/>
            </a:endParaRPr>
          </a:p>
          <a:p>
            <a:pPr indent="-298450" lvl="0" marL="457200" rtl="0" algn="l">
              <a:spcBef>
                <a:spcPts val="1200"/>
              </a:spcBef>
              <a:spcAft>
                <a:spcPts val="0"/>
              </a:spcAft>
              <a:buClr>
                <a:srgbClr val="FF00FF"/>
              </a:buClr>
              <a:buSzPts val="1100"/>
              <a:buAutoNum type="arabicPeriod"/>
            </a:pPr>
            <a:r>
              <a:rPr b="1" lang="en-GB" sz="1100">
                <a:solidFill>
                  <a:srgbClr val="FF00FF"/>
                </a:solidFill>
                <a:latin typeface="Lato"/>
                <a:ea typeface="Lato"/>
                <a:cs typeface="Lato"/>
                <a:sym typeface="Lato"/>
              </a:rPr>
              <a:t>Prometheus</a:t>
            </a:r>
            <a:r>
              <a:rPr lang="en-GB" sz="1100">
                <a:solidFill>
                  <a:srgbClr val="FF00FF"/>
                </a:solidFill>
                <a:latin typeface="Lato"/>
                <a:ea typeface="Lato"/>
                <a:cs typeface="Lato"/>
                <a:sym typeface="Lato"/>
              </a:rPr>
              <a:t>: Open-source systems monitoring and alerting toolkit designed for reliability and scalability. It scrapes metrics from configured targets at given intervals.</a:t>
            </a:r>
            <a:endParaRPr sz="1100">
              <a:solidFill>
                <a:srgbClr val="FF00FF"/>
              </a:solidFill>
              <a:latin typeface="Lato"/>
              <a:ea typeface="Lato"/>
              <a:cs typeface="Lato"/>
              <a:sym typeface="Lato"/>
            </a:endParaRPr>
          </a:p>
          <a:p>
            <a:pPr indent="-298450" lvl="1" marL="914400" rtl="0" algn="l">
              <a:spcBef>
                <a:spcPts val="0"/>
              </a:spcBef>
              <a:spcAft>
                <a:spcPts val="0"/>
              </a:spcAft>
              <a:buClr>
                <a:srgbClr val="FF00FF"/>
              </a:buClr>
              <a:buSzPts val="1100"/>
              <a:buFont typeface="Lato"/>
              <a:buChar char="○"/>
            </a:pPr>
            <a:r>
              <a:rPr lang="en-GB" sz="1100">
                <a:solidFill>
                  <a:srgbClr val="FF00FF"/>
                </a:solidFill>
                <a:latin typeface="Lato"/>
                <a:ea typeface="Lato"/>
                <a:cs typeface="Lato"/>
                <a:sym typeface="Lato"/>
              </a:rPr>
              <a:t>Supports custom metrics and time-series databases.</a:t>
            </a:r>
            <a:endParaRPr sz="1100">
              <a:solidFill>
                <a:srgbClr val="FF00FF"/>
              </a:solidFill>
              <a:latin typeface="Lato"/>
              <a:ea typeface="Lato"/>
              <a:cs typeface="Lato"/>
              <a:sym typeface="Lato"/>
            </a:endParaRPr>
          </a:p>
          <a:p>
            <a:pPr indent="-298450" lvl="1" marL="914400" rtl="0" algn="l">
              <a:spcBef>
                <a:spcPts val="0"/>
              </a:spcBef>
              <a:spcAft>
                <a:spcPts val="0"/>
              </a:spcAft>
              <a:buClr>
                <a:srgbClr val="FF00FF"/>
              </a:buClr>
              <a:buSzPts val="1100"/>
              <a:buChar char="○"/>
            </a:pPr>
            <a:r>
              <a:rPr lang="en-GB" sz="1100">
                <a:solidFill>
                  <a:srgbClr val="FF00FF"/>
                </a:solidFill>
                <a:latin typeface="Lato"/>
                <a:ea typeface="Lato"/>
                <a:cs typeface="Lato"/>
                <a:sym typeface="Lato"/>
              </a:rPr>
              <a:t>Often paired with </a:t>
            </a:r>
            <a:r>
              <a:rPr b="1" lang="en-GB" sz="1100">
                <a:solidFill>
                  <a:srgbClr val="FF00FF"/>
                </a:solidFill>
                <a:latin typeface="Lato"/>
                <a:ea typeface="Lato"/>
                <a:cs typeface="Lato"/>
                <a:sym typeface="Lato"/>
              </a:rPr>
              <a:t>Grafana</a:t>
            </a:r>
            <a:r>
              <a:rPr lang="en-GB" sz="1100">
                <a:solidFill>
                  <a:srgbClr val="FF00FF"/>
                </a:solidFill>
                <a:latin typeface="Lato"/>
                <a:ea typeface="Lato"/>
                <a:cs typeface="Lato"/>
                <a:sym typeface="Lato"/>
              </a:rPr>
              <a:t> for visualizing metrics.</a:t>
            </a:r>
            <a:endParaRPr sz="1100">
              <a:solidFill>
                <a:srgbClr val="FF00FF"/>
              </a:solidFill>
              <a:latin typeface="Lato"/>
              <a:ea typeface="Lato"/>
              <a:cs typeface="Lato"/>
              <a:sym typeface="Lato"/>
            </a:endParaRPr>
          </a:p>
          <a:p>
            <a:pPr indent="0" lvl="0" marL="0" rtl="0" algn="l">
              <a:spcBef>
                <a:spcPts val="1200"/>
              </a:spcBef>
              <a:spcAft>
                <a:spcPts val="1200"/>
              </a:spcAft>
              <a:buNone/>
            </a:pPr>
            <a:r>
              <a:t/>
            </a:r>
            <a:endParaRPr b="1" sz="1100">
              <a:solidFill>
                <a:srgbClr val="FF00FF"/>
              </a:solidFill>
              <a:latin typeface="Lato"/>
              <a:ea typeface="Lato"/>
              <a:cs typeface="Lato"/>
              <a:sym typeface="Lato"/>
            </a:endParaRPr>
          </a:p>
        </p:txBody>
      </p:sp>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idx="1" type="body"/>
          </p:nvPr>
        </p:nvSpPr>
        <p:spPr>
          <a:xfrm>
            <a:off x="64625" y="1017725"/>
            <a:ext cx="8767500" cy="40533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9900FF"/>
              </a:buClr>
              <a:buSzPts val="1100"/>
              <a:buAutoNum type="arabicPeriod"/>
            </a:pPr>
            <a:r>
              <a:rPr b="1" lang="en-GB" sz="1100">
                <a:solidFill>
                  <a:srgbClr val="9900FF"/>
                </a:solidFill>
              </a:rPr>
              <a:t>Grafana</a:t>
            </a:r>
            <a:r>
              <a:rPr lang="en-GB" sz="1100">
                <a:solidFill>
                  <a:srgbClr val="9900FF"/>
                </a:solidFill>
              </a:rPr>
              <a:t>: A visualization and monitoring tool that integrates with various data sources (e.g., Prometheus, Elasticsearch, InfluxDB).</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Provides real-time dashboards.</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Can be used for tracking application performance, infrastructure, and network health.</a:t>
            </a:r>
            <a:endParaRPr sz="1100">
              <a:solidFill>
                <a:srgbClr val="9900FF"/>
              </a:solidFill>
            </a:endParaRPr>
          </a:p>
          <a:p>
            <a:pPr indent="-298450" lvl="0" marL="457200" rtl="0" algn="l">
              <a:spcBef>
                <a:spcPts val="0"/>
              </a:spcBef>
              <a:spcAft>
                <a:spcPts val="0"/>
              </a:spcAft>
              <a:buClr>
                <a:srgbClr val="9900FF"/>
              </a:buClr>
              <a:buSzPts val="1100"/>
              <a:buAutoNum type="arabicPeriod"/>
            </a:pPr>
            <a:r>
              <a:rPr b="1" lang="en-GB" sz="1100">
                <a:solidFill>
                  <a:srgbClr val="9900FF"/>
                </a:solidFill>
              </a:rPr>
              <a:t>ELK Stack (Elasticsearch, Logstash, Kibana)</a:t>
            </a:r>
            <a:r>
              <a:rPr lang="en-GB" sz="1100">
                <a:solidFill>
                  <a:srgbClr val="9900FF"/>
                </a:solidFill>
              </a:rPr>
              <a:t>:</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Elasticsearch</a:t>
            </a:r>
            <a:r>
              <a:rPr lang="en-GB" sz="1100">
                <a:solidFill>
                  <a:srgbClr val="9900FF"/>
                </a:solidFill>
              </a:rPr>
              <a:t> stores logs and metrics.</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Logstash</a:t>
            </a:r>
            <a:r>
              <a:rPr lang="en-GB" sz="1100">
                <a:solidFill>
                  <a:srgbClr val="9900FF"/>
                </a:solidFill>
              </a:rPr>
              <a:t> ingests, transforms, and ships log data.</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Kibana</a:t>
            </a:r>
            <a:r>
              <a:rPr lang="en-GB" sz="1100">
                <a:solidFill>
                  <a:srgbClr val="9900FF"/>
                </a:solidFill>
              </a:rPr>
              <a:t> visualizes data from Elasticsearch, allowing monitoring and logging in one platform.</a:t>
            </a:r>
            <a:endParaRPr sz="1100">
              <a:solidFill>
                <a:srgbClr val="9900FF"/>
              </a:solidFill>
            </a:endParaRPr>
          </a:p>
          <a:p>
            <a:pPr indent="-298450" lvl="0" marL="457200" rtl="0" algn="l">
              <a:spcBef>
                <a:spcPts val="0"/>
              </a:spcBef>
              <a:spcAft>
                <a:spcPts val="0"/>
              </a:spcAft>
              <a:buClr>
                <a:srgbClr val="9900FF"/>
              </a:buClr>
              <a:buSzPts val="1100"/>
              <a:buAutoNum type="arabicPeriod"/>
            </a:pPr>
            <a:r>
              <a:rPr b="1" lang="en-GB" sz="1100">
                <a:solidFill>
                  <a:srgbClr val="9900FF"/>
                </a:solidFill>
              </a:rPr>
              <a:t>Datadog</a:t>
            </a:r>
            <a:r>
              <a:rPr lang="en-GB" sz="1100">
                <a:solidFill>
                  <a:srgbClr val="9900FF"/>
                </a:solidFill>
              </a:rPr>
              <a:t>: A cloud-based monitoring and analytics platform for infrastructure, applications, logs, and more.</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Provides application performance monitoring (APM), log management, and cloud monitoring.</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Offers integrations with cloud providers and container orchestration platforms like Kubernetes.</a:t>
            </a:r>
            <a:endParaRPr sz="1100">
              <a:solidFill>
                <a:srgbClr val="9900FF"/>
              </a:solidFill>
            </a:endParaRPr>
          </a:p>
          <a:p>
            <a:pPr indent="-298450" lvl="0" marL="457200" rtl="0" algn="l">
              <a:spcBef>
                <a:spcPts val="0"/>
              </a:spcBef>
              <a:spcAft>
                <a:spcPts val="0"/>
              </a:spcAft>
              <a:buClr>
                <a:srgbClr val="9900FF"/>
              </a:buClr>
              <a:buSzPts val="1100"/>
              <a:buAutoNum type="arabicPeriod"/>
            </a:pPr>
            <a:r>
              <a:rPr b="1" lang="en-GB" sz="1100">
                <a:solidFill>
                  <a:srgbClr val="9900FF"/>
                </a:solidFill>
              </a:rPr>
              <a:t>New Relic</a:t>
            </a:r>
            <a:r>
              <a:rPr lang="en-GB" sz="1100">
                <a:solidFill>
                  <a:srgbClr val="9900FF"/>
                </a:solidFill>
              </a:rPr>
              <a:t>: A monitoring and observability platform with a strong focus on application performance monitoring (APM) and infrastructure monitoring.</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Offers features like distributed tracing, error tracking, and log management.</a:t>
            </a:r>
            <a:endParaRPr sz="1100">
              <a:solidFill>
                <a:srgbClr val="9900FF"/>
              </a:solidFill>
            </a:endParaRPr>
          </a:p>
          <a:p>
            <a:pPr indent="-298450" lvl="0" marL="457200" rtl="0" algn="l">
              <a:spcBef>
                <a:spcPts val="0"/>
              </a:spcBef>
              <a:spcAft>
                <a:spcPts val="0"/>
              </a:spcAft>
              <a:buClr>
                <a:srgbClr val="9900FF"/>
              </a:buClr>
              <a:buSzPts val="1100"/>
              <a:buAutoNum type="arabicPeriod"/>
            </a:pPr>
            <a:r>
              <a:rPr b="1" lang="en-GB" sz="1100">
                <a:solidFill>
                  <a:srgbClr val="9900FF"/>
                </a:solidFill>
              </a:rPr>
              <a:t>Nagios</a:t>
            </a:r>
            <a:r>
              <a:rPr lang="en-GB" sz="1100">
                <a:solidFill>
                  <a:srgbClr val="9900FF"/>
                </a:solidFill>
              </a:rPr>
              <a:t>: An older, but still widely used tool for infrastructure and network monitoring. It offers server, application, and network monitoring with custom scripts.</a:t>
            </a:r>
            <a:endParaRPr sz="1100">
              <a:solidFill>
                <a:srgbClr val="9900FF"/>
              </a:solidFill>
            </a:endParaRPr>
          </a:p>
          <a:p>
            <a:pPr indent="0" lvl="0" marL="0" rtl="0" algn="l">
              <a:spcBef>
                <a:spcPts val="1200"/>
              </a:spcBef>
              <a:spcAft>
                <a:spcPts val="1200"/>
              </a:spcAft>
              <a:buNone/>
            </a:pPr>
            <a:r>
              <a:t/>
            </a:r>
            <a:endParaRPr b="1" sz="1100">
              <a:solidFill>
                <a:srgbClr val="9900FF"/>
              </a:solidFill>
              <a:latin typeface="Lato"/>
              <a:ea typeface="Lato"/>
              <a:cs typeface="Lato"/>
              <a:sym typeface="Lato"/>
            </a:endParaRPr>
          </a:p>
        </p:txBody>
      </p:sp>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idx="1" type="body"/>
          </p:nvPr>
        </p:nvSpPr>
        <p:spPr>
          <a:xfrm>
            <a:off x="64625" y="1017725"/>
            <a:ext cx="8767500" cy="4053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Observability in Modern Systems</a:t>
            </a:r>
            <a:endParaRPr b="1"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Observability</a:t>
            </a:r>
            <a:r>
              <a:rPr lang="en-GB" sz="1200">
                <a:solidFill>
                  <a:srgbClr val="9900FF"/>
                </a:solidFill>
                <a:latin typeface="Lato"/>
                <a:ea typeface="Lato"/>
                <a:cs typeface="Lato"/>
                <a:sym typeface="Lato"/>
              </a:rPr>
              <a:t> is a more holistic approach that includes logging, monitoring, and tracing to provide a comprehensive understanding of system behavior. It extends monitoring by allowing teams to explore and analyze large volumes of metrics, logs, and traces in real time.</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Three Pillars of Observability</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AutoNum type="arabicPeriod"/>
            </a:pPr>
            <a:r>
              <a:rPr b="1" lang="en-GB" sz="1200">
                <a:solidFill>
                  <a:srgbClr val="9900FF"/>
                </a:solidFill>
                <a:latin typeface="Lato"/>
                <a:ea typeface="Lato"/>
                <a:cs typeface="Lato"/>
                <a:sym typeface="Lato"/>
              </a:rPr>
              <a:t>Metrics</a:t>
            </a:r>
            <a:r>
              <a:rPr lang="en-GB" sz="1200">
                <a:solidFill>
                  <a:srgbClr val="9900FF"/>
                </a:solidFill>
                <a:latin typeface="Lato"/>
                <a:ea typeface="Lato"/>
                <a:cs typeface="Lato"/>
                <a:sym typeface="Lato"/>
              </a:rPr>
              <a:t>: Quantifiable data points that give insights into the system's performance (e.g., CPU usage, response times).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Logs</a:t>
            </a:r>
            <a:r>
              <a:rPr lang="en-GB" sz="1200">
                <a:solidFill>
                  <a:srgbClr val="9900FF"/>
                </a:solidFill>
                <a:latin typeface="Lato"/>
                <a:ea typeface="Lato"/>
                <a:cs typeface="Lato"/>
                <a:sym typeface="Lato"/>
              </a:rPr>
              <a:t>: Raw event data that can be used for debugging and understanding the state of the system.</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Tracing</a:t>
            </a:r>
            <a:r>
              <a:rPr lang="en-GB" sz="1200">
                <a:solidFill>
                  <a:srgbClr val="9900FF"/>
                </a:solidFill>
                <a:latin typeface="Lato"/>
                <a:ea typeface="Lato"/>
                <a:cs typeface="Lato"/>
                <a:sym typeface="Lato"/>
              </a:rPr>
              <a:t>: Follows requests as they propagate through different services, allowing for analysis of system behavior in complex distributed systems.</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Tools for Observability</a:t>
            </a: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Jaeger</a:t>
            </a:r>
            <a:r>
              <a:rPr lang="en-GB" sz="1200">
                <a:solidFill>
                  <a:srgbClr val="9900FF"/>
                </a:solidFill>
                <a:latin typeface="Lato"/>
                <a:ea typeface="Lato"/>
                <a:cs typeface="Lato"/>
                <a:sym typeface="Lato"/>
              </a:rPr>
              <a:t> and </a:t>
            </a:r>
            <a:r>
              <a:rPr b="1" lang="en-GB" sz="1200">
                <a:solidFill>
                  <a:srgbClr val="9900FF"/>
                </a:solidFill>
                <a:latin typeface="Lato"/>
                <a:ea typeface="Lato"/>
                <a:cs typeface="Lato"/>
                <a:sym typeface="Lato"/>
              </a:rPr>
              <a:t>Zipkin</a:t>
            </a:r>
            <a:r>
              <a:rPr lang="en-GB" sz="1200">
                <a:solidFill>
                  <a:srgbClr val="9900FF"/>
                </a:solidFill>
                <a:latin typeface="Lato"/>
                <a:ea typeface="Lato"/>
                <a:cs typeface="Lato"/>
                <a:sym typeface="Lato"/>
              </a:rPr>
              <a:t>: Distributed tracing tools that track requests as they move between services.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OpenTelemetry</a:t>
            </a:r>
            <a:r>
              <a:rPr lang="en-GB" sz="1200">
                <a:solidFill>
                  <a:srgbClr val="9900FF"/>
                </a:solidFill>
                <a:latin typeface="Lato"/>
                <a:ea typeface="Lato"/>
                <a:cs typeface="Lato"/>
                <a:sym typeface="Lato"/>
              </a:rPr>
              <a:t>: A set of APIs and tools that offer standardization for collecting and exporting traces, metrics, and logs.</a:t>
            </a:r>
            <a:endParaRPr b="1" sz="1200">
              <a:solidFill>
                <a:srgbClr val="9900FF"/>
              </a:solidFill>
              <a:latin typeface="Lato"/>
              <a:ea typeface="Lato"/>
              <a:cs typeface="Lato"/>
              <a:sym typeface="Lato"/>
            </a:endParaRPr>
          </a:p>
        </p:txBody>
      </p:sp>
      <p:sp>
        <p:nvSpPr>
          <p:cNvPr id="250" name="Google Shape;250;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b="1" lang="en-GB" sz="2200">
                <a:solidFill>
                  <a:srgbClr val="9900FF"/>
                </a:solidFill>
                <a:latin typeface="Lato"/>
                <a:ea typeface="Lato"/>
                <a:cs typeface="Lato"/>
                <a:sym typeface="Lato"/>
              </a:rPr>
              <a:t>Logging and Monitoring</a:t>
            </a:r>
            <a:endParaRPr b="1" sz="3800">
              <a:solidFill>
                <a:srgbClr val="9900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300">
                <a:solidFill>
                  <a:srgbClr val="9900FF"/>
                </a:solidFill>
                <a:latin typeface="Lato"/>
                <a:ea typeface="Lato"/>
                <a:cs typeface="Lato"/>
                <a:sym typeface="Lato"/>
              </a:rPr>
              <a:t>Messaging system ( Synchronous and Asynchronous)</a:t>
            </a:r>
            <a:endParaRPr b="1" sz="3900">
              <a:latin typeface="Lato"/>
              <a:ea typeface="Lato"/>
              <a:cs typeface="Lato"/>
              <a:sym typeface="Lato"/>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In distributed systems and microservice architectures, a </a:t>
            </a:r>
            <a:r>
              <a:rPr b="1" lang="en-GB" sz="1100">
                <a:solidFill>
                  <a:srgbClr val="9900FF"/>
                </a:solidFill>
                <a:latin typeface="Lato"/>
                <a:ea typeface="Lato"/>
                <a:cs typeface="Lato"/>
                <a:sym typeface="Lato"/>
              </a:rPr>
              <a:t>messaging system</a:t>
            </a:r>
            <a:r>
              <a:rPr lang="en-GB" sz="1100">
                <a:solidFill>
                  <a:srgbClr val="9900FF"/>
                </a:solidFill>
                <a:latin typeface="Lato"/>
                <a:ea typeface="Lato"/>
                <a:cs typeface="Lato"/>
                <a:sym typeface="Lato"/>
              </a:rPr>
              <a:t> is crucial for communication between services or components. There are two primary types of messaging: </a:t>
            </a:r>
            <a:r>
              <a:rPr b="1" lang="en-GB" sz="1100">
                <a:solidFill>
                  <a:srgbClr val="9900FF"/>
                </a:solidFill>
                <a:latin typeface="Lato"/>
                <a:ea typeface="Lato"/>
                <a:cs typeface="Lato"/>
                <a:sym typeface="Lato"/>
              </a:rPr>
              <a:t>synchronous</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asynchronous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Synchronous Messaging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In </a:t>
            </a:r>
            <a:r>
              <a:rPr b="1" lang="en-GB" sz="1100">
                <a:solidFill>
                  <a:srgbClr val="9900FF"/>
                </a:solidFill>
                <a:latin typeface="Lato"/>
                <a:ea typeface="Lato"/>
                <a:cs typeface="Lato"/>
                <a:sym typeface="Lato"/>
              </a:rPr>
              <a:t>synchronous messaging</a:t>
            </a:r>
            <a:r>
              <a:rPr lang="en-GB" sz="1100">
                <a:solidFill>
                  <a:srgbClr val="9900FF"/>
                </a:solidFill>
                <a:latin typeface="Lato"/>
                <a:ea typeface="Lato"/>
                <a:cs typeface="Lato"/>
                <a:sym typeface="Lato"/>
              </a:rPr>
              <a:t>, the sender and receiver interact directly, and the sender waits for a response from the receiver before proceeding. This often resembles a </a:t>
            </a:r>
            <a:r>
              <a:rPr b="1" lang="en-GB" sz="1100">
                <a:solidFill>
                  <a:srgbClr val="9900FF"/>
                </a:solidFill>
                <a:latin typeface="Lato"/>
                <a:ea typeface="Lato"/>
                <a:cs typeface="Lato"/>
                <a:sym typeface="Lato"/>
              </a:rPr>
              <a:t>request-response</a:t>
            </a:r>
            <a:r>
              <a:rPr lang="en-GB" sz="1100">
                <a:solidFill>
                  <a:srgbClr val="9900FF"/>
                </a:solidFill>
                <a:latin typeface="Lato"/>
                <a:ea typeface="Lato"/>
                <a:cs typeface="Lato"/>
                <a:sym typeface="Lato"/>
              </a:rPr>
              <a:t> model, where both parties need to be available at the same time.</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Characteristics of 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Blocking</a:t>
            </a:r>
            <a:r>
              <a:rPr lang="en-GB" sz="1100">
                <a:solidFill>
                  <a:srgbClr val="9900FF"/>
                </a:solidFill>
                <a:latin typeface="Lato"/>
                <a:ea typeface="Lato"/>
                <a:cs typeface="Lato"/>
                <a:sym typeface="Lato"/>
              </a:rPr>
              <a:t>: The sender waits (or blocks) until it receives a response or a timeout occurs.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Real-time interaction</a:t>
            </a:r>
            <a:r>
              <a:rPr lang="en-GB" sz="1100">
                <a:solidFill>
                  <a:srgbClr val="9900FF"/>
                </a:solidFill>
                <a:latin typeface="Lato"/>
                <a:ea typeface="Lato"/>
                <a:cs typeface="Lato"/>
                <a:sym typeface="Lato"/>
              </a:rPr>
              <a:t>: The communication is immediate, requiring both services to be online and available.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Tightly coupled</a:t>
            </a:r>
            <a:r>
              <a:rPr lang="en-GB" sz="1100">
                <a:solidFill>
                  <a:srgbClr val="9900FF"/>
                </a:solidFill>
                <a:latin typeface="Lato"/>
                <a:ea typeface="Lato"/>
                <a:cs typeface="Lato"/>
                <a:sym typeface="Lato"/>
              </a:rPr>
              <a:t>: Services or components are more dependent on each other for immediate responses.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Common Protocols</a:t>
            </a:r>
            <a:r>
              <a:rPr lang="en-GB" sz="1100">
                <a:solidFill>
                  <a:srgbClr val="9900FF"/>
                </a:solidFill>
                <a:latin typeface="Lato"/>
                <a:ea typeface="Lato"/>
                <a:cs typeface="Lato"/>
                <a:sym typeface="Lato"/>
              </a:rPr>
              <a:t>: HTTP, REST, gRPC, SOAP.</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300">
                <a:solidFill>
                  <a:srgbClr val="9900FF"/>
                </a:solidFill>
                <a:latin typeface="Lato"/>
                <a:ea typeface="Lato"/>
                <a:cs typeface="Lato"/>
                <a:sym typeface="Lato"/>
              </a:rPr>
              <a:t>Messaging system ( Synchronous and Asynchronous)</a:t>
            </a:r>
            <a:endParaRPr b="1" sz="3900">
              <a:latin typeface="Lato"/>
              <a:ea typeface="Lato"/>
              <a:cs typeface="Lato"/>
              <a:sym typeface="Lato"/>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Cases for 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Request/Response APIs</a:t>
            </a:r>
            <a:r>
              <a:rPr lang="en-GB" sz="1100">
                <a:solidFill>
                  <a:srgbClr val="9900FF"/>
                </a:solidFill>
                <a:latin typeface="Lato"/>
                <a:ea typeface="Lato"/>
                <a:cs typeface="Lato"/>
                <a:sym typeface="Lato"/>
              </a:rPr>
              <a:t>: A client makes a request, and the server processes it and returns the response (e.g., retrieving data from a database, making an API call).</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Remote Procedure Calls (RPC)</a:t>
            </a:r>
            <a:r>
              <a:rPr lang="en-GB" sz="1100">
                <a:solidFill>
                  <a:srgbClr val="9900FF"/>
                </a:solidFill>
                <a:latin typeface="Lato"/>
                <a:ea typeface="Lato"/>
                <a:cs typeface="Lato"/>
                <a:sym typeface="Lato"/>
              </a:rPr>
              <a:t>: A method on one service directly invokes another service (e.g., gRPC).</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Real-time systems</a:t>
            </a:r>
            <a:r>
              <a:rPr lang="en-GB" sz="1100">
                <a:solidFill>
                  <a:srgbClr val="9900FF"/>
                </a:solidFill>
                <a:latin typeface="Lato"/>
                <a:ea typeface="Lato"/>
                <a:cs typeface="Lato"/>
                <a:sym typeface="Lato"/>
              </a:rPr>
              <a:t>: Systems where immediate responses are required (e.g., online payment processing, stock trading systems).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Advantages of 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Immediate feedback</a:t>
            </a:r>
            <a:r>
              <a:rPr lang="en-GB" sz="1100">
                <a:solidFill>
                  <a:srgbClr val="9900FF"/>
                </a:solidFill>
                <a:latin typeface="Lato"/>
                <a:ea typeface="Lato"/>
                <a:cs typeface="Lato"/>
                <a:sym typeface="Lato"/>
              </a:rPr>
              <a:t>: The client knows the result (success or failure) as soon as the operation is complete.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Simple and intuitive</a:t>
            </a:r>
            <a:r>
              <a:rPr lang="en-GB" sz="1100">
                <a:solidFill>
                  <a:srgbClr val="9900FF"/>
                </a:solidFill>
                <a:latin typeface="Lato"/>
                <a:ea typeface="Lato"/>
                <a:cs typeface="Lato"/>
                <a:sym typeface="Lato"/>
              </a:rPr>
              <a:t>: Fits the traditional programming model and is easy to understand.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Easier error handling</a:t>
            </a:r>
            <a:r>
              <a:rPr lang="en-GB" sz="1100">
                <a:solidFill>
                  <a:srgbClr val="9900FF"/>
                </a:solidFill>
                <a:latin typeface="Lato"/>
                <a:ea typeface="Lato"/>
                <a:cs typeface="Lato"/>
                <a:sym typeface="Lato"/>
              </a:rPr>
              <a:t>: Since the sender is waiting for a response, errors are easier to detect and handle immediately.</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sz="1100">
              <a:solidFill>
                <a:srgbClr val="9900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529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670">
                <a:solidFill>
                  <a:srgbClr val="9900FF"/>
                </a:solidFill>
                <a:latin typeface="Lato"/>
                <a:ea typeface="Lato"/>
                <a:cs typeface="Lato"/>
                <a:sym typeface="Lato"/>
              </a:rPr>
              <a:t>Messaging system ( Synchronous and Asynchronous)</a:t>
            </a:r>
            <a:endParaRPr b="1" sz="3110">
              <a:latin typeface="Lato"/>
              <a:ea typeface="Lato"/>
              <a:cs typeface="Lato"/>
              <a:sym typeface="Lato"/>
            </a:endParaRPr>
          </a:p>
        </p:txBody>
      </p:sp>
      <p:sp>
        <p:nvSpPr>
          <p:cNvPr id="268" name="Google Shape;268;p48"/>
          <p:cNvSpPr txBox="1"/>
          <p:nvPr>
            <p:ph idx="1" type="body"/>
          </p:nvPr>
        </p:nvSpPr>
        <p:spPr>
          <a:xfrm>
            <a:off x="311700" y="1079025"/>
            <a:ext cx="4260300" cy="348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Disadvantages of 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Tight coupling</a:t>
            </a:r>
            <a:r>
              <a:rPr lang="en-GB" sz="1100">
                <a:solidFill>
                  <a:srgbClr val="9900FF"/>
                </a:solidFill>
                <a:latin typeface="Lato"/>
                <a:ea typeface="Lato"/>
                <a:cs typeface="Lato"/>
                <a:sym typeface="Lato"/>
              </a:rPr>
              <a:t>: The sender and receiver must be available at the same time, which can lead to failures if one service goes down.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Scalability issues</a:t>
            </a:r>
            <a:r>
              <a:rPr lang="en-GB" sz="1100">
                <a:solidFill>
                  <a:srgbClr val="9900FF"/>
                </a:solidFill>
                <a:latin typeface="Lato"/>
                <a:ea typeface="Lato"/>
                <a:cs typeface="Lato"/>
                <a:sym typeface="Lato"/>
              </a:rPr>
              <a:t>: The sender can only process as many requests as it receives responses, which may slow down the system under high load.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Latency</a:t>
            </a:r>
            <a:r>
              <a:rPr lang="en-GB" sz="1100">
                <a:solidFill>
                  <a:srgbClr val="9900FF"/>
                </a:solidFill>
                <a:latin typeface="Lato"/>
                <a:ea typeface="Lato"/>
                <a:cs typeface="Lato"/>
                <a:sym typeface="Lato"/>
              </a:rPr>
              <a:t>: Network delays and processing times can slow down communication, making the system less responsive.</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Example of Synchronous Messaging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Using HTTP for synchronous messaging:</a:t>
            </a:r>
            <a:endParaRPr b="1" sz="1100">
              <a:solidFill>
                <a:srgbClr val="9900FF"/>
              </a:solidFill>
              <a:latin typeface="Lato"/>
              <a:ea typeface="Lato"/>
              <a:cs typeface="Lato"/>
              <a:sym typeface="Lato"/>
            </a:endParaRPr>
          </a:p>
          <a:p>
            <a:pPr indent="0" lvl="0" marL="0" rtl="0" algn="l">
              <a:spcBef>
                <a:spcPts val="200"/>
              </a:spcBef>
              <a:spcAft>
                <a:spcPts val="1200"/>
              </a:spcAft>
              <a:buNone/>
            </a:pPr>
            <a:r>
              <a:t/>
            </a:r>
            <a:endParaRPr b="1" sz="1100">
              <a:solidFill>
                <a:srgbClr val="9900FF"/>
              </a:solidFill>
              <a:latin typeface="Lato"/>
              <a:ea typeface="Lato"/>
              <a:cs typeface="Lato"/>
              <a:sym typeface="Lato"/>
            </a:endParaRPr>
          </a:p>
        </p:txBody>
      </p:sp>
      <p:sp>
        <p:nvSpPr>
          <p:cNvPr id="269" name="Google Shape;269;p48"/>
          <p:cNvSpPr txBox="1"/>
          <p:nvPr/>
        </p:nvSpPr>
        <p:spPr>
          <a:xfrm>
            <a:off x="5606400" y="591825"/>
            <a:ext cx="32259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9900FF"/>
                </a:solidFill>
                <a:latin typeface="Lato"/>
                <a:ea typeface="Lato"/>
                <a:cs typeface="Lato"/>
                <a:sym typeface="Lato"/>
              </a:rPr>
              <a:t>// HTTP Request (Client-Side)</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HttpURLConnection connection = (HttpURLConnection) new URL("http://api.example.com/users").openConnection();</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connection.setRequestMethod("GET");</a:t>
            </a:r>
            <a:endParaRPr sz="1000">
              <a:solidFill>
                <a:srgbClr val="9900FF"/>
              </a:solidFill>
              <a:latin typeface="Lato"/>
              <a:ea typeface="Lato"/>
              <a:cs typeface="Lato"/>
              <a:sym typeface="Lato"/>
            </a:endParaRPr>
          </a:p>
          <a:p>
            <a:pPr indent="0" lvl="0" marL="0" rtl="0" algn="l">
              <a:spcBef>
                <a:spcPts val="0"/>
              </a:spcBef>
              <a:spcAft>
                <a:spcPts val="0"/>
              </a:spcAft>
              <a:buNone/>
            </a:pPr>
            <a:r>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int responseCode = connection.getResponseCode();</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if (responseCode == HttpURLConnection.HTTP_OK)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BufferedReader in = new BufferedReader(new InputStreamReader(connection.getInputStream()));</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String inputLine;</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StringBuffer response = new StringBuffer();</a:t>
            </a:r>
            <a:endParaRPr sz="1000">
              <a:solidFill>
                <a:srgbClr val="9900FF"/>
              </a:solidFill>
              <a:latin typeface="Lato"/>
              <a:ea typeface="Lato"/>
              <a:cs typeface="Lato"/>
              <a:sym typeface="Lato"/>
            </a:endParaRPr>
          </a:p>
          <a:p>
            <a:pPr indent="0" lvl="0" marL="0" rtl="0" algn="l">
              <a:spcBef>
                <a:spcPts val="0"/>
              </a:spcBef>
              <a:spcAft>
                <a:spcPts val="0"/>
              </a:spcAft>
              <a:buNone/>
            </a:pPr>
            <a:r>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while ((inputLine = in.readLine()) != null)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response.append(inputLine);</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in.close();</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System.out.println(response.toString());</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else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System.out.println("GET request failed");</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a:t>
            </a:r>
            <a:endParaRPr sz="1000">
              <a:solidFill>
                <a:srgbClr val="9900FF"/>
              </a:solidFill>
              <a:latin typeface="Lato"/>
              <a:ea typeface="Lato"/>
              <a:cs typeface="Lato"/>
              <a:sym typeface="Lato"/>
            </a:endParaRPr>
          </a:p>
          <a:p>
            <a:pPr indent="0" lvl="0" marL="0" rtl="0" algn="l">
              <a:spcBef>
                <a:spcPts val="0"/>
              </a:spcBef>
              <a:spcAft>
                <a:spcPts val="0"/>
              </a:spcAft>
              <a:buNone/>
            </a:pPr>
            <a:r>
              <a:t/>
            </a:r>
            <a:endParaRPr sz="1000">
              <a:solidFill>
                <a:srgbClr val="9900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529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670">
                <a:solidFill>
                  <a:srgbClr val="9900FF"/>
                </a:solidFill>
                <a:latin typeface="Lato"/>
                <a:ea typeface="Lato"/>
                <a:cs typeface="Lato"/>
                <a:sym typeface="Lato"/>
              </a:rPr>
              <a:t>Messaging system ( Synchronous and Asynchronous)</a:t>
            </a:r>
            <a:endParaRPr b="1" sz="3110">
              <a:latin typeface="Lato"/>
              <a:ea typeface="Lato"/>
              <a:cs typeface="Lato"/>
              <a:sym typeface="Lato"/>
            </a:endParaRPr>
          </a:p>
        </p:txBody>
      </p:sp>
      <p:sp>
        <p:nvSpPr>
          <p:cNvPr id="275" name="Google Shape;275;p49"/>
          <p:cNvSpPr txBox="1"/>
          <p:nvPr>
            <p:ph idx="1" type="body"/>
          </p:nvPr>
        </p:nvSpPr>
        <p:spPr>
          <a:xfrm>
            <a:off x="311700" y="1079025"/>
            <a:ext cx="8517600" cy="3489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018"/>
              <a:buFont typeface="Arial"/>
              <a:buNone/>
            </a:pPr>
            <a:r>
              <a:rPr b="1" lang="en-GB" sz="1302">
                <a:solidFill>
                  <a:srgbClr val="9900FF"/>
                </a:solidFill>
                <a:latin typeface="Lato"/>
                <a:ea typeface="Lato"/>
                <a:cs typeface="Lato"/>
                <a:sym typeface="Lato"/>
              </a:rPr>
              <a:t>Asynchronous Messaging</a:t>
            </a:r>
            <a:endParaRPr b="1" sz="1302">
              <a:solidFill>
                <a:srgbClr val="9900FF"/>
              </a:solidFill>
              <a:latin typeface="Lato"/>
              <a:ea typeface="Lato"/>
              <a:cs typeface="Lato"/>
              <a:sym typeface="Lato"/>
            </a:endParaRPr>
          </a:p>
          <a:p>
            <a:pPr indent="0" lvl="0" marL="0" rtl="0" algn="l">
              <a:spcBef>
                <a:spcPts val="1200"/>
              </a:spcBef>
              <a:spcAft>
                <a:spcPts val="0"/>
              </a:spcAft>
              <a:buClr>
                <a:schemeClr val="dk1"/>
              </a:buClr>
              <a:buSzPts val="1018"/>
              <a:buFont typeface="Arial"/>
              <a:buNone/>
            </a:pPr>
            <a:r>
              <a:rPr lang="en-GB" sz="1117">
                <a:solidFill>
                  <a:srgbClr val="9900FF"/>
                </a:solidFill>
                <a:latin typeface="Lato"/>
                <a:ea typeface="Lato"/>
                <a:cs typeface="Lato"/>
                <a:sym typeface="Lato"/>
              </a:rPr>
              <a:t>In </a:t>
            </a:r>
            <a:r>
              <a:rPr b="1" lang="en-GB" sz="1117">
                <a:solidFill>
                  <a:srgbClr val="9900FF"/>
                </a:solidFill>
                <a:latin typeface="Lato"/>
                <a:ea typeface="Lato"/>
                <a:cs typeface="Lato"/>
                <a:sym typeface="Lato"/>
              </a:rPr>
              <a:t>asynchronous messaging</a:t>
            </a:r>
            <a:r>
              <a:rPr lang="en-GB" sz="1117">
                <a:solidFill>
                  <a:srgbClr val="9900FF"/>
                </a:solidFill>
                <a:latin typeface="Lato"/>
                <a:ea typeface="Lato"/>
                <a:cs typeface="Lato"/>
                <a:sym typeface="Lato"/>
              </a:rPr>
              <a:t>, the sender and receiver do not need to interact with each other directly or at the same time. The sender sends a message and does not wait for an immediate response. Instead, the receiver processes the message whenever it becomes available.</a:t>
            </a:r>
            <a:endParaRPr sz="1117">
              <a:solidFill>
                <a:srgbClr val="9900FF"/>
              </a:solidFill>
              <a:latin typeface="Lato"/>
              <a:ea typeface="Lato"/>
              <a:cs typeface="Lato"/>
              <a:sym typeface="Lato"/>
            </a:endParaRPr>
          </a:p>
          <a:p>
            <a:pPr indent="0" lvl="0" marL="0" rtl="0" algn="l">
              <a:spcBef>
                <a:spcPts val="1200"/>
              </a:spcBef>
              <a:spcAft>
                <a:spcPts val="0"/>
              </a:spcAft>
              <a:buClr>
                <a:schemeClr val="dk1"/>
              </a:buClr>
              <a:buSzPts val="1018"/>
              <a:buFont typeface="Arial"/>
              <a:buNone/>
            </a:pPr>
            <a:r>
              <a:rPr b="1" lang="en-GB" sz="1117">
                <a:solidFill>
                  <a:srgbClr val="9900FF"/>
                </a:solidFill>
                <a:latin typeface="Lato"/>
                <a:ea typeface="Lato"/>
                <a:cs typeface="Lato"/>
                <a:sym typeface="Lato"/>
              </a:rPr>
              <a:t>Characteristics of Asynchronous Messaging</a:t>
            </a:r>
            <a:endParaRPr b="1" sz="1117">
              <a:solidFill>
                <a:srgbClr val="9900FF"/>
              </a:solidFill>
              <a:latin typeface="Lato"/>
              <a:ea typeface="Lato"/>
              <a:cs typeface="Lato"/>
              <a:sym typeface="Lato"/>
            </a:endParaRPr>
          </a:p>
          <a:p>
            <a:pPr indent="-299561" lvl="0" marL="457200" rtl="0" algn="l">
              <a:spcBef>
                <a:spcPts val="1200"/>
              </a:spcBef>
              <a:spcAft>
                <a:spcPts val="0"/>
              </a:spcAft>
              <a:buClr>
                <a:srgbClr val="9900FF"/>
              </a:buClr>
              <a:buSzPts val="1118"/>
              <a:buChar char="●"/>
            </a:pPr>
            <a:r>
              <a:rPr b="1" lang="en-GB" sz="1117">
                <a:solidFill>
                  <a:srgbClr val="9900FF"/>
                </a:solidFill>
                <a:latin typeface="Lato"/>
                <a:ea typeface="Lato"/>
                <a:cs typeface="Lato"/>
                <a:sym typeface="Lato"/>
              </a:rPr>
              <a:t>Non-blocking</a:t>
            </a:r>
            <a:r>
              <a:rPr lang="en-GB" sz="1117">
                <a:solidFill>
                  <a:srgbClr val="9900FF"/>
                </a:solidFill>
                <a:latin typeface="Lato"/>
                <a:ea typeface="Lato"/>
                <a:cs typeface="Lato"/>
                <a:sym typeface="Lato"/>
              </a:rPr>
              <a:t>: The sender does not wait for the receiver's response and can continue processing other tasks.</a:t>
            </a:r>
            <a:endParaRPr sz="1117">
              <a:solidFill>
                <a:srgbClr val="9900FF"/>
              </a:solidFill>
              <a:latin typeface="Lato"/>
              <a:ea typeface="Lato"/>
              <a:cs typeface="Lato"/>
              <a:sym typeface="Lato"/>
            </a:endParaRPr>
          </a:p>
          <a:p>
            <a:pPr indent="-299561" lvl="0" marL="457200" rtl="0" algn="l">
              <a:spcBef>
                <a:spcPts val="0"/>
              </a:spcBef>
              <a:spcAft>
                <a:spcPts val="0"/>
              </a:spcAft>
              <a:buClr>
                <a:srgbClr val="9900FF"/>
              </a:buClr>
              <a:buSzPts val="1118"/>
              <a:buChar char="●"/>
            </a:pPr>
            <a:r>
              <a:rPr b="1" lang="en-GB" sz="1117">
                <a:solidFill>
                  <a:srgbClr val="9900FF"/>
                </a:solidFill>
                <a:latin typeface="Lato"/>
                <a:ea typeface="Lato"/>
                <a:cs typeface="Lato"/>
                <a:sym typeface="Lato"/>
              </a:rPr>
              <a:t>Decoupling</a:t>
            </a:r>
            <a:r>
              <a:rPr lang="en-GB" sz="1117">
                <a:solidFill>
                  <a:srgbClr val="9900FF"/>
                </a:solidFill>
                <a:latin typeface="Lato"/>
                <a:ea typeface="Lato"/>
                <a:cs typeface="Lato"/>
                <a:sym typeface="Lato"/>
              </a:rPr>
              <a:t>: The sender and receiver do not need to be available at the same time.</a:t>
            </a:r>
            <a:endParaRPr sz="1117">
              <a:solidFill>
                <a:srgbClr val="9900FF"/>
              </a:solidFill>
              <a:latin typeface="Lato"/>
              <a:ea typeface="Lato"/>
              <a:cs typeface="Lato"/>
              <a:sym typeface="Lato"/>
            </a:endParaRPr>
          </a:p>
          <a:p>
            <a:pPr indent="-299561" lvl="0" marL="457200" rtl="0" algn="l">
              <a:spcBef>
                <a:spcPts val="0"/>
              </a:spcBef>
              <a:spcAft>
                <a:spcPts val="0"/>
              </a:spcAft>
              <a:buClr>
                <a:srgbClr val="9900FF"/>
              </a:buClr>
              <a:buSzPts val="1118"/>
              <a:buChar char="●"/>
            </a:pPr>
            <a:r>
              <a:rPr b="1" lang="en-GB" sz="1117">
                <a:solidFill>
                  <a:srgbClr val="9900FF"/>
                </a:solidFill>
                <a:latin typeface="Lato"/>
                <a:ea typeface="Lato"/>
                <a:cs typeface="Lato"/>
                <a:sym typeface="Lato"/>
              </a:rPr>
              <a:t>Durability</a:t>
            </a:r>
            <a:r>
              <a:rPr lang="en-GB" sz="1117">
                <a:solidFill>
                  <a:srgbClr val="9900FF"/>
                </a:solidFill>
                <a:latin typeface="Lato"/>
                <a:ea typeface="Lato"/>
                <a:cs typeface="Lato"/>
                <a:sym typeface="Lato"/>
              </a:rPr>
              <a:t>: Messages are often stored temporarily by a messaging broker until the receiver is ready to process them.</a:t>
            </a:r>
            <a:endParaRPr sz="1117">
              <a:solidFill>
                <a:srgbClr val="9900FF"/>
              </a:solidFill>
              <a:latin typeface="Lato"/>
              <a:ea typeface="Lato"/>
              <a:cs typeface="Lato"/>
              <a:sym typeface="Lato"/>
            </a:endParaRPr>
          </a:p>
          <a:p>
            <a:pPr indent="-299561" lvl="0" marL="457200" rtl="0" algn="l">
              <a:spcBef>
                <a:spcPts val="0"/>
              </a:spcBef>
              <a:spcAft>
                <a:spcPts val="0"/>
              </a:spcAft>
              <a:buClr>
                <a:srgbClr val="9900FF"/>
              </a:buClr>
              <a:buSzPts val="1118"/>
              <a:buChar char="●"/>
            </a:pPr>
            <a:r>
              <a:rPr b="1" lang="en-GB" sz="1117">
                <a:solidFill>
                  <a:srgbClr val="9900FF"/>
                </a:solidFill>
                <a:latin typeface="Lato"/>
                <a:ea typeface="Lato"/>
                <a:cs typeface="Lato"/>
                <a:sym typeface="Lato"/>
              </a:rPr>
              <a:t>Common Protocols</a:t>
            </a:r>
            <a:r>
              <a:rPr lang="en-GB" sz="1117">
                <a:solidFill>
                  <a:srgbClr val="9900FF"/>
                </a:solidFill>
                <a:latin typeface="Lato"/>
                <a:ea typeface="Lato"/>
                <a:cs typeface="Lato"/>
                <a:sym typeface="Lato"/>
              </a:rPr>
              <a:t>: Message queues (e.g., RabbitMQ, Kafka), JMS, AMQP.</a:t>
            </a:r>
            <a:endParaRPr sz="1117">
              <a:solidFill>
                <a:srgbClr val="9900FF"/>
              </a:solidFill>
              <a:latin typeface="Lato"/>
              <a:ea typeface="Lato"/>
              <a:cs typeface="Lato"/>
              <a:sym typeface="Lato"/>
            </a:endParaRPr>
          </a:p>
          <a:p>
            <a:pPr indent="0" lvl="0" marL="0" rtl="0" algn="l">
              <a:spcBef>
                <a:spcPts val="1200"/>
              </a:spcBef>
              <a:spcAft>
                <a:spcPts val="1200"/>
              </a:spcAft>
              <a:buSzPts val="1018"/>
              <a:buNone/>
            </a:pPr>
            <a:r>
              <a:t/>
            </a:r>
            <a:endParaRPr b="1" sz="1117">
              <a:solidFill>
                <a:srgbClr val="9900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529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670">
                <a:solidFill>
                  <a:srgbClr val="9900FF"/>
                </a:solidFill>
                <a:latin typeface="Lato"/>
                <a:ea typeface="Lato"/>
                <a:cs typeface="Lato"/>
                <a:sym typeface="Lato"/>
              </a:rPr>
              <a:t>Messaging system ( Synchronous and Asynchronous)</a:t>
            </a:r>
            <a:endParaRPr b="1" sz="3110">
              <a:latin typeface="Lato"/>
              <a:ea typeface="Lato"/>
              <a:cs typeface="Lato"/>
              <a:sym typeface="Lato"/>
            </a:endParaRPr>
          </a:p>
        </p:txBody>
      </p:sp>
      <p:sp>
        <p:nvSpPr>
          <p:cNvPr id="281" name="Google Shape;281;p50"/>
          <p:cNvSpPr txBox="1"/>
          <p:nvPr>
            <p:ph idx="1" type="body"/>
          </p:nvPr>
        </p:nvSpPr>
        <p:spPr>
          <a:xfrm>
            <a:off x="311700" y="1079025"/>
            <a:ext cx="8517600" cy="348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Cases for Asynchronous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Event-driven systems</a:t>
            </a:r>
            <a:r>
              <a:rPr lang="en-GB" sz="1100">
                <a:solidFill>
                  <a:srgbClr val="9900FF"/>
                </a:solidFill>
                <a:latin typeface="Lato"/>
                <a:ea typeface="Lato"/>
                <a:cs typeface="Lato"/>
                <a:sym typeface="Lato"/>
              </a:rPr>
              <a:t>: When services need to communicate based on events, e.g., sending notifications, logging events.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Task delegation</a:t>
            </a:r>
            <a:r>
              <a:rPr lang="en-GB" sz="1100">
                <a:solidFill>
                  <a:srgbClr val="9900FF"/>
                </a:solidFill>
                <a:latin typeface="Lato"/>
                <a:ea typeface="Lato"/>
                <a:cs typeface="Lato"/>
                <a:sym typeface="Lato"/>
              </a:rPr>
              <a:t>: When a service delegates a long-running task to another service without waiting for it to finish (e.g., sending emails, video processing).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Decoupled microservices</a:t>
            </a:r>
            <a:r>
              <a:rPr lang="en-GB" sz="1100">
                <a:solidFill>
                  <a:srgbClr val="9900FF"/>
                </a:solidFill>
                <a:latin typeface="Lato"/>
                <a:ea typeface="Lato"/>
                <a:cs typeface="Lato"/>
                <a:sym typeface="Lato"/>
              </a:rPr>
              <a:t>: When services communicate without being tightly coupled or needing to wait for each other, e.g., order processing, inventory updates.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Advantages of Asynchronous Messaging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Improved scalability</a:t>
            </a:r>
            <a:r>
              <a:rPr lang="en-GB" sz="1100">
                <a:solidFill>
                  <a:srgbClr val="9900FF"/>
                </a:solidFill>
                <a:latin typeface="Lato"/>
                <a:ea typeface="Lato"/>
                <a:cs typeface="Lato"/>
                <a:sym typeface="Lato"/>
              </a:rPr>
              <a:t>: Services can process messages independently, allowing them to handle high loads without blocking.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Increased availability</a:t>
            </a:r>
            <a:r>
              <a:rPr lang="en-GB" sz="1100">
                <a:solidFill>
                  <a:srgbClr val="9900FF"/>
                </a:solidFill>
                <a:latin typeface="Lato"/>
                <a:ea typeface="Lato"/>
                <a:cs typeface="Lato"/>
                <a:sym typeface="Lato"/>
              </a:rPr>
              <a:t>: Services do not need to be available simultaneously, which increases system resilience.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Decoupled services</a:t>
            </a:r>
            <a:r>
              <a:rPr lang="en-GB" sz="1100">
                <a:solidFill>
                  <a:srgbClr val="9900FF"/>
                </a:solidFill>
                <a:latin typeface="Lato"/>
                <a:ea typeface="Lato"/>
                <a:cs typeface="Lato"/>
                <a:sym typeface="Lato"/>
              </a:rPr>
              <a:t>: Services are independent of one another, which reduces the risk of cascading failures.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Retries and durability</a:t>
            </a:r>
            <a:r>
              <a:rPr lang="en-GB" sz="1100">
                <a:solidFill>
                  <a:srgbClr val="9900FF"/>
                </a:solidFill>
                <a:latin typeface="Lato"/>
                <a:ea typeface="Lato"/>
                <a:cs typeface="Lato"/>
                <a:sym typeface="Lato"/>
              </a:rPr>
              <a:t>: Messaging systems can handle retries, ensuring that messages are eventually processed even if a service is temporarily unavailable.</a:t>
            </a:r>
            <a:endParaRPr sz="1100">
              <a:solidFill>
                <a:srgbClr val="9900FF"/>
              </a:solidFill>
              <a:latin typeface="Lato"/>
              <a:ea typeface="Lato"/>
              <a:cs typeface="Lato"/>
              <a:sym typeface="Lato"/>
            </a:endParaRPr>
          </a:p>
          <a:p>
            <a:pPr indent="0" lvl="0" marL="0" rtl="0" algn="l">
              <a:spcBef>
                <a:spcPts val="1200"/>
              </a:spcBef>
              <a:spcAft>
                <a:spcPts val="1200"/>
              </a:spcAft>
              <a:buSzPts val="1018"/>
              <a:buNone/>
            </a:pPr>
            <a:r>
              <a:t/>
            </a:r>
            <a:endParaRPr b="1" sz="1302">
              <a:solidFill>
                <a:srgbClr val="9900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529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670">
                <a:solidFill>
                  <a:srgbClr val="9900FF"/>
                </a:solidFill>
                <a:latin typeface="Lato"/>
                <a:ea typeface="Lato"/>
                <a:cs typeface="Lato"/>
                <a:sym typeface="Lato"/>
              </a:rPr>
              <a:t>Messaging system ( Synchronous and Asynchronous)</a:t>
            </a:r>
            <a:endParaRPr b="1" sz="3110">
              <a:latin typeface="Lato"/>
              <a:ea typeface="Lato"/>
              <a:cs typeface="Lato"/>
              <a:sym typeface="Lato"/>
            </a:endParaRPr>
          </a:p>
        </p:txBody>
      </p:sp>
      <p:sp>
        <p:nvSpPr>
          <p:cNvPr id="287" name="Google Shape;287;p51"/>
          <p:cNvSpPr txBox="1"/>
          <p:nvPr>
            <p:ph idx="1" type="body"/>
          </p:nvPr>
        </p:nvSpPr>
        <p:spPr>
          <a:xfrm>
            <a:off x="90525" y="1017725"/>
            <a:ext cx="3423600" cy="348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rPr>
              <a:t>Disadvantages of Asynchronous Messaging</a:t>
            </a:r>
            <a:endParaRPr b="1"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Complex error handling</a:t>
            </a:r>
            <a:r>
              <a:rPr lang="en-GB" sz="1100">
                <a:solidFill>
                  <a:srgbClr val="9900FF"/>
                </a:solidFill>
              </a:rPr>
              <a:t>: Error handling becomes more challenging because the sender does not receive an immediate response.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Message ordering</a:t>
            </a:r>
            <a:r>
              <a:rPr lang="en-GB" sz="1100">
                <a:solidFill>
                  <a:srgbClr val="9900FF"/>
                </a:solidFill>
              </a:rPr>
              <a:t>: Ensuring messages are processed in the correct order can be complex.</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Latency in responses</a:t>
            </a:r>
            <a:r>
              <a:rPr lang="en-GB" sz="1100">
                <a:solidFill>
                  <a:srgbClr val="9900FF"/>
                </a:solidFill>
              </a:rPr>
              <a:t>: The time between sending a message and receiving a response can be unpredictable.</a:t>
            </a:r>
            <a:endParaRPr sz="1100">
              <a:solidFill>
                <a:srgbClr val="9900FF"/>
              </a:solidFill>
            </a:endParaRPr>
          </a:p>
          <a:p>
            <a:pPr indent="0" lvl="0" marL="0" rtl="0" algn="l">
              <a:spcBef>
                <a:spcPts val="1400"/>
              </a:spcBef>
              <a:spcAft>
                <a:spcPts val="0"/>
              </a:spcAft>
              <a:buClr>
                <a:schemeClr val="dk1"/>
              </a:buClr>
              <a:buSzPts val="1100"/>
              <a:buFont typeface="Arial"/>
              <a:buNone/>
            </a:pPr>
            <a:r>
              <a:rPr b="1" lang="en-GB" sz="1300">
                <a:solidFill>
                  <a:srgbClr val="9900FF"/>
                </a:solidFill>
              </a:rPr>
              <a:t>Example of Asynchronous Messaging</a:t>
            </a:r>
            <a:endParaRPr b="1" sz="1300">
              <a:solidFill>
                <a:srgbClr val="9900FF"/>
              </a:solidFill>
            </a:endParaRPr>
          </a:p>
          <a:p>
            <a:pPr indent="0" lvl="0" marL="0" rtl="0" algn="l">
              <a:spcBef>
                <a:spcPts val="1200"/>
              </a:spcBef>
              <a:spcAft>
                <a:spcPts val="0"/>
              </a:spcAft>
              <a:buClr>
                <a:schemeClr val="dk1"/>
              </a:buClr>
              <a:buSzPts val="1100"/>
              <a:buFont typeface="Arial"/>
              <a:buNone/>
            </a:pPr>
            <a:r>
              <a:rPr b="1" lang="en-GB" sz="1100">
                <a:solidFill>
                  <a:srgbClr val="9900FF"/>
                </a:solidFill>
              </a:rPr>
              <a:t>Using RabbitMQ for asynchronous messaging:</a:t>
            </a:r>
            <a:endParaRPr b="1" sz="1100">
              <a:solidFill>
                <a:srgbClr val="9900FF"/>
              </a:solidFill>
            </a:endParaRPr>
          </a:p>
          <a:p>
            <a:pPr indent="0" lvl="0" marL="0" rtl="0" algn="l">
              <a:spcBef>
                <a:spcPts val="1100"/>
              </a:spcBef>
              <a:spcAft>
                <a:spcPts val="0"/>
              </a:spcAft>
              <a:buClr>
                <a:schemeClr val="dk1"/>
              </a:buClr>
              <a:buSzPts val="1100"/>
              <a:buFont typeface="Arial"/>
              <a:buNone/>
            </a:pPr>
            <a:r>
              <a:rPr b="1" lang="en-GB" sz="1000">
                <a:solidFill>
                  <a:srgbClr val="9900FF"/>
                </a:solidFill>
              </a:rPr>
              <a:t>Producer (Sender):</a:t>
            </a:r>
            <a:endParaRPr b="1" sz="1000">
              <a:solidFill>
                <a:srgbClr val="9900FF"/>
              </a:solidFill>
            </a:endParaRPr>
          </a:p>
          <a:p>
            <a:pPr indent="0" lvl="0" marL="0" rtl="0" algn="l">
              <a:spcBef>
                <a:spcPts val="200"/>
              </a:spcBef>
              <a:spcAft>
                <a:spcPts val="1200"/>
              </a:spcAft>
              <a:buSzPts val="1018"/>
              <a:buNone/>
            </a:pPr>
            <a:r>
              <a:t/>
            </a:r>
            <a:endParaRPr b="1" sz="1100">
              <a:solidFill>
                <a:srgbClr val="9900FF"/>
              </a:solidFill>
              <a:latin typeface="Lato"/>
              <a:ea typeface="Lato"/>
              <a:cs typeface="Lato"/>
              <a:sym typeface="Lato"/>
            </a:endParaRPr>
          </a:p>
        </p:txBody>
      </p:sp>
      <p:sp>
        <p:nvSpPr>
          <p:cNvPr id="288" name="Google Shape;288;p51"/>
          <p:cNvSpPr txBox="1"/>
          <p:nvPr/>
        </p:nvSpPr>
        <p:spPr>
          <a:xfrm>
            <a:off x="3564050" y="1204225"/>
            <a:ext cx="2386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9900FF"/>
                </a:solidFill>
                <a:latin typeface="Lato"/>
                <a:ea typeface="Lato"/>
                <a:cs typeface="Lato"/>
                <a:sym typeface="Lato"/>
              </a:rPr>
              <a:t>ConnectionFactory factory = new ConnectionFactory();</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factory.setHost("localhost");</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try (Connection connection = factory.newConnection();</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Channel channel = connection.createChannel())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channel.queueDeclare("task_queue", true, false, false, null);</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String message = "Hello, Asynchronous World!";</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channel.basicPublish("", "task_queue", null, message.getBytes());</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    System.out.println(" [x] Sent '" + message + "'");</a:t>
            </a:r>
            <a:endParaRPr sz="1000">
              <a:solidFill>
                <a:srgbClr val="9900FF"/>
              </a:solidFill>
              <a:latin typeface="Lato"/>
              <a:ea typeface="Lato"/>
              <a:cs typeface="Lato"/>
              <a:sym typeface="Lato"/>
            </a:endParaRPr>
          </a:p>
          <a:p>
            <a:pPr indent="0" lvl="0" marL="0" rtl="0" algn="l">
              <a:spcBef>
                <a:spcPts val="0"/>
              </a:spcBef>
              <a:spcAft>
                <a:spcPts val="0"/>
              </a:spcAft>
              <a:buNone/>
            </a:pPr>
            <a:r>
              <a:rPr lang="en-GB" sz="1000">
                <a:solidFill>
                  <a:srgbClr val="9900FF"/>
                </a:solidFill>
                <a:latin typeface="Lato"/>
                <a:ea typeface="Lato"/>
                <a:cs typeface="Lato"/>
                <a:sym typeface="Lato"/>
              </a:rPr>
              <a:t>}</a:t>
            </a:r>
            <a:endParaRPr sz="1000">
              <a:solidFill>
                <a:srgbClr val="9900FF"/>
              </a:solidFill>
              <a:latin typeface="Lato"/>
              <a:ea typeface="Lato"/>
              <a:cs typeface="Lato"/>
              <a:sym typeface="Lato"/>
            </a:endParaRPr>
          </a:p>
          <a:p>
            <a:pPr indent="0" lvl="0" marL="0" rtl="0" algn="l">
              <a:spcBef>
                <a:spcPts val="0"/>
              </a:spcBef>
              <a:spcAft>
                <a:spcPts val="0"/>
              </a:spcAft>
              <a:buNone/>
            </a:pPr>
            <a:r>
              <a:t/>
            </a:r>
            <a:endParaRPr sz="1000">
              <a:solidFill>
                <a:srgbClr val="9900FF"/>
              </a:solidFill>
              <a:latin typeface="Lato"/>
              <a:ea typeface="Lato"/>
              <a:cs typeface="Lato"/>
              <a:sym typeface="Lato"/>
            </a:endParaRPr>
          </a:p>
        </p:txBody>
      </p:sp>
      <p:sp>
        <p:nvSpPr>
          <p:cNvPr id="289" name="Google Shape;289;p51"/>
          <p:cNvSpPr txBox="1"/>
          <p:nvPr/>
        </p:nvSpPr>
        <p:spPr>
          <a:xfrm>
            <a:off x="6078950" y="635350"/>
            <a:ext cx="22368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9900FF"/>
                </a:solidFill>
                <a:latin typeface="Lato"/>
                <a:ea typeface="Lato"/>
                <a:cs typeface="Lato"/>
                <a:sym typeface="Lato"/>
              </a:rPr>
              <a:t>ConnectionFactory factory = new ConnectionFactory();</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factory.setHost("localhost");</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Connection connection = factory.newConnection();</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Channel channel = connection.createChannel();</a:t>
            </a:r>
            <a:endParaRPr sz="900">
              <a:solidFill>
                <a:srgbClr val="9900FF"/>
              </a:solidFill>
              <a:latin typeface="Lato"/>
              <a:ea typeface="Lato"/>
              <a:cs typeface="Lato"/>
              <a:sym typeface="Lato"/>
            </a:endParaRPr>
          </a:p>
          <a:p>
            <a:pPr indent="0" lvl="0" marL="0" rtl="0" algn="l">
              <a:spcBef>
                <a:spcPts val="0"/>
              </a:spcBef>
              <a:spcAft>
                <a:spcPts val="0"/>
              </a:spcAft>
              <a:buNone/>
            </a:pPr>
            <a:r>
              <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channel.queueDeclare("task_queue", true, false, false, null);</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System.out.println(" [*] Waiting for messages. To exit press CTRL+C");</a:t>
            </a:r>
            <a:endParaRPr sz="900">
              <a:solidFill>
                <a:srgbClr val="9900FF"/>
              </a:solidFill>
              <a:latin typeface="Lato"/>
              <a:ea typeface="Lato"/>
              <a:cs typeface="Lato"/>
              <a:sym typeface="Lato"/>
            </a:endParaRPr>
          </a:p>
          <a:p>
            <a:pPr indent="0" lvl="0" marL="0" rtl="0" algn="l">
              <a:spcBef>
                <a:spcPts val="0"/>
              </a:spcBef>
              <a:spcAft>
                <a:spcPts val="0"/>
              </a:spcAft>
              <a:buNone/>
            </a:pPr>
            <a:r>
              <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DeliverCallback deliverCallback = (consumerTag, delivery) -&gt; {</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    String message = new String(delivery.getBody(), "UTF-8");</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    System.out.println(" [x] Received '" + message + "'");</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a:t>
            </a:r>
            <a:endParaRPr sz="900">
              <a:solidFill>
                <a:srgbClr val="9900FF"/>
              </a:solidFill>
              <a:latin typeface="Lato"/>
              <a:ea typeface="Lato"/>
              <a:cs typeface="Lato"/>
              <a:sym typeface="Lato"/>
            </a:endParaRPr>
          </a:p>
          <a:p>
            <a:pPr indent="0" lvl="0" marL="0" rtl="0" algn="l">
              <a:spcBef>
                <a:spcPts val="0"/>
              </a:spcBef>
              <a:spcAft>
                <a:spcPts val="0"/>
              </a:spcAft>
              <a:buNone/>
            </a:pPr>
            <a:r>
              <a:rPr lang="en-GB" sz="900">
                <a:solidFill>
                  <a:srgbClr val="9900FF"/>
                </a:solidFill>
                <a:latin typeface="Lato"/>
                <a:ea typeface="Lato"/>
                <a:cs typeface="Lato"/>
                <a:sym typeface="Lato"/>
              </a:rPr>
              <a:t>channel.basicConsume("task_queue", true, deliverCallback, consumerTag -&gt; { });</a:t>
            </a:r>
            <a:endParaRPr sz="900">
              <a:solidFill>
                <a:srgbClr val="9900FF"/>
              </a:solidFill>
              <a:latin typeface="Lato"/>
              <a:ea typeface="Lato"/>
              <a:cs typeface="Lato"/>
              <a:sym typeface="Lato"/>
            </a:endParaRPr>
          </a:p>
          <a:p>
            <a:pPr indent="0" lvl="0" marL="0" rtl="0" algn="l">
              <a:spcBef>
                <a:spcPts val="0"/>
              </a:spcBef>
              <a:spcAft>
                <a:spcPts val="0"/>
              </a:spcAft>
              <a:buNone/>
            </a:pPr>
            <a:r>
              <a:t/>
            </a:r>
            <a:endParaRPr sz="9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2200">
                <a:solidFill>
                  <a:srgbClr val="9900FF"/>
                </a:solidFill>
                <a:latin typeface="Lato"/>
                <a:ea typeface="Lato"/>
                <a:cs typeface="Lato"/>
                <a:sym typeface="Lato"/>
              </a:rPr>
              <a:t>API Gateway Use Cases</a:t>
            </a:r>
            <a:endParaRPr sz="3700">
              <a:solidFill>
                <a:srgbClr val="9900FF"/>
              </a:solidFill>
              <a:latin typeface="Lato"/>
              <a:ea typeface="Lato"/>
              <a:cs typeface="Lato"/>
              <a:sym typeface="La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9900FF"/>
              </a:buClr>
              <a:buSzPts val="1500"/>
              <a:buChar char="●"/>
            </a:pPr>
            <a:r>
              <a:rPr b="1" lang="en-GB" sz="1500">
                <a:solidFill>
                  <a:srgbClr val="9900FF"/>
                </a:solidFill>
                <a:latin typeface="Lato"/>
                <a:ea typeface="Lato"/>
                <a:cs typeface="Lato"/>
                <a:sym typeface="Lato"/>
              </a:rPr>
              <a:t>Microservices Architecture:</a:t>
            </a:r>
            <a:r>
              <a:rPr lang="en-GB" sz="1500">
                <a:solidFill>
                  <a:srgbClr val="9900FF"/>
                </a:solidFill>
                <a:latin typeface="Lato"/>
                <a:ea typeface="Lato"/>
                <a:cs typeface="Lato"/>
                <a:sym typeface="Lato"/>
              </a:rPr>
              <a:t> When applications consist of multiple microservices, the API Gateway helps manage and simplify communication between these services and external clients.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Mobile and Web Applications:</a:t>
            </a:r>
            <a:r>
              <a:rPr lang="en-GB" sz="1500">
                <a:solidFill>
                  <a:srgbClr val="9900FF"/>
                </a:solidFill>
                <a:latin typeface="Lato"/>
                <a:ea typeface="Lato"/>
                <a:cs typeface="Lato"/>
                <a:sym typeface="Lato"/>
              </a:rPr>
              <a:t> It serves as a central hub to expose APIs to mobile apps and web clients while managing security and performance.</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500">
                <a:solidFill>
                  <a:srgbClr val="9900FF"/>
                </a:solidFill>
                <a:latin typeface="Lato"/>
                <a:ea typeface="Lato"/>
                <a:cs typeface="Lato"/>
                <a:sym typeface="Lato"/>
              </a:rPr>
              <a:t>Some popular API Gateway solutions include </a:t>
            </a:r>
            <a:r>
              <a:rPr b="1" lang="en-GB" sz="1500">
                <a:solidFill>
                  <a:srgbClr val="9900FF"/>
                </a:solidFill>
                <a:latin typeface="Lato"/>
                <a:ea typeface="Lato"/>
                <a:cs typeface="Lato"/>
                <a:sym typeface="Lato"/>
              </a:rPr>
              <a:t>Amazon API Gateway</a:t>
            </a:r>
            <a:r>
              <a:rPr lang="en-GB" sz="1500">
                <a:solidFill>
                  <a:srgbClr val="9900FF"/>
                </a:solidFill>
                <a:latin typeface="Lato"/>
                <a:ea typeface="Lato"/>
                <a:cs typeface="Lato"/>
                <a:sym typeface="Lato"/>
              </a:rPr>
              <a:t>, </a:t>
            </a:r>
            <a:r>
              <a:rPr b="1" lang="en-GB" sz="1500">
                <a:solidFill>
                  <a:srgbClr val="9900FF"/>
                </a:solidFill>
                <a:latin typeface="Lato"/>
                <a:ea typeface="Lato"/>
                <a:cs typeface="Lato"/>
                <a:sym typeface="Lato"/>
              </a:rPr>
              <a:t>Kong</a:t>
            </a:r>
            <a:r>
              <a:rPr lang="en-GB" sz="1500">
                <a:solidFill>
                  <a:srgbClr val="9900FF"/>
                </a:solidFill>
                <a:latin typeface="Lato"/>
                <a:ea typeface="Lato"/>
                <a:cs typeface="Lato"/>
                <a:sym typeface="Lato"/>
              </a:rPr>
              <a:t>, </a:t>
            </a:r>
            <a:r>
              <a:rPr b="1" lang="en-GB" sz="1500">
                <a:solidFill>
                  <a:srgbClr val="9900FF"/>
                </a:solidFill>
                <a:latin typeface="Lato"/>
                <a:ea typeface="Lato"/>
                <a:cs typeface="Lato"/>
                <a:sym typeface="Lato"/>
              </a:rPr>
              <a:t>Nginx</a:t>
            </a:r>
            <a:r>
              <a:rPr lang="en-GB" sz="1500">
                <a:solidFill>
                  <a:srgbClr val="9900FF"/>
                </a:solidFill>
                <a:latin typeface="Lato"/>
                <a:ea typeface="Lato"/>
                <a:cs typeface="Lato"/>
                <a:sym typeface="Lato"/>
              </a:rPr>
              <a:t>, </a:t>
            </a:r>
            <a:r>
              <a:rPr b="1" lang="en-GB" sz="1500">
                <a:solidFill>
                  <a:srgbClr val="9900FF"/>
                </a:solidFill>
                <a:latin typeface="Lato"/>
                <a:ea typeface="Lato"/>
                <a:cs typeface="Lato"/>
                <a:sym typeface="Lato"/>
              </a:rPr>
              <a:t>Apigee</a:t>
            </a:r>
            <a:r>
              <a:rPr lang="en-GB" sz="1500">
                <a:solidFill>
                  <a:srgbClr val="9900FF"/>
                </a:solidFill>
                <a:latin typeface="Lato"/>
                <a:ea typeface="Lato"/>
                <a:cs typeface="Lato"/>
                <a:sym typeface="Lato"/>
              </a:rPr>
              <a:t>, and </a:t>
            </a:r>
            <a:r>
              <a:rPr b="1" lang="en-GB" sz="1500">
                <a:solidFill>
                  <a:srgbClr val="9900FF"/>
                </a:solidFill>
                <a:latin typeface="Lato"/>
                <a:ea typeface="Lato"/>
                <a:cs typeface="Lato"/>
                <a:sym typeface="Lato"/>
              </a:rPr>
              <a:t>Netflix Zuul</a:t>
            </a:r>
            <a:r>
              <a:rPr lang="en-GB" sz="1500">
                <a:solidFill>
                  <a:srgbClr val="9900FF"/>
                </a:solidFill>
                <a:latin typeface="Lato"/>
                <a:ea typeface="Lato"/>
                <a:cs typeface="Lato"/>
                <a:sym typeface="Lato"/>
              </a:rPr>
              <a:t>.</a:t>
            </a:r>
            <a:endParaRPr sz="1500">
              <a:solidFill>
                <a:srgbClr val="9900FF"/>
              </a:solidFill>
              <a:latin typeface="Lato"/>
              <a:ea typeface="Lato"/>
              <a:cs typeface="Lato"/>
              <a:sym typeface="Lato"/>
            </a:endParaRPr>
          </a:p>
          <a:p>
            <a:pPr indent="0" lvl="0" marL="0" rtl="0" algn="l">
              <a:spcBef>
                <a:spcPts val="1200"/>
              </a:spcBef>
              <a:spcAft>
                <a:spcPts val="1200"/>
              </a:spcAft>
              <a:buNone/>
            </a:pPr>
            <a:r>
              <a:t/>
            </a:r>
            <a:endParaRPr sz="2200">
              <a:solidFill>
                <a:srgbClr val="9900FF"/>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529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670">
                <a:solidFill>
                  <a:srgbClr val="9900FF"/>
                </a:solidFill>
                <a:latin typeface="Lato"/>
                <a:ea typeface="Lato"/>
                <a:cs typeface="Lato"/>
                <a:sym typeface="Lato"/>
              </a:rPr>
              <a:t>Messaging system ( Synchronous and Asynchronous)</a:t>
            </a:r>
            <a:endParaRPr b="1" sz="3110">
              <a:latin typeface="Lato"/>
              <a:ea typeface="Lato"/>
              <a:cs typeface="Lato"/>
              <a:sym typeface="Lato"/>
            </a:endParaRPr>
          </a:p>
        </p:txBody>
      </p:sp>
      <p:graphicFrame>
        <p:nvGraphicFramePr>
          <p:cNvPr id="295" name="Google Shape;295;p52"/>
          <p:cNvGraphicFramePr/>
          <p:nvPr/>
        </p:nvGraphicFramePr>
        <p:xfrm>
          <a:off x="216600" y="1375700"/>
          <a:ext cx="3000000" cy="3000000"/>
        </p:xfrm>
        <a:graphic>
          <a:graphicData uri="http://schemas.openxmlformats.org/drawingml/2006/table">
            <a:tbl>
              <a:tblPr>
                <a:noFill/>
                <a:tableStyleId>{E5DAD9BC-CAAE-4139-8D9A-5E9489B0ED35}</a:tableStyleId>
              </a:tblPr>
              <a:tblGrid>
                <a:gridCol w="1181650"/>
                <a:gridCol w="3766525"/>
                <a:gridCol w="3639925"/>
              </a:tblGrid>
              <a:tr h="417675">
                <a:tc>
                  <a:txBody>
                    <a:bodyPr/>
                    <a:lstStyle/>
                    <a:p>
                      <a:pPr indent="0" lvl="0" marL="0" rtl="0" algn="ctr">
                        <a:lnSpc>
                          <a:spcPct val="115000"/>
                        </a:lnSpc>
                        <a:spcBef>
                          <a:spcPts val="0"/>
                        </a:spcBef>
                        <a:spcAft>
                          <a:spcPts val="0"/>
                        </a:spcAft>
                        <a:buNone/>
                      </a:pPr>
                      <a:r>
                        <a:rPr b="1" lang="en-GB" sz="1000">
                          <a:solidFill>
                            <a:srgbClr val="9900FF"/>
                          </a:solidFill>
                          <a:latin typeface="Lato"/>
                          <a:ea typeface="Lato"/>
                          <a:cs typeface="Lato"/>
                          <a:sym typeface="Lato"/>
                        </a:rPr>
                        <a:t>Aspect</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b="1" lang="en-GB" sz="1000">
                          <a:solidFill>
                            <a:srgbClr val="9900FF"/>
                          </a:solidFill>
                          <a:latin typeface="Lato"/>
                          <a:ea typeface="Lato"/>
                          <a:cs typeface="Lato"/>
                          <a:sym typeface="Lato"/>
                        </a:rPr>
                        <a:t>Synchronous Messaging</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b="1" lang="en-GB" sz="1000">
                          <a:solidFill>
                            <a:srgbClr val="9900FF"/>
                          </a:solidFill>
                          <a:latin typeface="Lato"/>
                          <a:ea typeface="Lato"/>
                          <a:cs typeface="Lato"/>
                          <a:sym typeface="Lato"/>
                        </a:rPr>
                        <a:t>Asynchronous Messaging</a:t>
                      </a:r>
                      <a:endParaRPr b="1" sz="1000">
                        <a:solidFill>
                          <a:srgbClr val="9900FF"/>
                        </a:solidFill>
                        <a:latin typeface="Lato"/>
                        <a:ea typeface="Lato"/>
                        <a:cs typeface="Lato"/>
                        <a:sym typeface="Lato"/>
                      </a:endParaRPr>
                    </a:p>
                  </a:txBody>
                  <a:tcPr marT="91425" marB="91425" marR="91425" marL="91425"/>
                </a:tc>
              </a:tr>
              <a:tr h="57487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Communication</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Sender waits for the receiver's response.</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Sender doesn't wait; receiver processes later.</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Dependency</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Sender and receiver must be available at the same time.</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No dependency on availability at the same time.</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Blocking</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Sender is blocked until the response is received.</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Non-blocking; sender can continue processing.</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Coupling</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More tightly coupled; services depend on each other.</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Loosely coupled; services are independent.</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Latency</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Often lower latency as responses are immediate.</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Latency is less predictable due to delayed processing.</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Use Case</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Real-time applications (e.g., REST APIs).</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Event-driven applications (e.g., messaging queues).</a:t>
                      </a:r>
                      <a:endParaRPr sz="1000">
                        <a:solidFill>
                          <a:srgbClr val="9900FF"/>
                        </a:solidFill>
                        <a:latin typeface="Lato"/>
                        <a:ea typeface="Lato"/>
                        <a:cs typeface="Lato"/>
                        <a:sym typeface="Lato"/>
                      </a:endParaRPr>
                    </a:p>
                  </a:txBody>
                  <a:tcPr marT="91425" marB="91425" marR="91425" marL="91425"/>
                </a:tc>
              </a:tr>
              <a:tr h="395225">
                <a:tc>
                  <a:txBody>
                    <a:bodyPr/>
                    <a:lstStyle/>
                    <a:p>
                      <a:pPr indent="0" lvl="0" marL="0" rtl="0" algn="l">
                        <a:spcBef>
                          <a:spcPts val="0"/>
                        </a:spcBef>
                        <a:spcAft>
                          <a:spcPts val="0"/>
                        </a:spcAft>
                        <a:buNone/>
                      </a:pPr>
                      <a:r>
                        <a:rPr b="1" lang="en-GB" sz="1000">
                          <a:solidFill>
                            <a:srgbClr val="9900FF"/>
                          </a:solidFill>
                          <a:latin typeface="Lato"/>
                          <a:ea typeface="Lato"/>
                          <a:cs typeface="Lato"/>
                          <a:sym typeface="Lato"/>
                        </a:rPr>
                        <a:t>Error Handling</a:t>
                      </a:r>
                      <a:endParaRPr b="1"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Easier to handle errors immediately.</a:t>
                      </a:r>
                      <a:endParaRPr sz="1000">
                        <a:solidFill>
                          <a:srgbClr val="9900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000">
                          <a:solidFill>
                            <a:srgbClr val="9900FF"/>
                          </a:solidFill>
                          <a:latin typeface="Lato"/>
                          <a:ea typeface="Lato"/>
                          <a:cs typeface="Lato"/>
                          <a:sym typeface="Lato"/>
                        </a:rPr>
                        <a:t>Errors may require complex retry mechanisms.</a:t>
                      </a:r>
                      <a:endParaRPr sz="1000">
                        <a:solidFill>
                          <a:srgbClr val="9900FF"/>
                        </a:solidFill>
                        <a:latin typeface="Lato"/>
                        <a:ea typeface="Lato"/>
                        <a:cs typeface="Lato"/>
                        <a:sym typeface="Lato"/>
                      </a:endParaRPr>
                    </a:p>
                  </a:txBody>
                  <a:tcPr marT="91425" marB="91425" marR="91425" marL="91425"/>
                </a:tc>
              </a:tr>
            </a:tbl>
          </a:graphicData>
        </a:graphic>
      </p:graphicFrame>
      <p:sp>
        <p:nvSpPr>
          <p:cNvPr id="296" name="Google Shape;296;p52"/>
          <p:cNvSpPr txBox="1"/>
          <p:nvPr/>
        </p:nvSpPr>
        <p:spPr>
          <a:xfrm>
            <a:off x="369000" y="16747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t/>
            </a:r>
            <a:endParaRPr b="1" sz="1100"/>
          </a:p>
        </p:txBody>
      </p:sp>
      <p:sp>
        <p:nvSpPr>
          <p:cNvPr id="297" name="Google Shape;297;p52"/>
          <p:cNvSpPr txBox="1"/>
          <p:nvPr/>
        </p:nvSpPr>
        <p:spPr>
          <a:xfrm>
            <a:off x="1712425" y="866875"/>
            <a:ext cx="5222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GB" sz="1200">
                <a:solidFill>
                  <a:srgbClr val="9900FF"/>
                </a:solidFill>
                <a:latin typeface="Lato"/>
                <a:ea typeface="Lato"/>
                <a:cs typeface="Lato"/>
                <a:sym typeface="Lato"/>
              </a:rPr>
              <a:t>Key Differences Between Synchronous and Asynchronous Messaging</a:t>
            </a:r>
            <a:endParaRPr sz="1500">
              <a:solidFill>
                <a:srgbClr val="9900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970">
                <a:solidFill>
                  <a:srgbClr val="9900FF"/>
                </a:solidFill>
                <a:latin typeface="Lato"/>
                <a:ea typeface="Lato"/>
                <a:cs typeface="Lato"/>
                <a:sym typeface="Lato"/>
              </a:rPr>
              <a:t>Messaging Patterns in Microservices</a:t>
            </a:r>
            <a:endParaRPr b="1" sz="19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320">
              <a:solidFill>
                <a:srgbClr val="9900FF"/>
              </a:solidFill>
              <a:latin typeface="Lato"/>
              <a:ea typeface="Lato"/>
              <a:cs typeface="Lato"/>
              <a:sym typeface="Lato"/>
            </a:endParaRPr>
          </a:p>
        </p:txBody>
      </p:sp>
      <p:sp>
        <p:nvSpPr>
          <p:cNvPr id="303" name="Google Shape;30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1. Request-Response Pattern (Synchronous)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Font typeface="Lato"/>
              <a:buChar char="●"/>
            </a:pPr>
            <a:r>
              <a:rPr lang="en-GB" sz="1100">
                <a:solidFill>
                  <a:srgbClr val="9900FF"/>
                </a:solidFill>
                <a:latin typeface="Lato"/>
                <a:ea typeface="Lato"/>
                <a:cs typeface="Lato"/>
                <a:sym typeface="Lato"/>
              </a:rPr>
              <a:t>A client sends a request, and the service responds immediately.</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Often used for fetching data or executing actions where an immediate response is needed.</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2. Event-Driven Architecture (Asynchronous)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Font typeface="Lato"/>
              <a:buChar char="●"/>
            </a:pPr>
            <a:r>
              <a:rPr lang="en-GB" sz="1100">
                <a:solidFill>
                  <a:srgbClr val="9900FF"/>
                </a:solidFill>
                <a:latin typeface="Lato"/>
                <a:ea typeface="Lato"/>
                <a:cs typeface="Lato"/>
                <a:sym typeface="Lato"/>
              </a:rPr>
              <a:t>Services emit events that are consumed by one or more services.</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Common in systems where actions trigger reactions in other parts of the system (e.g., order processing).</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3. Pub/Sub Pattern (Asynchronous)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Char char="●"/>
            </a:pPr>
            <a:r>
              <a:rPr lang="en-GB" sz="1100">
                <a:solidFill>
                  <a:srgbClr val="9900FF"/>
                </a:solidFill>
                <a:latin typeface="Lato"/>
                <a:ea typeface="Lato"/>
                <a:cs typeface="Lato"/>
                <a:sym typeface="Lato"/>
              </a:rPr>
              <a:t>Publishers send messages to a </a:t>
            </a:r>
            <a:r>
              <a:rPr b="1" lang="en-GB" sz="1100">
                <a:solidFill>
                  <a:srgbClr val="9900FF"/>
                </a:solidFill>
                <a:latin typeface="Lato"/>
                <a:ea typeface="Lato"/>
                <a:cs typeface="Lato"/>
                <a:sym typeface="Lato"/>
              </a:rPr>
              <a:t>topic</a:t>
            </a:r>
            <a:r>
              <a:rPr lang="en-GB" sz="1100">
                <a:solidFill>
                  <a:srgbClr val="9900FF"/>
                </a:solidFill>
                <a:latin typeface="Lato"/>
                <a:ea typeface="Lato"/>
                <a:cs typeface="Lato"/>
                <a:sym typeface="Lato"/>
              </a:rPr>
              <a:t> or </a:t>
            </a:r>
            <a:r>
              <a:rPr b="1" lang="en-GB" sz="1100">
                <a:solidFill>
                  <a:srgbClr val="9900FF"/>
                </a:solidFill>
                <a:latin typeface="Lato"/>
                <a:ea typeface="Lato"/>
                <a:cs typeface="Lato"/>
                <a:sym typeface="Lato"/>
              </a:rPr>
              <a:t>channel</a:t>
            </a:r>
            <a:r>
              <a:rPr lang="en-GB" sz="1100">
                <a:solidFill>
                  <a:srgbClr val="9900FF"/>
                </a:solidFill>
                <a:latin typeface="Lato"/>
                <a:ea typeface="Lato"/>
                <a:cs typeface="Lato"/>
                <a:sym typeface="Lato"/>
              </a:rPr>
              <a:t>, and subscribers receive messages from it.</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Used for broadcasting events (e.g., notifications, logging).</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4. Queue-Based Pattern (Asynchronous)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Font typeface="Lato"/>
              <a:buChar char="●"/>
            </a:pPr>
            <a:r>
              <a:rPr lang="en-GB" sz="1100">
                <a:solidFill>
                  <a:srgbClr val="9900FF"/>
                </a:solidFill>
                <a:latin typeface="Lato"/>
                <a:ea typeface="Lato"/>
                <a:cs typeface="Lato"/>
                <a:sym typeface="Lato"/>
              </a:rPr>
              <a:t>Messages are placed in a queue, where consumers can retrieve and process them at their own pace.</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Ideal for task processing and decoupling systems that don’t require real-time responses.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GB" sz="2000">
                <a:solidFill>
                  <a:srgbClr val="9900FF"/>
                </a:solidFill>
                <a:latin typeface="Lato"/>
                <a:ea typeface="Lato"/>
                <a:cs typeface="Lato"/>
                <a:sym typeface="Lato"/>
              </a:rPr>
              <a:t>Components of Service Discovery</a:t>
            </a:r>
            <a:endParaRPr sz="3700">
              <a:solidFill>
                <a:srgbClr val="9900FF"/>
              </a:solidFill>
              <a:latin typeface="Lato"/>
              <a:ea typeface="Lato"/>
              <a:cs typeface="Lato"/>
              <a:sym typeface="Lato"/>
            </a:endParaRPr>
          </a:p>
        </p:txBody>
      </p:sp>
      <p:sp>
        <p:nvSpPr>
          <p:cNvPr id="309" name="Google Shape;30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9900FF"/>
              </a:buClr>
              <a:buSzPts val="1600"/>
              <a:buChar char="●"/>
            </a:pPr>
            <a:r>
              <a:rPr b="1" lang="en-GB" sz="1600">
                <a:solidFill>
                  <a:srgbClr val="9900FF"/>
                </a:solidFill>
                <a:latin typeface="Lato"/>
                <a:ea typeface="Lato"/>
                <a:cs typeface="Lato"/>
                <a:sym typeface="Lato"/>
              </a:rPr>
              <a:t>Service Registry:</a:t>
            </a:r>
            <a:r>
              <a:rPr lang="en-GB" sz="1600">
                <a:solidFill>
                  <a:srgbClr val="9900FF"/>
                </a:solidFill>
                <a:latin typeface="Lato"/>
                <a:ea typeface="Lato"/>
                <a:cs typeface="Lato"/>
                <a:sym typeface="Lato"/>
              </a:rPr>
              <a:t> A central repository where all services register themselves with their network details (IP address, port). It provides dynamic discovery of services.</a:t>
            </a:r>
            <a:endParaRPr sz="1600">
              <a:solidFill>
                <a:srgbClr val="9900FF"/>
              </a:solidFill>
              <a:latin typeface="Lato"/>
              <a:ea typeface="Lato"/>
              <a:cs typeface="Lato"/>
              <a:sym typeface="Lato"/>
            </a:endParaRPr>
          </a:p>
          <a:p>
            <a:pPr indent="-330200" lvl="1" marL="914400" rtl="0" algn="l">
              <a:spcBef>
                <a:spcPts val="0"/>
              </a:spcBef>
              <a:spcAft>
                <a:spcPts val="0"/>
              </a:spcAft>
              <a:buClr>
                <a:srgbClr val="9900FF"/>
              </a:buClr>
              <a:buSzPts val="1600"/>
              <a:buFont typeface="Lato"/>
              <a:buChar char="○"/>
            </a:pPr>
            <a:r>
              <a:rPr lang="en-GB" sz="1600">
                <a:solidFill>
                  <a:srgbClr val="9900FF"/>
                </a:solidFill>
                <a:latin typeface="Lato"/>
                <a:ea typeface="Lato"/>
                <a:cs typeface="Lato"/>
                <a:sym typeface="Lato"/>
              </a:rPr>
              <a:t>Examples: Consul, Netflix Eureka, etcd, Zookeeper</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Service Provider:</a:t>
            </a:r>
            <a:r>
              <a:rPr lang="en-GB" sz="1600">
                <a:solidFill>
                  <a:srgbClr val="9900FF"/>
                </a:solidFill>
                <a:latin typeface="Lato"/>
                <a:ea typeface="Lato"/>
                <a:cs typeface="Lato"/>
                <a:sym typeface="Lato"/>
              </a:rPr>
              <a:t> A microservice that registers itself in the service registry and keeps its details up to date.</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Service Consumer:</a:t>
            </a:r>
            <a:r>
              <a:rPr lang="en-GB" sz="1600">
                <a:solidFill>
                  <a:srgbClr val="9900FF"/>
                </a:solidFill>
                <a:latin typeface="Lato"/>
                <a:ea typeface="Lato"/>
                <a:cs typeface="Lato"/>
                <a:sym typeface="Lato"/>
              </a:rPr>
              <a:t> A microservice or client that queries the service registry to find the details of another service it needs to communicate with.</a:t>
            </a:r>
            <a:endParaRPr sz="2300">
              <a:solidFill>
                <a:srgbClr val="9900FF"/>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15" name="Google Shape;315;p55"/>
          <p:cNvSpPr txBox="1"/>
          <p:nvPr>
            <p:ph idx="1" type="body"/>
          </p:nvPr>
        </p:nvSpPr>
        <p:spPr>
          <a:xfrm>
            <a:off x="214125" y="1152475"/>
            <a:ext cx="8618100" cy="38991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018"/>
              <a:buFont typeface="Arial"/>
              <a:buNone/>
            </a:pPr>
            <a:r>
              <a:rPr lang="en-GB" sz="1017">
                <a:solidFill>
                  <a:srgbClr val="9900FF"/>
                </a:solidFill>
                <a:latin typeface="Lato"/>
                <a:ea typeface="Lato"/>
                <a:cs typeface="Lato"/>
                <a:sym typeface="Lato"/>
              </a:rPr>
              <a:t>API monitoring and logging are critical practices for ensuring the reliability, performance, and security of applications, especially in distributed systems or microservice architectures. There are various tools available for monitoring APIs and logging system events, each offering different functionalities. Below are some popular tools like </a:t>
            </a:r>
            <a:r>
              <a:rPr b="1" lang="en-GB" sz="1017">
                <a:solidFill>
                  <a:srgbClr val="9900FF"/>
                </a:solidFill>
                <a:latin typeface="Lato"/>
                <a:ea typeface="Lato"/>
                <a:cs typeface="Lato"/>
                <a:sym typeface="Lato"/>
              </a:rPr>
              <a:t>Azure Monitor</a:t>
            </a:r>
            <a:r>
              <a:rPr lang="en-GB" sz="1017">
                <a:solidFill>
                  <a:srgbClr val="9900FF"/>
                </a:solidFill>
                <a:latin typeface="Lato"/>
                <a:ea typeface="Lato"/>
                <a:cs typeface="Lato"/>
                <a:sym typeface="Lato"/>
              </a:rPr>
              <a:t> and </a:t>
            </a:r>
            <a:r>
              <a:rPr b="1" lang="en-GB" sz="1017">
                <a:solidFill>
                  <a:srgbClr val="9900FF"/>
                </a:solidFill>
                <a:latin typeface="Lato"/>
                <a:ea typeface="Lato"/>
                <a:cs typeface="Lato"/>
                <a:sym typeface="Lato"/>
              </a:rPr>
              <a:t>Prometheus</a:t>
            </a:r>
            <a:r>
              <a:rPr lang="en-GB" sz="1017">
                <a:solidFill>
                  <a:srgbClr val="9900FF"/>
                </a:solidFill>
                <a:latin typeface="Lato"/>
                <a:ea typeface="Lato"/>
                <a:cs typeface="Lato"/>
                <a:sym typeface="Lato"/>
              </a:rPr>
              <a:t>, along with their features and roles in API monitoring and logging.</a:t>
            </a:r>
            <a:endParaRPr sz="1017">
              <a:solidFill>
                <a:srgbClr val="9900FF"/>
              </a:solidFill>
              <a:latin typeface="Lato"/>
              <a:ea typeface="Lato"/>
              <a:cs typeface="Lato"/>
              <a:sym typeface="Lato"/>
            </a:endParaRPr>
          </a:p>
          <a:p>
            <a:pPr indent="0" lvl="0" marL="0" rtl="0" algn="l">
              <a:lnSpc>
                <a:spcPct val="105000"/>
              </a:lnSpc>
              <a:spcBef>
                <a:spcPts val="1400"/>
              </a:spcBef>
              <a:spcAft>
                <a:spcPts val="0"/>
              </a:spcAft>
              <a:buClr>
                <a:schemeClr val="dk1"/>
              </a:buClr>
              <a:buSzPts val="1018"/>
              <a:buFont typeface="Arial"/>
              <a:buNone/>
            </a:pPr>
            <a:r>
              <a:rPr b="1" lang="en-GB" sz="1202">
                <a:solidFill>
                  <a:srgbClr val="9900FF"/>
                </a:solidFill>
                <a:latin typeface="Lato"/>
                <a:ea typeface="Lato"/>
                <a:cs typeface="Lato"/>
                <a:sym typeface="Lato"/>
              </a:rPr>
              <a:t>1. Azure Monitor</a:t>
            </a:r>
            <a:endParaRPr b="1" sz="1202">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018"/>
              <a:buFont typeface="Arial"/>
              <a:buNone/>
            </a:pPr>
            <a:r>
              <a:rPr b="1" lang="en-GB" sz="1017">
                <a:solidFill>
                  <a:srgbClr val="9900FF"/>
                </a:solidFill>
                <a:latin typeface="Lato"/>
                <a:ea typeface="Lato"/>
                <a:cs typeface="Lato"/>
                <a:sym typeface="Lato"/>
              </a:rPr>
              <a:t>Azure Monitor</a:t>
            </a:r>
            <a:r>
              <a:rPr lang="en-GB" sz="1017">
                <a:solidFill>
                  <a:srgbClr val="9900FF"/>
                </a:solidFill>
                <a:latin typeface="Lato"/>
                <a:ea typeface="Lato"/>
                <a:cs typeface="Lato"/>
                <a:sym typeface="Lato"/>
              </a:rPr>
              <a:t> is a fully integrated monitoring solution provided by Microsoft for monitoring Azure cloud infrastructure, applications, and APIs. It collects metrics, logs, and events to give insights into system performance and availability.</a:t>
            </a:r>
            <a:endParaRPr sz="1017">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018"/>
              <a:buFont typeface="Arial"/>
              <a:buNone/>
            </a:pPr>
            <a:r>
              <a:rPr b="1" lang="en-GB" sz="1017">
                <a:solidFill>
                  <a:srgbClr val="9900FF"/>
                </a:solidFill>
                <a:latin typeface="Lato"/>
                <a:ea typeface="Lato"/>
                <a:cs typeface="Lato"/>
                <a:sym typeface="Lato"/>
              </a:rPr>
              <a:t>Key Features</a:t>
            </a:r>
            <a:endParaRPr b="1" sz="1017">
              <a:solidFill>
                <a:srgbClr val="9900FF"/>
              </a:solidFill>
              <a:latin typeface="Lato"/>
              <a:ea typeface="Lato"/>
              <a:cs typeface="Lato"/>
              <a:sym typeface="Lato"/>
            </a:endParaRPr>
          </a:p>
          <a:p>
            <a:pPr indent="-293211" lvl="0" marL="457200" rtl="0" algn="l">
              <a:lnSpc>
                <a:spcPct val="105000"/>
              </a:lnSpc>
              <a:spcBef>
                <a:spcPts val="1200"/>
              </a:spcBef>
              <a:spcAft>
                <a:spcPts val="0"/>
              </a:spcAft>
              <a:buClr>
                <a:srgbClr val="9900FF"/>
              </a:buClr>
              <a:buSzPts val="1018"/>
              <a:buChar char="●"/>
            </a:pPr>
            <a:r>
              <a:rPr b="1" lang="en-GB" sz="1017">
                <a:solidFill>
                  <a:srgbClr val="9900FF"/>
                </a:solidFill>
                <a:latin typeface="Lato"/>
                <a:ea typeface="Lato"/>
                <a:cs typeface="Lato"/>
                <a:sym typeface="Lato"/>
              </a:rPr>
              <a:t>Metrics and Logs</a:t>
            </a:r>
            <a:r>
              <a:rPr lang="en-GB" sz="1017">
                <a:solidFill>
                  <a:srgbClr val="9900FF"/>
                </a:solidFill>
                <a:latin typeface="Lato"/>
                <a:ea typeface="Lato"/>
                <a:cs typeface="Lato"/>
                <a:sym typeface="Lato"/>
              </a:rPr>
              <a:t>: Collects performance metrics, health information, and logs from both Azure and on-premises environments.</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Application Insights</a:t>
            </a:r>
            <a:r>
              <a:rPr lang="en-GB" sz="1017">
                <a:solidFill>
                  <a:srgbClr val="9900FF"/>
                </a:solidFill>
                <a:latin typeface="Lato"/>
                <a:ea typeface="Lato"/>
                <a:cs typeface="Lato"/>
                <a:sym typeface="Lato"/>
              </a:rPr>
              <a:t>: Provides deeper insights into API and application performance by tracking request latency, failure rates, dependencies, and custom metrics.</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Diagnostic Settings</a:t>
            </a:r>
            <a:r>
              <a:rPr lang="en-GB" sz="1017">
                <a:solidFill>
                  <a:srgbClr val="9900FF"/>
                </a:solidFill>
                <a:latin typeface="Lato"/>
                <a:ea typeface="Lato"/>
                <a:cs typeface="Lato"/>
                <a:sym typeface="Lato"/>
              </a:rPr>
              <a:t>: Allows you to log API request and response details for debugging purposes.</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Log Analytics</a:t>
            </a:r>
            <a:r>
              <a:rPr lang="en-GB" sz="1017">
                <a:solidFill>
                  <a:srgbClr val="9900FF"/>
                </a:solidFill>
                <a:latin typeface="Lato"/>
                <a:ea typeface="Lato"/>
                <a:cs typeface="Lato"/>
                <a:sym typeface="Lato"/>
              </a:rPr>
              <a:t>: Aggregates logs from various sources and provides powerful querying capabilities using the Kusto Query Language (KQL).</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Alerting</a:t>
            </a:r>
            <a:r>
              <a:rPr lang="en-GB" sz="1017">
                <a:solidFill>
                  <a:srgbClr val="9900FF"/>
                </a:solidFill>
                <a:latin typeface="Lato"/>
                <a:ea typeface="Lato"/>
                <a:cs typeface="Lato"/>
                <a:sym typeface="Lato"/>
              </a:rPr>
              <a:t>: Automatically creates alerts based on metrics and log data. For example, if the response time of an API exceeds a certain threshold, an alert can be triggered.</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Dashboards</a:t>
            </a:r>
            <a:r>
              <a:rPr lang="en-GB" sz="1017">
                <a:solidFill>
                  <a:srgbClr val="9900FF"/>
                </a:solidFill>
                <a:latin typeface="Lato"/>
                <a:ea typeface="Lato"/>
                <a:cs typeface="Lato"/>
                <a:sym typeface="Lato"/>
              </a:rPr>
              <a:t>: Provides customizable dashboards for real-time performance visualization.</a:t>
            </a:r>
            <a:endParaRPr sz="1017">
              <a:solidFill>
                <a:srgbClr val="9900FF"/>
              </a:solidFill>
              <a:latin typeface="Lato"/>
              <a:ea typeface="Lato"/>
              <a:cs typeface="Lato"/>
              <a:sym typeface="Lato"/>
            </a:endParaRPr>
          </a:p>
          <a:p>
            <a:pPr indent="-293211" lvl="0" marL="457200" rtl="0" algn="l">
              <a:lnSpc>
                <a:spcPct val="105000"/>
              </a:lnSpc>
              <a:spcBef>
                <a:spcPts val="0"/>
              </a:spcBef>
              <a:spcAft>
                <a:spcPts val="0"/>
              </a:spcAft>
              <a:buClr>
                <a:srgbClr val="9900FF"/>
              </a:buClr>
              <a:buSzPts val="1018"/>
              <a:buChar char="●"/>
            </a:pPr>
            <a:r>
              <a:rPr b="1" lang="en-GB" sz="1017">
                <a:solidFill>
                  <a:srgbClr val="9900FF"/>
                </a:solidFill>
                <a:latin typeface="Lato"/>
                <a:ea typeface="Lato"/>
                <a:cs typeface="Lato"/>
                <a:sym typeface="Lato"/>
              </a:rPr>
              <a:t>Integration with DevOps</a:t>
            </a:r>
            <a:r>
              <a:rPr lang="en-GB" sz="1017">
                <a:solidFill>
                  <a:srgbClr val="9900FF"/>
                </a:solidFill>
                <a:latin typeface="Lato"/>
                <a:ea typeface="Lato"/>
                <a:cs typeface="Lato"/>
                <a:sym typeface="Lato"/>
              </a:rPr>
              <a:t>: Can be integrated with Azure DevOps or other CI/CD pipelines to monitor application health during deployment.</a:t>
            </a:r>
            <a:endParaRPr sz="1017">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sz="1665">
              <a:solidFill>
                <a:srgbClr val="9900FF"/>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21" name="Google Shape;321;p56"/>
          <p:cNvSpPr txBox="1"/>
          <p:nvPr>
            <p:ph idx="1" type="body"/>
          </p:nvPr>
        </p:nvSpPr>
        <p:spPr>
          <a:xfrm>
            <a:off x="262950" y="970550"/>
            <a:ext cx="5537700" cy="389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 for API Monitoring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Monitor API request performance (e.g., latency, failure rates, throughput).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Track the health of dependencies like databases, external services, or other APIs.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Analyze API logs for errors and trends over time.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Set up alerts for anomalies, high latencies, or high error rates.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Azure Monitor Benefits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Deep integration with Azure services</a:t>
            </a:r>
            <a:r>
              <a:rPr lang="en-GB" sz="1100">
                <a:solidFill>
                  <a:srgbClr val="9900FF"/>
                </a:solidFill>
                <a:latin typeface="Lato"/>
                <a:ea typeface="Lato"/>
                <a:cs typeface="Lato"/>
                <a:sym typeface="Lato"/>
              </a:rPr>
              <a:t>: Works seamlessly with Azure cloud infrastructure.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Scalable and distributed</a:t>
            </a:r>
            <a:r>
              <a:rPr lang="en-GB" sz="1100">
                <a:solidFill>
                  <a:srgbClr val="9900FF"/>
                </a:solidFill>
                <a:latin typeface="Lato"/>
                <a:ea typeface="Lato"/>
                <a:cs typeface="Lato"/>
                <a:sym typeface="Lato"/>
              </a:rPr>
              <a:t>: Ideal for monitoring large-scale cloud-based APIs and applications.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Real-time monitoring</a:t>
            </a:r>
            <a:r>
              <a:rPr lang="en-GB" sz="1100">
                <a:solidFill>
                  <a:srgbClr val="9900FF"/>
                </a:solidFill>
                <a:latin typeface="Lato"/>
                <a:ea typeface="Lato"/>
                <a:cs typeface="Lato"/>
                <a:sym typeface="Lato"/>
              </a:rPr>
              <a:t>: Provides real-time insights into application and API performance.</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Azure Monitor Drawbacks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Azure-centric</a:t>
            </a:r>
            <a:r>
              <a:rPr lang="en-GB" sz="1100">
                <a:solidFill>
                  <a:srgbClr val="9900FF"/>
                </a:solidFill>
                <a:latin typeface="Lato"/>
                <a:ea typeface="Lato"/>
                <a:cs typeface="Lato"/>
                <a:sym typeface="Lato"/>
              </a:rPr>
              <a:t>: While it can monitor external resources, its strength lies within Azure services.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Cost</a:t>
            </a:r>
            <a:r>
              <a:rPr lang="en-GB" sz="1100">
                <a:solidFill>
                  <a:srgbClr val="9900FF"/>
                </a:solidFill>
                <a:latin typeface="Lato"/>
                <a:ea typeface="Lato"/>
                <a:cs typeface="Lato"/>
                <a:sym typeface="Lato"/>
              </a:rPr>
              <a:t>: Can become expensive as log data and metrics increase over time.</a:t>
            </a:r>
            <a:endParaRPr sz="11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sz="1017">
              <a:solidFill>
                <a:srgbClr val="9900FF"/>
              </a:solidFill>
              <a:latin typeface="Lato"/>
              <a:ea typeface="Lato"/>
              <a:cs typeface="Lato"/>
              <a:sym typeface="Lato"/>
            </a:endParaRPr>
          </a:p>
        </p:txBody>
      </p:sp>
      <p:sp>
        <p:nvSpPr>
          <p:cNvPr id="322" name="Google Shape;322;p56"/>
          <p:cNvSpPr txBox="1"/>
          <p:nvPr/>
        </p:nvSpPr>
        <p:spPr>
          <a:xfrm>
            <a:off x="5800650" y="1599900"/>
            <a:ext cx="3000000" cy="2055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GB" sz="1117">
                <a:solidFill>
                  <a:srgbClr val="9900FF"/>
                </a:solidFill>
                <a:latin typeface="Lato"/>
                <a:ea typeface="Lato"/>
                <a:cs typeface="Lato"/>
                <a:sym typeface="Lato"/>
              </a:rPr>
              <a:t>// Kusto Query for monitoring failed API requests in Azure Monitor</a:t>
            </a:r>
            <a:endParaRPr sz="1117">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1117">
                <a:solidFill>
                  <a:srgbClr val="9900FF"/>
                </a:solidFill>
                <a:latin typeface="Lato"/>
                <a:ea typeface="Lato"/>
                <a:cs typeface="Lato"/>
                <a:sym typeface="Lato"/>
              </a:rPr>
              <a:t>requests</a:t>
            </a:r>
            <a:endParaRPr sz="1117">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1117">
                <a:solidFill>
                  <a:srgbClr val="9900FF"/>
                </a:solidFill>
                <a:latin typeface="Lato"/>
                <a:ea typeface="Lato"/>
                <a:cs typeface="Lato"/>
                <a:sym typeface="Lato"/>
              </a:rPr>
              <a:t>| where success == false</a:t>
            </a:r>
            <a:endParaRPr sz="1117">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1117">
                <a:solidFill>
                  <a:srgbClr val="9900FF"/>
                </a:solidFill>
                <a:latin typeface="Lato"/>
                <a:ea typeface="Lato"/>
                <a:cs typeface="Lato"/>
                <a:sym typeface="Lato"/>
              </a:rPr>
              <a:t>| summarize Count=count() by bin(timestamp, 5m), operation_Name</a:t>
            </a:r>
            <a:endParaRPr sz="1117">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rPr lang="en-GB" sz="1117">
                <a:solidFill>
                  <a:srgbClr val="9900FF"/>
                </a:solidFill>
                <a:latin typeface="Lato"/>
                <a:ea typeface="Lato"/>
                <a:cs typeface="Lato"/>
                <a:sym typeface="Lato"/>
              </a:rPr>
              <a:t>| order by Count desc</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28" name="Google Shape;328;p57"/>
          <p:cNvSpPr txBox="1"/>
          <p:nvPr>
            <p:ph idx="1" type="body"/>
          </p:nvPr>
        </p:nvSpPr>
        <p:spPr>
          <a:xfrm>
            <a:off x="262950" y="970550"/>
            <a:ext cx="8662800" cy="3899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2. Prometheus</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Prometheus</a:t>
            </a:r>
            <a:r>
              <a:rPr lang="en-GB" sz="1100">
                <a:solidFill>
                  <a:srgbClr val="9900FF"/>
                </a:solidFill>
                <a:latin typeface="Lato"/>
                <a:ea typeface="Lato"/>
                <a:cs typeface="Lato"/>
                <a:sym typeface="Lato"/>
              </a:rPr>
              <a:t> is an open-source systems and service monitoring system designed for high-dimensional data collection and querying. It is a popular tool for monitoring API performance, especially in microservices architectures.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Key Features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Time-Series Database</a:t>
            </a:r>
            <a:r>
              <a:rPr lang="en-GB" sz="1100">
                <a:solidFill>
                  <a:srgbClr val="9900FF"/>
                </a:solidFill>
                <a:latin typeface="Lato"/>
                <a:ea typeface="Lato"/>
                <a:cs typeface="Lato"/>
                <a:sym typeface="Lato"/>
              </a:rPr>
              <a:t>: Prometheus stores metrics as time-series data, allowing for high-resolution monitoring and querying of historical data.</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Pull-Based Monitoring</a:t>
            </a:r>
            <a:r>
              <a:rPr lang="en-GB" sz="1100">
                <a:solidFill>
                  <a:srgbClr val="9900FF"/>
                </a:solidFill>
                <a:latin typeface="Lato"/>
                <a:ea typeface="Lato"/>
                <a:cs typeface="Lato"/>
                <a:sym typeface="Lato"/>
              </a:rPr>
              <a:t>: Prometheus scrapes metrics from HTTP endpoints of monitored services (APIs expose /metrics endpoint).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Multi-dimensional Metrics</a:t>
            </a:r>
            <a:r>
              <a:rPr lang="en-GB" sz="1100">
                <a:solidFill>
                  <a:srgbClr val="9900FF"/>
                </a:solidFill>
                <a:latin typeface="Lato"/>
                <a:ea typeface="Lato"/>
                <a:cs typeface="Lato"/>
                <a:sym typeface="Lato"/>
              </a:rPr>
              <a:t>: Allows for labeling metrics with various dimensions (e.g., service, API method, status code).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Alerting</a:t>
            </a:r>
            <a:r>
              <a:rPr lang="en-GB" sz="1100">
                <a:solidFill>
                  <a:srgbClr val="9900FF"/>
                </a:solidFill>
                <a:latin typeface="Lato"/>
                <a:ea typeface="Lato"/>
                <a:cs typeface="Lato"/>
                <a:sym typeface="Lato"/>
              </a:rPr>
              <a:t>: Integrated with </a:t>
            </a:r>
            <a:r>
              <a:rPr b="1" lang="en-GB" sz="1100">
                <a:solidFill>
                  <a:srgbClr val="9900FF"/>
                </a:solidFill>
                <a:latin typeface="Lato"/>
                <a:ea typeface="Lato"/>
                <a:cs typeface="Lato"/>
                <a:sym typeface="Lato"/>
              </a:rPr>
              <a:t>Alertmanager</a:t>
            </a:r>
            <a:r>
              <a:rPr lang="en-GB" sz="1100">
                <a:solidFill>
                  <a:srgbClr val="9900FF"/>
                </a:solidFill>
                <a:latin typeface="Lato"/>
                <a:ea typeface="Lato"/>
                <a:cs typeface="Lato"/>
                <a:sym typeface="Lato"/>
              </a:rPr>
              <a:t> to send notifications based on defined thresholds or anomaly detection.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Service Discovery</a:t>
            </a:r>
            <a:r>
              <a:rPr lang="en-GB" sz="1100">
                <a:solidFill>
                  <a:srgbClr val="9900FF"/>
                </a:solidFill>
                <a:latin typeface="Lato"/>
                <a:ea typeface="Lato"/>
                <a:cs typeface="Lato"/>
                <a:sym typeface="Lato"/>
              </a:rPr>
              <a:t>: Automatically discovers services to monitor, especially in dynamic environments like Kubernetes.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Custom Metrics</a:t>
            </a:r>
            <a:r>
              <a:rPr lang="en-GB" sz="1100">
                <a:solidFill>
                  <a:srgbClr val="9900FF"/>
                </a:solidFill>
                <a:latin typeface="Lato"/>
                <a:ea typeface="Lato"/>
                <a:cs typeface="Lato"/>
                <a:sym typeface="Lato"/>
              </a:rPr>
              <a:t>: APIs can expose custom metrics that Prometheus can track (e.g., request latency, error counts).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Grafana Integration</a:t>
            </a:r>
            <a:r>
              <a:rPr lang="en-GB" sz="1100">
                <a:solidFill>
                  <a:srgbClr val="9900FF"/>
                </a:solidFill>
                <a:latin typeface="Lato"/>
                <a:ea typeface="Lato"/>
                <a:cs typeface="Lato"/>
                <a:sym typeface="Lato"/>
              </a:rPr>
              <a:t>: Prometheus is often paired with </a:t>
            </a:r>
            <a:r>
              <a:rPr b="1" lang="en-GB" sz="1100">
                <a:solidFill>
                  <a:srgbClr val="9900FF"/>
                </a:solidFill>
                <a:latin typeface="Lato"/>
                <a:ea typeface="Lato"/>
                <a:cs typeface="Lato"/>
                <a:sym typeface="Lato"/>
              </a:rPr>
              <a:t>Grafana</a:t>
            </a:r>
            <a:r>
              <a:rPr lang="en-GB" sz="1100">
                <a:solidFill>
                  <a:srgbClr val="9900FF"/>
                </a:solidFill>
                <a:latin typeface="Lato"/>
                <a:ea typeface="Lato"/>
                <a:cs typeface="Lato"/>
                <a:sym typeface="Lato"/>
              </a:rPr>
              <a:t> for advanced visualizations and dashboarding.</a:t>
            </a:r>
            <a:endParaRPr sz="11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b="1" sz="1100">
              <a:solidFill>
                <a:srgbClr val="9900FF"/>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34" name="Google Shape;334;p58"/>
          <p:cNvSpPr txBox="1"/>
          <p:nvPr>
            <p:ph idx="1" type="body"/>
          </p:nvPr>
        </p:nvSpPr>
        <p:spPr>
          <a:xfrm>
            <a:off x="262950" y="970550"/>
            <a:ext cx="8662800" cy="389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 for API Monitoring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Monitor API request performance by tracking latency, error rates, and throughput.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Detect bottlenecks in API request handling.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Set alerts for abnormal increases in error rates or latency.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Track the health of services in real-time, particularly in containerized environments like Kubernetes.</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Example Prometheus Metric</a:t>
            </a:r>
            <a:endParaRPr b="1" sz="1100">
              <a:solidFill>
                <a:srgbClr val="9900FF"/>
              </a:solidFill>
              <a:latin typeface="Lato"/>
              <a:ea typeface="Lato"/>
              <a:cs typeface="Lato"/>
              <a:sym typeface="Lato"/>
            </a:endParaRPr>
          </a:p>
          <a:p>
            <a:pPr indent="0" lvl="0" marL="0" rtl="0" algn="l">
              <a:lnSpc>
                <a:spcPct val="105000"/>
              </a:lnSpc>
              <a:spcBef>
                <a:spcPts val="200"/>
              </a:spcBef>
              <a:spcAft>
                <a:spcPts val="0"/>
              </a:spcAft>
              <a:buNone/>
            </a:pPr>
            <a:r>
              <a:rPr b="1" lang="en-GB" sz="1300">
                <a:solidFill>
                  <a:srgbClr val="9900FF"/>
                </a:solidFill>
                <a:latin typeface="Lato"/>
                <a:ea typeface="Lato"/>
                <a:cs typeface="Lato"/>
                <a:sym typeface="Lato"/>
              </a:rPr>
              <a:t># HELP http_requests_total The total number of HTTP requests.</a:t>
            </a:r>
            <a:endParaRPr b="1" sz="13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300">
                <a:solidFill>
                  <a:srgbClr val="9900FF"/>
                </a:solidFill>
                <a:latin typeface="Lato"/>
                <a:ea typeface="Lato"/>
                <a:cs typeface="Lato"/>
                <a:sym typeface="Lato"/>
              </a:rPr>
              <a:t># TYPE http_requests_total counter</a:t>
            </a:r>
            <a:endParaRPr b="1" sz="13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300">
                <a:solidFill>
                  <a:srgbClr val="9900FF"/>
                </a:solidFill>
                <a:latin typeface="Lato"/>
                <a:ea typeface="Lato"/>
                <a:cs typeface="Lato"/>
                <a:sym typeface="Lato"/>
              </a:rPr>
              <a:t>http_requests_total{method="post", handler="/api/login", status="200"} 1234</a:t>
            </a:r>
            <a:endParaRPr b="1" sz="13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300">
                <a:solidFill>
                  <a:srgbClr val="9900FF"/>
                </a:solidFill>
                <a:latin typeface="Lato"/>
                <a:ea typeface="Lato"/>
                <a:cs typeface="Lato"/>
                <a:sym typeface="Lato"/>
              </a:rPr>
              <a:t>http_requests_total{method="get", handler="/api/users", status="500"} 42</a:t>
            </a:r>
            <a:endParaRPr b="1" sz="13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b="1" sz="1300">
              <a:solidFill>
                <a:srgbClr val="9900FF"/>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40" name="Google Shape;340;p59"/>
          <p:cNvSpPr txBox="1"/>
          <p:nvPr>
            <p:ph idx="1" type="body"/>
          </p:nvPr>
        </p:nvSpPr>
        <p:spPr>
          <a:xfrm>
            <a:off x="262950" y="970550"/>
            <a:ext cx="8662800" cy="389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Prometheus Benefits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Cloud-agnostic</a:t>
            </a:r>
            <a:r>
              <a:rPr lang="en-GB" sz="1100">
                <a:solidFill>
                  <a:srgbClr val="9900FF"/>
                </a:solidFill>
                <a:latin typeface="Lato"/>
                <a:ea typeface="Lato"/>
                <a:cs typeface="Lato"/>
                <a:sym typeface="Lato"/>
              </a:rPr>
              <a:t>: Can monitor services in any cloud or on-premise environments.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Scalable and efficient</a:t>
            </a:r>
            <a:r>
              <a:rPr lang="en-GB" sz="1100">
                <a:solidFill>
                  <a:srgbClr val="9900FF"/>
                </a:solidFill>
                <a:latin typeface="Lato"/>
                <a:ea typeface="Lato"/>
                <a:cs typeface="Lato"/>
                <a:sym typeface="Lato"/>
              </a:rPr>
              <a:t>: Well-suited for large distributed microservices architectures.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Customizable</a:t>
            </a:r>
            <a:r>
              <a:rPr lang="en-GB" sz="1100">
                <a:solidFill>
                  <a:srgbClr val="9900FF"/>
                </a:solidFill>
                <a:latin typeface="Lato"/>
                <a:ea typeface="Lato"/>
                <a:cs typeface="Lato"/>
                <a:sym typeface="Lato"/>
              </a:rPr>
              <a:t>: Highly configurable, allowing for tracking specific metrics that are important to your API.</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Active community</a:t>
            </a:r>
            <a:r>
              <a:rPr lang="en-GB" sz="1100">
                <a:solidFill>
                  <a:srgbClr val="9900FF"/>
                </a:solidFill>
                <a:latin typeface="Lato"/>
                <a:ea typeface="Lato"/>
                <a:cs typeface="Lato"/>
                <a:sym typeface="Lato"/>
              </a:rPr>
              <a:t>: Prometheus has an active open-source community with extensive documentation and plugins.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Prometheus Drawbacks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No built-in long-term storage</a:t>
            </a:r>
            <a:r>
              <a:rPr lang="en-GB" sz="1100">
                <a:solidFill>
                  <a:srgbClr val="9900FF"/>
                </a:solidFill>
                <a:latin typeface="Lato"/>
                <a:ea typeface="Lato"/>
                <a:cs typeface="Lato"/>
                <a:sym typeface="Lato"/>
              </a:rPr>
              <a:t>: Prometheus itself does not store metrics for the long term. External storage (e.g., Thanos, Cortex) may be required.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Complex configuration</a:t>
            </a:r>
            <a:r>
              <a:rPr lang="en-GB" sz="1100">
                <a:solidFill>
                  <a:srgbClr val="9900FF"/>
                </a:solidFill>
                <a:latin typeface="Lato"/>
                <a:ea typeface="Lato"/>
                <a:cs typeface="Lato"/>
                <a:sym typeface="Lato"/>
              </a:rPr>
              <a:t>: For large-scale environments, setting up Prometheus and its alerts can be complex.</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Limited logging</a:t>
            </a:r>
            <a:r>
              <a:rPr lang="en-GB" sz="1100">
                <a:solidFill>
                  <a:srgbClr val="9900FF"/>
                </a:solidFill>
                <a:latin typeface="Lato"/>
                <a:ea typeface="Lato"/>
                <a:cs typeface="Lato"/>
                <a:sym typeface="Lato"/>
              </a:rPr>
              <a:t>: Prometheus is primarily for metrics, not for detailed logging.</a:t>
            </a:r>
            <a:endParaRPr sz="11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t/>
            </a:r>
            <a:endParaRPr b="1" sz="13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b="1" sz="1100">
              <a:solidFill>
                <a:srgbClr val="9900FF"/>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46" name="Google Shape;346;p60"/>
          <p:cNvSpPr txBox="1"/>
          <p:nvPr>
            <p:ph idx="1" type="body"/>
          </p:nvPr>
        </p:nvSpPr>
        <p:spPr>
          <a:xfrm>
            <a:off x="262950" y="970550"/>
            <a:ext cx="8662800" cy="3899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3. Other Popular Tools for API Monitoring and Logging</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3.1. Grafana Loki (for Logging)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Grafana Loki</a:t>
            </a:r>
            <a:r>
              <a:rPr lang="en-GB" sz="1100">
                <a:solidFill>
                  <a:srgbClr val="9900FF"/>
                </a:solidFill>
                <a:latin typeface="Lato"/>
                <a:ea typeface="Lato"/>
                <a:cs typeface="Lato"/>
                <a:sym typeface="Lato"/>
              </a:rPr>
              <a:t> is a log aggregation system optimized for users running Prometheus and Kubernetes. While Prometheus collects metrics, Loki focuses on unstructured logs.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Log Correlation</a:t>
            </a:r>
            <a:r>
              <a:rPr lang="en-GB" sz="1100">
                <a:solidFill>
                  <a:srgbClr val="9900FF"/>
                </a:solidFill>
                <a:latin typeface="Lato"/>
                <a:ea typeface="Lato"/>
                <a:cs typeface="Lato"/>
                <a:sym typeface="Lato"/>
              </a:rPr>
              <a:t>: Loki can correlate logs and metrics, helping you trace logs back to specific metrics like error counts or latency spikes.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3.2. ELK Stack (Elasticsearch, Logstash, Kibana)</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ELK Stack</a:t>
            </a:r>
            <a:r>
              <a:rPr lang="en-GB" sz="1100">
                <a:solidFill>
                  <a:srgbClr val="9900FF"/>
                </a:solidFill>
                <a:latin typeface="Lato"/>
                <a:ea typeface="Lato"/>
                <a:cs typeface="Lato"/>
                <a:sym typeface="Lato"/>
              </a:rPr>
              <a:t> is a widely-used logging and monitoring solution.</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Elasticsearch</a:t>
            </a:r>
            <a:r>
              <a:rPr lang="en-GB" sz="1100">
                <a:solidFill>
                  <a:srgbClr val="9900FF"/>
                </a:solidFill>
                <a:latin typeface="Lato"/>
                <a:ea typeface="Lato"/>
                <a:cs typeface="Lato"/>
                <a:sym typeface="Lato"/>
              </a:rPr>
              <a:t>: Stores logs and makes them easily searchable.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Logstash</a:t>
            </a:r>
            <a:r>
              <a:rPr lang="en-GB" sz="1100">
                <a:solidFill>
                  <a:srgbClr val="9900FF"/>
                </a:solidFill>
                <a:latin typeface="Lato"/>
                <a:ea typeface="Lato"/>
                <a:cs typeface="Lato"/>
                <a:sym typeface="Lato"/>
              </a:rPr>
              <a:t>: Aggregates and processes log data.</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Kibana</a:t>
            </a:r>
            <a:r>
              <a:rPr lang="en-GB" sz="1100">
                <a:solidFill>
                  <a:srgbClr val="9900FF"/>
                </a:solidFill>
                <a:latin typeface="Lato"/>
                <a:ea typeface="Lato"/>
                <a:cs typeface="Lato"/>
                <a:sym typeface="Lato"/>
              </a:rPr>
              <a:t>: Visualizes log data in real-time.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Ideal for deep log analysis, troubleshooting, and forensics. Used in API monitoring for tracking detailed logs, errors, and HTTP traffic.</a:t>
            </a:r>
            <a:endParaRPr sz="11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b="1" sz="1100">
              <a:solidFill>
                <a:srgbClr val="9900FF"/>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52" name="Google Shape;352;p61"/>
          <p:cNvSpPr txBox="1"/>
          <p:nvPr>
            <p:ph idx="1" type="body"/>
          </p:nvPr>
        </p:nvSpPr>
        <p:spPr>
          <a:xfrm>
            <a:off x="262950" y="970550"/>
            <a:ext cx="8662800" cy="389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Datadog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Datadog</a:t>
            </a:r>
            <a:r>
              <a:rPr lang="en-GB" sz="1100">
                <a:solidFill>
                  <a:srgbClr val="9900FF"/>
                </a:solidFill>
                <a:latin typeface="Lato"/>
                <a:ea typeface="Lato"/>
                <a:cs typeface="Lato"/>
                <a:sym typeface="Lato"/>
              </a:rPr>
              <a:t> is a cloud-based monitoring and logging platform that integrates with APIs to provide monitoring for infrastructure, applications, logs, and more.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API Monitoring</a:t>
            </a:r>
            <a:r>
              <a:rPr lang="en-GB" sz="1100">
                <a:solidFill>
                  <a:srgbClr val="9900FF"/>
                </a:solidFill>
                <a:latin typeface="Lato"/>
                <a:ea typeface="Lato"/>
                <a:cs typeface="Lato"/>
                <a:sym typeface="Lato"/>
              </a:rPr>
              <a:t>: Provides detailed API analytics, tracks request performance, and monitors error rates.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Full-stack Visibility</a:t>
            </a:r>
            <a:r>
              <a:rPr lang="en-GB" sz="1100">
                <a:solidFill>
                  <a:srgbClr val="9900FF"/>
                </a:solidFill>
                <a:latin typeface="Lato"/>
                <a:ea typeface="Lato"/>
                <a:cs typeface="Lato"/>
                <a:sym typeface="Lato"/>
              </a:rPr>
              <a:t>: Datadog allows users to monitor API metrics alongside infrastructure metrics and logs.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3.4. New Relic</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New Relic</a:t>
            </a:r>
            <a:r>
              <a:rPr lang="en-GB" sz="1100">
                <a:solidFill>
                  <a:srgbClr val="9900FF"/>
                </a:solidFill>
                <a:latin typeface="Lato"/>
                <a:ea typeface="Lato"/>
                <a:cs typeface="Lato"/>
                <a:sym typeface="Lato"/>
              </a:rPr>
              <a:t> provides full-stack observability, including API performance monitoring, application performance monitoring (APM), and infrastructure monitoring.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Transaction Tracing</a:t>
            </a:r>
            <a:r>
              <a:rPr lang="en-GB" sz="1100">
                <a:solidFill>
                  <a:srgbClr val="9900FF"/>
                </a:solidFill>
                <a:latin typeface="Lato"/>
                <a:ea typeface="Lato"/>
                <a:cs typeface="Lato"/>
                <a:sym typeface="Lato"/>
              </a:rPr>
              <a:t>: New Relic traces API calls and provides detailed breakdowns of the time taken by various components (e.g., databases, external services).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3.5. Jaeger (for Distributed Tracing)</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Jaeger</a:t>
            </a:r>
            <a:r>
              <a:rPr lang="en-GB" sz="1100">
                <a:solidFill>
                  <a:srgbClr val="9900FF"/>
                </a:solidFill>
                <a:latin typeface="Lato"/>
                <a:ea typeface="Lato"/>
                <a:cs typeface="Lato"/>
                <a:sym typeface="Lato"/>
              </a:rPr>
              <a:t> is an open-source distributed tracing system that helps trace the flow of requests across different services in a microservice architecture.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Useful for tracking the lifecycle of API requests and identifying bottlenecks in distributed systems.</a:t>
            </a:r>
            <a:endParaRPr sz="1100">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b="1" sz="13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GB" sz="1900">
                <a:solidFill>
                  <a:srgbClr val="9900FF"/>
                </a:solidFill>
                <a:latin typeface="Lato"/>
                <a:ea typeface="Lato"/>
                <a:cs typeface="Lato"/>
                <a:sym typeface="Lato"/>
              </a:rPr>
              <a:t>Service Discovery</a:t>
            </a:r>
            <a:r>
              <a:rPr lang="en-GB" sz="1900">
                <a:solidFill>
                  <a:srgbClr val="9900FF"/>
                </a:solidFill>
                <a:latin typeface="Lato"/>
                <a:ea typeface="Lato"/>
                <a:cs typeface="Lato"/>
                <a:sym typeface="Lato"/>
              </a:rPr>
              <a:t> and </a:t>
            </a:r>
            <a:r>
              <a:rPr b="1" lang="en-GB" sz="1900">
                <a:solidFill>
                  <a:srgbClr val="9900FF"/>
                </a:solidFill>
                <a:latin typeface="Lato"/>
                <a:ea typeface="Lato"/>
                <a:cs typeface="Lato"/>
                <a:sym typeface="Lato"/>
              </a:rPr>
              <a:t>Config Server</a:t>
            </a:r>
            <a:endParaRPr sz="3600">
              <a:solidFill>
                <a:srgbClr val="9900FF"/>
              </a:solidFill>
              <a:latin typeface="Lato"/>
              <a:ea typeface="Lato"/>
              <a:cs typeface="Lato"/>
              <a:sym typeface="Lato"/>
            </a:endParaRPr>
          </a:p>
        </p:txBody>
      </p:sp>
      <p:sp>
        <p:nvSpPr>
          <p:cNvPr id="78" name="Google Shape;78;p17"/>
          <p:cNvSpPr txBox="1"/>
          <p:nvPr>
            <p:ph idx="1" type="body"/>
          </p:nvPr>
        </p:nvSpPr>
        <p:spPr>
          <a:xfrm>
            <a:off x="149075" y="1152475"/>
            <a:ext cx="8683200" cy="3932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GB" sz="1100">
                <a:solidFill>
                  <a:srgbClr val="9900FF"/>
                </a:solidFill>
                <a:latin typeface="Lato"/>
                <a:ea typeface="Lato"/>
                <a:cs typeface="Lato"/>
                <a:sym typeface="Lato"/>
              </a:rPr>
              <a:t>Service Discovery</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Config Server</a:t>
            </a:r>
            <a:r>
              <a:rPr lang="en-GB" sz="1100">
                <a:solidFill>
                  <a:srgbClr val="9900FF"/>
                </a:solidFill>
                <a:latin typeface="Lato"/>
                <a:ea typeface="Lato"/>
                <a:cs typeface="Lato"/>
                <a:sym typeface="Lato"/>
              </a:rPr>
              <a:t> are two important components often used in microservices architectures to facilitate communication, scalability, and configuration management among distributed services.</a:t>
            </a:r>
            <a:endParaRPr sz="1100">
              <a:solidFill>
                <a:srgbClr val="9900FF"/>
              </a:solidFill>
              <a:latin typeface="Lato"/>
              <a:ea typeface="Lato"/>
              <a:cs typeface="Lato"/>
              <a:sym typeface="Lato"/>
            </a:endParaRPr>
          </a:p>
          <a:p>
            <a:pPr indent="0" lvl="0" marL="0" rtl="0" algn="l">
              <a:lnSpc>
                <a:spcPct val="105000"/>
              </a:lnSpc>
              <a:spcBef>
                <a:spcPts val="1400"/>
              </a:spcBef>
              <a:spcAft>
                <a:spcPts val="0"/>
              </a:spcAft>
              <a:buNone/>
            </a:pPr>
            <a:r>
              <a:rPr b="1" lang="en-GB" sz="1300">
                <a:solidFill>
                  <a:srgbClr val="9900FF"/>
                </a:solidFill>
                <a:latin typeface="Lato"/>
                <a:ea typeface="Lato"/>
                <a:cs typeface="Lato"/>
                <a:sym typeface="Lato"/>
              </a:rPr>
              <a:t>1. Service Discovery:</a:t>
            </a:r>
            <a:endParaRPr b="1" sz="13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1100">
                <a:solidFill>
                  <a:srgbClr val="9900FF"/>
                </a:solidFill>
                <a:latin typeface="Lato"/>
                <a:ea typeface="Lato"/>
                <a:cs typeface="Lato"/>
                <a:sym typeface="Lato"/>
              </a:rPr>
              <a:t>Service discovery is the process by which microservices automatically locate each other on a network. In a microservices architecture, services are often dynamic in nature, such as being scaled up or down, and their locations (like IP addresses and ports) may change over time. Service discovery solves the problem of locating these services without hardcoding the network addresses.</a:t>
            </a:r>
            <a:endParaRPr sz="11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100">
                <a:solidFill>
                  <a:srgbClr val="9900FF"/>
                </a:solidFill>
                <a:latin typeface="Lato"/>
                <a:ea typeface="Lato"/>
                <a:cs typeface="Lato"/>
                <a:sym typeface="Lato"/>
              </a:rPr>
              <a:t>Two Main Types of Service Discovery:</a:t>
            </a:r>
            <a:endParaRPr b="1" sz="1100">
              <a:solidFill>
                <a:srgbClr val="9900FF"/>
              </a:solidFill>
              <a:latin typeface="Lato"/>
              <a:ea typeface="Lato"/>
              <a:cs typeface="Lato"/>
              <a:sym typeface="Lato"/>
            </a:endParaRPr>
          </a:p>
          <a:p>
            <a:pPr indent="-298450" lvl="0" marL="457200" rtl="0" algn="l">
              <a:lnSpc>
                <a:spcPct val="105000"/>
              </a:lnSpc>
              <a:spcBef>
                <a:spcPts val="1200"/>
              </a:spcBef>
              <a:spcAft>
                <a:spcPts val="0"/>
              </a:spcAft>
              <a:buClr>
                <a:srgbClr val="9900FF"/>
              </a:buClr>
              <a:buSzPts val="1100"/>
              <a:buChar char="●"/>
            </a:pPr>
            <a:r>
              <a:rPr b="1" lang="en-GB" sz="1100">
                <a:solidFill>
                  <a:srgbClr val="9900FF"/>
                </a:solidFill>
                <a:latin typeface="Lato"/>
                <a:ea typeface="Lato"/>
                <a:cs typeface="Lato"/>
                <a:sym typeface="Lato"/>
              </a:rPr>
              <a:t>Client-Side Service Discovery:</a:t>
            </a:r>
            <a:r>
              <a:rPr lang="en-GB" sz="1100">
                <a:solidFill>
                  <a:srgbClr val="9900FF"/>
                </a:solidFill>
                <a:latin typeface="Lato"/>
                <a:ea typeface="Lato"/>
                <a:cs typeface="Lato"/>
                <a:sym typeface="Lato"/>
              </a:rPr>
              <a:t> The client is responsible for determining the network location of a service instance and making requests to that service. This approach typically involves the client querying a </a:t>
            </a:r>
            <a:r>
              <a:rPr b="1" lang="en-GB" sz="1100">
                <a:solidFill>
                  <a:srgbClr val="9900FF"/>
                </a:solidFill>
                <a:latin typeface="Lato"/>
                <a:ea typeface="Lato"/>
                <a:cs typeface="Lato"/>
                <a:sym typeface="Lato"/>
              </a:rPr>
              <a:t>Service Registry</a:t>
            </a:r>
            <a:r>
              <a:rPr lang="en-GB" sz="1100">
                <a:solidFill>
                  <a:srgbClr val="9900FF"/>
                </a:solidFill>
                <a:latin typeface="Lato"/>
                <a:ea typeface="Lato"/>
                <a:cs typeface="Lato"/>
                <a:sym typeface="Lato"/>
              </a:rPr>
              <a:t> (a centralized database of service instances).</a:t>
            </a:r>
            <a:endParaRPr sz="1100">
              <a:solidFill>
                <a:srgbClr val="9900FF"/>
              </a:solidFill>
              <a:latin typeface="Lato"/>
              <a:ea typeface="Lato"/>
              <a:cs typeface="Lato"/>
              <a:sym typeface="Lato"/>
            </a:endParaRPr>
          </a:p>
          <a:p>
            <a:pPr indent="-298450" lvl="1" marL="914400" rtl="0" algn="l">
              <a:lnSpc>
                <a:spcPct val="105000"/>
              </a:lnSpc>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Example: Netflix Eureka, Consul</a:t>
            </a:r>
            <a:endParaRPr sz="11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100">
                <a:solidFill>
                  <a:srgbClr val="9900FF"/>
                </a:solidFill>
                <a:latin typeface="Lato"/>
                <a:ea typeface="Lato"/>
                <a:cs typeface="Lato"/>
                <a:sym typeface="Lato"/>
              </a:rPr>
              <a:t>Server-Side Service Discovery:</a:t>
            </a:r>
            <a:r>
              <a:rPr lang="en-GB" sz="1100">
                <a:solidFill>
                  <a:srgbClr val="9900FF"/>
                </a:solidFill>
                <a:latin typeface="Lato"/>
                <a:ea typeface="Lato"/>
                <a:cs typeface="Lato"/>
                <a:sym typeface="Lato"/>
              </a:rPr>
              <a:t> The client sends a request to a load balancer or API Gateway, which queries the service registry and forwards the request to an appropriate service instance.</a:t>
            </a:r>
            <a:endParaRPr sz="1100">
              <a:solidFill>
                <a:srgbClr val="9900FF"/>
              </a:solidFill>
              <a:latin typeface="Lato"/>
              <a:ea typeface="Lato"/>
              <a:cs typeface="Lato"/>
              <a:sym typeface="Lato"/>
            </a:endParaRPr>
          </a:p>
          <a:p>
            <a:pPr indent="-298450" lvl="0" marL="457200" rtl="0" algn="l">
              <a:lnSpc>
                <a:spcPct val="105000"/>
              </a:lnSpc>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Example: AWS Elastic Load Balancer (ELB), NGINX with Consul or Eureka</a:t>
            </a:r>
            <a:endParaRPr>
              <a:solidFill>
                <a:srgbClr val="9900FF"/>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2"/>
          <p:cNvSpPr txBox="1"/>
          <p:nvPr>
            <p:ph type="title"/>
          </p:nvPr>
        </p:nvSpPr>
        <p:spPr>
          <a:xfrm>
            <a:off x="311700" y="263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rgbClr val="9900FF"/>
                </a:solidFill>
                <a:latin typeface="Lato"/>
                <a:ea typeface="Lato"/>
                <a:cs typeface="Lato"/>
                <a:sym typeface="Lato"/>
              </a:rPr>
              <a:t>Tools for API monitoring and logging (Azure Monitor, Prometheus)</a:t>
            </a:r>
            <a:endParaRPr b="1" sz="2120">
              <a:solidFill>
                <a:srgbClr val="9900FF"/>
              </a:solidFill>
              <a:latin typeface="Lato"/>
              <a:ea typeface="Lato"/>
              <a:cs typeface="Lato"/>
              <a:sym typeface="Lato"/>
            </a:endParaRPr>
          </a:p>
          <a:p>
            <a:pPr indent="0" lvl="0" marL="0" rtl="0" algn="l">
              <a:spcBef>
                <a:spcPts val="0"/>
              </a:spcBef>
              <a:spcAft>
                <a:spcPts val="0"/>
              </a:spcAft>
              <a:buSzPts val="990"/>
              <a:buNone/>
            </a:pPr>
            <a:r>
              <a:t/>
            </a:r>
            <a:endParaRPr b="1" sz="2120">
              <a:solidFill>
                <a:srgbClr val="9900FF"/>
              </a:solidFill>
              <a:latin typeface="Lato"/>
              <a:ea typeface="Lato"/>
              <a:cs typeface="Lato"/>
              <a:sym typeface="Lato"/>
            </a:endParaRPr>
          </a:p>
        </p:txBody>
      </p:sp>
      <p:sp>
        <p:nvSpPr>
          <p:cNvPr id="358" name="Google Shape;358;p62"/>
          <p:cNvSpPr txBox="1"/>
          <p:nvPr/>
        </p:nvSpPr>
        <p:spPr>
          <a:xfrm>
            <a:off x="2204675" y="760875"/>
            <a:ext cx="4366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1300">
                <a:solidFill>
                  <a:srgbClr val="9900FF"/>
                </a:solidFill>
                <a:latin typeface="Lato"/>
                <a:ea typeface="Lato"/>
                <a:cs typeface="Lato"/>
                <a:sym typeface="Lato"/>
              </a:rPr>
              <a:t>Comparison of Azure Monitor and Prometheus</a:t>
            </a:r>
            <a:endParaRPr b="1" sz="1300">
              <a:solidFill>
                <a:srgbClr val="9900FF"/>
              </a:solidFill>
              <a:latin typeface="Lato"/>
              <a:ea typeface="Lato"/>
              <a:cs typeface="Lato"/>
              <a:sym typeface="Lato"/>
            </a:endParaRPr>
          </a:p>
        </p:txBody>
      </p:sp>
      <p:sp>
        <p:nvSpPr>
          <p:cNvPr id="359" name="Google Shape;359;p62"/>
          <p:cNvSpPr txBox="1"/>
          <p:nvPr/>
        </p:nvSpPr>
        <p:spPr>
          <a:xfrm>
            <a:off x="246150" y="1819375"/>
            <a:ext cx="9204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solidFill>
                  <a:srgbClr val="9900FF"/>
                </a:solidFill>
                <a:latin typeface="Lato"/>
                <a:ea typeface="Lato"/>
                <a:cs typeface="Lato"/>
                <a:sym typeface="Lato"/>
              </a:rPr>
              <a:t>Feature					Azure Monitor						Prometheus</a:t>
            </a:r>
            <a:endParaRPr b="1" sz="1250">
              <a:solidFill>
                <a:srgbClr val="9900FF"/>
              </a:solidFill>
              <a:latin typeface="Lato"/>
              <a:ea typeface="Lato"/>
              <a:cs typeface="Lato"/>
              <a:sym typeface="Lato"/>
            </a:endParaRPr>
          </a:p>
          <a:p>
            <a:pPr indent="0" lvl="0" marL="0" rtl="0" algn="l">
              <a:spcBef>
                <a:spcPts val="0"/>
              </a:spcBef>
              <a:spcAft>
                <a:spcPts val="0"/>
              </a:spcAft>
              <a:buNone/>
            </a:pPr>
            <a:r>
              <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Deployment Model		Cloud-native (Azure)						Open-source, self-hosted</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Data Storage		Centralized in Azure (metrics and logs)				Time-series database (for metrics)</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Metrics Collection		Cloud-native metrics collection from Azure services		Scrape-based collection from services</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Logs				Integrated with Log Analytics					Limited logging support (only metrics)</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Alerting			Integrated with metrics and logs					Built-in alerting with Alertmanager</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Visualization		Custom dashboards within Azure				Typically used with Grafana</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Scalability			Scales with Azure resources					Scalable in distributed environments</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C</a:t>
            </a:r>
            <a:r>
              <a:rPr b="1" lang="en-GB" sz="1250">
                <a:solidFill>
                  <a:srgbClr val="9900FF"/>
                </a:solidFill>
                <a:latin typeface="Lato"/>
                <a:ea typeface="Lato"/>
                <a:cs typeface="Lato"/>
                <a:sym typeface="Lato"/>
              </a:rPr>
              <a:t>ost				Pay-as-you-go (cost increases with data)		 	Open-source, but requires infrastructure</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Ease of Setup		Easy to set up for Azure resources				Requires configuration for metrics scraping</a:t>
            </a:r>
            <a:endParaRPr b="1" sz="1250">
              <a:solidFill>
                <a:srgbClr val="9900FF"/>
              </a:solidFill>
              <a:latin typeface="Lato"/>
              <a:ea typeface="Lato"/>
              <a:cs typeface="Lato"/>
              <a:sym typeface="Lato"/>
            </a:endParaRPr>
          </a:p>
          <a:p>
            <a:pPr indent="0" lvl="0" marL="0" rtl="0" algn="l">
              <a:spcBef>
                <a:spcPts val="0"/>
              </a:spcBef>
              <a:spcAft>
                <a:spcPts val="0"/>
              </a:spcAft>
              <a:buNone/>
            </a:pPr>
            <a:r>
              <a:rPr b="1" lang="en-GB" sz="1250">
                <a:solidFill>
                  <a:srgbClr val="9900FF"/>
                </a:solidFill>
                <a:latin typeface="Lato"/>
                <a:ea typeface="Lato"/>
                <a:cs typeface="Lato"/>
                <a:sym typeface="Lato"/>
              </a:rPr>
              <a:t>Best Use Case		Monitoring cloud-native apps in Azure				Monitoring containerized or microservices architectures</a:t>
            </a:r>
            <a:endParaRPr b="1" sz="1250">
              <a:solidFill>
                <a:srgbClr val="9900FF"/>
              </a:solidFill>
              <a:latin typeface="Lato"/>
              <a:ea typeface="Lato"/>
              <a:cs typeface="Lato"/>
              <a:sym typeface="Lato"/>
            </a:endParaRPr>
          </a:p>
          <a:p>
            <a:pPr indent="0" lvl="0" marL="0" rtl="0" algn="l">
              <a:spcBef>
                <a:spcPts val="0"/>
              </a:spcBef>
              <a:spcAft>
                <a:spcPts val="0"/>
              </a:spcAft>
              <a:buNone/>
            </a:pPr>
            <a:r>
              <a:t/>
            </a:r>
            <a:endParaRPr b="1" sz="1250">
              <a:solidFill>
                <a:srgbClr val="9900FF"/>
              </a:solidFill>
              <a:latin typeface="Lato"/>
              <a:ea typeface="Lato"/>
              <a:cs typeface="Lato"/>
              <a:sym typeface="Lato"/>
            </a:endParaRPr>
          </a:p>
          <a:p>
            <a:pPr indent="0" lvl="0" marL="0" rtl="0" algn="l">
              <a:spcBef>
                <a:spcPts val="0"/>
              </a:spcBef>
              <a:spcAft>
                <a:spcPts val="0"/>
              </a:spcAft>
              <a:buNone/>
            </a:pPr>
            <a:r>
              <a:t/>
            </a:r>
            <a:endParaRPr b="1" sz="1250">
              <a:solidFill>
                <a:srgbClr val="9900FF"/>
              </a:solidFill>
              <a:latin typeface="Lato"/>
              <a:ea typeface="Lato"/>
              <a:cs typeface="Lato"/>
              <a:sym typeface="Lato"/>
            </a:endParaRPr>
          </a:p>
          <a:p>
            <a:pPr indent="0" lvl="0" marL="0" rtl="0" algn="l">
              <a:spcBef>
                <a:spcPts val="0"/>
              </a:spcBef>
              <a:spcAft>
                <a:spcPts val="0"/>
              </a:spcAft>
              <a:buNone/>
            </a:pPr>
            <a:r>
              <a:t/>
            </a:r>
            <a:endParaRPr b="1" sz="125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400"/>
              </a:spcAft>
              <a:buNone/>
            </a:pPr>
            <a:r>
              <a:rPr b="1" lang="en-GB" sz="2700">
                <a:solidFill>
                  <a:srgbClr val="9900FF"/>
                </a:solidFill>
                <a:latin typeface="Lato"/>
                <a:ea typeface="Lato"/>
                <a:cs typeface="Lato"/>
                <a:sym typeface="Lato"/>
              </a:rPr>
              <a:t>Config Server</a:t>
            </a:r>
            <a:endParaRPr sz="4200">
              <a:solidFill>
                <a:srgbClr val="9900FF"/>
              </a:solidFill>
              <a:latin typeface="Lato"/>
              <a:ea typeface="Lato"/>
              <a:cs typeface="Lato"/>
              <a:sym typeface="Lato"/>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A </a:t>
            </a:r>
            <a:r>
              <a:rPr b="1" lang="en-GB" sz="1300">
                <a:solidFill>
                  <a:srgbClr val="9900FF"/>
                </a:solidFill>
                <a:latin typeface="Lato"/>
                <a:ea typeface="Lato"/>
                <a:cs typeface="Lato"/>
                <a:sym typeface="Lato"/>
              </a:rPr>
              <a:t>Config Server</a:t>
            </a:r>
            <a:r>
              <a:rPr lang="en-GB" sz="1300">
                <a:solidFill>
                  <a:srgbClr val="9900FF"/>
                </a:solidFill>
                <a:latin typeface="Lato"/>
                <a:ea typeface="Lato"/>
                <a:cs typeface="Lato"/>
                <a:sym typeface="Lato"/>
              </a:rPr>
              <a:t> is a centralized configuration management system for distributed services. Instead of having each microservice maintain its configuration locally, a config server allows all services to retrieve their configurations from a common, centralized location, promoting consistency and easier management.</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Key Features of a Config Server:</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Centralized Configuration Management:</a:t>
            </a:r>
            <a:r>
              <a:rPr lang="en-GB" sz="1300">
                <a:solidFill>
                  <a:srgbClr val="9900FF"/>
                </a:solidFill>
                <a:latin typeface="Lato"/>
                <a:ea typeface="Lato"/>
                <a:cs typeface="Lato"/>
                <a:sym typeface="Lato"/>
              </a:rPr>
              <a:t> All configurations are stored in one place, often in a version-controlled repository (like Git). Each service can pull its configuration from the config server as needed.</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Dynamic Configuration Updates:</a:t>
            </a:r>
            <a:r>
              <a:rPr lang="en-GB" sz="1300">
                <a:solidFill>
                  <a:srgbClr val="9900FF"/>
                </a:solidFill>
                <a:latin typeface="Lato"/>
                <a:ea typeface="Lato"/>
                <a:cs typeface="Lato"/>
                <a:sym typeface="Lato"/>
              </a:rPr>
              <a:t> Many config servers support the ability to refresh configuration without redeploying services, allowing for real-time updates to service configurations.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Profiles/Environments:</a:t>
            </a:r>
            <a:r>
              <a:rPr lang="en-GB" sz="1300">
                <a:solidFill>
                  <a:srgbClr val="9900FF"/>
                </a:solidFill>
                <a:latin typeface="Lato"/>
                <a:ea typeface="Lato"/>
                <a:cs typeface="Lato"/>
                <a:sym typeface="Lato"/>
              </a:rPr>
              <a:t> Configurations can be maintained for different environments (e.g., development, staging, production), enabling services to retrieve environment-specific configurations.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Security:</a:t>
            </a:r>
            <a:r>
              <a:rPr lang="en-GB" sz="1300">
                <a:solidFill>
                  <a:srgbClr val="9900FF"/>
                </a:solidFill>
                <a:latin typeface="Lato"/>
                <a:ea typeface="Lato"/>
                <a:cs typeface="Lato"/>
                <a:sym typeface="Lato"/>
              </a:rPr>
              <a:t> Sensitive information such as database credentials, API keys, and passwords can be encrypted in the config server and decrypted by the services when needed.</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400"/>
              </a:spcAft>
              <a:buNone/>
            </a:pPr>
            <a:r>
              <a:rPr b="1" lang="en-GB" sz="2700">
                <a:solidFill>
                  <a:srgbClr val="9900FF"/>
                </a:solidFill>
                <a:latin typeface="Lato"/>
                <a:ea typeface="Lato"/>
                <a:cs typeface="Lato"/>
                <a:sym typeface="Lato"/>
              </a:rPr>
              <a:t>Config Server</a:t>
            </a:r>
            <a:endParaRPr sz="4200">
              <a:solidFill>
                <a:srgbClr val="9900FF"/>
              </a:solidFill>
              <a:latin typeface="Lato"/>
              <a:ea typeface="Lato"/>
              <a:cs typeface="Lato"/>
              <a:sym typeface="Lato"/>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Common Config Server Solutions: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Spring Cloud Config Server:</a:t>
            </a:r>
            <a:r>
              <a:rPr lang="en-GB" sz="1400">
                <a:solidFill>
                  <a:srgbClr val="9900FF"/>
                </a:solidFill>
                <a:latin typeface="Lato"/>
                <a:ea typeface="Lato"/>
                <a:cs typeface="Lato"/>
                <a:sym typeface="Lato"/>
              </a:rPr>
              <a:t> Often used in Spring-based microservice architectures, this server can fetch configurations from a Git repository or other supported storage systems.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Consul KV Store:</a:t>
            </a:r>
            <a:r>
              <a:rPr lang="en-GB" sz="1400">
                <a:solidFill>
                  <a:srgbClr val="9900FF"/>
                </a:solidFill>
                <a:latin typeface="Lato"/>
                <a:ea typeface="Lato"/>
                <a:cs typeface="Lato"/>
                <a:sym typeface="Lato"/>
              </a:rPr>
              <a:t> Consul not only provides service discovery but also a distributed key-value store that can act as a config store.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Apache Zookeeper, etcd:</a:t>
            </a:r>
            <a:r>
              <a:rPr lang="en-GB" sz="1400">
                <a:solidFill>
                  <a:srgbClr val="9900FF"/>
                </a:solidFill>
                <a:latin typeface="Lato"/>
                <a:ea typeface="Lato"/>
                <a:cs typeface="Lato"/>
                <a:sym typeface="Lato"/>
              </a:rPr>
              <a:t> These are also often used as configuration management stores in distributed systems.</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16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Integration of Service Discovery and Config Server</a:t>
            </a:r>
            <a:r>
              <a:rPr lang="en-GB" sz="1300">
                <a:solidFill>
                  <a:srgbClr val="9900FF"/>
                </a:solidFill>
                <a:latin typeface="Lato"/>
                <a:ea typeface="Lato"/>
                <a:cs typeface="Lato"/>
                <a:sym typeface="Lato"/>
              </a:rPr>
              <a:t> is an important architectural pattern in microservices that helps services to dynamically discover each other and manage their configuration in a centralized manner. Typically, these two components are used together to streamline service management, configuration changes, and scaling. Here’s how they are integrated:</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Key Components:</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AutoNum type="arabicPeriod"/>
            </a:pPr>
            <a:r>
              <a:rPr b="1" lang="en-GB" sz="1300">
                <a:solidFill>
                  <a:srgbClr val="9900FF"/>
                </a:solidFill>
                <a:latin typeface="Lato"/>
                <a:ea typeface="Lato"/>
                <a:cs typeface="Lato"/>
                <a:sym typeface="Lato"/>
              </a:rPr>
              <a:t>Service Discovery (e.g., Eureka, Consul, etc.):</a:t>
            </a:r>
            <a:endParaRPr b="1"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Purpose:</a:t>
            </a:r>
            <a:r>
              <a:rPr lang="en-GB" sz="1300">
                <a:solidFill>
                  <a:srgbClr val="9900FF"/>
                </a:solidFill>
                <a:latin typeface="Lato"/>
                <a:ea typeface="Lato"/>
                <a:cs typeface="Lato"/>
                <a:sym typeface="Lato"/>
              </a:rPr>
              <a:t> Service discovery allows microservices to dynamically register themselves and discover other services without hard-coded endpoints. This helps in scaling and fault tolerance as services can come and go dynamically.</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Examples:</a:t>
            </a:r>
            <a:r>
              <a:rPr lang="en-GB" sz="1300">
                <a:solidFill>
                  <a:srgbClr val="9900FF"/>
                </a:solidFill>
                <a:latin typeface="Lato"/>
                <a:ea typeface="Lato"/>
                <a:cs typeface="Lato"/>
                <a:sym typeface="Lato"/>
              </a:rPr>
              <a:t> Netflix Eureka, HashiCorp Consul, Apache Zookeeper.</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Client-Side Discovery:</a:t>
            </a:r>
            <a:r>
              <a:rPr lang="en-GB" sz="1300">
                <a:solidFill>
                  <a:srgbClr val="9900FF"/>
                </a:solidFill>
                <a:latin typeface="Lato"/>
                <a:ea typeface="Lato"/>
                <a:cs typeface="Lato"/>
                <a:sym typeface="Lato"/>
              </a:rPr>
              <a:t> Clients query the discovery server to get the service instances (Eureka).</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Server-Side Discovery:</a:t>
            </a:r>
            <a:r>
              <a:rPr lang="en-GB" sz="1300">
                <a:solidFill>
                  <a:srgbClr val="9900FF"/>
                </a:solidFill>
                <a:latin typeface="Lato"/>
                <a:ea typeface="Lato"/>
                <a:cs typeface="Lato"/>
                <a:sym typeface="Lato"/>
              </a:rPr>
              <a:t> A load balancer routes the request to an appropriate service instance (e.g., Kubernetes, Consul).</a:t>
            </a:r>
            <a:endParaRPr sz="16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000">
                <a:solidFill>
                  <a:srgbClr val="9900FF"/>
                </a:solidFill>
                <a:latin typeface="Lato"/>
                <a:ea typeface="Lato"/>
                <a:cs typeface="Lato"/>
                <a:sym typeface="Lato"/>
              </a:rPr>
              <a:t>Integration of Service Discovery and Config Server:</a:t>
            </a:r>
            <a:endParaRPr b="1" sz="2000">
              <a:solidFill>
                <a:srgbClr val="9900FF"/>
              </a:solidFill>
              <a:latin typeface="Lato"/>
              <a:ea typeface="Lato"/>
              <a:cs typeface="Lato"/>
              <a:sym typeface="Lato"/>
            </a:endParaRPr>
          </a:p>
          <a:p>
            <a:pPr indent="-355600" lvl="0" marL="457200" rtl="0" algn="l">
              <a:lnSpc>
                <a:spcPct val="115000"/>
              </a:lnSpc>
              <a:spcBef>
                <a:spcPts val="1200"/>
              </a:spcBef>
              <a:spcAft>
                <a:spcPts val="0"/>
              </a:spcAft>
              <a:buClr>
                <a:srgbClr val="9900FF"/>
              </a:buClr>
              <a:buSzPts val="2000"/>
              <a:buFont typeface="Lato"/>
              <a:buChar char="●"/>
            </a:pPr>
            <a:r>
              <a:t/>
            </a:r>
            <a:endParaRPr sz="2000">
              <a:solidFill>
                <a:srgbClr val="9900FF"/>
              </a:solidFill>
              <a:latin typeface="Lato"/>
              <a:ea typeface="Lato"/>
              <a:cs typeface="Lato"/>
              <a:sym typeface="Lato"/>
            </a:endParaRPr>
          </a:p>
          <a:p>
            <a:pPr indent="0" lvl="0" marL="0" rtl="0" algn="l">
              <a:spcBef>
                <a:spcPts val="1200"/>
              </a:spcBef>
              <a:spcAft>
                <a:spcPts val="0"/>
              </a:spcAft>
              <a:buNone/>
            </a:pPr>
            <a:r>
              <a:t/>
            </a:r>
            <a:endParaRPr sz="2000">
              <a:solidFill>
                <a:srgbClr val="9900FF"/>
              </a:solidFill>
              <a:latin typeface="Lato"/>
              <a:ea typeface="Lato"/>
              <a:cs typeface="Lato"/>
              <a:sym typeface="Lato"/>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1200"/>
              </a:spcBef>
              <a:spcAft>
                <a:spcPts val="0"/>
              </a:spcAft>
              <a:buClr>
                <a:srgbClr val="9900FF"/>
              </a:buClr>
              <a:buSzPts val="1400"/>
              <a:buFont typeface="Lato"/>
              <a:buChar char="○"/>
            </a:pPr>
            <a:r>
              <a:rPr b="1" lang="en-GB">
                <a:solidFill>
                  <a:srgbClr val="9900FF"/>
                </a:solidFill>
                <a:latin typeface="Lato"/>
                <a:ea typeface="Lato"/>
                <a:cs typeface="Lato"/>
                <a:sym typeface="Lato"/>
              </a:rPr>
              <a:t>Config Server (e.g., Spring Cloud Config):</a:t>
            </a:r>
            <a:endParaRPr b="1">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AutoNum type="romanLcPeriod"/>
            </a:pPr>
            <a:r>
              <a:rPr b="1" lang="en-GB">
                <a:solidFill>
                  <a:srgbClr val="9900FF"/>
                </a:solidFill>
                <a:latin typeface="Lato"/>
                <a:ea typeface="Lato"/>
                <a:cs typeface="Lato"/>
                <a:sym typeface="Lato"/>
              </a:rPr>
              <a:t>Purpose:</a:t>
            </a:r>
            <a:r>
              <a:rPr lang="en-GB">
                <a:solidFill>
                  <a:srgbClr val="9900FF"/>
                </a:solidFill>
                <a:latin typeface="Lato"/>
                <a:ea typeface="Lato"/>
                <a:cs typeface="Lato"/>
                <a:sym typeface="Lato"/>
              </a:rPr>
              <a:t> A configuration server provides a centralized mechanism to manage the configuration of microservices across different environments. It typically pulls configurations from a version-controlled repository (e.g., Git).</a:t>
            </a:r>
            <a:endParaRPr>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AutoNum type="romanLcPeriod"/>
            </a:pPr>
            <a:r>
              <a:rPr b="1" lang="en-GB">
                <a:solidFill>
                  <a:srgbClr val="9900FF"/>
                </a:solidFill>
                <a:latin typeface="Lato"/>
                <a:ea typeface="Lato"/>
                <a:cs typeface="Lato"/>
                <a:sym typeface="Lato"/>
              </a:rPr>
              <a:t>Examples:</a:t>
            </a:r>
            <a:r>
              <a:rPr lang="en-GB">
                <a:solidFill>
                  <a:srgbClr val="9900FF"/>
                </a:solidFill>
                <a:latin typeface="Lato"/>
                <a:ea typeface="Lato"/>
                <a:cs typeface="Lato"/>
                <a:sym typeface="Lato"/>
              </a:rPr>
              <a:t> Spring Cloud Config, HashiCorp Vault, Consul (for key-value store).</a:t>
            </a:r>
            <a:endParaRPr>
              <a:solidFill>
                <a:srgbClr val="9900FF"/>
              </a:solidFill>
              <a:latin typeface="Lato"/>
              <a:ea typeface="Lato"/>
              <a:cs typeface="Lato"/>
              <a:sym typeface="Lato"/>
            </a:endParaRPr>
          </a:p>
          <a:p>
            <a:pPr indent="-317500" lvl="2" marL="1371600" rtl="0" algn="l">
              <a:spcBef>
                <a:spcPts val="0"/>
              </a:spcBef>
              <a:spcAft>
                <a:spcPts val="0"/>
              </a:spcAft>
              <a:buClr>
                <a:srgbClr val="9900FF"/>
              </a:buClr>
              <a:buSzPts val="1400"/>
              <a:buAutoNum type="romanLcPeriod"/>
            </a:pPr>
            <a:r>
              <a:rPr b="1" lang="en-GB">
                <a:solidFill>
                  <a:srgbClr val="9900FF"/>
                </a:solidFill>
                <a:latin typeface="Lato"/>
                <a:ea typeface="Lato"/>
                <a:cs typeface="Lato"/>
                <a:sym typeface="Lato"/>
              </a:rPr>
              <a:t>Centralized Management:</a:t>
            </a:r>
            <a:r>
              <a:rPr lang="en-GB">
                <a:solidFill>
                  <a:srgbClr val="9900FF"/>
                </a:solidFill>
                <a:latin typeface="Lato"/>
                <a:ea typeface="Lato"/>
                <a:cs typeface="Lato"/>
                <a:sym typeface="Lato"/>
              </a:rPr>
              <a:t> Microservices do not manage configurations independently; they query the config server on startup or periodically to fetch the latest configuration.</a:t>
            </a:r>
            <a:endParaRPr>
              <a:solidFill>
                <a:srgbClr val="9900FF"/>
              </a:solidFill>
              <a:latin typeface="Lato"/>
              <a:ea typeface="Lato"/>
              <a:cs typeface="Lato"/>
              <a:sym typeface="Lato"/>
            </a:endParaRPr>
          </a:p>
          <a:p>
            <a:pPr indent="-330200" lvl="1" marL="914400" rtl="0" algn="l">
              <a:spcBef>
                <a:spcPts val="0"/>
              </a:spcBef>
              <a:spcAft>
                <a:spcPts val="0"/>
              </a:spcAft>
              <a:buClr>
                <a:srgbClr val="9900FF"/>
              </a:buClr>
              <a:buSzPts val="1600"/>
              <a:buFont typeface="Lato"/>
              <a:buChar char="○"/>
            </a:pPr>
            <a:r>
              <a:t/>
            </a:r>
            <a:endParaRPr b="1" sz="16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