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La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8c080e19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8c080e19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8c080e19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8c080e19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8c080e19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8c080e19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8c080e19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8c080e19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8c080e19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8c080e19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8c080e19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8c080e19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8c080e19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8c080e19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8c080e19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8c080e19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8c080e19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8c080e19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8c080e19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8c080e19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8c080e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8c080e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8c080e19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8c080e19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8c080e19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8c080e19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8c080e19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8c080e19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8c080e19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8c080e19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8c080e19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8c080e19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8c080e195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8c080e195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8c080e19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8c080e19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8c080e195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8c080e195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8c080e1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8c080e1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8c080e19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8c080e1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8c080e19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8c080e19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8c080e19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8c080e1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8c080e19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8c080e19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8c080e19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8c080e19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8c080e19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8c080e19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emver.org/" TargetMode="External"/><Relationship Id="rId4" Type="http://schemas.openxmlformats.org/officeDocument/2006/relationships/hyperlink" Target="https://semver.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npmjs.com/" TargetMode="External"/><Relationship Id="rId4" Type="http://schemas.openxmlformats.org/officeDocument/2006/relationships/hyperlink" Target="https://www.npmj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100">
                <a:solidFill>
                  <a:srgbClr val="9900FF"/>
                </a:solidFill>
                <a:latin typeface="Lato"/>
                <a:ea typeface="Lato"/>
                <a:cs typeface="Lato"/>
                <a:sym typeface="Lato"/>
              </a:rPr>
              <a:t>Day 29 Node JS and Npm</a:t>
            </a:r>
            <a:endParaRPr sz="4100">
              <a:solidFill>
                <a:srgbClr val="9900FF"/>
              </a:solidFill>
              <a:latin typeface="Lato"/>
              <a:ea typeface="Lato"/>
              <a:cs typeface="Lato"/>
              <a:sym typeface="La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87350" lvl="0" marL="342900" rtl="0" algn="l">
              <a:lnSpc>
                <a:spcPct val="107000"/>
              </a:lnSpc>
              <a:spcBef>
                <a:spcPts val="0"/>
              </a:spcBef>
              <a:spcAft>
                <a:spcPts val="0"/>
              </a:spcAft>
              <a:buClr>
                <a:srgbClr val="9900FF"/>
              </a:buClr>
              <a:buSzPts val="1900"/>
              <a:buFont typeface="Lato"/>
              <a:buChar char="∙"/>
            </a:pPr>
            <a:r>
              <a:rPr b="1" lang="en-GB" sz="1900">
                <a:solidFill>
                  <a:srgbClr val="9900FF"/>
                </a:solidFill>
                <a:latin typeface="Lato"/>
                <a:ea typeface="Lato"/>
                <a:cs typeface="Lato"/>
                <a:sym typeface="Lato"/>
              </a:rPr>
              <a:t>NPM packages and dependencies</a:t>
            </a:r>
            <a:endParaRPr b="1" sz="3500"/>
          </a:p>
        </p:txBody>
      </p:sp>
      <p:sp>
        <p:nvSpPr>
          <p:cNvPr id="115" name="Google Shape;115;p22"/>
          <p:cNvSpPr txBox="1"/>
          <p:nvPr>
            <p:ph idx="1" type="body"/>
          </p:nvPr>
        </p:nvSpPr>
        <p:spPr>
          <a:xfrm>
            <a:off x="150675" y="939150"/>
            <a:ext cx="5132700" cy="4204500"/>
          </a:xfrm>
          <a:prstGeom prst="rect">
            <a:avLst/>
          </a:prstGeom>
        </p:spPr>
        <p:txBody>
          <a:bodyPr anchorCtr="0" anchor="t" bIns="91425" lIns="91425" spcFirstLastPara="1" rIns="91425" wrap="square" tIns="91425">
            <a:normAutofit fontScale="77500" lnSpcReduction="10000"/>
          </a:bodyPr>
          <a:lstStyle/>
          <a:p>
            <a:pPr indent="-282733" lvl="0" marL="457200" rtl="0" algn="l">
              <a:spcBef>
                <a:spcPts val="1200"/>
              </a:spcBef>
              <a:spcAft>
                <a:spcPts val="0"/>
              </a:spcAft>
              <a:buClr>
                <a:srgbClr val="9900FF"/>
              </a:buClr>
              <a:buSzPct val="100000"/>
              <a:buAutoNum type="arabicPeriod"/>
            </a:pPr>
            <a:r>
              <a:rPr lang="en-GB" sz="1100">
                <a:solidFill>
                  <a:srgbClr val="9900FF"/>
                </a:solidFill>
              </a:rPr>
              <a:t>Example structure of </a:t>
            </a:r>
            <a:r>
              <a:rPr lang="en-GB" sz="1100">
                <a:solidFill>
                  <a:srgbClr val="9900FF"/>
                </a:solidFill>
                <a:latin typeface="Roboto Mono"/>
                <a:ea typeface="Roboto Mono"/>
                <a:cs typeface="Roboto Mono"/>
                <a:sym typeface="Roboto Mono"/>
              </a:rPr>
              <a:t>package.json</a:t>
            </a:r>
            <a:r>
              <a:rPr lang="en-GB" sz="1100">
                <a:solidFill>
                  <a:srgbClr val="9900FF"/>
                </a:solidFill>
              </a:rPr>
              <a:t>:</a:t>
            </a:r>
            <a:endParaRPr sz="1100">
              <a:solidFill>
                <a:srgbClr val="9900FF"/>
              </a:solidFill>
            </a:endParaRPr>
          </a:p>
          <a:p>
            <a:pPr indent="0" lvl="0" marL="0" rtl="0" algn="l">
              <a:spcBef>
                <a:spcPts val="1400"/>
              </a:spcBef>
              <a:spcAft>
                <a:spcPts val="0"/>
              </a:spcAft>
              <a:buNone/>
            </a:pPr>
            <a:r>
              <a:rPr b="1" lang="en-GB" sz="1300">
                <a:solidFill>
                  <a:srgbClr val="9900FF"/>
                </a:solidFill>
              </a:rPr>
              <a:t>Key NPM Commands:</a:t>
            </a:r>
            <a:endParaRPr b="1" sz="1300">
              <a:solidFill>
                <a:srgbClr val="9900FF"/>
              </a:solidFill>
            </a:endParaRPr>
          </a:p>
          <a:p>
            <a:pPr indent="-282733" lvl="0" marL="457200" rtl="0" algn="l">
              <a:spcBef>
                <a:spcPts val="1200"/>
              </a:spcBef>
              <a:spcAft>
                <a:spcPts val="0"/>
              </a:spcAft>
              <a:buClr>
                <a:srgbClr val="9900FF"/>
              </a:buClr>
              <a:buSzPct val="100000"/>
              <a:buAutoNum type="arabicPeriod"/>
            </a:pPr>
            <a:r>
              <a:rPr b="1" lang="en-GB" sz="1100">
                <a:solidFill>
                  <a:srgbClr val="9900FF"/>
                </a:solidFill>
              </a:rPr>
              <a:t>Initialize a Project</a:t>
            </a:r>
            <a:r>
              <a:rPr lang="en-GB" sz="1100">
                <a:solidFill>
                  <a:srgbClr val="9900FF"/>
                </a:solidFill>
              </a:rPr>
              <a:t>:</a:t>
            </a:r>
            <a:endParaRPr sz="1100">
              <a:solidFill>
                <a:srgbClr val="9900FF"/>
              </a:solidFill>
            </a:endParaRPr>
          </a:p>
          <a:p>
            <a:pPr indent="0" lvl="0" marL="457200" rtl="0" algn="l">
              <a:spcBef>
                <a:spcPts val="1200"/>
              </a:spcBef>
              <a:spcAft>
                <a:spcPts val="0"/>
              </a:spcAft>
              <a:buNone/>
            </a:pPr>
            <a:r>
              <a:rPr lang="en-GB" sz="1100">
                <a:solidFill>
                  <a:srgbClr val="9900FF"/>
                </a:solidFill>
              </a:rPr>
              <a:t>npm init</a:t>
            </a:r>
            <a:endParaRPr sz="1100">
              <a:solidFill>
                <a:srgbClr val="9900FF"/>
              </a:solidFill>
            </a:endParaRPr>
          </a:p>
          <a:p>
            <a:pPr indent="0" lvl="0" marL="0" rtl="0" algn="l">
              <a:spcBef>
                <a:spcPts val="1200"/>
              </a:spcBef>
              <a:spcAft>
                <a:spcPts val="0"/>
              </a:spcAft>
              <a:buNone/>
            </a:pPr>
            <a:r>
              <a:rPr lang="en-GB" sz="1100">
                <a:solidFill>
                  <a:srgbClr val="9900FF"/>
                </a:solidFill>
              </a:rPr>
              <a:t>This creates a </a:t>
            </a:r>
            <a:r>
              <a:rPr lang="en-GB" sz="1100">
                <a:solidFill>
                  <a:srgbClr val="9900FF"/>
                </a:solidFill>
                <a:latin typeface="Roboto Mono"/>
                <a:ea typeface="Roboto Mono"/>
                <a:cs typeface="Roboto Mono"/>
                <a:sym typeface="Roboto Mono"/>
              </a:rPr>
              <a:t>package.json</a:t>
            </a:r>
            <a:r>
              <a:rPr lang="en-GB" sz="1100">
                <a:solidFill>
                  <a:srgbClr val="9900FF"/>
                </a:solidFill>
              </a:rPr>
              <a:t> file with information about the project.</a:t>
            </a:r>
            <a:endParaRPr sz="1100">
              <a:solidFill>
                <a:srgbClr val="9900FF"/>
              </a:solidFill>
            </a:endParaRPr>
          </a:p>
          <a:p>
            <a:pPr indent="0" lvl="0" marL="0" rtl="0" algn="l">
              <a:spcBef>
                <a:spcPts val="1200"/>
              </a:spcBef>
              <a:spcAft>
                <a:spcPts val="0"/>
              </a:spcAft>
              <a:buNone/>
            </a:pPr>
            <a:r>
              <a:rPr lang="en-GB" sz="1100">
                <a:solidFill>
                  <a:srgbClr val="9900FF"/>
                </a:solidFill>
              </a:rPr>
              <a:t>2.	</a:t>
            </a:r>
            <a:r>
              <a:rPr b="1" lang="en-GB" sz="1100">
                <a:solidFill>
                  <a:srgbClr val="9900FF"/>
                </a:solidFill>
              </a:rPr>
              <a:t>Install a Package</a:t>
            </a:r>
            <a:r>
              <a:rPr lang="en-GB" sz="1100">
                <a:solidFill>
                  <a:srgbClr val="9900FF"/>
                </a:solidFill>
              </a:rPr>
              <a:t>:</a:t>
            </a:r>
            <a:endParaRPr sz="1100">
              <a:solidFill>
                <a:srgbClr val="9900FF"/>
              </a:solidFill>
            </a:endParaRPr>
          </a:p>
          <a:p>
            <a:pPr indent="457200" lvl="0" marL="0" rtl="0" algn="l">
              <a:spcBef>
                <a:spcPts val="1200"/>
              </a:spcBef>
              <a:spcAft>
                <a:spcPts val="0"/>
              </a:spcAft>
              <a:buNone/>
            </a:pPr>
            <a:r>
              <a:rPr lang="en-GB" sz="1100">
                <a:solidFill>
                  <a:srgbClr val="9900FF"/>
                </a:solidFill>
              </a:rPr>
              <a:t>npm install &lt;package-name&gt;</a:t>
            </a:r>
            <a:endParaRPr sz="1100">
              <a:solidFill>
                <a:srgbClr val="9900FF"/>
              </a:solidFill>
            </a:endParaRPr>
          </a:p>
          <a:p>
            <a:pPr indent="457200" lvl="0" marL="0" rtl="0" algn="l">
              <a:spcBef>
                <a:spcPts val="1200"/>
              </a:spcBef>
              <a:spcAft>
                <a:spcPts val="0"/>
              </a:spcAft>
              <a:buNone/>
            </a:pPr>
            <a:r>
              <a:rPr lang="en-GB" sz="1100">
                <a:solidFill>
                  <a:srgbClr val="9900FF"/>
                </a:solidFill>
              </a:rPr>
              <a:t>Installs the specified package and adds it to the </a:t>
            </a:r>
            <a:r>
              <a:rPr lang="en-GB" sz="1100">
                <a:solidFill>
                  <a:srgbClr val="9900FF"/>
                </a:solidFill>
                <a:latin typeface="Roboto Mono"/>
                <a:ea typeface="Roboto Mono"/>
                <a:cs typeface="Roboto Mono"/>
                <a:sym typeface="Roboto Mono"/>
              </a:rPr>
              <a:t>dependencies</a:t>
            </a:r>
            <a:r>
              <a:rPr lang="en-GB" sz="1100">
                <a:solidFill>
                  <a:srgbClr val="9900FF"/>
                </a:solidFill>
              </a:rPr>
              <a:t> section in </a:t>
            </a:r>
            <a:r>
              <a:rPr lang="en-GB" sz="1100">
                <a:solidFill>
                  <a:srgbClr val="9900FF"/>
                </a:solidFill>
                <a:latin typeface="Roboto Mono"/>
                <a:ea typeface="Roboto Mono"/>
                <a:cs typeface="Roboto Mono"/>
                <a:sym typeface="Roboto Mono"/>
              </a:rPr>
              <a:t>package.json</a:t>
            </a:r>
            <a:r>
              <a:rPr lang="en-GB" sz="1100">
                <a:solidFill>
                  <a:srgbClr val="9900FF"/>
                </a:solidFill>
              </a:rPr>
              <a:t>.</a:t>
            </a:r>
            <a:endParaRPr sz="1100">
              <a:solidFill>
                <a:srgbClr val="9900FF"/>
              </a:solidFill>
            </a:endParaRPr>
          </a:p>
          <a:p>
            <a:pPr indent="0" lvl="0" marL="0" rtl="0" algn="l">
              <a:spcBef>
                <a:spcPts val="1200"/>
              </a:spcBef>
              <a:spcAft>
                <a:spcPts val="0"/>
              </a:spcAft>
              <a:buNone/>
            </a:pPr>
            <a:r>
              <a:rPr b="1" lang="en-GB" sz="1100">
                <a:solidFill>
                  <a:srgbClr val="9900FF"/>
                </a:solidFill>
              </a:rPr>
              <a:t>3.	Install a DevDependency</a:t>
            </a:r>
            <a:r>
              <a:rPr lang="en-GB" sz="1100">
                <a:solidFill>
                  <a:srgbClr val="9900FF"/>
                </a:solidFill>
              </a:rPr>
              <a:t>:</a:t>
            </a:r>
            <a:endParaRPr sz="1100">
              <a:solidFill>
                <a:srgbClr val="9900FF"/>
              </a:solidFill>
            </a:endParaRPr>
          </a:p>
          <a:p>
            <a:pPr indent="0" lvl="0" marL="0" rtl="0" algn="l">
              <a:spcBef>
                <a:spcPts val="1200"/>
              </a:spcBef>
              <a:spcAft>
                <a:spcPts val="0"/>
              </a:spcAft>
              <a:buNone/>
            </a:pPr>
            <a:r>
              <a:rPr lang="en-GB" sz="1100">
                <a:solidFill>
                  <a:srgbClr val="9900FF"/>
                </a:solidFill>
              </a:rPr>
              <a:t>npm install &lt;package-name&gt; --save-dev</a:t>
            </a:r>
            <a:endParaRPr sz="1100">
              <a:solidFill>
                <a:srgbClr val="9900FF"/>
              </a:solidFill>
            </a:endParaRPr>
          </a:p>
          <a:p>
            <a:pPr indent="0" lvl="0" marL="0" rtl="0" algn="l">
              <a:spcBef>
                <a:spcPts val="1200"/>
              </a:spcBef>
              <a:spcAft>
                <a:spcPts val="0"/>
              </a:spcAft>
              <a:buNone/>
            </a:pPr>
            <a:r>
              <a:rPr lang="en-GB" sz="1100">
                <a:solidFill>
                  <a:srgbClr val="9900FF"/>
                </a:solidFill>
              </a:rPr>
              <a:t>Installs the package and adds it to the </a:t>
            </a:r>
            <a:r>
              <a:rPr lang="en-GB" sz="1100">
                <a:solidFill>
                  <a:srgbClr val="9900FF"/>
                </a:solidFill>
                <a:latin typeface="Roboto Mono"/>
                <a:ea typeface="Roboto Mono"/>
                <a:cs typeface="Roboto Mono"/>
                <a:sym typeface="Roboto Mono"/>
              </a:rPr>
              <a:t>devDependencies</a:t>
            </a:r>
            <a:r>
              <a:rPr lang="en-GB" sz="1100">
                <a:solidFill>
                  <a:srgbClr val="9900FF"/>
                </a:solidFill>
              </a:rPr>
              <a:t> section.</a:t>
            </a:r>
            <a:endParaRPr sz="1100">
              <a:solidFill>
                <a:srgbClr val="9900FF"/>
              </a:solidFill>
            </a:endParaRPr>
          </a:p>
          <a:p>
            <a:pPr indent="0" lvl="0" marL="0" rtl="0" algn="l">
              <a:spcBef>
                <a:spcPts val="1200"/>
              </a:spcBef>
              <a:spcAft>
                <a:spcPts val="0"/>
              </a:spcAft>
              <a:buNone/>
            </a:pPr>
            <a:r>
              <a:rPr b="1" lang="en-GB" sz="1100">
                <a:solidFill>
                  <a:srgbClr val="9900FF"/>
                </a:solidFill>
              </a:rPr>
              <a:t>4.	Install All Dependencies</a:t>
            </a:r>
            <a:r>
              <a:rPr lang="en-GB" sz="1100">
                <a:solidFill>
                  <a:srgbClr val="9900FF"/>
                </a:solidFill>
              </a:rPr>
              <a:t>:</a:t>
            </a:r>
            <a:endParaRPr sz="1100">
              <a:solidFill>
                <a:srgbClr val="9900FF"/>
              </a:solidFill>
            </a:endParaRPr>
          </a:p>
          <a:p>
            <a:pPr indent="457200" lvl="0" marL="0" rtl="0" algn="l">
              <a:spcBef>
                <a:spcPts val="1200"/>
              </a:spcBef>
              <a:spcAft>
                <a:spcPts val="0"/>
              </a:spcAft>
              <a:buNone/>
            </a:pPr>
            <a:r>
              <a:rPr lang="en-GB" sz="1100">
                <a:solidFill>
                  <a:srgbClr val="9900FF"/>
                </a:solidFill>
              </a:rPr>
              <a:t>npm install</a:t>
            </a:r>
            <a:endParaRPr sz="1100">
              <a:solidFill>
                <a:srgbClr val="9900FF"/>
              </a:solidFill>
            </a:endParaRPr>
          </a:p>
          <a:p>
            <a:pPr indent="0" lvl="0" marL="0" rtl="0" algn="l">
              <a:spcBef>
                <a:spcPts val="1200"/>
              </a:spcBef>
              <a:spcAft>
                <a:spcPts val="1200"/>
              </a:spcAft>
              <a:buNone/>
            </a:pPr>
            <a:r>
              <a:rPr lang="en-GB" sz="1100">
                <a:solidFill>
                  <a:srgbClr val="9900FF"/>
                </a:solidFill>
              </a:rPr>
              <a:t>This installs all the dependencies listed in </a:t>
            </a:r>
            <a:r>
              <a:rPr lang="en-GB" sz="1100">
                <a:solidFill>
                  <a:srgbClr val="9900FF"/>
                </a:solidFill>
                <a:latin typeface="Roboto Mono"/>
                <a:ea typeface="Roboto Mono"/>
                <a:cs typeface="Roboto Mono"/>
                <a:sym typeface="Roboto Mono"/>
              </a:rPr>
              <a:t>package.json</a:t>
            </a:r>
            <a:r>
              <a:rPr lang="en-GB" sz="1100">
                <a:solidFill>
                  <a:srgbClr val="9900FF"/>
                </a:solidFill>
              </a:rPr>
              <a:t>.</a:t>
            </a:r>
            <a:endParaRPr sz="1100">
              <a:solidFill>
                <a:srgbClr val="9900FF"/>
              </a:solidFill>
            </a:endParaRPr>
          </a:p>
        </p:txBody>
      </p:sp>
      <p:sp>
        <p:nvSpPr>
          <p:cNvPr id="116" name="Google Shape;116;p22"/>
          <p:cNvSpPr txBox="1"/>
          <p:nvPr/>
        </p:nvSpPr>
        <p:spPr>
          <a:xfrm>
            <a:off x="5584700" y="355075"/>
            <a:ext cx="3000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80000"/>
                </a:solidFill>
                <a:latin typeface="Lato"/>
                <a:ea typeface="Lato"/>
                <a:cs typeface="Lato"/>
                <a:sym typeface="Lato"/>
              </a:rPr>
              <a:t>{</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"name": "my-project",</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"version": "1.0.0",</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"description": "A sample project",</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"main": "index.js",</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"scripts":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"start": "node index.js",</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"test": "jest"</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"dependencies":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"express": "^4.17.1"</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"devDependencies":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"jest": "^26.6.3"</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a:t>
            </a:r>
            <a:endParaRPr>
              <a:solidFill>
                <a:srgbClr val="98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55100" y="197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solidFill>
                  <a:srgbClr val="9900FF"/>
                </a:solidFill>
                <a:latin typeface="Lato"/>
                <a:ea typeface="Lato"/>
                <a:cs typeface="Lato"/>
                <a:sym typeface="Lato"/>
              </a:rPr>
              <a:t>Npm Commands</a:t>
            </a:r>
            <a:endParaRPr sz="2220">
              <a:solidFill>
                <a:srgbClr val="9900FF"/>
              </a:solidFill>
              <a:latin typeface="Lato"/>
              <a:ea typeface="Lato"/>
              <a:cs typeface="Lato"/>
              <a:sym typeface="Lato"/>
            </a:endParaRPr>
          </a:p>
        </p:txBody>
      </p:sp>
      <p:sp>
        <p:nvSpPr>
          <p:cNvPr id="122" name="Google Shape;122;p23"/>
          <p:cNvSpPr txBox="1"/>
          <p:nvPr/>
        </p:nvSpPr>
        <p:spPr>
          <a:xfrm>
            <a:off x="355100" y="723950"/>
            <a:ext cx="8339400" cy="441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000">
                <a:solidFill>
                  <a:srgbClr val="9900FF"/>
                </a:solidFill>
                <a:latin typeface="Lato"/>
                <a:ea typeface="Lato"/>
                <a:cs typeface="Lato"/>
                <a:sym typeface="Lato"/>
              </a:rPr>
              <a:t>5.	Update a Package</a:t>
            </a:r>
            <a:r>
              <a:rPr lang="en-GB" sz="1000">
                <a:solidFill>
                  <a:srgbClr val="9900FF"/>
                </a:solidFill>
                <a:latin typeface="Lato"/>
                <a:ea typeface="Lato"/>
                <a:cs typeface="Lato"/>
                <a:sym typeface="Lato"/>
              </a:rPr>
              <a:t>:</a:t>
            </a:r>
            <a:endParaRPr sz="10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1000">
                <a:solidFill>
                  <a:srgbClr val="9900FF"/>
                </a:solidFill>
                <a:latin typeface="Lato"/>
                <a:ea typeface="Lato"/>
                <a:cs typeface="Lato"/>
                <a:sym typeface="Lato"/>
              </a:rPr>
              <a:t>npm update &lt;package-name&gt;</a:t>
            </a:r>
            <a:endParaRPr sz="10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1100">
                <a:solidFill>
                  <a:srgbClr val="9900FF"/>
                </a:solidFill>
                <a:latin typeface="Lato"/>
                <a:ea typeface="Lato"/>
                <a:cs typeface="Lato"/>
                <a:sym typeface="Lato"/>
              </a:rPr>
              <a:t>Updates the specified package to the latest version based on the version range specified in package.json.</a:t>
            </a:r>
            <a:endParaRPr sz="11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b="1" lang="en-GB" sz="1100">
                <a:solidFill>
                  <a:srgbClr val="9900FF"/>
                </a:solidFill>
                <a:latin typeface="Lato"/>
                <a:ea typeface="Lato"/>
                <a:cs typeface="Lato"/>
                <a:sym typeface="Lato"/>
              </a:rPr>
              <a:t>6.	</a:t>
            </a:r>
            <a:r>
              <a:rPr b="1" lang="en-GB" sz="1100">
                <a:solidFill>
                  <a:srgbClr val="9900FF"/>
                </a:solidFill>
                <a:latin typeface="Lato"/>
                <a:ea typeface="Lato"/>
                <a:cs typeface="Lato"/>
                <a:sym typeface="Lato"/>
              </a:rPr>
              <a:t>Uninstall a Package</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1100">
                <a:solidFill>
                  <a:srgbClr val="9900FF"/>
                </a:solidFill>
                <a:latin typeface="Lato"/>
                <a:ea typeface="Lato"/>
                <a:cs typeface="Lato"/>
                <a:sym typeface="Lato"/>
              </a:rPr>
              <a:t>npm uninstall &lt;package-name&gt;</a:t>
            </a:r>
            <a:endParaRPr sz="11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lang="en-GB" sz="1100">
                <a:solidFill>
                  <a:srgbClr val="9900FF"/>
                </a:solidFill>
                <a:latin typeface="Lato"/>
                <a:ea typeface="Lato"/>
                <a:cs typeface="Lato"/>
                <a:sym typeface="Lato"/>
              </a:rPr>
              <a:t>Removes a package from node_modules and the package.json dependencies list.</a:t>
            </a:r>
            <a:endParaRPr sz="11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b="1" lang="en-GB" sz="1100">
                <a:solidFill>
                  <a:srgbClr val="9900FF"/>
                </a:solidFill>
                <a:latin typeface="Lato"/>
                <a:ea typeface="Lato"/>
                <a:cs typeface="Lato"/>
                <a:sym typeface="Lato"/>
              </a:rPr>
              <a:t>Global vs Local Installations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0" marL="457200" rtl="0" algn="l">
              <a:lnSpc>
                <a:spcPct val="115000"/>
              </a:lnSpc>
              <a:spcBef>
                <a:spcPts val="1400"/>
              </a:spcBef>
              <a:spcAft>
                <a:spcPts val="0"/>
              </a:spcAft>
              <a:buClr>
                <a:srgbClr val="9900FF"/>
              </a:buClr>
              <a:buSzPts val="1100"/>
              <a:buChar char="●"/>
            </a:pPr>
            <a:r>
              <a:rPr b="1" lang="en-GB" sz="1100">
                <a:solidFill>
                  <a:srgbClr val="9900FF"/>
                </a:solidFill>
                <a:latin typeface="Lato"/>
                <a:ea typeface="Lato"/>
                <a:cs typeface="Lato"/>
                <a:sym typeface="Lato"/>
              </a:rPr>
              <a:t>Local Install</a:t>
            </a:r>
            <a:r>
              <a:rPr lang="en-GB" sz="1100">
                <a:solidFill>
                  <a:srgbClr val="9900FF"/>
                </a:solidFill>
                <a:latin typeface="Lato"/>
                <a:ea typeface="Lato"/>
                <a:cs typeface="Lato"/>
                <a:sym typeface="Lato"/>
              </a:rPr>
              <a:t> (npm install &lt;package-name&gt;): Installs the package in the node_modules directory of the project.</a:t>
            </a:r>
            <a:endParaRPr sz="11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Char char="●"/>
            </a:pPr>
            <a:r>
              <a:rPr b="1" lang="en-GB" sz="1100">
                <a:solidFill>
                  <a:srgbClr val="9900FF"/>
                </a:solidFill>
                <a:latin typeface="Lato"/>
                <a:ea typeface="Lato"/>
                <a:cs typeface="Lato"/>
                <a:sym typeface="Lato"/>
              </a:rPr>
              <a:t>Global Install</a:t>
            </a:r>
            <a:r>
              <a:rPr lang="en-GB" sz="1100">
                <a:solidFill>
                  <a:srgbClr val="9900FF"/>
                </a:solidFill>
                <a:latin typeface="Lato"/>
                <a:ea typeface="Lato"/>
                <a:cs typeface="Lato"/>
                <a:sym typeface="Lato"/>
              </a:rPr>
              <a:t> (npm install -g &lt;package-name&gt;): Installs the package globally, making it available system-wide.</a:t>
            </a:r>
            <a:endParaRPr sz="1100">
              <a:solidFill>
                <a:srgbClr val="9900FF"/>
              </a:solidFill>
              <a:latin typeface="Lato"/>
              <a:ea typeface="Lato"/>
              <a:cs typeface="Lato"/>
              <a:sym typeface="Lato"/>
            </a:endParaRPr>
          </a:p>
          <a:p>
            <a:pPr indent="0" lvl="0" marL="0" rtl="0" algn="l">
              <a:lnSpc>
                <a:spcPct val="115000"/>
              </a:lnSpc>
              <a:spcBef>
                <a:spcPts val="1200"/>
              </a:spcBef>
              <a:spcAft>
                <a:spcPts val="0"/>
              </a:spcAft>
              <a:buNone/>
            </a:pPr>
            <a:r>
              <a:rPr b="1" lang="en-GB" sz="1100">
                <a:solidFill>
                  <a:srgbClr val="9900FF"/>
                </a:solidFill>
                <a:latin typeface="Lato"/>
                <a:ea typeface="Lato"/>
                <a:cs typeface="Lato"/>
                <a:sym typeface="Lato"/>
              </a:rPr>
              <a:t>Versioning</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0" marL="457200" rtl="0" algn="l">
              <a:lnSpc>
                <a:spcPct val="115000"/>
              </a:lnSpc>
              <a:spcBef>
                <a:spcPts val="1200"/>
              </a:spcBef>
              <a:spcAft>
                <a:spcPts val="0"/>
              </a:spcAft>
              <a:buClr>
                <a:srgbClr val="9900FF"/>
              </a:buClr>
              <a:buSzPts val="1100"/>
              <a:buChar char="●"/>
            </a:pPr>
            <a:r>
              <a:rPr lang="en-GB" sz="1100">
                <a:solidFill>
                  <a:srgbClr val="9900FF"/>
                </a:solidFill>
                <a:latin typeface="Lato"/>
                <a:ea typeface="Lato"/>
                <a:cs typeface="Lato"/>
                <a:sym typeface="Lato"/>
              </a:rPr>
              <a:t>NPM uses</a:t>
            </a:r>
            <a:r>
              <a:rPr lang="en-GB" sz="1100">
                <a:solidFill>
                  <a:srgbClr val="9900FF"/>
                </a:solidFill>
                <a:uFill>
                  <a:noFill/>
                </a:uFill>
                <a:latin typeface="Lato"/>
                <a:ea typeface="Lato"/>
                <a:cs typeface="Lato"/>
                <a:sym typeface="Lato"/>
                <a:hlinkClick r:id="rId3">
                  <a:extLst>
                    <a:ext uri="{A12FA001-AC4F-418D-AE19-62706E023703}">
                      <ahyp:hlinkClr val="tx"/>
                    </a:ext>
                  </a:extLst>
                </a:hlinkClick>
              </a:rPr>
              <a:t> </a:t>
            </a:r>
            <a:r>
              <a:rPr lang="en-GB" sz="1100" u="sng">
                <a:solidFill>
                  <a:srgbClr val="9900FF"/>
                </a:solidFill>
                <a:latin typeface="Lato"/>
                <a:ea typeface="Lato"/>
                <a:cs typeface="Lato"/>
                <a:sym typeface="Lato"/>
                <a:hlinkClick r:id="rId4">
                  <a:extLst>
                    <a:ext uri="{A12FA001-AC4F-418D-AE19-62706E023703}">
                      <ahyp:hlinkClr val="tx"/>
                    </a:ext>
                  </a:extLst>
                </a:hlinkClick>
              </a:rPr>
              <a:t>semantic versioning</a:t>
            </a:r>
            <a:r>
              <a:rPr lang="en-GB" sz="1100">
                <a:solidFill>
                  <a:srgbClr val="9900FF"/>
                </a:solidFill>
                <a:latin typeface="Lato"/>
                <a:ea typeface="Lato"/>
                <a:cs typeface="Lato"/>
                <a:sym typeface="Lato"/>
              </a:rPr>
              <a:t> (semver). Versions follow the format MAJOR.MINOR.PATCH (e.g., 1.0.0).</a:t>
            </a:r>
            <a:endParaRPr sz="11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Char char="●"/>
            </a:pPr>
            <a:r>
              <a:rPr lang="en-GB" sz="1100">
                <a:solidFill>
                  <a:srgbClr val="9900FF"/>
                </a:solidFill>
                <a:latin typeface="Lato"/>
                <a:ea typeface="Lato"/>
                <a:cs typeface="Lato"/>
                <a:sym typeface="Lato"/>
              </a:rPr>
              <a:t>Symbols like ^, ~, &gt;, &gt;= in front of version numbers allow control over which versions to install:</a:t>
            </a:r>
            <a:endParaRPr sz="1100">
              <a:solidFill>
                <a:srgbClr val="9900FF"/>
              </a:solidFill>
              <a:latin typeface="Lato"/>
              <a:ea typeface="Lato"/>
              <a:cs typeface="Lato"/>
              <a:sym typeface="Lato"/>
            </a:endParaRPr>
          </a:p>
          <a:p>
            <a:pPr indent="-298450" lvl="1" marL="914400" rtl="0" algn="l">
              <a:lnSpc>
                <a:spcPct val="115000"/>
              </a:lnSpc>
              <a:spcBef>
                <a:spcPts val="0"/>
              </a:spcBef>
              <a:spcAft>
                <a:spcPts val="0"/>
              </a:spcAft>
              <a:buClr>
                <a:srgbClr val="9900FF"/>
              </a:buClr>
              <a:buSzPts val="1100"/>
              <a:buChar char="○"/>
            </a:pPr>
            <a:r>
              <a:rPr lang="en-GB" sz="1100">
                <a:solidFill>
                  <a:srgbClr val="9900FF"/>
                </a:solidFill>
                <a:latin typeface="Lato"/>
                <a:ea typeface="Lato"/>
                <a:cs typeface="Lato"/>
                <a:sym typeface="Lato"/>
              </a:rPr>
              <a:t>^1.0.0: Installs any version with compatible minor and patch updates, e.g., 1.1.0 or 1.0.5.</a:t>
            </a:r>
            <a:endParaRPr sz="1100">
              <a:solidFill>
                <a:srgbClr val="9900FF"/>
              </a:solidFill>
              <a:latin typeface="Lato"/>
              <a:ea typeface="Lato"/>
              <a:cs typeface="Lato"/>
              <a:sym typeface="Lato"/>
            </a:endParaRPr>
          </a:p>
          <a:p>
            <a:pPr indent="-298450" lvl="1" marL="914400" rtl="0" algn="l">
              <a:lnSpc>
                <a:spcPct val="115000"/>
              </a:lnSpc>
              <a:spcBef>
                <a:spcPts val="0"/>
              </a:spcBef>
              <a:spcAft>
                <a:spcPts val="0"/>
              </a:spcAft>
              <a:buClr>
                <a:srgbClr val="9900FF"/>
              </a:buClr>
              <a:buSzPts val="1100"/>
              <a:buChar char="○"/>
            </a:pPr>
            <a:r>
              <a:rPr lang="en-GB" sz="1100">
                <a:solidFill>
                  <a:srgbClr val="9900FF"/>
                </a:solidFill>
                <a:latin typeface="Lato"/>
                <a:ea typeface="Lato"/>
                <a:cs typeface="Lato"/>
                <a:sym typeface="Lato"/>
              </a:rPr>
              <a:t>~1.0.0: Installs only patch updates, e.g., 1.0.1, not 1.1.0.</a:t>
            </a:r>
            <a:endParaRPr sz="1000">
              <a:solidFill>
                <a:srgbClr val="99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Npm </a:t>
            </a:r>
            <a:endParaRPr>
              <a:solidFill>
                <a:srgbClr val="9900FF"/>
              </a:solidFill>
              <a:latin typeface="Lato"/>
              <a:ea typeface="Lato"/>
              <a:cs typeface="Lato"/>
              <a:sym typeface="Lato"/>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Lock Files:</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package-lock.json</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This file is automatically generated when npm install is run and locks the exact versions of dependencies installed. It ensures that the project builds with the exact same versions across different environments.</a:t>
            </a:r>
            <a:endParaRPr sz="1100">
              <a:solidFill>
                <a:srgbClr val="9900FF"/>
              </a:solidFill>
              <a:latin typeface="Lato"/>
              <a:ea typeface="Lato"/>
              <a:cs typeface="Lato"/>
              <a:sym typeface="Lato"/>
            </a:endParaRPr>
          </a:p>
          <a:p>
            <a:pPr indent="0" lvl="0" marL="0" rtl="0" algn="l">
              <a:spcBef>
                <a:spcPts val="1400"/>
              </a:spcBef>
              <a:spcAft>
                <a:spcPts val="0"/>
              </a:spcAft>
              <a:buNone/>
            </a:pPr>
            <a:r>
              <a:rPr b="1" lang="en-GB" sz="1300">
                <a:solidFill>
                  <a:srgbClr val="9900FF"/>
                </a:solidFill>
                <a:latin typeface="Lato"/>
                <a:ea typeface="Lato"/>
                <a:cs typeface="Lato"/>
                <a:sym typeface="Lato"/>
              </a:rPr>
              <a:t>Peer Dependencies:</a:t>
            </a:r>
            <a:endParaRPr b="1" sz="13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Peer dependencies are packages that your package expects the end user to install separately, usually because it's necessary for proper functionality. It ensures compatibility with specific versions of libraries.</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sz="1100">
              <a:solidFill>
                <a:srgbClr val="9900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354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61111"/>
              <a:buFont typeface="Arial"/>
              <a:buNone/>
            </a:pPr>
            <a:r>
              <a:rPr b="1" lang="en-GB" sz="1800">
                <a:solidFill>
                  <a:srgbClr val="9900FF"/>
                </a:solidFill>
                <a:latin typeface="Lato"/>
                <a:ea typeface="Lato"/>
                <a:cs typeface="Lato"/>
                <a:sym typeface="Lato"/>
              </a:rPr>
              <a:t>File System </a:t>
            </a:r>
            <a:endParaRPr sz="3500">
              <a:solidFill>
                <a:srgbClr val="9900FF"/>
              </a:solidFill>
              <a:latin typeface="Lato"/>
              <a:ea typeface="Lato"/>
              <a:cs typeface="Lato"/>
              <a:sym typeface="Lato"/>
            </a:endParaRPr>
          </a:p>
        </p:txBody>
      </p:sp>
      <p:sp>
        <p:nvSpPr>
          <p:cNvPr id="134" name="Google Shape;134;p25"/>
          <p:cNvSpPr txBox="1"/>
          <p:nvPr>
            <p:ph idx="1" type="body"/>
          </p:nvPr>
        </p:nvSpPr>
        <p:spPr>
          <a:xfrm>
            <a:off x="107625" y="896100"/>
            <a:ext cx="4842000" cy="414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lang="en-GB" sz="1100">
                <a:solidFill>
                  <a:srgbClr val="9900FF"/>
                </a:solidFill>
                <a:latin typeface="Lato"/>
                <a:ea typeface="Lato"/>
                <a:cs typeface="Lato"/>
                <a:sym typeface="Lato"/>
              </a:rPr>
              <a:t>The </a:t>
            </a:r>
            <a:r>
              <a:rPr b="1" lang="en-GB" sz="1100">
                <a:solidFill>
                  <a:srgbClr val="9900FF"/>
                </a:solidFill>
                <a:latin typeface="Lato"/>
                <a:ea typeface="Lato"/>
                <a:cs typeface="Lato"/>
                <a:sym typeface="Lato"/>
              </a:rPr>
              <a:t>File System (fs)</a:t>
            </a:r>
            <a:r>
              <a:rPr lang="en-GB" sz="1100">
                <a:solidFill>
                  <a:srgbClr val="9900FF"/>
                </a:solidFill>
                <a:latin typeface="Lato"/>
                <a:ea typeface="Lato"/>
                <a:cs typeface="Lato"/>
                <a:sym typeface="Lato"/>
              </a:rPr>
              <a:t> module in Node.js allows you to work with the file system on your computer. You can perform various operations like reading, writing, updating, and deleting files or directories.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ct val="100000"/>
              <a:buFont typeface="Arial"/>
              <a:buNone/>
            </a:pPr>
            <a:r>
              <a:rPr lang="en-GB" sz="1100">
                <a:solidFill>
                  <a:srgbClr val="9900FF"/>
                </a:solidFill>
                <a:latin typeface="Lato"/>
                <a:ea typeface="Lato"/>
                <a:cs typeface="Lato"/>
                <a:sym typeface="Lato"/>
              </a:rPr>
              <a:t>The fs module provides both </a:t>
            </a:r>
            <a:r>
              <a:rPr b="1" lang="en-GB" sz="1100">
                <a:solidFill>
                  <a:srgbClr val="9900FF"/>
                </a:solidFill>
                <a:latin typeface="Lato"/>
                <a:ea typeface="Lato"/>
                <a:cs typeface="Lato"/>
                <a:sym typeface="Lato"/>
              </a:rPr>
              <a:t>synchronous</a:t>
            </a:r>
            <a:r>
              <a:rPr lang="en-GB" sz="1100">
                <a:solidFill>
                  <a:srgbClr val="9900FF"/>
                </a:solidFill>
                <a:latin typeface="Lato"/>
                <a:ea typeface="Lato"/>
                <a:cs typeface="Lato"/>
                <a:sym typeface="Lato"/>
              </a:rPr>
              <a:t> and </a:t>
            </a:r>
            <a:r>
              <a:rPr b="1" lang="en-GB" sz="1100">
                <a:solidFill>
                  <a:srgbClr val="9900FF"/>
                </a:solidFill>
                <a:latin typeface="Lato"/>
                <a:ea typeface="Lato"/>
                <a:cs typeface="Lato"/>
                <a:sym typeface="Lato"/>
              </a:rPr>
              <a:t>asynchronous</a:t>
            </a:r>
            <a:r>
              <a:rPr lang="en-GB" sz="1100">
                <a:solidFill>
                  <a:srgbClr val="9900FF"/>
                </a:solidFill>
                <a:latin typeface="Lato"/>
                <a:ea typeface="Lato"/>
                <a:cs typeface="Lato"/>
                <a:sym typeface="Lato"/>
              </a:rPr>
              <a:t> methods:</a:t>
            </a:r>
            <a:endParaRPr sz="1100">
              <a:solidFill>
                <a:srgbClr val="9900FF"/>
              </a:solidFill>
              <a:latin typeface="Lato"/>
              <a:ea typeface="Lato"/>
              <a:cs typeface="Lato"/>
              <a:sym typeface="Lato"/>
            </a:endParaRPr>
          </a:p>
          <a:p>
            <a:pPr indent="-293211" lvl="0" marL="457200" rtl="0" algn="l">
              <a:spcBef>
                <a:spcPts val="1200"/>
              </a:spcBef>
              <a:spcAft>
                <a:spcPts val="0"/>
              </a:spcAft>
              <a:buClr>
                <a:srgbClr val="9900FF"/>
              </a:buClr>
              <a:buSzPct val="100000"/>
              <a:buChar char="●"/>
            </a:pPr>
            <a:r>
              <a:rPr b="1" lang="en-GB" sz="1100">
                <a:solidFill>
                  <a:srgbClr val="9900FF"/>
                </a:solidFill>
                <a:latin typeface="Lato"/>
                <a:ea typeface="Lato"/>
                <a:cs typeface="Lato"/>
                <a:sym typeface="Lato"/>
              </a:rPr>
              <a:t>Synchronous methods</a:t>
            </a:r>
            <a:r>
              <a:rPr lang="en-GB" sz="1100">
                <a:solidFill>
                  <a:srgbClr val="9900FF"/>
                </a:solidFill>
                <a:latin typeface="Lato"/>
                <a:ea typeface="Lato"/>
                <a:cs typeface="Lato"/>
                <a:sym typeface="Lato"/>
              </a:rPr>
              <a:t> block the execution of the code until the file operation completes.</a:t>
            </a:r>
            <a:endParaRPr sz="1100">
              <a:solidFill>
                <a:srgbClr val="9900FF"/>
              </a:solidFill>
              <a:latin typeface="Lato"/>
              <a:ea typeface="Lato"/>
              <a:cs typeface="Lato"/>
              <a:sym typeface="Lato"/>
            </a:endParaRPr>
          </a:p>
          <a:p>
            <a:pPr indent="-293211" lvl="0" marL="457200" rtl="0" algn="l">
              <a:spcBef>
                <a:spcPts val="0"/>
              </a:spcBef>
              <a:spcAft>
                <a:spcPts val="0"/>
              </a:spcAft>
              <a:buClr>
                <a:srgbClr val="9900FF"/>
              </a:buClr>
              <a:buSzPct val="100000"/>
              <a:buChar char="●"/>
            </a:pPr>
            <a:r>
              <a:rPr b="1" lang="en-GB" sz="1100">
                <a:solidFill>
                  <a:srgbClr val="9900FF"/>
                </a:solidFill>
                <a:latin typeface="Lato"/>
                <a:ea typeface="Lato"/>
                <a:cs typeface="Lato"/>
                <a:sym typeface="Lato"/>
              </a:rPr>
              <a:t>Asynchronous methods</a:t>
            </a:r>
            <a:r>
              <a:rPr lang="en-GB" sz="1100">
                <a:solidFill>
                  <a:srgbClr val="9900FF"/>
                </a:solidFill>
                <a:latin typeface="Lato"/>
                <a:ea typeface="Lato"/>
                <a:cs typeface="Lato"/>
                <a:sym typeface="Lato"/>
              </a:rPr>
              <a:t> take a callback function and don't block the execution.</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To use the file system module, you must require it in your script:</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const fs = require('fs');</a:t>
            </a:r>
            <a:endParaRPr sz="1100">
              <a:solidFill>
                <a:srgbClr val="9900FF"/>
              </a:solidFill>
              <a:latin typeface="Lato"/>
              <a:ea typeface="Lato"/>
              <a:cs typeface="Lato"/>
              <a:sym typeface="Lato"/>
            </a:endParaRPr>
          </a:p>
          <a:p>
            <a:pPr indent="0" lvl="0" marL="0" rtl="0" algn="l">
              <a:spcBef>
                <a:spcPts val="1400"/>
              </a:spcBef>
              <a:spcAft>
                <a:spcPts val="0"/>
              </a:spcAft>
              <a:buNone/>
            </a:pPr>
            <a:r>
              <a:rPr b="1" lang="en-GB" sz="1300">
                <a:solidFill>
                  <a:srgbClr val="9900FF"/>
                </a:solidFill>
              </a:rPr>
              <a:t>Common Operations</a:t>
            </a:r>
            <a:endParaRPr b="1" sz="1300">
              <a:solidFill>
                <a:srgbClr val="9900FF"/>
              </a:solidFill>
            </a:endParaRPr>
          </a:p>
          <a:p>
            <a:pPr indent="0" lvl="0" marL="0" rtl="0" algn="l">
              <a:spcBef>
                <a:spcPts val="1200"/>
              </a:spcBef>
              <a:spcAft>
                <a:spcPts val="0"/>
              </a:spcAft>
              <a:buNone/>
            </a:pPr>
            <a:r>
              <a:rPr b="1" lang="en-GB" sz="1100">
                <a:solidFill>
                  <a:srgbClr val="9900FF"/>
                </a:solidFill>
              </a:rPr>
              <a:t>1.	Reading Files</a:t>
            </a:r>
            <a:endParaRPr b="1" sz="1100">
              <a:solidFill>
                <a:srgbClr val="9900FF"/>
              </a:solidFill>
            </a:endParaRPr>
          </a:p>
          <a:p>
            <a:pPr indent="0" lvl="0" marL="0" rtl="0" algn="l">
              <a:spcBef>
                <a:spcPts val="1200"/>
              </a:spcBef>
              <a:spcAft>
                <a:spcPts val="0"/>
              </a:spcAft>
              <a:buNone/>
            </a:pPr>
            <a:r>
              <a:rPr b="1" lang="en-GB" sz="1100">
                <a:solidFill>
                  <a:srgbClr val="9900FF"/>
                </a:solidFill>
              </a:rPr>
              <a:t>2	Writing to a File</a:t>
            </a:r>
            <a:endParaRPr b="1" sz="1100">
              <a:solidFill>
                <a:srgbClr val="9900FF"/>
              </a:solidFill>
            </a:endParaRPr>
          </a:p>
          <a:p>
            <a:pPr indent="0" lvl="0" marL="0" rtl="0" algn="l">
              <a:spcBef>
                <a:spcPts val="1200"/>
              </a:spcBef>
              <a:spcAft>
                <a:spcPts val="0"/>
              </a:spcAft>
              <a:buNone/>
            </a:pPr>
            <a:r>
              <a:rPr b="1" lang="en-GB" sz="1100">
                <a:solidFill>
                  <a:srgbClr val="9900FF"/>
                </a:solidFill>
              </a:rPr>
              <a:t>3.	Appending to a File</a:t>
            </a:r>
            <a:endParaRPr b="1" sz="1100">
              <a:solidFill>
                <a:srgbClr val="9900FF"/>
              </a:solidFill>
            </a:endParaRPr>
          </a:p>
          <a:p>
            <a:pPr indent="0" lvl="0" marL="0" rtl="0" algn="l">
              <a:spcBef>
                <a:spcPts val="1200"/>
              </a:spcBef>
              <a:spcAft>
                <a:spcPts val="0"/>
              </a:spcAft>
              <a:buNone/>
            </a:pPr>
            <a:r>
              <a:rPr b="1" lang="en-GB" sz="1100">
                <a:solidFill>
                  <a:srgbClr val="9900FF"/>
                </a:solidFill>
              </a:rPr>
              <a:t>4.	Deleting a File</a:t>
            </a:r>
            <a:endParaRPr b="1" sz="1100">
              <a:solidFill>
                <a:srgbClr val="9900FF"/>
              </a:solidFill>
            </a:endParaRPr>
          </a:p>
          <a:p>
            <a:pPr indent="0" lvl="0" marL="0" rtl="0" algn="l">
              <a:spcBef>
                <a:spcPts val="1200"/>
              </a:spcBef>
              <a:spcAft>
                <a:spcPts val="1200"/>
              </a:spcAft>
              <a:buNone/>
            </a:pPr>
            <a:r>
              <a:rPr b="1" lang="en-GB" sz="1100">
                <a:solidFill>
                  <a:srgbClr val="9900FF"/>
                </a:solidFill>
              </a:rPr>
              <a:t>5. 	Renaming a File</a:t>
            </a:r>
            <a:endParaRPr>
              <a:solidFill>
                <a:srgbClr val="99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GB" sz="1700">
                <a:solidFill>
                  <a:srgbClr val="9900FF"/>
                </a:solidFill>
                <a:latin typeface="Lato"/>
                <a:ea typeface="Lato"/>
                <a:cs typeface="Lato"/>
                <a:sym typeface="Lato"/>
              </a:rPr>
              <a:t>Promises</a:t>
            </a:r>
            <a:r>
              <a:rPr lang="en-GB" sz="1700">
                <a:solidFill>
                  <a:srgbClr val="9900FF"/>
                </a:solidFill>
                <a:latin typeface="Lato"/>
                <a:ea typeface="Lato"/>
                <a:cs typeface="Lato"/>
                <a:sym typeface="Lato"/>
              </a:rPr>
              <a:t> and </a:t>
            </a:r>
            <a:r>
              <a:rPr b="1" lang="en-GB" sz="1700">
                <a:solidFill>
                  <a:srgbClr val="9900FF"/>
                </a:solidFill>
                <a:latin typeface="Lato"/>
                <a:ea typeface="Lato"/>
                <a:cs typeface="Lato"/>
                <a:sym typeface="Lato"/>
              </a:rPr>
              <a:t>Observables</a:t>
            </a:r>
            <a:endParaRPr sz="3400">
              <a:solidFill>
                <a:srgbClr val="9900FF"/>
              </a:solidFill>
              <a:latin typeface="Lato"/>
              <a:ea typeface="Lato"/>
              <a:cs typeface="Lato"/>
              <a:sym typeface="Lato"/>
            </a:endParaRPr>
          </a:p>
        </p:txBody>
      </p:sp>
      <p:sp>
        <p:nvSpPr>
          <p:cNvPr id="140" name="Google Shape;140;p26"/>
          <p:cNvSpPr txBox="1"/>
          <p:nvPr>
            <p:ph idx="1" type="body"/>
          </p:nvPr>
        </p:nvSpPr>
        <p:spPr>
          <a:xfrm>
            <a:off x="161425" y="1017725"/>
            <a:ext cx="4669800" cy="40245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GB" sz="1100">
                <a:solidFill>
                  <a:srgbClr val="9900FF"/>
                </a:solidFill>
                <a:latin typeface="Lato"/>
                <a:ea typeface="Lato"/>
                <a:cs typeface="Lato"/>
                <a:sym typeface="Lato"/>
              </a:rPr>
              <a:t>Promises</a:t>
            </a:r>
            <a:r>
              <a:rPr lang="en-GB" sz="1100">
                <a:solidFill>
                  <a:srgbClr val="9900FF"/>
                </a:solidFill>
                <a:latin typeface="Lato"/>
                <a:ea typeface="Lato"/>
                <a:cs typeface="Lato"/>
                <a:sym typeface="Lato"/>
              </a:rPr>
              <a:t> and </a:t>
            </a:r>
            <a:r>
              <a:rPr b="1" lang="en-GB" sz="1100">
                <a:solidFill>
                  <a:srgbClr val="9900FF"/>
                </a:solidFill>
                <a:latin typeface="Lato"/>
                <a:ea typeface="Lato"/>
                <a:cs typeface="Lato"/>
                <a:sym typeface="Lato"/>
              </a:rPr>
              <a:t>Observables</a:t>
            </a:r>
            <a:r>
              <a:rPr lang="en-GB" sz="1100">
                <a:solidFill>
                  <a:srgbClr val="9900FF"/>
                </a:solidFill>
                <a:latin typeface="Lato"/>
                <a:ea typeface="Lato"/>
                <a:cs typeface="Lato"/>
                <a:sym typeface="Lato"/>
              </a:rPr>
              <a:t> are both tools used to handle asynchronous operations in JavaScript (including Node.js). They allow you to manage and work with data that isn't immediately available, such as HTTP requests, file I/O, or timers. However, they have different use cases and behaviors.</a:t>
            </a:r>
            <a:endParaRPr sz="1100">
              <a:solidFill>
                <a:srgbClr val="9900FF"/>
              </a:solidFill>
              <a:latin typeface="Lato"/>
              <a:ea typeface="Lato"/>
              <a:cs typeface="Lato"/>
              <a:sym typeface="Lato"/>
            </a:endParaRPr>
          </a:p>
          <a:p>
            <a:pPr indent="0" lvl="0" marL="0" rtl="0" algn="l">
              <a:spcBef>
                <a:spcPts val="1400"/>
              </a:spcBef>
              <a:spcAft>
                <a:spcPts val="0"/>
              </a:spcAft>
              <a:buNone/>
            </a:pPr>
            <a:r>
              <a:rPr b="1" lang="en-GB" sz="1300">
                <a:solidFill>
                  <a:srgbClr val="9900FF"/>
                </a:solidFill>
                <a:latin typeface="Lato"/>
                <a:ea typeface="Lato"/>
                <a:cs typeface="Lato"/>
                <a:sym typeface="Lato"/>
              </a:rPr>
              <a:t>1. Promises</a:t>
            </a:r>
            <a:endParaRPr b="1" sz="13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A </a:t>
            </a:r>
            <a:r>
              <a:rPr b="1" lang="en-GB" sz="1100">
                <a:solidFill>
                  <a:srgbClr val="9900FF"/>
                </a:solidFill>
                <a:latin typeface="Lato"/>
                <a:ea typeface="Lato"/>
                <a:cs typeface="Lato"/>
                <a:sym typeface="Lato"/>
              </a:rPr>
              <a:t>Promise</a:t>
            </a:r>
            <a:r>
              <a:rPr lang="en-GB" sz="1100">
                <a:solidFill>
                  <a:srgbClr val="9900FF"/>
                </a:solidFill>
                <a:latin typeface="Lato"/>
                <a:ea typeface="Lato"/>
                <a:cs typeface="Lato"/>
                <a:sym typeface="Lato"/>
              </a:rPr>
              <a:t> is an object that represents the eventual completion (or failure) of an asynchronous operation and its resulting value. It provides a cleaner and more readable alternative to callback functions.</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Key Concepts of Promises:</a:t>
            </a:r>
            <a:endParaRPr b="1" sz="1100">
              <a:solidFill>
                <a:srgbClr val="9900FF"/>
              </a:solidFill>
              <a:latin typeface="Lato"/>
              <a:ea typeface="Lato"/>
              <a:cs typeface="Lato"/>
              <a:sym typeface="Lato"/>
            </a:endParaRPr>
          </a:p>
          <a:p>
            <a:pPr indent="-293211" lvl="0" marL="457200" rtl="0" algn="l">
              <a:spcBef>
                <a:spcPts val="1200"/>
              </a:spcBef>
              <a:spcAft>
                <a:spcPts val="0"/>
              </a:spcAft>
              <a:buClr>
                <a:srgbClr val="9900FF"/>
              </a:buClr>
              <a:buSzPct val="100000"/>
              <a:buFont typeface="Lato"/>
              <a:buChar char="●"/>
            </a:pPr>
            <a:r>
              <a:rPr lang="en-GB" sz="1100">
                <a:solidFill>
                  <a:srgbClr val="9900FF"/>
                </a:solidFill>
                <a:latin typeface="Lato"/>
                <a:ea typeface="Lato"/>
                <a:cs typeface="Lato"/>
                <a:sym typeface="Lato"/>
              </a:rPr>
              <a:t>A promise is in one of three states:</a:t>
            </a:r>
            <a:endParaRPr sz="1100">
              <a:solidFill>
                <a:srgbClr val="9900FF"/>
              </a:solidFill>
              <a:latin typeface="Lato"/>
              <a:ea typeface="Lato"/>
              <a:cs typeface="Lato"/>
              <a:sym typeface="Lato"/>
            </a:endParaRPr>
          </a:p>
          <a:p>
            <a:pPr indent="-293211" lvl="1" marL="914400" rtl="0" algn="l">
              <a:spcBef>
                <a:spcPts val="0"/>
              </a:spcBef>
              <a:spcAft>
                <a:spcPts val="0"/>
              </a:spcAft>
              <a:buClr>
                <a:srgbClr val="9900FF"/>
              </a:buClr>
              <a:buSzPct val="100000"/>
              <a:buChar char="○"/>
            </a:pPr>
            <a:r>
              <a:rPr b="1" lang="en-GB" sz="1100">
                <a:solidFill>
                  <a:srgbClr val="9900FF"/>
                </a:solidFill>
                <a:latin typeface="Lato"/>
                <a:ea typeface="Lato"/>
                <a:cs typeface="Lato"/>
                <a:sym typeface="Lato"/>
              </a:rPr>
              <a:t>Pending</a:t>
            </a:r>
            <a:r>
              <a:rPr lang="en-GB" sz="1100">
                <a:solidFill>
                  <a:srgbClr val="9900FF"/>
                </a:solidFill>
                <a:latin typeface="Lato"/>
                <a:ea typeface="Lato"/>
                <a:cs typeface="Lato"/>
                <a:sym typeface="Lato"/>
              </a:rPr>
              <a:t>: The initial state, meaning the operation hasn't completed yet.</a:t>
            </a:r>
            <a:endParaRPr sz="1100">
              <a:solidFill>
                <a:srgbClr val="9900FF"/>
              </a:solidFill>
              <a:latin typeface="Lato"/>
              <a:ea typeface="Lato"/>
              <a:cs typeface="Lato"/>
              <a:sym typeface="Lato"/>
            </a:endParaRPr>
          </a:p>
          <a:p>
            <a:pPr indent="-293211" lvl="1" marL="914400" rtl="0" algn="l">
              <a:spcBef>
                <a:spcPts val="0"/>
              </a:spcBef>
              <a:spcAft>
                <a:spcPts val="0"/>
              </a:spcAft>
              <a:buClr>
                <a:srgbClr val="9900FF"/>
              </a:buClr>
              <a:buSzPct val="100000"/>
              <a:buChar char="○"/>
            </a:pPr>
            <a:r>
              <a:rPr b="1" lang="en-GB" sz="1100">
                <a:solidFill>
                  <a:srgbClr val="9900FF"/>
                </a:solidFill>
                <a:latin typeface="Lato"/>
                <a:ea typeface="Lato"/>
                <a:cs typeface="Lato"/>
                <a:sym typeface="Lato"/>
              </a:rPr>
              <a:t>Fulfilled</a:t>
            </a:r>
            <a:r>
              <a:rPr lang="en-GB" sz="1100">
                <a:solidFill>
                  <a:srgbClr val="9900FF"/>
                </a:solidFill>
                <a:latin typeface="Lato"/>
                <a:ea typeface="Lato"/>
                <a:cs typeface="Lato"/>
                <a:sym typeface="Lato"/>
              </a:rPr>
              <a:t>: The operation completed successfully, and the promise has a value.</a:t>
            </a:r>
            <a:endParaRPr sz="1100">
              <a:solidFill>
                <a:srgbClr val="9900FF"/>
              </a:solidFill>
              <a:latin typeface="Lato"/>
              <a:ea typeface="Lato"/>
              <a:cs typeface="Lato"/>
              <a:sym typeface="Lato"/>
            </a:endParaRPr>
          </a:p>
          <a:p>
            <a:pPr indent="-293211" lvl="1" marL="914400" rtl="0" algn="l">
              <a:spcBef>
                <a:spcPts val="0"/>
              </a:spcBef>
              <a:spcAft>
                <a:spcPts val="0"/>
              </a:spcAft>
              <a:buClr>
                <a:srgbClr val="9900FF"/>
              </a:buClr>
              <a:buSzPct val="100000"/>
              <a:buChar char="○"/>
            </a:pPr>
            <a:r>
              <a:rPr b="1" lang="en-GB" sz="1100">
                <a:solidFill>
                  <a:srgbClr val="9900FF"/>
                </a:solidFill>
                <a:latin typeface="Lato"/>
                <a:ea typeface="Lato"/>
                <a:cs typeface="Lato"/>
                <a:sym typeface="Lato"/>
              </a:rPr>
              <a:t>Rejected</a:t>
            </a:r>
            <a:r>
              <a:rPr lang="en-GB" sz="1100">
                <a:solidFill>
                  <a:srgbClr val="9900FF"/>
                </a:solidFill>
                <a:latin typeface="Lato"/>
                <a:ea typeface="Lato"/>
                <a:cs typeface="Lato"/>
                <a:sym typeface="Lato"/>
              </a:rPr>
              <a:t>: The operation failed, and the promise has a reason for failure (an error).</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Creating and Using Promises:</a:t>
            </a:r>
            <a:endParaRPr b="1" sz="1100">
              <a:solidFill>
                <a:srgbClr val="9900FF"/>
              </a:solidFill>
              <a:latin typeface="Lato"/>
              <a:ea typeface="Lato"/>
              <a:cs typeface="Lato"/>
              <a:sym typeface="Lato"/>
            </a:endParaRPr>
          </a:p>
          <a:p>
            <a:pPr indent="-293211" lvl="0" marL="457200" rtl="0" algn="l">
              <a:spcBef>
                <a:spcPts val="1200"/>
              </a:spcBef>
              <a:spcAft>
                <a:spcPts val="0"/>
              </a:spcAft>
              <a:buClr>
                <a:srgbClr val="9900FF"/>
              </a:buClr>
              <a:buSzPct val="100000"/>
              <a:buChar char="●"/>
            </a:pPr>
            <a:r>
              <a:rPr b="1" lang="en-GB" sz="1100">
                <a:solidFill>
                  <a:srgbClr val="9900FF"/>
                </a:solidFill>
                <a:latin typeface="Lato"/>
                <a:ea typeface="Lato"/>
                <a:cs typeface="Lato"/>
                <a:sym typeface="Lato"/>
              </a:rPr>
              <a:t>Basic Structure</a:t>
            </a:r>
            <a:r>
              <a:rPr lang="en-GB" sz="1100">
                <a:solidFill>
                  <a:srgbClr val="9900FF"/>
                </a:solidFill>
                <a:latin typeface="Lato"/>
                <a:ea typeface="Lato"/>
                <a:cs typeface="Lato"/>
                <a:sym typeface="Lato"/>
              </a:rPr>
              <a:t>:</a:t>
            </a:r>
            <a:endParaRPr>
              <a:solidFill>
                <a:srgbClr val="9900FF"/>
              </a:solidFill>
              <a:latin typeface="Lato"/>
              <a:ea typeface="Lato"/>
              <a:cs typeface="Lato"/>
              <a:sym typeface="Lato"/>
            </a:endParaRPr>
          </a:p>
        </p:txBody>
      </p:sp>
      <p:sp>
        <p:nvSpPr>
          <p:cNvPr id="141" name="Google Shape;141;p26"/>
          <p:cNvSpPr txBox="1"/>
          <p:nvPr/>
        </p:nvSpPr>
        <p:spPr>
          <a:xfrm>
            <a:off x="5057450" y="591825"/>
            <a:ext cx="39921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980000"/>
                </a:solidFill>
                <a:latin typeface="Lato"/>
                <a:ea typeface="Lato"/>
                <a:cs typeface="Lato"/>
                <a:sym typeface="Lato"/>
              </a:rPr>
              <a:t>const myPromise = new Promise((resolve, reject) =&gt;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 Perform some async operation</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if (/* operation successful */)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resolve("Success!"); // Fulfilled</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 else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reject("Failure!"); // Rejected</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myPromise</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.then((result) =&gt;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console.log(result); // Runs when the promise is fulfilled</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.catch((error) =&gt;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console.error(error); // Runs when the promise is rejected</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1203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lang="en-GB" sz="1590">
                <a:solidFill>
                  <a:srgbClr val="9900FF"/>
                </a:solidFill>
                <a:latin typeface="Lato"/>
                <a:ea typeface="Lato"/>
                <a:cs typeface="Lato"/>
                <a:sym typeface="Lato"/>
              </a:rPr>
              <a:t>Promise Chaining</a:t>
            </a:r>
            <a:r>
              <a:rPr lang="en-GB" sz="1590">
                <a:solidFill>
                  <a:srgbClr val="9900FF"/>
                </a:solidFill>
                <a:latin typeface="Lato"/>
                <a:ea typeface="Lato"/>
                <a:cs typeface="Lato"/>
                <a:sym typeface="Lato"/>
              </a:rPr>
              <a:t>:</a:t>
            </a:r>
            <a:endParaRPr sz="1590">
              <a:solidFill>
                <a:srgbClr val="9900FF"/>
              </a:solidFill>
              <a:latin typeface="Lato"/>
              <a:ea typeface="Lato"/>
              <a:cs typeface="Lato"/>
              <a:sym typeface="Lato"/>
            </a:endParaRPr>
          </a:p>
          <a:p>
            <a:pPr indent="0" lvl="0" marL="0" rtl="0" algn="l">
              <a:spcBef>
                <a:spcPts val="1200"/>
              </a:spcBef>
              <a:spcAft>
                <a:spcPts val="0"/>
              </a:spcAft>
              <a:buSzPts val="990"/>
              <a:buNone/>
            </a:pPr>
            <a:r>
              <a:t/>
            </a:r>
            <a:endParaRPr sz="3120">
              <a:solidFill>
                <a:srgbClr val="9900FF"/>
              </a:solidFill>
              <a:latin typeface="Lato"/>
              <a:ea typeface="Lato"/>
              <a:cs typeface="Lato"/>
              <a:sym typeface="Lato"/>
            </a:endParaRPr>
          </a:p>
        </p:txBody>
      </p:sp>
      <p:sp>
        <p:nvSpPr>
          <p:cNvPr id="147" name="Google Shape;147;p27"/>
          <p:cNvSpPr txBox="1"/>
          <p:nvPr>
            <p:ph idx="1" type="body"/>
          </p:nvPr>
        </p:nvSpPr>
        <p:spPr>
          <a:xfrm>
            <a:off x="311700" y="533350"/>
            <a:ext cx="8520600" cy="45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GB" sz="1100">
                <a:solidFill>
                  <a:srgbClr val="9900FF"/>
                </a:solidFill>
              </a:rPr>
              <a:t> Promises can be chained to execute a series of asynchronous tasks in sequence.</a:t>
            </a:r>
            <a:endParaRPr sz="1100">
              <a:solidFill>
                <a:srgbClr val="9900FF"/>
              </a:solidFill>
            </a:endParaRPr>
          </a:p>
          <a:p>
            <a:pPr indent="0" lvl="0" marL="0" rtl="0" algn="l">
              <a:spcBef>
                <a:spcPts val="1200"/>
              </a:spcBef>
              <a:spcAft>
                <a:spcPts val="0"/>
              </a:spcAft>
              <a:buNone/>
            </a:pPr>
            <a:r>
              <a:rPr lang="en-GB" sz="1100">
                <a:solidFill>
                  <a:srgbClr val="9900FF"/>
                </a:solidFill>
              </a:rPr>
              <a:t>fetchData()</a:t>
            </a:r>
            <a:endParaRPr sz="1100">
              <a:solidFill>
                <a:srgbClr val="9900FF"/>
              </a:solidFill>
            </a:endParaRPr>
          </a:p>
          <a:p>
            <a:pPr indent="0" lvl="0" marL="0" rtl="0" algn="l">
              <a:spcBef>
                <a:spcPts val="1200"/>
              </a:spcBef>
              <a:spcAft>
                <a:spcPts val="0"/>
              </a:spcAft>
              <a:buNone/>
            </a:pPr>
            <a:r>
              <a:rPr lang="en-GB" sz="1100">
                <a:solidFill>
                  <a:srgbClr val="9900FF"/>
                </a:solidFill>
              </a:rPr>
              <a:t>  .then((data) =&gt; processData(data))</a:t>
            </a:r>
            <a:endParaRPr sz="1100">
              <a:solidFill>
                <a:srgbClr val="9900FF"/>
              </a:solidFill>
            </a:endParaRPr>
          </a:p>
          <a:p>
            <a:pPr indent="0" lvl="0" marL="0" rtl="0" algn="l">
              <a:spcBef>
                <a:spcPts val="1200"/>
              </a:spcBef>
              <a:spcAft>
                <a:spcPts val="0"/>
              </a:spcAft>
              <a:buNone/>
            </a:pPr>
            <a:r>
              <a:rPr lang="en-GB" sz="1100">
                <a:solidFill>
                  <a:srgbClr val="9900FF"/>
                </a:solidFill>
              </a:rPr>
              <a:t>  .then((processedData) =&gt; displayData(processedData))</a:t>
            </a:r>
            <a:endParaRPr sz="1100">
              <a:solidFill>
                <a:srgbClr val="9900FF"/>
              </a:solidFill>
            </a:endParaRPr>
          </a:p>
          <a:p>
            <a:pPr indent="0" lvl="0" marL="0" rtl="0" algn="l">
              <a:spcBef>
                <a:spcPts val="1200"/>
              </a:spcBef>
              <a:spcAft>
                <a:spcPts val="0"/>
              </a:spcAft>
              <a:buNone/>
            </a:pPr>
            <a:r>
              <a:rPr lang="en-GB" sz="1100">
                <a:solidFill>
                  <a:srgbClr val="9900FF"/>
                </a:solidFill>
              </a:rPr>
              <a:t>  .catch((error) =&gt; console.error("Error:", error));</a:t>
            </a:r>
            <a:endParaRPr sz="1100">
              <a:solidFill>
                <a:srgbClr val="9900FF"/>
              </a:solidFill>
            </a:endParaRPr>
          </a:p>
          <a:p>
            <a:pPr indent="0" lvl="0" marL="0" rtl="0" algn="l">
              <a:spcBef>
                <a:spcPts val="1200"/>
              </a:spcBef>
              <a:spcAft>
                <a:spcPts val="0"/>
              </a:spcAft>
              <a:buNone/>
            </a:pPr>
            <a:r>
              <a:rPr b="1" lang="en-GB" sz="1100">
                <a:solidFill>
                  <a:srgbClr val="9900FF"/>
                </a:solidFill>
              </a:rPr>
              <a:t>Async/Await</a:t>
            </a:r>
            <a:r>
              <a:rPr lang="en-GB" sz="1100">
                <a:solidFill>
                  <a:srgbClr val="9900FF"/>
                </a:solidFill>
              </a:rPr>
              <a:t>: This is a syntactic sugar over promises, making the code more readable by allowing the use of </a:t>
            </a:r>
            <a:r>
              <a:rPr lang="en-GB" sz="1100">
                <a:solidFill>
                  <a:srgbClr val="9900FF"/>
                </a:solidFill>
                <a:latin typeface="Roboto Mono"/>
                <a:ea typeface="Roboto Mono"/>
                <a:cs typeface="Roboto Mono"/>
                <a:sym typeface="Roboto Mono"/>
              </a:rPr>
              <a:t>await</a:t>
            </a:r>
            <a:r>
              <a:rPr lang="en-GB" sz="1100">
                <a:solidFill>
                  <a:srgbClr val="9900FF"/>
                </a:solidFill>
              </a:rPr>
              <a:t> instead of </a:t>
            </a:r>
            <a:r>
              <a:rPr lang="en-GB" sz="1100">
                <a:solidFill>
                  <a:srgbClr val="9900FF"/>
                </a:solidFill>
                <a:latin typeface="Roboto Mono"/>
                <a:ea typeface="Roboto Mono"/>
                <a:cs typeface="Roboto Mono"/>
                <a:sym typeface="Roboto Mono"/>
              </a:rPr>
              <a:t>.then()</a:t>
            </a:r>
            <a:r>
              <a:rPr lang="en-GB" sz="1100">
                <a:solidFill>
                  <a:srgbClr val="9900FF"/>
                </a:solidFill>
              </a:rPr>
              <a:t>. This approach makes the asynchronous code look synchronous.</a:t>
            </a:r>
            <a:endParaRPr sz="1100">
              <a:solidFill>
                <a:srgbClr val="9900FF"/>
              </a:solidFill>
            </a:endParaRPr>
          </a:p>
          <a:p>
            <a:pPr indent="0" lvl="0" marL="0" rtl="0" algn="l">
              <a:spcBef>
                <a:spcPts val="1200"/>
              </a:spcBef>
              <a:spcAft>
                <a:spcPts val="0"/>
              </a:spcAft>
              <a:buNone/>
            </a:pPr>
            <a:r>
              <a:rPr lang="en-GB" sz="1100">
                <a:solidFill>
                  <a:srgbClr val="9900FF"/>
                </a:solidFill>
              </a:rPr>
              <a:t>async function getData() {</a:t>
            </a:r>
            <a:endParaRPr sz="1100">
              <a:solidFill>
                <a:srgbClr val="9900FF"/>
              </a:solidFill>
            </a:endParaRPr>
          </a:p>
          <a:p>
            <a:pPr indent="0" lvl="0" marL="0" rtl="0" algn="l">
              <a:spcBef>
                <a:spcPts val="1200"/>
              </a:spcBef>
              <a:spcAft>
                <a:spcPts val="0"/>
              </a:spcAft>
              <a:buNone/>
            </a:pPr>
            <a:r>
              <a:rPr lang="en-GB" sz="1100">
                <a:solidFill>
                  <a:srgbClr val="9900FF"/>
                </a:solidFill>
              </a:rPr>
              <a:t>  try {</a:t>
            </a:r>
            <a:endParaRPr sz="1100">
              <a:solidFill>
                <a:srgbClr val="9900FF"/>
              </a:solidFill>
            </a:endParaRPr>
          </a:p>
          <a:p>
            <a:pPr indent="0" lvl="0" marL="0" rtl="0" algn="l">
              <a:spcBef>
                <a:spcPts val="1200"/>
              </a:spcBef>
              <a:spcAft>
                <a:spcPts val="0"/>
              </a:spcAft>
              <a:buNone/>
            </a:pPr>
            <a:r>
              <a:rPr lang="en-GB" sz="1100">
                <a:solidFill>
                  <a:srgbClr val="9900FF"/>
                </a:solidFill>
              </a:rPr>
              <a:t>    const data = await fetchData();</a:t>
            </a:r>
            <a:endParaRPr sz="1100">
              <a:solidFill>
                <a:srgbClr val="9900FF"/>
              </a:solidFill>
            </a:endParaRPr>
          </a:p>
          <a:p>
            <a:pPr indent="0" lvl="0" marL="0" rtl="0" algn="l">
              <a:spcBef>
                <a:spcPts val="1200"/>
              </a:spcBef>
              <a:spcAft>
                <a:spcPts val="0"/>
              </a:spcAft>
              <a:buNone/>
            </a:pPr>
            <a:r>
              <a:rPr lang="en-GB" sz="1100">
                <a:solidFill>
                  <a:srgbClr val="9900FF"/>
                </a:solidFill>
              </a:rPr>
              <a:t>    console.log(data);</a:t>
            </a:r>
            <a:endParaRPr sz="1100">
              <a:solidFill>
                <a:srgbClr val="9900FF"/>
              </a:solidFill>
            </a:endParaRPr>
          </a:p>
          <a:p>
            <a:pPr indent="0" lvl="0" marL="0" rtl="0" algn="l">
              <a:spcBef>
                <a:spcPts val="1200"/>
              </a:spcBef>
              <a:spcAft>
                <a:spcPts val="0"/>
              </a:spcAft>
              <a:buNone/>
            </a:pPr>
            <a:r>
              <a:rPr lang="en-GB" sz="1100">
                <a:solidFill>
                  <a:srgbClr val="9900FF"/>
                </a:solidFill>
              </a:rPr>
              <a:t>  } catch (error) {</a:t>
            </a:r>
            <a:endParaRPr sz="1100">
              <a:solidFill>
                <a:srgbClr val="9900FF"/>
              </a:solidFill>
            </a:endParaRPr>
          </a:p>
          <a:p>
            <a:pPr indent="0" lvl="0" marL="0" rtl="0" algn="l">
              <a:spcBef>
                <a:spcPts val="1200"/>
              </a:spcBef>
              <a:spcAft>
                <a:spcPts val="0"/>
              </a:spcAft>
              <a:buNone/>
            </a:pPr>
            <a:r>
              <a:rPr lang="en-GB" sz="1100">
                <a:solidFill>
                  <a:srgbClr val="9900FF"/>
                </a:solidFill>
              </a:rPr>
              <a:t>    console.error(error);</a:t>
            </a:r>
            <a:endParaRPr sz="1100">
              <a:solidFill>
                <a:srgbClr val="9900FF"/>
              </a:solidFill>
            </a:endParaRPr>
          </a:p>
          <a:p>
            <a:pPr indent="0" lvl="0" marL="0" rtl="0" algn="l">
              <a:spcBef>
                <a:spcPts val="1200"/>
              </a:spcBef>
              <a:spcAft>
                <a:spcPts val="0"/>
              </a:spcAft>
              <a:buNone/>
            </a:pPr>
            <a:r>
              <a:rPr lang="en-GB" sz="1100">
                <a:solidFill>
                  <a:srgbClr val="9900FF"/>
                </a:solidFill>
              </a:rPr>
              <a:t>  }</a:t>
            </a:r>
            <a:endParaRPr sz="1100">
              <a:solidFill>
                <a:srgbClr val="9900FF"/>
              </a:solidFill>
            </a:endParaRPr>
          </a:p>
          <a:p>
            <a:pPr indent="0" lvl="0" marL="0" rtl="0" algn="l">
              <a:spcBef>
                <a:spcPts val="1200"/>
              </a:spcBef>
              <a:spcAft>
                <a:spcPts val="1200"/>
              </a:spcAft>
              <a:buClr>
                <a:schemeClr val="dk1"/>
              </a:buClr>
              <a:buSzPct val="100000"/>
              <a:buFont typeface="Arial"/>
              <a:buNone/>
            </a:pPr>
            <a:r>
              <a:rPr lang="en-GB" sz="1100">
                <a:solidFill>
                  <a:srgbClr val="9900FF"/>
                </a:solidFill>
              </a:rPr>
              <a:t>}getData();</a:t>
            </a:r>
            <a:endParaRPr sz="1100">
              <a:solidFill>
                <a:srgbClr val="99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Promise</a:t>
            </a:r>
            <a:endParaRPr>
              <a:solidFill>
                <a:srgbClr val="9900FF"/>
              </a:solidFill>
              <a:latin typeface="Lato"/>
              <a:ea typeface="Lato"/>
              <a:cs typeface="Lato"/>
              <a:sym typeface="Lato"/>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Use Cases for Promises: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lang="en-GB" sz="1100">
                <a:solidFill>
                  <a:srgbClr val="9900FF"/>
                </a:solidFill>
                <a:latin typeface="Lato"/>
                <a:ea typeface="Lato"/>
                <a:cs typeface="Lato"/>
                <a:sym typeface="Lato"/>
              </a:rPr>
              <a:t>Ideal for handling </a:t>
            </a:r>
            <a:r>
              <a:rPr b="1" lang="en-GB" sz="1100">
                <a:solidFill>
                  <a:srgbClr val="9900FF"/>
                </a:solidFill>
                <a:latin typeface="Lato"/>
                <a:ea typeface="Lato"/>
                <a:cs typeface="Lato"/>
                <a:sym typeface="Lato"/>
              </a:rPr>
              <a:t>single asynchronous operations</a:t>
            </a:r>
            <a:r>
              <a:rPr lang="en-GB" sz="1100">
                <a:solidFill>
                  <a:srgbClr val="9900FF"/>
                </a:solidFill>
                <a:latin typeface="Lato"/>
                <a:ea typeface="Lato"/>
                <a:cs typeface="Lato"/>
                <a:sym typeface="Lato"/>
              </a:rPr>
              <a:t> that either succeed or fail once (e.g., HTTP requests, file reads).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Great for chaining multiple async tasks together.</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800">
                <a:solidFill>
                  <a:srgbClr val="9900FF"/>
                </a:solidFill>
                <a:latin typeface="Lato"/>
                <a:ea typeface="Lato"/>
                <a:cs typeface="Lato"/>
                <a:sym typeface="Lato"/>
              </a:rPr>
              <a:t>Observables</a:t>
            </a:r>
            <a:endParaRPr sz="3300">
              <a:solidFill>
                <a:srgbClr val="9900FF"/>
              </a:solidFill>
              <a:latin typeface="Lato"/>
              <a:ea typeface="Lato"/>
              <a:cs typeface="Lato"/>
              <a:sym typeface="Lato"/>
            </a:endParaRPr>
          </a:p>
        </p:txBody>
      </p:sp>
      <p:sp>
        <p:nvSpPr>
          <p:cNvPr id="159" name="Google Shape;159;p29"/>
          <p:cNvSpPr txBox="1"/>
          <p:nvPr>
            <p:ph idx="1" type="body"/>
          </p:nvPr>
        </p:nvSpPr>
        <p:spPr>
          <a:xfrm>
            <a:off x="311700" y="912175"/>
            <a:ext cx="5262600" cy="4167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Observables</a:t>
            </a:r>
            <a:r>
              <a:rPr lang="en-GB" sz="1100">
                <a:solidFill>
                  <a:srgbClr val="9900FF"/>
                </a:solidFill>
                <a:latin typeface="Lato"/>
                <a:ea typeface="Lato"/>
                <a:cs typeface="Lato"/>
                <a:sym typeface="Lato"/>
              </a:rPr>
              <a:t> are a more powerful and flexible alternative to Promises, primarily used in reactive programming (especially in frameworks like Angular and libraries like RxJS). While a promise represents a </a:t>
            </a:r>
            <a:r>
              <a:rPr b="1" lang="en-GB" sz="1100">
                <a:solidFill>
                  <a:srgbClr val="9900FF"/>
                </a:solidFill>
                <a:latin typeface="Lato"/>
                <a:ea typeface="Lato"/>
                <a:cs typeface="Lato"/>
                <a:sym typeface="Lato"/>
              </a:rPr>
              <a:t>single future value</a:t>
            </a:r>
            <a:r>
              <a:rPr lang="en-GB" sz="1100">
                <a:solidFill>
                  <a:srgbClr val="9900FF"/>
                </a:solidFill>
                <a:latin typeface="Lato"/>
                <a:ea typeface="Lato"/>
                <a:cs typeface="Lato"/>
                <a:sym typeface="Lato"/>
              </a:rPr>
              <a:t>, an observable can handle </a:t>
            </a:r>
            <a:r>
              <a:rPr b="1" lang="en-GB" sz="1100">
                <a:solidFill>
                  <a:srgbClr val="9900FF"/>
                </a:solidFill>
                <a:latin typeface="Lato"/>
                <a:ea typeface="Lato"/>
                <a:cs typeface="Lato"/>
                <a:sym typeface="Lato"/>
              </a:rPr>
              <a:t>multiple values</a:t>
            </a:r>
            <a:r>
              <a:rPr lang="en-GB" sz="1100">
                <a:solidFill>
                  <a:srgbClr val="9900FF"/>
                </a:solidFill>
                <a:latin typeface="Lato"/>
                <a:ea typeface="Lato"/>
                <a:cs typeface="Lato"/>
                <a:sym typeface="Lato"/>
              </a:rPr>
              <a:t> over time, making it ideal for dealing with continuous streams of data.</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Key Concepts of Observables: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An Observable is like a stream that emits data over time.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Observables are </a:t>
            </a:r>
            <a:r>
              <a:rPr b="1" lang="en-GB" sz="1100">
                <a:solidFill>
                  <a:srgbClr val="9900FF"/>
                </a:solidFill>
                <a:latin typeface="Lato"/>
                <a:ea typeface="Lato"/>
                <a:cs typeface="Lato"/>
                <a:sym typeface="Lato"/>
              </a:rPr>
              <a:t>lazy</a:t>
            </a:r>
            <a:r>
              <a:rPr lang="en-GB" sz="1100">
                <a:solidFill>
                  <a:srgbClr val="9900FF"/>
                </a:solidFill>
                <a:latin typeface="Lato"/>
                <a:ea typeface="Lato"/>
                <a:cs typeface="Lato"/>
                <a:sym typeface="Lato"/>
              </a:rPr>
              <a:t>, meaning they do not start emitting values until they are </a:t>
            </a:r>
            <a:r>
              <a:rPr b="1" lang="en-GB" sz="1100">
                <a:solidFill>
                  <a:srgbClr val="9900FF"/>
                </a:solidFill>
                <a:latin typeface="Lato"/>
                <a:ea typeface="Lato"/>
                <a:cs typeface="Lato"/>
                <a:sym typeface="Lato"/>
              </a:rPr>
              <a:t>subscribed</a:t>
            </a:r>
            <a:r>
              <a:rPr lang="en-GB" sz="1100">
                <a:solidFill>
                  <a:srgbClr val="9900FF"/>
                </a:solidFill>
                <a:latin typeface="Lato"/>
                <a:ea typeface="Lato"/>
                <a:cs typeface="Lato"/>
                <a:sym typeface="Lato"/>
              </a:rPr>
              <a:t> to.</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Observables can emit </a:t>
            </a:r>
            <a:r>
              <a:rPr b="1" lang="en-GB" sz="1100">
                <a:solidFill>
                  <a:srgbClr val="9900FF"/>
                </a:solidFill>
                <a:latin typeface="Lato"/>
                <a:ea typeface="Lato"/>
                <a:cs typeface="Lato"/>
                <a:sym typeface="Lato"/>
              </a:rPr>
              <a:t>multiple values</a:t>
            </a:r>
            <a:r>
              <a:rPr lang="en-GB" sz="1100">
                <a:solidFill>
                  <a:srgbClr val="9900FF"/>
                </a:solidFill>
                <a:latin typeface="Lato"/>
                <a:ea typeface="Lato"/>
                <a:cs typeface="Lato"/>
                <a:sym typeface="Lato"/>
              </a:rPr>
              <a:t> (e.g., events, timers, user inputs) until they either complete or error out.</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Creating and Using Observables: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Basic Structure</a:t>
            </a:r>
            <a:r>
              <a:rPr lang="en-GB" sz="1100">
                <a:solidFill>
                  <a:srgbClr val="9900FF"/>
                </a:solidFill>
                <a:latin typeface="Lato"/>
                <a:ea typeface="Lato"/>
                <a:cs typeface="Lato"/>
                <a:sym typeface="Lato"/>
              </a:rPr>
              <a:t> (using RxJS for Node.js):</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
        <p:nvSpPr>
          <p:cNvPr id="160" name="Google Shape;160;p29"/>
          <p:cNvSpPr txBox="1"/>
          <p:nvPr/>
        </p:nvSpPr>
        <p:spPr>
          <a:xfrm>
            <a:off x="5433650" y="445025"/>
            <a:ext cx="33354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rgbClr val="980000"/>
                </a:solidFill>
                <a:latin typeface="Lato"/>
                <a:ea typeface="Lato"/>
                <a:cs typeface="Lato"/>
                <a:sym typeface="Lato"/>
              </a:rPr>
              <a:t>const { Observable } = require('rxjs');</a:t>
            </a:r>
            <a:endParaRPr b="1" sz="1100">
              <a:solidFill>
                <a:srgbClr val="980000"/>
              </a:solidFill>
              <a:latin typeface="Lato"/>
              <a:ea typeface="Lato"/>
              <a:cs typeface="Lato"/>
              <a:sym typeface="Lato"/>
            </a:endParaRPr>
          </a:p>
          <a:p>
            <a:pPr indent="0" lvl="0" marL="0" rtl="0" algn="l">
              <a:spcBef>
                <a:spcPts val="0"/>
              </a:spcBef>
              <a:spcAft>
                <a:spcPts val="0"/>
              </a:spcAft>
              <a:buNone/>
            </a:pPr>
            <a:r>
              <a:t/>
            </a:r>
            <a:endParaRPr b="1" sz="1100">
              <a:solidFill>
                <a:srgbClr val="980000"/>
              </a:solidFill>
              <a:latin typeface="Lato"/>
              <a:ea typeface="Lato"/>
              <a:cs typeface="Lato"/>
              <a:sym typeface="Lato"/>
            </a:endParaRPr>
          </a:p>
          <a:p>
            <a:pPr indent="0" lvl="0" marL="0" rtl="0" algn="l">
              <a:spcBef>
                <a:spcPts val="0"/>
              </a:spcBef>
              <a:spcAft>
                <a:spcPts val="0"/>
              </a:spcAft>
              <a:buNone/>
            </a:pPr>
            <a:r>
              <a:rPr b="1" lang="en-GB" sz="1100">
                <a:solidFill>
                  <a:srgbClr val="980000"/>
                </a:solidFill>
                <a:latin typeface="Lato"/>
                <a:ea typeface="Lato"/>
                <a:cs typeface="Lato"/>
                <a:sym typeface="Lato"/>
              </a:rPr>
              <a:t>const myObservable = new Observable((subscriber) =&gt; {</a:t>
            </a:r>
            <a:endParaRPr b="1" sz="1100">
              <a:solidFill>
                <a:srgbClr val="980000"/>
              </a:solidFill>
              <a:latin typeface="Lato"/>
              <a:ea typeface="Lato"/>
              <a:cs typeface="Lato"/>
              <a:sym typeface="Lato"/>
            </a:endParaRPr>
          </a:p>
          <a:p>
            <a:pPr indent="0" lvl="0" marL="0" rtl="0" algn="l">
              <a:spcBef>
                <a:spcPts val="0"/>
              </a:spcBef>
              <a:spcAft>
                <a:spcPts val="0"/>
              </a:spcAft>
              <a:buNone/>
            </a:pPr>
            <a:r>
              <a:rPr b="1" lang="en-GB" sz="1100">
                <a:solidFill>
                  <a:srgbClr val="980000"/>
                </a:solidFill>
                <a:latin typeface="Lato"/>
                <a:ea typeface="Lato"/>
                <a:cs typeface="Lato"/>
                <a:sym typeface="Lato"/>
              </a:rPr>
              <a:t>  subscriber.next('First value');  // Emit a value</a:t>
            </a:r>
            <a:endParaRPr b="1" sz="1100">
              <a:solidFill>
                <a:srgbClr val="980000"/>
              </a:solidFill>
              <a:latin typeface="Lato"/>
              <a:ea typeface="Lato"/>
              <a:cs typeface="Lato"/>
              <a:sym typeface="Lato"/>
            </a:endParaRPr>
          </a:p>
          <a:p>
            <a:pPr indent="0" lvl="0" marL="0" rtl="0" algn="l">
              <a:spcBef>
                <a:spcPts val="0"/>
              </a:spcBef>
              <a:spcAft>
                <a:spcPts val="0"/>
              </a:spcAft>
              <a:buNone/>
            </a:pPr>
            <a:r>
              <a:rPr b="1" lang="en-GB" sz="1100">
                <a:solidFill>
                  <a:srgbClr val="980000"/>
                </a:solidFill>
                <a:latin typeface="Lato"/>
                <a:ea typeface="Lato"/>
                <a:cs typeface="Lato"/>
                <a:sym typeface="Lato"/>
              </a:rPr>
              <a:t>  setTimeout(() =&gt; subscriber.next('Second value'), 1000); // Emit a value after 1 second</a:t>
            </a:r>
            <a:endParaRPr b="1" sz="1100">
              <a:solidFill>
                <a:srgbClr val="980000"/>
              </a:solidFill>
              <a:latin typeface="Lato"/>
              <a:ea typeface="Lato"/>
              <a:cs typeface="Lato"/>
              <a:sym typeface="Lato"/>
            </a:endParaRPr>
          </a:p>
          <a:p>
            <a:pPr indent="0" lvl="0" marL="0" rtl="0" algn="l">
              <a:spcBef>
                <a:spcPts val="0"/>
              </a:spcBef>
              <a:spcAft>
                <a:spcPts val="0"/>
              </a:spcAft>
              <a:buNone/>
            </a:pPr>
            <a:r>
              <a:rPr b="1" lang="en-GB" sz="1100">
                <a:solidFill>
                  <a:srgbClr val="980000"/>
                </a:solidFill>
                <a:latin typeface="Lato"/>
                <a:ea typeface="Lato"/>
                <a:cs typeface="Lato"/>
                <a:sym typeface="Lato"/>
              </a:rPr>
              <a:t>  setTimeout(() =&gt; subscriber.complete(), 2000); // Complete the observable after 2 seconds</a:t>
            </a:r>
            <a:endParaRPr b="1" sz="1100">
              <a:solidFill>
                <a:srgbClr val="980000"/>
              </a:solidFill>
              <a:latin typeface="Lato"/>
              <a:ea typeface="Lato"/>
              <a:cs typeface="Lato"/>
              <a:sym typeface="Lato"/>
            </a:endParaRPr>
          </a:p>
          <a:p>
            <a:pPr indent="0" lvl="0" marL="0" rtl="0" algn="l">
              <a:spcBef>
                <a:spcPts val="0"/>
              </a:spcBef>
              <a:spcAft>
                <a:spcPts val="0"/>
              </a:spcAft>
              <a:buNone/>
            </a:pPr>
            <a:r>
              <a:rPr b="1" lang="en-GB" sz="1100">
                <a:solidFill>
                  <a:srgbClr val="980000"/>
                </a:solidFill>
                <a:latin typeface="Lato"/>
                <a:ea typeface="Lato"/>
                <a:cs typeface="Lato"/>
                <a:sym typeface="Lato"/>
              </a:rPr>
              <a:t>});</a:t>
            </a:r>
            <a:endParaRPr b="1" sz="1100">
              <a:solidFill>
                <a:srgbClr val="980000"/>
              </a:solidFill>
              <a:latin typeface="Lato"/>
              <a:ea typeface="Lato"/>
              <a:cs typeface="Lato"/>
              <a:sym typeface="Lato"/>
            </a:endParaRPr>
          </a:p>
          <a:p>
            <a:pPr indent="0" lvl="0" marL="0" rtl="0" algn="l">
              <a:spcBef>
                <a:spcPts val="0"/>
              </a:spcBef>
              <a:spcAft>
                <a:spcPts val="0"/>
              </a:spcAft>
              <a:buNone/>
            </a:pPr>
            <a:r>
              <a:t/>
            </a:r>
            <a:endParaRPr b="1" sz="1100">
              <a:solidFill>
                <a:srgbClr val="980000"/>
              </a:solidFill>
              <a:latin typeface="Lato"/>
              <a:ea typeface="Lato"/>
              <a:cs typeface="Lato"/>
              <a:sym typeface="Lato"/>
            </a:endParaRPr>
          </a:p>
          <a:p>
            <a:pPr indent="0" lvl="0" marL="0" rtl="0" algn="l">
              <a:spcBef>
                <a:spcPts val="0"/>
              </a:spcBef>
              <a:spcAft>
                <a:spcPts val="0"/>
              </a:spcAft>
              <a:buNone/>
            </a:pPr>
            <a:r>
              <a:rPr b="1" lang="en-GB" sz="1100">
                <a:solidFill>
                  <a:srgbClr val="980000"/>
                </a:solidFill>
                <a:latin typeface="Lato"/>
                <a:ea typeface="Lato"/>
                <a:cs typeface="Lato"/>
                <a:sym typeface="Lato"/>
              </a:rPr>
              <a:t>myObservable.subscribe({</a:t>
            </a:r>
            <a:endParaRPr b="1" sz="1100">
              <a:solidFill>
                <a:srgbClr val="980000"/>
              </a:solidFill>
              <a:latin typeface="Lato"/>
              <a:ea typeface="Lato"/>
              <a:cs typeface="Lato"/>
              <a:sym typeface="Lato"/>
            </a:endParaRPr>
          </a:p>
          <a:p>
            <a:pPr indent="0" lvl="0" marL="0" rtl="0" algn="l">
              <a:spcBef>
                <a:spcPts val="0"/>
              </a:spcBef>
              <a:spcAft>
                <a:spcPts val="0"/>
              </a:spcAft>
              <a:buNone/>
            </a:pPr>
            <a:r>
              <a:rPr b="1" lang="en-GB" sz="1100">
                <a:solidFill>
                  <a:srgbClr val="980000"/>
                </a:solidFill>
                <a:latin typeface="Lato"/>
                <a:ea typeface="Lato"/>
                <a:cs typeface="Lato"/>
                <a:sym typeface="Lato"/>
              </a:rPr>
              <a:t>  next(x) { console.log(x); }, // Handle emitted values</a:t>
            </a:r>
            <a:endParaRPr b="1" sz="1100">
              <a:solidFill>
                <a:srgbClr val="980000"/>
              </a:solidFill>
              <a:latin typeface="Lato"/>
              <a:ea typeface="Lato"/>
              <a:cs typeface="Lato"/>
              <a:sym typeface="Lato"/>
            </a:endParaRPr>
          </a:p>
          <a:p>
            <a:pPr indent="0" lvl="0" marL="0" rtl="0" algn="l">
              <a:spcBef>
                <a:spcPts val="0"/>
              </a:spcBef>
              <a:spcAft>
                <a:spcPts val="0"/>
              </a:spcAft>
              <a:buNone/>
            </a:pPr>
            <a:r>
              <a:rPr b="1" lang="en-GB" sz="1100">
                <a:solidFill>
                  <a:srgbClr val="980000"/>
                </a:solidFill>
                <a:latin typeface="Lato"/>
                <a:ea typeface="Lato"/>
                <a:cs typeface="Lato"/>
                <a:sym typeface="Lato"/>
              </a:rPr>
              <a:t>  error(err) { console.error('Error: ' + err); }, // Handle errors</a:t>
            </a:r>
            <a:endParaRPr b="1" sz="1100">
              <a:solidFill>
                <a:srgbClr val="980000"/>
              </a:solidFill>
              <a:latin typeface="Lato"/>
              <a:ea typeface="Lato"/>
              <a:cs typeface="Lato"/>
              <a:sym typeface="Lato"/>
            </a:endParaRPr>
          </a:p>
          <a:p>
            <a:pPr indent="0" lvl="0" marL="0" rtl="0" algn="l">
              <a:spcBef>
                <a:spcPts val="0"/>
              </a:spcBef>
              <a:spcAft>
                <a:spcPts val="0"/>
              </a:spcAft>
              <a:buNone/>
            </a:pPr>
            <a:r>
              <a:rPr b="1" lang="en-GB" sz="1100">
                <a:solidFill>
                  <a:srgbClr val="980000"/>
                </a:solidFill>
                <a:latin typeface="Lato"/>
                <a:ea typeface="Lato"/>
                <a:cs typeface="Lato"/>
                <a:sym typeface="Lato"/>
              </a:rPr>
              <a:t>  complete() { console.log('Done'); } // Handle completion</a:t>
            </a:r>
            <a:endParaRPr b="1" sz="1100">
              <a:solidFill>
                <a:srgbClr val="980000"/>
              </a:solidFill>
              <a:latin typeface="Lato"/>
              <a:ea typeface="Lato"/>
              <a:cs typeface="Lato"/>
              <a:sym typeface="Lato"/>
            </a:endParaRPr>
          </a:p>
          <a:p>
            <a:pPr indent="0" lvl="0" marL="0" rtl="0" algn="l">
              <a:spcBef>
                <a:spcPts val="0"/>
              </a:spcBef>
              <a:spcAft>
                <a:spcPts val="0"/>
              </a:spcAft>
              <a:buNone/>
            </a:pPr>
            <a:r>
              <a:rPr b="1" lang="en-GB" sz="1100">
                <a:solidFill>
                  <a:srgbClr val="980000"/>
                </a:solidFill>
                <a:latin typeface="Lato"/>
                <a:ea typeface="Lato"/>
                <a:cs typeface="Lato"/>
                <a:sym typeface="Lato"/>
              </a:rPr>
              <a:t>});</a:t>
            </a:r>
            <a:endParaRPr b="1" sz="1100">
              <a:solidFill>
                <a:srgbClr val="980000"/>
              </a:solidFill>
              <a:latin typeface="Lato"/>
              <a:ea typeface="Lato"/>
              <a:cs typeface="Lato"/>
              <a:sym typeface="Lato"/>
            </a:endParaRPr>
          </a:p>
          <a:p>
            <a:pPr indent="0" lvl="0" marL="0" rtl="0" algn="l">
              <a:spcBef>
                <a:spcPts val="0"/>
              </a:spcBef>
              <a:spcAft>
                <a:spcPts val="0"/>
              </a:spcAft>
              <a:buNone/>
            </a:pPr>
            <a:r>
              <a:t/>
            </a:r>
            <a:endParaRPr b="1" sz="1100">
              <a:solidFill>
                <a:srgbClr val="980000"/>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Observables</a:t>
            </a:r>
            <a:endParaRPr>
              <a:solidFill>
                <a:srgbClr val="9900FF"/>
              </a:solidFill>
              <a:latin typeface="Lato"/>
              <a:ea typeface="Lato"/>
              <a:cs typeface="Lato"/>
              <a:sym typeface="Lato"/>
            </a:endParaRPr>
          </a:p>
        </p:txBody>
      </p:sp>
      <p:sp>
        <p:nvSpPr>
          <p:cNvPr id="166" name="Google Shape;166;p30"/>
          <p:cNvSpPr txBox="1"/>
          <p:nvPr>
            <p:ph idx="1" type="body"/>
          </p:nvPr>
        </p:nvSpPr>
        <p:spPr>
          <a:xfrm>
            <a:off x="311700" y="10875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Operators</a:t>
            </a:r>
            <a:r>
              <a:rPr lang="en-GB" sz="1100">
                <a:solidFill>
                  <a:srgbClr val="9900FF"/>
                </a:solidFill>
                <a:latin typeface="Lato"/>
                <a:ea typeface="Lato"/>
                <a:cs typeface="Lato"/>
                <a:sym typeface="Lato"/>
              </a:rPr>
              <a:t>: Observables can be combined and manipulated using operators like map(), filter(), and reduce() to transform and work with the data being emitted.</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Example using operators: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const { of } = require('rxjs');</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const { map } = require('rxjs/operators');</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const numbers = of(1, 2, 3, 4, 5); // Emits a sequence of numbers</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numbers.pipe(</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  map(value =&gt; value * 2) // Double each number</a:t>
            </a:r>
            <a:endParaRPr>
              <a:solidFill>
                <a:srgbClr val="9900FF"/>
              </a:solidFill>
              <a:latin typeface="Lato"/>
              <a:ea typeface="Lato"/>
              <a:cs typeface="Lato"/>
              <a:sym typeface="Lato"/>
            </a:endParaRPr>
          </a:p>
          <a:p>
            <a:pPr indent="0" lvl="0" marL="0" rtl="0" algn="l">
              <a:spcBef>
                <a:spcPts val="1200"/>
              </a:spcBef>
              <a:spcAft>
                <a:spcPts val="1200"/>
              </a:spcAft>
              <a:buNone/>
            </a:pPr>
            <a:r>
              <a:rPr lang="en-GB">
                <a:solidFill>
                  <a:srgbClr val="9900FF"/>
                </a:solidFill>
                <a:latin typeface="Lato"/>
                <a:ea typeface="Lato"/>
                <a:cs typeface="Lato"/>
                <a:sym typeface="Lato"/>
              </a:rPr>
              <a:t>).subscribe((value) =&gt; console.log(value)); // Logs 2, 4, 6, 8, 10</a:t>
            </a:r>
            <a:endParaRPr>
              <a:solidFill>
                <a:srgbClr val="9900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31"/>
          <p:cNvSpPr txBox="1"/>
          <p:nvPr/>
        </p:nvSpPr>
        <p:spPr>
          <a:xfrm>
            <a:off x="69300" y="2013225"/>
            <a:ext cx="9005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0000FF"/>
                </a:solidFill>
                <a:latin typeface="Lato"/>
                <a:ea typeface="Lato"/>
                <a:cs typeface="Lato"/>
                <a:sym typeface="Lato"/>
              </a:rPr>
              <a:t>Comparison: Promises vs. Observables</a:t>
            </a:r>
            <a:endParaRPr sz="1300">
              <a:solidFill>
                <a:srgbClr val="0000FF"/>
              </a:solidFill>
              <a:latin typeface="Lato"/>
              <a:ea typeface="Lato"/>
              <a:cs typeface="Lato"/>
              <a:sym typeface="Lato"/>
            </a:endParaRPr>
          </a:p>
          <a:p>
            <a:pPr indent="0" lvl="0" marL="0" rtl="0" algn="l">
              <a:spcBef>
                <a:spcPts val="0"/>
              </a:spcBef>
              <a:spcAft>
                <a:spcPts val="0"/>
              </a:spcAft>
              <a:buNone/>
            </a:pPr>
            <a:r>
              <a:t/>
            </a:r>
            <a:endParaRPr sz="1300">
              <a:solidFill>
                <a:srgbClr val="0000FF"/>
              </a:solidFill>
              <a:latin typeface="Lato"/>
              <a:ea typeface="Lato"/>
              <a:cs typeface="Lato"/>
              <a:sym typeface="Lato"/>
            </a:endParaRPr>
          </a:p>
          <a:p>
            <a:pPr indent="0" lvl="0" marL="0" rtl="0" algn="l">
              <a:spcBef>
                <a:spcPts val="0"/>
              </a:spcBef>
              <a:spcAft>
                <a:spcPts val="0"/>
              </a:spcAft>
              <a:buNone/>
            </a:pPr>
            <a:r>
              <a:t/>
            </a:r>
            <a:endParaRPr sz="1300">
              <a:solidFill>
                <a:srgbClr val="0000FF"/>
              </a:solidFill>
              <a:latin typeface="Lato"/>
              <a:ea typeface="Lato"/>
              <a:cs typeface="Lato"/>
              <a:sym typeface="Lato"/>
            </a:endParaRPr>
          </a:p>
          <a:p>
            <a:pPr indent="0" lvl="0" marL="0" rtl="0" algn="l">
              <a:spcBef>
                <a:spcPts val="0"/>
              </a:spcBef>
              <a:spcAft>
                <a:spcPts val="0"/>
              </a:spcAft>
              <a:buNone/>
            </a:pPr>
            <a:r>
              <a:rPr lang="en-GB" sz="1300">
                <a:solidFill>
                  <a:srgbClr val="0000FF"/>
                </a:solidFill>
                <a:latin typeface="Lato"/>
                <a:ea typeface="Lato"/>
                <a:cs typeface="Lato"/>
                <a:sym typeface="Lato"/>
              </a:rPr>
              <a:t>Feature						Promises							Observables</a:t>
            </a:r>
            <a:endParaRPr sz="1300">
              <a:solidFill>
                <a:srgbClr val="0000FF"/>
              </a:solidFill>
              <a:latin typeface="Lato"/>
              <a:ea typeface="Lato"/>
              <a:cs typeface="Lato"/>
              <a:sym typeface="Lato"/>
            </a:endParaRPr>
          </a:p>
          <a:p>
            <a:pPr indent="0" lvl="0" marL="0" rtl="0" algn="l">
              <a:spcBef>
                <a:spcPts val="0"/>
              </a:spcBef>
              <a:spcAft>
                <a:spcPts val="0"/>
              </a:spcAft>
              <a:buNone/>
            </a:pPr>
            <a:r>
              <a:rPr lang="en-GB" sz="1300">
                <a:solidFill>
                  <a:srgbClr val="0000FF"/>
                </a:solidFill>
                <a:latin typeface="Lato"/>
                <a:ea typeface="Lato"/>
                <a:cs typeface="Lato"/>
                <a:sym typeface="Lato"/>
              </a:rPr>
              <a:t>Nature				Single asynchronous event	Multiple 		asynchronous events (data streams)</a:t>
            </a:r>
            <a:endParaRPr sz="1300">
              <a:solidFill>
                <a:srgbClr val="0000FF"/>
              </a:solidFill>
              <a:latin typeface="Lato"/>
              <a:ea typeface="Lato"/>
              <a:cs typeface="Lato"/>
              <a:sym typeface="Lato"/>
            </a:endParaRPr>
          </a:p>
          <a:p>
            <a:pPr indent="0" lvl="0" marL="0" rtl="0" algn="l">
              <a:spcBef>
                <a:spcPts val="0"/>
              </a:spcBef>
              <a:spcAft>
                <a:spcPts val="0"/>
              </a:spcAft>
              <a:buNone/>
            </a:pPr>
            <a:r>
              <a:rPr lang="en-GB" sz="1300">
                <a:solidFill>
                  <a:srgbClr val="0000FF"/>
                </a:solidFill>
                <a:latin typeface="Lato"/>
                <a:ea typeface="Lato"/>
                <a:cs typeface="Lato"/>
                <a:sym typeface="Lato"/>
              </a:rPr>
              <a:t>Eager/Lazy				Eager (starts immediately when created)		Lazy (starts when subscribed)</a:t>
            </a:r>
            <a:endParaRPr sz="1300">
              <a:solidFill>
                <a:srgbClr val="0000FF"/>
              </a:solidFill>
              <a:latin typeface="Lato"/>
              <a:ea typeface="Lato"/>
              <a:cs typeface="Lato"/>
              <a:sym typeface="Lato"/>
            </a:endParaRPr>
          </a:p>
          <a:p>
            <a:pPr indent="0" lvl="0" marL="0" rtl="0" algn="l">
              <a:spcBef>
                <a:spcPts val="0"/>
              </a:spcBef>
              <a:spcAft>
                <a:spcPts val="0"/>
              </a:spcAft>
              <a:buNone/>
            </a:pPr>
            <a:r>
              <a:rPr lang="en-GB" sz="1300">
                <a:solidFill>
                  <a:srgbClr val="0000FF"/>
                </a:solidFill>
                <a:latin typeface="Lato"/>
                <a:ea typeface="Lato"/>
                <a:cs typeface="Lato"/>
                <a:sym typeface="Lato"/>
              </a:rPr>
              <a:t>Multiple Values			Can handle only one value				Can handle multiple values over time</a:t>
            </a:r>
            <a:endParaRPr sz="1300">
              <a:solidFill>
                <a:srgbClr val="0000FF"/>
              </a:solidFill>
              <a:latin typeface="Lato"/>
              <a:ea typeface="Lato"/>
              <a:cs typeface="Lato"/>
              <a:sym typeface="Lato"/>
            </a:endParaRPr>
          </a:p>
          <a:p>
            <a:pPr indent="0" lvl="0" marL="0" rtl="0" algn="l">
              <a:spcBef>
                <a:spcPts val="0"/>
              </a:spcBef>
              <a:spcAft>
                <a:spcPts val="0"/>
              </a:spcAft>
              <a:buNone/>
            </a:pPr>
            <a:r>
              <a:rPr lang="en-GB" sz="1300">
                <a:solidFill>
                  <a:srgbClr val="0000FF"/>
                </a:solidFill>
                <a:latin typeface="Lato"/>
                <a:ea typeface="Lato"/>
                <a:cs typeface="Lato"/>
                <a:sym typeface="Lato"/>
              </a:rPr>
              <a:t>Chaining				Uses .then() for chaining				Uses operators like .map(), .filter()</a:t>
            </a:r>
            <a:endParaRPr sz="1300">
              <a:solidFill>
                <a:srgbClr val="0000FF"/>
              </a:solidFill>
              <a:latin typeface="Lato"/>
              <a:ea typeface="Lato"/>
              <a:cs typeface="Lato"/>
              <a:sym typeface="Lato"/>
            </a:endParaRPr>
          </a:p>
          <a:p>
            <a:pPr indent="0" lvl="0" marL="0" rtl="0" algn="l">
              <a:spcBef>
                <a:spcPts val="0"/>
              </a:spcBef>
              <a:spcAft>
                <a:spcPts val="0"/>
              </a:spcAft>
              <a:buNone/>
            </a:pPr>
            <a:r>
              <a:rPr lang="en-GB" sz="1300">
                <a:solidFill>
                  <a:srgbClr val="0000FF"/>
                </a:solidFill>
                <a:latin typeface="Lato"/>
                <a:ea typeface="Lato"/>
                <a:cs typeface="Lato"/>
                <a:sym typeface="Lato"/>
              </a:rPr>
              <a:t>Cancellation				Cannot be canceled once started			Can be canceled by unsubscribing</a:t>
            </a:r>
            <a:endParaRPr sz="1300">
              <a:solidFill>
                <a:srgbClr val="0000FF"/>
              </a:solidFill>
              <a:latin typeface="Lato"/>
              <a:ea typeface="Lato"/>
              <a:cs typeface="Lato"/>
              <a:sym typeface="Lato"/>
            </a:endParaRPr>
          </a:p>
          <a:p>
            <a:pPr indent="0" lvl="0" marL="0" rtl="0" algn="l">
              <a:spcBef>
                <a:spcPts val="0"/>
              </a:spcBef>
              <a:spcAft>
                <a:spcPts val="0"/>
              </a:spcAft>
              <a:buNone/>
            </a:pPr>
            <a:r>
              <a:rPr lang="en-GB" sz="1300">
                <a:solidFill>
                  <a:srgbClr val="0000FF"/>
                </a:solidFill>
                <a:latin typeface="Lato"/>
                <a:ea typeface="Lato"/>
                <a:cs typeface="Lato"/>
                <a:sym typeface="Lato"/>
              </a:rPr>
              <a:t>Error Handling			.catch() handles errors				.subscribe() handles errors in error() method</a:t>
            </a:r>
            <a:endParaRPr sz="1300">
              <a:solidFill>
                <a:srgbClr val="0000FF"/>
              </a:solidFill>
              <a:latin typeface="Lato"/>
              <a:ea typeface="Lato"/>
              <a:cs typeface="Lato"/>
              <a:sym typeface="Lato"/>
            </a:endParaRPr>
          </a:p>
          <a:p>
            <a:pPr indent="0" lvl="0" marL="0" rtl="0" algn="l">
              <a:spcBef>
                <a:spcPts val="0"/>
              </a:spcBef>
              <a:spcAft>
                <a:spcPts val="0"/>
              </a:spcAft>
              <a:buNone/>
            </a:pPr>
            <a:r>
              <a:rPr lang="en-GB" sz="1300">
                <a:solidFill>
                  <a:srgbClr val="0000FF"/>
                </a:solidFill>
                <a:latin typeface="Lato"/>
                <a:ea typeface="Lato"/>
                <a:cs typeface="Lato"/>
                <a:sym typeface="Lato"/>
              </a:rPr>
              <a:t>Synchronous Use			No							Yes (supports both sync and async execution</a:t>
            </a:r>
            <a:endParaRPr sz="1300">
              <a:solidFill>
                <a:srgbClr val="0000FF"/>
              </a:solidFill>
              <a:latin typeface="Lato"/>
              <a:ea typeface="Lato"/>
              <a:cs typeface="Lato"/>
              <a:sym typeface="Lato"/>
            </a:endParaRPr>
          </a:p>
          <a:p>
            <a:pPr indent="0" lvl="0" marL="0" rtl="0" algn="l">
              <a:spcBef>
                <a:spcPts val="0"/>
              </a:spcBef>
              <a:spcAft>
                <a:spcPts val="0"/>
              </a:spcAft>
              <a:buNone/>
            </a:pPr>
            <a:r>
              <a:t/>
            </a:r>
            <a:endParaRPr sz="1300">
              <a:solidFill>
                <a:srgbClr val="00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Agenda</a:t>
            </a:r>
            <a:endParaRPr>
              <a:solidFill>
                <a:srgbClr val="9900FF"/>
              </a:solidFill>
              <a:latin typeface="Lato"/>
              <a:ea typeface="Lato"/>
              <a:cs typeface="Lato"/>
              <a:sym typeface="Lato"/>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3429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Node.js Intro</a:t>
            </a:r>
            <a:endParaRPr sz="1200">
              <a:solidFill>
                <a:srgbClr val="9900FF"/>
              </a:solidFill>
              <a:latin typeface="Lato"/>
              <a:ea typeface="Lato"/>
              <a:cs typeface="Lato"/>
              <a:sym typeface="Lato"/>
            </a:endParaRPr>
          </a:p>
          <a:p>
            <a:pPr indent="-342900" lvl="0" marL="3429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Modules in Node JS</a:t>
            </a:r>
            <a:endParaRPr sz="1200">
              <a:solidFill>
                <a:srgbClr val="9900FF"/>
              </a:solidFill>
              <a:latin typeface="Lato"/>
              <a:ea typeface="Lato"/>
              <a:cs typeface="Lato"/>
              <a:sym typeface="Lato"/>
            </a:endParaRPr>
          </a:p>
          <a:p>
            <a:pPr indent="-342900" lvl="0" marL="3429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HTTP Module, </a:t>
            </a:r>
            <a:endParaRPr sz="1200">
              <a:solidFill>
                <a:srgbClr val="9900FF"/>
              </a:solidFill>
              <a:latin typeface="Lato"/>
              <a:ea typeface="Lato"/>
              <a:cs typeface="Lato"/>
              <a:sym typeface="Lato"/>
            </a:endParaRPr>
          </a:p>
          <a:p>
            <a:pPr indent="-342900" lvl="0" marL="3429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URL Module,</a:t>
            </a:r>
            <a:endParaRPr sz="1200">
              <a:solidFill>
                <a:srgbClr val="9900FF"/>
              </a:solidFill>
              <a:latin typeface="Lato"/>
              <a:ea typeface="Lato"/>
              <a:cs typeface="Lato"/>
              <a:sym typeface="Lato"/>
            </a:endParaRPr>
          </a:p>
          <a:p>
            <a:pPr indent="-342900" lvl="0" marL="3429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NPM packages and dependencies</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File System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Upload Files</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Events in Node JS</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Email sending in Node JS</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Hands-on exercises</a:t>
            </a:r>
            <a:endParaRPr sz="1200">
              <a:solidFill>
                <a:srgbClr val="9900FF"/>
              </a:solidFill>
              <a:latin typeface="Lato"/>
              <a:ea typeface="Lato"/>
              <a:cs typeface="Lato"/>
              <a:sym typeface="Lato"/>
            </a:endParaRPr>
          </a:p>
          <a:p>
            <a:pPr indent="0" lvl="0" marL="0" rtl="0" algn="l">
              <a:spcBef>
                <a:spcPts val="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7000"/>
              </a:lnSpc>
              <a:spcBef>
                <a:spcPts val="0"/>
              </a:spcBef>
              <a:spcAft>
                <a:spcPts val="0"/>
              </a:spcAft>
              <a:buNone/>
            </a:pPr>
            <a:r>
              <a:rPr b="1" lang="en-GB" sz="1800">
                <a:solidFill>
                  <a:srgbClr val="9900FF"/>
                </a:solidFill>
                <a:latin typeface="Lato"/>
                <a:ea typeface="Lato"/>
                <a:cs typeface="Lato"/>
                <a:sym typeface="Lato"/>
              </a:rPr>
              <a:t>Events in Node JS</a:t>
            </a:r>
            <a:endParaRPr b="1" sz="3400">
              <a:solidFill>
                <a:srgbClr val="9900FF"/>
              </a:solidFill>
              <a:latin typeface="Lato"/>
              <a:ea typeface="Lato"/>
              <a:cs typeface="Lato"/>
              <a:sym typeface="Lato"/>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rgbClr val="9900FF"/>
                </a:solidFill>
              </a:rPr>
              <a:t>In Node.js, </a:t>
            </a:r>
            <a:r>
              <a:rPr b="1" lang="en-GB" sz="1100">
                <a:solidFill>
                  <a:srgbClr val="9900FF"/>
                </a:solidFill>
              </a:rPr>
              <a:t>events</a:t>
            </a:r>
            <a:r>
              <a:rPr lang="en-GB" sz="1100">
                <a:solidFill>
                  <a:srgbClr val="9900FF"/>
                </a:solidFill>
              </a:rPr>
              <a:t> are a core concept that enable communication between different parts of an application. Events allow asynchronous handling of tasks and are central to building scalable and efficient applications.</a:t>
            </a:r>
            <a:endParaRPr sz="1100">
              <a:solidFill>
                <a:srgbClr val="9900FF"/>
              </a:solidFill>
            </a:endParaRPr>
          </a:p>
          <a:p>
            <a:pPr indent="0" lvl="0" marL="0" rtl="0" algn="l">
              <a:spcBef>
                <a:spcPts val="1200"/>
              </a:spcBef>
              <a:spcAft>
                <a:spcPts val="0"/>
              </a:spcAft>
              <a:buClr>
                <a:schemeClr val="dk1"/>
              </a:buClr>
              <a:buSzPts val="1100"/>
              <a:buFont typeface="Arial"/>
              <a:buNone/>
            </a:pPr>
            <a:r>
              <a:rPr lang="en-GB" sz="1100">
                <a:solidFill>
                  <a:srgbClr val="9900FF"/>
                </a:solidFill>
              </a:rPr>
              <a:t>The </a:t>
            </a:r>
            <a:r>
              <a:rPr b="1" lang="en-GB" sz="1100">
                <a:solidFill>
                  <a:srgbClr val="9900FF"/>
                </a:solidFill>
                <a:latin typeface="Roboto Mono"/>
                <a:ea typeface="Roboto Mono"/>
                <a:cs typeface="Roboto Mono"/>
                <a:sym typeface="Roboto Mono"/>
              </a:rPr>
              <a:t>EventEmitter</a:t>
            </a:r>
            <a:r>
              <a:rPr lang="en-GB" sz="1100">
                <a:solidFill>
                  <a:srgbClr val="9900FF"/>
                </a:solidFill>
              </a:rPr>
              <a:t> class, which is part of Node.js' built-in </a:t>
            </a:r>
            <a:r>
              <a:rPr b="1" lang="en-GB" sz="1100">
                <a:solidFill>
                  <a:srgbClr val="9900FF"/>
                </a:solidFill>
              </a:rPr>
              <a:t>events module</a:t>
            </a:r>
            <a:r>
              <a:rPr lang="en-GB" sz="1100">
                <a:solidFill>
                  <a:srgbClr val="9900FF"/>
                </a:solidFill>
              </a:rPr>
              <a:t>, is at the heart of Node's event-driven architecture. By extending </a:t>
            </a:r>
            <a:r>
              <a:rPr lang="en-GB" sz="1100">
                <a:solidFill>
                  <a:srgbClr val="9900FF"/>
                </a:solidFill>
                <a:latin typeface="Roboto Mono"/>
                <a:ea typeface="Roboto Mono"/>
                <a:cs typeface="Roboto Mono"/>
                <a:sym typeface="Roboto Mono"/>
              </a:rPr>
              <a:t>EventEmitter</a:t>
            </a:r>
            <a:r>
              <a:rPr lang="en-GB" sz="1100">
                <a:solidFill>
                  <a:srgbClr val="9900FF"/>
                </a:solidFill>
              </a:rPr>
              <a:t>, you can define and handle custom events in your applications.</a:t>
            </a:r>
            <a:endParaRPr sz="1100">
              <a:solidFill>
                <a:srgbClr val="9900FF"/>
              </a:solidFill>
            </a:endParaRPr>
          </a:p>
          <a:p>
            <a:pPr indent="0" lvl="0" marL="0" rtl="0" algn="l">
              <a:spcBef>
                <a:spcPts val="1400"/>
              </a:spcBef>
              <a:spcAft>
                <a:spcPts val="0"/>
              </a:spcAft>
              <a:buClr>
                <a:schemeClr val="dk1"/>
              </a:buClr>
              <a:buSzPts val="1100"/>
              <a:buFont typeface="Arial"/>
              <a:buNone/>
            </a:pPr>
            <a:r>
              <a:rPr b="1" lang="en-GB" sz="1300">
                <a:solidFill>
                  <a:srgbClr val="9900FF"/>
                </a:solidFill>
              </a:rPr>
              <a:t>Key Concepts of Events in Node.js</a:t>
            </a:r>
            <a:endParaRPr b="1" sz="1300">
              <a:solidFill>
                <a:srgbClr val="9900FF"/>
              </a:solidFill>
            </a:endParaRPr>
          </a:p>
          <a:p>
            <a:pPr indent="-298450" lvl="0" marL="457200" rtl="0" algn="l">
              <a:spcBef>
                <a:spcPts val="1200"/>
              </a:spcBef>
              <a:spcAft>
                <a:spcPts val="0"/>
              </a:spcAft>
              <a:buClr>
                <a:srgbClr val="9900FF"/>
              </a:buClr>
              <a:buSzPts val="1100"/>
              <a:buAutoNum type="arabicPeriod"/>
            </a:pPr>
            <a:r>
              <a:rPr b="1" lang="en-GB" sz="1100">
                <a:solidFill>
                  <a:srgbClr val="9900FF"/>
                </a:solidFill>
              </a:rPr>
              <a:t>Event-Driven Architecture</a:t>
            </a:r>
            <a:r>
              <a:rPr lang="en-GB" sz="1100">
                <a:solidFill>
                  <a:srgbClr val="9900FF"/>
                </a:solidFill>
              </a:rPr>
              <a:t>: In Node.js, much of the core functionality is built around the idea of events. This includes server requests, file I/O, and many other asynchronous operations. Functions are triggered when an event occurs (e.g., a file finishes loading or a user sends an HTTP request).</a:t>
            </a:r>
            <a:endParaRPr sz="1100">
              <a:solidFill>
                <a:srgbClr val="9900FF"/>
              </a:solidFill>
            </a:endParaRPr>
          </a:p>
          <a:p>
            <a:pPr indent="-298450" lvl="0" marL="457200" rtl="0" algn="l">
              <a:spcBef>
                <a:spcPts val="0"/>
              </a:spcBef>
              <a:spcAft>
                <a:spcPts val="0"/>
              </a:spcAft>
              <a:buClr>
                <a:srgbClr val="9900FF"/>
              </a:buClr>
              <a:buSzPts val="1100"/>
              <a:buAutoNum type="arabicPeriod"/>
            </a:pPr>
            <a:r>
              <a:rPr b="1" lang="en-GB" sz="1100">
                <a:solidFill>
                  <a:srgbClr val="9900FF"/>
                </a:solidFill>
              </a:rPr>
              <a:t>EventEmitter Class</a:t>
            </a:r>
            <a:r>
              <a:rPr lang="en-GB" sz="1100">
                <a:solidFill>
                  <a:srgbClr val="9900FF"/>
                </a:solidFill>
              </a:rPr>
              <a:t>: The </a:t>
            </a:r>
            <a:r>
              <a:rPr b="1" lang="en-GB" sz="1100">
                <a:solidFill>
                  <a:srgbClr val="9900FF"/>
                </a:solidFill>
              </a:rPr>
              <a:t>EventEmitter</a:t>
            </a:r>
            <a:r>
              <a:rPr lang="en-GB" sz="1100">
                <a:solidFill>
                  <a:srgbClr val="9900FF"/>
                </a:solidFill>
              </a:rPr>
              <a:t> is a class that facilitates the creation, registration, and handling of custom events. It allows different parts of your application to communicate by emitting and listening for events.</a:t>
            </a:r>
            <a:endParaRPr>
              <a:solidFill>
                <a:srgbClr val="9900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GB" sz="1300">
                <a:solidFill>
                  <a:srgbClr val="9900FF"/>
                </a:solidFill>
                <a:latin typeface="Lato"/>
                <a:ea typeface="Lato"/>
                <a:cs typeface="Lato"/>
                <a:sym typeface="Lato"/>
              </a:rPr>
              <a:t>Working with Events and EventEmitter</a:t>
            </a:r>
            <a:endParaRPr b="1" sz="1300">
              <a:solidFill>
                <a:srgbClr val="9900FF"/>
              </a:solidFill>
              <a:latin typeface="Lato"/>
              <a:ea typeface="Lato"/>
              <a:cs typeface="Lato"/>
              <a:sym typeface="Lato"/>
            </a:endParaRPr>
          </a:p>
          <a:p>
            <a:pPr indent="0" lvl="0" marL="0" rtl="0" algn="l">
              <a:spcBef>
                <a:spcPts val="400"/>
              </a:spcBef>
              <a:spcAft>
                <a:spcPts val="0"/>
              </a:spcAft>
              <a:buNone/>
            </a:pPr>
            <a:r>
              <a:t/>
            </a:r>
            <a:endParaRPr>
              <a:solidFill>
                <a:srgbClr val="9900FF"/>
              </a:solidFill>
              <a:latin typeface="Lato"/>
              <a:ea typeface="Lato"/>
              <a:cs typeface="Lato"/>
              <a:sym typeface="Lato"/>
            </a:endParaRPr>
          </a:p>
        </p:txBody>
      </p:sp>
      <p:sp>
        <p:nvSpPr>
          <p:cNvPr id="184" name="Google Shape;184;p33"/>
          <p:cNvSpPr txBox="1"/>
          <p:nvPr>
            <p:ph idx="1" type="body"/>
          </p:nvPr>
        </p:nvSpPr>
        <p:spPr>
          <a:xfrm>
            <a:off x="311700" y="1152475"/>
            <a:ext cx="44724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To use events in Node.js, you first need to require the events module and create an instance of EventEmitter.</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Basic Example of EventEmitter:</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Creating and Emitting Events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output</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a:solidFill>
                  <a:srgbClr val="9900FF"/>
                </a:solidFill>
                <a:latin typeface="Lato"/>
                <a:ea typeface="Lato"/>
                <a:cs typeface="Lato"/>
                <a:sym typeface="Lato"/>
              </a:rPr>
              <a:t>myEvent was triggered with data: { name: 'Node.js', version: 'v16.0' }</a:t>
            </a:r>
            <a:endParaRPr>
              <a:solidFill>
                <a:srgbClr val="9900FF"/>
              </a:solidFill>
              <a:latin typeface="Lato"/>
              <a:ea typeface="Lato"/>
              <a:cs typeface="Lato"/>
              <a:sym typeface="Lato"/>
            </a:endParaRPr>
          </a:p>
          <a:p>
            <a:pPr indent="0" lvl="0" marL="0" rtl="0" algn="l">
              <a:spcBef>
                <a:spcPts val="1200"/>
              </a:spcBef>
              <a:spcAft>
                <a:spcPts val="0"/>
              </a:spcAft>
              <a:buNone/>
            </a:pPr>
            <a:r>
              <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
        <p:nvSpPr>
          <p:cNvPr id="185" name="Google Shape;185;p33"/>
          <p:cNvSpPr txBox="1"/>
          <p:nvPr/>
        </p:nvSpPr>
        <p:spPr>
          <a:xfrm>
            <a:off x="4572000" y="647700"/>
            <a:ext cx="42603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980000"/>
                </a:solidFill>
                <a:latin typeface="Lato"/>
                <a:ea typeface="Lato"/>
                <a:cs typeface="Lato"/>
                <a:sym typeface="Lato"/>
              </a:rPr>
              <a:t>const EventEmitter = require('events');</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const eventEmitter = new EventEmitter();</a:t>
            </a:r>
            <a:endParaRPr sz="1300">
              <a:solidFill>
                <a:srgbClr val="980000"/>
              </a:solidFill>
              <a:latin typeface="Lato"/>
              <a:ea typeface="Lato"/>
              <a:cs typeface="Lato"/>
              <a:sym typeface="Lato"/>
            </a:endParaRPr>
          </a:p>
          <a:p>
            <a:pPr indent="0" lvl="0" marL="0" rtl="0" algn="l">
              <a:spcBef>
                <a:spcPts val="0"/>
              </a:spcBef>
              <a:spcAft>
                <a:spcPts val="0"/>
              </a:spcAft>
              <a:buNone/>
            </a:pPr>
            <a:r>
              <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 Define a listener for a custom event</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eventEmitter.on('myEvent', (data) =&gt; {</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  console.log('myEvent was triggered with data:', data);</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a:t>
            </a:r>
            <a:endParaRPr sz="1300">
              <a:solidFill>
                <a:srgbClr val="980000"/>
              </a:solidFill>
              <a:latin typeface="Lato"/>
              <a:ea typeface="Lato"/>
              <a:cs typeface="Lato"/>
              <a:sym typeface="Lato"/>
            </a:endParaRPr>
          </a:p>
          <a:p>
            <a:pPr indent="0" lvl="0" marL="0" rtl="0" algn="l">
              <a:spcBef>
                <a:spcPts val="0"/>
              </a:spcBef>
              <a:spcAft>
                <a:spcPts val="0"/>
              </a:spcAft>
              <a:buNone/>
            </a:pPr>
            <a:r>
              <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 Emit the event and pass data to it</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eventEmitter.emit('myEvent', { name: 'Node.js', version: 'v16.0' });</a:t>
            </a:r>
            <a:endParaRPr sz="1300">
              <a:solidFill>
                <a:srgbClr val="980000"/>
              </a:solidFill>
              <a:latin typeface="Lato"/>
              <a:ea typeface="Lato"/>
              <a:cs typeface="Lato"/>
              <a:sym typeface="Lato"/>
            </a:endParaRPr>
          </a:p>
          <a:p>
            <a:pPr indent="0" lvl="0" marL="0" rtl="0" algn="l">
              <a:spcBef>
                <a:spcPts val="0"/>
              </a:spcBef>
              <a:spcAft>
                <a:spcPts val="0"/>
              </a:spcAft>
              <a:buNone/>
            </a:pPr>
            <a:r>
              <a:t/>
            </a:r>
            <a:endParaRPr sz="1300">
              <a:solidFill>
                <a:srgbClr val="98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Event</a:t>
            </a:r>
            <a:endParaRPr>
              <a:solidFill>
                <a:srgbClr val="9900FF"/>
              </a:solidFill>
              <a:latin typeface="Lato"/>
              <a:ea typeface="Lato"/>
              <a:cs typeface="Lato"/>
              <a:sym typeface="Lato"/>
            </a:endParaRPr>
          </a:p>
        </p:txBody>
      </p:sp>
      <p:sp>
        <p:nvSpPr>
          <p:cNvPr id="191" name="Google Shape;191;p34"/>
          <p:cNvSpPr txBox="1"/>
          <p:nvPr>
            <p:ph idx="1" type="body"/>
          </p:nvPr>
        </p:nvSpPr>
        <p:spPr>
          <a:xfrm>
            <a:off x="311700" y="1152475"/>
            <a:ext cx="52638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rgbClr val="9900FF"/>
                </a:solidFill>
                <a:latin typeface="Lato"/>
                <a:ea typeface="Lato"/>
                <a:cs typeface="Lato"/>
                <a:sym typeface="Lato"/>
              </a:rPr>
              <a:t>Registering Multiple Listeners</a:t>
            </a:r>
            <a:r>
              <a:rPr lang="en-GB" sz="1100">
                <a:solidFill>
                  <a:srgbClr val="9900FF"/>
                </a:solidFill>
                <a:latin typeface="Lato"/>
                <a:ea typeface="Lato"/>
                <a:cs typeface="Lato"/>
                <a:sym typeface="Lato"/>
              </a:rPr>
              <a:t>: You can register multiple listeners for the same event.</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output</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First listener</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Second listener</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Handling Events Once with once()</a:t>
            </a:r>
            <a:r>
              <a:rPr lang="en-GB" sz="1100">
                <a:solidFill>
                  <a:srgbClr val="9900FF"/>
                </a:solidFill>
                <a:latin typeface="Lato"/>
                <a:ea typeface="Lato"/>
                <a:cs typeface="Lato"/>
                <a:sym typeface="Lato"/>
              </a:rPr>
              <a:t>: If you want an event listener to be triggered only once, use the once() method:</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output</a:t>
            </a:r>
            <a:endParaRPr sz="1100">
              <a:solidFill>
                <a:srgbClr val="9900FF"/>
              </a:solidFill>
              <a:latin typeface="Lato"/>
              <a:ea typeface="Lato"/>
              <a:cs typeface="Lato"/>
              <a:sym typeface="Lato"/>
            </a:endParaRPr>
          </a:p>
          <a:p>
            <a:pPr indent="0" lvl="0" marL="0" rtl="0" algn="l">
              <a:spcBef>
                <a:spcPts val="1200"/>
              </a:spcBef>
              <a:spcAft>
                <a:spcPts val="1200"/>
              </a:spcAft>
              <a:buNone/>
            </a:pPr>
            <a:r>
              <a:rPr lang="en-GB" sz="1100">
                <a:solidFill>
                  <a:srgbClr val="9900FF"/>
                </a:solidFill>
                <a:latin typeface="Lato"/>
                <a:ea typeface="Lato"/>
                <a:cs typeface="Lato"/>
                <a:sym typeface="Lato"/>
              </a:rPr>
              <a:t>This event will be handled only once.</a:t>
            </a:r>
            <a:endParaRPr>
              <a:solidFill>
                <a:srgbClr val="9900FF"/>
              </a:solidFill>
              <a:latin typeface="Lato"/>
              <a:ea typeface="Lato"/>
              <a:cs typeface="Lato"/>
              <a:sym typeface="Lato"/>
            </a:endParaRPr>
          </a:p>
        </p:txBody>
      </p:sp>
      <p:sp>
        <p:nvSpPr>
          <p:cNvPr id="192" name="Google Shape;192;p34"/>
          <p:cNvSpPr txBox="1"/>
          <p:nvPr/>
        </p:nvSpPr>
        <p:spPr>
          <a:xfrm>
            <a:off x="5645175" y="1209600"/>
            <a:ext cx="30000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980000"/>
                </a:solidFill>
                <a:latin typeface="Lato"/>
                <a:ea typeface="Lato"/>
                <a:cs typeface="Lato"/>
                <a:sym typeface="Lato"/>
              </a:rPr>
              <a:t>eventEmitter.on('myEvent', () =&gt; {</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  console.log('First listener');</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eventEmitter.on('myEvent', () =&gt; {</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  console.log('Second listener');</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a:t>
            </a:r>
            <a:endParaRPr sz="1300">
              <a:solidFill>
                <a:srgbClr val="980000"/>
              </a:solidFill>
              <a:latin typeface="Lato"/>
              <a:ea typeface="Lato"/>
              <a:cs typeface="Lato"/>
              <a:sym typeface="Lato"/>
            </a:endParaRPr>
          </a:p>
          <a:p>
            <a:pPr indent="0" lvl="0" marL="0" rtl="0" algn="l">
              <a:spcBef>
                <a:spcPts val="0"/>
              </a:spcBef>
              <a:spcAft>
                <a:spcPts val="0"/>
              </a:spcAft>
              <a:buNone/>
            </a:pPr>
            <a:r>
              <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eventEmitter.emit('myEvent');</a:t>
            </a:r>
            <a:endParaRPr sz="1300">
              <a:solidFill>
                <a:srgbClr val="980000"/>
              </a:solidFill>
              <a:latin typeface="Lato"/>
              <a:ea typeface="Lato"/>
              <a:cs typeface="Lato"/>
              <a:sym typeface="Lato"/>
            </a:endParaRPr>
          </a:p>
          <a:p>
            <a:pPr indent="0" lvl="0" marL="0" rtl="0" algn="l">
              <a:spcBef>
                <a:spcPts val="0"/>
              </a:spcBef>
              <a:spcAft>
                <a:spcPts val="0"/>
              </a:spcAft>
              <a:buNone/>
            </a:pPr>
            <a:r>
              <a:t/>
            </a:r>
            <a:endParaRPr sz="1300">
              <a:solidFill>
                <a:srgbClr val="980000"/>
              </a:solidFill>
              <a:latin typeface="Lato"/>
              <a:ea typeface="Lato"/>
              <a:cs typeface="Lato"/>
              <a:sym typeface="Lato"/>
            </a:endParaRPr>
          </a:p>
        </p:txBody>
      </p:sp>
      <p:sp>
        <p:nvSpPr>
          <p:cNvPr id="193" name="Google Shape;193;p34"/>
          <p:cNvSpPr txBox="1"/>
          <p:nvPr/>
        </p:nvSpPr>
        <p:spPr>
          <a:xfrm>
            <a:off x="5645175" y="3058175"/>
            <a:ext cx="35226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980000"/>
                </a:solidFill>
              </a:rPr>
              <a:t>eventEmitter.once('oneTimeEvent', () =&gt; {</a:t>
            </a:r>
            <a:endParaRPr sz="1100">
              <a:solidFill>
                <a:srgbClr val="980000"/>
              </a:solidFill>
            </a:endParaRPr>
          </a:p>
          <a:p>
            <a:pPr indent="0" lvl="0" marL="0" rtl="0" algn="l">
              <a:spcBef>
                <a:spcPts val="0"/>
              </a:spcBef>
              <a:spcAft>
                <a:spcPts val="0"/>
              </a:spcAft>
              <a:buNone/>
            </a:pPr>
            <a:r>
              <a:rPr lang="en-GB" sz="1100">
                <a:solidFill>
                  <a:srgbClr val="980000"/>
                </a:solidFill>
              </a:rPr>
              <a:t>  console.log('This event will be handled only once.');</a:t>
            </a:r>
            <a:endParaRPr sz="1100">
              <a:solidFill>
                <a:srgbClr val="980000"/>
              </a:solidFill>
            </a:endParaRPr>
          </a:p>
          <a:p>
            <a:pPr indent="0" lvl="0" marL="0" rtl="0" algn="l">
              <a:spcBef>
                <a:spcPts val="0"/>
              </a:spcBef>
              <a:spcAft>
                <a:spcPts val="0"/>
              </a:spcAft>
              <a:buNone/>
            </a:pPr>
            <a:r>
              <a:rPr lang="en-GB" sz="1100">
                <a:solidFill>
                  <a:srgbClr val="980000"/>
                </a:solidFill>
              </a:rPr>
              <a:t>});</a:t>
            </a:r>
            <a:endParaRPr sz="1100">
              <a:solidFill>
                <a:srgbClr val="980000"/>
              </a:solidFill>
            </a:endParaRPr>
          </a:p>
          <a:p>
            <a:pPr indent="0" lvl="0" marL="0" rtl="0" algn="l">
              <a:spcBef>
                <a:spcPts val="0"/>
              </a:spcBef>
              <a:spcAft>
                <a:spcPts val="0"/>
              </a:spcAft>
              <a:buNone/>
            </a:pPr>
            <a:r>
              <a:t/>
            </a:r>
            <a:endParaRPr sz="1100">
              <a:solidFill>
                <a:srgbClr val="980000"/>
              </a:solidFill>
            </a:endParaRPr>
          </a:p>
          <a:p>
            <a:pPr indent="0" lvl="0" marL="0" rtl="0" algn="l">
              <a:spcBef>
                <a:spcPts val="0"/>
              </a:spcBef>
              <a:spcAft>
                <a:spcPts val="0"/>
              </a:spcAft>
              <a:buNone/>
            </a:pPr>
            <a:r>
              <a:rPr lang="en-GB" sz="1100">
                <a:solidFill>
                  <a:srgbClr val="980000"/>
                </a:solidFill>
              </a:rPr>
              <a:t>eventEmitter.emit('oneTimeEvent');</a:t>
            </a:r>
            <a:endParaRPr sz="1100">
              <a:solidFill>
                <a:srgbClr val="980000"/>
              </a:solidFill>
            </a:endParaRPr>
          </a:p>
          <a:p>
            <a:pPr indent="0" lvl="0" marL="0" rtl="0" algn="l">
              <a:spcBef>
                <a:spcPts val="0"/>
              </a:spcBef>
              <a:spcAft>
                <a:spcPts val="0"/>
              </a:spcAft>
              <a:buNone/>
            </a:pPr>
            <a:r>
              <a:rPr lang="en-GB" sz="1100">
                <a:solidFill>
                  <a:srgbClr val="980000"/>
                </a:solidFill>
              </a:rPr>
              <a:t>eventEmitter.emit('oneTimeEvent'); // Won't trigger again</a:t>
            </a:r>
            <a:endParaRPr sz="1100">
              <a:solidFill>
                <a:srgbClr val="98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rPr>
              <a:t>Event</a:t>
            </a:r>
            <a:endParaRPr>
              <a:solidFill>
                <a:srgbClr val="9900FF"/>
              </a:solidFill>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rgbClr val="9900FF"/>
                </a:solidFill>
              </a:rPr>
              <a:t>Passing Arguments to Listeners</a:t>
            </a:r>
            <a:r>
              <a:rPr lang="en-GB" sz="1100">
                <a:solidFill>
                  <a:srgbClr val="9900FF"/>
                </a:solidFill>
              </a:rPr>
              <a:t>: You can pass any number of arguments to the event listeners when emitting an event.</a:t>
            </a:r>
            <a:endParaRPr sz="1100">
              <a:solidFill>
                <a:srgbClr val="9900FF"/>
              </a:solidFill>
            </a:endParaRPr>
          </a:p>
          <a:p>
            <a:pPr indent="0" lvl="0" marL="0" rtl="0" algn="l">
              <a:spcBef>
                <a:spcPts val="1200"/>
              </a:spcBef>
              <a:spcAft>
                <a:spcPts val="0"/>
              </a:spcAft>
              <a:buNone/>
            </a:pPr>
            <a:r>
              <a:rPr lang="en-GB" sz="1100">
                <a:solidFill>
                  <a:srgbClr val="980000"/>
                </a:solidFill>
              </a:rPr>
              <a:t>eventEmitter.on('greet', (name, age) =&gt; {</a:t>
            </a:r>
            <a:endParaRPr sz="1100">
              <a:solidFill>
                <a:srgbClr val="980000"/>
              </a:solidFill>
            </a:endParaRPr>
          </a:p>
          <a:p>
            <a:pPr indent="0" lvl="0" marL="0" rtl="0" algn="l">
              <a:spcBef>
                <a:spcPts val="1200"/>
              </a:spcBef>
              <a:spcAft>
                <a:spcPts val="0"/>
              </a:spcAft>
              <a:buNone/>
            </a:pPr>
            <a:r>
              <a:rPr lang="en-GB" sz="1100">
                <a:solidFill>
                  <a:srgbClr val="980000"/>
                </a:solidFill>
              </a:rPr>
              <a:t>  console.log(`Hello, ${name}! You are ${age} years old.`);</a:t>
            </a:r>
            <a:endParaRPr sz="1100">
              <a:solidFill>
                <a:srgbClr val="980000"/>
              </a:solidFill>
            </a:endParaRPr>
          </a:p>
          <a:p>
            <a:pPr indent="0" lvl="0" marL="0" rtl="0" algn="l">
              <a:spcBef>
                <a:spcPts val="1200"/>
              </a:spcBef>
              <a:spcAft>
                <a:spcPts val="0"/>
              </a:spcAft>
              <a:buNone/>
            </a:pPr>
            <a:r>
              <a:rPr lang="en-GB" sz="1100">
                <a:solidFill>
                  <a:srgbClr val="980000"/>
                </a:solidFill>
              </a:rPr>
              <a:t>});</a:t>
            </a:r>
            <a:endParaRPr sz="1100">
              <a:solidFill>
                <a:srgbClr val="980000"/>
              </a:solidFill>
            </a:endParaRPr>
          </a:p>
          <a:p>
            <a:pPr indent="0" lvl="0" marL="0" rtl="0" algn="l">
              <a:spcBef>
                <a:spcPts val="1200"/>
              </a:spcBef>
              <a:spcAft>
                <a:spcPts val="0"/>
              </a:spcAft>
              <a:buNone/>
            </a:pPr>
            <a:r>
              <a:t/>
            </a:r>
            <a:endParaRPr sz="1100">
              <a:solidFill>
                <a:srgbClr val="980000"/>
              </a:solidFill>
            </a:endParaRPr>
          </a:p>
          <a:p>
            <a:pPr indent="0" lvl="0" marL="0" rtl="0" algn="l">
              <a:spcBef>
                <a:spcPts val="1200"/>
              </a:spcBef>
              <a:spcAft>
                <a:spcPts val="0"/>
              </a:spcAft>
              <a:buNone/>
            </a:pPr>
            <a:r>
              <a:rPr lang="en-GB" sz="1100">
                <a:solidFill>
                  <a:srgbClr val="980000"/>
                </a:solidFill>
              </a:rPr>
              <a:t>eventEmitter.emit('greet', 'Alice', 25);</a:t>
            </a:r>
            <a:endParaRPr sz="1100">
              <a:solidFill>
                <a:srgbClr val="980000"/>
              </a:solidFill>
            </a:endParaRPr>
          </a:p>
          <a:p>
            <a:pPr indent="0" lvl="0" marL="0" rtl="0" algn="l">
              <a:spcBef>
                <a:spcPts val="1200"/>
              </a:spcBef>
              <a:spcAft>
                <a:spcPts val="0"/>
              </a:spcAft>
              <a:buNone/>
            </a:pPr>
            <a:r>
              <a:rPr lang="en-GB" sz="1100">
                <a:solidFill>
                  <a:srgbClr val="980000"/>
                </a:solidFill>
              </a:rPr>
              <a:t>Output</a:t>
            </a:r>
            <a:endParaRPr sz="1100">
              <a:solidFill>
                <a:srgbClr val="980000"/>
              </a:solidFill>
            </a:endParaRPr>
          </a:p>
          <a:p>
            <a:pPr indent="0" lvl="0" marL="0" rtl="0" algn="l">
              <a:spcBef>
                <a:spcPts val="1200"/>
              </a:spcBef>
              <a:spcAft>
                <a:spcPts val="1200"/>
              </a:spcAft>
              <a:buNone/>
            </a:pPr>
            <a:r>
              <a:rPr lang="en-GB" sz="1100">
                <a:solidFill>
                  <a:srgbClr val="980000"/>
                </a:solidFill>
              </a:rPr>
              <a:t>‘Hello, Alice! You are 25 years old.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300">
                <a:solidFill>
                  <a:srgbClr val="9900FF"/>
                </a:solidFill>
                <a:latin typeface="Lato"/>
                <a:ea typeface="Lato"/>
                <a:cs typeface="Lato"/>
                <a:sym typeface="Lato"/>
              </a:rPr>
              <a:t>Managing Event Listeners</a:t>
            </a:r>
            <a:endParaRPr>
              <a:solidFill>
                <a:srgbClr val="9900FF"/>
              </a:solidFill>
              <a:latin typeface="Lato"/>
              <a:ea typeface="Lato"/>
              <a:cs typeface="Lato"/>
              <a:sym typeface="Lato"/>
            </a:endParaRPr>
          </a:p>
        </p:txBody>
      </p:sp>
      <p:sp>
        <p:nvSpPr>
          <p:cNvPr id="205" name="Google Shape;205;p36"/>
          <p:cNvSpPr txBox="1"/>
          <p:nvPr>
            <p:ph idx="1" type="body"/>
          </p:nvPr>
        </p:nvSpPr>
        <p:spPr>
          <a:xfrm>
            <a:off x="79400" y="1017725"/>
            <a:ext cx="5205900" cy="3701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Clr>
                <a:schemeClr val="dk1"/>
              </a:buClr>
              <a:buSzPts val="1100"/>
              <a:buFont typeface="Arial"/>
              <a:buNone/>
            </a:pPr>
            <a:r>
              <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Removing Event Listeners</a:t>
            </a:r>
            <a:r>
              <a:rPr lang="en-GB" sz="1100">
                <a:solidFill>
                  <a:srgbClr val="9900FF"/>
                </a:solidFill>
                <a:latin typeface="Lato"/>
                <a:ea typeface="Lato"/>
                <a:cs typeface="Lato"/>
                <a:sym typeface="Lato"/>
              </a:rPr>
              <a:t>: You can remove listeners using removeListener() or off():</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AutoNum type="arabicPeriod"/>
            </a:pPr>
            <a:r>
              <a:rPr b="1" lang="en-GB" sz="1100">
                <a:solidFill>
                  <a:srgbClr val="9900FF"/>
                </a:solidFill>
                <a:latin typeface="Lato"/>
                <a:ea typeface="Lato"/>
                <a:cs typeface="Lato"/>
                <a:sym typeface="Lato"/>
              </a:rPr>
              <a:t>Removing All Listeners for an Event</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457200" lvl="0" marL="0" rtl="0" algn="l">
              <a:spcBef>
                <a:spcPts val="1200"/>
              </a:spcBef>
              <a:spcAft>
                <a:spcPts val="0"/>
              </a:spcAft>
              <a:buNone/>
            </a:pPr>
            <a:r>
              <a:rPr lang="en-GB" sz="1100">
                <a:solidFill>
                  <a:srgbClr val="9900FF"/>
                </a:solidFill>
                <a:latin typeface="Lato"/>
                <a:ea typeface="Lato"/>
                <a:cs typeface="Lato"/>
                <a:sym typeface="Lato"/>
              </a:rPr>
              <a:t>eventEmitter.removeAllListeners('greet');</a:t>
            </a:r>
            <a:endParaRPr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AutoNum type="arabicPeriod"/>
            </a:pPr>
            <a:r>
              <a:rPr b="1" lang="en-GB" sz="1100">
                <a:solidFill>
                  <a:srgbClr val="9900FF"/>
                </a:solidFill>
                <a:latin typeface="Lato"/>
                <a:ea typeface="Lato"/>
                <a:cs typeface="Lato"/>
                <a:sym typeface="Lato"/>
              </a:rPr>
              <a:t>Max Listeners Warning</a:t>
            </a:r>
            <a:r>
              <a:rPr lang="en-GB" sz="1100">
                <a:solidFill>
                  <a:srgbClr val="9900FF"/>
                </a:solidFill>
                <a:latin typeface="Lato"/>
                <a:ea typeface="Lato"/>
                <a:cs typeface="Lato"/>
                <a:sym typeface="Lato"/>
              </a:rPr>
              <a:t>: By default, Node.js will display a warning if more than 10 listeners are added to an event. You can modify this limit using setMaxListeners():</a:t>
            </a:r>
            <a:endParaRPr sz="1100">
              <a:solidFill>
                <a:srgbClr val="9900FF"/>
              </a:solidFill>
              <a:latin typeface="Lato"/>
              <a:ea typeface="Lato"/>
              <a:cs typeface="Lato"/>
              <a:sym typeface="Lato"/>
            </a:endParaRPr>
          </a:p>
          <a:p>
            <a:pPr indent="0" lvl="0" marL="457200" rtl="0" algn="l">
              <a:spcBef>
                <a:spcPts val="1200"/>
              </a:spcBef>
              <a:spcAft>
                <a:spcPts val="0"/>
              </a:spcAft>
              <a:buNone/>
            </a:pPr>
            <a:r>
              <a:rPr lang="en-GB" sz="1100">
                <a:solidFill>
                  <a:srgbClr val="9900FF"/>
                </a:solidFill>
                <a:latin typeface="Lato"/>
                <a:ea typeface="Lato"/>
                <a:cs typeface="Lato"/>
                <a:sym typeface="Lato"/>
              </a:rPr>
              <a:t>eventEmitter.setMaxListeners(20); // Allow up to 20 listeners</a:t>
            </a:r>
            <a:endParaRPr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AutoNum type="arabicPeriod"/>
            </a:pPr>
            <a:r>
              <a:rPr b="1" lang="en-GB" sz="1100">
                <a:solidFill>
                  <a:srgbClr val="9900FF"/>
                </a:solidFill>
                <a:latin typeface="Lato"/>
                <a:ea typeface="Lato"/>
                <a:cs typeface="Lato"/>
                <a:sym typeface="Lato"/>
              </a:rPr>
              <a:t>Getting the Number of Listeners</a:t>
            </a:r>
            <a:r>
              <a:rPr lang="en-GB" sz="1100">
                <a:solidFill>
                  <a:srgbClr val="9900FF"/>
                </a:solidFill>
                <a:latin typeface="Lato"/>
                <a:ea typeface="Lato"/>
                <a:cs typeface="Lato"/>
                <a:sym typeface="Lato"/>
              </a:rPr>
              <a:t>: You can check how many listeners are registered for a specific event:</a:t>
            </a:r>
            <a:endParaRPr sz="1100">
              <a:solidFill>
                <a:srgbClr val="9900FF"/>
              </a:solidFill>
              <a:latin typeface="Lato"/>
              <a:ea typeface="Lato"/>
              <a:cs typeface="Lato"/>
              <a:sym typeface="Lato"/>
            </a:endParaRPr>
          </a:p>
          <a:p>
            <a:pPr indent="457200" lvl="0" marL="0" rtl="0" algn="l">
              <a:spcBef>
                <a:spcPts val="1200"/>
              </a:spcBef>
              <a:spcAft>
                <a:spcPts val="0"/>
              </a:spcAft>
              <a:buNone/>
            </a:pPr>
            <a:r>
              <a:rPr lang="en-GB" sz="1100">
                <a:solidFill>
                  <a:srgbClr val="9900FF"/>
                </a:solidFill>
                <a:latin typeface="Lato"/>
                <a:ea typeface="Lato"/>
                <a:cs typeface="Lato"/>
                <a:sym typeface="Lato"/>
              </a:rPr>
              <a:t>const listenerCount = eventEmitter.listenerCount('greet');</a:t>
            </a:r>
            <a:endParaRPr sz="1100">
              <a:solidFill>
                <a:srgbClr val="9900FF"/>
              </a:solidFill>
              <a:latin typeface="Lato"/>
              <a:ea typeface="Lato"/>
              <a:cs typeface="Lato"/>
              <a:sym typeface="Lato"/>
            </a:endParaRPr>
          </a:p>
          <a:p>
            <a:pPr indent="457200" lvl="0" marL="0" rtl="0" algn="l">
              <a:spcBef>
                <a:spcPts val="1200"/>
              </a:spcBef>
              <a:spcAft>
                <a:spcPts val="1200"/>
              </a:spcAft>
              <a:buNone/>
            </a:pPr>
            <a:r>
              <a:rPr lang="en-GB" sz="1100">
                <a:solidFill>
                  <a:srgbClr val="9900FF"/>
                </a:solidFill>
                <a:latin typeface="Lato"/>
                <a:ea typeface="Lato"/>
                <a:cs typeface="Lato"/>
                <a:sym typeface="Lato"/>
              </a:rPr>
              <a:t>console.log(listenerCount);</a:t>
            </a:r>
            <a:endParaRPr>
              <a:solidFill>
                <a:srgbClr val="9900FF"/>
              </a:solidFill>
              <a:latin typeface="Lato"/>
              <a:ea typeface="Lato"/>
              <a:cs typeface="Lato"/>
              <a:sym typeface="Lato"/>
            </a:endParaRPr>
          </a:p>
        </p:txBody>
      </p:sp>
      <p:sp>
        <p:nvSpPr>
          <p:cNvPr id="206" name="Google Shape;206;p36"/>
          <p:cNvSpPr txBox="1"/>
          <p:nvPr/>
        </p:nvSpPr>
        <p:spPr>
          <a:xfrm>
            <a:off x="5633675" y="445025"/>
            <a:ext cx="30000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980000"/>
                </a:solidFill>
                <a:latin typeface="Lato"/>
                <a:ea typeface="Lato"/>
                <a:cs typeface="Lato"/>
                <a:sym typeface="Lato"/>
              </a:rPr>
              <a:t>const greet = () =&gt; console.log('Hello there!');</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eventEmitter.on('greet', greet);</a:t>
            </a:r>
            <a:endParaRPr sz="1300">
              <a:solidFill>
                <a:srgbClr val="980000"/>
              </a:solidFill>
              <a:latin typeface="Lato"/>
              <a:ea typeface="Lato"/>
              <a:cs typeface="Lato"/>
              <a:sym typeface="Lato"/>
            </a:endParaRPr>
          </a:p>
          <a:p>
            <a:pPr indent="0" lvl="0" marL="0" rtl="0" algn="l">
              <a:spcBef>
                <a:spcPts val="0"/>
              </a:spcBef>
              <a:spcAft>
                <a:spcPts val="0"/>
              </a:spcAft>
              <a:buNone/>
            </a:pPr>
            <a:r>
              <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 Remove the listener</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eventEmitter.removeListener('greet', greet);</a:t>
            </a:r>
            <a:endParaRPr sz="1300">
              <a:solidFill>
                <a:srgbClr val="980000"/>
              </a:solidFill>
              <a:latin typeface="Lato"/>
              <a:ea typeface="Lato"/>
              <a:cs typeface="Lato"/>
              <a:sym typeface="Lato"/>
            </a:endParaRPr>
          </a:p>
          <a:p>
            <a:pPr indent="0" lvl="0" marL="0" rtl="0" algn="l">
              <a:spcBef>
                <a:spcPts val="0"/>
              </a:spcBef>
              <a:spcAft>
                <a:spcPts val="0"/>
              </a:spcAft>
              <a:buNone/>
            </a:pPr>
            <a:r>
              <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eventEmitter.emit('greet'); // Nothing happens</a:t>
            </a:r>
            <a:endParaRPr sz="1300">
              <a:solidFill>
                <a:srgbClr val="980000"/>
              </a:solidFill>
              <a:latin typeface="Lato"/>
              <a:ea typeface="Lato"/>
              <a:cs typeface="Lato"/>
              <a:sym typeface="Lato"/>
            </a:endParaRPr>
          </a:p>
          <a:p>
            <a:pPr indent="0" lvl="0" marL="0" rtl="0" algn="l">
              <a:spcBef>
                <a:spcPts val="0"/>
              </a:spcBef>
              <a:spcAft>
                <a:spcPts val="0"/>
              </a:spcAft>
              <a:buNone/>
            </a:pPr>
            <a:r>
              <a:t/>
            </a:r>
            <a:endParaRPr sz="1300">
              <a:solidFill>
                <a:srgbClr val="98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600">
                <a:solidFill>
                  <a:srgbClr val="9900FF"/>
                </a:solidFill>
                <a:latin typeface="Lato"/>
                <a:ea typeface="Lato"/>
                <a:cs typeface="Lato"/>
                <a:sym typeface="Lato"/>
              </a:rPr>
              <a:t>EventEmitter Class Methods</a:t>
            </a:r>
            <a:endParaRPr sz="3100">
              <a:solidFill>
                <a:srgbClr val="9900FF"/>
              </a:solidFill>
              <a:latin typeface="Lato"/>
              <a:ea typeface="Lato"/>
              <a:cs typeface="Lato"/>
              <a:sym typeface="Lato"/>
            </a:endParaRPr>
          </a:p>
        </p:txBody>
      </p:sp>
      <p:sp>
        <p:nvSpPr>
          <p:cNvPr id="212" name="Google Shape;21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Here’s a list of commonly used methods provided by the EventEmitter class:</a:t>
            </a:r>
            <a:endParaRPr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on(event, listener)</a:t>
            </a:r>
            <a:r>
              <a:rPr lang="en-GB" sz="1400">
                <a:solidFill>
                  <a:srgbClr val="9900FF"/>
                </a:solidFill>
                <a:latin typeface="Lato"/>
                <a:ea typeface="Lato"/>
                <a:cs typeface="Lato"/>
                <a:sym typeface="Lato"/>
              </a:rPr>
              <a:t>: Registers a listener (handler) for the given event.</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once(event, listener)</a:t>
            </a:r>
            <a:r>
              <a:rPr lang="en-GB" sz="1400">
                <a:solidFill>
                  <a:srgbClr val="9900FF"/>
                </a:solidFill>
                <a:latin typeface="Lato"/>
                <a:ea typeface="Lato"/>
                <a:cs typeface="Lato"/>
                <a:sym typeface="Lato"/>
              </a:rPr>
              <a:t>: Registers a one-time listener for the event that will be invoked only once.</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emit(event, [arg1], [arg2], [...])</a:t>
            </a:r>
            <a:r>
              <a:rPr lang="en-GB" sz="1400">
                <a:solidFill>
                  <a:srgbClr val="9900FF"/>
                </a:solidFill>
                <a:latin typeface="Lato"/>
                <a:ea typeface="Lato"/>
                <a:cs typeface="Lato"/>
                <a:sym typeface="Lato"/>
              </a:rPr>
              <a:t>: Emits the specified event, passing optional arguments to the listeners.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removeListener(event, listener)</a:t>
            </a:r>
            <a:r>
              <a:rPr lang="en-GB" sz="1400">
                <a:solidFill>
                  <a:srgbClr val="9900FF"/>
                </a:solidFill>
                <a:latin typeface="Lato"/>
                <a:ea typeface="Lato"/>
                <a:cs typeface="Lato"/>
                <a:sym typeface="Lato"/>
              </a:rPr>
              <a:t>: Removes a specific listener for the event.</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removeAllListeners([event])</a:t>
            </a:r>
            <a:r>
              <a:rPr lang="en-GB" sz="1400">
                <a:solidFill>
                  <a:srgbClr val="9900FF"/>
                </a:solidFill>
                <a:latin typeface="Lato"/>
                <a:ea typeface="Lato"/>
                <a:cs typeface="Lato"/>
                <a:sym typeface="Lato"/>
              </a:rPr>
              <a:t>: Removes all listeners for the specified event or all events.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setMaxListeners(n)</a:t>
            </a:r>
            <a:r>
              <a:rPr lang="en-GB" sz="1400">
                <a:solidFill>
                  <a:srgbClr val="9900FF"/>
                </a:solidFill>
                <a:latin typeface="Lato"/>
                <a:ea typeface="Lato"/>
                <a:cs typeface="Lato"/>
                <a:sym typeface="Lato"/>
              </a:rPr>
              <a:t>: Sets the maximum number of listeners that can be added for a single event (default is 10).</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listenerCount(event)</a:t>
            </a:r>
            <a:r>
              <a:rPr lang="en-GB" sz="1400">
                <a:solidFill>
                  <a:srgbClr val="9900FF"/>
                </a:solidFill>
                <a:latin typeface="Lato"/>
                <a:ea typeface="Lato"/>
                <a:cs typeface="Lato"/>
                <a:sym typeface="Lato"/>
              </a:rPr>
              <a:t>: Returns the number of listeners attached to the specified event.</a:t>
            </a:r>
            <a:endParaRPr sz="2100">
              <a:solidFill>
                <a:srgbClr val="9900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Event</a:t>
            </a:r>
            <a:endParaRPr>
              <a:solidFill>
                <a:srgbClr val="9900FF"/>
              </a:solidFill>
              <a:latin typeface="Lato"/>
              <a:ea typeface="Lato"/>
              <a:cs typeface="Lato"/>
              <a:sym typeface="Lato"/>
            </a:endParaRPr>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9900FF"/>
              </a:buClr>
              <a:buSzPts val="1100"/>
              <a:buChar char="●"/>
            </a:pPr>
            <a:r>
              <a:rPr lang="en-GB" sz="1100">
                <a:solidFill>
                  <a:srgbClr val="9900FF"/>
                </a:solidFill>
                <a:latin typeface="Lato"/>
                <a:ea typeface="Lato"/>
                <a:cs typeface="Lato"/>
                <a:sym typeface="Lato"/>
              </a:rPr>
              <a:t>Node.js is built on an </a:t>
            </a:r>
            <a:r>
              <a:rPr b="1" lang="en-GB" sz="1100">
                <a:solidFill>
                  <a:srgbClr val="9900FF"/>
                </a:solidFill>
                <a:latin typeface="Lato"/>
                <a:ea typeface="Lato"/>
                <a:cs typeface="Lato"/>
                <a:sym typeface="Lato"/>
              </a:rPr>
              <a:t>event-driven architecture</a:t>
            </a:r>
            <a:r>
              <a:rPr lang="en-GB" sz="1100">
                <a:solidFill>
                  <a:srgbClr val="9900FF"/>
                </a:solidFill>
                <a:latin typeface="Lato"/>
                <a:ea typeface="Lato"/>
                <a:cs typeface="Lato"/>
                <a:sym typeface="Lato"/>
              </a:rPr>
              <a:t>, where actions like I/O operations, HTTP requests, and timers trigger events.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The EventEmitter class allows you to create custom events and manage asynchronous event handling in an efficient manner.</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Events are crucial to building scalable applications because they allow Node.js to handle multiple I/O operations without blocking the main thread.</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solidFill>
                  <a:srgbClr val="9900FF"/>
                </a:solidFill>
                <a:latin typeface="Lato"/>
                <a:ea typeface="Lato"/>
                <a:cs typeface="Lato"/>
                <a:sym typeface="Lato"/>
              </a:rPr>
              <a:t>Sending Email</a:t>
            </a:r>
            <a:endParaRPr sz="2820">
              <a:solidFill>
                <a:srgbClr val="9900FF"/>
              </a:solidFill>
              <a:latin typeface="Lato"/>
              <a:ea typeface="Lato"/>
              <a:cs typeface="Lato"/>
              <a:sym typeface="Lato"/>
            </a:endParaRPr>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In Node.js, sending emails can be done easily using libraries like </a:t>
            </a:r>
            <a:r>
              <a:rPr b="1" lang="en-GB" sz="1400">
                <a:solidFill>
                  <a:srgbClr val="9900FF"/>
                </a:solidFill>
                <a:latin typeface="Lato"/>
                <a:ea typeface="Lato"/>
                <a:cs typeface="Lato"/>
                <a:sym typeface="Lato"/>
              </a:rPr>
              <a:t>Nodemailer</a:t>
            </a:r>
            <a:r>
              <a:rPr lang="en-GB" sz="1400">
                <a:solidFill>
                  <a:srgbClr val="9900FF"/>
                </a:solidFill>
                <a:latin typeface="Lato"/>
                <a:ea typeface="Lato"/>
                <a:cs typeface="Lato"/>
                <a:sym typeface="Lato"/>
              </a:rPr>
              <a:t>, which allows you to send emails from your application. You can connect to an SMTP server (e.g., Gmail, Outlook, etc.) and configure your email settings to send messages programmatically.</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11450"/>
            <a:ext cx="8520600" cy="572700"/>
          </a:xfrm>
          <a:prstGeom prst="rect">
            <a:avLst/>
          </a:prstGeom>
        </p:spPr>
        <p:txBody>
          <a:bodyPr anchorCtr="0" anchor="t" bIns="91425" lIns="91425" spcFirstLastPara="1" rIns="91425" wrap="square" tIns="91425">
            <a:normAutofit/>
          </a:bodyPr>
          <a:lstStyle/>
          <a:p>
            <a:pPr indent="-425450" lvl="0" marL="342900" rtl="0" algn="l">
              <a:lnSpc>
                <a:spcPct val="107000"/>
              </a:lnSpc>
              <a:spcBef>
                <a:spcPts val="0"/>
              </a:spcBef>
              <a:spcAft>
                <a:spcPts val="0"/>
              </a:spcAft>
              <a:buClr>
                <a:srgbClr val="9900FF"/>
              </a:buClr>
              <a:buSzPts val="2500"/>
              <a:buFont typeface="Lato"/>
              <a:buChar char="∙"/>
            </a:pPr>
            <a:r>
              <a:rPr lang="en-GB" sz="2500">
                <a:solidFill>
                  <a:srgbClr val="9900FF"/>
                </a:solidFill>
                <a:latin typeface="Lato"/>
                <a:ea typeface="Lato"/>
                <a:cs typeface="Lato"/>
                <a:sym typeface="Lato"/>
              </a:rPr>
              <a:t>Node.js Intro</a:t>
            </a:r>
            <a:endParaRPr sz="4100">
              <a:solidFill>
                <a:srgbClr val="9900FF"/>
              </a:solidFill>
              <a:latin typeface="Lato"/>
              <a:ea typeface="Lato"/>
              <a:cs typeface="Lato"/>
              <a:sym typeface="Lato"/>
            </a:endParaRPr>
          </a:p>
        </p:txBody>
      </p:sp>
      <p:sp>
        <p:nvSpPr>
          <p:cNvPr id="67" name="Google Shape;67;p15"/>
          <p:cNvSpPr txBox="1"/>
          <p:nvPr>
            <p:ph idx="1" type="body"/>
          </p:nvPr>
        </p:nvSpPr>
        <p:spPr>
          <a:xfrm>
            <a:off x="75350" y="497975"/>
            <a:ext cx="9068700" cy="46452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Clr>
                <a:schemeClr val="dk1"/>
              </a:buClr>
              <a:buSzPct val="100000"/>
              <a:buFont typeface="Arial"/>
              <a:buNone/>
            </a:pPr>
            <a:r>
              <a:rPr b="1" lang="en-GB" sz="1100">
                <a:solidFill>
                  <a:srgbClr val="9900FF"/>
                </a:solidFill>
                <a:latin typeface="Lato"/>
                <a:ea typeface="Lato"/>
                <a:cs typeface="Lato"/>
                <a:sym typeface="Lato"/>
              </a:rPr>
              <a:t>Node.js</a:t>
            </a:r>
            <a:r>
              <a:rPr lang="en-GB" sz="1100">
                <a:solidFill>
                  <a:srgbClr val="9900FF"/>
                </a:solidFill>
                <a:latin typeface="Lato"/>
                <a:ea typeface="Lato"/>
                <a:cs typeface="Lato"/>
                <a:sym typeface="Lato"/>
              </a:rPr>
              <a:t> is an open-source, cross-platform, JavaScript runtime environment that allows developers to execute JavaScript code server-side. Traditionally, JavaScript was used primarily for client-side scripting, but Node.js extended JavaScript to backend development, allowing developers to build scalable and high-performance applications.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ct val="100000"/>
              <a:buFont typeface="Arial"/>
              <a:buNone/>
            </a:pPr>
            <a:r>
              <a:rPr lang="en-GB" sz="1100">
                <a:solidFill>
                  <a:srgbClr val="9900FF"/>
                </a:solidFill>
                <a:latin typeface="Lato"/>
                <a:ea typeface="Lato"/>
                <a:cs typeface="Lato"/>
                <a:sym typeface="Lato"/>
              </a:rPr>
              <a:t>Here’s an overview of the core concepts of Node.js:</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ct val="84615"/>
              <a:buFont typeface="Arial"/>
              <a:buNone/>
            </a:pPr>
            <a:r>
              <a:rPr b="1" lang="en-GB" sz="1300">
                <a:solidFill>
                  <a:srgbClr val="9900FF"/>
                </a:solidFill>
                <a:latin typeface="Lato"/>
                <a:ea typeface="Lato"/>
                <a:cs typeface="Lato"/>
                <a:sym typeface="Lato"/>
              </a:rPr>
              <a:t>1. JavaScript Runtime</a:t>
            </a:r>
            <a:endParaRPr b="1" sz="1300">
              <a:solidFill>
                <a:srgbClr val="9900FF"/>
              </a:solidFill>
              <a:latin typeface="Lato"/>
              <a:ea typeface="Lato"/>
              <a:cs typeface="Lato"/>
              <a:sym typeface="Lato"/>
            </a:endParaRPr>
          </a:p>
          <a:p>
            <a:pPr indent="-277495" lvl="0" marL="457200" rtl="0" algn="l">
              <a:spcBef>
                <a:spcPts val="1200"/>
              </a:spcBef>
              <a:spcAft>
                <a:spcPts val="0"/>
              </a:spcAft>
              <a:buClr>
                <a:srgbClr val="9900FF"/>
              </a:buClr>
              <a:buSzPct val="100000"/>
              <a:buChar char="●"/>
            </a:pPr>
            <a:r>
              <a:rPr b="1" lang="en-GB" sz="1100">
                <a:solidFill>
                  <a:srgbClr val="9900FF"/>
                </a:solidFill>
                <a:latin typeface="Lato"/>
                <a:ea typeface="Lato"/>
                <a:cs typeface="Lato"/>
                <a:sym typeface="Lato"/>
              </a:rPr>
              <a:t>Node.js</a:t>
            </a:r>
            <a:r>
              <a:rPr lang="en-GB" sz="1100">
                <a:solidFill>
                  <a:srgbClr val="9900FF"/>
                </a:solidFill>
                <a:latin typeface="Lato"/>
                <a:ea typeface="Lato"/>
                <a:cs typeface="Lato"/>
                <a:sym typeface="Lato"/>
              </a:rPr>
              <a:t> is based on the V8 JavaScript engine, which is the same engine used by Google Chrome to execute JavaScript in the browser.</a:t>
            </a:r>
            <a:endParaRPr sz="1100">
              <a:solidFill>
                <a:srgbClr val="9900FF"/>
              </a:solidFill>
              <a:latin typeface="Lato"/>
              <a:ea typeface="Lato"/>
              <a:cs typeface="Lato"/>
              <a:sym typeface="Lato"/>
            </a:endParaRPr>
          </a:p>
          <a:p>
            <a:pPr indent="-277495" lvl="0" marL="457200" rtl="0" algn="l">
              <a:spcBef>
                <a:spcPts val="0"/>
              </a:spcBef>
              <a:spcAft>
                <a:spcPts val="0"/>
              </a:spcAft>
              <a:buClr>
                <a:srgbClr val="9900FF"/>
              </a:buClr>
              <a:buSzPct val="100000"/>
              <a:buFont typeface="Lato"/>
              <a:buChar char="●"/>
            </a:pPr>
            <a:r>
              <a:rPr lang="en-GB" sz="1100">
                <a:solidFill>
                  <a:srgbClr val="9900FF"/>
                </a:solidFill>
                <a:latin typeface="Lato"/>
                <a:ea typeface="Lato"/>
                <a:cs typeface="Lato"/>
                <a:sym typeface="Lato"/>
              </a:rPr>
              <a:t>It allows you to run JavaScript outside the browser, making it possible to create server-side applications using JavaScript.</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300">
                <a:solidFill>
                  <a:srgbClr val="9900FF"/>
                </a:solidFill>
                <a:latin typeface="Lato"/>
                <a:ea typeface="Lato"/>
                <a:cs typeface="Lato"/>
                <a:sym typeface="Lato"/>
              </a:rPr>
              <a:t>2. Non-blocking, Asynchronous I/O</a:t>
            </a:r>
            <a:endParaRPr b="1" sz="1300">
              <a:solidFill>
                <a:srgbClr val="9900FF"/>
              </a:solidFill>
              <a:latin typeface="Lato"/>
              <a:ea typeface="Lato"/>
              <a:cs typeface="Lato"/>
              <a:sym typeface="Lato"/>
            </a:endParaRPr>
          </a:p>
          <a:p>
            <a:pPr indent="-277495" lvl="0" marL="457200" rtl="0" algn="l">
              <a:spcBef>
                <a:spcPts val="1200"/>
              </a:spcBef>
              <a:spcAft>
                <a:spcPts val="0"/>
              </a:spcAft>
              <a:buClr>
                <a:srgbClr val="9900FF"/>
              </a:buClr>
              <a:buSzPct val="100000"/>
              <a:buChar char="●"/>
            </a:pPr>
            <a:r>
              <a:rPr b="1" lang="en-GB" sz="1100">
                <a:solidFill>
                  <a:srgbClr val="9900FF"/>
                </a:solidFill>
                <a:latin typeface="Lato"/>
                <a:ea typeface="Lato"/>
                <a:cs typeface="Lato"/>
                <a:sym typeface="Lato"/>
              </a:rPr>
              <a:t>Event-driven architecture</a:t>
            </a:r>
            <a:r>
              <a:rPr lang="en-GB" sz="1100">
                <a:solidFill>
                  <a:srgbClr val="9900FF"/>
                </a:solidFill>
                <a:latin typeface="Lato"/>
                <a:ea typeface="Lato"/>
                <a:cs typeface="Lato"/>
                <a:sym typeface="Lato"/>
              </a:rPr>
              <a:t>: Node.js uses an event-driven, non-blocking I/O model. This makes it ideal for building scalable and real-time applications, as it can handle thousands of connections concurrently.</a:t>
            </a:r>
            <a:endParaRPr sz="1100">
              <a:solidFill>
                <a:srgbClr val="9900FF"/>
              </a:solidFill>
              <a:latin typeface="Lato"/>
              <a:ea typeface="Lato"/>
              <a:cs typeface="Lato"/>
              <a:sym typeface="Lato"/>
            </a:endParaRPr>
          </a:p>
          <a:p>
            <a:pPr indent="-277495" lvl="0" marL="457200" rtl="0" algn="l">
              <a:spcBef>
                <a:spcPts val="0"/>
              </a:spcBef>
              <a:spcAft>
                <a:spcPts val="0"/>
              </a:spcAft>
              <a:buClr>
                <a:srgbClr val="9900FF"/>
              </a:buClr>
              <a:buSzPct val="100000"/>
              <a:buChar char="●"/>
            </a:pPr>
            <a:r>
              <a:rPr b="1" lang="en-GB" sz="1100">
                <a:solidFill>
                  <a:srgbClr val="9900FF"/>
                </a:solidFill>
                <a:latin typeface="Lato"/>
                <a:ea typeface="Lato"/>
                <a:cs typeface="Lato"/>
                <a:sym typeface="Lato"/>
              </a:rPr>
              <a:t>Non-blocking</a:t>
            </a:r>
            <a:r>
              <a:rPr lang="en-GB" sz="1100">
                <a:solidFill>
                  <a:srgbClr val="9900FF"/>
                </a:solidFill>
                <a:latin typeface="Lato"/>
                <a:ea typeface="Lato"/>
                <a:cs typeface="Lato"/>
                <a:sym typeface="Lato"/>
              </a:rPr>
              <a:t>: Operations like reading files, making HTTP requests, or interacting with a database are non-blocking, meaning the server can continue processing other requests instead of waiting for an operation to finish.</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ct val="84615"/>
              <a:buFont typeface="Arial"/>
              <a:buNone/>
            </a:pPr>
            <a:r>
              <a:rPr b="1" lang="en-GB" sz="1300">
                <a:solidFill>
                  <a:srgbClr val="9900FF"/>
                </a:solidFill>
                <a:latin typeface="Lato"/>
                <a:ea typeface="Lato"/>
                <a:cs typeface="Lato"/>
                <a:sym typeface="Lato"/>
              </a:rPr>
              <a:t>3. Single-threaded with Event Loop</a:t>
            </a:r>
            <a:endParaRPr b="1" sz="1300">
              <a:solidFill>
                <a:srgbClr val="9900FF"/>
              </a:solidFill>
              <a:latin typeface="Lato"/>
              <a:ea typeface="Lato"/>
              <a:cs typeface="Lato"/>
              <a:sym typeface="Lato"/>
            </a:endParaRPr>
          </a:p>
          <a:p>
            <a:pPr indent="-277495" lvl="0" marL="457200" rtl="0" algn="l">
              <a:spcBef>
                <a:spcPts val="1200"/>
              </a:spcBef>
              <a:spcAft>
                <a:spcPts val="0"/>
              </a:spcAft>
              <a:buClr>
                <a:srgbClr val="9900FF"/>
              </a:buClr>
              <a:buSzPct val="100000"/>
              <a:buFont typeface="Lato"/>
              <a:buChar char="●"/>
            </a:pPr>
            <a:r>
              <a:rPr lang="en-GB" sz="1100">
                <a:solidFill>
                  <a:srgbClr val="9900FF"/>
                </a:solidFill>
                <a:latin typeface="Lato"/>
                <a:ea typeface="Lato"/>
                <a:cs typeface="Lato"/>
                <a:sym typeface="Lato"/>
              </a:rPr>
              <a:t>Although Node.js operates on a single thread, it can handle concurrent operations through the event loop and callback mechanism. This architecture ensures high scalability despite being single-threaded.</a:t>
            </a:r>
            <a:endParaRPr sz="1100">
              <a:solidFill>
                <a:srgbClr val="9900FF"/>
              </a:solidFill>
              <a:latin typeface="Lato"/>
              <a:ea typeface="Lato"/>
              <a:cs typeface="Lato"/>
              <a:sym typeface="Lato"/>
            </a:endParaRPr>
          </a:p>
          <a:p>
            <a:pPr indent="-277495" lvl="0" marL="457200" rtl="0" algn="l">
              <a:spcBef>
                <a:spcPts val="0"/>
              </a:spcBef>
              <a:spcAft>
                <a:spcPts val="0"/>
              </a:spcAft>
              <a:buClr>
                <a:srgbClr val="9900FF"/>
              </a:buClr>
              <a:buSzPct val="100000"/>
              <a:buFont typeface="Lato"/>
              <a:buChar char="●"/>
            </a:pPr>
            <a:r>
              <a:rPr lang="en-GB" sz="1100">
                <a:solidFill>
                  <a:srgbClr val="9900FF"/>
                </a:solidFill>
                <a:latin typeface="Lato"/>
                <a:ea typeface="Lato"/>
                <a:cs typeface="Lato"/>
                <a:sym typeface="Lato"/>
              </a:rPr>
              <a:t>Heavy computational tasks, however, can block the event loop, so Node.js is better suited for I/O-heavy operations rather than CPU-bound tasks.</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ct val="84615"/>
              <a:buFont typeface="Arial"/>
              <a:buNone/>
            </a:pPr>
            <a:r>
              <a:rPr b="1" lang="en-GB" sz="1300">
                <a:solidFill>
                  <a:srgbClr val="9900FF"/>
                </a:solidFill>
                <a:latin typeface="Lato"/>
                <a:ea typeface="Lato"/>
                <a:cs typeface="Lato"/>
                <a:sym typeface="Lato"/>
              </a:rPr>
              <a:t>4. Modules in Node.js</a:t>
            </a:r>
            <a:endParaRPr b="1" sz="1300">
              <a:solidFill>
                <a:srgbClr val="9900FF"/>
              </a:solidFill>
              <a:latin typeface="Lato"/>
              <a:ea typeface="Lato"/>
              <a:cs typeface="Lato"/>
              <a:sym typeface="Lato"/>
            </a:endParaRPr>
          </a:p>
          <a:p>
            <a:pPr indent="-277495" lvl="0" marL="457200" rtl="0" algn="l">
              <a:spcBef>
                <a:spcPts val="1200"/>
              </a:spcBef>
              <a:spcAft>
                <a:spcPts val="0"/>
              </a:spcAft>
              <a:buClr>
                <a:srgbClr val="9900FF"/>
              </a:buClr>
              <a:buSzPct val="100000"/>
              <a:buChar char="●"/>
            </a:pPr>
            <a:r>
              <a:rPr lang="en-GB" sz="1100">
                <a:solidFill>
                  <a:srgbClr val="9900FF"/>
                </a:solidFill>
                <a:latin typeface="Lato"/>
                <a:ea typeface="Lato"/>
                <a:cs typeface="Lato"/>
                <a:sym typeface="Lato"/>
              </a:rPr>
              <a:t>Node.js has a built-in module system called </a:t>
            </a:r>
            <a:r>
              <a:rPr b="1" lang="en-GB" sz="1100">
                <a:solidFill>
                  <a:srgbClr val="9900FF"/>
                </a:solidFill>
                <a:latin typeface="Lato"/>
                <a:ea typeface="Lato"/>
                <a:cs typeface="Lato"/>
                <a:sym typeface="Lato"/>
              </a:rPr>
              <a:t>CommonJS</a:t>
            </a:r>
            <a:r>
              <a:rPr lang="en-GB" sz="1100">
                <a:solidFill>
                  <a:srgbClr val="9900FF"/>
                </a:solidFill>
                <a:latin typeface="Lato"/>
                <a:ea typeface="Lato"/>
                <a:cs typeface="Lato"/>
                <a:sym typeface="Lato"/>
              </a:rPr>
              <a:t>. Using require(), developers can import external modules.</a:t>
            </a:r>
            <a:endParaRPr sz="1100">
              <a:solidFill>
                <a:srgbClr val="9900FF"/>
              </a:solidFill>
              <a:latin typeface="Lato"/>
              <a:ea typeface="Lato"/>
              <a:cs typeface="Lato"/>
              <a:sym typeface="Lato"/>
            </a:endParaRPr>
          </a:p>
          <a:p>
            <a:pPr indent="-277495" lvl="0" marL="457200" rtl="0" algn="l">
              <a:spcBef>
                <a:spcPts val="0"/>
              </a:spcBef>
              <a:spcAft>
                <a:spcPts val="0"/>
              </a:spcAft>
              <a:buClr>
                <a:srgbClr val="9900FF"/>
              </a:buClr>
              <a:buSzPct val="100000"/>
              <a:buChar char="●"/>
            </a:pPr>
            <a:r>
              <a:rPr lang="en-GB" sz="1100">
                <a:solidFill>
                  <a:srgbClr val="9900FF"/>
                </a:solidFill>
                <a:latin typeface="Lato"/>
                <a:ea typeface="Lato"/>
                <a:cs typeface="Lato"/>
                <a:sym typeface="Lato"/>
              </a:rPr>
              <a:t>The </a:t>
            </a:r>
            <a:r>
              <a:rPr b="1" lang="en-GB" sz="1100">
                <a:solidFill>
                  <a:srgbClr val="9900FF"/>
                </a:solidFill>
                <a:latin typeface="Lato"/>
                <a:ea typeface="Lato"/>
                <a:cs typeface="Lato"/>
                <a:sym typeface="Lato"/>
              </a:rPr>
              <a:t>Node Package Manager (NPM)</a:t>
            </a:r>
            <a:r>
              <a:rPr lang="en-GB" sz="1100">
                <a:solidFill>
                  <a:srgbClr val="9900FF"/>
                </a:solidFill>
                <a:latin typeface="Lato"/>
                <a:ea typeface="Lato"/>
                <a:cs typeface="Lato"/>
                <a:sym typeface="Lato"/>
              </a:rPr>
              <a:t> is a key component of Node.js, providing access to thousands of open-source libraries and packages that help speed up development.</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ct val="84615"/>
              <a:buFont typeface="Arial"/>
              <a:buNone/>
            </a:pPr>
            <a:r>
              <a:rPr b="1" lang="en-GB" sz="1300">
                <a:solidFill>
                  <a:srgbClr val="9900FF"/>
                </a:solidFill>
                <a:latin typeface="Lato"/>
                <a:ea typeface="Lato"/>
                <a:cs typeface="Lato"/>
                <a:sym typeface="Lato"/>
              </a:rPr>
              <a:t>5. Use Cases of Node.js</a:t>
            </a:r>
            <a:endParaRPr b="1" sz="1300">
              <a:solidFill>
                <a:srgbClr val="9900FF"/>
              </a:solidFill>
              <a:latin typeface="Lato"/>
              <a:ea typeface="Lato"/>
              <a:cs typeface="Lato"/>
              <a:sym typeface="Lato"/>
            </a:endParaRPr>
          </a:p>
          <a:p>
            <a:pPr indent="-277495" lvl="0" marL="457200" rtl="0" algn="l">
              <a:spcBef>
                <a:spcPts val="1200"/>
              </a:spcBef>
              <a:spcAft>
                <a:spcPts val="0"/>
              </a:spcAft>
              <a:buClr>
                <a:srgbClr val="9900FF"/>
              </a:buClr>
              <a:buSzPct val="100000"/>
              <a:buChar char="●"/>
            </a:pPr>
            <a:r>
              <a:rPr b="1" lang="en-GB" sz="1100">
                <a:solidFill>
                  <a:srgbClr val="9900FF"/>
                </a:solidFill>
                <a:latin typeface="Lato"/>
                <a:ea typeface="Lato"/>
                <a:cs typeface="Lato"/>
                <a:sym typeface="Lato"/>
              </a:rPr>
              <a:t>Real-time applications</a:t>
            </a:r>
            <a:r>
              <a:rPr lang="en-GB" sz="1100">
                <a:solidFill>
                  <a:srgbClr val="9900FF"/>
                </a:solidFill>
                <a:latin typeface="Lato"/>
                <a:ea typeface="Lato"/>
                <a:cs typeface="Lato"/>
                <a:sym typeface="Lato"/>
              </a:rPr>
              <a:t>: Due to its asynchronous nature, Node.js is great for applications requiring real-time interactions, like chat applications or online gaming.</a:t>
            </a:r>
            <a:endParaRPr sz="1100">
              <a:solidFill>
                <a:srgbClr val="9900FF"/>
              </a:solidFill>
              <a:latin typeface="Lato"/>
              <a:ea typeface="Lato"/>
              <a:cs typeface="Lato"/>
              <a:sym typeface="Lato"/>
            </a:endParaRPr>
          </a:p>
          <a:p>
            <a:pPr indent="-277495" lvl="0" marL="457200" rtl="0" algn="l">
              <a:spcBef>
                <a:spcPts val="0"/>
              </a:spcBef>
              <a:spcAft>
                <a:spcPts val="0"/>
              </a:spcAft>
              <a:buClr>
                <a:srgbClr val="9900FF"/>
              </a:buClr>
              <a:buSzPct val="100000"/>
              <a:buChar char="●"/>
            </a:pPr>
            <a:r>
              <a:rPr b="1" lang="en-GB" sz="1100">
                <a:solidFill>
                  <a:srgbClr val="9900FF"/>
                </a:solidFill>
                <a:latin typeface="Lato"/>
                <a:ea typeface="Lato"/>
                <a:cs typeface="Lato"/>
                <a:sym typeface="Lato"/>
              </a:rPr>
              <a:t>APIs and microservices</a:t>
            </a:r>
            <a:r>
              <a:rPr lang="en-GB" sz="1100">
                <a:solidFill>
                  <a:srgbClr val="9900FF"/>
                </a:solidFill>
                <a:latin typeface="Lato"/>
                <a:ea typeface="Lato"/>
                <a:cs typeface="Lato"/>
                <a:sym typeface="Lato"/>
              </a:rPr>
              <a:t>: Node.js is frequently used to build RESTful APIs and microservices, as its lightweight nature makes it a good fit for handling many API requests.</a:t>
            </a:r>
            <a:endParaRPr sz="1100">
              <a:solidFill>
                <a:srgbClr val="9900FF"/>
              </a:solidFill>
              <a:latin typeface="Lato"/>
              <a:ea typeface="Lato"/>
              <a:cs typeface="Lato"/>
              <a:sym typeface="Lato"/>
            </a:endParaRPr>
          </a:p>
          <a:p>
            <a:pPr indent="-277495" lvl="0" marL="457200" rtl="0" algn="l">
              <a:spcBef>
                <a:spcPts val="0"/>
              </a:spcBef>
              <a:spcAft>
                <a:spcPts val="0"/>
              </a:spcAft>
              <a:buClr>
                <a:srgbClr val="9900FF"/>
              </a:buClr>
              <a:buSzPct val="100000"/>
              <a:buChar char="●"/>
            </a:pPr>
            <a:r>
              <a:rPr b="1" lang="en-GB" sz="1100">
                <a:solidFill>
                  <a:srgbClr val="9900FF"/>
                </a:solidFill>
                <a:latin typeface="Lato"/>
                <a:ea typeface="Lato"/>
                <a:cs typeface="Lato"/>
                <a:sym typeface="Lato"/>
              </a:rPr>
              <a:t>Single-page applications</a:t>
            </a:r>
            <a:r>
              <a:rPr lang="en-GB" sz="1100">
                <a:solidFill>
                  <a:srgbClr val="9900FF"/>
                </a:solidFill>
                <a:latin typeface="Lato"/>
                <a:ea typeface="Lato"/>
                <a:cs typeface="Lato"/>
                <a:sym typeface="Lato"/>
              </a:rPr>
              <a:t>: Modern web applications with real-time updates (e.g., news feeds, dashboards) can benefit from Node.js’s performance capabilities.</a:t>
            </a:r>
            <a:endParaRPr sz="1200">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14168" y="111450"/>
            <a:ext cx="5004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300">
                <a:solidFill>
                  <a:srgbClr val="9900FF"/>
                </a:solidFill>
                <a:latin typeface="Lato"/>
                <a:ea typeface="Lato"/>
                <a:cs typeface="Lato"/>
                <a:sym typeface="Lato"/>
              </a:rPr>
              <a:t>Basic Example: Hello World in Node.js</a:t>
            </a:r>
            <a:endParaRPr sz="2500">
              <a:solidFill>
                <a:srgbClr val="9900FF"/>
              </a:solidFill>
              <a:latin typeface="Lato"/>
              <a:ea typeface="Lato"/>
              <a:cs typeface="Lato"/>
              <a:sym typeface="Lato"/>
            </a:endParaRPr>
          </a:p>
        </p:txBody>
      </p:sp>
      <p:sp>
        <p:nvSpPr>
          <p:cNvPr id="73" name="Google Shape;73;p16"/>
          <p:cNvSpPr txBox="1"/>
          <p:nvPr>
            <p:ph idx="1" type="body"/>
          </p:nvPr>
        </p:nvSpPr>
        <p:spPr>
          <a:xfrm>
            <a:off x="75350" y="497975"/>
            <a:ext cx="5326500" cy="4645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const http = require('http');</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const server = http.createServer((req, res) =&gt; {</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  res.statusCode = 200;</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  res.setHeader('Content-Type', 'text/plain');</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  res.end('Hello, World!\n');</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server.listen(3000, () =&gt; {</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  console.log('Server running at http://localhost:3000/');</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200">
              <a:solidFill>
                <a:srgbClr val="9900FF"/>
              </a:solidFill>
              <a:latin typeface="Lato"/>
              <a:ea typeface="Lato"/>
              <a:cs typeface="Lato"/>
              <a:sym typeface="Lato"/>
            </a:endParaRPr>
          </a:p>
          <a:p>
            <a:pPr indent="0" lvl="0" marL="0" rtl="0" algn="l">
              <a:spcBef>
                <a:spcPts val="1200"/>
              </a:spcBef>
              <a:spcAft>
                <a:spcPts val="1200"/>
              </a:spcAft>
              <a:buNone/>
            </a:pPr>
            <a:r>
              <a:t/>
            </a:r>
            <a:endParaRPr sz="1200">
              <a:solidFill>
                <a:srgbClr val="9900FF"/>
              </a:solidFill>
              <a:latin typeface="Lato"/>
              <a:ea typeface="Lato"/>
              <a:cs typeface="Lato"/>
              <a:sym typeface="Lato"/>
            </a:endParaRPr>
          </a:p>
        </p:txBody>
      </p:sp>
      <p:sp>
        <p:nvSpPr>
          <p:cNvPr id="74" name="Google Shape;74;p16"/>
          <p:cNvSpPr txBox="1"/>
          <p:nvPr/>
        </p:nvSpPr>
        <p:spPr>
          <a:xfrm>
            <a:off x="4659300" y="497975"/>
            <a:ext cx="3742500" cy="35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9900FF"/>
                </a:solidFill>
                <a:latin typeface="Lato"/>
                <a:ea typeface="Lato"/>
                <a:cs typeface="Lato"/>
                <a:sym typeface="Lato"/>
              </a:rPr>
              <a:t>We use Node's built-in http module to create a web server.</a:t>
            </a:r>
            <a:endParaRPr sz="1200">
              <a:solidFill>
                <a:srgbClr val="9900FF"/>
              </a:solidFill>
              <a:latin typeface="Lato"/>
              <a:ea typeface="Lato"/>
              <a:cs typeface="Lato"/>
              <a:sym typeface="Lato"/>
            </a:endParaRPr>
          </a:p>
          <a:p>
            <a:pPr indent="-298450" lvl="0" marL="457200" rtl="0" algn="l">
              <a:lnSpc>
                <a:spcPct val="115000"/>
              </a:lnSpc>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The server listens on port 3000, and when accessed, it returns "Hello, World!" to the client.</a:t>
            </a:r>
            <a:endParaRPr sz="1100">
              <a:solidFill>
                <a:srgbClr val="9900FF"/>
              </a:solidFill>
              <a:latin typeface="Lato"/>
              <a:ea typeface="Lato"/>
              <a:cs typeface="Lato"/>
              <a:sym typeface="Lato"/>
            </a:endParaRPr>
          </a:p>
          <a:p>
            <a:pPr indent="0" lvl="0" marL="0" rtl="0" algn="l">
              <a:lnSpc>
                <a:spcPct val="115000"/>
              </a:lnSpc>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Key Features:</a:t>
            </a:r>
            <a:endParaRPr b="1" sz="1300">
              <a:solidFill>
                <a:srgbClr val="9900FF"/>
              </a:solidFill>
              <a:latin typeface="Lato"/>
              <a:ea typeface="Lato"/>
              <a:cs typeface="Lato"/>
              <a:sym typeface="Lato"/>
            </a:endParaRPr>
          </a:p>
          <a:p>
            <a:pPr indent="-298450" lvl="0" marL="457200" rtl="0" algn="l">
              <a:lnSpc>
                <a:spcPct val="115000"/>
              </a:lnSpc>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Cross-Platform</a:t>
            </a:r>
            <a:r>
              <a:rPr lang="en-GB" sz="1100">
                <a:solidFill>
                  <a:srgbClr val="9900FF"/>
                </a:solidFill>
                <a:latin typeface="Lato"/>
                <a:ea typeface="Lato"/>
                <a:cs typeface="Lato"/>
                <a:sym typeface="Lato"/>
              </a:rPr>
              <a:t>: Node.js runs on various platforms like Windows, Linux, and macOS.</a:t>
            </a:r>
            <a:endParaRPr sz="11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Fast Execution</a:t>
            </a:r>
            <a:r>
              <a:rPr lang="en-GB" sz="1100">
                <a:solidFill>
                  <a:srgbClr val="9900FF"/>
                </a:solidFill>
                <a:latin typeface="Lato"/>
                <a:ea typeface="Lato"/>
                <a:cs typeface="Lato"/>
                <a:sym typeface="Lato"/>
              </a:rPr>
              <a:t>: Powered by Google’s V8 engine, Node.js is known for its fast code execution.</a:t>
            </a:r>
            <a:endParaRPr sz="1100">
              <a:solidFill>
                <a:srgbClr val="9900FF"/>
              </a:solidFill>
              <a:latin typeface="Lato"/>
              <a:ea typeface="Lato"/>
              <a:cs typeface="Lato"/>
              <a:sym typeface="Lato"/>
            </a:endParaRPr>
          </a:p>
          <a:p>
            <a:pPr indent="-298450" lvl="0" marL="457200" rtl="0" algn="l">
              <a:lnSpc>
                <a:spcPct val="115000"/>
              </a:lnSpc>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NPM Ecosystem</a:t>
            </a:r>
            <a:r>
              <a:rPr lang="en-GB" sz="1100">
                <a:solidFill>
                  <a:srgbClr val="9900FF"/>
                </a:solidFill>
                <a:latin typeface="Lato"/>
                <a:ea typeface="Lato"/>
                <a:cs typeface="Lato"/>
                <a:sym typeface="Lato"/>
              </a:rPr>
              <a:t>: With over a million packages, NPM makes it easy to integrate third-party modules and libraries into your application.</a:t>
            </a:r>
            <a:endParaRPr sz="1100">
              <a:solidFill>
                <a:srgbClr val="9900FF"/>
              </a:solidFill>
              <a:latin typeface="Lato"/>
              <a:ea typeface="Lato"/>
              <a:cs typeface="Lato"/>
              <a:sym typeface="Lato"/>
            </a:endParaRPr>
          </a:p>
          <a:p>
            <a:pPr indent="0" lvl="0" marL="0" rtl="0" algn="l">
              <a:spcBef>
                <a:spcPts val="1200"/>
              </a:spcBef>
              <a:spcAft>
                <a:spcPts val="0"/>
              </a:spcAft>
              <a:buNone/>
            </a:pPr>
            <a:r>
              <a:t/>
            </a:r>
            <a:endParaRPr sz="1200">
              <a:solidFill>
                <a:srgbClr val="9900FF"/>
              </a:solidFill>
              <a:latin typeface="Lato"/>
              <a:ea typeface="Lato"/>
              <a:cs typeface="Lato"/>
              <a:sym typeface="Lato"/>
            </a:endParaRPr>
          </a:p>
          <a:p>
            <a:pPr indent="0" lvl="0" marL="0" rtl="0" algn="l">
              <a:spcBef>
                <a:spcPts val="0"/>
              </a:spcBef>
              <a:spcAft>
                <a:spcPts val="0"/>
              </a:spcAft>
              <a:buNone/>
            </a:pPr>
            <a:r>
              <a:t/>
            </a:r>
            <a:endParaRPr sz="12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42900" lvl="0" marL="3429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Modules in Node JS</a:t>
            </a:r>
            <a:endParaRPr/>
          </a:p>
        </p:txBody>
      </p:sp>
      <p:sp>
        <p:nvSpPr>
          <p:cNvPr id="80" name="Google Shape;80;p17"/>
          <p:cNvSpPr txBox="1"/>
          <p:nvPr>
            <p:ph idx="1" type="body"/>
          </p:nvPr>
        </p:nvSpPr>
        <p:spPr>
          <a:xfrm>
            <a:off x="64600" y="1152475"/>
            <a:ext cx="5444700" cy="3940200"/>
          </a:xfrm>
          <a:prstGeom prst="rect">
            <a:avLst/>
          </a:prstGeom>
        </p:spPr>
        <p:txBody>
          <a:bodyPr anchorCtr="0" anchor="t" bIns="91425" lIns="91425" spcFirstLastPara="1" rIns="91425" wrap="square" tIns="91425">
            <a:normAutofit fontScale="92500" lnSpcReduction="10000"/>
          </a:bodyPr>
          <a:lstStyle/>
          <a:p>
            <a:pPr indent="-337185" lvl="0" marL="3429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HTTP Module, </a:t>
            </a:r>
            <a:endParaRPr sz="1200">
              <a:solidFill>
                <a:srgbClr val="9900FF"/>
              </a:solidFill>
              <a:latin typeface="Lato"/>
              <a:ea typeface="Lato"/>
              <a:cs typeface="Lato"/>
              <a:sym typeface="Lato"/>
            </a:endParaRPr>
          </a:p>
          <a:p>
            <a:pPr indent="-337185" lvl="0" marL="3429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URL Module,</a:t>
            </a:r>
            <a:endParaRPr sz="1200">
              <a:solidFill>
                <a:srgbClr val="9900FF"/>
              </a:solidFill>
              <a:latin typeface="Lato"/>
              <a:ea typeface="Lato"/>
              <a:cs typeface="Lato"/>
              <a:sym typeface="Lato"/>
            </a:endParaRPr>
          </a:p>
          <a:p>
            <a:pPr indent="-299085" lvl="0" marL="457200" rtl="0" algn="l">
              <a:spcBef>
                <a:spcPts val="0"/>
              </a:spcBef>
              <a:spcAft>
                <a:spcPts val="0"/>
              </a:spcAft>
              <a:buClr>
                <a:srgbClr val="9900FF"/>
              </a:buClr>
              <a:buSzPct val="92307"/>
              <a:buFont typeface="Lato"/>
              <a:buChar char="∙"/>
            </a:pPr>
            <a:r>
              <a:rPr b="1" lang="en-GB" sz="1300">
                <a:solidFill>
                  <a:srgbClr val="9900FF"/>
                </a:solidFill>
                <a:latin typeface="Lato"/>
                <a:ea typeface="Lato"/>
                <a:cs typeface="Lato"/>
                <a:sym typeface="Lato"/>
              </a:rPr>
              <a:t>1. HTTP Module</a:t>
            </a:r>
            <a:endParaRPr b="1" sz="1300">
              <a:solidFill>
                <a:srgbClr val="9900FF"/>
              </a:solidFill>
              <a:latin typeface="Lato"/>
              <a:ea typeface="Lato"/>
              <a:cs typeface="Lato"/>
              <a:sym typeface="Lato"/>
            </a:endParaRPr>
          </a:p>
          <a:p>
            <a:pPr indent="-299085" lvl="0" marL="457200" rtl="0" algn="l">
              <a:spcBef>
                <a:spcPts val="0"/>
              </a:spcBef>
              <a:spcAft>
                <a:spcPts val="0"/>
              </a:spcAft>
              <a:buClr>
                <a:srgbClr val="9900FF"/>
              </a:buClr>
              <a:buSzPct val="109090"/>
              <a:buFont typeface="Lato"/>
              <a:buChar char="∙"/>
            </a:pPr>
            <a:r>
              <a:rPr lang="en-GB" sz="1100">
                <a:solidFill>
                  <a:srgbClr val="9900FF"/>
                </a:solidFill>
                <a:latin typeface="Lato"/>
                <a:ea typeface="Lato"/>
                <a:cs typeface="Lato"/>
                <a:sym typeface="Lato"/>
              </a:rPr>
              <a:t>The </a:t>
            </a:r>
            <a:r>
              <a:rPr b="1" lang="en-GB" sz="1100">
                <a:solidFill>
                  <a:srgbClr val="9900FF"/>
                </a:solidFill>
                <a:latin typeface="Lato"/>
                <a:ea typeface="Lato"/>
                <a:cs typeface="Lato"/>
                <a:sym typeface="Lato"/>
              </a:rPr>
              <a:t>HTTP</a:t>
            </a:r>
            <a:r>
              <a:rPr lang="en-GB" sz="1100">
                <a:solidFill>
                  <a:srgbClr val="9900FF"/>
                </a:solidFill>
                <a:latin typeface="Lato"/>
                <a:ea typeface="Lato"/>
                <a:cs typeface="Lato"/>
                <a:sym typeface="Lato"/>
              </a:rPr>
              <a:t> module in Node.js is essential for creating and handling HTTP requests and responses. It allows developers to create web servers, make HTTP requests, and handle routing and headers. The module is built-in, so no installation is required.</a:t>
            </a:r>
            <a:endParaRPr sz="1100">
              <a:solidFill>
                <a:srgbClr val="9900FF"/>
              </a:solidFill>
              <a:latin typeface="Lato"/>
              <a:ea typeface="Lato"/>
              <a:cs typeface="Lato"/>
              <a:sym typeface="Lato"/>
            </a:endParaRPr>
          </a:p>
          <a:p>
            <a:pPr indent="-299085" lvl="0" marL="457200" rtl="0" algn="l">
              <a:spcBef>
                <a:spcPts val="0"/>
              </a:spcBef>
              <a:spcAft>
                <a:spcPts val="0"/>
              </a:spcAft>
              <a:buClr>
                <a:srgbClr val="9900FF"/>
              </a:buClr>
              <a:buSzPct val="109090"/>
              <a:buFont typeface="Lato"/>
              <a:buChar char="∙"/>
            </a:pPr>
            <a:r>
              <a:rPr b="1" lang="en-GB" sz="1100">
                <a:solidFill>
                  <a:srgbClr val="9900FF"/>
                </a:solidFill>
                <a:latin typeface="Lato"/>
                <a:ea typeface="Lato"/>
                <a:cs typeface="Lato"/>
                <a:sym typeface="Lato"/>
              </a:rPr>
              <a:t>Basic Example: Creating a Web Server</a:t>
            </a:r>
            <a:endParaRPr b="1" sz="1100">
              <a:solidFill>
                <a:srgbClr val="9900FF"/>
              </a:solidFill>
              <a:latin typeface="Lato"/>
              <a:ea typeface="Lato"/>
              <a:cs typeface="Lato"/>
              <a:sym typeface="Lato"/>
            </a:endParaRPr>
          </a:p>
          <a:p>
            <a:pPr indent="-299085" lvl="0" marL="457200" rtl="0" algn="l">
              <a:spcBef>
                <a:spcPts val="0"/>
              </a:spcBef>
              <a:spcAft>
                <a:spcPts val="0"/>
              </a:spcAft>
              <a:buClr>
                <a:srgbClr val="9900FF"/>
              </a:buClr>
              <a:buSzPct val="109090"/>
              <a:buFont typeface="Lato"/>
              <a:buChar char="∙"/>
            </a:pPr>
            <a:r>
              <a:rPr lang="en-GB" sz="1100">
                <a:solidFill>
                  <a:srgbClr val="9900FF"/>
                </a:solidFill>
                <a:latin typeface="Lato"/>
                <a:ea typeface="Lato"/>
                <a:cs typeface="Lato"/>
                <a:sym typeface="Lato"/>
              </a:rPr>
              <a:t>Here’s an example of how you can create a simple web server using the HTTP module:</a:t>
            </a:r>
            <a:endParaRPr sz="11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const http = require('http');</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const server = http.createServer((req, res) =&gt; {</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  // Set the response header</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  res.statusCode = 200; </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  res.setHeader('Content-Type', 'text/html');</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  </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  // Send a response to the client</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  res.end('&lt;h1&gt;Hello, World!&lt;/h1&gt;');</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server.listen(3000, () =&gt; {</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  console.log('Server running at http://localhost:3000/');</a:t>
            </a:r>
            <a:endParaRPr sz="1200">
              <a:solidFill>
                <a:srgbClr val="9900FF"/>
              </a:solidFill>
              <a:latin typeface="Lato"/>
              <a:ea typeface="Lato"/>
              <a:cs typeface="Lato"/>
              <a:sym typeface="Lato"/>
            </a:endParaRPr>
          </a:p>
          <a:p>
            <a:pPr indent="-299085" lvl="0" marL="457200" rtl="0" algn="l">
              <a:lnSpc>
                <a:spcPct val="107000"/>
              </a:lnSpc>
              <a:spcBef>
                <a:spcPts val="0"/>
              </a:spcBef>
              <a:spcAft>
                <a:spcPts val="0"/>
              </a:spcAft>
              <a:buClr>
                <a:srgbClr val="9900FF"/>
              </a:buClr>
              <a:buSzPct val="100000"/>
              <a:buFont typeface="Lato"/>
              <a:buChar char="∙"/>
            </a:pP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p:txBody>
      </p:sp>
      <p:sp>
        <p:nvSpPr>
          <p:cNvPr id="81" name="Google Shape;81;p17"/>
          <p:cNvSpPr txBox="1"/>
          <p:nvPr/>
        </p:nvSpPr>
        <p:spPr>
          <a:xfrm>
            <a:off x="5627700" y="290525"/>
            <a:ext cx="3000000" cy="44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200">
                <a:solidFill>
                  <a:srgbClr val="9900FF"/>
                </a:solidFill>
                <a:latin typeface="Lato"/>
                <a:ea typeface="Lato"/>
                <a:cs typeface="Lato"/>
                <a:sym typeface="Lato"/>
              </a:rPr>
              <a:t>Explanation</a:t>
            </a: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a:p>
            <a:pPr indent="-304800" lvl="0" marL="457200" rtl="0" algn="l">
              <a:lnSpc>
                <a:spcPct val="115000"/>
              </a:lnSpc>
              <a:spcBef>
                <a:spcPts val="1200"/>
              </a:spcBef>
              <a:spcAft>
                <a:spcPts val="0"/>
              </a:spcAft>
              <a:buClr>
                <a:srgbClr val="9900FF"/>
              </a:buClr>
              <a:buSzPts val="1200"/>
              <a:buChar char="●"/>
            </a:pPr>
            <a:r>
              <a:rPr b="1" lang="en-GB" sz="1200">
                <a:solidFill>
                  <a:srgbClr val="9900FF"/>
                </a:solidFill>
                <a:latin typeface="Lato"/>
                <a:ea typeface="Lato"/>
                <a:cs typeface="Lato"/>
                <a:sym typeface="Lato"/>
              </a:rPr>
              <a:t>http.createServer()</a:t>
            </a:r>
            <a:r>
              <a:rPr lang="en-GB" sz="1200">
                <a:solidFill>
                  <a:srgbClr val="9900FF"/>
                </a:solidFill>
                <a:latin typeface="Lato"/>
                <a:ea typeface="Lato"/>
                <a:cs typeface="Lato"/>
                <a:sym typeface="Lato"/>
              </a:rPr>
              <a:t>: Creates a server that listens for incoming requests.</a:t>
            </a:r>
            <a:endParaRPr sz="1200">
              <a:solidFill>
                <a:srgbClr val="9900FF"/>
              </a:solidFill>
              <a:latin typeface="Lato"/>
              <a:ea typeface="Lato"/>
              <a:cs typeface="Lato"/>
              <a:sym typeface="Lato"/>
            </a:endParaRPr>
          </a:p>
          <a:p>
            <a:pPr indent="-304800" lvl="0" marL="457200" rtl="0" algn="l">
              <a:lnSpc>
                <a:spcPct val="11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req</a:t>
            </a:r>
            <a:r>
              <a:rPr lang="en-GB" sz="1200">
                <a:solidFill>
                  <a:srgbClr val="9900FF"/>
                </a:solidFill>
                <a:latin typeface="Lato"/>
                <a:ea typeface="Lato"/>
                <a:cs typeface="Lato"/>
                <a:sym typeface="Lato"/>
              </a:rPr>
              <a:t> (request) and </a:t>
            </a:r>
            <a:r>
              <a:rPr b="1" lang="en-GB" sz="1200">
                <a:solidFill>
                  <a:srgbClr val="9900FF"/>
                </a:solidFill>
                <a:latin typeface="Lato"/>
                <a:ea typeface="Lato"/>
                <a:cs typeface="Lato"/>
                <a:sym typeface="Lato"/>
              </a:rPr>
              <a:t>res</a:t>
            </a:r>
            <a:r>
              <a:rPr lang="en-GB" sz="1200">
                <a:solidFill>
                  <a:srgbClr val="9900FF"/>
                </a:solidFill>
                <a:latin typeface="Lato"/>
                <a:ea typeface="Lato"/>
                <a:cs typeface="Lato"/>
                <a:sym typeface="Lato"/>
              </a:rPr>
              <a:t> (response) are the main objects that handle the request from the client and the response from the server.</a:t>
            </a:r>
            <a:endParaRPr sz="1200">
              <a:solidFill>
                <a:srgbClr val="9900FF"/>
              </a:solidFill>
              <a:latin typeface="Lato"/>
              <a:ea typeface="Lato"/>
              <a:cs typeface="Lato"/>
              <a:sym typeface="Lato"/>
            </a:endParaRPr>
          </a:p>
          <a:p>
            <a:pPr indent="-304800" lvl="0" marL="457200" rtl="0" algn="l">
              <a:lnSpc>
                <a:spcPct val="11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res.end()</a:t>
            </a:r>
            <a:r>
              <a:rPr lang="en-GB" sz="1200">
                <a:solidFill>
                  <a:srgbClr val="9900FF"/>
                </a:solidFill>
                <a:latin typeface="Lato"/>
                <a:ea typeface="Lato"/>
                <a:cs typeface="Lato"/>
                <a:sym typeface="Lato"/>
              </a:rPr>
              <a:t>: Ends the response process and sends data to the client.</a:t>
            </a:r>
            <a:endParaRPr sz="1200">
              <a:solidFill>
                <a:srgbClr val="9900FF"/>
              </a:solidFill>
              <a:latin typeface="Lato"/>
              <a:ea typeface="Lato"/>
              <a:cs typeface="Lato"/>
              <a:sym typeface="Lato"/>
            </a:endParaRPr>
          </a:p>
          <a:p>
            <a:pPr indent="-304800" lvl="0" marL="457200" rtl="0" algn="l">
              <a:lnSpc>
                <a:spcPct val="11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server.listen()</a:t>
            </a:r>
            <a:r>
              <a:rPr lang="en-GB" sz="1200">
                <a:solidFill>
                  <a:srgbClr val="9900FF"/>
                </a:solidFill>
                <a:latin typeface="Lato"/>
                <a:ea typeface="Lato"/>
                <a:cs typeface="Lato"/>
                <a:sym typeface="Lato"/>
              </a:rPr>
              <a:t>: Makes the server listen for requests on a specific port, in this case, 3000.</a:t>
            </a:r>
            <a:endParaRPr sz="1200">
              <a:solidFill>
                <a:srgbClr val="9900FF"/>
              </a:solidFill>
              <a:latin typeface="Lato"/>
              <a:ea typeface="Lato"/>
              <a:cs typeface="Lato"/>
              <a:sym typeface="Lato"/>
            </a:endParaRPr>
          </a:p>
          <a:p>
            <a:pPr indent="0" lvl="0" marL="0" rtl="0" algn="l">
              <a:lnSpc>
                <a:spcPct val="115000"/>
              </a:lnSpc>
              <a:spcBef>
                <a:spcPts val="1200"/>
              </a:spcBef>
              <a:spcAft>
                <a:spcPts val="0"/>
              </a:spcAft>
              <a:buNone/>
            </a:pPr>
            <a:r>
              <a:rPr b="1" lang="en-GB" sz="1200">
                <a:solidFill>
                  <a:srgbClr val="9900FF"/>
                </a:solidFill>
                <a:latin typeface="Lato"/>
                <a:ea typeface="Lato"/>
                <a:cs typeface="Lato"/>
                <a:sym typeface="Lato"/>
              </a:rPr>
              <a:t>Making HTTP Requests</a:t>
            </a:r>
            <a:endParaRPr b="1" sz="1200">
              <a:solidFill>
                <a:srgbClr val="9900FF"/>
              </a:solidFill>
              <a:latin typeface="Lato"/>
              <a:ea typeface="Lato"/>
              <a:cs typeface="Lato"/>
              <a:sym typeface="Lato"/>
            </a:endParaRPr>
          </a:p>
          <a:p>
            <a:pPr indent="0" lvl="0" marL="0" rtl="0" algn="l">
              <a:lnSpc>
                <a:spcPct val="115000"/>
              </a:lnSpc>
              <a:spcBef>
                <a:spcPts val="1200"/>
              </a:spcBef>
              <a:spcAft>
                <a:spcPts val="1200"/>
              </a:spcAft>
              <a:buNone/>
            </a:pPr>
            <a:r>
              <a:rPr lang="en-GB" sz="1200">
                <a:solidFill>
                  <a:srgbClr val="9900FF"/>
                </a:solidFill>
                <a:latin typeface="Lato"/>
                <a:ea typeface="Lato"/>
                <a:cs typeface="Lato"/>
                <a:sym typeface="Lato"/>
              </a:rPr>
              <a:t>You can also use the http module to make HTTP requests, like GET requests to external APIs.</a:t>
            </a:r>
            <a:endParaRPr sz="1200">
              <a:solidFill>
                <a:srgbClr val="9900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42900" lvl="0" marL="342900" rtl="0" algn="l">
              <a:lnSpc>
                <a:spcPct val="107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HTTP Module</a:t>
            </a:r>
            <a:endParaRPr/>
          </a:p>
        </p:txBody>
      </p:sp>
      <p:sp>
        <p:nvSpPr>
          <p:cNvPr id="87" name="Google Shape;87;p18"/>
          <p:cNvSpPr txBox="1"/>
          <p:nvPr>
            <p:ph idx="1" type="body"/>
          </p:nvPr>
        </p:nvSpPr>
        <p:spPr>
          <a:xfrm>
            <a:off x="64600" y="1152475"/>
            <a:ext cx="5444700" cy="3940200"/>
          </a:xfrm>
          <a:prstGeom prst="rect">
            <a:avLst/>
          </a:prstGeom>
        </p:spPr>
        <p:txBody>
          <a:bodyPr anchorCtr="0" anchor="t" bIns="91425" lIns="91425" spcFirstLastPara="1" rIns="91425" wrap="square" tIns="91425">
            <a:normAutofit/>
          </a:bodyPr>
          <a:lstStyle/>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const http = require('http');</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http.get('http://api.example.com/data', (res) =&gt;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let data =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 Listen for data chunks</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res.on('data', chunk =&gt;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data += chunk;</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 End of data</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res.on('end', () =&gt;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console.log(JSON.parse(data)); // Process the received data</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}).on('error', (err) =&gt;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  console.log('Error: ' + err.message);</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t/>
            </a:r>
            <a:endParaRPr sz="1200">
              <a:solidFill>
                <a:srgbClr val="9900FF"/>
              </a:solidFill>
              <a:latin typeface="Lato"/>
              <a:ea typeface="Lato"/>
              <a:cs typeface="Lato"/>
              <a:sym typeface="Lato"/>
            </a:endParaRPr>
          </a:p>
          <a:p>
            <a:pPr indent="-304800" lvl="0" marL="457200" rtl="0" algn="l">
              <a:lnSpc>
                <a:spcPct val="107000"/>
              </a:lnSpc>
              <a:spcBef>
                <a:spcPts val="0"/>
              </a:spcBef>
              <a:spcAft>
                <a:spcPts val="0"/>
              </a:spcAft>
              <a:buClr>
                <a:srgbClr val="9900FF"/>
              </a:buClr>
              <a:buSzPts val="1200"/>
              <a:buFont typeface="Lato"/>
              <a:buAutoNum type="arabicPeriod"/>
            </a:pPr>
            <a:r>
              <a:t/>
            </a:r>
            <a:endParaRPr sz="1200">
              <a:solidFill>
                <a:srgbClr val="9900FF"/>
              </a:solidFill>
              <a:latin typeface="Lato"/>
              <a:ea typeface="Lato"/>
              <a:cs typeface="Lato"/>
              <a:sym typeface="Lato"/>
            </a:endParaRPr>
          </a:p>
        </p:txBody>
      </p:sp>
      <p:sp>
        <p:nvSpPr>
          <p:cNvPr id="88" name="Google Shape;88;p18"/>
          <p:cNvSpPr txBox="1"/>
          <p:nvPr/>
        </p:nvSpPr>
        <p:spPr>
          <a:xfrm>
            <a:off x="5606225" y="763975"/>
            <a:ext cx="3408900" cy="327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300">
                <a:solidFill>
                  <a:srgbClr val="9900FF"/>
                </a:solidFill>
              </a:rPr>
              <a:t>Key Methods and Properties in HTTP Module:</a:t>
            </a:r>
            <a:endParaRPr b="1" sz="1300">
              <a:solidFill>
                <a:srgbClr val="9900FF"/>
              </a:solidFill>
            </a:endParaRPr>
          </a:p>
          <a:p>
            <a:pPr indent="-298450" lvl="0" marL="457200" rtl="0" algn="l">
              <a:lnSpc>
                <a:spcPct val="115000"/>
              </a:lnSpc>
              <a:spcBef>
                <a:spcPts val="1200"/>
              </a:spcBef>
              <a:spcAft>
                <a:spcPts val="0"/>
              </a:spcAft>
              <a:buClr>
                <a:srgbClr val="9900FF"/>
              </a:buClr>
              <a:buSzPts val="1100"/>
              <a:buChar char="●"/>
            </a:pPr>
            <a:r>
              <a:rPr b="1" lang="en-GB" sz="1100">
                <a:solidFill>
                  <a:srgbClr val="9900FF"/>
                </a:solidFill>
              </a:rPr>
              <a:t>http.createServer()</a:t>
            </a:r>
            <a:r>
              <a:rPr lang="en-GB" sz="1100">
                <a:solidFill>
                  <a:srgbClr val="9900FF"/>
                </a:solidFill>
              </a:rPr>
              <a:t>: Creates an HTTP server instance.</a:t>
            </a:r>
            <a:endParaRPr sz="1100">
              <a:solidFill>
                <a:srgbClr val="9900FF"/>
              </a:solidFill>
            </a:endParaRPr>
          </a:p>
          <a:p>
            <a:pPr indent="-298450" lvl="0" marL="457200" rtl="0" algn="l">
              <a:lnSpc>
                <a:spcPct val="115000"/>
              </a:lnSpc>
              <a:spcBef>
                <a:spcPts val="0"/>
              </a:spcBef>
              <a:spcAft>
                <a:spcPts val="0"/>
              </a:spcAft>
              <a:buClr>
                <a:srgbClr val="9900FF"/>
              </a:buClr>
              <a:buSzPts val="1100"/>
              <a:buChar char="●"/>
            </a:pPr>
            <a:r>
              <a:rPr b="1" lang="en-GB" sz="1100">
                <a:solidFill>
                  <a:srgbClr val="9900FF"/>
                </a:solidFill>
              </a:rPr>
              <a:t>http.get() / http.request()</a:t>
            </a:r>
            <a:r>
              <a:rPr lang="en-GB" sz="1100">
                <a:solidFill>
                  <a:srgbClr val="9900FF"/>
                </a:solidFill>
              </a:rPr>
              <a:t>: Used to send GET/POST (or other) HTTP requests.</a:t>
            </a:r>
            <a:endParaRPr sz="1100">
              <a:solidFill>
                <a:srgbClr val="9900FF"/>
              </a:solidFill>
            </a:endParaRPr>
          </a:p>
          <a:p>
            <a:pPr indent="-298450" lvl="0" marL="457200" rtl="0" algn="l">
              <a:lnSpc>
                <a:spcPct val="115000"/>
              </a:lnSpc>
              <a:spcBef>
                <a:spcPts val="0"/>
              </a:spcBef>
              <a:spcAft>
                <a:spcPts val="0"/>
              </a:spcAft>
              <a:buClr>
                <a:srgbClr val="9900FF"/>
              </a:buClr>
              <a:buSzPts val="1100"/>
              <a:buChar char="●"/>
            </a:pPr>
            <a:r>
              <a:rPr b="1" lang="en-GB" sz="1100">
                <a:solidFill>
                  <a:srgbClr val="9900FF"/>
                </a:solidFill>
              </a:rPr>
              <a:t>req.method</a:t>
            </a:r>
            <a:r>
              <a:rPr lang="en-GB" sz="1100">
                <a:solidFill>
                  <a:srgbClr val="9900FF"/>
                </a:solidFill>
              </a:rPr>
              <a:t>: Returns the HTTP method (GET, POST, etc.) of the request.</a:t>
            </a:r>
            <a:endParaRPr sz="1100">
              <a:solidFill>
                <a:srgbClr val="9900FF"/>
              </a:solidFill>
            </a:endParaRPr>
          </a:p>
          <a:p>
            <a:pPr indent="-298450" lvl="0" marL="457200" rtl="0" algn="l">
              <a:lnSpc>
                <a:spcPct val="115000"/>
              </a:lnSpc>
              <a:spcBef>
                <a:spcPts val="0"/>
              </a:spcBef>
              <a:spcAft>
                <a:spcPts val="0"/>
              </a:spcAft>
              <a:buClr>
                <a:srgbClr val="9900FF"/>
              </a:buClr>
              <a:buSzPts val="1100"/>
              <a:buChar char="●"/>
            </a:pPr>
            <a:r>
              <a:rPr b="1" lang="en-GB" sz="1100">
                <a:solidFill>
                  <a:srgbClr val="9900FF"/>
                </a:solidFill>
              </a:rPr>
              <a:t>req.url</a:t>
            </a:r>
            <a:r>
              <a:rPr lang="en-GB" sz="1100">
                <a:solidFill>
                  <a:srgbClr val="9900FF"/>
                </a:solidFill>
              </a:rPr>
              <a:t>: Returns the URL part of the request.</a:t>
            </a:r>
            <a:endParaRPr sz="1100">
              <a:solidFill>
                <a:srgbClr val="9900FF"/>
              </a:solidFill>
            </a:endParaRPr>
          </a:p>
          <a:p>
            <a:pPr indent="-298450" lvl="0" marL="457200" rtl="0" algn="l">
              <a:lnSpc>
                <a:spcPct val="115000"/>
              </a:lnSpc>
              <a:spcBef>
                <a:spcPts val="0"/>
              </a:spcBef>
              <a:spcAft>
                <a:spcPts val="0"/>
              </a:spcAft>
              <a:buClr>
                <a:srgbClr val="9900FF"/>
              </a:buClr>
              <a:buSzPts val="1100"/>
              <a:buChar char="●"/>
            </a:pPr>
            <a:r>
              <a:rPr b="1" lang="en-GB" sz="1100">
                <a:solidFill>
                  <a:srgbClr val="9900FF"/>
                </a:solidFill>
              </a:rPr>
              <a:t>res.setHeader()</a:t>
            </a:r>
            <a:r>
              <a:rPr lang="en-GB" sz="1100">
                <a:solidFill>
                  <a:srgbClr val="9900FF"/>
                </a:solidFill>
              </a:rPr>
              <a:t>: Sets headers for the response.</a:t>
            </a:r>
            <a:endParaRPr sz="1100">
              <a:solidFill>
                <a:srgbClr val="9900FF"/>
              </a:solidFill>
            </a:endParaRPr>
          </a:p>
          <a:p>
            <a:pPr indent="-298450" lvl="0" marL="457200" rtl="0" algn="l">
              <a:lnSpc>
                <a:spcPct val="115000"/>
              </a:lnSpc>
              <a:spcBef>
                <a:spcPts val="0"/>
              </a:spcBef>
              <a:spcAft>
                <a:spcPts val="0"/>
              </a:spcAft>
              <a:buClr>
                <a:srgbClr val="9900FF"/>
              </a:buClr>
              <a:buSzPts val="1100"/>
              <a:buChar char="●"/>
            </a:pPr>
            <a:r>
              <a:rPr b="1" lang="en-GB" sz="1100">
                <a:solidFill>
                  <a:srgbClr val="9900FF"/>
                </a:solidFill>
              </a:rPr>
              <a:t>res.write()</a:t>
            </a:r>
            <a:r>
              <a:rPr lang="en-GB" sz="1100">
                <a:solidFill>
                  <a:srgbClr val="9900FF"/>
                </a:solidFill>
              </a:rPr>
              <a:t>: Writes data to the response.</a:t>
            </a:r>
            <a:endParaRPr sz="1100">
              <a:solidFill>
                <a:srgbClr val="9900FF"/>
              </a:solidFill>
            </a:endParaRPr>
          </a:p>
          <a:p>
            <a:pPr indent="-298450" lvl="0" marL="457200" rtl="0" algn="l">
              <a:lnSpc>
                <a:spcPct val="115000"/>
              </a:lnSpc>
              <a:spcBef>
                <a:spcPts val="0"/>
              </a:spcBef>
              <a:spcAft>
                <a:spcPts val="0"/>
              </a:spcAft>
              <a:buClr>
                <a:srgbClr val="9900FF"/>
              </a:buClr>
              <a:buSzPts val="1100"/>
              <a:buChar char="●"/>
            </a:pPr>
            <a:r>
              <a:rPr b="1" lang="en-GB" sz="1100">
                <a:solidFill>
                  <a:srgbClr val="9900FF"/>
                </a:solidFill>
              </a:rPr>
              <a:t>res.end()</a:t>
            </a:r>
            <a:r>
              <a:rPr lang="en-GB" sz="1100">
                <a:solidFill>
                  <a:srgbClr val="9900FF"/>
                </a:solidFill>
              </a:rPr>
              <a:t>: Signals the end of the response.</a:t>
            </a:r>
            <a:endParaRPr sz="1100">
              <a:solidFill>
                <a:srgbClr val="9900FF"/>
              </a:solidFill>
            </a:endParaRPr>
          </a:p>
          <a:p>
            <a:pPr indent="0" lvl="0" marL="0" rtl="0" algn="l">
              <a:lnSpc>
                <a:spcPct val="115000"/>
              </a:lnSpc>
              <a:spcBef>
                <a:spcPts val="1200"/>
              </a:spcBef>
              <a:spcAft>
                <a:spcPts val="1200"/>
              </a:spcAft>
              <a:buNone/>
            </a:pPr>
            <a:r>
              <a:t/>
            </a:r>
            <a:endParaRPr b="1" sz="1200">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300">
                <a:solidFill>
                  <a:srgbClr val="9900FF"/>
                </a:solidFill>
                <a:latin typeface="Lato"/>
                <a:ea typeface="Lato"/>
                <a:cs typeface="Lato"/>
                <a:sym typeface="Lato"/>
              </a:rPr>
              <a:t>2. URL Module</a:t>
            </a:r>
            <a:endParaRPr>
              <a:solidFill>
                <a:srgbClr val="9900FF"/>
              </a:solidFill>
              <a:latin typeface="Lato"/>
              <a:ea typeface="Lato"/>
              <a:cs typeface="Lato"/>
              <a:sym typeface="Lato"/>
            </a:endParaRPr>
          </a:p>
        </p:txBody>
      </p:sp>
      <p:sp>
        <p:nvSpPr>
          <p:cNvPr id="94" name="Google Shape;94;p19"/>
          <p:cNvSpPr txBox="1"/>
          <p:nvPr>
            <p:ph idx="1" type="body"/>
          </p:nvPr>
        </p:nvSpPr>
        <p:spPr>
          <a:xfrm>
            <a:off x="311700" y="1152475"/>
            <a:ext cx="3938700" cy="3879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The </a:t>
            </a:r>
            <a:r>
              <a:rPr b="1" lang="en-GB" sz="1100">
                <a:solidFill>
                  <a:srgbClr val="9900FF"/>
                </a:solidFill>
                <a:latin typeface="Lato"/>
                <a:ea typeface="Lato"/>
                <a:cs typeface="Lato"/>
                <a:sym typeface="Lato"/>
              </a:rPr>
              <a:t>URL</a:t>
            </a:r>
            <a:r>
              <a:rPr lang="en-GB" sz="1100">
                <a:solidFill>
                  <a:srgbClr val="9900FF"/>
                </a:solidFill>
                <a:latin typeface="Lato"/>
                <a:ea typeface="Lato"/>
                <a:cs typeface="Lato"/>
                <a:sym typeface="Lato"/>
              </a:rPr>
              <a:t> module in Node.js provides utilities for URL resolution and parsing. It's useful for working with URL strings and breaking them down into readable and manageable components like protocol, hostname, path, query strings, etc.</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Importing the URL Module</a:t>
            </a:r>
            <a:endParaRPr b="1"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The URL module is built-in, so you can import it without installing anything:</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Explanation</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URL()</a:t>
            </a:r>
            <a:r>
              <a:rPr lang="en-GB" sz="1100">
                <a:solidFill>
                  <a:srgbClr val="9900FF"/>
                </a:solidFill>
                <a:latin typeface="Lato"/>
                <a:ea typeface="Lato"/>
                <a:cs typeface="Lato"/>
                <a:sym typeface="Lato"/>
              </a:rPr>
              <a:t> constructor: Creates a URL object from a string.</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href</a:t>
            </a:r>
            <a:r>
              <a:rPr lang="en-GB" sz="1100">
                <a:solidFill>
                  <a:srgbClr val="9900FF"/>
                </a:solidFill>
                <a:latin typeface="Lato"/>
                <a:ea typeface="Lato"/>
                <a:cs typeface="Lato"/>
                <a:sym typeface="Lato"/>
              </a:rPr>
              <a:t>: The full URL.</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hostname</a:t>
            </a:r>
            <a:r>
              <a:rPr lang="en-GB" sz="1100">
                <a:solidFill>
                  <a:srgbClr val="9900FF"/>
                </a:solidFill>
                <a:latin typeface="Lato"/>
                <a:ea typeface="Lato"/>
                <a:cs typeface="Lato"/>
                <a:sym typeface="Lato"/>
              </a:rPr>
              <a:t>: The domain of the URL.</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pathname</a:t>
            </a:r>
            <a:r>
              <a:rPr lang="en-GB" sz="1100">
                <a:solidFill>
                  <a:srgbClr val="9900FF"/>
                </a:solidFill>
                <a:latin typeface="Lato"/>
                <a:ea typeface="Lato"/>
                <a:cs typeface="Lato"/>
                <a:sym typeface="Lato"/>
              </a:rPr>
              <a:t>: The path after the domain.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port</a:t>
            </a:r>
            <a:r>
              <a:rPr lang="en-GB" sz="1100">
                <a:solidFill>
                  <a:srgbClr val="9900FF"/>
                </a:solidFill>
                <a:latin typeface="Lato"/>
                <a:ea typeface="Lato"/>
                <a:cs typeface="Lato"/>
                <a:sym typeface="Lato"/>
              </a:rPr>
              <a:t>: The port number.</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search</a:t>
            </a:r>
            <a:r>
              <a:rPr lang="en-GB" sz="1100">
                <a:solidFill>
                  <a:srgbClr val="9900FF"/>
                </a:solidFill>
                <a:latin typeface="Lato"/>
                <a:ea typeface="Lato"/>
                <a:cs typeface="Lato"/>
                <a:sym typeface="Lato"/>
              </a:rPr>
              <a:t>: The query string (everything after the ?).</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searchParams</a:t>
            </a:r>
            <a:r>
              <a:rPr lang="en-GB" sz="1100">
                <a:solidFill>
                  <a:srgbClr val="9900FF"/>
                </a:solidFill>
                <a:latin typeface="Lato"/>
                <a:ea typeface="Lato"/>
                <a:cs typeface="Lato"/>
                <a:sym typeface="Lato"/>
              </a:rPr>
              <a:t>: An object that allows you to access the individual query parameters.</a:t>
            </a:r>
            <a:endParaRPr>
              <a:solidFill>
                <a:srgbClr val="9900FF"/>
              </a:solidFill>
              <a:latin typeface="Lato"/>
              <a:ea typeface="Lato"/>
              <a:cs typeface="Lato"/>
              <a:sym typeface="Lato"/>
            </a:endParaRPr>
          </a:p>
        </p:txBody>
      </p:sp>
      <p:sp>
        <p:nvSpPr>
          <p:cNvPr id="95" name="Google Shape;95;p19"/>
          <p:cNvSpPr txBox="1"/>
          <p:nvPr/>
        </p:nvSpPr>
        <p:spPr>
          <a:xfrm>
            <a:off x="4250400" y="1017725"/>
            <a:ext cx="4893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980000"/>
                </a:solidFill>
                <a:latin typeface="Lato"/>
                <a:ea typeface="Lato"/>
                <a:cs typeface="Lato"/>
                <a:sym typeface="Lato"/>
              </a:rPr>
              <a:t>const url = require('url');</a:t>
            </a:r>
            <a:endParaRPr sz="1200">
              <a:solidFill>
                <a:srgbClr val="980000"/>
              </a:solidFill>
              <a:latin typeface="Lato"/>
              <a:ea typeface="Lato"/>
              <a:cs typeface="Lato"/>
              <a:sym typeface="Lato"/>
            </a:endParaRPr>
          </a:p>
          <a:p>
            <a:pPr indent="0" lvl="0" marL="0" rtl="0" algn="l">
              <a:spcBef>
                <a:spcPts val="0"/>
              </a:spcBef>
              <a:spcAft>
                <a:spcPts val="0"/>
              </a:spcAft>
              <a:buNone/>
            </a:pPr>
            <a:r>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Example URL</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const myURL = new URL('https://example.com:8000/pathname?name=JohnDoe&amp;age=25');</a:t>
            </a:r>
            <a:endParaRPr sz="1200">
              <a:solidFill>
                <a:srgbClr val="980000"/>
              </a:solidFill>
              <a:latin typeface="Lato"/>
              <a:ea typeface="Lato"/>
              <a:cs typeface="Lato"/>
              <a:sym typeface="Lato"/>
            </a:endParaRPr>
          </a:p>
          <a:p>
            <a:pPr indent="0" lvl="0" marL="0" rtl="0" algn="l">
              <a:spcBef>
                <a:spcPts val="0"/>
              </a:spcBef>
              <a:spcAft>
                <a:spcPts val="0"/>
              </a:spcAft>
              <a:buNone/>
            </a:pPr>
            <a:r>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Access different parts of the URL</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console.log(myURL.href);      // 'https://example.com:8000/pathname?name=JohnDoe&amp;age=25'</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console.log(myURL.hostname);  // 'example.com'</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console.log(myURL.pathname);  // '/pathname'</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console.log(myURL.port);      // '8000'</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console.log(myURL.search);    // '?name=JohnDoe&amp;age=25'</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console.log(myURL.searchParams); // URLSearchParams { 'name' =&gt; 'JohnDoe', 'age' =&gt; '25' }</a:t>
            </a:r>
            <a:endParaRPr sz="1200">
              <a:solidFill>
                <a:srgbClr val="980000"/>
              </a:solidFill>
              <a:latin typeface="Lato"/>
              <a:ea typeface="Lato"/>
              <a:cs typeface="Lato"/>
              <a:sym typeface="Lato"/>
            </a:endParaRPr>
          </a:p>
          <a:p>
            <a:pPr indent="0" lvl="0" marL="0" rtl="0" algn="l">
              <a:spcBef>
                <a:spcPts val="0"/>
              </a:spcBef>
              <a:spcAft>
                <a:spcPts val="0"/>
              </a:spcAft>
              <a:buNone/>
            </a:pPr>
            <a:r>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Access specific search parameters</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console.log(myURL.searchParams.get('name'));  // 'JohnDoe'</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console.log(myURL.searchParams.get('age'));   // '25'</a:t>
            </a:r>
            <a:endParaRPr sz="1200">
              <a:solidFill>
                <a:srgbClr val="980000"/>
              </a:solidFill>
              <a:latin typeface="Lato"/>
              <a:ea typeface="Lato"/>
              <a:cs typeface="Lato"/>
              <a:sym typeface="Lato"/>
            </a:endParaRPr>
          </a:p>
          <a:p>
            <a:pPr indent="0" lvl="0" marL="0" rtl="0" algn="l">
              <a:spcBef>
                <a:spcPts val="0"/>
              </a:spcBef>
              <a:spcAft>
                <a:spcPts val="0"/>
              </a:spcAft>
              <a:buNone/>
            </a:pPr>
            <a:r>
              <a:t/>
            </a:r>
            <a:endParaRPr sz="1200">
              <a:solidFill>
                <a:srgbClr val="98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Clr>
                <a:schemeClr val="dk1"/>
              </a:buClr>
              <a:buSzPts val="1100"/>
              <a:buFont typeface="Arial"/>
              <a:buNone/>
            </a:pPr>
            <a:r>
              <a:rPr b="1" lang="en-GB" sz="1100"/>
              <a:t>Parsing URL Strings</a:t>
            </a:r>
            <a:endParaRPr/>
          </a:p>
        </p:txBody>
      </p:sp>
      <p:sp>
        <p:nvSpPr>
          <p:cNvPr id="101" name="Google Shape;101;p20"/>
          <p:cNvSpPr txBox="1"/>
          <p:nvPr>
            <p:ph idx="1" type="body"/>
          </p:nvPr>
        </p:nvSpPr>
        <p:spPr>
          <a:xfrm>
            <a:off x="311700" y="1152475"/>
            <a:ext cx="56280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Clr>
                <a:schemeClr val="dk1"/>
              </a:buClr>
              <a:buSzPct val="100000"/>
              <a:buFont typeface="Arial"/>
              <a:buNone/>
            </a:pPr>
            <a:r>
              <a:rPr b="1" lang="en-GB" sz="1100">
                <a:solidFill>
                  <a:srgbClr val="9900FF"/>
                </a:solidFill>
              </a:rPr>
              <a:t>Parsing URL Strings</a:t>
            </a:r>
            <a:endParaRPr b="1" sz="1100">
              <a:solidFill>
                <a:srgbClr val="9900FF"/>
              </a:solidFill>
            </a:endParaRPr>
          </a:p>
          <a:p>
            <a:pPr indent="0" lvl="0" marL="0" rtl="0" algn="l">
              <a:spcBef>
                <a:spcPts val="1200"/>
              </a:spcBef>
              <a:spcAft>
                <a:spcPts val="0"/>
              </a:spcAft>
              <a:buClr>
                <a:schemeClr val="dk1"/>
              </a:buClr>
              <a:buSzPct val="100000"/>
              <a:buFont typeface="Arial"/>
              <a:buNone/>
            </a:pPr>
            <a:r>
              <a:rPr lang="en-GB" sz="1100">
                <a:solidFill>
                  <a:srgbClr val="9900FF"/>
                </a:solidFill>
              </a:rPr>
              <a:t>In earlier versions of Node.js, the </a:t>
            </a:r>
            <a:r>
              <a:rPr lang="en-GB" sz="1100">
                <a:solidFill>
                  <a:srgbClr val="9900FF"/>
                </a:solidFill>
                <a:latin typeface="Roboto Mono"/>
                <a:ea typeface="Roboto Mono"/>
                <a:cs typeface="Roboto Mono"/>
                <a:sym typeface="Roboto Mono"/>
              </a:rPr>
              <a:t>url.parse()</a:t>
            </a:r>
            <a:r>
              <a:rPr lang="en-GB" sz="1100">
                <a:solidFill>
                  <a:srgbClr val="9900FF"/>
                </a:solidFill>
              </a:rPr>
              <a:t> method was used to break down URL strings:</a:t>
            </a:r>
            <a:endParaRPr sz="1100">
              <a:solidFill>
                <a:srgbClr val="9900FF"/>
              </a:solidFill>
            </a:endParaRPr>
          </a:p>
          <a:p>
            <a:pPr indent="0" lvl="0" marL="0" rtl="0" algn="l">
              <a:spcBef>
                <a:spcPts val="1200"/>
              </a:spcBef>
              <a:spcAft>
                <a:spcPts val="0"/>
              </a:spcAft>
              <a:buNone/>
            </a:pPr>
            <a:r>
              <a:rPr lang="en-GB" sz="1100">
                <a:solidFill>
                  <a:srgbClr val="9900FF"/>
                </a:solidFill>
              </a:rPr>
              <a:t>In earlier versions of Node.js, the </a:t>
            </a:r>
            <a:r>
              <a:rPr lang="en-GB" sz="1100">
                <a:solidFill>
                  <a:srgbClr val="9900FF"/>
                </a:solidFill>
                <a:latin typeface="Roboto Mono"/>
                <a:ea typeface="Roboto Mono"/>
                <a:cs typeface="Roboto Mono"/>
                <a:sym typeface="Roboto Mono"/>
              </a:rPr>
              <a:t>url.parse()</a:t>
            </a:r>
            <a:r>
              <a:rPr lang="en-GB" sz="1100">
                <a:solidFill>
                  <a:srgbClr val="9900FF"/>
                </a:solidFill>
              </a:rPr>
              <a:t> method was used to break down URL strings:</a:t>
            </a:r>
            <a:endParaRPr sz="1100">
              <a:solidFill>
                <a:srgbClr val="9900FF"/>
              </a:solidFill>
            </a:endParaRPr>
          </a:p>
          <a:p>
            <a:pPr indent="0" lvl="0" marL="0" rtl="0" algn="l">
              <a:spcBef>
                <a:spcPts val="1200"/>
              </a:spcBef>
              <a:spcAft>
                <a:spcPts val="0"/>
              </a:spcAft>
              <a:buNone/>
            </a:pPr>
            <a:r>
              <a:rPr lang="en-GB" sz="1385">
                <a:solidFill>
                  <a:srgbClr val="980000"/>
                </a:solidFill>
                <a:latin typeface="Lato"/>
                <a:ea typeface="Lato"/>
                <a:cs typeface="Lato"/>
                <a:sym typeface="Lato"/>
              </a:rPr>
              <a:t>const url = require('url');</a:t>
            </a:r>
            <a:endParaRPr sz="1385">
              <a:solidFill>
                <a:srgbClr val="980000"/>
              </a:solidFill>
              <a:latin typeface="Lato"/>
              <a:ea typeface="Lato"/>
              <a:cs typeface="Lato"/>
              <a:sym typeface="Lato"/>
            </a:endParaRPr>
          </a:p>
          <a:p>
            <a:pPr indent="0" lvl="0" marL="0" rtl="0" algn="l">
              <a:spcBef>
                <a:spcPts val="1200"/>
              </a:spcBef>
              <a:spcAft>
                <a:spcPts val="0"/>
              </a:spcAft>
              <a:buNone/>
            </a:pPr>
            <a:r>
              <a:rPr lang="en-GB" sz="1385">
                <a:solidFill>
                  <a:srgbClr val="980000"/>
                </a:solidFill>
                <a:latin typeface="Lato"/>
                <a:ea typeface="Lato"/>
                <a:cs typeface="Lato"/>
                <a:sym typeface="Lato"/>
              </a:rPr>
              <a:t>const myURL = url.parse('https://example.com:8000/pathname?name=JohnDoe&amp;age=25', true);</a:t>
            </a:r>
            <a:endParaRPr sz="1385">
              <a:solidFill>
                <a:srgbClr val="980000"/>
              </a:solidFill>
              <a:latin typeface="Lato"/>
              <a:ea typeface="Lato"/>
              <a:cs typeface="Lato"/>
              <a:sym typeface="Lato"/>
            </a:endParaRPr>
          </a:p>
          <a:p>
            <a:pPr indent="0" lvl="0" marL="0" rtl="0" algn="l">
              <a:spcBef>
                <a:spcPts val="1200"/>
              </a:spcBef>
              <a:spcAft>
                <a:spcPts val="0"/>
              </a:spcAft>
              <a:buNone/>
            </a:pPr>
            <a:r>
              <a:rPr lang="en-GB" sz="1385">
                <a:solidFill>
                  <a:srgbClr val="980000"/>
                </a:solidFill>
                <a:latin typeface="Lato"/>
                <a:ea typeface="Lato"/>
                <a:cs typeface="Lato"/>
                <a:sym typeface="Lato"/>
              </a:rPr>
              <a:t>console.log(myURL.host);          // 'example.com:8000'</a:t>
            </a:r>
            <a:endParaRPr sz="1385">
              <a:solidFill>
                <a:srgbClr val="980000"/>
              </a:solidFill>
              <a:latin typeface="Lato"/>
              <a:ea typeface="Lato"/>
              <a:cs typeface="Lato"/>
              <a:sym typeface="Lato"/>
            </a:endParaRPr>
          </a:p>
          <a:p>
            <a:pPr indent="0" lvl="0" marL="0" rtl="0" algn="l">
              <a:spcBef>
                <a:spcPts val="1200"/>
              </a:spcBef>
              <a:spcAft>
                <a:spcPts val="0"/>
              </a:spcAft>
              <a:buNone/>
            </a:pPr>
            <a:r>
              <a:rPr lang="en-GB" sz="1385">
                <a:solidFill>
                  <a:srgbClr val="980000"/>
                </a:solidFill>
                <a:latin typeface="Lato"/>
                <a:ea typeface="Lato"/>
                <a:cs typeface="Lato"/>
                <a:sym typeface="Lato"/>
              </a:rPr>
              <a:t>console.log(myURL.query.name);    // 'JohnDoe'</a:t>
            </a:r>
            <a:endParaRPr sz="1385">
              <a:solidFill>
                <a:srgbClr val="980000"/>
              </a:solidFill>
              <a:latin typeface="Lato"/>
              <a:ea typeface="Lato"/>
              <a:cs typeface="Lato"/>
              <a:sym typeface="Lato"/>
            </a:endParaRPr>
          </a:p>
          <a:p>
            <a:pPr indent="0" lvl="0" marL="0" rtl="0" algn="l">
              <a:spcBef>
                <a:spcPts val="1200"/>
              </a:spcBef>
              <a:spcAft>
                <a:spcPts val="0"/>
              </a:spcAft>
              <a:buNone/>
            </a:pPr>
            <a:r>
              <a:rPr lang="en-GB" sz="1385">
                <a:solidFill>
                  <a:srgbClr val="980000"/>
                </a:solidFill>
                <a:latin typeface="Lato"/>
                <a:ea typeface="Lato"/>
                <a:cs typeface="Lato"/>
                <a:sym typeface="Lato"/>
              </a:rPr>
              <a:t>cnsole.log(myURL.query.age);     // '25'</a:t>
            </a:r>
            <a:endParaRPr sz="1100">
              <a:solidFill>
                <a:schemeClr val="dk1"/>
              </a:solidFill>
            </a:endParaRPr>
          </a:p>
          <a:p>
            <a:pPr indent="0" lvl="0" marL="0" rtl="0" algn="l">
              <a:spcBef>
                <a:spcPts val="1200"/>
              </a:spcBef>
              <a:spcAft>
                <a:spcPts val="0"/>
              </a:spcAft>
              <a:buClr>
                <a:schemeClr val="dk1"/>
              </a:buClr>
              <a:buSzPct val="84615"/>
              <a:buFont typeface="Arial"/>
              <a:buNone/>
            </a:pPr>
            <a:r>
              <a:rPr b="1" lang="en-GB" sz="1300">
                <a:solidFill>
                  <a:srgbClr val="9900FF"/>
                </a:solidFill>
                <a:latin typeface="Lato"/>
                <a:ea typeface="Lato"/>
                <a:cs typeface="Lato"/>
                <a:sym typeface="Lato"/>
              </a:rPr>
              <a:t>Summary of URL Module</a:t>
            </a:r>
            <a:endParaRPr b="1" sz="1300">
              <a:solidFill>
                <a:srgbClr val="9900FF"/>
              </a:solidFill>
              <a:latin typeface="Lato"/>
              <a:ea typeface="Lato"/>
              <a:cs typeface="Lato"/>
              <a:sym typeface="Lato"/>
            </a:endParaRPr>
          </a:p>
          <a:p>
            <a:pPr indent="-282733" lvl="0" marL="457200" rtl="0" algn="l">
              <a:spcBef>
                <a:spcPts val="1200"/>
              </a:spcBef>
              <a:spcAft>
                <a:spcPts val="0"/>
              </a:spcAft>
              <a:buClr>
                <a:srgbClr val="9900FF"/>
              </a:buClr>
              <a:buSzPct val="100000"/>
              <a:buChar char="●"/>
            </a:pPr>
            <a:r>
              <a:rPr b="1" lang="en-GB" sz="1100">
                <a:solidFill>
                  <a:srgbClr val="9900FF"/>
                </a:solidFill>
                <a:latin typeface="Lato"/>
                <a:ea typeface="Lato"/>
                <a:cs typeface="Lato"/>
                <a:sym typeface="Lato"/>
              </a:rPr>
              <a:t>Parsing URLs</a:t>
            </a:r>
            <a:r>
              <a:rPr lang="en-GB" sz="1100">
                <a:solidFill>
                  <a:srgbClr val="9900FF"/>
                </a:solidFill>
                <a:latin typeface="Lato"/>
                <a:ea typeface="Lato"/>
                <a:cs typeface="Lato"/>
                <a:sym typeface="Lato"/>
              </a:rPr>
              <a:t>: Extract parts of a URL like the hostname, path, query string, etc.</a:t>
            </a:r>
            <a:endParaRPr sz="1100">
              <a:solidFill>
                <a:srgbClr val="9900FF"/>
              </a:solidFill>
              <a:latin typeface="Lato"/>
              <a:ea typeface="Lato"/>
              <a:cs typeface="Lato"/>
              <a:sym typeface="Lato"/>
            </a:endParaRPr>
          </a:p>
          <a:p>
            <a:pPr indent="-282733" lvl="0" marL="457200" rtl="0" algn="l">
              <a:spcBef>
                <a:spcPts val="0"/>
              </a:spcBef>
              <a:spcAft>
                <a:spcPts val="0"/>
              </a:spcAft>
              <a:buClr>
                <a:srgbClr val="9900FF"/>
              </a:buClr>
              <a:buSzPct val="100000"/>
              <a:buChar char="●"/>
            </a:pPr>
            <a:r>
              <a:rPr b="1" lang="en-GB" sz="1100">
                <a:solidFill>
                  <a:srgbClr val="9900FF"/>
                </a:solidFill>
                <a:latin typeface="Lato"/>
                <a:ea typeface="Lato"/>
                <a:cs typeface="Lato"/>
                <a:sym typeface="Lato"/>
              </a:rPr>
              <a:t>Formatting URLs</a:t>
            </a:r>
            <a:r>
              <a:rPr lang="en-GB" sz="1100">
                <a:solidFill>
                  <a:srgbClr val="9900FF"/>
                </a:solidFill>
                <a:latin typeface="Lato"/>
                <a:ea typeface="Lato"/>
                <a:cs typeface="Lato"/>
                <a:sym typeface="Lato"/>
              </a:rPr>
              <a:t>: Construct new URLs from an object representation.</a:t>
            </a:r>
            <a:endParaRPr sz="1100">
              <a:solidFill>
                <a:srgbClr val="9900FF"/>
              </a:solidFill>
              <a:latin typeface="Lato"/>
              <a:ea typeface="Lato"/>
              <a:cs typeface="Lato"/>
              <a:sym typeface="Lato"/>
            </a:endParaRPr>
          </a:p>
          <a:p>
            <a:pPr indent="-282733" lvl="0" marL="457200" rtl="0" algn="l">
              <a:spcBef>
                <a:spcPts val="0"/>
              </a:spcBef>
              <a:spcAft>
                <a:spcPts val="0"/>
              </a:spcAft>
              <a:buClr>
                <a:srgbClr val="9900FF"/>
              </a:buClr>
              <a:buSzPct val="100000"/>
              <a:buChar char="●"/>
            </a:pPr>
            <a:r>
              <a:rPr b="1" lang="en-GB" sz="1100">
                <a:solidFill>
                  <a:srgbClr val="9900FF"/>
                </a:solidFill>
                <a:latin typeface="Lato"/>
                <a:ea typeface="Lato"/>
                <a:cs typeface="Lato"/>
                <a:sym typeface="Lato"/>
              </a:rPr>
              <a:t>Working with Query Strings</a:t>
            </a:r>
            <a:r>
              <a:rPr lang="en-GB" sz="1100">
                <a:solidFill>
                  <a:srgbClr val="9900FF"/>
                </a:solidFill>
                <a:latin typeface="Lato"/>
                <a:ea typeface="Lato"/>
                <a:cs typeface="Lato"/>
                <a:sym typeface="Lato"/>
              </a:rPr>
              <a:t>: Easily handle and manipulate query string parameters.</a:t>
            </a:r>
            <a:endParaRPr>
              <a:solidFill>
                <a:srgbClr val="9900FF"/>
              </a:solidFill>
              <a:latin typeface="Lato"/>
              <a:ea typeface="Lato"/>
              <a:cs typeface="Lato"/>
              <a:sym typeface="Lato"/>
            </a:endParaRPr>
          </a:p>
        </p:txBody>
      </p:sp>
      <p:sp>
        <p:nvSpPr>
          <p:cNvPr id="102" name="Google Shape;102;p20"/>
          <p:cNvSpPr txBox="1"/>
          <p:nvPr/>
        </p:nvSpPr>
        <p:spPr>
          <a:xfrm>
            <a:off x="5832300" y="946925"/>
            <a:ext cx="3000000" cy="157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GB" sz="1200">
                <a:solidFill>
                  <a:srgbClr val="9900FF"/>
                </a:solidFill>
                <a:latin typeface="Lato"/>
                <a:ea typeface="Lato"/>
                <a:cs typeface="Lato"/>
                <a:sym typeface="Lato"/>
              </a:rPr>
              <a:t>However, the newer URL class is preferred for more modern Node.js projects.</a:t>
            </a:r>
            <a:endParaRPr sz="1200">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b="1" lang="en-GB" sz="1200">
                <a:solidFill>
                  <a:srgbClr val="9900FF"/>
                </a:solidFill>
                <a:latin typeface="Lato"/>
                <a:ea typeface="Lato"/>
                <a:cs typeface="Lato"/>
                <a:sym typeface="Lato"/>
              </a:rPr>
              <a:t>Formatting URLs</a:t>
            </a:r>
            <a:endParaRPr b="1" sz="1200">
              <a:solidFill>
                <a:srgbClr val="9900FF"/>
              </a:solidFill>
              <a:latin typeface="Lato"/>
              <a:ea typeface="Lato"/>
              <a:cs typeface="Lato"/>
              <a:sym typeface="Lato"/>
            </a:endParaRPr>
          </a:p>
          <a:p>
            <a:pPr indent="0" lvl="0" marL="0" rtl="0" algn="l">
              <a:lnSpc>
                <a:spcPct val="115000"/>
              </a:lnSpc>
              <a:spcBef>
                <a:spcPts val="1400"/>
              </a:spcBef>
              <a:spcAft>
                <a:spcPts val="1400"/>
              </a:spcAft>
              <a:buNone/>
            </a:pPr>
            <a:r>
              <a:rPr lang="en-GB" sz="1200">
                <a:solidFill>
                  <a:srgbClr val="9900FF"/>
                </a:solidFill>
                <a:latin typeface="Lato"/>
                <a:ea typeface="Lato"/>
                <a:cs typeface="Lato"/>
                <a:sym typeface="Lato"/>
              </a:rPr>
              <a:t>You can also construct or modify URLs using the url.format() method:</a:t>
            </a:r>
            <a:endParaRPr sz="1200">
              <a:solidFill>
                <a:srgbClr val="9900FF"/>
              </a:solidFill>
              <a:latin typeface="Lato"/>
              <a:ea typeface="Lato"/>
              <a:cs typeface="Lato"/>
              <a:sym typeface="Lato"/>
            </a:endParaRPr>
          </a:p>
        </p:txBody>
      </p:sp>
      <p:sp>
        <p:nvSpPr>
          <p:cNvPr id="103" name="Google Shape;103;p20"/>
          <p:cNvSpPr txBox="1"/>
          <p:nvPr/>
        </p:nvSpPr>
        <p:spPr>
          <a:xfrm>
            <a:off x="5767625" y="2464125"/>
            <a:ext cx="3172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rgbClr val="980000"/>
                </a:solidFill>
                <a:latin typeface="Lato"/>
                <a:ea typeface="Lato"/>
                <a:cs typeface="Lato"/>
                <a:sym typeface="Lato"/>
              </a:rPr>
              <a:t>const url = require('url');</a:t>
            </a:r>
            <a:endParaRPr sz="1000">
              <a:solidFill>
                <a:srgbClr val="980000"/>
              </a:solidFill>
              <a:latin typeface="Lato"/>
              <a:ea typeface="Lato"/>
              <a:cs typeface="Lato"/>
              <a:sym typeface="Lato"/>
            </a:endParaRPr>
          </a:p>
          <a:p>
            <a:pPr indent="0" lvl="0" marL="0" rtl="0" algn="l">
              <a:spcBef>
                <a:spcPts val="0"/>
              </a:spcBef>
              <a:spcAft>
                <a:spcPts val="0"/>
              </a:spcAft>
              <a:buNone/>
            </a:pPr>
            <a:r>
              <a:t/>
            </a:r>
            <a:endParaRPr sz="1000">
              <a:solidFill>
                <a:srgbClr val="980000"/>
              </a:solidFill>
              <a:latin typeface="Lato"/>
              <a:ea typeface="Lato"/>
              <a:cs typeface="Lato"/>
              <a:sym typeface="Lato"/>
            </a:endParaRPr>
          </a:p>
          <a:p>
            <a:pPr indent="0" lvl="0" marL="0" rtl="0" algn="l">
              <a:spcBef>
                <a:spcPts val="0"/>
              </a:spcBef>
              <a:spcAft>
                <a:spcPts val="0"/>
              </a:spcAft>
              <a:buNone/>
            </a:pPr>
            <a:r>
              <a:rPr lang="en-GB" sz="1000">
                <a:solidFill>
                  <a:srgbClr val="980000"/>
                </a:solidFill>
                <a:latin typeface="Lato"/>
                <a:ea typeface="Lato"/>
                <a:cs typeface="Lato"/>
                <a:sym typeface="Lato"/>
              </a:rPr>
              <a:t>const urlObject = {</a:t>
            </a:r>
            <a:endParaRPr sz="1000">
              <a:solidFill>
                <a:srgbClr val="980000"/>
              </a:solidFill>
              <a:latin typeface="Lato"/>
              <a:ea typeface="Lato"/>
              <a:cs typeface="Lato"/>
              <a:sym typeface="Lato"/>
            </a:endParaRPr>
          </a:p>
          <a:p>
            <a:pPr indent="0" lvl="0" marL="0" rtl="0" algn="l">
              <a:spcBef>
                <a:spcPts val="0"/>
              </a:spcBef>
              <a:spcAft>
                <a:spcPts val="0"/>
              </a:spcAft>
              <a:buNone/>
            </a:pPr>
            <a:r>
              <a:rPr lang="en-GB" sz="1000">
                <a:solidFill>
                  <a:srgbClr val="980000"/>
                </a:solidFill>
                <a:latin typeface="Lato"/>
                <a:ea typeface="Lato"/>
                <a:cs typeface="Lato"/>
                <a:sym typeface="Lato"/>
              </a:rPr>
              <a:t>  protocol: 'https',</a:t>
            </a:r>
            <a:endParaRPr sz="1000">
              <a:solidFill>
                <a:srgbClr val="980000"/>
              </a:solidFill>
              <a:latin typeface="Lato"/>
              <a:ea typeface="Lato"/>
              <a:cs typeface="Lato"/>
              <a:sym typeface="Lato"/>
            </a:endParaRPr>
          </a:p>
          <a:p>
            <a:pPr indent="0" lvl="0" marL="0" rtl="0" algn="l">
              <a:spcBef>
                <a:spcPts val="0"/>
              </a:spcBef>
              <a:spcAft>
                <a:spcPts val="0"/>
              </a:spcAft>
              <a:buNone/>
            </a:pPr>
            <a:r>
              <a:rPr lang="en-GB" sz="1000">
                <a:solidFill>
                  <a:srgbClr val="980000"/>
                </a:solidFill>
                <a:latin typeface="Lato"/>
                <a:ea typeface="Lato"/>
                <a:cs typeface="Lato"/>
                <a:sym typeface="Lato"/>
              </a:rPr>
              <a:t>  hostname: 'example.com',</a:t>
            </a:r>
            <a:endParaRPr sz="1000">
              <a:solidFill>
                <a:srgbClr val="980000"/>
              </a:solidFill>
              <a:latin typeface="Lato"/>
              <a:ea typeface="Lato"/>
              <a:cs typeface="Lato"/>
              <a:sym typeface="Lato"/>
            </a:endParaRPr>
          </a:p>
          <a:p>
            <a:pPr indent="0" lvl="0" marL="0" rtl="0" algn="l">
              <a:spcBef>
                <a:spcPts val="0"/>
              </a:spcBef>
              <a:spcAft>
                <a:spcPts val="0"/>
              </a:spcAft>
              <a:buNone/>
            </a:pPr>
            <a:r>
              <a:rPr lang="en-GB" sz="1000">
                <a:solidFill>
                  <a:srgbClr val="980000"/>
                </a:solidFill>
                <a:latin typeface="Lato"/>
                <a:ea typeface="Lato"/>
                <a:cs typeface="Lato"/>
                <a:sym typeface="Lato"/>
              </a:rPr>
              <a:t>  pathname: '/pathname',</a:t>
            </a:r>
            <a:endParaRPr sz="1000">
              <a:solidFill>
                <a:srgbClr val="980000"/>
              </a:solidFill>
              <a:latin typeface="Lato"/>
              <a:ea typeface="Lato"/>
              <a:cs typeface="Lato"/>
              <a:sym typeface="Lato"/>
            </a:endParaRPr>
          </a:p>
          <a:p>
            <a:pPr indent="0" lvl="0" marL="0" rtl="0" algn="l">
              <a:spcBef>
                <a:spcPts val="0"/>
              </a:spcBef>
              <a:spcAft>
                <a:spcPts val="0"/>
              </a:spcAft>
              <a:buNone/>
            </a:pPr>
            <a:r>
              <a:rPr lang="en-GB" sz="1000">
                <a:solidFill>
                  <a:srgbClr val="980000"/>
                </a:solidFill>
                <a:latin typeface="Lato"/>
                <a:ea typeface="Lato"/>
                <a:cs typeface="Lato"/>
                <a:sym typeface="Lato"/>
              </a:rPr>
              <a:t>  query: { name: 'JohnDoe', age: 25 }</a:t>
            </a:r>
            <a:endParaRPr sz="1000">
              <a:solidFill>
                <a:srgbClr val="980000"/>
              </a:solidFill>
              <a:latin typeface="Lato"/>
              <a:ea typeface="Lato"/>
              <a:cs typeface="Lato"/>
              <a:sym typeface="Lato"/>
            </a:endParaRPr>
          </a:p>
          <a:p>
            <a:pPr indent="0" lvl="0" marL="0" rtl="0" algn="l">
              <a:spcBef>
                <a:spcPts val="0"/>
              </a:spcBef>
              <a:spcAft>
                <a:spcPts val="0"/>
              </a:spcAft>
              <a:buNone/>
            </a:pPr>
            <a:r>
              <a:rPr lang="en-GB" sz="1000">
                <a:solidFill>
                  <a:srgbClr val="980000"/>
                </a:solidFill>
                <a:latin typeface="Lato"/>
                <a:ea typeface="Lato"/>
                <a:cs typeface="Lato"/>
                <a:sym typeface="Lato"/>
              </a:rPr>
              <a:t>};</a:t>
            </a:r>
            <a:endParaRPr sz="1000">
              <a:solidFill>
                <a:srgbClr val="980000"/>
              </a:solidFill>
              <a:latin typeface="Lato"/>
              <a:ea typeface="Lato"/>
              <a:cs typeface="Lato"/>
              <a:sym typeface="Lato"/>
            </a:endParaRPr>
          </a:p>
          <a:p>
            <a:pPr indent="0" lvl="0" marL="0" rtl="0" algn="l">
              <a:spcBef>
                <a:spcPts val="0"/>
              </a:spcBef>
              <a:spcAft>
                <a:spcPts val="0"/>
              </a:spcAft>
              <a:buNone/>
            </a:pPr>
            <a:r>
              <a:t/>
            </a:r>
            <a:endParaRPr sz="1000">
              <a:solidFill>
                <a:srgbClr val="980000"/>
              </a:solidFill>
              <a:latin typeface="Lato"/>
              <a:ea typeface="Lato"/>
              <a:cs typeface="Lato"/>
              <a:sym typeface="Lato"/>
            </a:endParaRPr>
          </a:p>
          <a:p>
            <a:pPr indent="0" lvl="0" marL="0" rtl="0" algn="l">
              <a:spcBef>
                <a:spcPts val="0"/>
              </a:spcBef>
              <a:spcAft>
                <a:spcPts val="0"/>
              </a:spcAft>
              <a:buNone/>
            </a:pPr>
            <a:r>
              <a:rPr lang="en-GB" sz="1000">
                <a:solidFill>
                  <a:srgbClr val="980000"/>
                </a:solidFill>
                <a:latin typeface="Lato"/>
                <a:ea typeface="Lato"/>
                <a:cs typeface="Lato"/>
                <a:sym typeface="Lato"/>
              </a:rPr>
              <a:t>const formattedURL = url.format(urlObject);</a:t>
            </a:r>
            <a:endParaRPr sz="1000">
              <a:solidFill>
                <a:srgbClr val="980000"/>
              </a:solidFill>
              <a:latin typeface="Lato"/>
              <a:ea typeface="Lato"/>
              <a:cs typeface="Lato"/>
              <a:sym typeface="Lato"/>
            </a:endParaRPr>
          </a:p>
          <a:p>
            <a:pPr indent="0" lvl="0" marL="0" rtl="0" algn="l">
              <a:spcBef>
                <a:spcPts val="0"/>
              </a:spcBef>
              <a:spcAft>
                <a:spcPts val="0"/>
              </a:spcAft>
              <a:buNone/>
            </a:pPr>
            <a:r>
              <a:rPr lang="en-GB" sz="1000">
                <a:solidFill>
                  <a:srgbClr val="980000"/>
                </a:solidFill>
                <a:latin typeface="Lato"/>
                <a:ea typeface="Lato"/>
                <a:cs typeface="Lato"/>
                <a:sym typeface="Lato"/>
              </a:rPr>
              <a:t>console.log(formattedURL);  // 'https://example.com/pathname?name=JohnDoe&amp;age=25'</a:t>
            </a:r>
            <a:endParaRPr sz="1000">
              <a:solidFill>
                <a:srgbClr val="980000"/>
              </a:solidFill>
              <a:latin typeface="Lato"/>
              <a:ea typeface="Lato"/>
              <a:cs typeface="Lato"/>
              <a:sym typeface="Lato"/>
            </a:endParaRPr>
          </a:p>
          <a:p>
            <a:pPr indent="0" lvl="0" marL="0" rtl="0" algn="l">
              <a:spcBef>
                <a:spcPts val="0"/>
              </a:spcBef>
              <a:spcAft>
                <a:spcPts val="0"/>
              </a:spcAft>
              <a:buNone/>
            </a:pPr>
            <a:r>
              <a:t/>
            </a:r>
            <a:endParaRPr sz="1000">
              <a:solidFill>
                <a:srgbClr val="98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87350" lvl="0" marL="342900" rtl="0" algn="l">
              <a:lnSpc>
                <a:spcPct val="107000"/>
              </a:lnSpc>
              <a:spcBef>
                <a:spcPts val="0"/>
              </a:spcBef>
              <a:spcAft>
                <a:spcPts val="0"/>
              </a:spcAft>
              <a:buClr>
                <a:srgbClr val="9900FF"/>
              </a:buClr>
              <a:buSzPts val="1900"/>
              <a:buFont typeface="Lato"/>
              <a:buChar char="∙"/>
            </a:pPr>
            <a:r>
              <a:rPr b="1" lang="en-GB" sz="1900">
                <a:solidFill>
                  <a:srgbClr val="9900FF"/>
                </a:solidFill>
                <a:latin typeface="Lato"/>
                <a:ea typeface="Lato"/>
                <a:cs typeface="Lato"/>
                <a:sym typeface="Lato"/>
              </a:rPr>
              <a:t>NPM packages and dependencies</a:t>
            </a:r>
            <a:endParaRPr b="1" sz="3500"/>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In Node.js, </a:t>
            </a:r>
            <a:r>
              <a:rPr b="1" lang="en-GB" sz="1100">
                <a:solidFill>
                  <a:srgbClr val="9900FF"/>
                </a:solidFill>
                <a:latin typeface="Lato"/>
                <a:ea typeface="Lato"/>
                <a:cs typeface="Lato"/>
                <a:sym typeface="Lato"/>
              </a:rPr>
              <a:t>NPM (Node Package Manager)</a:t>
            </a:r>
            <a:r>
              <a:rPr lang="en-GB" sz="1100">
                <a:solidFill>
                  <a:srgbClr val="9900FF"/>
                </a:solidFill>
                <a:latin typeface="Lato"/>
                <a:ea typeface="Lato"/>
                <a:cs typeface="Lato"/>
                <a:sym typeface="Lato"/>
              </a:rPr>
              <a:t> is the default package manager for managing JavaScript packages. NPM is used to install, share, and manage dependencies (external code libraries) that you use in your project.</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Key Concepts:</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Package</a:t>
            </a:r>
            <a:r>
              <a:rPr lang="en-GB" sz="1100">
                <a:solidFill>
                  <a:srgbClr val="9900FF"/>
                </a:solidFill>
                <a:latin typeface="Lato"/>
                <a:ea typeface="Lato"/>
                <a:cs typeface="Lato"/>
                <a:sym typeface="Lato"/>
              </a:rPr>
              <a:t>: A package is a collection of files and modules, typically related to some specific functionality that can be shared with others or reused in various projects. NPM packages can be installed from the</a:t>
            </a:r>
            <a:r>
              <a:rPr lang="en-GB" sz="1100">
                <a:solidFill>
                  <a:srgbClr val="9900FF"/>
                </a:solidFill>
                <a:uFill>
                  <a:noFill/>
                </a:uFill>
                <a:latin typeface="Lato"/>
                <a:ea typeface="Lato"/>
                <a:cs typeface="Lato"/>
                <a:sym typeface="Lato"/>
                <a:hlinkClick r:id="rId3">
                  <a:extLst>
                    <a:ext uri="{A12FA001-AC4F-418D-AE19-62706E023703}">
                      <ahyp:hlinkClr val="tx"/>
                    </a:ext>
                  </a:extLst>
                </a:hlinkClick>
              </a:rPr>
              <a:t> </a:t>
            </a:r>
            <a:r>
              <a:rPr lang="en-GB" sz="1100" u="sng">
                <a:solidFill>
                  <a:srgbClr val="9900FF"/>
                </a:solidFill>
                <a:latin typeface="Lato"/>
                <a:ea typeface="Lato"/>
                <a:cs typeface="Lato"/>
                <a:sym typeface="Lato"/>
                <a:hlinkClick r:id="rId4">
                  <a:extLst>
                    <a:ext uri="{A12FA001-AC4F-418D-AE19-62706E023703}">
                      <ahyp:hlinkClr val="tx"/>
                    </a:ext>
                  </a:extLst>
                </a:hlinkClick>
              </a:rPr>
              <a:t>npm registry</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Dependency</a:t>
            </a:r>
            <a:r>
              <a:rPr lang="en-GB" sz="1100">
                <a:solidFill>
                  <a:srgbClr val="9900FF"/>
                </a:solidFill>
                <a:latin typeface="Lato"/>
                <a:ea typeface="Lato"/>
                <a:cs typeface="Lato"/>
                <a:sym typeface="Lato"/>
              </a:rPr>
              <a:t>: A dependency is a package that your project relies on. When you use NPM to install a package, it’s listed as a dependency of your project.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DevDependency</a:t>
            </a:r>
            <a:r>
              <a:rPr lang="en-GB" sz="1100">
                <a:solidFill>
                  <a:srgbClr val="9900FF"/>
                </a:solidFill>
                <a:latin typeface="Lato"/>
                <a:ea typeface="Lato"/>
                <a:cs typeface="Lato"/>
                <a:sym typeface="Lato"/>
              </a:rPr>
              <a:t>: These are packages needed for development purposes (like testing, compiling, or linting code) but not for the production environment. DevDependencies are usually installed only during the development stage.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package.json</a:t>
            </a:r>
            <a:r>
              <a:rPr lang="en-GB" sz="1100">
                <a:solidFill>
                  <a:srgbClr val="9900FF"/>
                </a:solidFill>
                <a:latin typeface="Lato"/>
                <a:ea typeface="Lato"/>
                <a:cs typeface="Lato"/>
                <a:sym typeface="Lato"/>
              </a:rPr>
              <a:t>: This is a key file for any Node.js project. It contains metadata about the project as well as lists of dependencies and scripts.</a:t>
            </a:r>
            <a:endParaRPr>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