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Lato"/>
      <p:regular r:id="rId27"/>
      <p:bold r:id="rId28"/>
      <p:italic r:id="rId29"/>
      <p:boldItalic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RobotoMono-italic.fntdata"/><Relationship Id="rId10" Type="http://schemas.openxmlformats.org/officeDocument/2006/relationships/slide" Target="slides/slide5.xml"/><Relationship Id="rId32"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Mon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3b0d28f0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f3b0d28f0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3b0d28f0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3b0d28f0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3b0d28f0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3b0d28f0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3b0d28f0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f3b0d28f0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3b6f494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3b6f494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f3b6f4941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f3b6f4941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f3b6f4941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f3b6f4941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3b6f4941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f3b6f4941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f3b6f4941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f3b6f4941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3b6f4941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f3b6f4941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f3b0d28f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f3b0d28f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f3b6f4941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f3b6f4941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f3b6f4941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f3b6f4941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3b0d28f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3b0d28f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3b0d28f0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3b0d28f0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3b0d28f0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3b0d28f0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f3b0d28f0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f3b0d28f0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f3b0d28f0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f3b0d28f0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3b0d28f0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3b0d28f0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3b0d28f0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3b0d28f0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32508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Clr>
                <a:schemeClr val="dk1"/>
              </a:buClr>
              <a:buFont typeface="Arial"/>
              <a:buNone/>
            </a:pPr>
            <a:r>
              <a:rPr b="1" lang="en-GB" sz="2500">
                <a:solidFill>
                  <a:srgbClr val="9900FF"/>
                </a:solidFill>
                <a:highlight>
                  <a:srgbClr val="E4E4E4"/>
                </a:highlight>
                <a:latin typeface="Lato"/>
                <a:ea typeface="Lato"/>
                <a:cs typeface="Lato"/>
                <a:sym typeface="Lato"/>
              </a:rPr>
              <a:t>Day 2: Advanced Collections and Generics </a:t>
            </a:r>
            <a:endParaRPr b="1" sz="6500">
              <a:solidFill>
                <a:srgbClr val="9900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9900FF"/>
                </a:solidFill>
                <a:latin typeface="Lato"/>
                <a:ea typeface="Lato"/>
                <a:cs typeface="Lato"/>
                <a:sym typeface="Lato"/>
              </a:rPr>
              <a:t>Usage Example Comparators</a:t>
            </a:r>
            <a:endParaRPr>
              <a:solidFill>
                <a:srgbClr val="9900FF"/>
              </a:solidFill>
              <a:latin typeface="Lato"/>
              <a:ea typeface="Lato"/>
              <a:cs typeface="Lato"/>
              <a:sym typeface="Lato"/>
            </a:endParaRPr>
          </a:p>
        </p:txBody>
      </p:sp>
      <p:sp>
        <p:nvSpPr>
          <p:cNvPr id="110" name="Google Shape;110;p22"/>
          <p:cNvSpPr txBox="1"/>
          <p:nvPr>
            <p:ph idx="1" type="body"/>
          </p:nvPr>
        </p:nvSpPr>
        <p:spPr>
          <a:xfrm>
            <a:off x="311700" y="1152475"/>
            <a:ext cx="3928200" cy="3639000"/>
          </a:xfrm>
          <a:prstGeom prst="rect">
            <a:avLst/>
          </a:prstGeom>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b="1" lang="en-GB" sz="1050">
                <a:solidFill>
                  <a:srgbClr val="980000"/>
                </a:solidFill>
                <a:latin typeface="Lato"/>
                <a:ea typeface="Lato"/>
                <a:cs typeface="Lato"/>
                <a:sym typeface="Lato"/>
              </a:rPr>
              <a:t>class FruitComparator implements Comparator&lt;String&gt; {</a:t>
            </a:r>
            <a:endParaRPr b="1" sz="1050">
              <a:solidFill>
                <a:srgbClr val="980000"/>
              </a:solidFill>
              <a:latin typeface="Lato"/>
              <a:ea typeface="Lato"/>
              <a:cs typeface="Lato"/>
              <a:sym typeface="Lato"/>
            </a:endParaRPr>
          </a:p>
          <a:p>
            <a:pPr indent="0" lvl="0" marL="0" rtl="0" algn="l">
              <a:lnSpc>
                <a:spcPct val="95000"/>
              </a:lnSpc>
              <a:spcBef>
                <a:spcPts val="1200"/>
              </a:spcBef>
              <a:spcAft>
                <a:spcPts val="0"/>
              </a:spcAft>
              <a:buClr>
                <a:schemeClr val="dk1"/>
              </a:buClr>
              <a:buSzPts val="275"/>
              <a:buFont typeface="Arial"/>
              <a:buNone/>
            </a:pPr>
            <a:r>
              <a:rPr b="1" lang="en-GB" sz="1050">
                <a:solidFill>
                  <a:srgbClr val="980000"/>
                </a:solidFill>
                <a:latin typeface="Lato"/>
                <a:ea typeface="Lato"/>
                <a:cs typeface="Lato"/>
                <a:sym typeface="Lato"/>
              </a:rPr>
              <a:t>    @Override</a:t>
            </a:r>
            <a:endParaRPr b="1" sz="1050">
              <a:solidFill>
                <a:srgbClr val="980000"/>
              </a:solidFill>
              <a:latin typeface="Lato"/>
              <a:ea typeface="Lato"/>
              <a:cs typeface="Lato"/>
              <a:sym typeface="Lato"/>
            </a:endParaRPr>
          </a:p>
          <a:p>
            <a:pPr indent="0" lvl="0" marL="0" rtl="0" algn="l">
              <a:lnSpc>
                <a:spcPct val="95000"/>
              </a:lnSpc>
              <a:spcBef>
                <a:spcPts val="1200"/>
              </a:spcBef>
              <a:spcAft>
                <a:spcPts val="0"/>
              </a:spcAft>
              <a:buClr>
                <a:schemeClr val="dk1"/>
              </a:buClr>
              <a:buSzPts val="275"/>
              <a:buFont typeface="Arial"/>
              <a:buNone/>
            </a:pPr>
            <a:r>
              <a:rPr b="1" lang="en-GB" sz="1050">
                <a:solidFill>
                  <a:srgbClr val="980000"/>
                </a:solidFill>
                <a:latin typeface="Lato"/>
                <a:ea typeface="Lato"/>
                <a:cs typeface="Lato"/>
                <a:sym typeface="Lato"/>
              </a:rPr>
              <a:t>    public int compare(String fruit1, String fruit2) {</a:t>
            </a:r>
            <a:endParaRPr b="1" sz="1050">
              <a:solidFill>
                <a:srgbClr val="980000"/>
              </a:solidFill>
              <a:latin typeface="Lato"/>
              <a:ea typeface="Lato"/>
              <a:cs typeface="Lato"/>
              <a:sym typeface="Lato"/>
            </a:endParaRPr>
          </a:p>
          <a:p>
            <a:pPr indent="0" lvl="0" marL="0" rtl="0" algn="l">
              <a:lnSpc>
                <a:spcPct val="95000"/>
              </a:lnSpc>
              <a:spcBef>
                <a:spcPts val="1200"/>
              </a:spcBef>
              <a:spcAft>
                <a:spcPts val="0"/>
              </a:spcAft>
              <a:buClr>
                <a:schemeClr val="dk1"/>
              </a:buClr>
              <a:buSzPts val="275"/>
              <a:buFont typeface="Arial"/>
              <a:buNone/>
            </a:pPr>
            <a:r>
              <a:rPr b="1" lang="en-GB" sz="1050">
                <a:solidFill>
                  <a:srgbClr val="980000"/>
                </a:solidFill>
                <a:latin typeface="Lato"/>
                <a:ea typeface="Lato"/>
                <a:cs typeface="Lato"/>
                <a:sym typeface="Lato"/>
              </a:rPr>
              <a:t>        return fruit1.length() - fruit2.length(); // Sort by length</a:t>
            </a:r>
            <a:endParaRPr b="1" sz="1050">
              <a:solidFill>
                <a:srgbClr val="980000"/>
              </a:solidFill>
              <a:latin typeface="Lato"/>
              <a:ea typeface="Lato"/>
              <a:cs typeface="Lato"/>
              <a:sym typeface="Lato"/>
            </a:endParaRPr>
          </a:p>
          <a:p>
            <a:pPr indent="0" lvl="0" marL="0" rtl="0" algn="l">
              <a:lnSpc>
                <a:spcPct val="95000"/>
              </a:lnSpc>
              <a:spcBef>
                <a:spcPts val="1200"/>
              </a:spcBef>
              <a:spcAft>
                <a:spcPts val="0"/>
              </a:spcAft>
              <a:buClr>
                <a:schemeClr val="dk1"/>
              </a:buClr>
              <a:buSzPts val="275"/>
              <a:buFont typeface="Arial"/>
              <a:buNone/>
            </a:pPr>
            <a:r>
              <a:rPr b="1" lang="en-GB" sz="1050">
                <a:solidFill>
                  <a:srgbClr val="980000"/>
                </a:solidFill>
                <a:latin typeface="Lato"/>
                <a:ea typeface="Lato"/>
                <a:cs typeface="Lato"/>
                <a:sym typeface="Lato"/>
              </a:rPr>
              <a:t>    }</a:t>
            </a:r>
            <a:endParaRPr b="1" sz="1050">
              <a:solidFill>
                <a:srgbClr val="980000"/>
              </a:solidFill>
              <a:latin typeface="Lato"/>
              <a:ea typeface="Lato"/>
              <a:cs typeface="Lato"/>
              <a:sym typeface="Lato"/>
            </a:endParaRPr>
          </a:p>
          <a:p>
            <a:pPr indent="0" lvl="0" marL="0" rtl="0" algn="l">
              <a:lnSpc>
                <a:spcPct val="95000"/>
              </a:lnSpc>
              <a:spcBef>
                <a:spcPts val="1200"/>
              </a:spcBef>
              <a:spcAft>
                <a:spcPts val="0"/>
              </a:spcAft>
              <a:buClr>
                <a:schemeClr val="dk1"/>
              </a:buClr>
              <a:buSzPts val="275"/>
              <a:buFont typeface="Arial"/>
              <a:buNone/>
            </a:pPr>
            <a:r>
              <a:rPr b="1" lang="en-GB" sz="1050">
                <a:solidFill>
                  <a:srgbClr val="980000"/>
                </a:solidFill>
                <a:latin typeface="Lato"/>
                <a:ea typeface="Lato"/>
                <a:cs typeface="Lato"/>
                <a:sym typeface="Lato"/>
              </a:rPr>
              <a:t>}</a:t>
            </a:r>
            <a:endParaRPr b="1" sz="1050">
              <a:solidFill>
                <a:srgbClr val="980000"/>
              </a:solidFill>
              <a:latin typeface="Lato"/>
              <a:ea typeface="Lato"/>
              <a:cs typeface="Lato"/>
              <a:sym typeface="Lato"/>
            </a:endParaRPr>
          </a:p>
          <a:p>
            <a:pPr indent="0" lvl="0" marL="0" rtl="0" algn="l">
              <a:lnSpc>
                <a:spcPct val="95000"/>
              </a:lnSpc>
              <a:spcBef>
                <a:spcPts val="1200"/>
              </a:spcBef>
              <a:spcAft>
                <a:spcPts val="0"/>
              </a:spcAft>
              <a:buClr>
                <a:schemeClr val="dk1"/>
              </a:buClr>
              <a:buSzPts val="275"/>
              <a:buFont typeface="Arial"/>
              <a:buNone/>
            </a:pPr>
            <a:r>
              <a:rPr b="1" lang="en-GB" sz="1050">
                <a:solidFill>
                  <a:srgbClr val="980000"/>
                </a:solidFill>
                <a:latin typeface="Lato"/>
                <a:ea typeface="Lato"/>
                <a:cs typeface="Lato"/>
                <a:sym typeface="Lato"/>
              </a:rPr>
              <a:t>List&lt;String&gt; fruits = new ArrayList&lt;&gt;();</a:t>
            </a:r>
            <a:endParaRPr b="1" sz="1050">
              <a:solidFill>
                <a:srgbClr val="980000"/>
              </a:solidFill>
              <a:latin typeface="Lato"/>
              <a:ea typeface="Lato"/>
              <a:cs typeface="Lato"/>
              <a:sym typeface="Lato"/>
            </a:endParaRPr>
          </a:p>
          <a:p>
            <a:pPr indent="0" lvl="0" marL="0" rtl="0" algn="l">
              <a:lnSpc>
                <a:spcPct val="95000"/>
              </a:lnSpc>
              <a:spcBef>
                <a:spcPts val="1200"/>
              </a:spcBef>
              <a:spcAft>
                <a:spcPts val="0"/>
              </a:spcAft>
              <a:buClr>
                <a:schemeClr val="dk1"/>
              </a:buClr>
              <a:buSzPts val="275"/>
              <a:buFont typeface="Arial"/>
              <a:buNone/>
            </a:pPr>
            <a:r>
              <a:rPr b="1" lang="en-GB" sz="1050">
                <a:solidFill>
                  <a:srgbClr val="980000"/>
                </a:solidFill>
                <a:latin typeface="Lato"/>
                <a:ea typeface="Lato"/>
                <a:cs typeface="Lato"/>
                <a:sym typeface="Lato"/>
              </a:rPr>
              <a:t>fruits.add("Apple");</a:t>
            </a:r>
            <a:endParaRPr b="1" sz="1050">
              <a:solidFill>
                <a:srgbClr val="980000"/>
              </a:solidFill>
              <a:latin typeface="Lato"/>
              <a:ea typeface="Lato"/>
              <a:cs typeface="Lato"/>
              <a:sym typeface="Lato"/>
            </a:endParaRPr>
          </a:p>
          <a:p>
            <a:pPr indent="0" lvl="0" marL="0" rtl="0" algn="l">
              <a:lnSpc>
                <a:spcPct val="95000"/>
              </a:lnSpc>
              <a:spcBef>
                <a:spcPts val="1200"/>
              </a:spcBef>
              <a:spcAft>
                <a:spcPts val="0"/>
              </a:spcAft>
              <a:buClr>
                <a:schemeClr val="dk1"/>
              </a:buClr>
              <a:buSzPts val="275"/>
              <a:buFont typeface="Arial"/>
              <a:buNone/>
            </a:pPr>
            <a:r>
              <a:rPr b="1" lang="en-GB" sz="1050">
                <a:solidFill>
                  <a:srgbClr val="980000"/>
                </a:solidFill>
                <a:latin typeface="Lato"/>
                <a:ea typeface="Lato"/>
                <a:cs typeface="Lato"/>
                <a:sym typeface="Lato"/>
              </a:rPr>
              <a:t>fruits.add("Banana");</a:t>
            </a:r>
            <a:endParaRPr b="1" sz="1050">
              <a:solidFill>
                <a:srgbClr val="980000"/>
              </a:solidFill>
              <a:latin typeface="Lato"/>
              <a:ea typeface="Lato"/>
              <a:cs typeface="Lato"/>
              <a:sym typeface="Lato"/>
            </a:endParaRPr>
          </a:p>
          <a:p>
            <a:pPr indent="0" lvl="0" marL="0" rtl="0" algn="l">
              <a:lnSpc>
                <a:spcPct val="95000"/>
              </a:lnSpc>
              <a:spcBef>
                <a:spcPts val="1200"/>
              </a:spcBef>
              <a:spcAft>
                <a:spcPts val="0"/>
              </a:spcAft>
              <a:buClr>
                <a:schemeClr val="dk1"/>
              </a:buClr>
              <a:buSzPts val="275"/>
              <a:buFont typeface="Arial"/>
              <a:buNone/>
            </a:pPr>
            <a:r>
              <a:rPr b="1" lang="en-GB" sz="1050">
                <a:solidFill>
                  <a:srgbClr val="980000"/>
                </a:solidFill>
                <a:latin typeface="Lato"/>
                <a:ea typeface="Lato"/>
                <a:cs typeface="Lato"/>
                <a:sym typeface="Lato"/>
              </a:rPr>
              <a:t>fruits.add("Cherry");</a:t>
            </a:r>
            <a:endParaRPr b="1" sz="1050">
              <a:solidFill>
                <a:srgbClr val="980000"/>
              </a:solidFill>
              <a:latin typeface="Lato"/>
              <a:ea typeface="Lato"/>
              <a:cs typeface="Lato"/>
              <a:sym typeface="Lato"/>
            </a:endParaRPr>
          </a:p>
          <a:p>
            <a:pPr indent="0" lvl="0" marL="0" rtl="0" algn="l">
              <a:lnSpc>
                <a:spcPct val="95000"/>
              </a:lnSpc>
              <a:spcBef>
                <a:spcPts val="1200"/>
              </a:spcBef>
              <a:spcAft>
                <a:spcPts val="0"/>
              </a:spcAft>
              <a:buClr>
                <a:schemeClr val="dk1"/>
              </a:buClr>
              <a:buSzPts val="275"/>
              <a:buFont typeface="Arial"/>
              <a:buNone/>
            </a:pPr>
            <a:r>
              <a:rPr b="1" lang="en-GB" sz="1050">
                <a:solidFill>
                  <a:srgbClr val="980000"/>
                </a:solidFill>
                <a:latin typeface="Lato"/>
                <a:ea typeface="Lato"/>
                <a:cs typeface="Lato"/>
                <a:sym typeface="Lato"/>
              </a:rPr>
              <a:t>Collections.sort(fruits, new FruitComparator());</a:t>
            </a:r>
            <a:endParaRPr b="1" sz="1050">
              <a:solidFill>
                <a:srgbClr val="980000"/>
              </a:solidFill>
              <a:latin typeface="Lato"/>
              <a:ea typeface="Lato"/>
              <a:cs typeface="Lato"/>
              <a:sym typeface="Lato"/>
            </a:endParaRPr>
          </a:p>
          <a:p>
            <a:pPr indent="0" lvl="0" marL="0" rtl="0" algn="l">
              <a:lnSpc>
                <a:spcPct val="95000"/>
              </a:lnSpc>
              <a:spcBef>
                <a:spcPts val="1200"/>
              </a:spcBef>
              <a:spcAft>
                <a:spcPts val="0"/>
              </a:spcAft>
              <a:buClr>
                <a:schemeClr val="dk1"/>
              </a:buClr>
              <a:buSzPts val="275"/>
              <a:buFont typeface="Arial"/>
              <a:buNone/>
            </a:pPr>
            <a:r>
              <a:rPr b="1" lang="en-GB" sz="1050">
                <a:solidFill>
                  <a:srgbClr val="980000"/>
                </a:solidFill>
                <a:latin typeface="Lato"/>
                <a:ea typeface="Lato"/>
                <a:cs typeface="Lato"/>
                <a:sym typeface="Lato"/>
              </a:rPr>
              <a:t>System.out.println(fruits); // Output: [Apple, Banana, Cherry]</a:t>
            </a:r>
            <a:endParaRPr b="1" sz="1050">
              <a:solidFill>
                <a:srgbClr val="980000"/>
              </a:solidFill>
              <a:latin typeface="Lato"/>
              <a:ea typeface="Lato"/>
              <a:cs typeface="Lato"/>
              <a:sym typeface="Lato"/>
            </a:endParaRPr>
          </a:p>
          <a:p>
            <a:pPr indent="0" lvl="0" marL="0" rtl="0" algn="l">
              <a:lnSpc>
                <a:spcPct val="95000"/>
              </a:lnSpc>
              <a:spcBef>
                <a:spcPts val="1200"/>
              </a:spcBef>
              <a:spcAft>
                <a:spcPts val="0"/>
              </a:spcAft>
              <a:buClr>
                <a:schemeClr val="dk1"/>
              </a:buClr>
              <a:buSzPts val="275"/>
              <a:buFont typeface="Arial"/>
              <a:buNone/>
            </a:pPr>
            <a:r>
              <a:t/>
            </a:r>
            <a:endParaRPr b="1" sz="1050">
              <a:solidFill>
                <a:srgbClr val="980000"/>
              </a:solidFill>
              <a:latin typeface="Lato"/>
              <a:ea typeface="Lato"/>
              <a:cs typeface="Lato"/>
              <a:sym typeface="Lato"/>
            </a:endParaRPr>
          </a:p>
          <a:p>
            <a:pPr indent="0" lvl="0" marL="0" rtl="0" algn="l">
              <a:lnSpc>
                <a:spcPct val="95000"/>
              </a:lnSpc>
              <a:spcBef>
                <a:spcPts val="1200"/>
              </a:spcBef>
              <a:spcAft>
                <a:spcPts val="1200"/>
              </a:spcAft>
              <a:buSzPts val="275"/>
              <a:buNone/>
            </a:pPr>
            <a:r>
              <a:t/>
            </a:r>
            <a:endParaRPr b="1" sz="1050">
              <a:solidFill>
                <a:srgbClr val="98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400"/>
              </a:spcBef>
              <a:spcAft>
                <a:spcPts val="400"/>
              </a:spcAft>
              <a:buNone/>
            </a:pPr>
            <a:r>
              <a:rPr b="1" lang="en-GB" sz="2000">
                <a:solidFill>
                  <a:srgbClr val="9900FF"/>
                </a:solidFill>
                <a:latin typeface="Lato"/>
                <a:ea typeface="Lato"/>
                <a:cs typeface="Lato"/>
                <a:sym typeface="Lato"/>
              </a:rPr>
              <a:t>Sorting</a:t>
            </a:r>
            <a:endParaRPr b="1" sz="3500">
              <a:solidFill>
                <a:srgbClr val="9900FF"/>
              </a:solidFill>
              <a:latin typeface="Lato"/>
              <a:ea typeface="Lato"/>
              <a:cs typeface="Lato"/>
              <a:sym typeface="Lato"/>
            </a:endParaRPr>
          </a:p>
        </p:txBody>
      </p:sp>
      <p:sp>
        <p:nvSpPr>
          <p:cNvPr id="116" name="Google Shape;116;p23"/>
          <p:cNvSpPr txBox="1"/>
          <p:nvPr>
            <p:ph idx="1" type="body"/>
          </p:nvPr>
        </p:nvSpPr>
        <p:spPr>
          <a:xfrm>
            <a:off x="311700" y="1152475"/>
            <a:ext cx="8520600" cy="20466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Clr>
                <a:schemeClr val="dk1"/>
              </a:buClr>
              <a:buSzPct val="41646"/>
              <a:buFont typeface="Arial"/>
              <a:buNone/>
            </a:pPr>
            <a:r>
              <a:rPr b="1" lang="en-GB" sz="2641">
                <a:solidFill>
                  <a:srgbClr val="9900FF"/>
                </a:solidFill>
                <a:latin typeface="Lato"/>
                <a:ea typeface="Lato"/>
                <a:cs typeface="Lato"/>
                <a:sym typeface="Lato"/>
              </a:rPr>
              <a:t>Sorting Collections</a:t>
            </a:r>
            <a:r>
              <a:rPr lang="en-GB" sz="2641">
                <a:solidFill>
                  <a:srgbClr val="9900FF"/>
                </a:solidFill>
                <a:latin typeface="Lato"/>
                <a:ea typeface="Lato"/>
                <a:cs typeface="Lato"/>
                <a:sym typeface="Lato"/>
              </a:rPr>
              <a:t>: The Collections class provides static methods for sorting lists.</a:t>
            </a:r>
            <a:endParaRPr sz="2641">
              <a:solidFill>
                <a:srgbClr val="9900FF"/>
              </a:solidFill>
              <a:latin typeface="Lato"/>
              <a:ea typeface="Lato"/>
              <a:cs typeface="Lato"/>
              <a:sym typeface="Lato"/>
            </a:endParaRPr>
          </a:p>
          <a:p>
            <a:pPr indent="-320845" lvl="0" marL="457200" rtl="0" algn="l">
              <a:spcBef>
                <a:spcPts val="1200"/>
              </a:spcBef>
              <a:spcAft>
                <a:spcPts val="0"/>
              </a:spcAft>
              <a:buClr>
                <a:srgbClr val="9900FF"/>
              </a:buClr>
              <a:buSzPct val="100000"/>
              <a:buChar char="●"/>
            </a:pPr>
            <a:r>
              <a:rPr b="1" lang="en-GB" sz="2641">
                <a:solidFill>
                  <a:srgbClr val="9900FF"/>
                </a:solidFill>
                <a:latin typeface="Lato"/>
                <a:ea typeface="Lato"/>
                <a:cs typeface="Lato"/>
                <a:sym typeface="Lato"/>
              </a:rPr>
              <a:t>Natural Ordering</a:t>
            </a:r>
            <a:r>
              <a:rPr lang="en-GB" sz="2641">
                <a:solidFill>
                  <a:srgbClr val="9900FF"/>
                </a:solidFill>
                <a:latin typeface="Lato"/>
                <a:ea typeface="Lato"/>
                <a:cs typeface="Lato"/>
                <a:sym typeface="Lato"/>
              </a:rPr>
              <a:t>: If the objects in the list implement Comparable, you can sort them in their natural order using Collections.sort(List&lt;T&gt; list).</a:t>
            </a:r>
            <a:endParaRPr sz="2641">
              <a:solidFill>
                <a:srgbClr val="9900FF"/>
              </a:solidFill>
              <a:latin typeface="Lato"/>
              <a:ea typeface="Lato"/>
              <a:cs typeface="Lato"/>
              <a:sym typeface="Lato"/>
            </a:endParaRPr>
          </a:p>
          <a:p>
            <a:pPr indent="-320845" lvl="0" marL="457200" rtl="0" algn="l">
              <a:spcBef>
                <a:spcPts val="0"/>
              </a:spcBef>
              <a:spcAft>
                <a:spcPts val="0"/>
              </a:spcAft>
              <a:buClr>
                <a:srgbClr val="9900FF"/>
              </a:buClr>
              <a:buSzPct val="100000"/>
              <a:buChar char="●"/>
            </a:pPr>
            <a:r>
              <a:rPr b="1" lang="en-GB" sz="2641">
                <a:solidFill>
                  <a:srgbClr val="9900FF"/>
                </a:solidFill>
                <a:latin typeface="Lato"/>
                <a:ea typeface="Lato"/>
                <a:cs typeface="Lato"/>
                <a:sym typeface="Lato"/>
              </a:rPr>
              <a:t>Custom Ordering</a:t>
            </a:r>
            <a:r>
              <a:rPr lang="en-GB" sz="2641">
                <a:solidFill>
                  <a:srgbClr val="9900FF"/>
                </a:solidFill>
                <a:latin typeface="Lato"/>
                <a:ea typeface="Lato"/>
                <a:cs typeface="Lato"/>
                <a:sym typeface="Lato"/>
              </a:rPr>
              <a:t>: If you want to sort using a custom order, you can pass a Comparator to the sort method: Collections.sort(List&lt;T&gt; list, Comparator&lt;? super T&gt; c).</a:t>
            </a:r>
            <a:endParaRPr sz="2641">
              <a:solidFill>
                <a:srgbClr val="9900FF"/>
              </a:solidFill>
              <a:latin typeface="Lato"/>
              <a:ea typeface="Lato"/>
              <a:cs typeface="Lato"/>
              <a:sym typeface="Lato"/>
            </a:endParaRPr>
          </a:p>
          <a:p>
            <a:pPr indent="-320845" lvl="0" marL="457200" rtl="0" algn="l">
              <a:spcBef>
                <a:spcPts val="0"/>
              </a:spcBef>
              <a:spcAft>
                <a:spcPts val="0"/>
              </a:spcAft>
              <a:buClr>
                <a:srgbClr val="9900FF"/>
              </a:buClr>
              <a:buSzPct val="100000"/>
              <a:buChar char="●"/>
            </a:pPr>
            <a:r>
              <a:rPr b="1" lang="en-GB" sz="2641">
                <a:solidFill>
                  <a:srgbClr val="9900FF"/>
                </a:solidFill>
                <a:latin typeface="Lato"/>
                <a:ea typeface="Lato"/>
                <a:cs typeface="Lato"/>
                <a:sym typeface="Lato"/>
              </a:rPr>
              <a:t>Stream API</a:t>
            </a:r>
            <a:r>
              <a:rPr lang="en-GB" sz="2641">
                <a:solidFill>
                  <a:srgbClr val="9900FF"/>
                </a:solidFill>
                <a:latin typeface="Lato"/>
                <a:ea typeface="Lato"/>
                <a:cs typeface="Lato"/>
                <a:sym typeface="Lato"/>
              </a:rPr>
              <a:t>: Java 8 introduced the Stream API, which also provides sorting capabilities:</a:t>
            </a:r>
            <a:endParaRPr/>
          </a:p>
          <a:p>
            <a:pPr indent="0" lvl="0" marL="0" rtl="0" algn="l">
              <a:spcBef>
                <a:spcPts val="1200"/>
              </a:spcBef>
              <a:spcAft>
                <a:spcPts val="1200"/>
              </a:spcAft>
              <a:buNone/>
            </a:pPr>
            <a:r>
              <a:t/>
            </a:r>
            <a:endParaRPr/>
          </a:p>
        </p:txBody>
      </p:sp>
      <p:sp>
        <p:nvSpPr>
          <p:cNvPr id="117" name="Google Shape;117;p23"/>
          <p:cNvSpPr txBox="1"/>
          <p:nvPr/>
        </p:nvSpPr>
        <p:spPr>
          <a:xfrm>
            <a:off x="678050" y="3100250"/>
            <a:ext cx="7188000" cy="16740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500">
                <a:solidFill>
                  <a:srgbClr val="980000"/>
                </a:solidFill>
                <a:latin typeface="Lato"/>
                <a:ea typeface="Lato"/>
                <a:cs typeface="Lato"/>
                <a:sym typeface="Lato"/>
              </a:rPr>
              <a:t>List&lt;String&gt; fruits = Arrays.asList("Apple", "Banana", "Cherry");</a:t>
            </a:r>
            <a:endParaRPr b="1" sz="1500">
              <a:solidFill>
                <a:srgbClr val="980000"/>
              </a:solidFill>
              <a:latin typeface="Lato"/>
              <a:ea typeface="Lato"/>
              <a:cs typeface="Lato"/>
              <a:sym typeface="Lato"/>
            </a:endParaRPr>
          </a:p>
          <a:p>
            <a:pPr indent="0" lvl="0" marL="0" rtl="0" algn="l">
              <a:lnSpc>
                <a:spcPct val="115000"/>
              </a:lnSpc>
              <a:spcBef>
                <a:spcPts val="1200"/>
              </a:spcBef>
              <a:spcAft>
                <a:spcPts val="0"/>
              </a:spcAft>
              <a:buNone/>
            </a:pPr>
            <a:r>
              <a:rPr b="1" lang="en-GB" sz="1500">
                <a:solidFill>
                  <a:srgbClr val="980000"/>
                </a:solidFill>
                <a:latin typeface="Lato"/>
                <a:ea typeface="Lato"/>
                <a:cs typeface="Lato"/>
                <a:sym typeface="Lato"/>
              </a:rPr>
              <a:t>List&lt;String&gt; </a:t>
            </a:r>
            <a:r>
              <a:rPr b="1" lang="en-GB" sz="1500">
                <a:solidFill>
                  <a:srgbClr val="980000"/>
                </a:solidFill>
                <a:latin typeface="Lato"/>
                <a:ea typeface="Lato"/>
                <a:cs typeface="Lato"/>
                <a:sym typeface="Lato"/>
              </a:rPr>
              <a:t>sortedFruits</a:t>
            </a:r>
            <a:r>
              <a:rPr b="1" lang="en-GB" sz="1500">
                <a:solidFill>
                  <a:srgbClr val="980000"/>
                </a:solidFill>
                <a:latin typeface="Lato"/>
                <a:ea typeface="Lato"/>
                <a:cs typeface="Lato"/>
                <a:sym typeface="Lato"/>
              </a:rPr>
              <a:t> = fruits.stream()</a:t>
            </a:r>
            <a:endParaRPr b="1" sz="1500">
              <a:solidFill>
                <a:srgbClr val="980000"/>
              </a:solidFill>
              <a:latin typeface="Lato"/>
              <a:ea typeface="Lato"/>
              <a:cs typeface="Lato"/>
              <a:sym typeface="Lato"/>
            </a:endParaRPr>
          </a:p>
          <a:p>
            <a:pPr indent="0" lvl="0" marL="0" rtl="0" algn="l">
              <a:lnSpc>
                <a:spcPct val="115000"/>
              </a:lnSpc>
              <a:spcBef>
                <a:spcPts val="1200"/>
              </a:spcBef>
              <a:spcAft>
                <a:spcPts val="0"/>
              </a:spcAft>
              <a:buNone/>
            </a:pPr>
            <a:r>
              <a:rPr b="1" lang="en-GB" sz="1500">
                <a:solidFill>
                  <a:srgbClr val="980000"/>
                </a:solidFill>
                <a:latin typeface="Lato"/>
                <a:ea typeface="Lato"/>
                <a:cs typeface="Lato"/>
                <a:sym typeface="Lato"/>
              </a:rPr>
              <a:t>                                  .sorted(Comparator.comparingInt(String::length))</a:t>
            </a:r>
            <a:endParaRPr b="1" sz="1500">
              <a:solidFill>
                <a:srgbClr val="980000"/>
              </a:solidFill>
              <a:latin typeface="Lato"/>
              <a:ea typeface="Lato"/>
              <a:cs typeface="Lato"/>
              <a:sym typeface="Lato"/>
            </a:endParaRPr>
          </a:p>
          <a:p>
            <a:pPr indent="0" lvl="0" marL="0" rtl="0" algn="l">
              <a:lnSpc>
                <a:spcPct val="115000"/>
              </a:lnSpc>
              <a:spcBef>
                <a:spcPts val="1200"/>
              </a:spcBef>
              <a:spcAft>
                <a:spcPts val="1200"/>
              </a:spcAft>
              <a:buNone/>
            </a:pPr>
            <a:r>
              <a:rPr b="1" lang="en-GB" sz="1500">
                <a:solidFill>
                  <a:srgbClr val="980000"/>
                </a:solidFill>
                <a:latin typeface="Lato"/>
                <a:ea typeface="Lato"/>
                <a:cs typeface="Lato"/>
                <a:sym typeface="Lato"/>
              </a:rPr>
              <a:t>                                  .collect(Collectors.toList());</a:t>
            </a:r>
            <a:endParaRPr b="1" sz="1100">
              <a:solidFill>
                <a:srgbClr val="98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2200">
                <a:solidFill>
                  <a:srgbClr val="9900FF"/>
                </a:solidFill>
              </a:rPr>
              <a:t>Sorting Example</a:t>
            </a:r>
            <a:endParaRPr sz="3900">
              <a:solidFill>
                <a:srgbClr val="9900FF"/>
              </a:solidFill>
            </a:endParaRPr>
          </a:p>
        </p:txBody>
      </p:sp>
      <p:sp>
        <p:nvSpPr>
          <p:cNvPr id="123" name="Google Shape;123;p24"/>
          <p:cNvSpPr txBox="1"/>
          <p:nvPr>
            <p:ph idx="1" type="body"/>
          </p:nvPr>
        </p:nvSpPr>
        <p:spPr>
          <a:xfrm>
            <a:off x="1699800" y="1082275"/>
            <a:ext cx="5208600" cy="1686300"/>
          </a:xfrm>
          <a:prstGeom prst="rect">
            <a:avLst/>
          </a:prstGeom>
          <a:ln cap="flat" cmpd="sng" w="9525">
            <a:solidFill>
              <a:srgbClr val="0000FF"/>
            </a:solidFill>
            <a:prstDash val="solid"/>
            <a:round/>
            <a:headEnd len="sm" w="sm" type="none"/>
            <a:tailEnd len="sm" w="sm" type="none"/>
          </a:ln>
        </p:spPr>
        <p:txBody>
          <a:bodyPr anchorCtr="0" anchor="t" bIns="91425" lIns="91425" spcFirstLastPara="1" rIns="91425" wrap="square" tIns="91425">
            <a:normAutofit fontScale="77500"/>
          </a:bodyPr>
          <a:lstStyle/>
          <a:p>
            <a:pPr indent="0" lvl="0" marL="0" rtl="0" algn="l">
              <a:spcBef>
                <a:spcPts val="0"/>
              </a:spcBef>
              <a:spcAft>
                <a:spcPts val="0"/>
              </a:spcAft>
              <a:buClr>
                <a:schemeClr val="dk1"/>
              </a:buClr>
              <a:buSzPct val="61111"/>
              <a:buFont typeface="Arial"/>
              <a:buNone/>
            </a:pPr>
            <a:r>
              <a:rPr lang="en-GB">
                <a:solidFill>
                  <a:srgbClr val="980000"/>
                </a:solidFill>
              </a:rPr>
              <a:t>List&lt;Integer&gt; numbers = Arrays.asList(5, 3, 8, 1);</a:t>
            </a:r>
            <a:endParaRPr>
              <a:solidFill>
                <a:srgbClr val="980000"/>
              </a:solidFill>
            </a:endParaRPr>
          </a:p>
          <a:p>
            <a:pPr indent="0" lvl="0" marL="0" rtl="0" algn="l">
              <a:spcBef>
                <a:spcPts val="1200"/>
              </a:spcBef>
              <a:spcAft>
                <a:spcPts val="0"/>
              </a:spcAft>
              <a:buClr>
                <a:schemeClr val="dk1"/>
              </a:buClr>
              <a:buSzPct val="61111"/>
              <a:buFont typeface="Arial"/>
              <a:buNone/>
            </a:pPr>
            <a:r>
              <a:rPr lang="en-GB">
                <a:solidFill>
                  <a:srgbClr val="980000"/>
                </a:solidFill>
              </a:rPr>
              <a:t>Collections.sort(numbers);</a:t>
            </a:r>
            <a:endParaRPr>
              <a:solidFill>
                <a:srgbClr val="980000"/>
              </a:solidFill>
            </a:endParaRPr>
          </a:p>
          <a:p>
            <a:pPr indent="0" lvl="0" marL="0" rtl="0" algn="l">
              <a:spcBef>
                <a:spcPts val="1200"/>
              </a:spcBef>
              <a:spcAft>
                <a:spcPts val="0"/>
              </a:spcAft>
              <a:buClr>
                <a:schemeClr val="dk1"/>
              </a:buClr>
              <a:buSzPct val="57023"/>
              <a:buFont typeface="Arial"/>
              <a:buNone/>
            </a:pPr>
            <a:r>
              <a:rPr lang="en-GB">
                <a:solidFill>
                  <a:srgbClr val="980000"/>
                </a:solidFill>
              </a:rPr>
              <a:t>System.out.println(numbers); // Output: [1, 3, 5, 8]</a:t>
            </a:r>
            <a:endParaRPr sz="1929">
              <a:solidFill>
                <a:srgbClr val="980000"/>
              </a:solidFill>
              <a:latin typeface="Lato"/>
              <a:ea typeface="Lato"/>
              <a:cs typeface="Lato"/>
              <a:sym typeface="Lato"/>
            </a:endParaRPr>
          </a:p>
          <a:p>
            <a:pPr indent="0" lvl="0" marL="0" rtl="0" algn="l">
              <a:spcBef>
                <a:spcPts val="1200"/>
              </a:spcBef>
              <a:spcAft>
                <a:spcPts val="1200"/>
              </a:spcAft>
              <a:buNone/>
            </a:pPr>
            <a:r>
              <a:t/>
            </a:r>
            <a:endParaRPr>
              <a:solidFill>
                <a:srgbClr val="98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120">
                <a:solidFill>
                  <a:srgbClr val="9900FF"/>
                </a:solidFill>
                <a:latin typeface="Lato"/>
                <a:ea typeface="Lato"/>
                <a:cs typeface="Lato"/>
                <a:sym typeface="Lato"/>
              </a:rPr>
              <a:t>Searching</a:t>
            </a:r>
            <a:endParaRPr sz="2120">
              <a:solidFill>
                <a:srgbClr val="9900FF"/>
              </a:solidFill>
              <a:latin typeface="Lato"/>
              <a:ea typeface="Lato"/>
              <a:cs typeface="Lato"/>
              <a:sym typeface="Lato"/>
            </a:endParaRPr>
          </a:p>
        </p:txBody>
      </p:sp>
      <p:sp>
        <p:nvSpPr>
          <p:cNvPr id="129" name="Google Shape;129;p25"/>
          <p:cNvSpPr txBox="1"/>
          <p:nvPr>
            <p:ph idx="1" type="body"/>
          </p:nvPr>
        </p:nvSpPr>
        <p:spPr>
          <a:xfrm>
            <a:off x="376775" y="1152475"/>
            <a:ext cx="8455500" cy="9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852"/>
              <a:buFont typeface="Arial"/>
              <a:buNone/>
            </a:pPr>
            <a:r>
              <a:rPr b="1" lang="en-GB" sz="1452">
                <a:solidFill>
                  <a:srgbClr val="9900FF"/>
                </a:solidFill>
                <a:latin typeface="Lato"/>
                <a:ea typeface="Lato"/>
                <a:cs typeface="Lato"/>
                <a:sym typeface="Lato"/>
              </a:rPr>
              <a:t>Binary Search</a:t>
            </a:r>
            <a:r>
              <a:rPr lang="en-GB" sz="1452">
                <a:solidFill>
                  <a:srgbClr val="9900FF"/>
                </a:solidFill>
                <a:latin typeface="Lato"/>
                <a:ea typeface="Lato"/>
                <a:cs typeface="Lato"/>
                <a:sym typeface="Lato"/>
              </a:rPr>
              <a:t>: The Collections class provides a binarySearch method for searching through sorted lists. The list must be sorted in ascending order before calling this method.</a:t>
            </a:r>
            <a:endParaRPr sz="1452">
              <a:solidFill>
                <a:srgbClr val="9900FF"/>
              </a:solidFill>
              <a:latin typeface="Lato"/>
              <a:ea typeface="Lato"/>
              <a:cs typeface="Lato"/>
              <a:sym typeface="Lato"/>
            </a:endParaRPr>
          </a:p>
          <a:p>
            <a:pPr indent="-308133" lvl="0" marL="457200" rtl="0" algn="l">
              <a:spcBef>
                <a:spcPts val="1200"/>
              </a:spcBef>
              <a:spcAft>
                <a:spcPts val="0"/>
              </a:spcAft>
              <a:buClr>
                <a:srgbClr val="9900FF"/>
              </a:buClr>
              <a:buSzPts val="1253"/>
              <a:buChar char="●"/>
            </a:pPr>
            <a:r>
              <a:rPr b="1" lang="en-GB" sz="1252">
                <a:solidFill>
                  <a:srgbClr val="9900FF"/>
                </a:solidFill>
                <a:latin typeface="Lato"/>
                <a:ea typeface="Lato"/>
                <a:cs typeface="Lato"/>
                <a:sym typeface="Lato"/>
              </a:rPr>
              <a:t>Usage</a:t>
            </a:r>
            <a:r>
              <a:rPr lang="en-GB" sz="1252">
                <a:solidFill>
                  <a:srgbClr val="9900FF"/>
                </a:solidFill>
                <a:latin typeface="Lato"/>
                <a:ea typeface="Lato"/>
                <a:cs typeface="Lato"/>
                <a:sym typeface="Lato"/>
              </a:rPr>
              <a:t>:</a:t>
            </a:r>
            <a:endParaRPr sz="1252">
              <a:solidFill>
                <a:srgbClr val="9900FF"/>
              </a:solidFill>
              <a:latin typeface="Lato"/>
              <a:ea typeface="Lato"/>
              <a:cs typeface="Lato"/>
              <a:sym typeface="Lato"/>
            </a:endParaRPr>
          </a:p>
          <a:p>
            <a:pPr indent="0" lvl="0" marL="0" rtl="0" algn="l">
              <a:spcBef>
                <a:spcPts val="1200"/>
              </a:spcBef>
              <a:spcAft>
                <a:spcPts val="1200"/>
              </a:spcAft>
              <a:buSzPts val="852"/>
              <a:buNone/>
            </a:pPr>
            <a:r>
              <a:t/>
            </a:r>
            <a:endParaRPr sz="1795">
              <a:solidFill>
                <a:srgbClr val="9900FF"/>
              </a:solidFill>
              <a:latin typeface="Lato"/>
              <a:ea typeface="Lato"/>
              <a:cs typeface="Lato"/>
              <a:sym typeface="Lato"/>
            </a:endParaRPr>
          </a:p>
        </p:txBody>
      </p:sp>
      <p:sp>
        <p:nvSpPr>
          <p:cNvPr id="130" name="Google Shape;130;p25"/>
          <p:cNvSpPr txBox="1"/>
          <p:nvPr/>
        </p:nvSpPr>
        <p:spPr>
          <a:xfrm>
            <a:off x="451925" y="2571750"/>
            <a:ext cx="3000000" cy="12930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rgbClr val="980000"/>
                </a:solidFill>
                <a:latin typeface="Lato"/>
                <a:ea typeface="Lato"/>
                <a:cs typeface="Lato"/>
                <a:sym typeface="Lato"/>
              </a:rPr>
              <a:t>List&lt;Integer&gt; numbers = Arrays.asList(1, 3, 5, 8);</a:t>
            </a:r>
            <a:endParaRPr b="1" sz="1200">
              <a:solidFill>
                <a:srgbClr val="980000"/>
              </a:solidFill>
              <a:latin typeface="Lato"/>
              <a:ea typeface="Lato"/>
              <a:cs typeface="Lato"/>
              <a:sym typeface="Lato"/>
            </a:endParaRPr>
          </a:p>
          <a:p>
            <a:pPr indent="0" lvl="0" marL="0" rtl="0" algn="l">
              <a:spcBef>
                <a:spcPts val="0"/>
              </a:spcBef>
              <a:spcAft>
                <a:spcPts val="0"/>
              </a:spcAft>
              <a:buNone/>
            </a:pPr>
            <a:r>
              <a:rPr b="1" lang="en-GB" sz="1200">
                <a:solidFill>
                  <a:srgbClr val="980000"/>
                </a:solidFill>
                <a:latin typeface="Lato"/>
                <a:ea typeface="Lato"/>
                <a:cs typeface="Lato"/>
                <a:sym typeface="Lato"/>
              </a:rPr>
              <a:t>int index = Collections.binarySearch(numbers, 5);</a:t>
            </a:r>
            <a:endParaRPr b="1" sz="1200">
              <a:solidFill>
                <a:srgbClr val="980000"/>
              </a:solidFill>
              <a:latin typeface="Lato"/>
              <a:ea typeface="Lato"/>
              <a:cs typeface="Lato"/>
              <a:sym typeface="Lato"/>
            </a:endParaRPr>
          </a:p>
          <a:p>
            <a:pPr indent="0" lvl="0" marL="0" rtl="0" algn="l">
              <a:spcBef>
                <a:spcPts val="0"/>
              </a:spcBef>
              <a:spcAft>
                <a:spcPts val="0"/>
              </a:spcAft>
              <a:buNone/>
            </a:pPr>
            <a:r>
              <a:rPr b="1" lang="en-GB" sz="1200">
                <a:solidFill>
                  <a:srgbClr val="980000"/>
                </a:solidFill>
                <a:latin typeface="Lato"/>
                <a:ea typeface="Lato"/>
                <a:cs typeface="Lato"/>
                <a:sym typeface="Lato"/>
              </a:rPr>
              <a:t>System.out.println(index); // Output: 2</a:t>
            </a:r>
            <a:endParaRPr b="1" sz="1200">
              <a:solidFill>
                <a:srgbClr val="980000"/>
              </a:solidFill>
              <a:latin typeface="Lato"/>
              <a:ea typeface="Lato"/>
              <a:cs typeface="Lato"/>
              <a:sym typeface="Lato"/>
            </a:endParaRPr>
          </a:p>
          <a:p>
            <a:pPr indent="0" lvl="0" marL="0" rtl="0" algn="l">
              <a:spcBef>
                <a:spcPts val="0"/>
              </a:spcBef>
              <a:spcAft>
                <a:spcPts val="0"/>
              </a:spcAft>
              <a:buNone/>
            </a:pPr>
            <a:r>
              <a:t/>
            </a:r>
            <a:endParaRPr b="1" sz="1200">
              <a:solidFill>
                <a:srgbClr val="980000"/>
              </a:solidFill>
              <a:latin typeface="Lato"/>
              <a:ea typeface="Lato"/>
              <a:cs typeface="Lato"/>
              <a:sym typeface="Lato"/>
            </a:endParaRPr>
          </a:p>
        </p:txBody>
      </p:sp>
      <p:sp>
        <p:nvSpPr>
          <p:cNvPr id="131" name="Google Shape;131;p25"/>
          <p:cNvSpPr txBox="1"/>
          <p:nvPr/>
        </p:nvSpPr>
        <p:spPr>
          <a:xfrm>
            <a:off x="3701750" y="1829275"/>
            <a:ext cx="5304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solidFill>
                  <a:srgbClr val="9900FF"/>
                </a:solidFill>
              </a:rPr>
              <a:t>Custom Comparator</a:t>
            </a:r>
            <a:r>
              <a:rPr lang="en-GB" sz="1500">
                <a:solidFill>
                  <a:srgbClr val="9900FF"/>
                </a:solidFill>
              </a:rPr>
              <a:t>: You can also perform a binary search using a custom comparator.</a:t>
            </a:r>
            <a:endParaRPr sz="1500">
              <a:solidFill>
                <a:srgbClr val="9900FF"/>
              </a:solidFill>
            </a:endParaRPr>
          </a:p>
        </p:txBody>
      </p:sp>
      <p:sp>
        <p:nvSpPr>
          <p:cNvPr id="132" name="Google Shape;132;p25"/>
          <p:cNvSpPr txBox="1"/>
          <p:nvPr/>
        </p:nvSpPr>
        <p:spPr>
          <a:xfrm>
            <a:off x="4799175" y="2475775"/>
            <a:ext cx="3000000" cy="24012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rgbClr val="980000"/>
                </a:solidFill>
                <a:latin typeface="Lato"/>
                <a:ea typeface="Lato"/>
                <a:cs typeface="Lato"/>
                <a:sym typeface="Lato"/>
              </a:rPr>
              <a:t>List&lt;String&gt; fruits = Arrays.asList("Apple", "Banana", "Cherry");</a:t>
            </a:r>
            <a:endParaRPr b="1" sz="1200">
              <a:solidFill>
                <a:srgbClr val="980000"/>
              </a:solidFill>
              <a:latin typeface="Lato"/>
              <a:ea typeface="Lato"/>
              <a:cs typeface="Lato"/>
              <a:sym typeface="Lato"/>
            </a:endParaRPr>
          </a:p>
          <a:p>
            <a:pPr indent="0" lvl="0" marL="0" rtl="0" algn="l">
              <a:spcBef>
                <a:spcPts val="0"/>
              </a:spcBef>
              <a:spcAft>
                <a:spcPts val="0"/>
              </a:spcAft>
              <a:buNone/>
            </a:pPr>
            <a:r>
              <a:rPr b="1" lang="en-GB" sz="1200">
                <a:solidFill>
                  <a:srgbClr val="980000"/>
                </a:solidFill>
                <a:latin typeface="Lato"/>
                <a:ea typeface="Lato"/>
                <a:cs typeface="Lato"/>
                <a:sym typeface="Lato"/>
              </a:rPr>
              <a:t>Comparator&lt;String&gt; comparator = Comparator.comparingInt(String::length);</a:t>
            </a:r>
            <a:endParaRPr b="1" sz="1200">
              <a:solidFill>
                <a:srgbClr val="980000"/>
              </a:solidFill>
              <a:latin typeface="Lato"/>
              <a:ea typeface="Lato"/>
              <a:cs typeface="Lato"/>
              <a:sym typeface="Lato"/>
            </a:endParaRPr>
          </a:p>
          <a:p>
            <a:pPr indent="0" lvl="0" marL="0" rtl="0" algn="l">
              <a:spcBef>
                <a:spcPts val="0"/>
              </a:spcBef>
              <a:spcAft>
                <a:spcPts val="0"/>
              </a:spcAft>
              <a:buNone/>
            </a:pPr>
            <a:r>
              <a:rPr b="1" lang="en-GB" sz="1200">
                <a:solidFill>
                  <a:srgbClr val="980000"/>
                </a:solidFill>
                <a:latin typeface="Lato"/>
                <a:ea typeface="Lato"/>
                <a:cs typeface="Lato"/>
                <a:sym typeface="Lato"/>
              </a:rPr>
              <a:t>Collections.sort(fruits, comparator);</a:t>
            </a:r>
            <a:endParaRPr b="1" sz="1200">
              <a:solidFill>
                <a:srgbClr val="980000"/>
              </a:solidFill>
              <a:latin typeface="Lato"/>
              <a:ea typeface="Lato"/>
              <a:cs typeface="Lato"/>
              <a:sym typeface="Lato"/>
            </a:endParaRPr>
          </a:p>
          <a:p>
            <a:pPr indent="0" lvl="0" marL="0" rtl="0" algn="l">
              <a:spcBef>
                <a:spcPts val="0"/>
              </a:spcBef>
              <a:spcAft>
                <a:spcPts val="0"/>
              </a:spcAft>
              <a:buNone/>
            </a:pPr>
            <a:r>
              <a:rPr b="1" lang="en-GB" sz="1200">
                <a:solidFill>
                  <a:srgbClr val="980000"/>
                </a:solidFill>
                <a:latin typeface="Lato"/>
                <a:ea typeface="Lato"/>
                <a:cs typeface="Lato"/>
                <a:sym typeface="Lato"/>
              </a:rPr>
              <a:t>int index = Collections.binarySearch(fruits, "Banana", comparator);</a:t>
            </a:r>
            <a:endParaRPr b="1" sz="1200">
              <a:solidFill>
                <a:srgbClr val="980000"/>
              </a:solidFill>
              <a:latin typeface="Lato"/>
              <a:ea typeface="Lato"/>
              <a:cs typeface="Lato"/>
              <a:sym typeface="Lato"/>
            </a:endParaRPr>
          </a:p>
          <a:p>
            <a:pPr indent="0" lvl="0" marL="0" rtl="0" algn="l">
              <a:spcBef>
                <a:spcPts val="0"/>
              </a:spcBef>
              <a:spcAft>
                <a:spcPts val="0"/>
              </a:spcAft>
              <a:buNone/>
            </a:pPr>
            <a:r>
              <a:rPr b="1" lang="en-GB" sz="1200">
                <a:solidFill>
                  <a:srgbClr val="980000"/>
                </a:solidFill>
                <a:latin typeface="Lato"/>
                <a:ea typeface="Lato"/>
                <a:cs typeface="Lato"/>
                <a:sym typeface="Lato"/>
              </a:rPr>
              <a:t>System.out.println(index); // Output: 1</a:t>
            </a:r>
            <a:endParaRPr b="1" sz="1200">
              <a:solidFill>
                <a:srgbClr val="980000"/>
              </a:solidFill>
              <a:latin typeface="Lato"/>
              <a:ea typeface="Lato"/>
              <a:cs typeface="Lato"/>
              <a:sym typeface="Lato"/>
            </a:endParaRPr>
          </a:p>
          <a:p>
            <a:pPr indent="0" lvl="0" marL="0" rtl="0" algn="l">
              <a:spcBef>
                <a:spcPts val="0"/>
              </a:spcBef>
              <a:spcAft>
                <a:spcPts val="0"/>
              </a:spcAft>
              <a:buNone/>
            </a:pPr>
            <a:r>
              <a:t/>
            </a:r>
            <a:endParaRPr b="1" sz="1200">
              <a:solidFill>
                <a:srgbClr val="980000"/>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2377">
                <a:solidFill>
                  <a:srgbClr val="9900FF"/>
                </a:solidFill>
                <a:latin typeface="Lato"/>
                <a:ea typeface="Lato"/>
                <a:cs typeface="Lato"/>
                <a:sym typeface="Lato"/>
              </a:rPr>
              <a:t>Generics in Java</a:t>
            </a:r>
            <a:endParaRPr sz="3577"/>
          </a:p>
        </p:txBody>
      </p:sp>
      <p:sp>
        <p:nvSpPr>
          <p:cNvPr id="138" name="Google Shape;138;p26"/>
          <p:cNvSpPr txBox="1"/>
          <p:nvPr>
            <p:ph idx="1" type="body"/>
          </p:nvPr>
        </p:nvSpPr>
        <p:spPr>
          <a:xfrm>
            <a:off x="161575" y="1152475"/>
            <a:ext cx="8670600" cy="33594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SzPts val="935"/>
              <a:buNone/>
            </a:pPr>
            <a:r>
              <a:rPr b="1" lang="en-GB" sz="1645">
                <a:solidFill>
                  <a:srgbClr val="9900FF"/>
                </a:solidFill>
                <a:latin typeface="Lato"/>
                <a:ea typeface="Lato"/>
                <a:cs typeface="Lato"/>
                <a:sym typeface="Lato"/>
              </a:rPr>
              <a:t>Understanding generic classes and methods, benefits of using generics</a:t>
            </a:r>
            <a:endParaRPr b="1" sz="1645">
              <a:solidFill>
                <a:srgbClr val="9900FF"/>
              </a:solidFill>
              <a:latin typeface="Lato"/>
              <a:ea typeface="Lato"/>
              <a:cs typeface="Lato"/>
              <a:sym typeface="Lato"/>
            </a:endParaRPr>
          </a:p>
          <a:p>
            <a:pPr indent="0" lvl="0" marL="0" rtl="0" algn="l">
              <a:lnSpc>
                <a:spcPct val="105000"/>
              </a:lnSpc>
              <a:spcBef>
                <a:spcPts val="1200"/>
              </a:spcBef>
              <a:spcAft>
                <a:spcPts val="0"/>
              </a:spcAft>
              <a:buSzPts val="935"/>
              <a:buNone/>
            </a:pPr>
            <a:r>
              <a:rPr b="1" lang="en-GB" sz="1354">
                <a:solidFill>
                  <a:srgbClr val="9900FF"/>
                </a:solidFill>
              </a:rPr>
              <a:t>Generics</a:t>
            </a:r>
            <a:r>
              <a:rPr lang="en-GB" sz="1354">
                <a:solidFill>
                  <a:srgbClr val="9900FF"/>
                </a:solidFill>
              </a:rPr>
              <a:t> in programming allow you to create classes, methods, and data structures that can operate on any data type while providing compile-time type safety. This feature is most commonly associated with languages like Java, C#, and C++.</a:t>
            </a:r>
            <a:endParaRPr b="1" sz="1864">
              <a:solidFill>
                <a:srgbClr val="9900FF"/>
              </a:solidFill>
              <a:latin typeface="Lato"/>
              <a:ea typeface="Lato"/>
              <a:cs typeface="Lato"/>
              <a:sym typeface="Lato"/>
            </a:endParaRPr>
          </a:p>
          <a:p>
            <a:pPr indent="0" lvl="0" marL="0" rtl="0" algn="l">
              <a:lnSpc>
                <a:spcPct val="105000"/>
              </a:lnSpc>
              <a:spcBef>
                <a:spcPts val="1200"/>
              </a:spcBef>
              <a:spcAft>
                <a:spcPts val="0"/>
              </a:spcAft>
              <a:buClr>
                <a:schemeClr val="dk1"/>
              </a:buClr>
              <a:buSzPts val="935"/>
              <a:buFont typeface="Arial"/>
              <a:buNone/>
            </a:pPr>
            <a:r>
              <a:rPr b="1" lang="en-GB" sz="1354">
                <a:solidFill>
                  <a:srgbClr val="9900FF"/>
                </a:solidFill>
              </a:rPr>
              <a:t>Generic Classes</a:t>
            </a:r>
            <a:endParaRPr b="1" sz="1354">
              <a:solidFill>
                <a:srgbClr val="9900FF"/>
              </a:solidFill>
            </a:endParaRPr>
          </a:p>
          <a:p>
            <a:pPr indent="0" lvl="0" marL="0" rtl="0" algn="l">
              <a:lnSpc>
                <a:spcPct val="105000"/>
              </a:lnSpc>
              <a:spcBef>
                <a:spcPts val="1200"/>
              </a:spcBef>
              <a:spcAft>
                <a:spcPts val="0"/>
              </a:spcAft>
              <a:buClr>
                <a:schemeClr val="dk1"/>
              </a:buClr>
              <a:buSzPts val="935"/>
              <a:buFont typeface="Arial"/>
              <a:buNone/>
            </a:pPr>
            <a:r>
              <a:rPr lang="en-GB" sz="1354">
                <a:solidFill>
                  <a:srgbClr val="9900FF"/>
                </a:solidFill>
              </a:rPr>
              <a:t>A generic class is a class that can work with any data type. Instead of defining a specific type, you define a placeholder (called a type parameter) that will be replaced with a specific type when the class is instantiated.</a:t>
            </a:r>
            <a:endParaRPr sz="1354">
              <a:solidFill>
                <a:srgbClr val="9900FF"/>
              </a:solidFill>
            </a:endParaRPr>
          </a:p>
          <a:p>
            <a:pPr indent="0" lvl="0" marL="0" rtl="0" algn="l">
              <a:lnSpc>
                <a:spcPct val="105000"/>
              </a:lnSpc>
              <a:spcBef>
                <a:spcPts val="1200"/>
              </a:spcBef>
              <a:spcAft>
                <a:spcPts val="0"/>
              </a:spcAft>
              <a:buSzPts val="935"/>
              <a:buNone/>
            </a:pPr>
            <a:r>
              <a:t/>
            </a:r>
            <a:endParaRPr b="1" sz="1645">
              <a:solidFill>
                <a:srgbClr val="9900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nvSpPr>
        <p:spPr>
          <a:xfrm>
            <a:off x="419650" y="742450"/>
            <a:ext cx="4067700" cy="39096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rgbClr val="980000"/>
                </a:solidFill>
              </a:rPr>
              <a:t>// Generic class with one type parameter 'T'</a:t>
            </a:r>
            <a:endParaRPr sz="1100">
              <a:solidFill>
                <a:srgbClr val="980000"/>
              </a:solidFill>
            </a:endParaRPr>
          </a:p>
          <a:p>
            <a:pPr indent="0" lvl="0" marL="0" rtl="0" algn="l">
              <a:spcBef>
                <a:spcPts val="0"/>
              </a:spcBef>
              <a:spcAft>
                <a:spcPts val="0"/>
              </a:spcAft>
              <a:buNone/>
            </a:pPr>
            <a:r>
              <a:rPr lang="en-GB" sz="1100">
                <a:solidFill>
                  <a:srgbClr val="980000"/>
                </a:solidFill>
              </a:rPr>
              <a:t>public class Box&lt;T&gt; {</a:t>
            </a:r>
            <a:endParaRPr sz="1100">
              <a:solidFill>
                <a:srgbClr val="980000"/>
              </a:solidFill>
            </a:endParaRPr>
          </a:p>
          <a:p>
            <a:pPr indent="0" lvl="0" marL="0" rtl="0" algn="l">
              <a:spcBef>
                <a:spcPts val="0"/>
              </a:spcBef>
              <a:spcAft>
                <a:spcPts val="0"/>
              </a:spcAft>
              <a:buNone/>
            </a:pPr>
            <a:r>
              <a:rPr lang="en-GB" sz="1100">
                <a:solidFill>
                  <a:srgbClr val="980000"/>
                </a:solidFill>
              </a:rPr>
              <a:t>    private T content;</a:t>
            </a:r>
            <a:endParaRPr sz="1100">
              <a:solidFill>
                <a:srgbClr val="980000"/>
              </a:solidFill>
            </a:endParaRPr>
          </a:p>
          <a:p>
            <a:pPr indent="0" lvl="0" marL="0" rtl="0" algn="l">
              <a:spcBef>
                <a:spcPts val="0"/>
              </a:spcBef>
              <a:spcAft>
                <a:spcPts val="0"/>
              </a:spcAft>
              <a:buNone/>
            </a:pPr>
            <a:r>
              <a:t/>
            </a:r>
            <a:endParaRPr sz="1100">
              <a:solidFill>
                <a:srgbClr val="980000"/>
              </a:solidFill>
            </a:endParaRPr>
          </a:p>
          <a:p>
            <a:pPr indent="0" lvl="0" marL="0" rtl="0" algn="l">
              <a:spcBef>
                <a:spcPts val="0"/>
              </a:spcBef>
              <a:spcAft>
                <a:spcPts val="0"/>
              </a:spcAft>
              <a:buNone/>
            </a:pPr>
            <a:r>
              <a:rPr lang="en-GB" sz="1100">
                <a:solidFill>
                  <a:srgbClr val="980000"/>
                </a:solidFill>
              </a:rPr>
              <a:t>    public void setContent(T content) {</a:t>
            </a:r>
            <a:endParaRPr sz="1100">
              <a:solidFill>
                <a:srgbClr val="980000"/>
              </a:solidFill>
            </a:endParaRPr>
          </a:p>
          <a:p>
            <a:pPr indent="0" lvl="0" marL="0" rtl="0" algn="l">
              <a:spcBef>
                <a:spcPts val="0"/>
              </a:spcBef>
              <a:spcAft>
                <a:spcPts val="0"/>
              </a:spcAft>
              <a:buNone/>
            </a:pPr>
            <a:r>
              <a:rPr lang="en-GB" sz="1100">
                <a:solidFill>
                  <a:srgbClr val="980000"/>
                </a:solidFill>
              </a:rPr>
              <a:t>        this.content = content;</a:t>
            </a:r>
            <a:endParaRPr sz="1100">
              <a:solidFill>
                <a:srgbClr val="980000"/>
              </a:solidFill>
            </a:endParaRPr>
          </a:p>
          <a:p>
            <a:pPr indent="0" lvl="0" marL="0" rtl="0" algn="l">
              <a:spcBef>
                <a:spcPts val="0"/>
              </a:spcBef>
              <a:spcAft>
                <a:spcPts val="0"/>
              </a:spcAft>
              <a:buNone/>
            </a:pPr>
            <a:r>
              <a:rPr lang="en-GB" sz="1100">
                <a:solidFill>
                  <a:srgbClr val="980000"/>
                </a:solidFill>
              </a:rPr>
              <a:t>    }</a:t>
            </a:r>
            <a:endParaRPr sz="1100">
              <a:solidFill>
                <a:srgbClr val="980000"/>
              </a:solidFill>
            </a:endParaRPr>
          </a:p>
          <a:p>
            <a:pPr indent="0" lvl="0" marL="0" rtl="0" algn="l">
              <a:spcBef>
                <a:spcPts val="0"/>
              </a:spcBef>
              <a:spcAft>
                <a:spcPts val="0"/>
              </a:spcAft>
              <a:buNone/>
            </a:pPr>
            <a:r>
              <a:t/>
            </a:r>
            <a:endParaRPr sz="1100">
              <a:solidFill>
                <a:srgbClr val="980000"/>
              </a:solidFill>
            </a:endParaRPr>
          </a:p>
          <a:p>
            <a:pPr indent="0" lvl="0" marL="0" rtl="0" algn="l">
              <a:spcBef>
                <a:spcPts val="0"/>
              </a:spcBef>
              <a:spcAft>
                <a:spcPts val="0"/>
              </a:spcAft>
              <a:buNone/>
            </a:pPr>
            <a:r>
              <a:rPr lang="en-GB" sz="1100">
                <a:solidFill>
                  <a:srgbClr val="980000"/>
                </a:solidFill>
              </a:rPr>
              <a:t>    public T getContent() {</a:t>
            </a:r>
            <a:endParaRPr sz="1100">
              <a:solidFill>
                <a:srgbClr val="980000"/>
              </a:solidFill>
            </a:endParaRPr>
          </a:p>
          <a:p>
            <a:pPr indent="0" lvl="0" marL="0" rtl="0" algn="l">
              <a:spcBef>
                <a:spcPts val="0"/>
              </a:spcBef>
              <a:spcAft>
                <a:spcPts val="0"/>
              </a:spcAft>
              <a:buNone/>
            </a:pPr>
            <a:r>
              <a:rPr lang="en-GB" sz="1100">
                <a:solidFill>
                  <a:srgbClr val="980000"/>
                </a:solidFill>
              </a:rPr>
              <a:t>        return content;</a:t>
            </a:r>
            <a:endParaRPr sz="1100">
              <a:solidFill>
                <a:srgbClr val="980000"/>
              </a:solidFill>
            </a:endParaRPr>
          </a:p>
          <a:p>
            <a:pPr indent="0" lvl="0" marL="0" rtl="0" algn="l">
              <a:spcBef>
                <a:spcPts val="0"/>
              </a:spcBef>
              <a:spcAft>
                <a:spcPts val="0"/>
              </a:spcAft>
              <a:buNone/>
            </a:pPr>
            <a:r>
              <a:rPr lang="en-GB" sz="1100">
                <a:solidFill>
                  <a:srgbClr val="980000"/>
                </a:solidFill>
              </a:rPr>
              <a:t>    }</a:t>
            </a:r>
            <a:endParaRPr sz="1100">
              <a:solidFill>
                <a:srgbClr val="980000"/>
              </a:solidFill>
            </a:endParaRPr>
          </a:p>
          <a:p>
            <a:pPr indent="0" lvl="0" marL="0" rtl="0" algn="l">
              <a:spcBef>
                <a:spcPts val="0"/>
              </a:spcBef>
              <a:spcAft>
                <a:spcPts val="0"/>
              </a:spcAft>
              <a:buNone/>
            </a:pPr>
            <a:r>
              <a:rPr lang="en-GB" sz="1100">
                <a:solidFill>
                  <a:srgbClr val="980000"/>
                </a:solidFill>
              </a:rPr>
              <a:t>}</a:t>
            </a:r>
            <a:endParaRPr sz="1100">
              <a:solidFill>
                <a:srgbClr val="980000"/>
              </a:solidFill>
            </a:endParaRPr>
          </a:p>
          <a:p>
            <a:pPr indent="0" lvl="0" marL="0" rtl="0" algn="l">
              <a:spcBef>
                <a:spcPts val="0"/>
              </a:spcBef>
              <a:spcAft>
                <a:spcPts val="0"/>
              </a:spcAft>
              <a:buNone/>
            </a:pPr>
            <a:r>
              <a:t/>
            </a:r>
            <a:endParaRPr sz="1100">
              <a:solidFill>
                <a:srgbClr val="980000"/>
              </a:solidFill>
            </a:endParaRPr>
          </a:p>
          <a:p>
            <a:pPr indent="0" lvl="0" marL="0" rtl="0" algn="l">
              <a:spcBef>
                <a:spcPts val="0"/>
              </a:spcBef>
              <a:spcAft>
                <a:spcPts val="0"/>
              </a:spcAft>
              <a:buNone/>
            </a:pPr>
            <a:r>
              <a:rPr lang="en-GB" sz="1100">
                <a:solidFill>
                  <a:srgbClr val="980000"/>
                </a:solidFill>
              </a:rPr>
              <a:t>// Usage:</a:t>
            </a:r>
            <a:endParaRPr sz="1100">
              <a:solidFill>
                <a:srgbClr val="980000"/>
              </a:solidFill>
            </a:endParaRPr>
          </a:p>
          <a:p>
            <a:pPr indent="0" lvl="0" marL="0" rtl="0" algn="l">
              <a:spcBef>
                <a:spcPts val="0"/>
              </a:spcBef>
              <a:spcAft>
                <a:spcPts val="0"/>
              </a:spcAft>
              <a:buNone/>
            </a:pPr>
            <a:r>
              <a:rPr lang="en-GB" sz="1100">
                <a:solidFill>
                  <a:srgbClr val="980000"/>
                </a:solidFill>
              </a:rPr>
              <a:t>Box&lt;Integer&gt; integerBox = new Box&lt;&gt;();</a:t>
            </a:r>
            <a:endParaRPr sz="1100">
              <a:solidFill>
                <a:srgbClr val="980000"/>
              </a:solidFill>
            </a:endParaRPr>
          </a:p>
          <a:p>
            <a:pPr indent="0" lvl="0" marL="0" rtl="0" algn="l">
              <a:spcBef>
                <a:spcPts val="0"/>
              </a:spcBef>
              <a:spcAft>
                <a:spcPts val="0"/>
              </a:spcAft>
              <a:buNone/>
            </a:pPr>
            <a:r>
              <a:rPr lang="en-GB" sz="1100">
                <a:solidFill>
                  <a:srgbClr val="980000"/>
                </a:solidFill>
              </a:rPr>
              <a:t>integerBox.setContent(123);</a:t>
            </a:r>
            <a:endParaRPr sz="1100">
              <a:solidFill>
                <a:srgbClr val="980000"/>
              </a:solidFill>
            </a:endParaRPr>
          </a:p>
          <a:p>
            <a:pPr indent="0" lvl="0" marL="0" rtl="0" algn="l">
              <a:spcBef>
                <a:spcPts val="0"/>
              </a:spcBef>
              <a:spcAft>
                <a:spcPts val="0"/>
              </a:spcAft>
              <a:buNone/>
            </a:pPr>
            <a:r>
              <a:rPr lang="en-GB" sz="1100">
                <a:solidFill>
                  <a:srgbClr val="980000"/>
                </a:solidFill>
              </a:rPr>
              <a:t>System.out.println(integerBox.getContent()); // Outputs: 123</a:t>
            </a:r>
            <a:endParaRPr sz="1100">
              <a:solidFill>
                <a:srgbClr val="980000"/>
              </a:solidFill>
            </a:endParaRPr>
          </a:p>
          <a:p>
            <a:pPr indent="0" lvl="0" marL="0" rtl="0" algn="l">
              <a:spcBef>
                <a:spcPts val="0"/>
              </a:spcBef>
              <a:spcAft>
                <a:spcPts val="0"/>
              </a:spcAft>
              <a:buNone/>
            </a:pPr>
            <a:r>
              <a:t/>
            </a:r>
            <a:endParaRPr sz="1100">
              <a:solidFill>
                <a:srgbClr val="980000"/>
              </a:solidFill>
            </a:endParaRPr>
          </a:p>
          <a:p>
            <a:pPr indent="0" lvl="0" marL="0" rtl="0" algn="l">
              <a:spcBef>
                <a:spcPts val="0"/>
              </a:spcBef>
              <a:spcAft>
                <a:spcPts val="0"/>
              </a:spcAft>
              <a:buNone/>
            </a:pPr>
            <a:r>
              <a:rPr lang="en-GB" sz="1100">
                <a:solidFill>
                  <a:srgbClr val="980000"/>
                </a:solidFill>
              </a:rPr>
              <a:t>Box&lt;String&gt; stringBox = new Box&lt;&gt;();</a:t>
            </a:r>
            <a:endParaRPr sz="1100">
              <a:solidFill>
                <a:srgbClr val="980000"/>
              </a:solidFill>
            </a:endParaRPr>
          </a:p>
          <a:p>
            <a:pPr indent="0" lvl="0" marL="0" rtl="0" algn="l">
              <a:spcBef>
                <a:spcPts val="0"/>
              </a:spcBef>
              <a:spcAft>
                <a:spcPts val="0"/>
              </a:spcAft>
              <a:buNone/>
            </a:pPr>
            <a:r>
              <a:rPr lang="en-GB" sz="1100">
                <a:solidFill>
                  <a:srgbClr val="980000"/>
                </a:solidFill>
              </a:rPr>
              <a:t>stringBox.setContent("Hello");</a:t>
            </a:r>
            <a:endParaRPr sz="1100">
              <a:solidFill>
                <a:srgbClr val="980000"/>
              </a:solidFill>
            </a:endParaRPr>
          </a:p>
          <a:p>
            <a:pPr indent="0" lvl="0" marL="0" rtl="0" algn="l">
              <a:spcBef>
                <a:spcPts val="0"/>
              </a:spcBef>
              <a:spcAft>
                <a:spcPts val="0"/>
              </a:spcAft>
              <a:buNone/>
            </a:pPr>
            <a:r>
              <a:rPr lang="en-GB" sz="1100">
                <a:solidFill>
                  <a:srgbClr val="980000"/>
                </a:solidFill>
              </a:rPr>
              <a:t>System.out.println(stringBox.getContent()); // Outputs: Hello</a:t>
            </a:r>
            <a:endParaRPr sz="1100">
              <a:solidFill>
                <a:srgbClr val="980000"/>
              </a:solidFill>
            </a:endParaRPr>
          </a:p>
          <a:p>
            <a:pPr indent="0" lvl="0" marL="0" rtl="0" algn="l">
              <a:spcBef>
                <a:spcPts val="0"/>
              </a:spcBef>
              <a:spcAft>
                <a:spcPts val="0"/>
              </a:spcAft>
              <a:buNone/>
            </a:pPr>
            <a:r>
              <a:t/>
            </a:r>
            <a:endParaRPr sz="1100">
              <a:solidFill>
                <a:srgbClr val="980000"/>
              </a:solidFill>
            </a:endParaRPr>
          </a:p>
        </p:txBody>
      </p:sp>
      <p:sp>
        <p:nvSpPr>
          <p:cNvPr id="144" name="Google Shape;144;p27"/>
          <p:cNvSpPr txBox="1"/>
          <p:nvPr/>
        </p:nvSpPr>
        <p:spPr>
          <a:xfrm>
            <a:off x="2604050" y="150650"/>
            <a:ext cx="3000000" cy="424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GB" sz="1558">
                <a:solidFill>
                  <a:srgbClr val="9900FF"/>
                </a:solidFill>
                <a:latin typeface="Lato"/>
                <a:ea typeface="Lato"/>
                <a:cs typeface="Lato"/>
                <a:sym typeface="Lato"/>
              </a:rPr>
              <a:t>Example in Java</a:t>
            </a:r>
            <a:endParaRPr b="1" sz="1600">
              <a:latin typeface="Lato"/>
              <a:ea typeface="Lato"/>
              <a:cs typeface="Lato"/>
              <a:sym typeface="Lato"/>
            </a:endParaRPr>
          </a:p>
        </p:txBody>
      </p:sp>
      <p:sp>
        <p:nvSpPr>
          <p:cNvPr id="145" name="Google Shape;145;p27"/>
          <p:cNvSpPr txBox="1"/>
          <p:nvPr/>
        </p:nvSpPr>
        <p:spPr>
          <a:xfrm>
            <a:off x="5035875" y="2571750"/>
            <a:ext cx="3000000" cy="143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1600"/>
              </a:spcAft>
              <a:buNone/>
            </a:pPr>
            <a:r>
              <a:rPr b="1" lang="en-GB" sz="1450">
                <a:solidFill>
                  <a:srgbClr val="9900FF"/>
                </a:solidFill>
                <a:latin typeface="Lato"/>
                <a:ea typeface="Lato"/>
                <a:cs typeface="Lato"/>
                <a:sym typeface="Lato"/>
              </a:rPr>
              <a:t>In the example, Box&lt;T&gt; can hold any type, whether it’s an Integer, String, or any other type. The type T is determined when you instantiate the class.</a:t>
            </a:r>
            <a:endParaRPr b="1" sz="1450">
              <a:solidFill>
                <a:srgbClr val="9900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200"/>
              </a:spcAft>
              <a:buNone/>
            </a:pPr>
            <a:r>
              <a:rPr b="1" lang="en-GB" sz="1800">
                <a:solidFill>
                  <a:srgbClr val="9900FF"/>
                </a:solidFill>
                <a:latin typeface="Lato"/>
                <a:ea typeface="Lato"/>
                <a:cs typeface="Lato"/>
                <a:sym typeface="Lato"/>
              </a:rPr>
              <a:t>Generic Methods</a:t>
            </a:r>
            <a:endParaRPr sz="3500">
              <a:solidFill>
                <a:srgbClr val="9900FF"/>
              </a:solidFill>
              <a:latin typeface="Lato"/>
              <a:ea typeface="Lato"/>
              <a:cs typeface="Lato"/>
              <a:sym typeface="Lato"/>
            </a:endParaRPr>
          </a:p>
        </p:txBody>
      </p:sp>
      <p:sp>
        <p:nvSpPr>
          <p:cNvPr id="151" name="Google Shape;151;p28"/>
          <p:cNvSpPr txBox="1"/>
          <p:nvPr>
            <p:ph idx="1" type="body"/>
          </p:nvPr>
        </p:nvSpPr>
        <p:spPr>
          <a:xfrm>
            <a:off x="311700" y="926525"/>
            <a:ext cx="8520600" cy="7893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GB" sz="1700">
                <a:solidFill>
                  <a:srgbClr val="9900FF"/>
                </a:solidFill>
              </a:rPr>
              <a:t>A generic method is a method that can operate on any type. Like generic classes, generic methods use type parameters that are defined in the method signature.</a:t>
            </a:r>
            <a:endParaRPr sz="1700">
              <a:solidFill>
                <a:srgbClr val="9900FF"/>
              </a:solidFill>
            </a:endParaRPr>
          </a:p>
        </p:txBody>
      </p:sp>
      <p:sp>
        <p:nvSpPr>
          <p:cNvPr id="152" name="Google Shape;152;p28"/>
          <p:cNvSpPr txBox="1"/>
          <p:nvPr/>
        </p:nvSpPr>
        <p:spPr>
          <a:xfrm>
            <a:off x="721125" y="1882825"/>
            <a:ext cx="4272000" cy="31824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1300">
                <a:solidFill>
                  <a:srgbClr val="980000"/>
                </a:solidFill>
              </a:rPr>
              <a:t>Example in Java:</a:t>
            </a:r>
            <a:endParaRPr sz="1600">
              <a:solidFill>
                <a:srgbClr val="980000"/>
              </a:solidFill>
              <a:latin typeface="Lato"/>
              <a:ea typeface="Lato"/>
              <a:cs typeface="Lato"/>
              <a:sym typeface="Lato"/>
            </a:endParaRPr>
          </a:p>
          <a:p>
            <a:pPr indent="0" lvl="0" marL="0" rtl="0" algn="l">
              <a:lnSpc>
                <a:spcPct val="115000"/>
              </a:lnSpc>
              <a:spcBef>
                <a:spcPts val="1200"/>
              </a:spcBef>
              <a:spcAft>
                <a:spcPts val="0"/>
              </a:spcAft>
              <a:buNone/>
            </a:pPr>
            <a:r>
              <a:rPr lang="en-GB" sz="1200">
                <a:solidFill>
                  <a:srgbClr val="980000"/>
                </a:solidFill>
                <a:latin typeface="Lato"/>
                <a:ea typeface="Lato"/>
                <a:cs typeface="Lato"/>
                <a:sym typeface="Lato"/>
              </a:rPr>
              <a:t>// Generic method with one type parameter 'T'</a:t>
            </a:r>
            <a:endParaRPr sz="1200">
              <a:solidFill>
                <a:srgbClr val="980000"/>
              </a:solidFill>
              <a:latin typeface="Lato"/>
              <a:ea typeface="Lato"/>
              <a:cs typeface="Lato"/>
              <a:sym typeface="Lato"/>
            </a:endParaRPr>
          </a:p>
          <a:p>
            <a:pPr indent="0" lvl="0" marL="0" rtl="0" algn="l">
              <a:spcBef>
                <a:spcPts val="1200"/>
              </a:spcBef>
              <a:spcAft>
                <a:spcPts val="0"/>
              </a:spcAft>
              <a:buNone/>
            </a:pPr>
            <a:r>
              <a:rPr lang="en-GB" sz="1200">
                <a:solidFill>
                  <a:srgbClr val="980000"/>
                </a:solidFill>
                <a:latin typeface="Lato"/>
                <a:ea typeface="Lato"/>
                <a:cs typeface="Lato"/>
                <a:sym typeface="Lato"/>
              </a:rPr>
              <a:t>public &lt;T&gt; void printArray(T[] array) {</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    for (T element : array) {</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        System.out.println(element);</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    }</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 Usage:</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Integer[] intArray = {1, 2, 3, 4};</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String[] strArray = {"A", "B", "C"};</a:t>
            </a:r>
            <a:endParaRPr sz="1200">
              <a:solidFill>
                <a:srgbClr val="980000"/>
              </a:solidFill>
              <a:latin typeface="Lato"/>
              <a:ea typeface="Lato"/>
              <a:cs typeface="Lato"/>
              <a:sym typeface="Lato"/>
            </a:endParaRPr>
          </a:p>
          <a:p>
            <a:pPr indent="0" lvl="0" marL="0" rtl="0" algn="l">
              <a:spcBef>
                <a:spcPts val="0"/>
              </a:spcBef>
              <a:spcAft>
                <a:spcPts val="0"/>
              </a:spcAft>
              <a:buNone/>
            </a:pPr>
            <a:r>
              <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printArray(intArray); // Outputs: 1 2 3 4</a:t>
            </a:r>
            <a:endParaRPr sz="1200">
              <a:solidFill>
                <a:srgbClr val="980000"/>
              </a:solidFill>
              <a:latin typeface="Lato"/>
              <a:ea typeface="Lato"/>
              <a:cs typeface="Lato"/>
              <a:sym typeface="Lato"/>
            </a:endParaRPr>
          </a:p>
          <a:p>
            <a:pPr indent="0" lvl="0" marL="0" rtl="0" algn="l">
              <a:spcBef>
                <a:spcPts val="0"/>
              </a:spcBef>
              <a:spcAft>
                <a:spcPts val="0"/>
              </a:spcAft>
              <a:buNone/>
            </a:pPr>
            <a:r>
              <a:rPr lang="en-GB" sz="1200">
                <a:solidFill>
                  <a:srgbClr val="980000"/>
                </a:solidFill>
                <a:latin typeface="Lato"/>
                <a:ea typeface="Lato"/>
                <a:cs typeface="Lato"/>
                <a:sym typeface="Lato"/>
              </a:rPr>
              <a:t>printArray(strArray); // Outputs: A B C</a:t>
            </a:r>
            <a:endParaRPr sz="1200">
              <a:solidFill>
                <a:srgbClr val="980000"/>
              </a:solidFill>
              <a:latin typeface="Lato"/>
              <a:ea typeface="Lato"/>
              <a:cs typeface="Lato"/>
              <a:sym typeface="Lato"/>
            </a:endParaRPr>
          </a:p>
          <a:p>
            <a:pPr indent="0" lvl="0" marL="0" rtl="0" algn="l">
              <a:spcBef>
                <a:spcPts val="0"/>
              </a:spcBef>
              <a:spcAft>
                <a:spcPts val="0"/>
              </a:spcAft>
              <a:buNone/>
            </a:pPr>
            <a:r>
              <a:t/>
            </a:r>
            <a:endParaRPr>
              <a:solidFill>
                <a:srgbClr val="980000"/>
              </a:solidFill>
              <a:latin typeface="Lato"/>
              <a:ea typeface="Lato"/>
              <a:cs typeface="Lato"/>
              <a:sym typeface="Lato"/>
            </a:endParaRPr>
          </a:p>
        </p:txBody>
      </p:sp>
      <p:sp>
        <p:nvSpPr>
          <p:cNvPr id="153" name="Google Shape;153;p28"/>
          <p:cNvSpPr txBox="1"/>
          <p:nvPr/>
        </p:nvSpPr>
        <p:spPr>
          <a:xfrm>
            <a:off x="5304900" y="2399600"/>
            <a:ext cx="3000000" cy="12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700"/>
              </a:spcBef>
              <a:spcAft>
                <a:spcPts val="1700"/>
              </a:spcAft>
              <a:buNone/>
            </a:pPr>
            <a:r>
              <a:rPr lang="en-GB" sz="1500">
                <a:solidFill>
                  <a:srgbClr val="9900FF"/>
                </a:solidFill>
                <a:latin typeface="Lato"/>
                <a:ea typeface="Lato"/>
                <a:cs typeface="Lato"/>
                <a:sym typeface="Lato"/>
              </a:rPr>
              <a:t>Here, the printArray method works with any type of array, whether it’s an array of integers, strings, or any other type.</a:t>
            </a:r>
            <a:endParaRPr sz="1500">
              <a:solidFill>
                <a:srgbClr val="9900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400"/>
              </a:spcBef>
              <a:spcAft>
                <a:spcPts val="400"/>
              </a:spcAft>
              <a:buNone/>
            </a:pPr>
            <a:r>
              <a:rPr b="1" lang="en-GB" sz="1800">
                <a:solidFill>
                  <a:srgbClr val="9900FF"/>
                </a:solidFill>
                <a:latin typeface="Lato"/>
                <a:ea typeface="Lato"/>
                <a:cs typeface="Lato"/>
                <a:sym typeface="Lato"/>
              </a:rPr>
              <a:t>Benefits of Using Generics</a:t>
            </a:r>
            <a:endParaRPr sz="3300">
              <a:solidFill>
                <a:srgbClr val="9900FF"/>
              </a:solidFill>
              <a:latin typeface="Lato"/>
              <a:ea typeface="Lato"/>
              <a:cs typeface="Lato"/>
              <a:sym typeface="Lato"/>
            </a:endParaRPr>
          </a:p>
        </p:txBody>
      </p:sp>
      <p:sp>
        <p:nvSpPr>
          <p:cNvPr id="159" name="Google Shape;159;p29"/>
          <p:cNvSpPr txBox="1"/>
          <p:nvPr>
            <p:ph idx="1" type="body"/>
          </p:nvPr>
        </p:nvSpPr>
        <p:spPr>
          <a:xfrm>
            <a:off x="311700" y="894425"/>
            <a:ext cx="8520600" cy="1185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400">
                <a:solidFill>
                  <a:srgbClr val="9900FF"/>
                </a:solidFill>
                <a:latin typeface="Lato"/>
                <a:ea typeface="Lato"/>
                <a:cs typeface="Lato"/>
                <a:sym typeface="Lato"/>
              </a:rPr>
              <a:t>Type Safety:</a:t>
            </a:r>
            <a:endParaRPr b="1" sz="1400">
              <a:solidFill>
                <a:srgbClr val="9900FF"/>
              </a:solidFill>
              <a:latin typeface="Lato"/>
              <a:ea typeface="Lato"/>
              <a:cs typeface="Lato"/>
              <a:sym typeface="Lato"/>
            </a:endParaRPr>
          </a:p>
          <a:p>
            <a:pPr indent="0" lvl="0" marL="0" rtl="0" algn="l">
              <a:spcBef>
                <a:spcPts val="1200"/>
              </a:spcBef>
              <a:spcAft>
                <a:spcPts val="1200"/>
              </a:spcAft>
              <a:buNone/>
            </a:pPr>
            <a:r>
              <a:rPr lang="en-GB" sz="1400">
                <a:solidFill>
                  <a:srgbClr val="9900FF"/>
                </a:solidFill>
                <a:latin typeface="Lato"/>
                <a:ea typeface="Lato"/>
                <a:cs typeface="Lato"/>
                <a:sym typeface="Lato"/>
              </a:rPr>
              <a:t>Generics provide compile-time type checking, which reduces the chances of runtime errors related to type mismatches. If you try to add an element of the wrong type, the code won’t compile.</a:t>
            </a:r>
            <a:endParaRPr sz="2100">
              <a:solidFill>
                <a:srgbClr val="9900FF"/>
              </a:solidFill>
              <a:latin typeface="Lato"/>
              <a:ea typeface="Lato"/>
              <a:cs typeface="Lato"/>
              <a:sym typeface="Lato"/>
            </a:endParaRPr>
          </a:p>
        </p:txBody>
      </p:sp>
      <p:sp>
        <p:nvSpPr>
          <p:cNvPr id="160" name="Google Shape;160;p29"/>
          <p:cNvSpPr txBox="1"/>
          <p:nvPr/>
        </p:nvSpPr>
        <p:spPr>
          <a:xfrm>
            <a:off x="591825" y="2467150"/>
            <a:ext cx="3000000" cy="11853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980000"/>
                </a:solidFill>
                <a:latin typeface="Lato"/>
                <a:ea typeface="Lato"/>
                <a:cs typeface="Lato"/>
                <a:sym typeface="Lato"/>
              </a:rPr>
              <a:t>List&lt;String&gt; list = new ArrayList&lt;&gt;();</a:t>
            </a:r>
            <a:endParaRPr sz="1300">
              <a:solidFill>
                <a:srgbClr val="980000"/>
              </a:solidFill>
              <a:latin typeface="Lato"/>
              <a:ea typeface="Lato"/>
              <a:cs typeface="Lato"/>
              <a:sym typeface="Lato"/>
            </a:endParaRPr>
          </a:p>
          <a:p>
            <a:pPr indent="0" lvl="0" marL="0" rtl="0" algn="l">
              <a:spcBef>
                <a:spcPts val="0"/>
              </a:spcBef>
              <a:spcAft>
                <a:spcPts val="0"/>
              </a:spcAft>
              <a:buNone/>
            </a:pPr>
            <a:r>
              <a:rPr lang="en-GB" sz="1300">
                <a:solidFill>
                  <a:srgbClr val="980000"/>
                </a:solidFill>
                <a:latin typeface="Lato"/>
                <a:ea typeface="Lato"/>
                <a:cs typeface="Lato"/>
                <a:sym typeface="Lato"/>
              </a:rPr>
              <a:t>list.add("Hello");</a:t>
            </a:r>
            <a:endParaRPr sz="1300">
              <a:solidFill>
                <a:srgbClr val="980000"/>
              </a:solidFill>
              <a:latin typeface="Lato"/>
              <a:ea typeface="Lato"/>
              <a:cs typeface="Lato"/>
              <a:sym typeface="Lato"/>
            </a:endParaRPr>
          </a:p>
          <a:p>
            <a:pPr indent="0" lvl="0" marL="0" rtl="0" algn="l">
              <a:spcBef>
                <a:spcPts val="0"/>
              </a:spcBef>
              <a:spcAft>
                <a:spcPts val="0"/>
              </a:spcAft>
              <a:buNone/>
            </a:pPr>
            <a:r>
              <a:rPr lang="en-GB" sz="1300">
                <a:solidFill>
                  <a:srgbClr val="980000"/>
                </a:solidFill>
                <a:latin typeface="Lato"/>
                <a:ea typeface="Lato"/>
                <a:cs typeface="Lato"/>
                <a:sym typeface="Lato"/>
              </a:rPr>
              <a:t>list.add(123); // Compilation error: Incompatible types</a:t>
            </a:r>
            <a:endParaRPr sz="1300">
              <a:solidFill>
                <a:srgbClr val="980000"/>
              </a:solidFill>
              <a:latin typeface="Lato"/>
              <a:ea typeface="Lato"/>
              <a:cs typeface="Lato"/>
              <a:sym typeface="Lato"/>
            </a:endParaRPr>
          </a:p>
          <a:p>
            <a:pPr indent="0" lvl="0" marL="0" rtl="0" algn="l">
              <a:spcBef>
                <a:spcPts val="0"/>
              </a:spcBef>
              <a:spcAft>
                <a:spcPts val="0"/>
              </a:spcAft>
              <a:buNone/>
            </a:pPr>
            <a:r>
              <a:t/>
            </a:r>
            <a:endParaRPr sz="1300">
              <a:solidFill>
                <a:srgbClr val="0000FF"/>
              </a:solidFill>
              <a:latin typeface="Lato"/>
              <a:ea typeface="Lato"/>
              <a:cs typeface="Lato"/>
              <a:sym typeface="Lato"/>
            </a:endParaRPr>
          </a:p>
        </p:txBody>
      </p:sp>
      <p:sp>
        <p:nvSpPr>
          <p:cNvPr id="161" name="Google Shape;161;p29"/>
          <p:cNvSpPr txBox="1"/>
          <p:nvPr/>
        </p:nvSpPr>
        <p:spPr>
          <a:xfrm>
            <a:off x="3960025" y="2079725"/>
            <a:ext cx="5035800" cy="19323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GB">
                <a:solidFill>
                  <a:srgbClr val="9900FF"/>
                </a:solidFill>
                <a:latin typeface="Lato"/>
                <a:ea typeface="Lato"/>
                <a:cs typeface="Lato"/>
                <a:sym typeface="Lato"/>
              </a:rPr>
              <a:t>Reusability:</a:t>
            </a:r>
            <a:endParaRPr b="1">
              <a:solidFill>
                <a:srgbClr val="9900FF"/>
              </a:solidFill>
              <a:latin typeface="Lato"/>
              <a:ea typeface="Lato"/>
              <a:cs typeface="Lato"/>
              <a:sym typeface="Lato"/>
            </a:endParaRPr>
          </a:p>
          <a:p>
            <a:pPr indent="0" lvl="0" marL="0" rtl="0" algn="l">
              <a:lnSpc>
                <a:spcPct val="115000"/>
              </a:lnSpc>
              <a:spcBef>
                <a:spcPts val="1400"/>
              </a:spcBef>
              <a:spcAft>
                <a:spcPts val="0"/>
              </a:spcAft>
              <a:buNone/>
            </a:pPr>
            <a:r>
              <a:rPr b="1" lang="en-GB">
                <a:solidFill>
                  <a:srgbClr val="9900FF"/>
                </a:solidFill>
                <a:latin typeface="Lato"/>
                <a:ea typeface="Lato"/>
                <a:cs typeface="Lato"/>
                <a:sym typeface="Lato"/>
              </a:rPr>
              <a:t>Generics enable you to write more reusable and flexible code. You can create algorithms, data structures, or utility methods that work with any data type.</a:t>
            </a:r>
            <a:endParaRPr b="1">
              <a:solidFill>
                <a:srgbClr val="9900FF"/>
              </a:solidFill>
              <a:latin typeface="Lato"/>
              <a:ea typeface="Lato"/>
              <a:cs typeface="Lato"/>
              <a:sym typeface="Lato"/>
            </a:endParaRPr>
          </a:p>
          <a:p>
            <a:pPr indent="0" lvl="0" marL="0" rtl="0" algn="l">
              <a:lnSpc>
                <a:spcPct val="115000"/>
              </a:lnSpc>
              <a:spcBef>
                <a:spcPts val="1400"/>
              </a:spcBef>
              <a:spcAft>
                <a:spcPts val="1400"/>
              </a:spcAft>
              <a:buNone/>
            </a:pPr>
            <a:r>
              <a:rPr b="1" lang="en-GB" sz="1200">
                <a:solidFill>
                  <a:srgbClr val="980000"/>
                </a:solidFill>
                <a:latin typeface="Lato"/>
                <a:ea typeface="Lato"/>
                <a:cs typeface="Lato"/>
                <a:sym typeface="Lato"/>
              </a:rPr>
              <a:t>Example:</a:t>
            </a:r>
            <a:r>
              <a:rPr lang="en-GB" sz="1200">
                <a:solidFill>
                  <a:srgbClr val="980000"/>
                </a:solidFill>
                <a:latin typeface="Lato"/>
                <a:ea typeface="Lato"/>
                <a:cs typeface="Lato"/>
                <a:sym typeface="Lato"/>
              </a:rPr>
              <a:t> A List&lt;T&gt; can store String, Integer, Double, etc., without needing to write separate list classes for each type.</a:t>
            </a:r>
            <a:endParaRPr b="1">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idx="1" type="body"/>
          </p:nvPr>
        </p:nvSpPr>
        <p:spPr>
          <a:xfrm>
            <a:off x="311700" y="455050"/>
            <a:ext cx="8520600" cy="13773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Clr>
                <a:schemeClr val="dk1"/>
              </a:buClr>
              <a:buSzPts val="1100"/>
              <a:buFont typeface="Arial"/>
              <a:buNone/>
            </a:pPr>
            <a:r>
              <a:rPr b="1" lang="en-GB" sz="1500">
                <a:solidFill>
                  <a:srgbClr val="9900FF"/>
                </a:solidFill>
                <a:latin typeface="Lato"/>
                <a:ea typeface="Lato"/>
                <a:cs typeface="Lato"/>
                <a:sym typeface="Lato"/>
              </a:rPr>
              <a:t>Elimination of Type Casting:</a:t>
            </a:r>
            <a:endParaRPr b="1" sz="1500">
              <a:solidFill>
                <a:srgbClr val="9900FF"/>
              </a:solidFill>
              <a:latin typeface="Lato"/>
              <a:ea typeface="Lato"/>
              <a:cs typeface="Lato"/>
              <a:sym typeface="Lato"/>
            </a:endParaRPr>
          </a:p>
          <a:p>
            <a:pPr indent="-323850" lvl="0" marL="457200" rtl="0" algn="l">
              <a:lnSpc>
                <a:spcPct val="105000"/>
              </a:lnSpc>
              <a:spcBef>
                <a:spcPts val="1200"/>
              </a:spcBef>
              <a:spcAft>
                <a:spcPts val="0"/>
              </a:spcAft>
              <a:buClr>
                <a:srgbClr val="9900FF"/>
              </a:buClr>
              <a:buSzPts val="1500"/>
              <a:buFont typeface="Lato"/>
              <a:buChar char="●"/>
            </a:pPr>
            <a:r>
              <a:rPr lang="en-GB" sz="1500">
                <a:solidFill>
                  <a:srgbClr val="9900FF"/>
                </a:solidFill>
                <a:latin typeface="Lato"/>
                <a:ea typeface="Lato"/>
                <a:cs typeface="Lato"/>
                <a:sym typeface="Lato"/>
              </a:rPr>
              <a:t>Without generics, you often need to cast objects when retrieving them from a collection, leading to potential runtime errors. Generics eliminate the need for explicit casting.</a:t>
            </a:r>
            <a:endParaRPr sz="1500">
              <a:solidFill>
                <a:srgbClr val="9900FF"/>
              </a:solidFill>
              <a:latin typeface="Lato"/>
              <a:ea typeface="Lato"/>
              <a:cs typeface="Lato"/>
              <a:sym typeface="Lato"/>
            </a:endParaRPr>
          </a:p>
          <a:p>
            <a:pPr indent="0" lvl="0" marL="0" rtl="0" algn="l">
              <a:lnSpc>
                <a:spcPct val="105000"/>
              </a:lnSpc>
              <a:spcBef>
                <a:spcPts val="1200"/>
              </a:spcBef>
              <a:spcAft>
                <a:spcPts val="1200"/>
              </a:spcAft>
              <a:buNone/>
            </a:pPr>
            <a:r>
              <a:rPr b="1" lang="en-GB" sz="1500">
                <a:solidFill>
                  <a:srgbClr val="9900FF"/>
                </a:solidFill>
                <a:latin typeface="Lato"/>
                <a:ea typeface="Lato"/>
                <a:cs typeface="Lato"/>
                <a:sym typeface="Lato"/>
              </a:rPr>
              <a:t>        Non-generic Example:</a:t>
            </a:r>
            <a:endParaRPr sz="2200">
              <a:solidFill>
                <a:srgbClr val="9900FF"/>
              </a:solidFill>
              <a:latin typeface="Lato"/>
              <a:ea typeface="Lato"/>
              <a:cs typeface="Lato"/>
              <a:sym typeface="Lato"/>
            </a:endParaRPr>
          </a:p>
        </p:txBody>
      </p:sp>
      <p:sp>
        <p:nvSpPr>
          <p:cNvPr id="167" name="Google Shape;167;p30"/>
          <p:cNvSpPr txBox="1"/>
          <p:nvPr/>
        </p:nvSpPr>
        <p:spPr>
          <a:xfrm>
            <a:off x="462675" y="2458475"/>
            <a:ext cx="3000000" cy="13230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5000"/>
              </a:lnSpc>
              <a:spcBef>
                <a:spcPts val="0"/>
              </a:spcBef>
              <a:spcAft>
                <a:spcPts val="0"/>
              </a:spcAft>
              <a:buNone/>
            </a:pPr>
            <a:r>
              <a:rPr b="1" lang="en-GB" sz="1300">
                <a:solidFill>
                  <a:srgbClr val="980000"/>
                </a:solidFill>
                <a:latin typeface="Lato"/>
                <a:ea typeface="Lato"/>
                <a:cs typeface="Lato"/>
                <a:sym typeface="Lato"/>
              </a:rPr>
              <a:t>List list = new ArrayList();</a:t>
            </a:r>
            <a:endParaRPr b="1" sz="1300">
              <a:solidFill>
                <a:srgbClr val="980000"/>
              </a:solidFill>
              <a:latin typeface="Lato"/>
              <a:ea typeface="Lato"/>
              <a:cs typeface="Lato"/>
              <a:sym typeface="Lato"/>
            </a:endParaRPr>
          </a:p>
          <a:p>
            <a:pPr indent="0" lvl="0" marL="0" rtl="0" algn="l">
              <a:lnSpc>
                <a:spcPct val="105000"/>
              </a:lnSpc>
              <a:spcBef>
                <a:spcPts val="1200"/>
              </a:spcBef>
              <a:spcAft>
                <a:spcPts val="0"/>
              </a:spcAft>
              <a:buNone/>
            </a:pPr>
            <a:r>
              <a:rPr b="1" lang="en-GB" sz="1300">
                <a:solidFill>
                  <a:srgbClr val="980000"/>
                </a:solidFill>
                <a:latin typeface="Lato"/>
                <a:ea typeface="Lato"/>
                <a:cs typeface="Lato"/>
                <a:sym typeface="Lato"/>
              </a:rPr>
              <a:t>list.add("Hello");</a:t>
            </a:r>
            <a:endParaRPr b="1" sz="1300">
              <a:solidFill>
                <a:srgbClr val="980000"/>
              </a:solidFill>
              <a:latin typeface="Lato"/>
              <a:ea typeface="Lato"/>
              <a:cs typeface="Lato"/>
              <a:sym typeface="Lato"/>
            </a:endParaRPr>
          </a:p>
          <a:p>
            <a:pPr indent="0" lvl="0" marL="0" rtl="0" algn="l">
              <a:lnSpc>
                <a:spcPct val="105000"/>
              </a:lnSpc>
              <a:spcBef>
                <a:spcPts val="1200"/>
              </a:spcBef>
              <a:spcAft>
                <a:spcPts val="1200"/>
              </a:spcAft>
              <a:buNone/>
            </a:pPr>
            <a:r>
              <a:rPr b="1" lang="en-GB" sz="1300">
                <a:solidFill>
                  <a:srgbClr val="980000"/>
                </a:solidFill>
                <a:latin typeface="Lato"/>
                <a:ea typeface="Lato"/>
                <a:cs typeface="Lato"/>
                <a:sym typeface="Lato"/>
              </a:rPr>
              <a:t>String str = (String) list.get(0); // Explicit cast required</a:t>
            </a:r>
            <a:endParaRPr b="1"/>
          </a:p>
        </p:txBody>
      </p:sp>
      <p:sp>
        <p:nvSpPr>
          <p:cNvPr id="168" name="Google Shape;168;p30"/>
          <p:cNvSpPr txBox="1"/>
          <p:nvPr/>
        </p:nvSpPr>
        <p:spPr>
          <a:xfrm>
            <a:off x="4885250" y="1538725"/>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1500"/>
              </a:spcAft>
              <a:buNone/>
            </a:pPr>
            <a:r>
              <a:rPr b="1" lang="en-GB" sz="1500">
                <a:solidFill>
                  <a:srgbClr val="9900FF"/>
                </a:solidFill>
              </a:rPr>
              <a:t>Generic Example:</a:t>
            </a:r>
            <a:endParaRPr b="1" sz="1500">
              <a:solidFill>
                <a:srgbClr val="9900FF"/>
              </a:solidFill>
            </a:endParaRPr>
          </a:p>
        </p:txBody>
      </p:sp>
      <p:sp>
        <p:nvSpPr>
          <p:cNvPr id="169" name="Google Shape;169;p30"/>
          <p:cNvSpPr txBox="1"/>
          <p:nvPr/>
        </p:nvSpPr>
        <p:spPr>
          <a:xfrm>
            <a:off x="4668800" y="2335025"/>
            <a:ext cx="3432900" cy="10467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980000"/>
                </a:solidFill>
                <a:latin typeface="Lato"/>
                <a:ea typeface="Lato"/>
                <a:cs typeface="Lato"/>
                <a:sym typeface="Lato"/>
              </a:rPr>
              <a:t>List&lt;String&gt; list = new ArrayList&lt;&gt;();</a:t>
            </a:r>
            <a:endParaRPr b="1">
              <a:solidFill>
                <a:srgbClr val="980000"/>
              </a:solidFill>
              <a:latin typeface="Lato"/>
              <a:ea typeface="Lato"/>
              <a:cs typeface="Lato"/>
              <a:sym typeface="Lato"/>
            </a:endParaRPr>
          </a:p>
          <a:p>
            <a:pPr indent="0" lvl="0" marL="0" rtl="0" algn="l">
              <a:spcBef>
                <a:spcPts val="0"/>
              </a:spcBef>
              <a:spcAft>
                <a:spcPts val="0"/>
              </a:spcAft>
              <a:buNone/>
            </a:pPr>
            <a:r>
              <a:rPr b="1" lang="en-GB">
                <a:solidFill>
                  <a:srgbClr val="980000"/>
                </a:solidFill>
                <a:latin typeface="Lato"/>
                <a:ea typeface="Lato"/>
                <a:cs typeface="Lato"/>
                <a:sym typeface="Lato"/>
              </a:rPr>
              <a:t>list.add("Hello");</a:t>
            </a:r>
            <a:endParaRPr b="1">
              <a:solidFill>
                <a:srgbClr val="980000"/>
              </a:solidFill>
              <a:latin typeface="Lato"/>
              <a:ea typeface="Lato"/>
              <a:cs typeface="Lato"/>
              <a:sym typeface="Lato"/>
            </a:endParaRPr>
          </a:p>
          <a:p>
            <a:pPr indent="0" lvl="0" marL="0" rtl="0" algn="l">
              <a:spcBef>
                <a:spcPts val="0"/>
              </a:spcBef>
              <a:spcAft>
                <a:spcPts val="0"/>
              </a:spcAft>
              <a:buNone/>
            </a:pPr>
            <a:r>
              <a:rPr b="1" lang="en-GB">
                <a:solidFill>
                  <a:srgbClr val="980000"/>
                </a:solidFill>
                <a:latin typeface="Lato"/>
                <a:ea typeface="Lato"/>
                <a:cs typeface="Lato"/>
                <a:sym typeface="Lato"/>
              </a:rPr>
              <a:t>String str = list.get(0); // No cast needed</a:t>
            </a:r>
            <a:endParaRPr b="1">
              <a:solidFill>
                <a:srgbClr val="980000"/>
              </a:solidFill>
              <a:latin typeface="Lato"/>
              <a:ea typeface="Lato"/>
              <a:cs typeface="Lato"/>
              <a:sym typeface="Lato"/>
            </a:endParaRPr>
          </a:p>
          <a:p>
            <a:pPr indent="0" lvl="0" marL="0" rtl="0" algn="l">
              <a:spcBef>
                <a:spcPts val="0"/>
              </a:spcBef>
              <a:spcAft>
                <a:spcPts val="0"/>
              </a:spcAft>
              <a:buNone/>
            </a:pPr>
            <a:r>
              <a:t/>
            </a:r>
            <a:endParaRPr b="1">
              <a:solidFill>
                <a:srgbClr val="980000"/>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320">
                <a:solidFill>
                  <a:srgbClr val="9900FF"/>
                </a:solidFill>
                <a:latin typeface="Lato"/>
                <a:ea typeface="Lato"/>
                <a:cs typeface="Lato"/>
                <a:sym typeface="Lato"/>
              </a:rPr>
              <a:t>Benefits of Generic Class</a:t>
            </a:r>
            <a:endParaRPr sz="2320">
              <a:solidFill>
                <a:srgbClr val="9900FF"/>
              </a:solidFill>
              <a:latin typeface="Lato"/>
              <a:ea typeface="Lato"/>
              <a:cs typeface="Lato"/>
              <a:sym typeface="Lato"/>
            </a:endParaRPr>
          </a:p>
        </p:txBody>
      </p:sp>
      <p:sp>
        <p:nvSpPr>
          <p:cNvPr id="175" name="Google Shape;175;p31"/>
          <p:cNvSpPr txBox="1"/>
          <p:nvPr>
            <p:ph idx="1" type="body"/>
          </p:nvPr>
        </p:nvSpPr>
        <p:spPr>
          <a:xfrm>
            <a:off x="311700" y="1152475"/>
            <a:ext cx="8520600" cy="3660600"/>
          </a:xfrm>
          <a:prstGeom prst="rect">
            <a:avLst/>
          </a:prstGeom>
        </p:spPr>
        <p:txBody>
          <a:bodyPr anchorCtr="0" anchor="t" bIns="91425" lIns="91425" spcFirstLastPara="1" rIns="91425" wrap="square" tIns="91425">
            <a:normAutofit fontScale="92500" lnSpcReduction="20000"/>
          </a:bodyPr>
          <a:lstStyle/>
          <a:p>
            <a:pPr indent="0" lvl="0" marL="457200" rtl="0" algn="l">
              <a:spcBef>
                <a:spcPts val="1200"/>
              </a:spcBef>
              <a:spcAft>
                <a:spcPts val="0"/>
              </a:spcAft>
              <a:buNone/>
            </a:pPr>
            <a:r>
              <a:rPr b="1" lang="en-GB" sz="1400">
                <a:solidFill>
                  <a:srgbClr val="9900FF"/>
                </a:solidFill>
                <a:latin typeface="Lato"/>
                <a:ea typeface="Lato"/>
                <a:cs typeface="Lato"/>
                <a:sym typeface="Lato"/>
              </a:rPr>
              <a:t>Code Maintainability:</a:t>
            </a:r>
            <a:endParaRPr b="1" sz="1400">
              <a:solidFill>
                <a:srgbClr val="9900FF"/>
              </a:solidFill>
              <a:latin typeface="Lato"/>
              <a:ea typeface="Lato"/>
              <a:cs typeface="Lato"/>
              <a:sym typeface="Lato"/>
            </a:endParaRPr>
          </a:p>
          <a:p>
            <a:pPr indent="-310832" lvl="1" marL="914400" rtl="0" algn="l">
              <a:spcBef>
                <a:spcPts val="1200"/>
              </a:spcBef>
              <a:spcAft>
                <a:spcPts val="0"/>
              </a:spcAft>
              <a:buClr>
                <a:srgbClr val="9900FF"/>
              </a:buClr>
              <a:buSzPct val="100000"/>
              <a:buFont typeface="Lato"/>
              <a:buChar char="○"/>
            </a:pPr>
            <a:r>
              <a:rPr lang="en-GB">
                <a:solidFill>
                  <a:srgbClr val="9900FF"/>
                </a:solidFill>
                <a:latin typeface="Lato"/>
                <a:ea typeface="Lato"/>
                <a:cs typeface="Lato"/>
                <a:sym typeface="Lato"/>
              </a:rPr>
              <a:t>By using generics, you write less repetitive code, making your codebase easier to maintain. You don't need to implement different versions of the same class or method for different data types.</a:t>
            </a:r>
            <a:endParaRPr>
              <a:solidFill>
                <a:srgbClr val="9900FF"/>
              </a:solidFill>
              <a:latin typeface="Lato"/>
              <a:ea typeface="Lato"/>
              <a:cs typeface="Lato"/>
              <a:sym typeface="Lato"/>
            </a:endParaRPr>
          </a:p>
          <a:p>
            <a:pPr indent="0" lvl="0" marL="457200" rtl="0" algn="l">
              <a:spcBef>
                <a:spcPts val="1200"/>
              </a:spcBef>
              <a:spcAft>
                <a:spcPts val="0"/>
              </a:spcAft>
              <a:buNone/>
            </a:pPr>
            <a:r>
              <a:rPr b="1" lang="en-GB" sz="1400">
                <a:solidFill>
                  <a:srgbClr val="9900FF"/>
                </a:solidFill>
                <a:latin typeface="Lato"/>
                <a:ea typeface="Lato"/>
                <a:cs typeface="Lato"/>
                <a:sym typeface="Lato"/>
              </a:rPr>
              <a:t>Performance:</a:t>
            </a:r>
            <a:endParaRPr b="1" sz="1400">
              <a:solidFill>
                <a:srgbClr val="9900FF"/>
              </a:solidFill>
              <a:latin typeface="Lato"/>
              <a:ea typeface="Lato"/>
              <a:cs typeface="Lato"/>
              <a:sym typeface="Lato"/>
            </a:endParaRPr>
          </a:p>
          <a:p>
            <a:pPr indent="-310832" lvl="1" marL="914400" rtl="0" algn="l">
              <a:spcBef>
                <a:spcPts val="1200"/>
              </a:spcBef>
              <a:spcAft>
                <a:spcPts val="0"/>
              </a:spcAft>
              <a:buClr>
                <a:srgbClr val="9900FF"/>
              </a:buClr>
              <a:buSzPct val="100000"/>
              <a:buFont typeface="Lato"/>
              <a:buChar char="○"/>
            </a:pPr>
            <a:r>
              <a:rPr lang="en-GB">
                <a:solidFill>
                  <a:srgbClr val="9900FF"/>
                </a:solidFill>
                <a:latin typeface="Lato"/>
                <a:ea typeface="Lato"/>
                <a:cs typeface="Lato"/>
                <a:sym typeface="Lato"/>
              </a:rPr>
              <a:t>Generics in Java are implemented using a feature called "type erasure," which means that there is no runtime overhead due to generics. The generated bytecode is similar to non-generic code, ensuring good performance.</a:t>
            </a:r>
            <a:endParaRPr>
              <a:solidFill>
                <a:srgbClr val="9900FF"/>
              </a:solidFill>
              <a:latin typeface="Lato"/>
              <a:ea typeface="Lato"/>
              <a:cs typeface="Lato"/>
              <a:sym typeface="Lato"/>
            </a:endParaRPr>
          </a:p>
          <a:p>
            <a:pPr indent="457200" lvl="0" marL="0" rtl="0" algn="l">
              <a:spcBef>
                <a:spcPts val="1200"/>
              </a:spcBef>
              <a:spcAft>
                <a:spcPts val="0"/>
              </a:spcAft>
              <a:buNone/>
            </a:pPr>
            <a:r>
              <a:t/>
            </a:r>
            <a:endParaRPr b="1" sz="1424">
              <a:solidFill>
                <a:srgbClr val="9900FF"/>
              </a:solidFill>
            </a:endParaRPr>
          </a:p>
          <a:p>
            <a:pPr indent="457200" lvl="0" marL="0" rtl="0" algn="l">
              <a:spcBef>
                <a:spcPts val="1200"/>
              </a:spcBef>
              <a:spcAft>
                <a:spcPts val="0"/>
              </a:spcAft>
              <a:buNone/>
            </a:pPr>
            <a:r>
              <a:rPr b="1" lang="en-GB" sz="1424">
                <a:solidFill>
                  <a:srgbClr val="9900FF"/>
                </a:solidFill>
              </a:rPr>
              <a:t>Use Case:</a:t>
            </a:r>
            <a:endParaRPr b="1" sz="1424">
              <a:solidFill>
                <a:srgbClr val="9900FF"/>
              </a:solidFill>
            </a:endParaRPr>
          </a:p>
          <a:p>
            <a:pPr indent="0" lvl="0" marL="457200" rtl="0" algn="l">
              <a:spcBef>
                <a:spcPts val="1200"/>
              </a:spcBef>
              <a:spcAft>
                <a:spcPts val="0"/>
              </a:spcAft>
              <a:buNone/>
            </a:pPr>
            <a:r>
              <a:rPr lang="en-GB" sz="1424">
                <a:solidFill>
                  <a:srgbClr val="9900FF"/>
                </a:solidFill>
              </a:rPr>
              <a:t>Use member inner classes when you want to logically group classes that are only used in a specific context, typically associated with the instance of the outer class.</a:t>
            </a:r>
            <a:endParaRPr sz="1424">
              <a:solidFill>
                <a:srgbClr val="9900FF"/>
              </a:solidFill>
            </a:endParaRPr>
          </a:p>
          <a:p>
            <a:pPr indent="0" lvl="0" marL="457200" rtl="0" algn="l">
              <a:spcBef>
                <a:spcPts val="1200"/>
              </a:spcBef>
              <a:spcAft>
                <a:spcPts val="1200"/>
              </a:spcAft>
              <a:buNone/>
            </a:pPr>
            <a:r>
              <a:t/>
            </a:r>
            <a:endParaRPr>
              <a:solidFill>
                <a:srgbClr val="9900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1"/>
              </a:buClr>
              <a:buFont typeface="Arial"/>
              <a:buNone/>
            </a:pPr>
            <a:r>
              <a:rPr lang="en-GB" sz="1800">
                <a:solidFill>
                  <a:srgbClr val="9900FF"/>
                </a:solidFill>
                <a:highlight>
                  <a:srgbClr val="FFFFFF"/>
                </a:highlight>
                <a:latin typeface="Lato"/>
                <a:ea typeface="Lato"/>
                <a:cs typeface="Lato"/>
                <a:sym typeface="Lato"/>
              </a:rPr>
              <a:t>Day 2: Agenda</a:t>
            </a:r>
            <a:endParaRPr sz="3400">
              <a:solidFill>
                <a:srgbClr val="9900FF"/>
              </a:solidFill>
              <a:highlight>
                <a:srgbClr val="FFFFFF"/>
              </a:highlight>
              <a:latin typeface="Lato"/>
              <a:ea typeface="Lato"/>
              <a:cs typeface="Lato"/>
              <a:sym typeface="Lato"/>
            </a:endParaRPr>
          </a:p>
        </p:txBody>
      </p:sp>
      <p:sp>
        <p:nvSpPr>
          <p:cNvPr id="60" name="Google Shape;60;p14"/>
          <p:cNvSpPr txBox="1"/>
          <p:nvPr>
            <p:ph idx="1" type="body"/>
          </p:nvPr>
        </p:nvSpPr>
        <p:spPr>
          <a:xfrm>
            <a:off x="0" y="863550"/>
            <a:ext cx="8757000" cy="4280100"/>
          </a:xfrm>
          <a:prstGeom prst="rect">
            <a:avLst/>
          </a:prstGeom>
        </p:spPr>
        <p:txBody>
          <a:bodyPr anchorCtr="0" anchor="t" bIns="91425" lIns="91425" spcFirstLastPara="1" rIns="91425" wrap="square" tIns="91425">
            <a:noAutofit/>
          </a:bodyPr>
          <a:lstStyle/>
          <a:p>
            <a:pPr indent="-368300" lvl="0" marL="342900" rtl="0" algn="l">
              <a:lnSpc>
                <a:spcPct val="100000"/>
              </a:lnSpc>
              <a:spcBef>
                <a:spcPts val="0"/>
              </a:spcBef>
              <a:spcAft>
                <a:spcPts val="0"/>
              </a:spcAft>
              <a:buClr>
                <a:srgbClr val="9900FF"/>
              </a:buClr>
              <a:buSzPts val="1400"/>
              <a:buFont typeface="Lato"/>
              <a:buChar char="➢"/>
            </a:pPr>
            <a:r>
              <a:rPr lang="en-GB" sz="1600">
                <a:solidFill>
                  <a:srgbClr val="9900FF"/>
                </a:solidFill>
                <a:latin typeface="Lato"/>
                <a:ea typeface="Lato"/>
                <a:cs typeface="Lato"/>
                <a:sym typeface="Lato"/>
              </a:rPr>
              <a:t>Introduction to Collections Framework: Lists, Sets, Maps - basic operations and common implementations (ArrayList, LinkedList, HashSet, HashMap)</a:t>
            </a:r>
            <a:endParaRPr sz="1600">
              <a:solidFill>
                <a:srgbClr val="9900FF"/>
              </a:solidFill>
              <a:latin typeface="Lato"/>
              <a:ea typeface="Lato"/>
              <a:cs typeface="Lato"/>
              <a:sym typeface="Lato"/>
            </a:endParaRPr>
          </a:p>
          <a:p>
            <a:pPr indent="0" lvl="0" marL="457200" rtl="0" algn="l">
              <a:lnSpc>
                <a:spcPct val="100000"/>
              </a:lnSpc>
              <a:spcBef>
                <a:spcPts val="0"/>
              </a:spcBef>
              <a:spcAft>
                <a:spcPts val="0"/>
              </a:spcAft>
              <a:buNone/>
            </a:pPr>
            <a:r>
              <a:t/>
            </a:r>
            <a:endParaRPr sz="1600">
              <a:solidFill>
                <a:srgbClr val="9900FF"/>
              </a:solidFill>
              <a:latin typeface="Lato"/>
              <a:ea typeface="Lato"/>
              <a:cs typeface="Lato"/>
              <a:sym typeface="Lato"/>
            </a:endParaRPr>
          </a:p>
          <a:p>
            <a:pPr indent="-368300" lvl="0" marL="342900" rtl="0" algn="l">
              <a:lnSpc>
                <a:spcPct val="100000"/>
              </a:lnSpc>
              <a:spcBef>
                <a:spcPts val="0"/>
              </a:spcBef>
              <a:spcAft>
                <a:spcPts val="0"/>
              </a:spcAft>
              <a:buClr>
                <a:srgbClr val="9900FF"/>
              </a:buClr>
              <a:buSzPts val="1400"/>
              <a:buFont typeface="Lato"/>
              <a:buChar char="➢"/>
            </a:pPr>
            <a:r>
              <a:rPr lang="en-GB" sz="1600">
                <a:solidFill>
                  <a:srgbClr val="9900FF"/>
                </a:solidFill>
                <a:latin typeface="Lato"/>
                <a:ea typeface="Lato"/>
                <a:cs typeface="Lato"/>
                <a:sym typeface="Lato"/>
              </a:rPr>
              <a:t>Advanced Collection Features: Iterators, comparators, sorting, and searching in collections.</a:t>
            </a:r>
            <a:endParaRPr sz="1600">
              <a:solidFill>
                <a:srgbClr val="9900FF"/>
              </a:solidFill>
              <a:latin typeface="Lato"/>
              <a:ea typeface="Lato"/>
              <a:cs typeface="Lato"/>
              <a:sym typeface="Lato"/>
            </a:endParaRPr>
          </a:p>
          <a:p>
            <a:pPr indent="0" lvl="0" marL="457200" rtl="0" algn="l">
              <a:lnSpc>
                <a:spcPct val="100000"/>
              </a:lnSpc>
              <a:spcBef>
                <a:spcPts val="0"/>
              </a:spcBef>
              <a:spcAft>
                <a:spcPts val="0"/>
              </a:spcAft>
              <a:buNone/>
            </a:pPr>
            <a:r>
              <a:t/>
            </a:r>
            <a:endParaRPr sz="1600">
              <a:solidFill>
                <a:srgbClr val="9900FF"/>
              </a:solidFill>
              <a:latin typeface="Lato"/>
              <a:ea typeface="Lato"/>
              <a:cs typeface="Lato"/>
              <a:sym typeface="Lato"/>
            </a:endParaRPr>
          </a:p>
          <a:p>
            <a:pPr indent="-368300" lvl="0" marL="342900" rtl="0" algn="l">
              <a:lnSpc>
                <a:spcPct val="100000"/>
              </a:lnSpc>
              <a:spcBef>
                <a:spcPts val="0"/>
              </a:spcBef>
              <a:spcAft>
                <a:spcPts val="0"/>
              </a:spcAft>
              <a:buClr>
                <a:srgbClr val="9900FF"/>
              </a:buClr>
              <a:buSzPts val="1400"/>
              <a:buFont typeface="Lato"/>
              <a:buChar char="➢"/>
            </a:pPr>
            <a:r>
              <a:rPr lang="en-GB" sz="1600">
                <a:solidFill>
                  <a:srgbClr val="9900FF"/>
                </a:solidFill>
                <a:latin typeface="Lato"/>
                <a:ea typeface="Lato"/>
                <a:cs typeface="Lato"/>
                <a:sym typeface="Lato"/>
              </a:rPr>
              <a:t>Generics in Java: Understanding generic classes and methods, benefits of using generics.</a:t>
            </a:r>
            <a:endParaRPr sz="1600">
              <a:solidFill>
                <a:srgbClr val="9900FF"/>
              </a:solidFill>
              <a:latin typeface="Lato"/>
              <a:ea typeface="Lato"/>
              <a:cs typeface="Lato"/>
              <a:sym typeface="Lato"/>
            </a:endParaRPr>
          </a:p>
          <a:p>
            <a:pPr indent="0" lvl="0" marL="457200" rtl="0" algn="l">
              <a:lnSpc>
                <a:spcPct val="100000"/>
              </a:lnSpc>
              <a:spcBef>
                <a:spcPts val="0"/>
              </a:spcBef>
              <a:spcAft>
                <a:spcPts val="0"/>
              </a:spcAft>
              <a:buNone/>
            </a:pPr>
            <a:r>
              <a:t/>
            </a:r>
            <a:endParaRPr sz="1600">
              <a:solidFill>
                <a:srgbClr val="9900FF"/>
              </a:solidFill>
              <a:latin typeface="Lato"/>
              <a:ea typeface="Lato"/>
              <a:cs typeface="Lato"/>
              <a:sym typeface="Lato"/>
            </a:endParaRPr>
          </a:p>
          <a:p>
            <a:pPr indent="-368300" lvl="0" marL="342900" rtl="0" algn="l">
              <a:lnSpc>
                <a:spcPct val="100000"/>
              </a:lnSpc>
              <a:spcBef>
                <a:spcPts val="0"/>
              </a:spcBef>
              <a:spcAft>
                <a:spcPts val="0"/>
              </a:spcAft>
              <a:buClr>
                <a:srgbClr val="9900FF"/>
              </a:buClr>
              <a:buSzPts val="1400"/>
              <a:buFont typeface="Lato"/>
              <a:buChar char="➢"/>
            </a:pPr>
            <a:r>
              <a:rPr lang="en-GB" sz="1600">
                <a:solidFill>
                  <a:srgbClr val="9900FF"/>
                </a:solidFill>
                <a:latin typeface="Lato"/>
                <a:ea typeface="Lato"/>
                <a:cs typeface="Lato"/>
                <a:sym typeface="Lato"/>
              </a:rPr>
              <a:t>Inner Classes and Anonymous Classes: Use cases and functionalities of different types of </a:t>
            </a:r>
            <a:endParaRPr sz="1600">
              <a:solidFill>
                <a:srgbClr val="9900FF"/>
              </a:solidFill>
              <a:latin typeface="Lato"/>
              <a:ea typeface="Lato"/>
              <a:cs typeface="Lato"/>
              <a:sym typeface="Lato"/>
            </a:endParaRPr>
          </a:p>
          <a:p>
            <a:pPr indent="0" lvl="0" marL="457200" rtl="0" algn="l">
              <a:lnSpc>
                <a:spcPct val="100000"/>
              </a:lnSpc>
              <a:spcBef>
                <a:spcPts val="0"/>
              </a:spcBef>
              <a:spcAft>
                <a:spcPts val="0"/>
              </a:spcAft>
              <a:buNone/>
            </a:pPr>
            <a:r>
              <a:t/>
            </a:r>
            <a:endParaRPr sz="1600">
              <a:solidFill>
                <a:srgbClr val="9900FF"/>
              </a:solidFill>
              <a:latin typeface="Lato"/>
              <a:ea typeface="Lato"/>
              <a:cs typeface="Lato"/>
              <a:sym typeface="Lato"/>
            </a:endParaRPr>
          </a:p>
          <a:p>
            <a:pPr indent="-368300" lvl="0" marL="342900" rtl="0" algn="l">
              <a:lnSpc>
                <a:spcPct val="100000"/>
              </a:lnSpc>
              <a:spcBef>
                <a:spcPts val="0"/>
              </a:spcBef>
              <a:spcAft>
                <a:spcPts val="0"/>
              </a:spcAft>
              <a:buClr>
                <a:srgbClr val="9900FF"/>
              </a:buClr>
              <a:buSzPts val="1400"/>
              <a:buFont typeface="Lato"/>
              <a:buChar char="➢"/>
            </a:pPr>
            <a:r>
              <a:rPr lang="en-GB" sz="1600">
                <a:solidFill>
                  <a:srgbClr val="9900FF"/>
                </a:solidFill>
                <a:latin typeface="Lato"/>
                <a:ea typeface="Lato"/>
                <a:cs typeface="Lato"/>
                <a:sym typeface="Lato"/>
              </a:rPr>
              <a:t>inner classes(local inner classes, anonymous inner classes, and static nested classes)</a:t>
            </a:r>
            <a:endParaRPr sz="1600">
              <a:solidFill>
                <a:srgbClr val="9900FF"/>
              </a:solidFill>
              <a:latin typeface="Lato"/>
              <a:ea typeface="Lato"/>
              <a:cs typeface="Lato"/>
              <a:sym typeface="Lato"/>
            </a:endParaRPr>
          </a:p>
          <a:p>
            <a:pPr indent="0" lvl="0" marL="457200" rtl="0" algn="l">
              <a:lnSpc>
                <a:spcPct val="100000"/>
              </a:lnSpc>
              <a:spcBef>
                <a:spcPts val="0"/>
              </a:spcBef>
              <a:spcAft>
                <a:spcPts val="0"/>
              </a:spcAft>
              <a:buNone/>
            </a:pPr>
            <a:r>
              <a:t/>
            </a:r>
            <a:endParaRPr sz="1600">
              <a:solidFill>
                <a:srgbClr val="9900FF"/>
              </a:solidFill>
              <a:latin typeface="Lato"/>
              <a:ea typeface="Lato"/>
              <a:cs typeface="Lato"/>
              <a:sym typeface="Lato"/>
            </a:endParaRPr>
          </a:p>
          <a:p>
            <a:pPr indent="-368300" lvl="0" marL="342900" rtl="0" algn="l">
              <a:lnSpc>
                <a:spcPct val="100000"/>
              </a:lnSpc>
              <a:spcBef>
                <a:spcPts val="0"/>
              </a:spcBef>
              <a:spcAft>
                <a:spcPts val="0"/>
              </a:spcAft>
              <a:buClr>
                <a:srgbClr val="9900FF"/>
              </a:buClr>
              <a:buSzPts val="1400"/>
              <a:buFont typeface="Lato"/>
              <a:buChar char="➢"/>
            </a:pPr>
            <a:r>
              <a:rPr lang="en-GB" sz="1600">
                <a:solidFill>
                  <a:srgbClr val="9900FF"/>
                </a:solidFill>
                <a:latin typeface="Lato"/>
                <a:ea typeface="Lato"/>
                <a:cs typeface="Lato"/>
                <a:sym typeface="Lato"/>
              </a:rPr>
              <a:t>Introduction to Java 8 Features: Overview of Lambda expressions and Streams API.</a:t>
            </a:r>
            <a:endParaRPr sz="1600">
              <a:solidFill>
                <a:srgbClr val="9900FF"/>
              </a:solidFill>
              <a:latin typeface="Lato"/>
              <a:ea typeface="Lato"/>
              <a:cs typeface="Lato"/>
              <a:sym typeface="Lato"/>
            </a:endParaRPr>
          </a:p>
          <a:p>
            <a:pPr indent="0" lvl="0" marL="457200" rtl="0" algn="l">
              <a:lnSpc>
                <a:spcPct val="100000"/>
              </a:lnSpc>
              <a:spcBef>
                <a:spcPts val="0"/>
              </a:spcBef>
              <a:spcAft>
                <a:spcPts val="0"/>
              </a:spcAft>
              <a:buNone/>
            </a:pPr>
            <a:r>
              <a:t/>
            </a:r>
            <a:endParaRPr sz="1600">
              <a:solidFill>
                <a:srgbClr val="9900FF"/>
              </a:solidFill>
              <a:latin typeface="Lato"/>
              <a:ea typeface="Lato"/>
              <a:cs typeface="Lato"/>
              <a:sym typeface="Lato"/>
            </a:endParaRPr>
          </a:p>
          <a:p>
            <a:pPr indent="-368300" lvl="0" marL="342900" rtl="0" algn="l">
              <a:lnSpc>
                <a:spcPct val="100000"/>
              </a:lnSpc>
              <a:spcBef>
                <a:spcPts val="0"/>
              </a:spcBef>
              <a:spcAft>
                <a:spcPts val="0"/>
              </a:spcAft>
              <a:buClr>
                <a:srgbClr val="9900FF"/>
              </a:buClr>
              <a:buSzPts val="1400"/>
              <a:buFont typeface="Lato"/>
              <a:buChar char="➢"/>
            </a:pPr>
            <a:r>
              <a:rPr lang="en-GB" sz="1600">
                <a:solidFill>
                  <a:srgbClr val="9900FF"/>
                </a:solidFill>
                <a:latin typeface="Lato"/>
                <a:ea typeface="Lato"/>
                <a:cs typeface="Lato"/>
                <a:sym typeface="Lato"/>
              </a:rPr>
              <a:t>Lambda expressions for sorting, filtering, and performing operations on collections.</a:t>
            </a:r>
            <a:endParaRPr sz="1600">
              <a:solidFill>
                <a:srgbClr val="9900FF"/>
              </a:solidFill>
              <a:latin typeface="Lato"/>
              <a:ea typeface="Lato"/>
              <a:cs typeface="Lato"/>
              <a:sym typeface="Lato"/>
            </a:endParaRPr>
          </a:p>
          <a:p>
            <a:pPr indent="0" lvl="0" marL="457200" rtl="0" algn="l">
              <a:lnSpc>
                <a:spcPct val="100000"/>
              </a:lnSpc>
              <a:spcBef>
                <a:spcPts val="0"/>
              </a:spcBef>
              <a:spcAft>
                <a:spcPts val="0"/>
              </a:spcAft>
              <a:buNone/>
            </a:pPr>
            <a:r>
              <a:t/>
            </a:r>
            <a:endParaRPr sz="1600">
              <a:solidFill>
                <a:srgbClr val="9900FF"/>
              </a:solidFill>
              <a:latin typeface="Lato"/>
              <a:ea typeface="Lato"/>
              <a:cs typeface="Lato"/>
              <a:sym typeface="Lato"/>
            </a:endParaRPr>
          </a:p>
          <a:p>
            <a:pPr indent="-368300" lvl="0" marL="342900" rtl="0" algn="l">
              <a:lnSpc>
                <a:spcPct val="100000"/>
              </a:lnSpc>
              <a:spcBef>
                <a:spcPts val="0"/>
              </a:spcBef>
              <a:spcAft>
                <a:spcPts val="0"/>
              </a:spcAft>
              <a:buClr>
                <a:srgbClr val="9900FF"/>
              </a:buClr>
              <a:buSzPts val="1600"/>
              <a:buFont typeface="Lato"/>
              <a:buChar char="➢"/>
            </a:pPr>
            <a:r>
              <a:rPr lang="en-GB" sz="1600">
                <a:solidFill>
                  <a:srgbClr val="9900FF"/>
                </a:solidFill>
                <a:latin typeface="Lato"/>
                <a:ea typeface="Lato"/>
                <a:cs typeface="Lato"/>
                <a:sym typeface="Lato"/>
              </a:rPr>
              <a:t>Processing collections using Stream API for filtering, transforming, and aggregating data.</a:t>
            </a:r>
            <a:endParaRPr sz="2200">
              <a:solidFill>
                <a:srgbClr val="9900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400"/>
              </a:spcBef>
              <a:spcAft>
                <a:spcPts val="400"/>
              </a:spcAft>
              <a:buNone/>
            </a:pPr>
            <a:r>
              <a:rPr b="1" lang="en-GB" sz="1800">
                <a:solidFill>
                  <a:srgbClr val="9900FF"/>
                </a:solidFill>
                <a:latin typeface="Lato"/>
                <a:ea typeface="Lato"/>
                <a:cs typeface="Lato"/>
                <a:sym typeface="Lato"/>
              </a:rPr>
              <a:t>Inner Classes and Anonymous Classes</a:t>
            </a:r>
            <a:endParaRPr sz="3300">
              <a:solidFill>
                <a:srgbClr val="9900FF"/>
              </a:solidFill>
              <a:latin typeface="Lato"/>
              <a:ea typeface="Lato"/>
              <a:cs typeface="Lato"/>
              <a:sym typeface="Lato"/>
            </a:endParaRPr>
          </a:p>
        </p:txBody>
      </p:sp>
      <p:sp>
        <p:nvSpPr>
          <p:cNvPr id="181" name="Google Shape;18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100">
                <a:solidFill>
                  <a:schemeClr val="dk1"/>
                </a:solidFill>
              </a:rPr>
              <a:t>Inner classes</a:t>
            </a:r>
            <a:r>
              <a:rPr lang="en-GB" sz="1100">
                <a:solidFill>
                  <a:schemeClr val="dk1"/>
                </a:solidFill>
              </a:rPr>
              <a:t> in Java are classes that are defined within another class. They help logically group classes that are only used in one place, improve encapsulation, and lead to more readable and maintainable code. There are several types of inner classes, each with its own use cases and functionalities.</a:t>
            </a:r>
            <a:endParaRPr sz="1100">
              <a:solidFill>
                <a:schemeClr val="dk1"/>
              </a:solidFill>
            </a:endParaRPr>
          </a:p>
          <a:p>
            <a:pPr indent="0" lvl="0" marL="0" rtl="0" algn="l">
              <a:spcBef>
                <a:spcPts val="1400"/>
              </a:spcBef>
              <a:spcAft>
                <a:spcPts val="0"/>
              </a:spcAft>
              <a:buNone/>
            </a:pPr>
            <a:r>
              <a:rPr b="1" lang="en-GB" sz="1300">
                <a:solidFill>
                  <a:schemeClr val="dk1"/>
                </a:solidFill>
              </a:rPr>
              <a:t>1. Member Inner Classes</a:t>
            </a:r>
            <a:endParaRPr b="1" sz="1300">
              <a:solidFill>
                <a:schemeClr val="dk1"/>
              </a:solidFill>
            </a:endParaRPr>
          </a:p>
          <a:p>
            <a:pPr indent="0" lvl="0" marL="0" rtl="0" algn="l">
              <a:spcBef>
                <a:spcPts val="1200"/>
              </a:spcBef>
              <a:spcAft>
                <a:spcPts val="0"/>
              </a:spcAft>
              <a:buNone/>
            </a:pPr>
            <a:r>
              <a:rPr lang="en-GB" sz="1100">
                <a:solidFill>
                  <a:schemeClr val="dk1"/>
                </a:solidFill>
              </a:rPr>
              <a:t>A </a:t>
            </a:r>
            <a:r>
              <a:rPr b="1" lang="en-GB" sz="1100">
                <a:solidFill>
                  <a:schemeClr val="dk1"/>
                </a:solidFill>
              </a:rPr>
              <a:t>member inner class</a:t>
            </a:r>
            <a:r>
              <a:rPr lang="en-GB" sz="1100">
                <a:solidFill>
                  <a:schemeClr val="dk1"/>
                </a:solidFill>
              </a:rPr>
              <a:t> is a non-static class that is defined within another class. It has access to all the fields and methods of its outer class, including private members.</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505375" y="12220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120">
                <a:solidFill>
                  <a:srgbClr val="9900FF"/>
                </a:solidFill>
              </a:rPr>
              <a:t>Use Case</a:t>
            </a:r>
            <a:endParaRPr sz="2120">
              <a:solidFill>
                <a:srgbClr val="9900FF"/>
              </a:solidFill>
            </a:endParaRPr>
          </a:p>
        </p:txBody>
      </p:sp>
      <p:sp>
        <p:nvSpPr>
          <p:cNvPr id="187" name="Google Shape;187;p33"/>
          <p:cNvSpPr txBox="1"/>
          <p:nvPr/>
        </p:nvSpPr>
        <p:spPr>
          <a:xfrm>
            <a:off x="936200" y="785500"/>
            <a:ext cx="3000000" cy="42483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rgbClr val="980000"/>
                </a:solidFill>
                <a:latin typeface="Lato"/>
                <a:ea typeface="Lato"/>
                <a:cs typeface="Lato"/>
                <a:sym typeface="Lato"/>
              </a:rPr>
              <a:t>class OuterClass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private String message = "Hello, World!";</a:t>
            </a:r>
            <a:endParaRPr sz="1100">
              <a:solidFill>
                <a:srgbClr val="980000"/>
              </a:solidFill>
              <a:latin typeface="Lato"/>
              <a:ea typeface="Lato"/>
              <a:cs typeface="Lato"/>
              <a:sym typeface="Lato"/>
            </a:endParaRPr>
          </a:p>
          <a:p>
            <a:pPr indent="0" lvl="0" marL="0" rtl="0" algn="l">
              <a:spcBef>
                <a:spcPts val="0"/>
              </a:spcBef>
              <a:spcAft>
                <a:spcPts val="0"/>
              </a:spcAft>
              <a:buNone/>
            </a:pPr>
            <a:r>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class InnerClass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void displayMessage()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System.out.println(message); // Can access outer class private members</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a:t>
            </a:r>
            <a:endParaRPr sz="1100">
              <a:solidFill>
                <a:srgbClr val="980000"/>
              </a:solidFill>
              <a:latin typeface="Lato"/>
              <a:ea typeface="Lato"/>
              <a:cs typeface="Lato"/>
              <a:sym typeface="Lato"/>
            </a:endParaRPr>
          </a:p>
          <a:p>
            <a:pPr indent="0" lvl="0" marL="0" rtl="0" algn="l">
              <a:spcBef>
                <a:spcPts val="0"/>
              </a:spcBef>
              <a:spcAft>
                <a:spcPts val="0"/>
              </a:spcAft>
              <a:buNone/>
            </a:pPr>
            <a:r>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void createInner()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InnerClass inner = new InnerClass();</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inner.displayMessage();</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a:t>
            </a:r>
            <a:endParaRPr sz="1100">
              <a:solidFill>
                <a:srgbClr val="980000"/>
              </a:solidFill>
              <a:latin typeface="Lato"/>
              <a:ea typeface="Lato"/>
              <a:cs typeface="Lato"/>
              <a:sym typeface="Lato"/>
            </a:endParaRPr>
          </a:p>
          <a:p>
            <a:pPr indent="0" lvl="0" marL="0" rtl="0" algn="l">
              <a:spcBef>
                <a:spcPts val="0"/>
              </a:spcBef>
              <a:spcAft>
                <a:spcPts val="0"/>
              </a:spcAft>
              <a:buNone/>
            </a:pPr>
            <a:r>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public class Main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public static void main(String[] args)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OuterClass outer = new OuterClass();</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outer.createInner(); // Outputs: Hello, World!</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a:t>
            </a:r>
            <a:endParaRPr sz="1100">
              <a:solidFill>
                <a:srgbClr val="980000"/>
              </a:solidFill>
              <a:latin typeface="Lato"/>
              <a:ea typeface="Lato"/>
              <a:cs typeface="Lato"/>
              <a:sym typeface="Lato"/>
            </a:endParaRPr>
          </a:p>
          <a:p>
            <a:pPr indent="0" lvl="0" marL="0" rtl="0" algn="l">
              <a:spcBef>
                <a:spcPts val="0"/>
              </a:spcBef>
              <a:spcAft>
                <a:spcPts val="0"/>
              </a:spcAft>
              <a:buNone/>
            </a:pPr>
            <a:r>
              <a:t/>
            </a:r>
            <a:endParaRPr sz="1100">
              <a:solidFill>
                <a:srgbClr val="98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ctr">
              <a:spcBef>
                <a:spcPts val="0"/>
              </a:spcBef>
              <a:spcAft>
                <a:spcPts val="0"/>
              </a:spcAft>
              <a:buNone/>
            </a:pPr>
            <a:r>
              <a:rPr b="1" lang="en-GB" sz="1600">
                <a:solidFill>
                  <a:srgbClr val="9900FF"/>
                </a:solidFill>
                <a:latin typeface="Lato"/>
                <a:ea typeface="Lato"/>
                <a:cs typeface="Lato"/>
                <a:sym typeface="Lato"/>
              </a:rPr>
              <a:t>Introduction to Collections Framework: Lists, Sets, Maps - basic operations and common implementations (ArrayList, LinkedList, HashSet, HashMap)</a:t>
            </a:r>
            <a:endParaRPr b="1"/>
          </a:p>
        </p:txBody>
      </p:sp>
      <p:sp>
        <p:nvSpPr>
          <p:cNvPr id="66" name="Google Shape;66;p15"/>
          <p:cNvSpPr txBox="1"/>
          <p:nvPr>
            <p:ph idx="1" type="body"/>
          </p:nvPr>
        </p:nvSpPr>
        <p:spPr>
          <a:xfrm>
            <a:off x="236875" y="1152475"/>
            <a:ext cx="8595300" cy="3822000"/>
          </a:xfrm>
          <a:prstGeom prst="rect">
            <a:avLst/>
          </a:prstGeom>
        </p:spPr>
        <p:txBody>
          <a:bodyPr anchorCtr="0" anchor="t" bIns="91425" lIns="91425" spcFirstLastPara="1" rIns="91425" wrap="square" tIns="91425">
            <a:noAutofit/>
          </a:bodyPr>
          <a:lstStyle/>
          <a:p>
            <a:pPr indent="0" lvl="0" marL="0" rtl="0" algn="ctr">
              <a:lnSpc>
                <a:spcPct val="95000"/>
              </a:lnSpc>
              <a:spcBef>
                <a:spcPts val="1400"/>
              </a:spcBef>
              <a:spcAft>
                <a:spcPts val="0"/>
              </a:spcAft>
              <a:buClr>
                <a:schemeClr val="dk1"/>
              </a:buClr>
              <a:buSzPts val="852"/>
              <a:buFont typeface="Arial"/>
              <a:buNone/>
            </a:pPr>
            <a:r>
              <a:rPr b="1" lang="en-GB" sz="1340">
                <a:solidFill>
                  <a:srgbClr val="9900FF"/>
                </a:solidFill>
                <a:latin typeface="Lato"/>
                <a:ea typeface="Lato"/>
                <a:cs typeface="Lato"/>
                <a:sym typeface="Lato"/>
              </a:rPr>
              <a:t>Introduction to Java Collections Framework</a:t>
            </a:r>
            <a:endParaRPr b="1" sz="1340">
              <a:solidFill>
                <a:srgbClr val="9900FF"/>
              </a:solidFill>
              <a:latin typeface="Lato"/>
              <a:ea typeface="Lato"/>
              <a:cs typeface="Lato"/>
              <a:sym typeface="Lato"/>
            </a:endParaRPr>
          </a:p>
          <a:p>
            <a:pPr indent="0" lvl="0" marL="0" rtl="0" algn="l">
              <a:lnSpc>
                <a:spcPct val="95000"/>
              </a:lnSpc>
              <a:spcBef>
                <a:spcPts val="400"/>
              </a:spcBef>
              <a:spcAft>
                <a:spcPts val="0"/>
              </a:spcAft>
              <a:buSzPts val="852"/>
              <a:buNone/>
            </a:pPr>
            <a:r>
              <a:rPr lang="en-GB" sz="1495">
                <a:solidFill>
                  <a:srgbClr val="9900FF"/>
                </a:solidFill>
                <a:latin typeface="Lato"/>
                <a:ea typeface="Lato"/>
                <a:cs typeface="Lato"/>
                <a:sym typeface="Lato"/>
              </a:rPr>
              <a:t>The Java Collections Framework (JCF) is a comprehensive and unified architecture for handling and manipulating collections of objects. It includes interfaces, implementations (classes), and algorithms that allow developers to work with groups of objects in a more effective and efficient manner.</a:t>
            </a:r>
            <a:endParaRPr sz="1495">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852"/>
              <a:buFont typeface="Arial"/>
              <a:buNone/>
            </a:pPr>
            <a:r>
              <a:rPr lang="en-GB" sz="1721" u="sng">
                <a:solidFill>
                  <a:srgbClr val="9900FF"/>
                </a:solidFill>
                <a:latin typeface="Lato"/>
                <a:ea typeface="Lato"/>
                <a:cs typeface="Lato"/>
                <a:sym typeface="Lato"/>
              </a:rPr>
              <a:t>Key Components of the Java Collections Framework:</a:t>
            </a:r>
            <a:endParaRPr sz="1721" u="sng">
              <a:solidFill>
                <a:srgbClr val="9900FF"/>
              </a:solidFill>
              <a:latin typeface="Lato"/>
              <a:ea typeface="Lato"/>
              <a:cs typeface="Lato"/>
              <a:sym typeface="Lato"/>
            </a:endParaRPr>
          </a:p>
          <a:p>
            <a:pPr indent="-337898" lvl="0" marL="457200" rtl="0" algn="l">
              <a:lnSpc>
                <a:spcPct val="95000"/>
              </a:lnSpc>
              <a:spcBef>
                <a:spcPts val="1200"/>
              </a:spcBef>
              <a:spcAft>
                <a:spcPts val="0"/>
              </a:spcAft>
              <a:buClr>
                <a:srgbClr val="9900FF"/>
              </a:buClr>
              <a:buSzPts val="1721"/>
              <a:buAutoNum type="arabicPeriod"/>
            </a:pPr>
            <a:r>
              <a:rPr lang="en-GB" sz="1721">
                <a:solidFill>
                  <a:srgbClr val="9900FF"/>
                </a:solidFill>
                <a:latin typeface="Lato"/>
                <a:ea typeface="Lato"/>
                <a:cs typeface="Lato"/>
                <a:sym typeface="Lato"/>
              </a:rPr>
              <a:t>Interfaces: These define the abstract data types (ADTs) that represent collections. Common interfaces include List, Set, and Map.</a:t>
            </a:r>
            <a:endParaRPr sz="1721">
              <a:solidFill>
                <a:srgbClr val="9900FF"/>
              </a:solidFill>
              <a:latin typeface="Lato"/>
              <a:ea typeface="Lato"/>
              <a:cs typeface="Lato"/>
              <a:sym typeface="Lato"/>
            </a:endParaRPr>
          </a:p>
          <a:p>
            <a:pPr indent="-337898" lvl="0" marL="457200" rtl="0" algn="l">
              <a:lnSpc>
                <a:spcPct val="95000"/>
              </a:lnSpc>
              <a:spcBef>
                <a:spcPts val="0"/>
              </a:spcBef>
              <a:spcAft>
                <a:spcPts val="0"/>
              </a:spcAft>
              <a:buClr>
                <a:srgbClr val="9900FF"/>
              </a:buClr>
              <a:buSzPts val="1721"/>
              <a:buAutoNum type="arabicPeriod"/>
            </a:pPr>
            <a:r>
              <a:rPr lang="en-GB" sz="1721">
                <a:solidFill>
                  <a:srgbClr val="9900FF"/>
                </a:solidFill>
                <a:latin typeface="Lato"/>
                <a:ea typeface="Lato"/>
                <a:cs typeface="Lato"/>
                <a:sym typeface="Lato"/>
              </a:rPr>
              <a:t>Implementations: These are the concrete classes that implement the interfaces. For example, ArrayList implements List, HashSet implements Set, and HashMap implements Map.</a:t>
            </a:r>
            <a:endParaRPr sz="1721">
              <a:solidFill>
                <a:srgbClr val="9900FF"/>
              </a:solidFill>
              <a:latin typeface="Lato"/>
              <a:ea typeface="Lato"/>
              <a:cs typeface="Lato"/>
              <a:sym typeface="Lato"/>
            </a:endParaRPr>
          </a:p>
          <a:p>
            <a:pPr indent="-337898" lvl="0" marL="457200" rtl="0" algn="l">
              <a:lnSpc>
                <a:spcPct val="95000"/>
              </a:lnSpc>
              <a:spcBef>
                <a:spcPts val="0"/>
              </a:spcBef>
              <a:spcAft>
                <a:spcPts val="0"/>
              </a:spcAft>
              <a:buClr>
                <a:srgbClr val="9900FF"/>
              </a:buClr>
              <a:buSzPts val="1721"/>
              <a:buAutoNum type="arabicPeriod"/>
            </a:pPr>
            <a:r>
              <a:rPr lang="en-GB" sz="1721">
                <a:solidFill>
                  <a:srgbClr val="9900FF"/>
                </a:solidFill>
                <a:latin typeface="Lato"/>
                <a:ea typeface="Lato"/>
                <a:cs typeface="Lato"/>
                <a:sym typeface="Lato"/>
              </a:rPr>
              <a:t>Algorithms: These are the methods provided by the Collections Framework to perform various operations on collections, such as sorting, searching, and shuffling.</a:t>
            </a:r>
            <a:endParaRPr sz="1721">
              <a:solidFill>
                <a:srgbClr val="9900FF"/>
              </a:solidFill>
              <a:latin typeface="Lato"/>
              <a:ea typeface="Lato"/>
              <a:cs typeface="Lato"/>
              <a:sym typeface="Lato"/>
            </a:endParaRPr>
          </a:p>
          <a:p>
            <a:pPr indent="-289083" lvl="0" marL="457200" rtl="0" algn="l">
              <a:lnSpc>
                <a:spcPct val="95000"/>
              </a:lnSpc>
              <a:spcBef>
                <a:spcPts val="0"/>
              </a:spcBef>
              <a:spcAft>
                <a:spcPts val="0"/>
              </a:spcAft>
              <a:buClr>
                <a:schemeClr val="dk1"/>
              </a:buClr>
              <a:buSzPts val="952"/>
              <a:buFont typeface="Lato"/>
              <a:buAutoNum type="arabicPeriod"/>
            </a:pPr>
            <a:r>
              <a:t/>
            </a:r>
            <a:endParaRPr sz="952">
              <a:solidFill>
                <a:schemeClr val="dk1"/>
              </a:solidFill>
              <a:latin typeface="Lato"/>
              <a:ea typeface="Lato"/>
              <a:cs typeface="Lato"/>
              <a:sym typeface="Lato"/>
            </a:endParaRPr>
          </a:p>
          <a:p>
            <a:pPr indent="0" lvl="0" marL="0" rtl="0" algn="l">
              <a:lnSpc>
                <a:spcPct val="95000"/>
              </a:lnSpc>
              <a:spcBef>
                <a:spcPts val="1200"/>
              </a:spcBef>
              <a:spcAft>
                <a:spcPts val="1200"/>
              </a:spcAft>
              <a:buSzPts val="852"/>
              <a:buNone/>
            </a:pPr>
            <a:r>
              <a:t/>
            </a:r>
            <a:endParaRPr sz="1495">
              <a:solidFill>
                <a:srgbClr val="9900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400"/>
              </a:spcBef>
              <a:spcAft>
                <a:spcPts val="0"/>
              </a:spcAft>
              <a:buClr>
                <a:schemeClr val="dk1"/>
              </a:buClr>
              <a:buSzPct val="47826"/>
              <a:buFont typeface="Arial"/>
              <a:buNone/>
            </a:pPr>
            <a:r>
              <a:rPr b="1" lang="en-GB" sz="2300">
                <a:solidFill>
                  <a:srgbClr val="9900FF"/>
                </a:solidFill>
              </a:rPr>
              <a:t>Lists</a:t>
            </a:r>
            <a:endParaRPr b="1" sz="2300">
              <a:solidFill>
                <a:srgbClr val="9900FF"/>
              </a:solidFill>
            </a:endParaRPr>
          </a:p>
          <a:p>
            <a:pPr indent="0" lvl="0" marL="0" rtl="0" algn="l">
              <a:spcBef>
                <a:spcPts val="400"/>
              </a:spcBef>
              <a:spcAft>
                <a:spcPts val="0"/>
              </a:spcAft>
              <a:buNone/>
            </a:pPr>
            <a:r>
              <a:t/>
            </a:r>
            <a:endParaRPr/>
          </a:p>
        </p:txBody>
      </p:sp>
      <p:sp>
        <p:nvSpPr>
          <p:cNvPr id="72" name="Google Shape;72;p16"/>
          <p:cNvSpPr txBox="1"/>
          <p:nvPr>
            <p:ph idx="1" type="body"/>
          </p:nvPr>
        </p:nvSpPr>
        <p:spPr>
          <a:xfrm>
            <a:off x="161550" y="1152475"/>
            <a:ext cx="8670900" cy="39081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Clr>
                <a:schemeClr val="dk1"/>
              </a:buClr>
              <a:buSzPts val="1100"/>
              <a:buFont typeface="Arial"/>
              <a:buNone/>
            </a:pPr>
            <a:r>
              <a:rPr b="1" lang="en-GB" sz="1400">
                <a:solidFill>
                  <a:srgbClr val="9900FF"/>
                </a:solidFill>
                <a:latin typeface="Lato"/>
                <a:ea typeface="Lato"/>
                <a:cs typeface="Lato"/>
                <a:sym typeface="Lato"/>
              </a:rPr>
              <a:t>Lists</a:t>
            </a:r>
            <a:endParaRPr b="1" sz="1400">
              <a:solidFill>
                <a:srgbClr val="9900FF"/>
              </a:solidFill>
              <a:latin typeface="Lato"/>
              <a:ea typeface="Lato"/>
              <a:cs typeface="Lato"/>
              <a:sym typeface="Lato"/>
            </a:endParaRPr>
          </a:p>
          <a:p>
            <a:pPr indent="-317500" lvl="0" marL="457200" rtl="0" algn="l">
              <a:lnSpc>
                <a:spcPct val="105000"/>
              </a:lnSpc>
              <a:spcBef>
                <a:spcPts val="1200"/>
              </a:spcBef>
              <a:spcAft>
                <a:spcPts val="0"/>
              </a:spcAft>
              <a:buClr>
                <a:srgbClr val="9900FF"/>
              </a:buClr>
              <a:buSzPts val="1400"/>
              <a:buChar char="●"/>
            </a:pPr>
            <a:r>
              <a:rPr b="1" lang="en-GB" sz="1400">
                <a:solidFill>
                  <a:srgbClr val="9900FF"/>
                </a:solidFill>
                <a:latin typeface="Lato"/>
                <a:ea typeface="Lato"/>
                <a:cs typeface="Lato"/>
                <a:sym typeface="Lato"/>
              </a:rPr>
              <a:t>Definition</a:t>
            </a:r>
            <a:r>
              <a:rPr lang="en-GB" sz="1400">
                <a:solidFill>
                  <a:srgbClr val="9900FF"/>
                </a:solidFill>
                <a:latin typeface="Lato"/>
                <a:ea typeface="Lato"/>
                <a:cs typeface="Lato"/>
                <a:sym typeface="Lato"/>
              </a:rPr>
              <a:t>: A List is an ordered collection (also known as a sequence). Lists allow duplicate elements.</a:t>
            </a:r>
            <a:endParaRPr sz="1400">
              <a:solidFill>
                <a:srgbClr val="9900FF"/>
              </a:solidFill>
              <a:latin typeface="Lato"/>
              <a:ea typeface="Lato"/>
              <a:cs typeface="Lato"/>
              <a:sym typeface="Lato"/>
            </a:endParaRPr>
          </a:p>
          <a:p>
            <a:pPr indent="-317500" lvl="0" marL="457200" rtl="0" algn="l">
              <a:lnSpc>
                <a:spcPct val="105000"/>
              </a:lnSpc>
              <a:spcBef>
                <a:spcPts val="0"/>
              </a:spcBef>
              <a:spcAft>
                <a:spcPts val="0"/>
              </a:spcAft>
              <a:buClr>
                <a:srgbClr val="9900FF"/>
              </a:buClr>
              <a:buSzPts val="1400"/>
              <a:buChar char="●"/>
            </a:pPr>
            <a:r>
              <a:rPr b="1" lang="en-GB" sz="1400">
                <a:solidFill>
                  <a:srgbClr val="9900FF"/>
                </a:solidFill>
                <a:latin typeface="Lato"/>
                <a:ea typeface="Lato"/>
                <a:cs typeface="Lato"/>
                <a:sym typeface="Lato"/>
              </a:rPr>
              <a:t>Common Implementations</a:t>
            </a:r>
            <a:r>
              <a:rPr lang="en-GB" sz="1400">
                <a:solidFill>
                  <a:srgbClr val="9900FF"/>
                </a:solidFill>
                <a:latin typeface="Lato"/>
                <a:ea typeface="Lato"/>
                <a:cs typeface="Lato"/>
                <a:sym typeface="Lato"/>
              </a:rPr>
              <a:t>:</a:t>
            </a:r>
            <a:endParaRPr sz="1400">
              <a:solidFill>
                <a:srgbClr val="9900FF"/>
              </a:solidFill>
              <a:latin typeface="Lato"/>
              <a:ea typeface="Lato"/>
              <a:cs typeface="Lato"/>
              <a:sym typeface="Lato"/>
            </a:endParaRPr>
          </a:p>
          <a:p>
            <a:pPr indent="-317500" lvl="1" marL="914400" rtl="0" algn="l">
              <a:lnSpc>
                <a:spcPct val="105000"/>
              </a:lnSpc>
              <a:spcBef>
                <a:spcPts val="0"/>
              </a:spcBef>
              <a:spcAft>
                <a:spcPts val="0"/>
              </a:spcAft>
              <a:buClr>
                <a:srgbClr val="9900FF"/>
              </a:buClr>
              <a:buSzPts val="1400"/>
              <a:buChar char="○"/>
            </a:pPr>
            <a:r>
              <a:rPr b="1" lang="en-GB">
                <a:solidFill>
                  <a:srgbClr val="9900FF"/>
                </a:solidFill>
                <a:latin typeface="Lato"/>
                <a:ea typeface="Lato"/>
                <a:cs typeface="Lato"/>
                <a:sym typeface="Lato"/>
              </a:rPr>
              <a:t>ArrayList</a:t>
            </a:r>
            <a:r>
              <a:rPr lang="en-GB">
                <a:solidFill>
                  <a:srgbClr val="9900FF"/>
                </a:solidFill>
                <a:latin typeface="Lato"/>
                <a:ea typeface="Lato"/>
                <a:cs typeface="Lato"/>
                <a:sym typeface="Lato"/>
              </a:rPr>
              <a:t>: A resizable array implementation of the List interface. It provides fast random access to elements but slower insertions and deletions (except at the end).</a:t>
            </a:r>
            <a:endParaRPr>
              <a:solidFill>
                <a:srgbClr val="9900FF"/>
              </a:solidFill>
              <a:latin typeface="Lato"/>
              <a:ea typeface="Lato"/>
              <a:cs typeface="Lato"/>
              <a:sym typeface="Lato"/>
            </a:endParaRPr>
          </a:p>
          <a:p>
            <a:pPr indent="-317500" lvl="1" marL="914400" rtl="0" algn="l">
              <a:lnSpc>
                <a:spcPct val="105000"/>
              </a:lnSpc>
              <a:spcBef>
                <a:spcPts val="0"/>
              </a:spcBef>
              <a:spcAft>
                <a:spcPts val="0"/>
              </a:spcAft>
              <a:buClr>
                <a:srgbClr val="9900FF"/>
              </a:buClr>
              <a:buSzPts val="1400"/>
              <a:buChar char="○"/>
            </a:pPr>
            <a:r>
              <a:rPr b="1" lang="en-GB">
                <a:solidFill>
                  <a:srgbClr val="9900FF"/>
                </a:solidFill>
                <a:latin typeface="Lato"/>
                <a:ea typeface="Lato"/>
                <a:cs typeface="Lato"/>
                <a:sym typeface="Lato"/>
              </a:rPr>
              <a:t>LinkedList</a:t>
            </a:r>
            <a:r>
              <a:rPr lang="en-GB">
                <a:solidFill>
                  <a:srgbClr val="9900FF"/>
                </a:solidFill>
                <a:latin typeface="Lato"/>
                <a:ea typeface="Lato"/>
                <a:cs typeface="Lato"/>
                <a:sym typeface="Lato"/>
              </a:rPr>
              <a:t>: A doubly-linked list implementation. It allows for faster insertions and deletions than ArrayList but slower random access.</a:t>
            </a:r>
            <a:endParaRPr>
              <a:solidFill>
                <a:srgbClr val="9900FF"/>
              </a:solidFill>
              <a:latin typeface="Lato"/>
              <a:ea typeface="Lato"/>
              <a:cs typeface="Lato"/>
              <a:sym typeface="Lato"/>
            </a:endParaRPr>
          </a:p>
          <a:p>
            <a:pPr indent="-317500" lvl="0" marL="457200" rtl="0" algn="l">
              <a:lnSpc>
                <a:spcPct val="105000"/>
              </a:lnSpc>
              <a:spcBef>
                <a:spcPts val="0"/>
              </a:spcBef>
              <a:spcAft>
                <a:spcPts val="0"/>
              </a:spcAft>
              <a:buClr>
                <a:srgbClr val="9900FF"/>
              </a:buClr>
              <a:buSzPts val="1400"/>
              <a:buChar char="●"/>
            </a:pPr>
            <a:r>
              <a:rPr b="1" lang="en-GB" sz="1400">
                <a:solidFill>
                  <a:srgbClr val="9900FF"/>
                </a:solidFill>
                <a:latin typeface="Lato"/>
                <a:ea typeface="Lato"/>
                <a:cs typeface="Lato"/>
                <a:sym typeface="Lato"/>
              </a:rPr>
              <a:t>Basic Operations</a:t>
            </a:r>
            <a:r>
              <a:rPr lang="en-GB" sz="1400">
                <a:solidFill>
                  <a:srgbClr val="9900FF"/>
                </a:solidFill>
                <a:latin typeface="Lato"/>
                <a:ea typeface="Lato"/>
                <a:cs typeface="Lato"/>
                <a:sym typeface="Lato"/>
              </a:rPr>
              <a:t>:</a:t>
            </a:r>
            <a:endParaRPr sz="1400">
              <a:solidFill>
                <a:srgbClr val="9900FF"/>
              </a:solidFill>
              <a:latin typeface="Lato"/>
              <a:ea typeface="Lato"/>
              <a:cs typeface="Lato"/>
              <a:sym typeface="Lato"/>
            </a:endParaRPr>
          </a:p>
          <a:p>
            <a:pPr indent="-317500" lvl="1" marL="914400" rtl="0" algn="l">
              <a:lnSpc>
                <a:spcPct val="105000"/>
              </a:lnSpc>
              <a:spcBef>
                <a:spcPts val="0"/>
              </a:spcBef>
              <a:spcAft>
                <a:spcPts val="0"/>
              </a:spcAft>
              <a:buClr>
                <a:srgbClr val="9900FF"/>
              </a:buClr>
              <a:buSzPts val="1400"/>
              <a:buChar char="○"/>
            </a:pPr>
            <a:r>
              <a:rPr b="1" lang="en-GB">
                <a:solidFill>
                  <a:srgbClr val="9900FF"/>
                </a:solidFill>
                <a:latin typeface="Lato"/>
                <a:ea typeface="Lato"/>
                <a:cs typeface="Lato"/>
                <a:sym typeface="Lato"/>
              </a:rPr>
              <a:t>Add elements</a:t>
            </a:r>
            <a:r>
              <a:rPr lang="en-GB">
                <a:solidFill>
                  <a:srgbClr val="9900FF"/>
                </a:solidFill>
                <a:latin typeface="Lato"/>
                <a:ea typeface="Lato"/>
                <a:cs typeface="Lato"/>
                <a:sym typeface="Lato"/>
              </a:rPr>
              <a:t>: add(E element), add(int index, E element)</a:t>
            </a:r>
            <a:endParaRPr>
              <a:solidFill>
                <a:srgbClr val="9900FF"/>
              </a:solidFill>
              <a:latin typeface="Lato"/>
              <a:ea typeface="Lato"/>
              <a:cs typeface="Lato"/>
              <a:sym typeface="Lato"/>
            </a:endParaRPr>
          </a:p>
          <a:p>
            <a:pPr indent="-317500" lvl="1" marL="914400" rtl="0" algn="l">
              <a:lnSpc>
                <a:spcPct val="105000"/>
              </a:lnSpc>
              <a:spcBef>
                <a:spcPts val="0"/>
              </a:spcBef>
              <a:spcAft>
                <a:spcPts val="0"/>
              </a:spcAft>
              <a:buClr>
                <a:srgbClr val="9900FF"/>
              </a:buClr>
              <a:buSzPts val="1400"/>
              <a:buChar char="○"/>
            </a:pPr>
            <a:r>
              <a:rPr b="1" lang="en-GB">
                <a:solidFill>
                  <a:srgbClr val="9900FF"/>
                </a:solidFill>
                <a:latin typeface="Lato"/>
                <a:ea typeface="Lato"/>
                <a:cs typeface="Lato"/>
                <a:sym typeface="Lato"/>
              </a:rPr>
              <a:t>Access elements</a:t>
            </a:r>
            <a:r>
              <a:rPr lang="en-GB">
                <a:solidFill>
                  <a:srgbClr val="9900FF"/>
                </a:solidFill>
                <a:latin typeface="Lato"/>
                <a:ea typeface="Lato"/>
                <a:cs typeface="Lato"/>
                <a:sym typeface="Lato"/>
              </a:rPr>
              <a:t>: get(int index)</a:t>
            </a:r>
            <a:endParaRPr>
              <a:solidFill>
                <a:srgbClr val="9900FF"/>
              </a:solidFill>
              <a:latin typeface="Lato"/>
              <a:ea typeface="Lato"/>
              <a:cs typeface="Lato"/>
              <a:sym typeface="Lato"/>
            </a:endParaRPr>
          </a:p>
          <a:p>
            <a:pPr indent="-317500" lvl="1" marL="914400" rtl="0" algn="l">
              <a:lnSpc>
                <a:spcPct val="105000"/>
              </a:lnSpc>
              <a:spcBef>
                <a:spcPts val="0"/>
              </a:spcBef>
              <a:spcAft>
                <a:spcPts val="0"/>
              </a:spcAft>
              <a:buClr>
                <a:srgbClr val="9900FF"/>
              </a:buClr>
              <a:buSzPts val="1400"/>
              <a:buChar char="○"/>
            </a:pPr>
            <a:r>
              <a:rPr b="1" lang="en-GB">
                <a:solidFill>
                  <a:srgbClr val="9900FF"/>
                </a:solidFill>
                <a:latin typeface="Lato"/>
                <a:ea typeface="Lato"/>
                <a:cs typeface="Lato"/>
                <a:sym typeface="Lato"/>
              </a:rPr>
              <a:t>Remove elements</a:t>
            </a:r>
            <a:r>
              <a:rPr lang="en-GB">
                <a:solidFill>
                  <a:srgbClr val="9900FF"/>
                </a:solidFill>
                <a:latin typeface="Lato"/>
                <a:ea typeface="Lato"/>
                <a:cs typeface="Lato"/>
                <a:sym typeface="Lato"/>
              </a:rPr>
              <a:t>: remove(int index), remove(Object o)</a:t>
            </a:r>
            <a:endParaRPr>
              <a:solidFill>
                <a:srgbClr val="9900FF"/>
              </a:solidFill>
              <a:latin typeface="Lato"/>
              <a:ea typeface="Lato"/>
              <a:cs typeface="Lato"/>
              <a:sym typeface="Lato"/>
            </a:endParaRPr>
          </a:p>
          <a:p>
            <a:pPr indent="-317500" lvl="1" marL="914400" rtl="0" algn="l">
              <a:lnSpc>
                <a:spcPct val="105000"/>
              </a:lnSpc>
              <a:spcBef>
                <a:spcPts val="0"/>
              </a:spcBef>
              <a:spcAft>
                <a:spcPts val="0"/>
              </a:spcAft>
              <a:buClr>
                <a:srgbClr val="9900FF"/>
              </a:buClr>
              <a:buSzPts val="1400"/>
              <a:buChar char="○"/>
            </a:pPr>
            <a:r>
              <a:rPr b="1" lang="en-GB">
                <a:solidFill>
                  <a:srgbClr val="9900FF"/>
                </a:solidFill>
                <a:latin typeface="Lato"/>
                <a:ea typeface="Lato"/>
                <a:cs typeface="Lato"/>
                <a:sym typeface="Lato"/>
              </a:rPr>
              <a:t>Modify elements</a:t>
            </a:r>
            <a:r>
              <a:rPr lang="en-GB">
                <a:solidFill>
                  <a:srgbClr val="9900FF"/>
                </a:solidFill>
                <a:latin typeface="Lato"/>
                <a:ea typeface="Lato"/>
                <a:cs typeface="Lato"/>
                <a:sym typeface="Lato"/>
              </a:rPr>
              <a:t>: set(int index, E element)</a:t>
            </a:r>
            <a:endParaRPr>
              <a:solidFill>
                <a:srgbClr val="9900FF"/>
              </a:solidFill>
              <a:latin typeface="Lato"/>
              <a:ea typeface="Lato"/>
              <a:cs typeface="Lato"/>
              <a:sym typeface="Lato"/>
            </a:endParaRPr>
          </a:p>
          <a:p>
            <a:pPr indent="-317500" lvl="1" marL="914400" rtl="0" algn="l">
              <a:lnSpc>
                <a:spcPct val="105000"/>
              </a:lnSpc>
              <a:spcBef>
                <a:spcPts val="0"/>
              </a:spcBef>
              <a:spcAft>
                <a:spcPts val="0"/>
              </a:spcAft>
              <a:buClr>
                <a:srgbClr val="9900FF"/>
              </a:buClr>
              <a:buSzPts val="1400"/>
              <a:buChar char="○"/>
            </a:pPr>
            <a:r>
              <a:rPr b="1" lang="en-GB">
                <a:solidFill>
                  <a:srgbClr val="9900FF"/>
                </a:solidFill>
                <a:latin typeface="Lato"/>
                <a:ea typeface="Lato"/>
                <a:cs typeface="Lato"/>
                <a:sym typeface="Lato"/>
              </a:rPr>
              <a:t>Size</a:t>
            </a:r>
            <a:r>
              <a:rPr lang="en-GB">
                <a:solidFill>
                  <a:srgbClr val="9900FF"/>
                </a:solidFill>
                <a:latin typeface="Lato"/>
                <a:ea typeface="Lato"/>
                <a:cs typeface="Lato"/>
                <a:sym typeface="Lato"/>
              </a:rPr>
              <a:t>: size()</a:t>
            </a:r>
            <a:endParaRPr>
              <a:solidFill>
                <a:srgbClr val="9900FF"/>
              </a:solidFill>
              <a:latin typeface="Lato"/>
              <a:ea typeface="Lato"/>
              <a:cs typeface="Lato"/>
              <a:sym typeface="Lato"/>
            </a:endParaRPr>
          </a:p>
          <a:p>
            <a:pPr indent="-317500" lvl="1" marL="914400" rtl="0" algn="l">
              <a:lnSpc>
                <a:spcPct val="105000"/>
              </a:lnSpc>
              <a:spcBef>
                <a:spcPts val="0"/>
              </a:spcBef>
              <a:spcAft>
                <a:spcPts val="0"/>
              </a:spcAft>
              <a:buClr>
                <a:srgbClr val="9900FF"/>
              </a:buClr>
              <a:buSzPts val="1400"/>
              <a:buChar char="○"/>
            </a:pPr>
            <a:r>
              <a:rPr b="1" lang="en-GB">
                <a:solidFill>
                  <a:srgbClr val="9900FF"/>
                </a:solidFill>
                <a:latin typeface="Lato"/>
                <a:ea typeface="Lato"/>
                <a:cs typeface="Lato"/>
                <a:sym typeface="Lato"/>
              </a:rPr>
              <a:t>Iterate</a:t>
            </a:r>
            <a:r>
              <a:rPr lang="en-GB">
                <a:solidFill>
                  <a:srgbClr val="9900FF"/>
                </a:solidFill>
                <a:latin typeface="Lato"/>
                <a:ea typeface="Lato"/>
                <a:cs typeface="Lato"/>
                <a:sym typeface="Lato"/>
              </a:rPr>
              <a:t>: Using loops or iterators</a:t>
            </a:r>
            <a:endParaRPr>
              <a:solidFill>
                <a:srgbClr val="9900FF"/>
              </a:solidFill>
              <a:latin typeface="Lato"/>
              <a:ea typeface="Lato"/>
              <a:cs typeface="Lato"/>
              <a:sym typeface="Lato"/>
            </a:endParaRPr>
          </a:p>
          <a:p>
            <a:pPr indent="0" lvl="0" marL="0" rtl="0" algn="l">
              <a:lnSpc>
                <a:spcPct val="105000"/>
              </a:lnSpc>
              <a:spcBef>
                <a:spcPts val="1200"/>
              </a:spcBef>
              <a:spcAft>
                <a:spcPts val="1200"/>
              </a:spcAft>
              <a:buNone/>
            </a:pPr>
            <a:r>
              <a:t/>
            </a:r>
            <a:endParaRPr sz="2100">
              <a:solidFill>
                <a:srgbClr val="9900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247650" y="445025"/>
            <a:ext cx="8584500" cy="65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720">
                <a:solidFill>
                  <a:srgbClr val="9900FF"/>
                </a:solidFill>
                <a:latin typeface="Lato"/>
                <a:ea typeface="Lato"/>
                <a:cs typeface="Lato"/>
                <a:sym typeface="Lato"/>
              </a:rPr>
              <a:t>Sets </a:t>
            </a:r>
            <a:endParaRPr sz="2720">
              <a:solidFill>
                <a:srgbClr val="9900FF"/>
              </a:solidFill>
              <a:latin typeface="Lato"/>
              <a:ea typeface="Lato"/>
              <a:cs typeface="Lato"/>
              <a:sym typeface="Lato"/>
            </a:endParaRPr>
          </a:p>
        </p:txBody>
      </p:sp>
      <p:sp>
        <p:nvSpPr>
          <p:cNvPr id="78" name="Google Shape;78;p17"/>
          <p:cNvSpPr txBox="1"/>
          <p:nvPr>
            <p:ph idx="1" type="body"/>
          </p:nvPr>
        </p:nvSpPr>
        <p:spPr>
          <a:xfrm>
            <a:off x="247650" y="1251052"/>
            <a:ext cx="8584500" cy="38925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Clr>
                <a:schemeClr val="dk1"/>
              </a:buClr>
              <a:buSzPts val="1100"/>
              <a:buFont typeface="Arial"/>
              <a:buNone/>
            </a:pPr>
            <a:r>
              <a:rPr b="1" lang="en-GB" sz="1300">
                <a:solidFill>
                  <a:srgbClr val="9900FF"/>
                </a:solidFill>
                <a:latin typeface="Lato"/>
                <a:ea typeface="Lato"/>
                <a:cs typeface="Lato"/>
                <a:sym typeface="Lato"/>
              </a:rPr>
              <a:t>2. Sets</a:t>
            </a:r>
            <a:endParaRPr b="1" sz="1300">
              <a:solidFill>
                <a:srgbClr val="9900FF"/>
              </a:solidFill>
              <a:latin typeface="Lato"/>
              <a:ea typeface="Lato"/>
              <a:cs typeface="Lato"/>
              <a:sym typeface="Lato"/>
            </a:endParaRPr>
          </a:p>
          <a:p>
            <a:pPr indent="-311150" lvl="0" marL="457200" rtl="0" algn="l">
              <a:lnSpc>
                <a:spcPct val="105000"/>
              </a:lnSpc>
              <a:spcBef>
                <a:spcPts val="1200"/>
              </a:spcBef>
              <a:spcAft>
                <a:spcPts val="0"/>
              </a:spcAft>
              <a:buClr>
                <a:srgbClr val="9900FF"/>
              </a:buClr>
              <a:buSzPts val="1300"/>
              <a:buChar char="●"/>
            </a:pPr>
            <a:r>
              <a:rPr b="1" lang="en-GB" sz="1300">
                <a:solidFill>
                  <a:srgbClr val="9900FF"/>
                </a:solidFill>
                <a:latin typeface="Lato"/>
                <a:ea typeface="Lato"/>
                <a:cs typeface="Lato"/>
                <a:sym typeface="Lato"/>
              </a:rPr>
              <a:t>Definition</a:t>
            </a:r>
            <a:r>
              <a:rPr lang="en-GB" sz="1300">
                <a:solidFill>
                  <a:srgbClr val="9900FF"/>
                </a:solidFill>
                <a:latin typeface="Lato"/>
                <a:ea typeface="Lato"/>
                <a:cs typeface="Lato"/>
                <a:sym typeface="Lato"/>
              </a:rPr>
              <a:t>: A Set is a collection that does not allow duplicate elements. It models the mathematical set abstraction.</a:t>
            </a:r>
            <a:endParaRPr sz="1300">
              <a:solidFill>
                <a:srgbClr val="9900FF"/>
              </a:solidFill>
              <a:latin typeface="Lato"/>
              <a:ea typeface="Lato"/>
              <a:cs typeface="Lato"/>
              <a:sym typeface="Lato"/>
            </a:endParaRPr>
          </a:p>
          <a:p>
            <a:pPr indent="-311150" lvl="0" marL="457200" rtl="0" algn="l">
              <a:lnSpc>
                <a:spcPct val="105000"/>
              </a:lnSpc>
              <a:spcBef>
                <a:spcPts val="0"/>
              </a:spcBef>
              <a:spcAft>
                <a:spcPts val="0"/>
              </a:spcAft>
              <a:buClr>
                <a:srgbClr val="9900FF"/>
              </a:buClr>
              <a:buSzPts val="1300"/>
              <a:buChar char="●"/>
            </a:pPr>
            <a:r>
              <a:rPr b="1" lang="en-GB" sz="1300">
                <a:solidFill>
                  <a:srgbClr val="9900FF"/>
                </a:solidFill>
                <a:latin typeface="Lato"/>
                <a:ea typeface="Lato"/>
                <a:cs typeface="Lato"/>
                <a:sym typeface="Lato"/>
              </a:rPr>
              <a:t>Common Implementations</a:t>
            </a:r>
            <a:r>
              <a:rPr lang="en-GB" sz="1300">
                <a:solidFill>
                  <a:srgbClr val="9900FF"/>
                </a:solidFill>
                <a:latin typeface="Lato"/>
                <a:ea typeface="Lato"/>
                <a:cs typeface="Lato"/>
                <a:sym typeface="Lato"/>
              </a:rPr>
              <a:t>:</a:t>
            </a:r>
            <a:endParaRPr sz="1300">
              <a:solidFill>
                <a:srgbClr val="9900FF"/>
              </a:solidFill>
              <a:latin typeface="Lato"/>
              <a:ea typeface="Lato"/>
              <a:cs typeface="Lato"/>
              <a:sym typeface="Lato"/>
            </a:endParaRPr>
          </a:p>
          <a:p>
            <a:pPr indent="-311150" lvl="1" marL="914400" rtl="0" algn="l">
              <a:lnSpc>
                <a:spcPct val="105000"/>
              </a:lnSpc>
              <a:spcBef>
                <a:spcPts val="0"/>
              </a:spcBef>
              <a:spcAft>
                <a:spcPts val="0"/>
              </a:spcAft>
              <a:buClr>
                <a:srgbClr val="9900FF"/>
              </a:buClr>
              <a:buSzPts val="1300"/>
              <a:buChar char="○"/>
            </a:pPr>
            <a:r>
              <a:rPr b="1" lang="en-GB" sz="1300">
                <a:solidFill>
                  <a:srgbClr val="9900FF"/>
                </a:solidFill>
                <a:latin typeface="Lato"/>
                <a:ea typeface="Lato"/>
                <a:cs typeface="Lato"/>
                <a:sym typeface="Lato"/>
              </a:rPr>
              <a:t>HashSet</a:t>
            </a:r>
            <a:r>
              <a:rPr lang="en-GB" sz="1300">
                <a:solidFill>
                  <a:srgbClr val="9900FF"/>
                </a:solidFill>
                <a:latin typeface="Lato"/>
                <a:ea typeface="Lato"/>
                <a:cs typeface="Lato"/>
                <a:sym typeface="Lato"/>
              </a:rPr>
              <a:t>: Implements the Set interface using a hash table. It provides constant-time performance for basic operations like add, remove, and contains, assuming the hash function disperses elements properly.</a:t>
            </a:r>
            <a:endParaRPr sz="1300">
              <a:solidFill>
                <a:srgbClr val="9900FF"/>
              </a:solidFill>
              <a:latin typeface="Lato"/>
              <a:ea typeface="Lato"/>
              <a:cs typeface="Lato"/>
              <a:sym typeface="Lato"/>
            </a:endParaRPr>
          </a:p>
          <a:p>
            <a:pPr indent="-311150" lvl="1" marL="914400" rtl="0" algn="l">
              <a:lnSpc>
                <a:spcPct val="105000"/>
              </a:lnSpc>
              <a:spcBef>
                <a:spcPts val="0"/>
              </a:spcBef>
              <a:spcAft>
                <a:spcPts val="0"/>
              </a:spcAft>
              <a:buClr>
                <a:srgbClr val="9900FF"/>
              </a:buClr>
              <a:buSzPts val="1300"/>
              <a:buChar char="○"/>
            </a:pPr>
            <a:r>
              <a:rPr b="1" lang="en-GB" sz="1300">
                <a:solidFill>
                  <a:srgbClr val="9900FF"/>
                </a:solidFill>
                <a:latin typeface="Lato"/>
                <a:ea typeface="Lato"/>
                <a:cs typeface="Lato"/>
                <a:sym typeface="Lato"/>
              </a:rPr>
              <a:t>LinkedHashSet</a:t>
            </a:r>
            <a:r>
              <a:rPr lang="en-GB" sz="1300">
                <a:solidFill>
                  <a:srgbClr val="9900FF"/>
                </a:solidFill>
                <a:latin typeface="Lato"/>
                <a:ea typeface="Lato"/>
                <a:cs typeface="Lato"/>
                <a:sym typeface="Lato"/>
              </a:rPr>
              <a:t>: Similar to HashSet, but maintains a linked list of the entries in the set, thus preserving the insertion order.</a:t>
            </a:r>
            <a:endParaRPr sz="1300">
              <a:solidFill>
                <a:srgbClr val="9900FF"/>
              </a:solidFill>
              <a:latin typeface="Lato"/>
              <a:ea typeface="Lato"/>
              <a:cs typeface="Lato"/>
              <a:sym typeface="Lato"/>
            </a:endParaRPr>
          </a:p>
          <a:p>
            <a:pPr indent="-311150" lvl="1" marL="914400" rtl="0" algn="l">
              <a:lnSpc>
                <a:spcPct val="105000"/>
              </a:lnSpc>
              <a:spcBef>
                <a:spcPts val="0"/>
              </a:spcBef>
              <a:spcAft>
                <a:spcPts val="0"/>
              </a:spcAft>
              <a:buClr>
                <a:srgbClr val="9900FF"/>
              </a:buClr>
              <a:buSzPts val="1300"/>
              <a:buChar char="○"/>
            </a:pPr>
            <a:r>
              <a:rPr b="1" lang="en-GB" sz="1300">
                <a:solidFill>
                  <a:srgbClr val="9900FF"/>
                </a:solidFill>
                <a:latin typeface="Lato"/>
                <a:ea typeface="Lato"/>
                <a:cs typeface="Lato"/>
                <a:sym typeface="Lato"/>
              </a:rPr>
              <a:t>TreeSet</a:t>
            </a:r>
            <a:r>
              <a:rPr lang="en-GB" sz="1300">
                <a:solidFill>
                  <a:srgbClr val="9900FF"/>
                </a:solidFill>
                <a:latin typeface="Lato"/>
                <a:ea typeface="Lato"/>
                <a:cs typeface="Lato"/>
                <a:sym typeface="Lato"/>
              </a:rPr>
              <a:t>: Implements Set using a tree structure, typically a Red-Black tree, and orders the elements based on their values.</a:t>
            </a:r>
            <a:endParaRPr sz="1300">
              <a:solidFill>
                <a:srgbClr val="9900FF"/>
              </a:solidFill>
              <a:latin typeface="Lato"/>
              <a:ea typeface="Lato"/>
              <a:cs typeface="Lato"/>
              <a:sym typeface="Lato"/>
            </a:endParaRPr>
          </a:p>
          <a:p>
            <a:pPr indent="-311150" lvl="0" marL="457200" rtl="0" algn="l">
              <a:lnSpc>
                <a:spcPct val="105000"/>
              </a:lnSpc>
              <a:spcBef>
                <a:spcPts val="0"/>
              </a:spcBef>
              <a:spcAft>
                <a:spcPts val="0"/>
              </a:spcAft>
              <a:buClr>
                <a:srgbClr val="9900FF"/>
              </a:buClr>
              <a:buSzPts val="1300"/>
              <a:buChar char="●"/>
            </a:pPr>
            <a:r>
              <a:rPr b="1" lang="en-GB" sz="1300">
                <a:solidFill>
                  <a:srgbClr val="9900FF"/>
                </a:solidFill>
                <a:latin typeface="Lato"/>
                <a:ea typeface="Lato"/>
                <a:cs typeface="Lato"/>
                <a:sym typeface="Lato"/>
              </a:rPr>
              <a:t>Basic Operations</a:t>
            </a:r>
            <a:r>
              <a:rPr lang="en-GB" sz="1300">
                <a:solidFill>
                  <a:srgbClr val="9900FF"/>
                </a:solidFill>
                <a:latin typeface="Lato"/>
                <a:ea typeface="Lato"/>
                <a:cs typeface="Lato"/>
                <a:sym typeface="Lato"/>
              </a:rPr>
              <a:t>:</a:t>
            </a:r>
            <a:endParaRPr sz="1300">
              <a:solidFill>
                <a:srgbClr val="9900FF"/>
              </a:solidFill>
              <a:latin typeface="Lato"/>
              <a:ea typeface="Lato"/>
              <a:cs typeface="Lato"/>
              <a:sym typeface="Lato"/>
            </a:endParaRPr>
          </a:p>
          <a:p>
            <a:pPr indent="-311150" lvl="1" marL="914400" rtl="0" algn="l">
              <a:lnSpc>
                <a:spcPct val="105000"/>
              </a:lnSpc>
              <a:spcBef>
                <a:spcPts val="0"/>
              </a:spcBef>
              <a:spcAft>
                <a:spcPts val="0"/>
              </a:spcAft>
              <a:buClr>
                <a:srgbClr val="9900FF"/>
              </a:buClr>
              <a:buSzPts val="1300"/>
              <a:buChar char="○"/>
            </a:pPr>
            <a:r>
              <a:rPr b="1" lang="en-GB" sz="1300">
                <a:solidFill>
                  <a:srgbClr val="9900FF"/>
                </a:solidFill>
                <a:latin typeface="Lato"/>
                <a:ea typeface="Lato"/>
                <a:cs typeface="Lato"/>
                <a:sym typeface="Lato"/>
              </a:rPr>
              <a:t>Add elements</a:t>
            </a:r>
            <a:r>
              <a:rPr lang="en-GB" sz="1300">
                <a:solidFill>
                  <a:srgbClr val="9900FF"/>
                </a:solidFill>
                <a:latin typeface="Lato"/>
                <a:ea typeface="Lato"/>
                <a:cs typeface="Lato"/>
                <a:sym typeface="Lato"/>
              </a:rPr>
              <a:t>: add(E element)</a:t>
            </a:r>
            <a:endParaRPr sz="1300">
              <a:solidFill>
                <a:srgbClr val="9900FF"/>
              </a:solidFill>
              <a:latin typeface="Lato"/>
              <a:ea typeface="Lato"/>
              <a:cs typeface="Lato"/>
              <a:sym typeface="Lato"/>
            </a:endParaRPr>
          </a:p>
          <a:p>
            <a:pPr indent="-311150" lvl="1" marL="914400" rtl="0" algn="l">
              <a:lnSpc>
                <a:spcPct val="105000"/>
              </a:lnSpc>
              <a:spcBef>
                <a:spcPts val="0"/>
              </a:spcBef>
              <a:spcAft>
                <a:spcPts val="0"/>
              </a:spcAft>
              <a:buClr>
                <a:srgbClr val="9900FF"/>
              </a:buClr>
              <a:buSzPts val="1300"/>
              <a:buChar char="○"/>
            </a:pPr>
            <a:r>
              <a:rPr b="1" lang="en-GB" sz="1300">
                <a:solidFill>
                  <a:srgbClr val="9900FF"/>
                </a:solidFill>
                <a:latin typeface="Lato"/>
                <a:ea typeface="Lato"/>
                <a:cs typeface="Lato"/>
                <a:sym typeface="Lato"/>
              </a:rPr>
              <a:t>Remove elements</a:t>
            </a:r>
            <a:r>
              <a:rPr lang="en-GB" sz="1300">
                <a:solidFill>
                  <a:srgbClr val="9900FF"/>
                </a:solidFill>
                <a:latin typeface="Lato"/>
                <a:ea typeface="Lato"/>
                <a:cs typeface="Lato"/>
                <a:sym typeface="Lato"/>
              </a:rPr>
              <a:t>: remove(Object o)</a:t>
            </a:r>
            <a:endParaRPr sz="1300">
              <a:solidFill>
                <a:srgbClr val="9900FF"/>
              </a:solidFill>
              <a:latin typeface="Lato"/>
              <a:ea typeface="Lato"/>
              <a:cs typeface="Lato"/>
              <a:sym typeface="Lato"/>
            </a:endParaRPr>
          </a:p>
          <a:p>
            <a:pPr indent="-311150" lvl="1" marL="914400" rtl="0" algn="l">
              <a:lnSpc>
                <a:spcPct val="105000"/>
              </a:lnSpc>
              <a:spcBef>
                <a:spcPts val="0"/>
              </a:spcBef>
              <a:spcAft>
                <a:spcPts val="0"/>
              </a:spcAft>
              <a:buClr>
                <a:srgbClr val="9900FF"/>
              </a:buClr>
              <a:buSzPts val="1300"/>
              <a:buChar char="○"/>
            </a:pPr>
            <a:r>
              <a:rPr b="1" lang="en-GB" sz="1300">
                <a:solidFill>
                  <a:srgbClr val="9900FF"/>
                </a:solidFill>
                <a:latin typeface="Lato"/>
                <a:ea typeface="Lato"/>
                <a:cs typeface="Lato"/>
                <a:sym typeface="Lato"/>
              </a:rPr>
              <a:t>Check for existence</a:t>
            </a:r>
            <a:r>
              <a:rPr lang="en-GB" sz="1300">
                <a:solidFill>
                  <a:srgbClr val="9900FF"/>
                </a:solidFill>
                <a:latin typeface="Lato"/>
                <a:ea typeface="Lato"/>
                <a:cs typeface="Lato"/>
                <a:sym typeface="Lato"/>
              </a:rPr>
              <a:t>: contains(Object o)</a:t>
            </a:r>
            <a:endParaRPr sz="1300">
              <a:solidFill>
                <a:srgbClr val="9900FF"/>
              </a:solidFill>
              <a:latin typeface="Lato"/>
              <a:ea typeface="Lato"/>
              <a:cs typeface="Lato"/>
              <a:sym typeface="Lato"/>
            </a:endParaRPr>
          </a:p>
          <a:p>
            <a:pPr indent="-311150" lvl="1" marL="914400" rtl="0" algn="l">
              <a:lnSpc>
                <a:spcPct val="105000"/>
              </a:lnSpc>
              <a:spcBef>
                <a:spcPts val="0"/>
              </a:spcBef>
              <a:spcAft>
                <a:spcPts val="0"/>
              </a:spcAft>
              <a:buClr>
                <a:srgbClr val="9900FF"/>
              </a:buClr>
              <a:buSzPts val="1300"/>
              <a:buChar char="○"/>
            </a:pPr>
            <a:r>
              <a:rPr b="1" lang="en-GB" sz="1300">
                <a:solidFill>
                  <a:srgbClr val="9900FF"/>
                </a:solidFill>
                <a:latin typeface="Lato"/>
                <a:ea typeface="Lato"/>
                <a:cs typeface="Lato"/>
                <a:sym typeface="Lato"/>
              </a:rPr>
              <a:t>Size</a:t>
            </a:r>
            <a:r>
              <a:rPr lang="en-GB" sz="1300">
                <a:solidFill>
                  <a:srgbClr val="9900FF"/>
                </a:solidFill>
                <a:latin typeface="Lato"/>
                <a:ea typeface="Lato"/>
                <a:cs typeface="Lato"/>
                <a:sym typeface="Lato"/>
              </a:rPr>
              <a:t>: size()</a:t>
            </a:r>
            <a:endParaRPr sz="1300">
              <a:solidFill>
                <a:srgbClr val="9900FF"/>
              </a:solidFill>
              <a:latin typeface="Lato"/>
              <a:ea typeface="Lato"/>
              <a:cs typeface="Lato"/>
              <a:sym typeface="Lato"/>
            </a:endParaRPr>
          </a:p>
          <a:p>
            <a:pPr indent="-311150" lvl="1" marL="914400" rtl="0" algn="l">
              <a:lnSpc>
                <a:spcPct val="105000"/>
              </a:lnSpc>
              <a:spcBef>
                <a:spcPts val="0"/>
              </a:spcBef>
              <a:spcAft>
                <a:spcPts val="0"/>
              </a:spcAft>
              <a:buClr>
                <a:srgbClr val="9900FF"/>
              </a:buClr>
              <a:buSzPts val="1300"/>
              <a:buChar char="○"/>
            </a:pPr>
            <a:r>
              <a:rPr b="1" lang="en-GB" sz="1300">
                <a:solidFill>
                  <a:srgbClr val="9900FF"/>
                </a:solidFill>
                <a:latin typeface="Lato"/>
                <a:ea typeface="Lato"/>
                <a:cs typeface="Lato"/>
                <a:sym typeface="Lato"/>
              </a:rPr>
              <a:t>Iterate</a:t>
            </a:r>
            <a:r>
              <a:rPr lang="en-GB" sz="1300">
                <a:solidFill>
                  <a:srgbClr val="9900FF"/>
                </a:solidFill>
                <a:latin typeface="Lato"/>
                <a:ea typeface="Lato"/>
                <a:cs typeface="Lato"/>
                <a:sym typeface="Lato"/>
              </a:rPr>
              <a:t>: Using loops or iterators</a:t>
            </a:r>
            <a:endParaRPr sz="1300">
              <a:solidFill>
                <a:srgbClr val="9900FF"/>
              </a:solidFill>
              <a:latin typeface="Lato"/>
              <a:ea typeface="Lato"/>
              <a:cs typeface="Lato"/>
              <a:sym typeface="Lato"/>
            </a:endParaRPr>
          </a:p>
          <a:p>
            <a:pPr indent="0" lvl="0" marL="0" rtl="0" algn="l">
              <a:lnSpc>
                <a:spcPct val="105000"/>
              </a:lnSpc>
              <a:spcBef>
                <a:spcPts val="1200"/>
              </a:spcBef>
              <a:spcAft>
                <a:spcPts val="1200"/>
              </a:spcAft>
              <a:buNone/>
            </a:pPr>
            <a:r>
              <a:t/>
            </a:r>
            <a:endParaRPr sz="2000">
              <a:solidFill>
                <a:srgbClr val="9900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9900FF"/>
                </a:solidFill>
              </a:rPr>
              <a:t>Maps</a:t>
            </a:r>
            <a:endParaRPr>
              <a:solidFill>
                <a:srgbClr val="9900FF"/>
              </a:solidFill>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Clr>
                <a:schemeClr val="dk1"/>
              </a:buClr>
              <a:buSzPts val="1018"/>
              <a:buFont typeface="Arial"/>
              <a:buNone/>
            </a:pPr>
            <a:r>
              <a:rPr lang="en-GB" sz="1117">
                <a:solidFill>
                  <a:srgbClr val="9900FF"/>
                </a:solidFill>
                <a:latin typeface="Lato"/>
                <a:ea typeface="Lato"/>
                <a:cs typeface="Lato"/>
                <a:sym typeface="Lato"/>
              </a:rPr>
              <a:t>Maps</a:t>
            </a:r>
            <a:endParaRPr sz="1117">
              <a:solidFill>
                <a:srgbClr val="9900FF"/>
              </a:solidFill>
              <a:latin typeface="Lato"/>
              <a:ea typeface="Lato"/>
              <a:cs typeface="Lato"/>
              <a:sym typeface="Lato"/>
            </a:endParaRPr>
          </a:p>
          <a:p>
            <a:pPr indent="-299561" lvl="0" marL="457200" rtl="0" algn="l">
              <a:lnSpc>
                <a:spcPct val="105000"/>
              </a:lnSpc>
              <a:spcBef>
                <a:spcPts val="1200"/>
              </a:spcBef>
              <a:spcAft>
                <a:spcPts val="0"/>
              </a:spcAft>
              <a:buClr>
                <a:srgbClr val="9900FF"/>
              </a:buClr>
              <a:buSzPts val="1118"/>
              <a:buChar char="●"/>
            </a:pPr>
            <a:r>
              <a:rPr lang="en-GB" sz="1117">
                <a:solidFill>
                  <a:srgbClr val="9900FF"/>
                </a:solidFill>
                <a:latin typeface="Lato"/>
                <a:ea typeface="Lato"/>
                <a:cs typeface="Lato"/>
                <a:sym typeface="Lato"/>
              </a:rPr>
              <a:t>Definition: A Map is a collection that maps keys to values. A map cannot contain duplicate keys, and each key can map to at most one value.</a:t>
            </a:r>
            <a:endParaRPr sz="1117">
              <a:solidFill>
                <a:srgbClr val="9900FF"/>
              </a:solidFill>
              <a:latin typeface="Lato"/>
              <a:ea typeface="Lato"/>
              <a:cs typeface="Lato"/>
              <a:sym typeface="Lato"/>
            </a:endParaRPr>
          </a:p>
          <a:p>
            <a:pPr indent="-299561" lvl="0" marL="457200" rtl="0" algn="l">
              <a:lnSpc>
                <a:spcPct val="105000"/>
              </a:lnSpc>
              <a:spcBef>
                <a:spcPts val="0"/>
              </a:spcBef>
              <a:spcAft>
                <a:spcPts val="0"/>
              </a:spcAft>
              <a:buClr>
                <a:srgbClr val="9900FF"/>
              </a:buClr>
              <a:buSzPts val="1118"/>
              <a:buChar char="●"/>
            </a:pPr>
            <a:r>
              <a:rPr lang="en-GB" sz="1117">
                <a:solidFill>
                  <a:srgbClr val="9900FF"/>
                </a:solidFill>
                <a:latin typeface="Lato"/>
                <a:ea typeface="Lato"/>
                <a:cs typeface="Lato"/>
                <a:sym typeface="Lato"/>
              </a:rPr>
              <a:t>Common Implementations:</a:t>
            </a:r>
            <a:endParaRPr sz="1117">
              <a:solidFill>
                <a:srgbClr val="9900FF"/>
              </a:solidFill>
              <a:latin typeface="Lato"/>
              <a:ea typeface="Lato"/>
              <a:cs typeface="Lato"/>
              <a:sym typeface="Lato"/>
            </a:endParaRPr>
          </a:p>
          <a:p>
            <a:pPr indent="-299561" lvl="1" marL="914400" rtl="0" algn="l">
              <a:lnSpc>
                <a:spcPct val="105000"/>
              </a:lnSpc>
              <a:spcBef>
                <a:spcPts val="0"/>
              </a:spcBef>
              <a:spcAft>
                <a:spcPts val="0"/>
              </a:spcAft>
              <a:buClr>
                <a:srgbClr val="9900FF"/>
              </a:buClr>
              <a:buSzPts val="1118"/>
              <a:buChar char="○"/>
            </a:pPr>
            <a:r>
              <a:rPr lang="en-GB" sz="1117">
                <a:solidFill>
                  <a:srgbClr val="9900FF"/>
                </a:solidFill>
                <a:latin typeface="Lato"/>
                <a:ea typeface="Lato"/>
                <a:cs typeface="Lato"/>
                <a:sym typeface="Lato"/>
              </a:rPr>
              <a:t>HashMap: Implements the Map interface using a hash table. It provides constant-time performance for basic operations, assuming the hash function disperses elements properly.</a:t>
            </a:r>
            <a:endParaRPr sz="1117">
              <a:solidFill>
                <a:srgbClr val="9900FF"/>
              </a:solidFill>
              <a:latin typeface="Lato"/>
              <a:ea typeface="Lato"/>
              <a:cs typeface="Lato"/>
              <a:sym typeface="Lato"/>
            </a:endParaRPr>
          </a:p>
          <a:p>
            <a:pPr indent="-299561" lvl="1" marL="914400" rtl="0" algn="l">
              <a:lnSpc>
                <a:spcPct val="105000"/>
              </a:lnSpc>
              <a:spcBef>
                <a:spcPts val="0"/>
              </a:spcBef>
              <a:spcAft>
                <a:spcPts val="0"/>
              </a:spcAft>
              <a:buClr>
                <a:srgbClr val="9900FF"/>
              </a:buClr>
              <a:buSzPts val="1118"/>
              <a:buChar char="○"/>
            </a:pPr>
            <a:r>
              <a:rPr lang="en-GB" sz="1117">
                <a:solidFill>
                  <a:srgbClr val="9900FF"/>
                </a:solidFill>
                <a:latin typeface="Lato"/>
                <a:ea typeface="Lato"/>
                <a:cs typeface="Lato"/>
                <a:sym typeface="Lato"/>
              </a:rPr>
              <a:t>LinkedHashMap: Similar to HashMap, but with a predictable iteration order (insertion order).</a:t>
            </a:r>
            <a:endParaRPr sz="1117">
              <a:solidFill>
                <a:srgbClr val="9900FF"/>
              </a:solidFill>
              <a:latin typeface="Lato"/>
              <a:ea typeface="Lato"/>
              <a:cs typeface="Lato"/>
              <a:sym typeface="Lato"/>
            </a:endParaRPr>
          </a:p>
          <a:p>
            <a:pPr indent="-299561" lvl="1" marL="914400" rtl="0" algn="l">
              <a:lnSpc>
                <a:spcPct val="105000"/>
              </a:lnSpc>
              <a:spcBef>
                <a:spcPts val="0"/>
              </a:spcBef>
              <a:spcAft>
                <a:spcPts val="0"/>
              </a:spcAft>
              <a:buClr>
                <a:srgbClr val="9900FF"/>
              </a:buClr>
              <a:buSzPts val="1118"/>
              <a:buChar char="○"/>
            </a:pPr>
            <a:r>
              <a:rPr lang="en-GB" sz="1117">
                <a:solidFill>
                  <a:srgbClr val="9900FF"/>
                </a:solidFill>
                <a:latin typeface="Lato"/>
                <a:ea typeface="Lato"/>
                <a:cs typeface="Lato"/>
                <a:sym typeface="Lato"/>
              </a:rPr>
              <a:t>TreeMap: Implements the Map interface using a tree structure (Red-Black tree). The keys are ordered based on their natural ordering or by a comparator provided at map creation.</a:t>
            </a:r>
            <a:endParaRPr sz="1117">
              <a:solidFill>
                <a:srgbClr val="9900FF"/>
              </a:solidFill>
              <a:latin typeface="Lato"/>
              <a:ea typeface="Lato"/>
              <a:cs typeface="Lato"/>
              <a:sym typeface="Lato"/>
            </a:endParaRPr>
          </a:p>
          <a:p>
            <a:pPr indent="-299561" lvl="0" marL="457200" rtl="0" algn="l">
              <a:lnSpc>
                <a:spcPct val="105000"/>
              </a:lnSpc>
              <a:spcBef>
                <a:spcPts val="0"/>
              </a:spcBef>
              <a:spcAft>
                <a:spcPts val="0"/>
              </a:spcAft>
              <a:buClr>
                <a:srgbClr val="9900FF"/>
              </a:buClr>
              <a:buSzPts val="1118"/>
              <a:buChar char="●"/>
            </a:pPr>
            <a:r>
              <a:rPr lang="en-GB" sz="1117">
                <a:solidFill>
                  <a:srgbClr val="9900FF"/>
                </a:solidFill>
                <a:latin typeface="Lato"/>
                <a:ea typeface="Lato"/>
                <a:cs typeface="Lato"/>
                <a:sym typeface="Lato"/>
              </a:rPr>
              <a:t>Basic Operations:</a:t>
            </a:r>
            <a:endParaRPr sz="1117">
              <a:solidFill>
                <a:srgbClr val="9900FF"/>
              </a:solidFill>
              <a:latin typeface="Lato"/>
              <a:ea typeface="Lato"/>
              <a:cs typeface="Lato"/>
              <a:sym typeface="Lato"/>
            </a:endParaRPr>
          </a:p>
          <a:p>
            <a:pPr indent="-299561" lvl="1" marL="914400" rtl="0" algn="l">
              <a:lnSpc>
                <a:spcPct val="105000"/>
              </a:lnSpc>
              <a:spcBef>
                <a:spcPts val="0"/>
              </a:spcBef>
              <a:spcAft>
                <a:spcPts val="0"/>
              </a:spcAft>
              <a:buClr>
                <a:srgbClr val="9900FF"/>
              </a:buClr>
              <a:buSzPts val="1118"/>
              <a:buChar char="○"/>
            </a:pPr>
            <a:r>
              <a:rPr lang="en-GB" sz="1117">
                <a:solidFill>
                  <a:srgbClr val="9900FF"/>
                </a:solidFill>
                <a:latin typeface="Lato"/>
                <a:ea typeface="Lato"/>
                <a:cs typeface="Lato"/>
                <a:sym typeface="Lato"/>
              </a:rPr>
              <a:t>Put a key-value pair: put(K key, V value)</a:t>
            </a:r>
            <a:endParaRPr sz="1117">
              <a:solidFill>
                <a:srgbClr val="9900FF"/>
              </a:solidFill>
              <a:latin typeface="Lato"/>
              <a:ea typeface="Lato"/>
              <a:cs typeface="Lato"/>
              <a:sym typeface="Lato"/>
            </a:endParaRPr>
          </a:p>
          <a:p>
            <a:pPr indent="-299561" lvl="1" marL="914400" rtl="0" algn="l">
              <a:lnSpc>
                <a:spcPct val="105000"/>
              </a:lnSpc>
              <a:spcBef>
                <a:spcPts val="0"/>
              </a:spcBef>
              <a:spcAft>
                <a:spcPts val="0"/>
              </a:spcAft>
              <a:buClr>
                <a:srgbClr val="9900FF"/>
              </a:buClr>
              <a:buSzPts val="1118"/>
              <a:buChar char="○"/>
            </a:pPr>
            <a:r>
              <a:rPr lang="en-GB" sz="1117">
                <a:solidFill>
                  <a:srgbClr val="9900FF"/>
                </a:solidFill>
                <a:latin typeface="Lato"/>
                <a:ea typeface="Lato"/>
                <a:cs typeface="Lato"/>
                <a:sym typeface="Lato"/>
              </a:rPr>
              <a:t>Get a value by key: get(Object key)</a:t>
            </a:r>
            <a:endParaRPr sz="1117">
              <a:solidFill>
                <a:srgbClr val="9900FF"/>
              </a:solidFill>
              <a:latin typeface="Lato"/>
              <a:ea typeface="Lato"/>
              <a:cs typeface="Lato"/>
              <a:sym typeface="Lato"/>
            </a:endParaRPr>
          </a:p>
          <a:p>
            <a:pPr indent="-299561" lvl="1" marL="914400" rtl="0" algn="l">
              <a:lnSpc>
                <a:spcPct val="105000"/>
              </a:lnSpc>
              <a:spcBef>
                <a:spcPts val="0"/>
              </a:spcBef>
              <a:spcAft>
                <a:spcPts val="0"/>
              </a:spcAft>
              <a:buClr>
                <a:srgbClr val="9900FF"/>
              </a:buClr>
              <a:buSzPts val="1118"/>
              <a:buChar char="○"/>
            </a:pPr>
            <a:r>
              <a:rPr lang="en-GB" sz="1117">
                <a:solidFill>
                  <a:srgbClr val="9900FF"/>
                </a:solidFill>
                <a:latin typeface="Lato"/>
                <a:ea typeface="Lato"/>
                <a:cs typeface="Lato"/>
                <a:sym typeface="Lato"/>
              </a:rPr>
              <a:t>Remove a key-value pair: remove(Object key)</a:t>
            </a:r>
            <a:endParaRPr sz="1117">
              <a:solidFill>
                <a:srgbClr val="9900FF"/>
              </a:solidFill>
              <a:latin typeface="Lato"/>
              <a:ea typeface="Lato"/>
              <a:cs typeface="Lato"/>
              <a:sym typeface="Lato"/>
            </a:endParaRPr>
          </a:p>
          <a:p>
            <a:pPr indent="-299561" lvl="1" marL="914400" rtl="0" algn="l">
              <a:lnSpc>
                <a:spcPct val="105000"/>
              </a:lnSpc>
              <a:spcBef>
                <a:spcPts val="0"/>
              </a:spcBef>
              <a:spcAft>
                <a:spcPts val="0"/>
              </a:spcAft>
              <a:buClr>
                <a:srgbClr val="9900FF"/>
              </a:buClr>
              <a:buSzPts val="1118"/>
              <a:buChar char="○"/>
            </a:pPr>
            <a:r>
              <a:rPr lang="en-GB" sz="1117">
                <a:solidFill>
                  <a:srgbClr val="9900FF"/>
                </a:solidFill>
                <a:latin typeface="Lato"/>
                <a:ea typeface="Lato"/>
                <a:cs typeface="Lato"/>
                <a:sym typeface="Lato"/>
              </a:rPr>
              <a:t>Check for existence of key: containsKey(Object key)</a:t>
            </a:r>
            <a:endParaRPr sz="1117">
              <a:solidFill>
                <a:srgbClr val="9900FF"/>
              </a:solidFill>
              <a:latin typeface="Lato"/>
              <a:ea typeface="Lato"/>
              <a:cs typeface="Lato"/>
              <a:sym typeface="Lato"/>
            </a:endParaRPr>
          </a:p>
          <a:p>
            <a:pPr indent="-299561" lvl="1" marL="914400" rtl="0" algn="l">
              <a:lnSpc>
                <a:spcPct val="105000"/>
              </a:lnSpc>
              <a:spcBef>
                <a:spcPts val="0"/>
              </a:spcBef>
              <a:spcAft>
                <a:spcPts val="0"/>
              </a:spcAft>
              <a:buClr>
                <a:srgbClr val="9900FF"/>
              </a:buClr>
              <a:buSzPts val="1118"/>
              <a:buChar char="○"/>
            </a:pPr>
            <a:r>
              <a:rPr lang="en-GB" sz="1117">
                <a:solidFill>
                  <a:srgbClr val="9900FF"/>
                </a:solidFill>
                <a:latin typeface="Lato"/>
                <a:ea typeface="Lato"/>
                <a:cs typeface="Lato"/>
                <a:sym typeface="Lato"/>
              </a:rPr>
              <a:t>Check for existence of value: containsValue(Object value)</a:t>
            </a:r>
            <a:endParaRPr sz="1117">
              <a:solidFill>
                <a:srgbClr val="9900FF"/>
              </a:solidFill>
              <a:latin typeface="Lato"/>
              <a:ea typeface="Lato"/>
              <a:cs typeface="Lato"/>
              <a:sym typeface="Lato"/>
            </a:endParaRPr>
          </a:p>
          <a:p>
            <a:pPr indent="-299561" lvl="1" marL="914400" rtl="0" algn="l">
              <a:lnSpc>
                <a:spcPct val="105000"/>
              </a:lnSpc>
              <a:spcBef>
                <a:spcPts val="0"/>
              </a:spcBef>
              <a:spcAft>
                <a:spcPts val="0"/>
              </a:spcAft>
              <a:buClr>
                <a:srgbClr val="9900FF"/>
              </a:buClr>
              <a:buSzPts val="1118"/>
              <a:buChar char="○"/>
            </a:pPr>
            <a:r>
              <a:rPr lang="en-GB" sz="1117">
                <a:solidFill>
                  <a:srgbClr val="9900FF"/>
                </a:solidFill>
                <a:latin typeface="Lato"/>
                <a:ea typeface="Lato"/>
                <a:cs typeface="Lato"/>
                <a:sym typeface="Lato"/>
              </a:rPr>
              <a:t>Size: size()</a:t>
            </a:r>
            <a:endParaRPr sz="1117">
              <a:solidFill>
                <a:srgbClr val="9900FF"/>
              </a:solidFill>
              <a:latin typeface="Lato"/>
              <a:ea typeface="Lato"/>
              <a:cs typeface="Lato"/>
              <a:sym typeface="Lato"/>
            </a:endParaRPr>
          </a:p>
          <a:p>
            <a:pPr indent="-299561" lvl="1" marL="914400" rtl="0" algn="l">
              <a:lnSpc>
                <a:spcPct val="105000"/>
              </a:lnSpc>
              <a:spcBef>
                <a:spcPts val="0"/>
              </a:spcBef>
              <a:spcAft>
                <a:spcPts val="0"/>
              </a:spcAft>
              <a:buClr>
                <a:srgbClr val="9900FF"/>
              </a:buClr>
              <a:buSzPts val="1118"/>
              <a:buChar char="○"/>
            </a:pPr>
            <a:r>
              <a:rPr lang="en-GB" sz="1117">
                <a:solidFill>
                  <a:srgbClr val="9900FF"/>
                </a:solidFill>
                <a:latin typeface="Lato"/>
                <a:ea typeface="Lato"/>
                <a:cs typeface="Lato"/>
                <a:sym typeface="Lato"/>
              </a:rPr>
              <a:t>Iterate over keys, values, or entries: Using loops or iterators</a:t>
            </a:r>
            <a:endParaRPr sz="1117">
              <a:solidFill>
                <a:srgbClr val="9900FF"/>
              </a:solidFill>
              <a:latin typeface="Lato"/>
              <a:ea typeface="Lato"/>
              <a:cs typeface="Lato"/>
              <a:sym typeface="Lato"/>
            </a:endParaRPr>
          </a:p>
          <a:p>
            <a:pPr indent="0" lvl="0" marL="0" rtl="0" algn="l">
              <a:lnSpc>
                <a:spcPct val="105000"/>
              </a:lnSpc>
              <a:spcBef>
                <a:spcPts val="1200"/>
              </a:spcBef>
              <a:spcAft>
                <a:spcPts val="1200"/>
              </a:spcAft>
              <a:buSzPts val="1018"/>
              <a:buNone/>
            </a:pPr>
            <a:r>
              <a:t/>
            </a:r>
            <a:endParaRPr sz="1765">
              <a:solidFill>
                <a:srgbClr val="9900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132250"/>
            <a:ext cx="8520600" cy="885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b="1" lang="en-GB" sz="2080">
                <a:solidFill>
                  <a:srgbClr val="9900FF"/>
                </a:solidFill>
                <a:latin typeface="Lato"/>
                <a:ea typeface="Lato"/>
                <a:cs typeface="Lato"/>
                <a:sym typeface="Lato"/>
              </a:rPr>
              <a:t>Advanced Collection Features</a:t>
            </a:r>
            <a:endParaRPr b="1" sz="2080">
              <a:solidFill>
                <a:srgbClr val="9900FF"/>
              </a:solidFill>
              <a:latin typeface="Lato"/>
              <a:ea typeface="Lato"/>
              <a:cs typeface="Lato"/>
              <a:sym typeface="Lato"/>
            </a:endParaRPr>
          </a:p>
          <a:p>
            <a:pPr indent="-387350" lvl="0" marL="342900" rtl="0" algn="ctr">
              <a:lnSpc>
                <a:spcPct val="115000"/>
              </a:lnSpc>
              <a:spcBef>
                <a:spcPts val="0"/>
              </a:spcBef>
              <a:spcAft>
                <a:spcPts val="0"/>
              </a:spcAft>
              <a:buClr>
                <a:srgbClr val="9900FF"/>
              </a:buClr>
              <a:buSzPts val="1700"/>
              <a:buFont typeface="Lato"/>
              <a:buChar char="∙"/>
            </a:pPr>
            <a:r>
              <a:rPr b="1" lang="en-GB" sz="1879">
                <a:solidFill>
                  <a:srgbClr val="9900FF"/>
                </a:solidFill>
                <a:latin typeface="Lato"/>
                <a:ea typeface="Lato"/>
                <a:cs typeface="Lato"/>
                <a:sym typeface="Lato"/>
              </a:rPr>
              <a:t>Iterators, comparators, sorting, and searching in collections.</a:t>
            </a:r>
            <a:endParaRPr b="1" sz="1879">
              <a:solidFill>
                <a:srgbClr val="9900FF"/>
              </a:solidFill>
              <a:latin typeface="Lato"/>
              <a:ea typeface="Lato"/>
              <a:cs typeface="Lato"/>
              <a:sym typeface="Lato"/>
            </a:endParaRPr>
          </a:p>
        </p:txBody>
      </p:sp>
      <p:sp>
        <p:nvSpPr>
          <p:cNvPr id="90" name="Google Shape;90;p19"/>
          <p:cNvSpPr txBox="1"/>
          <p:nvPr>
            <p:ph idx="1" type="body"/>
          </p:nvPr>
        </p:nvSpPr>
        <p:spPr>
          <a:xfrm>
            <a:off x="161550" y="1152475"/>
            <a:ext cx="8670900" cy="3940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GB">
                <a:solidFill>
                  <a:srgbClr val="9900FF"/>
                </a:solidFill>
                <a:latin typeface="Lato"/>
                <a:ea typeface="Lato"/>
                <a:cs typeface="Lato"/>
                <a:sym typeface="Lato"/>
              </a:rPr>
              <a:t>The Java Collections Framework provides various tools and techniques to traverse, sort, and search through collections. Understanding these concepts is crucial for effectively manipulating and querying data stored in collections.</a:t>
            </a:r>
            <a:endParaRPr>
              <a:solidFill>
                <a:srgbClr val="9900FF"/>
              </a:solidFill>
              <a:latin typeface="Lato"/>
              <a:ea typeface="Lato"/>
              <a:cs typeface="Lato"/>
              <a:sym typeface="Lato"/>
            </a:endParaRPr>
          </a:p>
          <a:p>
            <a:pPr indent="0" lvl="0" marL="0" rtl="0" algn="l">
              <a:spcBef>
                <a:spcPts val="1400"/>
              </a:spcBef>
              <a:spcAft>
                <a:spcPts val="0"/>
              </a:spcAft>
              <a:buClr>
                <a:schemeClr val="dk1"/>
              </a:buClr>
              <a:buSzPts val="1100"/>
              <a:buFont typeface="Arial"/>
              <a:buNone/>
            </a:pPr>
            <a:r>
              <a:rPr b="1" lang="en-GB">
                <a:solidFill>
                  <a:srgbClr val="9900FF"/>
                </a:solidFill>
                <a:latin typeface="Lato"/>
                <a:ea typeface="Lato"/>
                <a:cs typeface="Lato"/>
                <a:sym typeface="Lato"/>
              </a:rPr>
              <a:t>Iterators</a:t>
            </a:r>
            <a:endParaRPr b="1">
              <a:solidFill>
                <a:srgbClr val="9900FF"/>
              </a:solidFill>
              <a:latin typeface="Lato"/>
              <a:ea typeface="Lato"/>
              <a:cs typeface="Lato"/>
              <a:sym typeface="Lato"/>
            </a:endParaRPr>
          </a:p>
          <a:p>
            <a:pPr indent="-342900" lvl="0" marL="457200" rtl="0" algn="l">
              <a:spcBef>
                <a:spcPts val="1200"/>
              </a:spcBef>
              <a:spcAft>
                <a:spcPts val="0"/>
              </a:spcAft>
              <a:buClr>
                <a:srgbClr val="9900FF"/>
              </a:buClr>
              <a:buSzPts val="1800"/>
              <a:buChar char="●"/>
            </a:pPr>
            <a:r>
              <a:rPr b="1" lang="en-GB">
                <a:solidFill>
                  <a:srgbClr val="9900FF"/>
                </a:solidFill>
                <a:latin typeface="Lato"/>
                <a:ea typeface="Lato"/>
                <a:cs typeface="Lato"/>
                <a:sym typeface="Lato"/>
              </a:rPr>
              <a:t>Definition</a:t>
            </a:r>
            <a:r>
              <a:rPr lang="en-GB">
                <a:solidFill>
                  <a:srgbClr val="9900FF"/>
                </a:solidFill>
                <a:latin typeface="Lato"/>
                <a:ea typeface="Lato"/>
                <a:cs typeface="Lato"/>
                <a:sym typeface="Lato"/>
              </a:rPr>
              <a:t>: An Iterator is an object that enables you to traverse through a collection, one element at a time.</a:t>
            </a:r>
            <a:endParaRPr>
              <a:solidFill>
                <a:srgbClr val="9900FF"/>
              </a:solidFill>
              <a:latin typeface="Lato"/>
              <a:ea typeface="Lato"/>
              <a:cs typeface="Lato"/>
              <a:sym typeface="Lato"/>
            </a:endParaRPr>
          </a:p>
          <a:p>
            <a:pPr indent="-342900" lvl="0" marL="457200" rtl="0" algn="l">
              <a:spcBef>
                <a:spcPts val="0"/>
              </a:spcBef>
              <a:spcAft>
                <a:spcPts val="0"/>
              </a:spcAft>
              <a:buClr>
                <a:srgbClr val="9900FF"/>
              </a:buClr>
              <a:buSzPts val="1800"/>
              <a:buChar char="●"/>
            </a:pPr>
            <a:r>
              <a:rPr b="1" lang="en-GB">
                <a:solidFill>
                  <a:srgbClr val="9900FF"/>
                </a:solidFill>
                <a:latin typeface="Lato"/>
                <a:ea typeface="Lato"/>
                <a:cs typeface="Lato"/>
                <a:sym typeface="Lato"/>
              </a:rPr>
              <a:t>Common Methods</a:t>
            </a:r>
            <a:r>
              <a:rPr lang="en-GB">
                <a:solidFill>
                  <a:srgbClr val="9900FF"/>
                </a:solidFill>
                <a:latin typeface="Lato"/>
                <a:ea typeface="Lato"/>
                <a:cs typeface="Lato"/>
                <a:sym typeface="Lato"/>
              </a:rPr>
              <a:t>:</a:t>
            </a:r>
            <a:endParaRPr>
              <a:solidFill>
                <a:srgbClr val="9900FF"/>
              </a:solidFill>
              <a:latin typeface="Lato"/>
              <a:ea typeface="Lato"/>
              <a:cs typeface="Lato"/>
              <a:sym typeface="Lato"/>
            </a:endParaRPr>
          </a:p>
          <a:p>
            <a:pPr indent="-342900" lvl="1" marL="914400" rtl="0" algn="l">
              <a:spcBef>
                <a:spcPts val="0"/>
              </a:spcBef>
              <a:spcAft>
                <a:spcPts val="0"/>
              </a:spcAft>
              <a:buClr>
                <a:srgbClr val="9900FF"/>
              </a:buClr>
              <a:buSzPts val="1800"/>
              <a:buChar char="○"/>
            </a:pPr>
            <a:r>
              <a:rPr b="1" lang="en-GB" sz="1800">
                <a:solidFill>
                  <a:srgbClr val="9900FF"/>
                </a:solidFill>
                <a:latin typeface="Lato"/>
                <a:ea typeface="Lato"/>
                <a:cs typeface="Lato"/>
                <a:sym typeface="Lato"/>
              </a:rPr>
              <a:t>hasNext()</a:t>
            </a:r>
            <a:r>
              <a:rPr lang="en-GB" sz="1800">
                <a:solidFill>
                  <a:srgbClr val="9900FF"/>
                </a:solidFill>
                <a:latin typeface="Lato"/>
                <a:ea typeface="Lato"/>
                <a:cs typeface="Lato"/>
                <a:sym typeface="Lato"/>
              </a:rPr>
              <a:t>: Returns true if there are more elements to iterate over.</a:t>
            </a:r>
            <a:endParaRPr sz="1800">
              <a:solidFill>
                <a:srgbClr val="9900FF"/>
              </a:solidFill>
              <a:latin typeface="Lato"/>
              <a:ea typeface="Lato"/>
              <a:cs typeface="Lato"/>
              <a:sym typeface="Lato"/>
            </a:endParaRPr>
          </a:p>
          <a:p>
            <a:pPr indent="-342900" lvl="1" marL="914400" rtl="0" algn="l">
              <a:spcBef>
                <a:spcPts val="0"/>
              </a:spcBef>
              <a:spcAft>
                <a:spcPts val="0"/>
              </a:spcAft>
              <a:buClr>
                <a:srgbClr val="9900FF"/>
              </a:buClr>
              <a:buSzPts val="1800"/>
              <a:buChar char="○"/>
            </a:pPr>
            <a:r>
              <a:rPr b="1" lang="en-GB" sz="1800">
                <a:solidFill>
                  <a:srgbClr val="9900FF"/>
                </a:solidFill>
                <a:latin typeface="Lato"/>
                <a:ea typeface="Lato"/>
                <a:cs typeface="Lato"/>
                <a:sym typeface="Lato"/>
              </a:rPr>
              <a:t>next()</a:t>
            </a:r>
            <a:r>
              <a:rPr lang="en-GB" sz="1800">
                <a:solidFill>
                  <a:srgbClr val="9900FF"/>
                </a:solidFill>
                <a:latin typeface="Lato"/>
                <a:ea typeface="Lato"/>
                <a:cs typeface="Lato"/>
                <a:sym typeface="Lato"/>
              </a:rPr>
              <a:t>: Returns the next element in the iteration.</a:t>
            </a:r>
            <a:endParaRPr sz="1800">
              <a:solidFill>
                <a:srgbClr val="9900FF"/>
              </a:solidFill>
              <a:latin typeface="Lato"/>
              <a:ea typeface="Lato"/>
              <a:cs typeface="Lato"/>
              <a:sym typeface="Lato"/>
            </a:endParaRPr>
          </a:p>
          <a:p>
            <a:pPr indent="-342900" lvl="1" marL="914400" rtl="0" algn="l">
              <a:spcBef>
                <a:spcPts val="0"/>
              </a:spcBef>
              <a:spcAft>
                <a:spcPts val="0"/>
              </a:spcAft>
              <a:buClr>
                <a:srgbClr val="9900FF"/>
              </a:buClr>
              <a:buSzPts val="1800"/>
              <a:buChar char="○"/>
            </a:pPr>
            <a:r>
              <a:rPr b="1" lang="en-GB" sz="1800">
                <a:solidFill>
                  <a:srgbClr val="9900FF"/>
                </a:solidFill>
                <a:latin typeface="Lato"/>
                <a:ea typeface="Lato"/>
                <a:cs typeface="Lato"/>
                <a:sym typeface="Lato"/>
              </a:rPr>
              <a:t>remove()</a:t>
            </a:r>
            <a:r>
              <a:rPr lang="en-GB" sz="1800">
                <a:solidFill>
                  <a:srgbClr val="9900FF"/>
                </a:solidFill>
                <a:latin typeface="Lato"/>
                <a:ea typeface="Lato"/>
                <a:cs typeface="Lato"/>
                <a:sym typeface="Lato"/>
              </a:rPr>
              <a:t>: Removes the last element returned by the iterator (optional operation).</a:t>
            </a:r>
            <a:endParaRPr sz="1800">
              <a:solidFill>
                <a:srgbClr val="9900FF"/>
              </a:solidFill>
              <a:latin typeface="Lato"/>
              <a:ea typeface="Lato"/>
              <a:cs typeface="Lato"/>
              <a:sym typeface="Lato"/>
            </a:endParaRPr>
          </a:p>
          <a:p>
            <a:pPr indent="0" lvl="0" marL="0" rtl="0" algn="l">
              <a:spcBef>
                <a:spcPts val="1200"/>
              </a:spcBef>
              <a:spcAft>
                <a:spcPts val="1200"/>
              </a:spcAft>
              <a:buNone/>
            </a:pPr>
            <a:r>
              <a:t/>
            </a:r>
            <a:endParaRPr sz="2000">
              <a:solidFill>
                <a:srgbClr val="9900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9900FF"/>
                </a:solidFill>
              </a:rPr>
              <a:t>Usage Example of Iterator</a:t>
            </a:r>
            <a:endParaRPr b="1">
              <a:solidFill>
                <a:srgbClr val="9900FF"/>
              </a:solidFill>
            </a:endParaRPr>
          </a:p>
        </p:txBody>
      </p:sp>
      <p:sp>
        <p:nvSpPr>
          <p:cNvPr id="96" name="Google Shape;96;p20"/>
          <p:cNvSpPr txBox="1"/>
          <p:nvPr>
            <p:ph idx="1" type="body"/>
          </p:nvPr>
        </p:nvSpPr>
        <p:spPr>
          <a:xfrm>
            <a:off x="311700" y="1152475"/>
            <a:ext cx="4369200" cy="3416400"/>
          </a:xfrm>
          <a:prstGeom prst="rect">
            <a:avLst/>
          </a:prstGeom>
          <a:ln cap="flat" cmpd="sng" w="9525">
            <a:solidFill>
              <a:srgbClr val="99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523"/>
              <a:buFont typeface="Arial"/>
              <a:buNone/>
            </a:pPr>
            <a:r>
              <a:rPr b="1" lang="en-GB" sz="1155">
                <a:solidFill>
                  <a:srgbClr val="CC0000"/>
                </a:solidFill>
              </a:rPr>
              <a:t>List&lt;String&gt; list = new ArrayList&lt;&gt;();</a:t>
            </a:r>
            <a:endParaRPr b="1" sz="1155">
              <a:solidFill>
                <a:srgbClr val="CC0000"/>
              </a:solidFill>
            </a:endParaRPr>
          </a:p>
          <a:p>
            <a:pPr indent="0" lvl="0" marL="0" rtl="0" algn="l">
              <a:lnSpc>
                <a:spcPct val="95000"/>
              </a:lnSpc>
              <a:spcBef>
                <a:spcPts val="1200"/>
              </a:spcBef>
              <a:spcAft>
                <a:spcPts val="0"/>
              </a:spcAft>
              <a:buClr>
                <a:schemeClr val="dk1"/>
              </a:buClr>
              <a:buSzPts val="523"/>
              <a:buFont typeface="Arial"/>
              <a:buNone/>
            </a:pPr>
            <a:r>
              <a:rPr b="1" lang="en-GB" sz="1155">
                <a:solidFill>
                  <a:srgbClr val="CC0000"/>
                </a:solidFill>
              </a:rPr>
              <a:t>list.add("Apple");</a:t>
            </a:r>
            <a:endParaRPr b="1" sz="1155">
              <a:solidFill>
                <a:srgbClr val="CC0000"/>
              </a:solidFill>
            </a:endParaRPr>
          </a:p>
          <a:p>
            <a:pPr indent="0" lvl="0" marL="0" rtl="0" algn="l">
              <a:lnSpc>
                <a:spcPct val="95000"/>
              </a:lnSpc>
              <a:spcBef>
                <a:spcPts val="1200"/>
              </a:spcBef>
              <a:spcAft>
                <a:spcPts val="0"/>
              </a:spcAft>
              <a:buClr>
                <a:schemeClr val="dk1"/>
              </a:buClr>
              <a:buSzPts val="523"/>
              <a:buFont typeface="Arial"/>
              <a:buNone/>
            </a:pPr>
            <a:r>
              <a:rPr b="1" lang="en-GB" sz="1155">
                <a:solidFill>
                  <a:srgbClr val="CC0000"/>
                </a:solidFill>
              </a:rPr>
              <a:t>list.add("Banana");</a:t>
            </a:r>
            <a:endParaRPr b="1" sz="1155">
              <a:solidFill>
                <a:srgbClr val="CC0000"/>
              </a:solidFill>
            </a:endParaRPr>
          </a:p>
          <a:p>
            <a:pPr indent="0" lvl="0" marL="0" rtl="0" algn="l">
              <a:lnSpc>
                <a:spcPct val="95000"/>
              </a:lnSpc>
              <a:spcBef>
                <a:spcPts val="1200"/>
              </a:spcBef>
              <a:spcAft>
                <a:spcPts val="0"/>
              </a:spcAft>
              <a:buClr>
                <a:schemeClr val="dk1"/>
              </a:buClr>
              <a:buSzPts val="523"/>
              <a:buFont typeface="Arial"/>
              <a:buNone/>
            </a:pPr>
            <a:r>
              <a:rPr b="1" lang="en-GB" sz="1155">
                <a:solidFill>
                  <a:srgbClr val="CC0000"/>
                </a:solidFill>
              </a:rPr>
              <a:t>list.add("Cherry");</a:t>
            </a:r>
            <a:endParaRPr b="1" sz="1155">
              <a:solidFill>
                <a:srgbClr val="CC0000"/>
              </a:solidFill>
            </a:endParaRPr>
          </a:p>
          <a:p>
            <a:pPr indent="0" lvl="0" marL="0" rtl="0" algn="l">
              <a:lnSpc>
                <a:spcPct val="95000"/>
              </a:lnSpc>
              <a:spcBef>
                <a:spcPts val="1200"/>
              </a:spcBef>
              <a:spcAft>
                <a:spcPts val="0"/>
              </a:spcAft>
              <a:buClr>
                <a:schemeClr val="dk1"/>
              </a:buClr>
              <a:buSzPts val="523"/>
              <a:buFont typeface="Arial"/>
              <a:buNone/>
            </a:pPr>
            <a:r>
              <a:t/>
            </a:r>
            <a:endParaRPr b="1" sz="1155">
              <a:solidFill>
                <a:srgbClr val="CC0000"/>
              </a:solidFill>
            </a:endParaRPr>
          </a:p>
          <a:p>
            <a:pPr indent="0" lvl="0" marL="0" rtl="0" algn="l">
              <a:lnSpc>
                <a:spcPct val="95000"/>
              </a:lnSpc>
              <a:spcBef>
                <a:spcPts val="1200"/>
              </a:spcBef>
              <a:spcAft>
                <a:spcPts val="0"/>
              </a:spcAft>
              <a:buClr>
                <a:schemeClr val="dk1"/>
              </a:buClr>
              <a:buSzPts val="523"/>
              <a:buFont typeface="Arial"/>
              <a:buNone/>
            </a:pPr>
            <a:r>
              <a:rPr b="1" lang="en-GB" sz="1155">
                <a:solidFill>
                  <a:srgbClr val="CC0000"/>
                </a:solidFill>
              </a:rPr>
              <a:t>Iterator&lt;String&gt; iterator = list.iterator();</a:t>
            </a:r>
            <a:endParaRPr b="1" sz="1155">
              <a:solidFill>
                <a:srgbClr val="CC0000"/>
              </a:solidFill>
            </a:endParaRPr>
          </a:p>
          <a:p>
            <a:pPr indent="0" lvl="0" marL="0" rtl="0" algn="l">
              <a:lnSpc>
                <a:spcPct val="95000"/>
              </a:lnSpc>
              <a:spcBef>
                <a:spcPts val="1200"/>
              </a:spcBef>
              <a:spcAft>
                <a:spcPts val="0"/>
              </a:spcAft>
              <a:buClr>
                <a:schemeClr val="dk1"/>
              </a:buClr>
              <a:buSzPts val="523"/>
              <a:buFont typeface="Arial"/>
              <a:buNone/>
            </a:pPr>
            <a:r>
              <a:rPr b="1" lang="en-GB" sz="1155">
                <a:solidFill>
                  <a:srgbClr val="CC0000"/>
                </a:solidFill>
              </a:rPr>
              <a:t>while (iterator.hasNext()) {</a:t>
            </a:r>
            <a:endParaRPr b="1" sz="1155">
              <a:solidFill>
                <a:srgbClr val="CC0000"/>
              </a:solidFill>
            </a:endParaRPr>
          </a:p>
          <a:p>
            <a:pPr indent="0" lvl="0" marL="0" rtl="0" algn="l">
              <a:lnSpc>
                <a:spcPct val="95000"/>
              </a:lnSpc>
              <a:spcBef>
                <a:spcPts val="1200"/>
              </a:spcBef>
              <a:spcAft>
                <a:spcPts val="0"/>
              </a:spcAft>
              <a:buClr>
                <a:schemeClr val="dk1"/>
              </a:buClr>
              <a:buSzPts val="523"/>
              <a:buFont typeface="Arial"/>
              <a:buNone/>
            </a:pPr>
            <a:r>
              <a:rPr b="1" lang="en-GB" sz="1155">
                <a:solidFill>
                  <a:srgbClr val="CC0000"/>
                </a:solidFill>
              </a:rPr>
              <a:t>    String fruit = iterator.next();</a:t>
            </a:r>
            <a:endParaRPr b="1" sz="1155">
              <a:solidFill>
                <a:srgbClr val="CC0000"/>
              </a:solidFill>
            </a:endParaRPr>
          </a:p>
          <a:p>
            <a:pPr indent="0" lvl="0" marL="0" rtl="0" algn="l">
              <a:lnSpc>
                <a:spcPct val="95000"/>
              </a:lnSpc>
              <a:spcBef>
                <a:spcPts val="1200"/>
              </a:spcBef>
              <a:spcAft>
                <a:spcPts val="0"/>
              </a:spcAft>
              <a:buClr>
                <a:schemeClr val="dk1"/>
              </a:buClr>
              <a:buSzPts val="523"/>
              <a:buFont typeface="Arial"/>
              <a:buNone/>
            </a:pPr>
            <a:r>
              <a:rPr b="1" lang="en-GB" sz="1155">
                <a:solidFill>
                  <a:srgbClr val="CC0000"/>
                </a:solidFill>
              </a:rPr>
              <a:t>    System.out.println(fruit);</a:t>
            </a:r>
            <a:endParaRPr b="1" sz="1155">
              <a:solidFill>
                <a:srgbClr val="CC0000"/>
              </a:solidFill>
            </a:endParaRPr>
          </a:p>
          <a:p>
            <a:pPr indent="0" lvl="0" marL="0" rtl="0" algn="l">
              <a:lnSpc>
                <a:spcPct val="95000"/>
              </a:lnSpc>
              <a:spcBef>
                <a:spcPts val="1200"/>
              </a:spcBef>
              <a:spcAft>
                <a:spcPts val="0"/>
              </a:spcAft>
              <a:buClr>
                <a:schemeClr val="dk1"/>
              </a:buClr>
              <a:buSzPts val="523"/>
              <a:buFont typeface="Arial"/>
              <a:buNone/>
            </a:pPr>
            <a:r>
              <a:rPr b="1" lang="en-GB" sz="1155">
                <a:solidFill>
                  <a:srgbClr val="CC0000"/>
                </a:solidFill>
              </a:rPr>
              <a:t>}</a:t>
            </a:r>
            <a:endParaRPr b="1" sz="1155">
              <a:solidFill>
                <a:srgbClr val="CC0000"/>
              </a:solidFill>
            </a:endParaRPr>
          </a:p>
          <a:p>
            <a:pPr indent="0" lvl="0" marL="0" rtl="0" algn="l">
              <a:lnSpc>
                <a:spcPct val="95000"/>
              </a:lnSpc>
              <a:spcBef>
                <a:spcPts val="1200"/>
              </a:spcBef>
              <a:spcAft>
                <a:spcPts val="0"/>
              </a:spcAft>
              <a:buClr>
                <a:schemeClr val="dk1"/>
              </a:buClr>
              <a:buSzPts val="523"/>
              <a:buFont typeface="Arial"/>
              <a:buNone/>
            </a:pPr>
            <a:r>
              <a:t/>
            </a:r>
            <a:endParaRPr b="1" sz="1155">
              <a:solidFill>
                <a:srgbClr val="CC0000"/>
              </a:solidFill>
            </a:endParaRPr>
          </a:p>
          <a:p>
            <a:pPr indent="0" lvl="0" marL="0" rtl="0" algn="l">
              <a:lnSpc>
                <a:spcPct val="95000"/>
              </a:lnSpc>
              <a:spcBef>
                <a:spcPts val="1200"/>
              </a:spcBef>
              <a:spcAft>
                <a:spcPts val="1200"/>
              </a:spcAft>
              <a:buSzPts val="523"/>
              <a:buNone/>
            </a:pPr>
            <a:r>
              <a:t/>
            </a:r>
            <a:endParaRPr b="1" sz="1155">
              <a:solidFill>
                <a:srgbClr val="CC0000"/>
              </a:solidFill>
            </a:endParaRPr>
          </a:p>
        </p:txBody>
      </p:sp>
      <p:sp>
        <p:nvSpPr>
          <p:cNvPr id="97" name="Google Shape;97;p20"/>
          <p:cNvSpPr txBox="1"/>
          <p:nvPr/>
        </p:nvSpPr>
        <p:spPr>
          <a:xfrm>
            <a:off x="5294150" y="936175"/>
            <a:ext cx="3000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9900FF"/>
                </a:solidFill>
              </a:rPr>
              <a:t>Enhanced For Loop: An alternative to using </a:t>
            </a:r>
            <a:r>
              <a:rPr lang="en-GB" sz="1600">
                <a:solidFill>
                  <a:srgbClr val="9900FF"/>
                </a:solidFill>
                <a:latin typeface="Roboto Mono"/>
                <a:ea typeface="Roboto Mono"/>
                <a:cs typeface="Roboto Mono"/>
                <a:sym typeface="Roboto Mono"/>
              </a:rPr>
              <a:t>Iterator</a:t>
            </a:r>
            <a:r>
              <a:rPr lang="en-GB" sz="1600">
                <a:solidFill>
                  <a:srgbClr val="9900FF"/>
                </a:solidFill>
              </a:rPr>
              <a:t> directly, the enhanced for loop simplifies iteration:</a:t>
            </a:r>
            <a:endParaRPr sz="1600">
              <a:solidFill>
                <a:srgbClr val="9900FF"/>
              </a:solidFill>
            </a:endParaRPr>
          </a:p>
        </p:txBody>
      </p:sp>
      <p:sp>
        <p:nvSpPr>
          <p:cNvPr id="98" name="Google Shape;98;p20"/>
          <p:cNvSpPr txBox="1"/>
          <p:nvPr/>
        </p:nvSpPr>
        <p:spPr>
          <a:xfrm>
            <a:off x="5251100" y="2571750"/>
            <a:ext cx="3000000" cy="11082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solidFill>
                  <a:srgbClr val="980000"/>
                </a:solidFill>
                <a:latin typeface="Lato"/>
                <a:ea typeface="Lato"/>
                <a:cs typeface="Lato"/>
                <a:sym typeface="Lato"/>
              </a:rPr>
              <a:t>for (String fruit : list) {</a:t>
            </a:r>
            <a:endParaRPr b="1" sz="1500">
              <a:solidFill>
                <a:srgbClr val="980000"/>
              </a:solidFill>
              <a:latin typeface="Lato"/>
              <a:ea typeface="Lato"/>
              <a:cs typeface="Lato"/>
              <a:sym typeface="Lato"/>
            </a:endParaRPr>
          </a:p>
          <a:p>
            <a:pPr indent="0" lvl="0" marL="0" rtl="0" algn="l">
              <a:spcBef>
                <a:spcPts val="0"/>
              </a:spcBef>
              <a:spcAft>
                <a:spcPts val="0"/>
              </a:spcAft>
              <a:buNone/>
            </a:pPr>
            <a:r>
              <a:rPr b="1" lang="en-GB" sz="1500">
                <a:solidFill>
                  <a:srgbClr val="980000"/>
                </a:solidFill>
                <a:latin typeface="Lato"/>
                <a:ea typeface="Lato"/>
                <a:cs typeface="Lato"/>
                <a:sym typeface="Lato"/>
              </a:rPr>
              <a:t>    System.out.println(fruit);</a:t>
            </a:r>
            <a:endParaRPr b="1" sz="1500">
              <a:solidFill>
                <a:srgbClr val="980000"/>
              </a:solidFill>
              <a:latin typeface="Lato"/>
              <a:ea typeface="Lato"/>
              <a:cs typeface="Lato"/>
              <a:sym typeface="Lato"/>
            </a:endParaRPr>
          </a:p>
          <a:p>
            <a:pPr indent="0" lvl="0" marL="0" rtl="0" algn="l">
              <a:spcBef>
                <a:spcPts val="0"/>
              </a:spcBef>
              <a:spcAft>
                <a:spcPts val="0"/>
              </a:spcAft>
              <a:buNone/>
            </a:pPr>
            <a:r>
              <a:rPr b="1" lang="en-GB" sz="1500">
                <a:solidFill>
                  <a:srgbClr val="980000"/>
                </a:solidFill>
                <a:latin typeface="Lato"/>
                <a:ea typeface="Lato"/>
                <a:cs typeface="Lato"/>
                <a:sym typeface="Lato"/>
              </a:rPr>
              <a:t>}</a:t>
            </a:r>
            <a:endParaRPr b="1" sz="1500">
              <a:solidFill>
                <a:srgbClr val="980000"/>
              </a:solidFill>
              <a:latin typeface="Lato"/>
              <a:ea typeface="Lato"/>
              <a:cs typeface="Lato"/>
              <a:sym typeface="Lato"/>
            </a:endParaRPr>
          </a:p>
          <a:p>
            <a:pPr indent="0" lvl="0" marL="0" rtl="0" algn="l">
              <a:spcBef>
                <a:spcPts val="0"/>
              </a:spcBef>
              <a:spcAft>
                <a:spcPts val="0"/>
              </a:spcAft>
              <a:buNone/>
            </a:pPr>
            <a:r>
              <a:t/>
            </a:r>
            <a:endParaRPr b="1" sz="1500">
              <a:solidFill>
                <a:srgbClr val="98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400"/>
              </a:spcBef>
              <a:spcAft>
                <a:spcPts val="0"/>
              </a:spcAft>
              <a:buSzPts val="990"/>
              <a:buNone/>
            </a:pPr>
            <a:r>
              <a:rPr b="1" lang="en-GB" sz="1970">
                <a:solidFill>
                  <a:srgbClr val="9900FF"/>
                </a:solidFill>
                <a:latin typeface="Lato"/>
                <a:ea typeface="Lato"/>
                <a:cs typeface="Lato"/>
                <a:sym typeface="Lato"/>
              </a:rPr>
              <a:t>Comparators</a:t>
            </a:r>
            <a:endParaRPr sz="1790">
              <a:solidFill>
                <a:srgbClr val="9900FF"/>
              </a:solidFill>
              <a:latin typeface="Lato"/>
              <a:ea typeface="Lato"/>
              <a:cs typeface="Lato"/>
              <a:sym typeface="Lato"/>
            </a:endParaRPr>
          </a:p>
          <a:p>
            <a:pPr indent="0" lvl="0" marL="0" rtl="0" algn="ctr">
              <a:spcBef>
                <a:spcPts val="400"/>
              </a:spcBef>
              <a:spcAft>
                <a:spcPts val="0"/>
              </a:spcAft>
              <a:buSzPts val="990"/>
              <a:buNone/>
            </a:pPr>
            <a:r>
              <a:t/>
            </a:r>
            <a:endParaRPr sz="3320">
              <a:solidFill>
                <a:srgbClr val="9900FF"/>
              </a:solidFill>
              <a:latin typeface="Lato"/>
              <a:ea typeface="Lato"/>
              <a:cs typeface="Lato"/>
              <a:sym typeface="Lato"/>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solidFill>
                  <a:srgbClr val="9900FF"/>
                </a:solidFill>
              </a:rPr>
              <a:t>Definition</a:t>
            </a:r>
            <a:r>
              <a:rPr lang="en-GB" sz="1400">
                <a:solidFill>
                  <a:srgbClr val="9900FF"/>
                </a:solidFill>
              </a:rPr>
              <a:t>: A </a:t>
            </a:r>
            <a:r>
              <a:rPr lang="en-GB" sz="1400">
                <a:solidFill>
                  <a:srgbClr val="9900FF"/>
                </a:solidFill>
                <a:latin typeface="Roboto Mono"/>
                <a:ea typeface="Roboto Mono"/>
                <a:cs typeface="Roboto Mono"/>
                <a:sym typeface="Roboto Mono"/>
              </a:rPr>
              <a:t>Comparator</a:t>
            </a:r>
            <a:r>
              <a:rPr lang="en-GB" sz="1400">
                <a:solidFill>
                  <a:srgbClr val="9900FF"/>
                </a:solidFill>
              </a:rPr>
              <a:t> is an interface used to define a custom order for objects. It is particularly useful when you want to sort objects that do not have a natural ordering or when you want to sort objects in a way different from their natural ordering.</a:t>
            </a:r>
            <a:endParaRPr sz="1400">
              <a:solidFill>
                <a:srgbClr val="9900FF"/>
              </a:solidFill>
            </a:endParaRPr>
          </a:p>
          <a:p>
            <a:pPr indent="0" lvl="0" marL="0" rtl="0" algn="l">
              <a:spcBef>
                <a:spcPts val="1200"/>
              </a:spcBef>
              <a:spcAft>
                <a:spcPts val="0"/>
              </a:spcAft>
              <a:buClr>
                <a:schemeClr val="dk1"/>
              </a:buClr>
              <a:buSzPts val="1100"/>
              <a:buFont typeface="Arial"/>
              <a:buNone/>
            </a:pPr>
            <a:r>
              <a:t/>
            </a:r>
            <a:endParaRPr sz="1400">
              <a:solidFill>
                <a:srgbClr val="9900FF"/>
              </a:solidFill>
            </a:endParaRPr>
          </a:p>
          <a:p>
            <a:pPr indent="0" lvl="0" marL="0" rtl="0" algn="l">
              <a:spcBef>
                <a:spcPts val="1200"/>
              </a:spcBef>
              <a:spcAft>
                <a:spcPts val="0"/>
              </a:spcAft>
              <a:buClr>
                <a:schemeClr val="dk1"/>
              </a:buClr>
              <a:buSzPts val="1100"/>
              <a:buFont typeface="Arial"/>
              <a:buNone/>
            </a:pPr>
            <a:r>
              <a:rPr b="1" lang="en-GB" sz="1400">
                <a:solidFill>
                  <a:srgbClr val="9900FF"/>
                </a:solidFill>
              </a:rPr>
              <a:t>Common Methods</a:t>
            </a:r>
            <a:r>
              <a:rPr lang="en-GB" sz="1400">
                <a:solidFill>
                  <a:srgbClr val="9900FF"/>
                </a:solidFill>
              </a:rPr>
              <a:t>:</a:t>
            </a:r>
            <a:endParaRPr sz="1400">
              <a:solidFill>
                <a:srgbClr val="9900FF"/>
              </a:solidFill>
            </a:endParaRPr>
          </a:p>
          <a:p>
            <a:pPr indent="-317500" lvl="0" marL="457200" rtl="0" algn="l">
              <a:spcBef>
                <a:spcPts val="1200"/>
              </a:spcBef>
              <a:spcAft>
                <a:spcPts val="0"/>
              </a:spcAft>
              <a:buClr>
                <a:srgbClr val="9900FF"/>
              </a:buClr>
              <a:buSzPts val="1400"/>
              <a:buChar char="●"/>
            </a:pPr>
            <a:r>
              <a:rPr b="1" lang="en-GB" sz="1400">
                <a:solidFill>
                  <a:srgbClr val="9900FF"/>
                </a:solidFill>
                <a:latin typeface="Roboto Mono"/>
                <a:ea typeface="Roboto Mono"/>
                <a:cs typeface="Roboto Mono"/>
                <a:sym typeface="Roboto Mono"/>
              </a:rPr>
              <a:t>compare(T o1, T o2)</a:t>
            </a:r>
            <a:r>
              <a:rPr lang="en-GB" sz="1400">
                <a:solidFill>
                  <a:srgbClr val="9900FF"/>
                </a:solidFill>
              </a:rPr>
              <a:t>: Compares its two arguments for order. Returns a negative integer, zero, or a positive integer if the first argument is less than, equal to, or greater than the second.</a:t>
            </a:r>
            <a:endParaRPr sz="1400">
              <a:solidFill>
                <a:srgbClr val="9900FF"/>
              </a:solidFill>
            </a:endParaRPr>
          </a:p>
          <a:p>
            <a:pPr indent="-317500" lvl="0" marL="457200" rtl="0" algn="l">
              <a:spcBef>
                <a:spcPts val="0"/>
              </a:spcBef>
              <a:spcAft>
                <a:spcPts val="0"/>
              </a:spcAft>
              <a:buClr>
                <a:srgbClr val="9900FF"/>
              </a:buClr>
              <a:buSzPts val="1400"/>
              <a:buChar char="●"/>
            </a:pPr>
            <a:r>
              <a:rPr b="1" lang="en-GB" sz="1400">
                <a:solidFill>
                  <a:srgbClr val="9900FF"/>
                </a:solidFill>
                <a:latin typeface="Roboto Mono"/>
                <a:ea typeface="Roboto Mono"/>
                <a:cs typeface="Roboto Mono"/>
                <a:sym typeface="Roboto Mono"/>
              </a:rPr>
              <a:t>reversed()</a:t>
            </a:r>
            <a:r>
              <a:rPr lang="en-GB" sz="1400">
                <a:solidFill>
                  <a:srgbClr val="9900FF"/>
                </a:solidFill>
              </a:rPr>
              <a:t>: Returns a comparator that imposes the reverse of the natural ordering.</a:t>
            </a:r>
            <a:endParaRPr b="1" sz="1600">
              <a:solidFill>
                <a:srgbClr val="9900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