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Lato"/>
      <p:regular r:id="rId21"/>
      <p:bold r:id="rId22"/>
      <p:italic r:id="rId23"/>
      <p:boldItalic r:id="rId24"/>
    </p:embeddedFon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42b14dd5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42b14dd5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42b14dd5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42b14dd5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42b14dd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42b14dd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42b14dd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42b14dd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42b14dd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42b14dd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42b14dd5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42b14dd5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42b14dd5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42b14dd5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42b14dd5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42b14dd5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42b14dd5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42b14dd5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42b14dd5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f42b14dd5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Day 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Java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just">
              <a:lnSpc>
                <a:spcPct val="130000"/>
              </a:lnSpc>
              <a:spcBef>
                <a:spcPts val="400"/>
              </a:spcBef>
              <a:spcAft>
                <a:spcPts val="0"/>
              </a:spcAft>
              <a:buClr>
                <a:schemeClr val="dk1"/>
              </a:buClr>
              <a:buSzPts val="990"/>
              <a:buFont typeface="Arial"/>
              <a:buNone/>
            </a:pPr>
            <a:r>
              <a:rPr lang="en-GB" sz="2080">
                <a:solidFill>
                  <a:srgbClr val="9900FF"/>
                </a:solidFill>
                <a:highlight>
                  <a:srgbClr val="FFFFFF"/>
                </a:highlight>
                <a:latin typeface="Lato"/>
                <a:ea typeface="Lato"/>
                <a:cs typeface="Lato"/>
                <a:sym typeface="Lato"/>
              </a:rPr>
              <a:t>Java Consumer Interface</a:t>
            </a:r>
            <a:endParaRPr sz="2080">
              <a:solidFill>
                <a:srgbClr val="9900FF"/>
              </a:solidFill>
              <a:highlight>
                <a:srgbClr val="FFFFFF"/>
              </a:highlight>
              <a:latin typeface="Lato"/>
              <a:ea typeface="Lato"/>
              <a:cs typeface="Lato"/>
              <a:sym typeface="Lato"/>
            </a:endParaRPr>
          </a:p>
          <a:p>
            <a:pPr indent="0" lvl="0" marL="0" rtl="0" algn="l">
              <a:lnSpc>
                <a:spcPct val="115000"/>
              </a:lnSpc>
              <a:spcBef>
                <a:spcPts val="600"/>
              </a:spcBef>
              <a:spcAft>
                <a:spcPts val="0"/>
              </a:spcAft>
              <a:buClr>
                <a:schemeClr val="dk1"/>
              </a:buClr>
              <a:buSzPts val="990"/>
              <a:buFont typeface="Arial"/>
              <a:buNone/>
            </a:pPr>
            <a:r>
              <a:t/>
            </a:r>
            <a:endParaRPr sz="1090">
              <a:solidFill>
                <a:srgbClr val="9900FF"/>
              </a:solidFill>
            </a:endParaRPr>
          </a:p>
          <a:p>
            <a:pPr indent="0" lvl="0" marL="0" rtl="0" algn="l">
              <a:spcBef>
                <a:spcPts val="0"/>
              </a:spcBef>
              <a:spcAft>
                <a:spcPts val="0"/>
              </a:spcAft>
              <a:buSzPts val="990"/>
              <a:buNone/>
            </a:pPr>
            <a:r>
              <a:t/>
            </a:r>
            <a:endParaRPr sz="2620">
              <a:solidFill>
                <a:srgbClr val="9900FF"/>
              </a:solidFill>
            </a:endParaRPr>
          </a:p>
        </p:txBody>
      </p:sp>
      <p:sp>
        <p:nvSpPr>
          <p:cNvPr id="114" name="Google Shape;114;p22"/>
          <p:cNvSpPr txBox="1"/>
          <p:nvPr>
            <p:ph idx="1" type="body"/>
          </p:nvPr>
        </p:nvSpPr>
        <p:spPr>
          <a:xfrm>
            <a:off x="311700" y="1152475"/>
            <a:ext cx="8520600" cy="3832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GB" sz="1500">
                <a:solidFill>
                  <a:srgbClr val="9900FF"/>
                </a:solidFill>
                <a:highlight>
                  <a:srgbClr val="FFFFFF"/>
                </a:highlight>
                <a:latin typeface="Lato"/>
                <a:ea typeface="Lato"/>
                <a:cs typeface="Lato"/>
                <a:sym typeface="Lato"/>
              </a:rPr>
              <a:t>It is a functional interface defined in java.util.function package. It contains an abstract accept() and a default andThen() method. It can be used as the assignment target for a lambda expression or method reference.</a:t>
            </a:r>
            <a:endParaRPr sz="1500">
              <a:solidFill>
                <a:srgbClr val="9900FF"/>
              </a:solidFill>
              <a:highlight>
                <a:srgbClr val="FFFFFF"/>
              </a:highlight>
              <a:latin typeface="Lato"/>
              <a:ea typeface="Lato"/>
              <a:cs typeface="Lato"/>
              <a:sym typeface="Lato"/>
            </a:endParaRPr>
          </a:p>
          <a:p>
            <a:pPr indent="0" lvl="0" marL="0" rtl="0" algn="just">
              <a:spcBef>
                <a:spcPts val="1200"/>
              </a:spcBef>
              <a:spcAft>
                <a:spcPts val="0"/>
              </a:spcAft>
              <a:buClr>
                <a:schemeClr val="dk1"/>
              </a:buClr>
              <a:buSzPts val="1100"/>
              <a:buFont typeface="Arial"/>
              <a:buNone/>
            </a:pPr>
            <a:r>
              <a:rPr lang="en-GB" sz="1500">
                <a:solidFill>
                  <a:srgbClr val="9900FF"/>
                </a:solidFill>
                <a:highlight>
                  <a:srgbClr val="FFFFFF"/>
                </a:highlight>
                <a:latin typeface="Lato"/>
                <a:ea typeface="Lato"/>
                <a:cs typeface="Lato"/>
                <a:sym typeface="Lato"/>
              </a:rPr>
              <a:t>The Consumer Interface accepts a single argument and does not return any result.</a:t>
            </a:r>
            <a:endParaRPr sz="1500">
              <a:solidFill>
                <a:srgbClr val="9900FF"/>
              </a:solidFill>
              <a:highlight>
                <a:srgbClr val="FFFFFF"/>
              </a:highlight>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sz="1400">
              <a:solidFill>
                <a:srgbClr val="9900FF"/>
              </a:solidFill>
              <a:latin typeface="Lato"/>
              <a:ea typeface="Lato"/>
              <a:cs typeface="Lato"/>
              <a:sym typeface="Lato"/>
            </a:endParaRPr>
          </a:p>
          <a:p>
            <a:pPr indent="0" lvl="0" marL="0" rtl="0" algn="just">
              <a:lnSpc>
                <a:spcPct val="170000"/>
              </a:lnSpc>
              <a:spcBef>
                <a:spcPts val="0"/>
              </a:spcBef>
              <a:spcAft>
                <a:spcPts val="0"/>
              </a:spcAft>
              <a:buNone/>
            </a:pPr>
            <a:r>
              <a:rPr lang="en-GB" sz="1300">
                <a:solidFill>
                  <a:srgbClr val="9900FF"/>
                </a:solidFill>
                <a:highlight>
                  <a:srgbClr val="FFFFFF"/>
                </a:highlight>
                <a:latin typeface="Roboto"/>
                <a:ea typeface="Roboto"/>
                <a:cs typeface="Roboto"/>
                <a:sym typeface="Roboto"/>
              </a:rPr>
              <a:t>void accept(T t)        </a:t>
            </a:r>
            <a:endParaRPr sz="1300">
              <a:solidFill>
                <a:srgbClr val="9900FF"/>
              </a:solidFill>
              <a:highlight>
                <a:srgbClr val="FFFFFF"/>
              </a:highlight>
              <a:latin typeface="Roboto"/>
              <a:ea typeface="Roboto"/>
              <a:cs typeface="Roboto"/>
              <a:sym typeface="Roboto"/>
            </a:endParaRPr>
          </a:p>
          <a:p>
            <a:pPr indent="0" lvl="0" marL="0" rtl="0" algn="just">
              <a:lnSpc>
                <a:spcPct val="170000"/>
              </a:lnSpc>
              <a:spcBef>
                <a:spcPts val="0"/>
              </a:spcBef>
              <a:spcAft>
                <a:spcPts val="0"/>
              </a:spcAft>
              <a:buNone/>
            </a:pPr>
            <a:r>
              <a:rPr lang="en-GB" sz="1300">
                <a:solidFill>
                  <a:srgbClr val="9900FF"/>
                </a:solidFill>
                <a:highlight>
                  <a:srgbClr val="FFFFFF"/>
                </a:highlight>
                <a:latin typeface="Roboto"/>
                <a:ea typeface="Roboto"/>
                <a:cs typeface="Roboto"/>
                <a:sym typeface="Roboto"/>
              </a:rPr>
              <a:t>It performs this operation on the given argument.</a:t>
            </a:r>
            <a:endParaRPr sz="1300">
              <a:solidFill>
                <a:srgbClr val="9900FF"/>
              </a:solidFill>
              <a:highlight>
                <a:srgbClr val="FFFFFF"/>
              </a:highlight>
              <a:latin typeface="Roboto"/>
              <a:ea typeface="Roboto"/>
              <a:cs typeface="Roboto"/>
              <a:sym typeface="Roboto"/>
            </a:endParaRPr>
          </a:p>
          <a:p>
            <a:pPr indent="0" lvl="0" marL="0" rtl="0" algn="l">
              <a:spcBef>
                <a:spcPts val="0"/>
              </a:spcBef>
              <a:spcAft>
                <a:spcPts val="0"/>
              </a:spcAft>
              <a:buNone/>
            </a:pPr>
            <a:r>
              <a:rPr lang="en-GB" sz="1300">
                <a:solidFill>
                  <a:srgbClr val="9900FF"/>
                </a:solidFill>
                <a:highlight>
                  <a:srgbClr val="FFFFFF"/>
                </a:highlight>
                <a:latin typeface="Roboto"/>
                <a:ea typeface="Roboto"/>
                <a:cs typeface="Roboto"/>
                <a:sym typeface="Roboto"/>
              </a:rPr>
              <a:t>default Consumer&lt;T&gt; andThen(Consumer&lt;? super T&gt; after)</a:t>
            </a:r>
            <a:endParaRPr sz="1300">
              <a:solidFill>
                <a:srgbClr val="9900FF"/>
              </a:solidFill>
              <a:highlight>
                <a:srgbClr val="FFFFFF"/>
              </a:highlight>
              <a:latin typeface="Roboto"/>
              <a:ea typeface="Roboto"/>
              <a:cs typeface="Roboto"/>
              <a:sym typeface="Roboto"/>
            </a:endParaRPr>
          </a:p>
          <a:p>
            <a:pPr indent="0" lvl="0" marL="0" rtl="0" algn="l">
              <a:spcBef>
                <a:spcPts val="1200"/>
              </a:spcBef>
              <a:spcAft>
                <a:spcPts val="1200"/>
              </a:spcAft>
              <a:buNone/>
            </a:pPr>
            <a:r>
              <a:rPr lang="en-GB" sz="1300">
                <a:solidFill>
                  <a:srgbClr val="9900FF"/>
                </a:solidFill>
                <a:highlight>
                  <a:srgbClr val="FFFFFF"/>
                </a:highlight>
                <a:latin typeface="Roboto"/>
                <a:ea typeface="Roboto"/>
                <a:cs typeface="Roboto"/>
                <a:sym typeface="Roboto"/>
              </a:rPr>
              <a:t>It returns a composed Consumer that performs, in sequence, this operation followed by the after operation. If performing either operation throws an exception, it is relayed to the caller of the composed operation. If performing this operation throws an exception, the after operation will not be performed.</a:t>
            </a:r>
            <a:endParaRPr sz="1300">
              <a:solidFill>
                <a:srgbClr val="9900FF"/>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a:t>
            </a:r>
            <a:endParaRPr/>
          </a:p>
        </p:txBody>
      </p:sp>
      <p:sp>
        <p:nvSpPr>
          <p:cNvPr id="120" name="Google Shape;120;p23"/>
          <p:cNvSpPr txBox="1"/>
          <p:nvPr/>
        </p:nvSpPr>
        <p:spPr>
          <a:xfrm>
            <a:off x="1572000" y="1172900"/>
            <a:ext cx="4787700" cy="34017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980000"/>
                </a:solidFill>
                <a:latin typeface="Lato"/>
                <a:ea typeface="Lato"/>
                <a:cs typeface="Lato"/>
                <a:sym typeface="Lato"/>
              </a:rPr>
              <a:t>import java.util.Arrays;</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import java.util.List;</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import java.util.function.Consumer;</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public class ConsumerExample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public static void main(String[] args)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List&lt;String&gt; names = Arrays.asList("Swami", "Krishna", "Hari", "Chintan");</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 Using a Consumer to print each name</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Consumer&lt;String&gt; printName = name -&gt; System.out.println(name);</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names.forEach(printName);</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 Alternatively, using method reference</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names.forEach(System.out::println);</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rPr>
              <a:t>Agenda</a:t>
            </a:r>
            <a:endParaRPr>
              <a:solidFill>
                <a:srgbClr val="9900FF"/>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900FF"/>
              </a:buClr>
              <a:buSzPts val="1400"/>
              <a:buFont typeface="Lato"/>
              <a:buAutoNum type="arabicPeriod"/>
            </a:pPr>
            <a:r>
              <a:rPr lang="en-GB" sz="1400">
                <a:solidFill>
                  <a:srgbClr val="9900FF"/>
                </a:solidFill>
                <a:latin typeface="Lato"/>
                <a:ea typeface="Lato"/>
                <a:cs typeface="Lato"/>
                <a:sym typeface="Lato"/>
              </a:rPr>
              <a:t>Inner Classes and Anonymous Classes: Use cases and functionalities of different types of inner classes(local inner classes, anonymous inner classes, and static nested classes)</a:t>
            </a:r>
            <a:endParaRPr sz="1400">
              <a:solidFill>
                <a:srgbClr val="9900FF"/>
              </a:solidFill>
              <a:latin typeface="Lato"/>
              <a:ea typeface="Lato"/>
              <a:cs typeface="Lato"/>
              <a:sym typeface="Lato"/>
            </a:endParaRPr>
          </a:p>
          <a:p>
            <a:pPr indent="0" lvl="0" marL="457200" rtl="0" algn="l">
              <a:spcBef>
                <a:spcPts val="0"/>
              </a:spcBef>
              <a:spcAft>
                <a:spcPts val="0"/>
              </a:spcAft>
              <a:buNone/>
            </a:pPr>
            <a:r>
              <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Font typeface="Lato"/>
              <a:buAutoNum type="arabicPeriod"/>
            </a:pPr>
            <a:r>
              <a:rPr lang="en-GB" sz="1400">
                <a:solidFill>
                  <a:srgbClr val="9900FF"/>
                </a:solidFill>
                <a:latin typeface="Lato"/>
                <a:ea typeface="Lato"/>
                <a:cs typeface="Lato"/>
                <a:sym typeface="Lato"/>
              </a:rPr>
              <a:t>Introduction to Java 8 Features: Overview of Lambda expressions and Streams API.</a:t>
            </a:r>
            <a:endParaRPr sz="1400">
              <a:solidFill>
                <a:srgbClr val="9900FF"/>
              </a:solidFill>
              <a:latin typeface="Lato"/>
              <a:ea typeface="Lato"/>
              <a:cs typeface="Lato"/>
              <a:sym typeface="Lato"/>
            </a:endParaRPr>
          </a:p>
          <a:p>
            <a:pPr indent="0" lvl="0" marL="457200" rtl="0" algn="l">
              <a:spcBef>
                <a:spcPts val="0"/>
              </a:spcBef>
              <a:spcAft>
                <a:spcPts val="0"/>
              </a:spcAft>
              <a:buNone/>
            </a:pPr>
            <a:r>
              <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Font typeface="Lato"/>
              <a:buAutoNum type="arabicPeriod"/>
            </a:pPr>
            <a:r>
              <a:rPr lang="en-GB" sz="1400">
                <a:solidFill>
                  <a:srgbClr val="9900FF"/>
                </a:solidFill>
                <a:latin typeface="Lato"/>
                <a:ea typeface="Lato"/>
                <a:cs typeface="Lato"/>
                <a:sym typeface="Lato"/>
              </a:rPr>
              <a:t>Lambda expressions for sorting, filtering, and performing operations on collections.</a:t>
            </a:r>
            <a:endParaRPr sz="1400">
              <a:solidFill>
                <a:srgbClr val="9900FF"/>
              </a:solidFill>
              <a:latin typeface="Lato"/>
              <a:ea typeface="Lato"/>
              <a:cs typeface="Lato"/>
              <a:sym typeface="Lato"/>
            </a:endParaRPr>
          </a:p>
          <a:p>
            <a:pPr indent="0" lvl="0" marL="457200" rtl="0" algn="l">
              <a:spcBef>
                <a:spcPts val="0"/>
              </a:spcBef>
              <a:spcAft>
                <a:spcPts val="0"/>
              </a:spcAft>
              <a:buNone/>
            </a:pPr>
            <a:r>
              <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Font typeface="Lato"/>
              <a:buAutoNum type="arabicPeriod"/>
            </a:pPr>
            <a:r>
              <a:rPr lang="en-GB" sz="1400">
                <a:solidFill>
                  <a:srgbClr val="9900FF"/>
                </a:solidFill>
                <a:latin typeface="Lato"/>
                <a:ea typeface="Lato"/>
                <a:cs typeface="Lato"/>
                <a:sym typeface="Lato"/>
              </a:rPr>
              <a:t>Processing collections using Stream API for filtering, transforming, and aggregating data</a:t>
            </a:r>
            <a:endParaRPr sz="2000">
              <a:solidFill>
                <a:srgbClr val="99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Clr>
                <a:schemeClr val="dk1"/>
              </a:buClr>
              <a:buSzPct val="52941"/>
              <a:buFont typeface="Arial"/>
              <a:buNone/>
            </a:pPr>
            <a:r>
              <a:rPr b="1" lang="en-GB" sz="2077">
                <a:solidFill>
                  <a:srgbClr val="9900FF"/>
                </a:solidFill>
                <a:latin typeface="Lato"/>
                <a:ea typeface="Lato"/>
                <a:cs typeface="Lato"/>
                <a:sym typeface="Lato"/>
              </a:rPr>
              <a:t>Inner Classes and Anonymous Classes in Java</a:t>
            </a:r>
            <a:endParaRPr b="1" sz="2077">
              <a:solidFill>
                <a:srgbClr val="9900FF"/>
              </a:solidFill>
              <a:latin typeface="Lato"/>
              <a:ea typeface="Lato"/>
              <a:cs typeface="Lato"/>
              <a:sym typeface="Lato"/>
            </a:endParaRPr>
          </a:p>
          <a:p>
            <a:pPr indent="0" lvl="0" marL="0" rtl="0" algn="l">
              <a:spcBef>
                <a:spcPts val="400"/>
              </a:spcBef>
              <a:spcAft>
                <a:spcPts val="0"/>
              </a:spcAft>
              <a:buNone/>
            </a:pPr>
            <a:r>
              <a:t/>
            </a:r>
            <a:endParaRPr/>
          </a:p>
        </p:txBody>
      </p:sp>
      <p:sp>
        <p:nvSpPr>
          <p:cNvPr id="67" name="Google Shape;67;p15"/>
          <p:cNvSpPr txBox="1"/>
          <p:nvPr>
            <p:ph idx="1" type="body"/>
          </p:nvPr>
        </p:nvSpPr>
        <p:spPr>
          <a:xfrm>
            <a:off x="118525" y="917750"/>
            <a:ext cx="8713800" cy="42258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Java supports nested classes, which are classes defined within another class. These include inner classes, static nested classes, and anonymous classes. Each type has specific use cases and functionalities.</a:t>
            </a:r>
            <a:endParaRPr sz="1300">
              <a:solidFill>
                <a:srgbClr val="9900FF"/>
              </a:solidFill>
              <a:latin typeface="Lato"/>
              <a:ea typeface="Lato"/>
              <a:cs typeface="Lato"/>
              <a:sym typeface="Lato"/>
            </a:endParaRPr>
          </a:p>
          <a:p>
            <a:pPr indent="0" lvl="0" marL="0" rtl="0" algn="l">
              <a:lnSpc>
                <a:spcPct val="95000"/>
              </a:lnSpc>
              <a:spcBef>
                <a:spcPts val="1400"/>
              </a:spcBef>
              <a:spcAft>
                <a:spcPts val="0"/>
              </a:spcAft>
              <a:buClr>
                <a:schemeClr val="dk1"/>
              </a:buClr>
              <a:buSzPts val="1100"/>
              <a:buFont typeface="Arial"/>
              <a:buNone/>
            </a:pPr>
            <a:r>
              <a:rPr b="1" lang="en-GB" sz="1500">
                <a:solidFill>
                  <a:srgbClr val="9900FF"/>
                </a:solidFill>
                <a:latin typeface="Lato"/>
                <a:ea typeface="Lato"/>
                <a:cs typeface="Lato"/>
                <a:sym typeface="Lato"/>
              </a:rPr>
              <a:t>1. Inner Classes</a:t>
            </a:r>
            <a:endParaRPr b="1" sz="15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An </a:t>
            </a:r>
            <a:r>
              <a:rPr b="1" lang="en-GB" sz="1300">
                <a:solidFill>
                  <a:srgbClr val="9900FF"/>
                </a:solidFill>
                <a:latin typeface="Lato"/>
                <a:ea typeface="Lato"/>
                <a:cs typeface="Lato"/>
                <a:sym typeface="Lato"/>
              </a:rPr>
              <a:t>inner class</a:t>
            </a:r>
            <a:r>
              <a:rPr lang="en-GB" sz="1300">
                <a:solidFill>
                  <a:srgbClr val="9900FF"/>
                </a:solidFill>
                <a:latin typeface="Lato"/>
                <a:ea typeface="Lato"/>
                <a:cs typeface="Lato"/>
                <a:sym typeface="Lato"/>
              </a:rPr>
              <a:t> is a non-static nested class. It is associated with an instance of the outer class and can access the outer class's members, including private members.</a:t>
            </a:r>
            <a:endParaRPr sz="13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Types of Inner Classes:</a:t>
            </a:r>
            <a:endParaRPr b="1" sz="1300">
              <a:solidFill>
                <a:srgbClr val="9900FF"/>
              </a:solidFill>
              <a:latin typeface="Lato"/>
              <a:ea typeface="Lato"/>
              <a:cs typeface="Lato"/>
              <a:sym typeface="Lato"/>
            </a:endParaRPr>
          </a:p>
          <a:p>
            <a:pPr indent="-311150" lvl="0" marL="457200" rtl="0" algn="l">
              <a:lnSpc>
                <a:spcPct val="95000"/>
              </a:lnSpc>
              <a:spcBef>
                <a:spcPts val="1200"/>
              </a:spcBef>
              <a:spcAft>
                <a:spcPts val="0"/>
              </a:spcAft>
              <a:buClr>
                <a:srgbClr val="9900FF"/>
              </a:buClr>
              <a:buSzPts val="1300"/>
              <a:buFont typeface="Lato"/>
              <a:buChar char="●"/>
            </a:pPr>
            <a:r>
              <a:rPr b="1" lang="en-GB" sz="1300">
                <a:solidFill>
                  <a:srgbClr val="9900FF"/>
                </a:solidFill>
                <a:latin typeface="Lato"/>
                <a:ea typeface="Lato"/>
                <a:cs typeface="Lato"/>
                <a:sym typeface="Lato"/>
              </a:rPr>
              <a:t>Non-static (Regular) Inner Class</a:t>
            </a:r>
            <a:endParaRPr b="1" sz="1300">
              <a:solidFill>
                <a:srgbClr val="9900FF"/>
              </a:solidFill>
              <a:latin typeface="Lato"/>
              <a:ea typeface="Lato"/>
              <a:cs typeface="Lato"/>
              <a:sym typeface="Lato"/>
            </a:endParaRPr>
          </a:p>
          <a:p>
            <a:pPr indent="-311150" lvl="0" marL="457200" rtl="0" algn="l">
              <a:lnSpc>
                <a:spcPct val="95000"/>
              </a:lnSpc>
              <a:spcBef>
                <a:spcPts val="0"/>
              </a:spcBef>
              <a:spcAft>
                <a:spcPts val="0"/>
              </a:spcAft>
              <a:buClr>
                <a:srgbClr val="9900FF"/>
              </a:buClr>
              <a:buSzPts val="1300"/>
              <a:buFont typeface="Lato"/>
              <a:buChar char="●"/>
            </a:pPr>
            <a:r>
              <a:rPr b="1" lang="en-GB" sz="1300">
                <a:solidFill>
                  <a:srgbClr val="9900FF"/>
                </a:solidFill>
                <a:latin typeface="Lato"/>
                <a:ea typeface="Lato"/>
                <a:cs typeface="Lato"/>
                <a:sym typeface="Lato"/>
              </a:rPr>
              <a:t>Local Inner Class</a:t>
            </a:r>
            <a:endParaRPr b="1" sz="1300">
              <a:solidFill>
                <a:srgbClr val="9900FF"/>
              </a:solidFill>
              <a:latin typeface="Lato"/>
              <a:ea typeface="Lato"/>
              <a:cs typeface="Lato"/>
              <a:sym typeface="Lato"/>
            </a:endParaRPr>
          </a:p>
          <a:p>
            <a:pPr indent="-311150" lvl="0" marL="457200" rtl="0" algn="l">
              <a:lnSpc>
                <a:spcPct val="95000"/>
              </a:lnSpc>
              <a:spcBef>
                <a:spcPts val="0"/>
              </a:spcBef>
              <a:spcAft>
                <a:spcPts val="0"/>
              </a:spcAft>
              <a:buClr>
                <a:srgbClr val="9900FF"/>
              </a:buClr>
              <a:buSzPts val="1300"/>
              <a:buFont typeface="Lato"/>
              <a:buChar char="●"/>
            </a:pPr>
            <a:r>
              <a:rPr b="1" lang="en-GB" sz="1300">
                <a:solidFill>
                  <a:srgbClr val="9900FF"/>
                </a:solidFill>
                <a:latin typeface="Lato"/>
                <a:ea typeface="Lato"/>
                <a:cs typeface="Lato"/>
                <a:sym typeface="Lato"/>
              </a:rPr>
              <a:t>Anonymous Inner Class</a:t>
            </a:r>
            <a:endParaRPr b="1" sz="1300">
              <a:solidFill>
                <a:srgbClr val="9900FF"/>
              </a:solidFill>
              <a:latin typeface="Lato"/>
              <a:ea typeface="Lato"/>
              <a:cs typeface="Lato"/>
              <a:sym typeface="Lato"/>
            </a:endParaRPr>
          </a:p>
          <a:p>
            <a:pPr indent="-311150" lvl="0" marL="457200" rtl="0" algn="l">
              <a:lnSpc>
                <a:spcPct val="95000"/>
              </a:lnSpc>
              <a:spcBef>
                <a:spcPts val="0"/>
              </a:spcBef>
              <a:spcAft>
                <a:spcPts val="0"/>
              </a:spcAft>
              <a:buClr>
                <a:srgbClr val="9900FF"/>
              </a:buClr>
              <a:buSzPts val="1300"/>
              <a:buFont typeface="Lato"/>
              <a:buChar char="●"/>
            </a:pPr>
            <a:r>
              <a:rPr b="1" lang="en-GB" sz="1300">
                <a:solidFill>
                  <a:srgbClr val="9900FF"/>
                </a:solidFill>
                <a:latin typeface="Lato"/>
                <a:ea typeface="Lato"/>
                <a:cs typeface="Lato"/>
                <a:sym typeface="Lato"/>
              </a:rPr>
              <a:t>Static Nested Class</a:t>
            </a:r>
            <a:endParaRPr b="1" sz="1300">
              <a:solidFill>
                <a:srgbClr val="9900FF"/>
              </a:solidFill>
              <a:latin typeface="Lato"/>
              <a:ea typeface="Lato"/>
              <a:cs typeface="Lato"/>
              <a:sym typeface="Lato"/>
            </a:endParaRPr>
          </a:p>
          <a:p>
            <a:pPr indent="0" lvl="0" marL="0" rtl="0" algn="l">
              <a:lnSpc>
                <a:spcPct val="95000"/>
              </a:lnSpc>
              <a:spcBef>
                <a:spcPts val="1400"/>
              </a:spcBef>
              <a:spcAft>
                <a:spcPts val="0"/>
              </a:spcAft>
              <a:buClr>
                <a:schemeClr val="dk1"/>
              </a:buClr>
              <a:buSzPts val="1100"/>
              <a:buFont typeface="Arial"/>
              <a:buNone/>
            </a:pPr>
            <a:r>
              <a:rPr b="1" lang="en-GB" sz="1500">
                <a:solidFill>
                  <a:srgbClr val="9900FF"/>
                </a:solidFill>
                <a:latin typeface="Lato"/>
                <a:ea typeface="Lato"/>
                <a:cs typeface="Lato"/>
                <a:sym typeface="Lato"/>
              </a:rPr>
              <a:t>2. Non-static (Regular) Inner Classes</a:t>
            </a:r>
            <a:endParaRPr b="1" sz="15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Use Case:</a:t>
            </a:r>
            <a:endParaRPr b="1" sz="1300">
              <a:solidFill>
                <a:srgbClr val="9900FF"/>
              </a:solidFill>
              <a:latin typeface="Lato"/>
              <a:ea typeface="Lato"/>
              <a:cs typeface="Lato"/>
              <a:sym typeface="Lato"/>
            </a:endParaRPr>
          </a:p>
          <a:p>
            <a:pPr indent="-311150" lvl="0" marL="457200" rtl="0" algn="l">
              <a:lnSpc>
                <a:spcPct val="95000"/>
              </a:lnSpc>
              <a:spcBef>
                <a:spcPts val="1200"/>
              </a:spcBef>
              <a:spcAft>
                <a:spcPts val="0"/>
              </a:spcAft>
              <a:buClr>
                <a:srgbClr val="9900FF"/>
              </a:buClr>
              <a:buSzPts val="1300"/>
              <a:buChar char="●"/>
            </a:pPr>
            <a:r>
              <a:rPr b="1" lang="en-GB" sz="1300">
                <a:solidFill>
                  <a:srgbClr val="9900FF"/>
                </a:solidFill>
                <a:latin typeface="Lato"/>
                <a:ea typeface="Lato"/>
                <a:cs typeface="Lato"/>
                <a:sym typeface="Lato"/>
              </a:rPr>
              <a:t>Association with Outer Class</a:t>
            </a:r>
            <a:r>
              <a:rPr lang="en-GB" sz="1300">
                <a:solidFill>
                  <a:srgbClr val="9900FF"/>
                </a:solidFill>
                <a:latin typeface="Lato"/>
                <a:ea typeface="Lato"/>
                <a:cs typeface="Lato"/>
                <a:sym typeface="Lato"/>
              </a:rPr>
              <a:t>: When the inner class logically belongs to the outer class and needs access to its instance variables and methods.</a:t>
            </a:r>
            <a:endParaRPr sz="1300">
              <a:solidFill>
                <a:srgbClr val="9900FF"/>
              </a:solidFill>
              <a:latin typeface="Lato"/>
              <a:ea typeface="Lato"/>
              <a:cs typeface="Lato"/>
              <a:sym typeface="Lato"/>
            </a:endParaRPr>
          </a:p>
          <a:p>
            <a:pPr indent="-311150" lvl="0" marL="457200" rtl="0" algn="l">
              <a:lnSpc>
                <a:spcPct val="95000"/>
              </a:lnSpc>
              <a:spcBef>
                <a:spcPts val="0"/>
              </a:spcBef>
              <a:spcAft>
                <a:spcPts val="0"/>
              </a:spcAft>
              <a:buClr>
                <a:srgbClr val="9900FF"/>
              </a:buClr>
              <a:buSzPts val="1300"/>
              <a:buChar char="●"/>
            </a:pPr>
            <a:r>
              <a:rPr b="1" lang="en-GB" sz="1300">
                <a:solidFill>
                  <a:srgbClr val="9900FF"/>
                </a:solidFill>
                <a:latin typeface="Lato"/>
                <a:ea typeface="Lato"/>
                <a:cs typeface="Lato"/>
                <a:sym typeface="Lato"/>
              </a:rPr>
              <a:t>Encapsulation</a:t>
            </a:r>
            <a:r>
              <a:rPr lang="en-GB" sz="1300">
                <a:solidFill>
                  <a:srgbClr val="9900FF"/>
                </a:solidFill>
                <a:latin typeface="Lato"/>
                <a:ea typeface="Lato"/>
                <a:cs typeface="Lato"/>
                <a:sym typeface="Lato"/>
              </a:rPr>
              <a:t>: It helps in hiding the inner class from the outside world, providing better encapsulation.</a:t>
            </a:r>
            <a:endParaRPr sz="1300">
              <a:solidFill>
                <a:srgbClr val="9900FF"/>
              </a:solidFill>
              <a:latin typeface="Lato"/>
              <a:ea typeface="Lato"/>
              <a:cs typeface="Lato"/>
              <a:sym typeface="Lato"/>
            </a:endParaRPr>
          </a:p>
          <a:p>
            <a:pPr indent="0" lvl="0" marL="0" rtl="0" algn="l">
              <a:lnSpc>
                <a:spcPct val="95000"/>
              </a:lnSpc>
              <a:spcBef>
                <a:spcPts val="120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Non static inner class </a:t>
            </a:r>
            <a:endParaRPr>
              <a:solidFill>
                <a:srgbClr val="9900FF"/>
              </a:solidFill>
              <a:latin typeface="Lato"/>
              <a:ea typeface="Lato"/>
              <a:cs typeface="Lato"/>
              <a:sym typeface="Lato"/>
            </a:endParaRPr>
          </a:p>
        </p:txBody>
      </p:sp>
      <p:sp>
        <p:nvSpPr>
          <p:cNvPr id="73" name="Google Shape;73;p16"/>
          <p:cNvSpPr txBox="1"/>
          <p:nvPr>
            <p:ph idx="1" type="body"/>
          </p:nvPr>
        </p:nvSpPr>
        <p:spPr>
          <a:xfrm>
            <a:off x="311700" y="1109425"/>
            <a:ext cx="8520600" cy="16011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Functionality:</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Font typeface="Lato"/>
              <a:buChar char="●"/>
            </a:pPr>
            <a:r>
              <a:rPr lang="en-GB" sz="1200">
                <a:solidFill>
                  <a:srgbClr val="9900FF"/>
                </a:solidFill>
                <a:latin typeface="Lato"/>
                <a:ea typeface="Lato"/>
                <a:cs typeface="Lato"/>
                <a:sym typeface="Lato"/>
              </a:rPr>
              <a:t>A non-static inner class can access all members of the outer class, including private ones.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It is associated with an instance of the outer class. To create an instance of the inner class, you need an instance of the outer class.</a:t>
            </a:r>
            <a:endParaRPr sz="1200">
              <a:solidFill>
                <a:srgbClr val="9900FF"/>
              </a:solidFill>
              <a:latin typeface="Lato"/>
              <a:ea typeface="Lato"/>
              <a:cs typeface="Lato"/>
              <a:sym typeface="Lato"/>
            </a:endParaRPr>
          </a:p>
          <a:p>
            <a:pPr indent="0" lvl="0" marL="0" rtl="0" algn="l">
              <a:spcBef>
                <a:spcPts val="1200"/>
              </a:spcBef>
              <a:spcAft>
                <a:spcPts val="1200"/>
              </a:spcAft>
              <a:buNone/>
            </a:pPr>
            <a:r>
              <a:rPr lang="en-GB" sz="1900">
                <a:solidFill>
                  <a:srgbClr val="9900FF"/>
                </a:solidFill>
                <a:latin typeface="Lato"/>
                <a:ea typeface="Lato"/>
                <a:cs typeface="Lato"/>
                <a:sym typeface="Lato"/>
              </a:rPr>
              <a:t>Example:</a:t>
            </a:r>
            <a:endParaRPr sz="1900">
              <a:solidFill>
                <a:srgbClr val="9900FF"/>
              </a:solidFill>
              <a:latin typeface="Lato"/>
              <a:ea typeface="Lato"/>
              <a:cs typeface="Lato"/>
              <a:sym typeface="Lato"/>
            </a:endParaRPr>
          </a:p>
        </p:txBody>
      </p:sp>
      <p:sp>
        <p:nvSpPr>
          <p:cNvPr id="74" name="Google Shape;74;p16"/>
          <p:cNvSpPr txBox="1"/>
          <p:nvPr/>
        </p:nvSpPr>
        <p:spPr>
          <a:xfrm>
            <a:off x="1775625" y="2130575"/>
            <a:ext cx="5886000" cy="29553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980000"/>
                </a:solidFill>
                <a:latin typeface="Lato"/>
                <a:ea typeface="Lato"/>
                <a:cs typeface="Lato"/>
                <a:sym typeface="Lato"/>
              </a:rPr>
              <a:t>class OuterClass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private String message = "Hello, World!";</a:t>
            </a:r>
            <a:endParaRPr sz="1200">
              <a:solidFill>
                <a:srgbClr val="980000"/>
              </a:solidFill>
              <a:latin typeface="Lato"/>
              <a:ea typeface="Lato"/>
              <a:cs typeface="Lato"/>
              <a:sym typeface="Lato"/>
            </a:endParaRPr>
          </a:p>
          <a:p>
            <a:pPr indent="0" lvl="0" marL="0" rtl="0" algn="l">
              <a:spcBef>
                <a:spcPts val="0"/>
              </a:spcBef>
              <a:spcAft>
                <a:spcPts val="0"/>
              </a:spcAft>
              <a:buNone/>
            </a:pPr>
            <a:r>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class InnerClass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void displayMessage()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System.out.println("Message: " + message); // Accessing outer class member</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void createInnerInstance()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InnerClass inner = new InnerClass();</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inner.displayMessage();</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a:t>
            </a:r>
            <a:endParaRPr sz="1200">
              <a:solidFill>
                <a:srgbClr val="980000"/>
              </a:solidFill>
              <a:latin typeface="Lato"/>
              <a:ea typeface="Lato"/>
              <a:cs typeface="Lato"/>
              <a:sym typeface="Lato"/>
            </a:endParaRPr>
          </a:p>
          <a:p>
            <a:pPr indent="0" lvl="0" marL="0" rtl="0" algn="l">
              <a:spcBef>
                <a:spcPts val="0"/>
              </a:spcBef>
              <a:spcAft>
                <a:spcPts val="0"/>
              </a:spcAft>
              <a:buNone/>
            </a:pPr>
            <a:r>
              <a:t/>
            </a:r>
            <a:endParaRPr sz="1200">
              <a:solidFill>
                <a:srgbClr val="98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2000">
                <a:solidFill>
                  <a:srgbClr val="9900FF"/>
                </a:solidFill>
                <a:latin typeface="Lato"/>
                <a:ea typeface="Lato"/>
                <a:cs typeface="Lato"/>
                <a:sym typeface="Lato"/>
              </a:rPr>
              <a:t>3. Local Inner Classes</a:t>
            </a:r>
            <a:endParaRPr sz="3500">
              <a:solidFill>
                <a:srgbClr val="9900FF"/>
              </a:solidFill>
              <a:latin typeface="Lato"/>
              <a:ea typeface="Lato"/>
              <a:cs typeface="Lato"/>
              <a:sym typeface="Lato"/>
            </a:endParaRPr>
          </a:p>
        </p:txBody>
      </p:sp>
      <p:sp>
        <p:nvSpPr>
          <p:cNvPr id="80" name="Google Shape;80;p17"/>
          <p:cNvSpPr txBox="1"/>
          <p:nvPr>
            <p:ph idx="1" type="body"/>
          </p:nvPr>
        </p:nvSpPr>
        <p:spPr>
          <a:xfrm>
            <a:off x="311700" y="1152475"/>
            <a:ext cx="4035600" cy="3666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A </a:t>
            </a:r>
            <a:r>
              <a:rPr b="1" lang="en-GB" sz="1200">
                <a:solidFill>
                  <a:srgbClr val="9900FF"/>
                </a:solidFill>
                <a:latin typeface="Lato"/>
                <a:ea typeface="Lato"/>
                <a:cs typeface="Lato"/>
                <a:sym typeface="Lato"/>
              </a:rPr>
              <a:t>local inner class</a:t>
            </a:r>
            <a:r>
              <a:rPr lang="en-GB" sz="1200">
                <a:solidFill>
                  <a:srgbClr val="9900FF"/>
                </a:solidFill>
                <a:latin typeface="Lato"/>
                <a:ea typeface="Lato"/>
                <a:cs typeface="Lato"/>
                <a:sym typeface="Lato"/>
              </a:rPr>
              <a:t> is defined within a method, constructor, or block. It is local to the block of code where it is defined.</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Use Case:</a:t>
            </a:r>
            <a:endParaRPr b="1" sz="1200">
              <a:solidFill>
                <a:srgbClr val="9900FF"/>
              </a:solidFill>
              <a:latin typeface="Lato"/>
              <a:ea typeface="Lato"/>
              <a:cs typeface="Lato"/>
              <a:sym typeface="Lato"/>
            </a:endParaRPr>
          </a:p>
          <a:p>
            <a:pPr indent="-304800" lvl="0" marL="457200" rtl="0" algn="l">
              <a:lnSpc>
                <a:spcPct val="95000"/>
              </a:lnSpc>
              <a:spcBef>
                <a:spcPts val="1200"/>
              </a:spcBef>
              <a:spcAft>
                <a:spcPts val="0"/>
              </a:spcAft>
              <a:buClr>
                <a:srgbClr val="9900FF"/>
              </a:buClr>
              <a:buSzPts val="1200"/>
              <a:buChar char="●"/>
            </a:pPr>
            <a:r>
              <a:rPr b="1" lang="en-GB" sz="1200">
                <a:solidFill>
                  <a:srgbClr val="9900FF"/>
                </a:solidFill>
                <a:latin typeface="Lato"/>
                <a:ea typeface="Lato"/>
                <a:cs typeface="Lato"/>
                <a:sym typeface="Lato"/>
              </a:rPr>
              <a:t>Scoped Access</a:t>
            </a:r>
            <a:r>
              <a:rPr lang="en-GB" sz="1200">
                <a:solidFill>
                  <a:srgbClr val="9900FF"/>
                </a:solidFill>
                <a:latin typeface="Lato"/>
                <a:ea typeface="Lato"/>
                <a:cs typeface="Lato"/>
                <a:sym typeface="Lato"/>
              </a:rPr>
              <a:t>: When you need a class only within a specific method, constructor, or block, and you want to limit its scope to that block.</a:t>
            </a:r>
            <a:endParaRPr sz="1200">
              <a:solidFill>
                <a:srgbClr val="9900FF"/>
              </a:solidFill>
              <a:latin typeface="Lato"/>
              <a:ea typeface="Lato"/>
              <a:cs typeface="Lato"/>
              <a:sym typeface="Lato"/>
            </a:endParaRPr>
          </a:p>
          <a:p>
            <a:pPr indent="-304800" lvl="0" marL="457200" rtl="0" algn="l">
              <a:lnSpc>
                <a:spcPct val="9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Temporary Behavior</a:t>
            </a:r>
            <a:r>
              <a:rPr lang="en-GB" sz="1200">
                <a:solidFill>
                  <a:srgbClr val="9900FF"/>
                </a:solidFill>
                <a:latin typeface="Lato"/>
                <a:ea typeface="Lato"/>
                <a:cs typeface="Lato"/>
                <a:sym typeface="Lato"/>
              </a:rPr>
              <a:t>: When you want to encapsulate logic that is not reused elsewhere in the program.</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Functionality:</a:t>
            </a:r>
            <a:endParaRPr b="1" sz="1200">
              <a:solidFill>
                <a:srgbClr val="9900FF"/>
              </a:solidFill>
              <a:latin typeface="Lato"/>
              <a:ea typeface="Lato"/>
              <a:cs typeface="Lato"/>
              <a:sym typeface="Lato"/>
            </a:endParaRPr>
          </a:p>
          <a:p>
            <a:pPr indent="-304800" lvl="0" marL="457200" rtl="0" algn="l">
              <a:lnSpc>
                <a:spcPct val="95000"/>
              </a:lnSpc>
              <a:spcBef>
                <a:spcPts val="1200"/>
              </a:spcBef>
              <a:spcAft>
                <a:spcPts val="0"/>
              </a:spcAft>
              <a:buClr>
                <a:srgbClr val="9900FF"/>
              </a:buClr>
              <a:buSzPts val="1200"/>
              <a:buChar char="●"/>
            </a:pPr>
            <a:r>
              <a:rPr lang="en-GB" sz="1200">
                <a:solidFill>
                  <a:srgbClr val="9900FF"/>
                </a:solidFill>
                <a:latin typeface="Lato"/>
                <a:ea typeface="Lato"/>
                <a:cs typeface="Lato"/>
                <a:sym typeface="Lato"/>
              </a:rPr>
              <a:t>Local inner classes can access the local variables of the enclosing block, but only if they are declared final (before Java 8) or effectively final (from Java 8 onwards).</a:t>
            </a:r>
            <a:endParaRPr sz="1200">
              <a:solidFill>
                <a:srgbClr val="9900FF"/>
              </a:solidFill>
              <a:latin typeface="Lato"/>
              <a:ea typeface="Lato"/>
              <a:cs typeface="Lato"/>
              <a:sym typeface="Lato"/>
            </a:endParaRPr>
          </a:p>
          <a:p>
            <a:pPr indent="-304800" lvl="0" marL="457200" rtl="0" algn="l">
              <a:lnSpc>
                <a:spcPct val="95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It is not accessible outside the block where it is defined.</a:t>
            </a:r>
            <a:endParaRPr sz="1200">
              <a:solidFill>
                <a:srgbClr val="9900FF"/>
              </a:solidFill>
              <a:latin typeface="Lato"/>
              <a:ea typeface="Lato"/>
              <a:cs typeface="Lato"/>
              <a:sym typeface="Lato"/>
            </a:endParaRPr>
          </a:p>
          <a:p>
            <a:pPr indent="0" lvl="0" marL="0" rtl="0" algn="l">
              <a:lnSpc>
                <a:spcPct val="95000"/>
              </a:lnSpc>
              <a:spcBef>
                <a:spcPts val="1200"/>
              </a:spcBef>
              <a:spcAft>
                <a:spcPts val="1200"/>
              </a:spcAft>
              <a:buNone/>
            </a:pPr>
            <a:r>
              <a:t/>
            </a:r>
            <a:endParaRPr sz="1900">
              <a:solidFill>
                <a:srgbClr val="9900FF"/>
              </a:solidFill>
              <a:latin typeface="Lato"/>
              <a:ea typeface="Lato"/>
              <a:cs typeface="Lato"/>
              <a:sym typeface="Lato"/>
            </a:endParaRPr>
          </a:p>
        </p:txBody>
      </p:sp>
      <p:sp>
        <p:nvSpPr>
          <p:cNvPr id="81" name="Google Shape;81;p17"/>
          <p:cNvSpPr txBox="1"/>
          <p:nvPr/>
        </p:nvSpPr>
        <p:spPr>
          <a:xfrm>
            <a:off x="5294150" y="445025"/>
            <a:ext cx="3000000" cy="44946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80000"/>
                </a:solidFill>
                <a:latin typeface="Lato"/>
                <a:ea typeface="Lato"/>
                <a:cs typeface="Lato"/>
                <a:sym typeface="Lato"/>
              </a:rPr>
              <a:t>class OuterClass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void outerMethod()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final int number = 10; // Local variable that can be accessed by the local inner class</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class LocalInnerClass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void printNumber()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System.out.println("Number: " + number); // Accessing local variable</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LocalInnerClass localInner = new LocalInnerClass();</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localInner.printNumber();</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a:t>
            </a:r>
            <a:endParaRPr>
              <a:solidFill>
                <a:srgbClr val="980000"/>
              </a:solidFill>
              <a:latin typeface="Lato"/>
              <a:ea typeface="Lato"/>
              <a:cs typeface="Lato"/>
              <a:sym typeface="Lato"/>
            </a:endParaRPr>
          </a:p>
          <a:p>
            <a:pPr indent="0" lvl="0" marL="0" rtl="0" algn="l">
              <a:spcBef>
                <a:spcPts val="0"/>
              </a:spcBef>
              <a:spcAft>
                <a:spcPts val="0"/>
              </a:spcAft>
              <a:buNone/>
            </a:pPr>
            <a:r>
              <a:t/>
            </a:r>
            <a:endParaRPr>
              <a:solidFill>
                <a:srgbClr val="98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Clr>
                <a:schemeClr val="dk1"/>
              </a:buClr>
              <a:buSzPct val="59281"/>
              <a:buFont typeface="Arial"/>
              <a:buNone/>
            </a:pPr>
            <a:r>
              <a:rPr b="1" lang="en-GB" sz="1855">
                <a:solidFill>
                  <a:srgbClr val="9900FF"/>
                </a:solidFill>
                <a:latin typeface="Lato"/>
                <a:ea typeface="Lato"/>
                <a:cs typeface="Lato"/>
                <a:sym typeface="Lato"/>
              </a:rPr>
              <a:t>4. Anonymous Inner Classes</a:t>
            </a:r>
            <a:endParaRPr b="1" sz="1855">
              <a:solidFill>
                <a:srgbClr val="9900FF"/>
              </a:solidFill>
              <a:latin typeface="Lato"/>
              <a:ea typeface="Lato"/>
              <a:cs typeface="Lato"/>
              <a:sym typeface="Lato"/>
            </a:endParaRPr>
          </a:p>
          <a:p>
            <a:pPr indent="0" lvl="0" marL="0" rtl="0" algn="l">
              <a:spcBef>
                <a:spcPts val="400"/>
              </a:spcBef>
              <a:spcAft>
                <a:spcPts val="0"/>
              </a:spcAft>
              <a:buNone/>
            </a:pPr>
            <a:r>
              <a:t/>
            </a:r>
            <a:endParaRPr/>
          </a:p>
        </p:txBody>
      </p:sp>
      <p:sp>
        <p:nvSpPr>
          <p:cNvPr id="87" name="Google Shape;87;p18"/>
          <p:cNvSpPr txBox="1"/>
          <p:nvPr>
            <p:ph idx="1" type="body"/>
          </p:nvPr>
        </p:nvSpPr>
        <p:spPr>
          <a:xfrm>
            <a:off x="311700" y="1152475"/>
            <a:ext cx="3917400" cy="38757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An </a:t>
            </a:r>
            <a:r>
              <a:rPr b="1" lang="en-GB" sz="1100">
                <a:solidFill>
                  <a:srgbClr val="9900FF"/>
                </a:solidFill>
                <a:latin typeface="Lato"/>
                <a:ea typeface="Lato"/>
                <a:cs typeface="Lato"/>
                <a:sym typeface="Lato"/>
              </a:rPr>
              <a:t>anonymous inner class</a:t>
            </a:r>
            <a:r>
              <a:rPr lang="en-GB" sz="1100">
                <a:solidFill>
                  <a:srgbClr val="9900FF"/>
                </a:solidFill>
                <a:latin typeface="Lato"/>
                <a:ea typeface="Lato"/>
                <a:cs typeface="Lato"/>
                <a:sym typeface="Lato"/>
              </a:rPr>
              <a:t> is a local inner class without a name. It is used to create an instance of a class or interface and define its behavior at the same time.</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Use Case:</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One-Time Use</a:t>
            </a:r>
            <a:r>
              <a:rPr lang="en-GB" sz="1100">
                <a:solidFill>
                  <a:srgbClr val="9900FF"/>
                </a:solidFill>
                <a:latin typeface="Lato"/>
                <a:ea typeface="Lato"/>
                <a:cs typeface="Lato"/>
                <a:sym typeface="Lato"/>
              </a:rPr>
              <a:t>: When you need a simple implementation of an interface or a subclass with a minimal amount of code, usually for one-time use.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Callbacks</a:t>
            </a:r>
            <a:r>
              <a:rPr lang="en-GB" sz="1100">
                <a:solidFill>
                  <a:srgbClr val="9900FF"/>
                </a:solidFill>
                <a:latin typeface="Lato"/>
                <a:ea typeface="Lato"/>
                <a:cs typeface="Lato"/>
                <a:sym typeface="Lato"/>
              </a:rPr>
              <a:t>: Commonly used in event handling or creating simple thread tasks.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Functionality:</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Font typeface="Lato"/>
              <a:buChar char="●"/>
            </a:pPr>
            <a:r>
              <a:rPr lang="en-GB" sz="1100">
                <a:solidFill>
                  <a:srgbClr val="9900FF"/>
                </a:solidFill>
                <a:latin typeface="Lato"/>
                <a:ea typeface="Lato"/>
                <a:cs typeface="Lato"/>
                <a:sym typeface="Lato"/>
              </a:rPr>
              <a:t>Anonymous inner classes must either extend a class or implement an interface.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They are created and instantiated simultaneously.</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They cannot have constructors because they don't have a name.</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
        <p:nvSpPr>
          <p:cNvPr id="88" name="Google Shape;88;p18"/>
          <p:cNvSpPr txBox="1"/>
          <p:nvPr/>
        </p:nvSpPr>
        <p:spPr>
          <a:xfrm>
            <a:off x="5660000" y="1152475"/>
            <a:ext cx="3000000" cy="32016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80000"/>
                </a:solidFill>
                <a:latin typeface="Lato"/>
                <a:ea typeface="Lato"/>
                <a:cs typeface="Lato"/>
                <a:sym typeface="Lato"/>
              </a:rPr>
              <a:t>public class OuterClass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void createThread()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Thread t = new Thread(new Runnable()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@Override</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public void run()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System.out.println("Thread running via anonymous inner class");</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t.start();</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a:t>
            </a:r>
            <a:endParaRPr>
              <a:solidFill>
                <a:srgbClr val="980000"/>
              </a:solidFill>
              <a:latin typeface="Lato"/>
              <a:ea typeface="Lato"/>
              <a:cs typeface="Lato"/>
              <a:sym typeface="Lato"/>
            </a:endParaRPr>
          </a:p>
          <a:p>
            <a:pPr indent="0" lvl="0" marL="0" rtl="0" algn="l">
              <a:spcBef>
                <a:spcPts val="0"/>
              </a:spcBef>
              <a:spcAft>
                <a:spcPts val="0"/>
              </a:spcAft>
              <a:buNone/>
            </a:pPr>
            <a:r>
              <a:t/>
            </a:r>
            <a:endParaRPr>
              <a:solidFill>
                <a:srgbClr val="98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Clr>
                <a:schemeClr val="dk1"/>
              </a:buClr>
              <a:buSzPct val="59281"/>
              <a:buFont typeface="Arial"/>
              <a:buNone/>
            </a:pPr>
            <a:r>
              <a:rPr b="1" lang="en-GB" sz="1855">
                <a:solidFill>
                  <a:srgbClr val="9900FF"/>
                </a:solidFill>
                <a:latin typeface="Lato"/>
                <a:ea typeface="Lato"/>
                <a:cs typeface="Lato"/>
                <a:sym typeface="Lato"/>
              </a:rPr>
              <a:t>5. Static Nested Classes</a:t>
            </a:r>
            <a:endParaRPr b="1" sz="1855">
              <a:solidFill>
                <a:srgbClr val="9900FF"/>
              </a:solidFill>
              <a:latin typeface="Lato"/>
              <a:ea typeface="Lato"/>
              <a:cs typeface="Lato"/>
              <a:sym typeface="Lato"/>
            </a:endParaRPr>
          </a:p>
          <a:p>
            <a:pPr indent="0" lvl="0" marL="0" rtl="0" algn="l">
              <a:spcBef>
                <a:spcPts val="400"/>
              </a:spcBef>
              <a:spcAft>
                <a:spcPts val="0"/>
              </a:spcAft>
              <a:buNone/>
            </a:pPr>
            <a:r>
              <a:t/>
            </a:r>
            <a:endParaRPr/>
          </a:p>
        </p:txBody>
      </p:sp>
      <p:sp>
        <p:nvSpPr>
          <p:cNvPr id="94" name="Google Shape;94;p19"/>
          <p:cNvSpPr txBox="1"/>
          <p:nvPr>
            <p:ph idx="1" type="body"/>
          </p:nvPr>
        </p:nvSpPr>
        <p:spPr>
          <a:xfrm>
            <a:off x="311700" y="1132950"/>
            <a:ext cx="4466100" cy="386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A </a:t>
            </a:r>
            <a:r>
              <a:rPr b="1" lang="en-GB" sz="1100">
                <a:solidFill>
                  <a:srgbClr val="9900FF"/>
                </a:solidFill>
                <a:latin typeface="Lato"/>
                <a:ea typeface="Lato"/>
                <a:cs typeface="Lato"/>
                <a:sym typeface="Lato"/>
              </a:rPr>
              <a:t>static nested class</a:t>
            </a:r>
            <a:r>
              <a:rPr lang="en-GB" sz="1100">
                <a:solidFill>
                  <a:srgbClr val="9900FF"/>
                </a:solidFill>
                <a:latin typeface="Lato"/>
                <a:ea typeface="Lato"/>
                <a:cs typeface="Lato"/>
                <a:sym typeface="Lato"/>
              </a:rPr>
              <a:t> is a nested class that is declared static. It does not have access to the instance variables and methods of the outer class.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Use Case:</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Independent of Outer Class Instances</a:t>
            </a:r>
            <a:r>
              <a:rPr lang="en-GB" sz="1100">
                <a:solidFill>
                  <a:srgbClr val="9900FF"/>
                </a:solidFill>
                <a:latin typeface="Lato"/>
                <a:ea typeface="Lato"/>
                <a:cs typeface="Lato"/>
                <a:sym typeface="Lato"/>
              </a:rPr>
              <a:t>: When the nested class does not require access to instance variables or methods of the outer class.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Grouping Classes</a:t>
            </a:r>
            <a:r>
              <a:rPr lang="en-GB" sz="1100">
                <a:solidFill>
                  <a:srgbClr val="9900FF"/>
                </a:solidFill>
                <a:latin typeface="Lato"/>
                <a:ea typeface="Lato"/>
                <a:cs typeface="Lato"/>
                <a:sym typeface="Lato"/>
              </a:rPr>
              <a:t>: When you want to group classes that are only relevant to each other, but still need to be associated with the outer class.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Functionality:</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Font typeface="Lato"/>
              <a:buChar char="●"/>
            </a:pPr>
            <a:r>
              <a:rPr lang="en-GB" sz="1100">
                <a:solidFill>
                  <a:srgbClr val="9900FF"/>
                </a:solidFill>
                <a:latin typeface="Lato"/>
                <a:ea typeface="Lato"/>
                <a:cs typeface="Lato"/>
                <a:sym typeface="Lato"/>
              </a:rPr>
              <a:t>A static nested class can access the static members of the outer class.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To create an instance of a static nested class, you don't need an instance of the outer class.</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
        <p:nvSpPr>
          <p:cNvPr id="95" name="Google Shape;95;p19"/>
          <p:cNvSpPr txBox="1"/>
          <p:nvPr/>
        </p:nvSpPr>
        <p:spPr>
          <a:xfrm>
            <a:off x="5412525" y="1078650"/>
            <a:ext cx="3000000" cy="27705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80000"/>
                </a:solidFill>
                <a:latin typeface="Lato"/>
                <a:ea typeface="Lato"/>
                <a:cs typeface="Lato"/>
                <a:sym typeface="Lato"/>
              </a:rPr>
              <a:t>class OuterClass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static int outerStatic = 10;</a:t>
            </a:r>
            <a:endParaRPr>
              <a:solidFill>
                <a:srgbClr val="980000"/>
              </a:solidFill>
              <a:latin typeface="Lato"/>
              <a:ea typeface="Lato"/>
              <a:cs typeface="Lato"/>
              <a:sym typeface="Lato"/>
            </a:endParaRPr>
          </a:p>
          <a:p>
            <a:pPr indent="0" lvl="0" marL="0" rtl="0" algn="l">
              <a:spcBef>
                <a:spcPts val="0"/>
              </a:spcBef>
              <a:spcAft>
                <a:spcPts val="0"/>
              </a:spcAft>
              <a:buNone/>
            </a:pPr>
            <a:r>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static class StaticNestedClass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void display()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System.out.println("Outer static variable: " + outerStatic); // Accessing outer class static variable</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    }</a:t>
            </a:r>
            <a:endParaRPr>
              <a:solidFill>
                <a:srgbClr val="980000"/>
              </a:solidFill>
              <a:latin typeface="Lato"/>
              <a:ea typeface="Lato"/>
              <a:cs typeface="Lato"/>
              <a:sym typeface="Lato"/>
            </a:endParaRPr>
          </a:p>
          <a:p>
            <a:pPr indent="0" lvl="0" marL="0" rtl="0" algn="l">
              <a:spcBef>
                <a:spcPts val="0"/>
              </a:spcBef>
              <a:spcAft>
                <a:spcPts val="0"/>
              </a:spcAft>
              <a:buNone/>
            </a:pPr>
            <a:r>
              <a:rPr lang="en-GB">
                <a:solidFill>
                  <a:srgbClr val="980000"/>
                </a:solidFill>
                <a:latin typeface="Lato"/>
                <a:ea typeface="Lato"/>
                <a:cs typeface="Lato"/>
                <a:sym typeface="Lato"/>
              </a:rPr>
              <a:t>}</a:t>
            </a:r>
            <a:endParaRPr>
              <a:solidFill>
                <a:srgbClr val="980000"/>
              </a:solidFill>
              <a:latin typeface="Lato"/>
              <a:ea typeface="Lato"/>
              <a:cs typeface="Lato"/>
              <a:sym typeface="Lato"/>
            </a:endParaRPr>
          </a:p>
          <a:p>
            <a:pPr indent="0" lvl="0" marL="0" rtl="0" algn="l">
              <a:spcBef>
                <a:spcPts val="0"/>
              </a:spcBef>
              <a:spcAft>
                <a:spcPts val="0"/>
              </a:spcAft>
              <a:buNone/>
            </a:pPr>
            <a:r>
              <a:t/>
            </a:r>
            <a:endParaRPr>
              <a:solidFill>
                <a:srgbClr val="98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GB" sz="1755">
                <a:solidFill>
                  <a:srgbClr val="9900FF"/>
                </a:solidFill>
                <a:latin typeface="Lato"/>
                <a:ea typeface="Lato"/>
                <a:cs typeface="Lato"/>
                <a:sym typeface="Lato"/>
              </a:rPr>
              <a:t>Introduction to Java 8 Features: Overview of Lambda expressions and Streams API.</a:t>
            </a:r>
            <a:endParaRPr b="1" sz="1755">
              <a:solidFill>
                <a:srgbClr val="9900FF"/>
              </a:solidFill>
              <a:latin typeface="Lato"/>
              <a:ea typeface="Lato"/>
              <a:cs typeface="Lato"/>
              <a:sym typeface="Lato"/>
            </a:endParaRPr>
          </a:p>
          <a:p>
            <a:pPr indent="0" lvl="0" marL="0" rtl="0" algn="l">
              <a:spcBef>
                <a:spcPts val="0"/>
              </a:spcBef>
              <a:spcAft>
                <a:spcPts val="0"/>
              </a:spcAft>
              <a:buNone/>
            </a:pPr>
            <a:r>
              <a:t/>
            </a:r>
            <a:endParaRPr b="1"/>
          </a:p>
        </p:txBody>
      </p:sp>
      <p:sp>
        <p:nvSpPr>
          <p:cNvPr id="101" name="Google Shape;101;p20"/>
          <p:cNvSpPr txBox="1"/>
          <p:nvPr>
            <p:ph idx="1" type="body"/>
          </p:nvPr>
        </p:nvSpPr>
        <p:spPr>
          <a:xfrm>
            <a:off x="96475" y="1017725"/>
            <a:ext cx="8520600" cy="40677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Clr>
                <a:schemeClr val="dk1"/>
              </a:buClr>
              <a:buSzPct val="81682"/>
              <a:buFont typeface="Arial"/>
              <a:buNone/>
            </a:pPr>
            <a:r>
              <a:rPr lang="en-GB" sz="1346">
                <a:solidFill>
                  <a:srgbClr val="9900FF"/>
                </a:solidFill>
                <a:latin typeface="Lato"/>
                <a:ea typeface="Lato"/>
                <a:cs typeface="Lato"/>
                <a:sym typeface="Lato"/>
              </a:rPr>
              <a:t>Java 8 introduced several powerful features that significantly changed how developers write code in Java. Among these, </a:t>
            </a:r>
            <a:r>
              <a:rPr b="1" lang="en-GB" sz="1346">
                <a:solidFill>
                  <a:srgbClr val="9900FF"/>
                </a:solidFill>
                <a:latin typeface="Lato"/>
                <a:ea typeface="Lato"/>
                <a:cs typeface="Lato"/>
                <a:sym typeface="Lato"/>
              </a:rPr>
              <a:t>Lambda Expressions</a:t>
            </a:r>
            <a:r>
              <a:rPr lang="en-GB" sz="1346">
                <a:solidFill>
                  <a:srgbClr val="9900FF"/>
                </a:solidFill>
                <a:latin typeface="Lato"/>
                <a:ea typeface="Lato"/>
                <a:cs typeface="Lato"/>
                <a:sym typeface="Lato"/>
              </a:rPr>
              <a:t> and the </a:t>
            </a:r>
            <a:r>
              <a:rPr b="1" lang="en-GB" sz="1346">
                <a:solidFill>
                  <a:srgbClr val="9900FF"/>
                </a:solidFill>
                <a:latin typeface="Lato"/>
                <a:ea typeface="Lato"/>
                <a:cs typeface="Lato"/>
                <a:sym typeface="Lato"/>
              </a:rPr>
              <a:t>Streams API</a:t>
            </a:r>
            <a:r>
              <a:rPr lang="en-GB" sz="1346">
                <a:solidFill>
                  <a:srgbClr val="9900FF"/>
                </a:solidFill>
                <a:latin typeface="Lato"/>
                <a:ea typeface="Lato"/>
                <a:cs typeface="Lato"/>
                <a:sym typeface="Lato"/>
              </a:rPr>
              <a:t> are two of the most important additions that enable functional programming and improve the way we process collections of data.</a:t>
            </a:r>
            <a:endParaRPr sz="1346">
              <a:solidFill>
                <a:srgbClr val="9900FF"/>
              </a:solidFill>
              <a:latin typeface="Lato"/>
              <a:ea typeface="Lato"/>
              <a:cs typeface="Lato"/>
              <a:sym typeface="Lato"/>
            </a:endParaRPr>
          </a:p>
          <a:p>
            <a:pPr indent="0" lvl="0" marL="0" rtl="0" algn="l">
              <a:spcBef>
                <a:spcPts val="1400"/>
              </a:spcBef>
              <a:spcAft>
                <a:spcPts val="0"/>
              </a:spcAft>
              <a:buClr>
                <a:schemeClr val="dk1"/>
              </a:buClr>
              <a:buSzPct val="71120"/>
              <a:buFont typeface="Arial"/>
              <a:buNone/>
            </a:pPr>
            <a:r>
              <a:rPr b="1" lang="en-GB" sz="1546">
                <a:solidFill>
                  <a:srgbClr val="9900FF"/>
                </a:solidFill>
                <a:latin typeface="Lato"/>
                <a:ea typeface="Lato"/>
                <a:cs typeface="Lato"/>
                <a:sym typeface="Lato"/>
              </a:rPr>
              <a:t>1. Lambda Expressions</a:t>
            </a:r>
            <a:endParaRPr b="1" sz="1546">
              <a:solidFill>
                <a:srgbClr val="9900FF"/>
              </a:solidFill>
              <a:latin typeface="Lato"/>
              <a:ea typeface="Lato"/>
              <a:cs typeface="Lato"/>
              <a:sym typeface="Lato"/>
            </a:endParaRPr>
          </a:p>
          <a:p>
            <a:pPr indent="0" lvl="0" marL="0" rtl="0" algn="l">
              <a:spcBef>
                <a:spcPts val="1200"/>
              </a:spcBef>
              <a:spcAft>
                <a:spcPts val="0"/>
              </a:spcAft>
              <a:buClr>
                <a:schemeClr val="dk1"/>
              </a:buClr>
              <a:buSzPct val="81682"/>
              <a:buFont typeface="Arial"/>
              <a:buNone/>
            </a:pPr>
            <a:r>
              <a:rPr b="1" lang="en-GB" sz="1346">
                <a:solidFill>
                  <a:srgbClr val="9900FF"/>
                </a:solidFill>
                <a:latin typeface="Lato"/>
                <a:ea typeface="Lato"/>
                <a:cs typeface="Lato"/>
                <a:sym typeface="Lato"/>
              </a:rPr>
              <a:t>Overview</a:t>
            </a:r>
            <a:endParaRPr b="1" sz="1346">
              <a:solidFill>
                <a:srgbClr val="9900FF"/>
              </a:solidFill>
              <a:latin typeface="Lato"/>
              <a:ea typeface="Lato"/>
              <a:cs typeface="Lato"/>
              <a:sym typeface="Lato"/>
            </a:endParaRPr>
          </a:p>
          <a:p>
            <a:pPr indent="-301287" lvl="0" marL="457200" rtl="0" algn="l">
              <a:spcBef>
                <a:spcPts val="1200"/>
              </a:spcBef>
              <a:spcAft>
                <a:spcPts val="0"/>
              </a:spcAft>
              <a:buClr>
                <a:srgbClr val="9900FF"/>
              </a:buClr>
              <a:buSzPct val="100000"/>
              <a:buChar char="●"/>
            </a:pPr>
            <a:r>
              <a:rPr b="1" lang="en-GB" sz="1346">
                <a:solidFill>
                  <a:srgbClr val="9900FF"/>
                </a:solidFill>
                <a:latin typeface="Lato"/>
                <a:ea typeface="Lato"/>
                <a:cs typeface="Lato"/>
                <a:sym typeface="Lato"/>
              </a:rPr>
              <a:t>Lambda expressions</a:t>
            </a:r>
            <a:r>
              <a:rPr lang="en-GB" sz="1346">
                <a:solidFill>
                  <a:srgbClr val="9900FF"/>
                </a:solidFill>
                <a:latin typeface="Lato"/>
                <a:ea typeface="Lato"/>
                <a:cs typeface="Lato"/>
                <a:sym typeface="Lato"/>
              </a:rPr>
              <a:t> allow you to write concise and flexible code by enabling the expression of instances of single-method interfaces (functional interfaces) directly in the code.</a:t>
            </a:r>
            <a:endParaRPr sz="1346">
              <a:solidFill>
                <a:srgbClr val="9900FF"/>
              </a:solidFill>
              <a:latin typeface="Lato"/>
              <a:ea typeface="Lato"/>
              <a:cs typeface="Lato"/>
              <a:sym typeface="Lato"/>
            </a:endParaRPr>
          </a:p>
          <a:p>
            <a:pPr indent="-301287" lvl="0" marL="457200" rtl="0" algn="l">
              <a:spcBef>
                <a:spcPts val="0"/>
              </a:spcBef>
              <a:spcAft>
                <a:spcPts val="0"/>
              </a:spcAft>
              <a:buClr>
                <a:srgbClr val="9900FF"/>
              </a:buClr>
              <a:buSzPct val="100000"/>
              <a:buFont typeface="Lato"/>
              <a:buChar char="●"/>
            </a:pPr>
            <a:r>
              <a:rPr lang="en-GB" sz="1346">
                <a:solidFill>
                  <a:srgbClr val="9900FF"/>
                </a:solidFill>
                <a:latin typeface="Lato"/>
                <a:ea typeface="Lato"/>
                <a:cs typeface="Lato"/>
                <a:sym typeface="Lato"/>
              </a:rPr>
              <a:t>They are a way to pass behavior (functionality) as an argument to a method, often replacing anonymous classes for implementing functional interfaces.</a:t>
            </a:r>
            <a:endParaRPr sz="1346">
              <a:solidFill>
                <a:srgbClr val="9900FF"/>
              </a:solidFill>
              <a:latin typeface="Lato"/>
              <a:ea typeface="Lato"/>
              <a:cs typeface="Lato"/>
              <a:sym typeface="Lato"/>
            </a:endParaRPr>
          </a:p>
          <a:p>
            <a:pPr indent="0" lvl="0" marL="0" rtl="0" algn="l">
              <a:spcBef>
                <a:spcPts val="1200"/>
              </a:spcBef>
              <a:spcAft>
                <a:spcPts val="0"/>
              </a:spcAft>
              <a:buClr>
                <a:schemeClr val="dk1"/>
              </a:buClr>
              <a:buSzPct val="81682"/>
              <a:buFont typeface="Arial"/>
              <a:buNone/>
            </a:pPr>
            <a:r>
              <a:rPr b="1" lang="en-GB" sz="1346">
                <a:solidFill>
                  <a:srgbClr val="9900FF"/>
                </a:solidFill>
                <a:latin typeface="Lato"/>
                <a:ea typeface="Lato"/>
                <a:cs typeface="Lato"/>
                <a:sym typeface="Lato"/>
              </a:rPr>
              <a:t>Syntax</a:t>
            </a:r>
            <a:endParaRPr b="1" sz="1346">
              <a:solidFill>
                <a:srgbClr val="9900FF"/>
              </a:solidFill>
              <a:latin typeface="Lato"/>
              <a:ea typeface="Lato"/>
              <a:cs typeface="Lato"/>
              <a:sym typeface="Lato"/>
            </a:endParaRPr>
          </a:p>
          <a:p>
            <a:pPr indent="-301287" lvl="0" marL="457200" rtl="0" algn="l">
              <a:spcBef>
                <a:spcPts val="1200"/>
              </a:spcBef>
              <a:spcAft>
                <a:spcPts val="0"/>
              </a:spcAft>
              <a:buClr>
                <a:srgbClr val="9900FF"/>
              </a:buClr>
              <a:buSzPct val="100000"/>
              <a:buFont typeface="Lato"/>
              <a:buChar char="●"/>
            </a:pPr>
            <a:r>
              <a:rPr lang="en-GB" sz="1346">
                <a:solidFill>
                  <a:srgbClr val="9900FF"/>
                </a:solidFill>
                <a:latin typeface="Lato"/>
                <a:ea typeface="Lato"/>
                <a:cs typeface="Lato"/>
                <a:sym typeface="Lato"/>
              </a:rPr>
              <a:t>The basic syntax of a lambda expression is:</a:t>
            </a:r>
            <a:endParaRPr sz="1346">
              <a:solidFill>
                <a:srgbClr val="9900FF"/>
              </a:solidFill>
              <a:latin typeface="Lato"/>
              <a:ea typeface="Lato"/>
              <a:cs typeface="Lato"/>
              <a:sym typeface="Lato"/>
            </a:endParaRPr>
          </a:p>
          <a:p>
            <a:pPr indent="0" lvl="0" marL="457200" rtl="0" algn="l">
              <a:spcBef>
                <a:spcPts val="1200"/>
              </a:spcBef>
              <a:spcAft>
                <a:spcPts val="0"/>
              </a:spcAft>
              <a:buNone/>
            </a:pPr>
            <a:r>
              <a:rPr b="1" lang="en-GB" sz="1688">
                <a:solidFill>
                  <a:srgbClr val="FF00FF"/>
                </a:solidFill>
                <a:latin typeface="Comfortaa"/>
                <a:ea typeface="Comfortaa"/>
                <a:cs typeface="Comfortaa"/>
                <a:sym typeface="Comfortaa"/>
              </a:rPr>
              <a:t>(parameters) -&gt; expression</a:t>
            </a:r>
            <a:endParaRPr b="1" sz="1688">
              <a:solidFill>
                <a:srgbClr val="FF00FF"/>
              </a:solidFill>
              <a:latin typeface="Comfortaa"/>
              <a:ea typeface="Comfortaa"/>
              <a:cs typeface="Comfortaa"/>
              <a:sym typeface="Comfortaa"/>
            </a:endParaRPr>
          </a:p>
          <a:p>
            <a:pPr indent="457200" lvl="0" marL="0" rtl="0" algn="l">
              <a:spcBef>
                <a:spcPts val="1200"/>
              </a:spcBef>
              <a:spcAft>
                <a:spcPts val="0"/>
              </a:spcAft>
              <a:buNone/>
            </a:pPr>
            <a:r>
              <a:rPr lang="en-GB" sz="1980">
                <a:solidFill>
                  <a:srgbClr val="FF0000"/>
                </a:solidFill>
                <a:latin typeface="Comfortaa"/>
                <a:ea typeface="Comfortaa"/>
                <a:cs typeface="Comfortaa"/>
                <a:sym typeface="Comfortaa"/>
              </a:rPr>
              <a:t>Java Example:  (int x, int y) -&gt; x + y</a:t>
            </a:r>
            <a:endParaRPr sz="1980">
              <a:solidFill>
                <a:srgbClr val="FF0000"/>
              </a:solidFill>
              <a:latin typeface="Comfortaa"/>
              <a:ea typeface="Comfortaa"/>
              <a:cs typeface="Comfortaa"/>
              <a:sym typeface="Comfortaa"/>
            </a:endParaRPr>
          </a:p>
          <a:p>
            <a:pPr indent="0" lvl="0" marL="0" rtl="0" algn="l">
              <a:spcBef>
                <a:spcPts val="1200"/>
              </a:spcBef>
              <a:spcAft>
                <a:spcPts val="1200"/>
              </a:spcAft>
              <a:buNone/>
            </a:pPr>
            <a:r>
              <a:rPr lang="en-GB" sz="1980">
                <a:solidFill>
                  <a:srgbClr val="FF0000"/>
                </a:solidFill>
                <a:latin typeface="Comfortaa"/>
                <a:ea typeface="Comfortaa"/>
                <a:cs typeface="Comfortaa"/>
                <a:sym typeface="Comfortaa"/>
              </a:rPr>
              <a:t>This lambda takes two integers and returns their sum.</a:t>
            </a:r>
            <a:endParaRPr sz="1980">
              <a:solidFill>
                <a:srgbClr val="FF0000"/>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Functional Interfaces</a:t>
            </a:r>
            <a:endParaRPr>
              <a:solidFill>
                <a:srgbClr val="9900FF"/>
              </a:solidFill>
              <a:latin typeface="Lato"/>
              <a:ea typeface="Lato"/>
              <a:cs typeface="Lato"/>
              <a:sym typeface="Lato"/>
            </a:endParaRPr>
          </a:p>
        </p:txBody>
      </p:sp>
      <p:sp>
        <p:nvSpPr>
          <p:cNvPr id="107" name="Google Shape;107;p21"/>
          <p:cNvSpPr txBox="1"/>
          <p:nvPr>
            <p:ph idx="1" type="body"/>
          </p:nvPr>
        </p:nvSpPr>
        <p:spPr>
          <a:xfrm>
            <a:off x="311700" y="1152475"/>
            <a:ext cx="4713600" cy="3778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Key Features</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Functional Interfaces</a:t>
            </a:r>
            <a:r>
              <a:rPr lang="en-GB" sz="1200">
                <a:solidFill>
                  <a:srgbClr val="9900FF"/>
                </a:solidFill>
                <a:latin typeface="Lato"/>
                <a:ea typeface="Lato"/>
                <a:cs typeface="Lato"/>
                <a:sym typeface="Lato"/>
              </a:rPr>
              <a:t>: A functional interface is an interface with a single abstract method. Lambda expressions can be used to instantiate them. Common examples include Runnable, Comparator, and custom interfaces annotated with @FunctionalInterface.</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Type Inference</a:t>
            </a:r>
            <a:r>
              <a:rPr lang="en-GB" sz="1200">
                <a:solidFill>
                  <a:srgbClr val="9900FF"/>
                </a:solidFill>
                <a:latin typeface="Lato"/>
                <a:ea typeface="Lato"/>
                <a:cs typeface="Lato"/>
                <a:sym typeface="Lato"/>
              </a:rPr>
              <a:t>: The compiler can often infer the types of parameters in a lambda expression, allowing for more concise code.</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Simplified Syntax</a:t>
            </a:r>
            <a:r>
              <a:rPr lang="en-GB" sz="1200">
                <a:solidFill>
                  <a:srgbClr val="9900FF"/>
                </a:solidFill>
                <a:latin typeface="Lato"/>
                <a:ea typeface="Lato"/>
                <a:cs typeface="Lato"/>
                <a:sym typeface="Lato"/>
              </a:rPr>
              <a:t>: Lambdas eliminate the need for boilerplate code, such as declaring anonymous classes.</a:t>
            </a:r>
            <a:endParaRPr sz="1200">
              <a:solidFill>
                <a:srgbClr val="9900FF"/>
              </a:solidFill>
              <a:latin typeface="Lato"/>
              <a:ea typeface="Lato"/>
              <a:cs typeface="Lato"/>
              <a:sym typeface="Lato"/>
            </a:endParaRPr>
          </a:p>
          <a:p>
            <a:pPr indent="0" lvl="0" marL="0" rtl="0" algn="l">
              <a:spcBef>
                <a:spcPts val="1200"/>
              </a:spcBef>
              <a:spcAft>
                <a:spcPts val="0"/>
              </a:spcAft>
              <a:buNone/>
            </a:pPr>
            <a:r>
              <a:rPr b="1" lang="en-GB" sz="1200">
                <a:solidFill>
                  <a:srgbClr val="9900FF"/>
                </a:solidFill>
                <a:latin typeface="Lato"/>
                <a:ea typeface="Lato"/>
                <a:cs typeface="Lato"/>
                <a:sym typeface="Lato"/>
              </a:rPr>
              <a:t>Examples</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Font typeface="Lato"/>
              <a:buChar char="●"/>
            </a:pPr>
            <a:r>
              <a:rPr b="1" lang="en-GB" sz="1200">
                <a:solidFill>
                  <a:srgbClr val="9900FF"/>
                </a:solidFill>
                <a:latin typeface="Lato"/>
                <a:ea typeface="Lato"/>
                <a:cs typeface="Lato"/>
                <a:sym typeface="Lato"/>
              </a:rPr>
              <a:t>Example 1: Using Lambda with a Functional Interface</a:t>
            </a:r>
            <a:endParaRPr sz="1900">
              <a:solidFill>
                <a:srgbClr val="9900FF"/>
              </a:solidFill>
              <a:latin typeface="Lato"/>
              <a:ea typeface="Lato"/>
              <a:cs typeface="Lato"/>
              <a:sym typeface="Lato"/>
            </a:endParaRPr>
          </a:p>
        </p:txBody>
      </p:sp>
      <p:sp>
        <p:nvSpPr>
          <p:cNvPr id="108" name="Google Shape;108;p21"/>
          <p:cNvSpPr txBox="1"/>
          <p:nvPr/>
        </p:nvSpPr>
        <p:spPr>
          <a:xfrm>
            <a:off x="5305050" y="1268925"/>
            <a:ext cx="3258000" cy="35709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980000"/>
                </a:solidFill>
                <a:latin typeface="Lato"/>
                <a:ea typeface="Lato"/>
                <a:cs typeface="Lato"/>
                <a:sym typeface="Lato"/>
              </a:rPr>
              <a:t>@FunctionalInterface</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interface MathOperation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int operation(int a, int b);</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public class LambdaExample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public static void main(String[] args)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 Lambda expression for addition</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MathOperation add = (a, b) -&gt; a + b;</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 Lambda expression for multiplication</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MathOperation multiply = (a, b) -&gt; a * b;</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System.out.println("Addition: " + add.operation(5, 3));</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System.out.println("Multiplication: " + multiply.operation(5, 3));</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