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7a8286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7a82863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7a82863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7a82863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7a82863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7a82863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7a82863b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7a82863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7a82863b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7a82863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7a82863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7a82863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9900FF"/>
                </a:solidFill>
                <a:latin typeface="Lato"/>
                <a:ea typeface="Lato"/>
                <a:cs typeface="Lato"/>
                <a:sym typeface="Lato"/>
              </a:rPr>
              <a:t>Day 9</a:t>
            </a:r>
            <a:endParaRPr>
              <a:solidFill>
                <a:srgbClr val="9900FF"/>
              </a:solidFill>
              <a:latin typeface="Lato"/>
              <a:ea typeface="Lato"/>
              <a:cs typeface="Lato"/>
              <a:sym typeface="La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9900FF"/>
                </a:solidFill>
                <a:latin typeface="Lato"/>
                <a:ea typeface="Lato"/>
                <a:cs typeface="Lato"/>
                <a:sym typeface="Lato"/>
              </a:rPr>
              <a:t>Spring Testing</a:t>
            </a:r>
            <a:endParaRPr>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Agenda</a:t>
            </a:r>
            <a:endParaRPr>
              <a:solidFill>
                <a:srgbClr val="9900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Introduction to Spring Test</a:t>
            </a:r>
            <a:endParaRPr sz="1900">
              <a:solidFill>
                <a:srgbClr val="9900FF"/>
              </a:solidFill>
              <a:latin typeface="Lato"/>
              <a:ea typeface="Lato"/>
              <a:cs typeface="Lato"/>
              <a:sym typeface="Lato"/>
            </a:endParaRPr>
          </a:p>
          <a:p>
            <a:pPr indent="0" lvl="0" marL="457200" rtl="0" algn="l">
              <a:spcBef>
                <a:spcPts val="0"/>
              </a:spcBef>
              <a:spcAft>
                <a:spcPts val="0"/>
              </a:spcAft>
              <a:buNone/>
            </a:pPr>
            <a:r>
              <a:t/>
            </a:r>
            <a:endParaRPr sz="1900">
              <a:solidFill>
                <a:srgbClr val="9900FF"/>
              </a:solidFill>
              <a:latin typeface="Lato"/>
              <a:ea typeface="Lato"/>
              <a:cs typeface="Lato"/>
              <a:sym typeface="Lato"/>
            </a:endParaRPr>
          </a:p>
          <a:p>
            <a:pPr indent="-349250" lvl="1" marL="914400" rtl="0" algn="l">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Unit and integration testing with the Spring Test framework</a:t>
            </a:r>
            <a:endParaRPr sz="1900">
              <a:solidFill>
                <a:srgbClr val="9900FF"/>
              </a:solidFill>
              <a:latin typeface="Lato"/>
              <a:ea typeface="Lato"/>
              <a:cs typeface="Lato"/>
              <a:sym typeface="Lato"/>
            </a:endParaRPr>
          </a:p>
          <a:p>
            <a:pPr indent="-349250" lvl="1" marL="914400" rtl="0" algn="l">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Dependency injection for test classes (@MockBean)</a:t>
            </a:r>
            <a:endParaRPr sz="1900">
              <a:solidFill>
                <a:srgbClr val="9900FF"/>
              </a:solidFill>
              <a:latin typeface="Lato"/>
              <a:ea typeface="Lato"/>
              <a:cs typeface="Lato"/>
              <a:sym typeface="Lato"/>
            </a:endParaRPr>
          </a:p>
          <a:p>
            <a:pPr indent="-349250" lvl="1" marL="914400" rtl="0" algn="l">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Testing Spring MVC controllers and services</a:t>
            </a:r>
            <a:endParaRPr sz="1900">
              <a:solidFill>
                <a:srgbClr val="9900FF"/>
              </a:solidFill>
              <a:latin typeface="Lato"/>
              <a:ea typeface="Lato"/>
              <a:cs typeface="Lato"/>
              <a:sym typeface="Lato"/>
            </a:endParaRPr>
          </a:p>
          <a:p>
            <a:pPr indent="-349250" lvl="1" marL="914400" rtl="0" algn="l">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Writing unit tests for Spring components using JUnit and Mockito</a:t>
            </a:r>
            <a:endParaRPr sz="1900">
              <a:solidFill>
                <a:srgbClr val="9900FF"/>
              </a:solidFill>
              <a:latin typeface="Lato"/>
              <a:ea typeface="Lato"/>
              <a:cs typeface="Lato"/>
              <a:sym typeface="Lato"/>
            </a:endParaRPr>
          </a:p>
          <a:p>
            <a:pPr indent="0" lvl="0" marL="914400" rtl="0" algn="l">
              <a:spcBef>
                <a:spcPts val="0"/>
              </a:spcBef>
              <a:spcAft>
                <a:spcPts val="0"/>
              </a:spcAft>
              <a:buNone/>
            </a:pPr>
            <a:r>
              <a:t/>
            </a:r>
            <a:endParaRPr sz="1900">
              <a:solidFill>
                <a:srgbClr val="9900FF"/>
              </a:solidFill>
              <a:latin typeface="Lato"/>
              <a:ea typeface="Lato"/>
              <a:cs typeface="Lato"/>
              <a:sym typeface="Lato"/>
            </a:endParaRPr>
          </a:p>
          <a:p>
            <a:pPr indent="-349250" lvl="0" marL="457200" rtl="0" algn="l">
              <a:lnSpc>
                <a:spcPct val="100000"/>
              </a:lnSpc>
              <a:spcBef>
                <a:spcPts val="0"/>
              </a:spcBef>
              <a:spcAft>
                <a:spcPts val="0"/>
              </a:spcAft>
              <a:buClr>
                <a:srgbClr val="9900FF"/>
              </a:buClr>
              <a:buSzPts val="1900"/>
              <a:buFont typeface="Lato"/>
              <a:buChar char="❖"/>
            </a:pPr>
            <a:r>
              <a:rPr lang="en-GB" sz="1900">
                <a:solidFill>
                  <a:srgbClr val="9900FF"/>
                </a:solidFill>
                <a:latin typeface="Lato"/>
                <a:ea typeface="Lato"/>
                <a:cs typeface="Lato"/>
                <a:sym typeface="Lato"/>
              </a:rPr>
              <a:t>Creating integration tests for Spring MVC controllers</a:t>
            </a:r>
            <a:endParaRPr sz="25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GB" sz="1900">
                <a:solidFill>
                  <a:srgbClr val="9900FF"/>
                </a:solidFill>
                <a:latin typeface="Lato"/>
                <a:ea typeface="Lato"/>
                <a:cs typeface="Lato"/>
                <a:sym typeface="Lato"/>
              </a:rPr>
              <a:t>Introduction to Spring Test</a:t>
            </a:r>
            <a:endParaRPr/>
          </a:p>
        </p:txBody>
      </p:sp>
      <p:sp>
        <p:nvSpPr>
          <p:cNvPr id="67" name="Google Shape;67;p15"/>
          <p:cNvSpPr txBox="1"/>
          <p:nvPr>
            <p:ph idx="1" type="body"/>
          </p:nvPr>
        </p:nvSpPr>
        <p:spPr>
          <a:xfrm>
            <a:off x="74550" y="947675"/>
            <a:ext cx="8757900" cy="41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50">
                <a:solidFill>
                  <a:srgbClr val="9900FF"/>
                </a:solidFill>
                <a:highlight>
                  <a:srgbClr val="FFFFFF"/>
                </a:highlight>
                <a:latin typeface="Lato"/>
                <a:ea typeface="Lato"/>
                <a:cs typeface="Lato"/>
                <a:sym typeface="Lato"/>
              </a:rPr>
              <a:t>Spring Test is a module within the Spring Framework designed to simplify and streamline the process of writing unit and integration tests for Spring-based applications. It provides a rich set of features that enable developers to:</a:t>
            </a:r>
            <a:endParaRPr sz="1450">
              <a:solidFill>
                <a:srgbClr val="9900FF"/>
              </a:solidFill>
              <a:highlight>
                <a:srgbClr val="FFFFFF"/>
              </a:highlight>
              <a:latin typeface="Lato"/>
              <a:ea typeface="Lato"/>
              <a:cs typeface="Lato"/>
              <a:sym typeface="Lato"/>
            </a:endParaRPr>
          </a:p>
          <a:p>
            <a:pPr indent="0" lvl="0" marL="0" rtl="0" algn="l">
              <a:lnSpc>
                <a:spcPct val="144444"/>
              </a:lnSpc>
              <a:spcBef>
                <a:spcPts val="1500"/>
              </a:spcBef>
              <a:spcAft>
                <a:spcPts val="0"/>
              </a:spcAft>
              <a:buNone/>
            </a:pPr>
            <a:r>
              <a:rPr lang="en-GB" sz="1450">
                <a:solidFill>
                  <a:srgbClr val="9900FF"/>
                </a:solidFill>
                <a:highlight>
                  <a:srgbClr val="FFFFFF"/>
                </a:highlight>
                <a:latin typeface="Lato"/>
                <a:ea typeface="Lato"/>
                <a:cs typeface="Lato"/>
                <a:sym typeface="Lato"/>
              </a:rPr>
              <a:t>Key Features:</a:t>
            </a:r>
            <a:endParaRPr sz="1450">
              <a:solidFill>
                <a:srgbClr val="9900FF"/>
              </a:solidFill>
              <a:highlight>
                <a:srgbClr val="FFFFFF"/>
              </a:highlight>
              <a:latin typeface="Lato"/>
              <a:ea typeface="Lato"/>
              <a:cs typeface="Lato"/>
              <a:sym typeface="Lato"/>
            </a:endParaRPr>
          </a:p>
          <a:p>
            <a:pPr indent="-228600" lvl="0" marL="190500" rtl="0" algn="l">
              <a:lnSpc>
                <a:spcPct val="137500"/>
              </a:lnSpc>
              <a:spcBef>
                <a:spcPts val="80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Application Context Management:</a:t>
            </a:r>
            <a:endParaRPr sz="13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Spring Test manages the lifecycle of the Spring ApplicationContext, allowing you to load and configure your application context for testing purposes. This ensures that your tests run in an environment that closely resembles your production environment.</a:t>
            </a:r>
            <a:endParaRPr sz="13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Dependency Injection:</a:t>
            </a:r>
            <a:endParaRPr sz="13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You can leverage Spring's dependency injection capabilities to inject test dependencies into your test classes, making your tests more modular and easier to maintain.</a:t>
            </a:r>
            <a:endParaRPr sz="1300">
              <a:solidFill>
                <a:srgbClr val="9900FF"/>
              </a:solidFill>
              <a:highlight>
                <a:srgbClr val="FFFFFF"/>
              </a:highlight>
              <a:latin typeface="Lato"/>
              <a:ea typeface="Lato"/>
              <a:cs typeface="Lato"/>
              <a:sym typeface="Lato"/>
            </a:endParaRPr>
          </a:p>
          <a:p>
            <a:pPr indent="-228600" lvl="0" marL="457200" rtl="0" algn="l">
              <a:lnSpc>
                <a:spcPct val="13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Mock Objects:</a:t>
            </a:r>
            <a:endParaRPr sz="1300">
              <a:solidFill>
                <a:srgbClr val="9900FF"/>
              </a:solidFill>
              <a:highlight>
                <a:srgbClr val="FFFFFF"/>
              </a:highlight>
              <a:latin typeface="Lato"/>
              <a:ea typeface="Lato"/>
              <a:cs typeface="Lato"/>
              <a:sym typeface="Lato"/>
            </a:endParaRPr>
          </a:p>
          <a:p>
            <a:pPr indent="-228600" lvl="0" marL="457200" rtl="0" algn="l">
              <a:lnSpc>
                <a:spcPct val="137500"/>
              </a:lnSpc>
              <a:spcBef>
                <a:spcPts val="0"/>
              </a:spcBef>
              <a:spcAft>
                <a:spcPts val="0"/>
              </a:spcAft>
              <a:buClr>
                <a:srgbClr val="9900FF"/>
              </a:buClr>
              <a:buSzPts val="1300"/>
              <a:buFont typeface="Lato"/>
              <a:buNone/>
            </a:pPr>
            <a:r>
              <a:rPr lang="en-GB" sz="1300">
                <a:solidFill>
                  <a:srgbClr val="9900FF"/>
                </a:solidFill>
                <a:highlight>
                  <a:srgbClr val="FFFFFF"/>
                </a:highlight>
                <a:latin typeface="Lato"/>
                <a:ea typeface="Lato"/>
                <a:cs typeface="Lato"/>
                <a:sym typeface="Lato"/>
              </a:rPr>
              <a:t>Spring Test seamlessly integrates with mocking frameworks like Mockito, allowing you to create mock objects and isolate the components you want to test.</a:t>
            </a:r>
            <a:endParaRPr sz="1900">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solidFill>
                  <a:srgbClr val="9900FF"/>
                </a:solidFill>
                <a:latin typeface="Lato"/>
                <a:ea typeface="Lato"/>
                <a:cs typeface="Lato"/>
                <a:sym typeface="Lato"/>
              </a:rPr>
              <a:t>Key Features</a:t>
            </a:r>
            <a:endParaRPr sz="2820">
              <a:solidFill>
                <a:srgbClr val="9900FF"/>
              </a:solidFill>
              <a:latin typeface="Lato"/>
              <a:ea typeface="Lato"/>
              <a:cs typeface="Lato"/>
              <a:sym typeface="Lato"/>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190500" rtl="0" algn="l">
              <a:lnSpc>
                <a:spcPct val="137500"/>
              </a:lnSpc>
              <a:spcBef>
                <a:spcPts val="80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Transaction Management:</a:t>
            </a:r>
            <a:endParaRPr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If your application uses transactions, Spring Test provides support for managing transactions during testing, ensuring that your tests are executed within a transactional context.</a:t>
            </a:r>
            <a:endParaRPr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Web Application Testing:</a:t>
            </a:r>
            <a:endParaRPr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Spring Test provides specialized support for testing web applications built with Spring MVC or Spring WebFlux, enabling you to test your controllers, REST endpoints, and other web components.</a:t>
            </a:r>
            <a:endParaRPr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Font typeface="Lato"/>
              <a:buNone/>
            </a:pPr>
            <a:r>
              <a:rPr lang="en-GB" sz="1500">
                <a:solidFill>
                  <a:srgbClr val="9900FF"/>
                </a:solidFill>
                <a:highlight>
                  <a:srgbClr val="FFFFFF"/>
                </a:highlight>
                <a:latin typeface="Lato"/>
                <a:ea typeface="Lato"/>
                <a:cs typeface="Lato"/>
                <a:sym typeface="Lato"/>
              </a:rPr>
              <a:t>Annotations:</a:t>
            </a:r>
            <a:endParaRPr sz="15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500"/>
              <a:buNone/>
            </a:pPr>
            <a:r>
              <a:rPr lang="en-GB" sz="1500">
                <a:solidFill>
                  <a:srgbClr val="9900FF"/>
                </a:solidFill>
                <a:highlight>
                  <a:srgbClr val="FFFFFF"/>
                </a:highlight>
                <a:latin typeface="Lato"/>
                <a:ea typeface="Lato"/>
                <a:cs typeface="Lato"/>
                <a:sym typeface="Lato"/>
              </a:rPr>
              <a:t>Spring Test offers a rich set of annotations that make it easy to write tests, such as @SpringBootTest, @WebMvcTest, @DataJpaTest, and more.</a:t>
            </a:r>
            <a:endParaRPr sz="1500">
              <a:solidFill>
                <a:srgbClr val="9900FF"/>
              </a:solidFill>
              <a:highlight>
                <a:srgbClr val="FFFFFF"/>
              </a:highlight>
              <a:latin typeface="Lato"/>
              <a:ea typeface="Lato"/>
              <a:cs typeface="Lato"/>
              <a:sym typeface="Lato"/>
            </a:endParaRPr>
          </a:p>
          <a:p>
            <a:pPr indent="0" lvl="0" marL="0" rtl="0" algn="l">
              <a:spcBef>
                <a:spcPts val="15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86975" y="445025"/>
            <a:ext cx="8745300" cy="652500"/>
          </a:xfrm>
          <a:prstGeom prst="rect">
            <a:avLst/>
          </a:prstGeom>
        </p:spPr>
        <p:txBody>
          <a:bodyPr anchorCtr="0" anchor="t" bIns="91425" lIns="91425" spcFirstLastPara="1" rIns="91425" wrap="square" tIns="91425">
            <a:normAutofit/>
          </a:bodyPr>
          <a:lstStyle/>
          <a:p>
            <a:pPr indent="0" lvl="0" marL="0" rtl="0" algn="ctr">
              <a:lnSpc>
                <a:spcPct val="144444"/>
              </a:lnSpc>
              <a:spcBef>
                <a:spcPts val="1500"/>
              </a:spcBef>
              <a:spcAft>
                <a:spcPts val="800"/>
              </a:spcAft>
              <a:buClr>
                <a:schemeClr val="dk1"/>
              </a:buClr>
              <a:buSzPts val="1100"/>
              <a:buFont typeface="Arial"/>
              <a:buNone/>
            </a:pPr>
            <a:r>
              <a:rPr b="1" lang="en-GB" sz="2850">
                <a:solidFill>
                  <a:srgbClr val="9900FF"/>
                </a:solidFill>
                <a:highlight>
                  <a:srgbClr val="FFFFFF"/>
                </a:highlight>
                <a:latin typeface="Lato"/>
                <a:ea typeface="Lato"/>
                <a:cs typeface="Lato"/>
                <a:sym typeface="Lato"/>
              </a:rPr>
              <a:t>Benefits</a:t>
            </a:r>
            <a:endParaRPr b="1" sz="4300">
              <a:solidFill>
                <a:srgbClr val="9900FF"/>
              </a:solidFill>
              <a:latin typeface="Lato"/>
              <a:ea typeface="Lato"/>
              <a:cs typeface="Lato"/>
              <a:sym typeface="Lato"/>
            </a:endParaRPr>
          </a:p>
        </p:txBody>
      </p:sp>
      <p:sp>
        <p:nvSpPr>
          <p:cNvPr id="79" name="Google Shape;79;p17"/>
          <p:cNvSpPr txBox="1"/>
          <p:nvPr>
            <p:ph idx="1" type="body"/>
          </p:nvPr>
        </p:nvSpPr>
        <p:spPr>
          <a:xfrm>
            <a:off x="86975" y="1251052"/>
            <a:ext cx="8745300" cy="3892500"/>
          </a:xfrm>
          <a:prstGeom prst="rect">
            <a:avLst/>
          </a:prstGeom>
        </p:spPr>
        <p:txBody>
          <a:bodyPr anchorCtr="0" anchor="t" bIns="91425" lIns="91425" spcFirstLastPara="1" rIns="91425" wrap="square" tIns="91425">
            <a:noAutofit/>
          </a:bodyPr>
          <a:lstStyle/>
          <a:p>
            <a:pPr indent="0" lvl="0" marL="0" rtl="0" algn="l">
              <a:lnSpc>
                <a:spcPct val="144444"/>
              </a:lnSpc>
              <a:spcBef>
                <a:spcPts val="1500"/>
              </a:spcBef>
              <a:spcAft>
                <a:spcPts val="0"/>
              </a:spcAft>
              <a:buClr>
                <a:schemeClr val="dk1"/>
              </a:buClr>
              <a:buSzPts val="1100"/>
              <a:buFont typeface="Arial"/>
              <a:buNone/>
            </a:pPr>
            <a:r>
              <a:t/>
            </a:r>
            <a:endParaRPr sz="1750">
              <a:solidFill>
                <a:srgbClr val="9900FF"/>
              </a:solidFill>
              <a:highlight>
                <a:srgbClr val="FFFFFF"/>
              </a:highlight>
              <a:latin typeface="Lato"/>
              <a:ea typeface="Lato"/>
              <a:cs typeface="Lato"/>
              <a:sym typeface="Lato"/>
            </a:endParaRPr>
          </a:p>
          <a:p>
            <a:pPr indent="-228600" lvl="0" marL="190500" rtl="0" algn="l">
              <a:lnSpc>
                <a:spcPct val="137500"/>
              </a:lnSpc>
              <a:spcBef>
                <a:spcPts val="800"/>
              </a:spcBef>
              <a:spcAft>
                <a:spcPts val="0"/>
              </a:spcAft>
              <a:buClr>
                <a:srgbClr val="9900FF"/>
              </a:buClr>
              <a:buSzPts val="1600"/>
              <a:buFont typeface="Lato"/>
              <a:buNone/>
            </a:pPr>
            <a:r>
              <a:rPr lang="en-GB" sz="1600">
                <a:solidFill>
                  <a:srgbClr val="9900FF"/>
                </a:solidFill>
                <a:highlight>
                  <a:srgbClr val="FFFFFF"/>
                </a:highlight>
                <a:latin typeface="Lato"/>
                <a:ea typeface="Lato"/>
                <a:cs typeface="Lato"/>
                <a:sym typeface="Lato"/>
              </a:rPr>
              <a:t>Simplified Testing:</a:t>
            </a:r>
            <a:endParaRPr sz="16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600"/>
              <a:buFont typeface="Lato"/>
              <a:buNone/>
            </a:pPr>
            <a:r>
              <a:rPr lang="en-GB" sz="1600">
                <a:solidFill>
                  <a:srgbClr val="9900FF"/>
                </a:solidFill>
                <a:highlight>
                  <a:srgbClr val="FFFFFF"/>
                </a:highlight>
                <a:latin typeface="Lato"/>
                <a:ea typeface="Lato"/>
                <a:cs typeface="Lato"/>
                <a:sym typeface="Lato"/>
              </a:rPr>
              <a:t>Spring Test eliminates a lot of boilerplate code that you would typically need to write for testing Spring applications.</a:t>
            </a:r>
            <a:endParaRPr sz="16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600"/>
              <a:buFont typeface="Lato"/>
              <a:buNone/>
            </a:pPr>
            <a:r>
              <a:rPr lang="en-GB" sz="1600">
                <a:solidFill>
                  <a:srgbClr val="9900FF"/>
                </a:solidFill>
                <a:highlight>
                  <a:srgbClr val="FFFFFF"/>
                </a:highlight>
                <a:latin typeface="Lato"/>
                <a:ea typeface="Lato"/>
                <a:cs typeface="Lato"/>
                <a:sym typeface="Lato"/>
              </a:rPr>
              <a:t>Faster Development:</a:t>
            </a:r>
            <a:endParaRPr sz="16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600"/>
              <a:buFont typeface="Lato"/>
              <a:buNone/>
            </a:pPr>
            <a:r>
              <a:rPr lang="en-GB" sz="1600">
                <a:solidFill>
                  <a:srgbClr val="9900FF"/>
                </a:solidFill>
                <a:highlight>
                  <a:srgbClr val="FFFFFF"/>
                </a:highlight>
                <a:latin typeface="Lato"/>
                <a:ea typeface="Lato"/>
                <a:cs typeface="Lato"/>
                <a:sym typeface="Lato"/>
              </a:rPr>
              <a:t>By making testing easier, Spring Test helps you develop your applications faster and with more confidence.</a:t>
            </a:r>
            <a:endParaRPr sz="16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600"/>
              <a:buFont typeface="Lato"/>
              <a:buNone/>
            </a:pPr>
            <a:r>
              <a:rPr lang="en-GB" sz="1600">
                <a:solidFill>
                  <a:srgbClr val="9900FF"/>
                </a:solidFill>
                <a:highlight>
                  <a:srgbClr val="FFFFFF"/>
                </a:highlight>
                <a:latin typeface="Lato"/>
                <a:ea typeface="Lato"/>
                <a:cs typeface="Lato"/>
                <a:sym typeface="Lato"/>
              </a:rPr>
              <a:t>Improved Code Quality:</a:t>
            </a:r>
            <a:endParaRPr sz="16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600"/>
              <a:buFont typeface="Lato"/>
              <a:buNone/>
            </a:pPr>
            <a:r>
              <a:rPr lang="en-GB" sz="1600">
                <a:solidFill>
                  <a:srgbClr val="9900FF"/>
                </a:solidFill>
                <a:highlight>
                  <a:srgbClr val="FFFFFF"/>
                </a:highlight>
                <a:latin typeface="Lato"/>
                <a:ea typeface="Lato"/>
                <a:cs typeface="Lato"/>
                <a:sym typeface="Lato"/>
              </a:rPr>
              <a:t>Writing tests with Spring Test can help you catch bugs early in the development process, leading to higher quality code.</a:t>
            </a:r>
            <a:endParaRPr sz="1600">
              <a:solidFill>
                <a:srgbClr val="9900FF"/>
              </a:solidFill>
              <a:highlight>
                <a:srgbClr val="FFFFFF"/>
              </a:highlight>
              <a:latin typeface="Lato"/>
              <a:ea typeface="Lato"/>
              <a:cs typeface="Lato"/>
              <a:sym typeface="Lato"/>
            </a:endParaRPr>
          </a:p>
          <a:p>
            <a:pPr indent="0" lvl="0" marL="0" rtl="0" algn="l">
              <a:spcBef>
                <a:spcPts val="1500"/>
              </a:spcBef>
              <a:spcAft>
                <a:spcPts val="1200"/>
              </a:spcAft>
              <a:buNone/>
            </a:pPr>
            <a:r>
              <a:t/>
            </a:r>
            <a:endParaRPr sz="22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914400" rtl="0" algn="l">
              <a:lnSpc>
                <a:spcPct val="115000"/>
              </a:lnSpc>
              <a:spcBef>
                <a:spcPts val="0"/>
              </a:spcBef>
              <a:spcAft>
                <a:spcPts val="0"/>
              </a:spcAft>
              <a:buNone/>
            </a:pPr>
            <a:r>
              <a:rPr b="1" lang="en-GB" sz="2233">
                <a:solidFill>
                  <a:srgbClr val="9900FF"/>
                </a:solidFill>
                <a:latin typeface="Lato"/>
                <a:ea typeface="Lato"/>
                <a:cs typeface="Lato"/>
                <a:sym typeface="Lato"/>
              </a:rPr>
              <a:t>Dependency injection for test classes (@MockBean)</a:t>
            </a:r>
            <a:endParaRPr b="1" sz="3133">
              <a:solidFill>
                <a:srgbClr val="9900FF"/>
              </a:solidFill>
              <a:latin typeface="Lato"/>
              <a:ea typeface="Lato"/>
              <a:cs typeface="Lato"/>
              <a:sym typeface="Lato"/>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190500" rtl="0" algn="l">
              <a:lnSpc>
                <a:spcPct val="137500"/>
              </a:lnSpc>
              <a:spcBef>
                <a:spcPts val="800"/>
              </a:spcBef>
              <a:spcAft>
                <a:spcPts val="0"/>
              </a:spcAft>
              <a:buClr>
                <a:srgbClr val="9900FF"/>
              </a:buClr>
              <a:buSzPts val="1700"/>
              <a:buFont typeface="Lato"/>
              <a:buNone/>
            </a:pPr>
            <a:r>
              <a:rPr b="1" lang="en-GB" sz="1700">
                <a:solidFill>
                  <a:srgbClr val="9900FF"/>
                </a:solidFill>
                <a:highlight>
                  <a:srgbClr val="FFFFFF"/>
                </a:highlight>
                <a:latin typeface="Lato"/>
                <a:ea typeface="Lato"/>
                <a:cs typeface="Lato"/>
                <a:sym typeface="Lato"/>
              </a:rPr>
              <a:t>@WebMvcTest:</a:t>
            </a:r>
            <a:endParaRPr b="1" sz="17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700"/>
              <a:buFont typeface="Lato"/>
              <a:buNone/>
            </a:pPr>
            <a:r>
              <a:rPr b="1" lang="en-GB" sz="1700">
                <a:solidFill>
                  <a:srgbClr val="9900FF"/>
                </a:solidFill>
                <a:highlight>
                  <a:srgbClr val="FFFFFF"/>
                </a:highlight>
                <a:latin typeface="Lato"/>
                <a:ea typeface="Lato"/>
                <a:cs typeface="Lato"/>
                <a:sym typeface="Lato"/>
              </a:rPr>
              <a:t>This annotation focuses the test on the web layer (controllers) and configures the Spring context for testing.</a:t>
            </a:r>
            <a:endParaRPr b="1" sz="17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700"/>
              <a:buFont typeface="Lato"/>
              <a:buNone/>
            </a:pPr>
            <a:r>
              <a:rPr b="1" lang="en-GB" sz="1700">
                <a:solidFill>
                  <a:srgbClr val="9900FF"/>
                </a:solidFill>
                <a:highlight>
                  <a:srgbClr val="FFFFFF"/>
                </a:highlight>
                <a:latin typeface="Lato"/>
                <a:ea typeface="Lato"/>
                <a:cs typeface="Lato"/>
                <a:sym typeface="Lato"/>
              </a:rPr>
              <a:t>@MockBean:</a:t>
            </a:r>
            <a:endParaRPr b="1" sz="17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700"/>
              <a:buNone/>
            </a:pPr>
            <a:r>
              <a:rPr b="1" lang="en-GB" sz="1700">
                <a:solidFill>
                  <a:srgbClr val="9900FF"/>
                </a:solidFill>
                <a:highlight>
                  <a:srgbClr val="FFFFFF"/>
                </a:highlight>
                <a:latin typeface="Lato"/>
                <a:ea typeface="Lato"/>
                <a:cs typeface="Lato"/>
                <a:sym typeface="Lato"/>
              </a:rPr>
              <a:t>This annotation creates a mock for the MyService bean and injects it into the MyController.</a:t>
            </a:r>
            <a:endParaRPr b="1" sz="17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700"/>
              <a:buFont typeface="Lato"/>
              <a:buNone/>
            </a:pPr>
            <a:r>
              <a:rPr b="1" lang="en-GB" sz="1700">
                <a:solidFill>
                  <a:srgbClr val="9900FF"/>
                </a:solidFill>
                <a:highlight>
                  <a:srgbClr val="FFFFFF"/>
                </a:highlight>
                <a:latin typeface="Lato"/>
                <a:ea typeface="Lato"/>
                <a:cs typeface="Lato"/>
                <a:sym typeface="Lato"/>
              </a:rPr>
              <a:t>@Autowired MockMvc:</a:t>
            </a:r>
            <a:endParaRPr b="1" sz="17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700"/>
              <a:buFont typeface="Lato"/>
              <a:buNone/>
            </a:pPr>
            <a:r>
              <a:rPr b="1" lang="en-GB" sz="1700">
                <a:solidFill>
                  <a:srgbClr val="9900FF"/>
                </a:solidFill>
                <a:highlight>
                  <a:srgbClr val="FFFFFF"/>
                </a:highlight>
                <a:latin typeface="Lato"/>
                <a:ea typeface="Lato"/>
                <a:cs typeface="Lato"/>
                <a:sym typeface="Lato"/>
              </a:rPr>
              <a:t>This allows you to send HTTP requests to the controller during testing.</a:t>
            </a:r>
            <a:endParaRPr b="1" sz="17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700"/>
              <a:buFont typeface="Lato"/>
              <a:buNone/>
            </a:pPr>
            <a:r>
              <a:rPr b="1" lang="en-GB" sz="1700">
                <a:solidFill>
                  <a:srgbClr val="9900FF"/>
                </a:solidFill>
                <a:highlight>
                  <a:srgbClr val="FFFFFF"/>
                </a:highlight>
                <a:latin typeface="Lato"/>
                <a:ea typeface="Lato"/>
                <a:cs typeface="Lato"/>
                <a:sym typeface="Lato"/>
              </a:rPr>
              <a:t>when(myService.getData()).thenReturn(...):</a:t>
            </a:r>
            <a:endParaRPr b="1" sz="1700">
              <a:solidFill>
                <a:srgbClr val="9900FF"/>
              </a:solidFill>
              <a:highlight>
                <a:srgbClr val="FFFFFF"/>
              </a:highlight>
              <a:latin typeface="Lato"/>
              <a:ea typeface="Lato"/>
              <a:cs typeface="Lato"/>
              <a:sym typeface="Lato"/>
            </a:endParaRPr>
          </a:p>
          <a:p>
            <a:pPr indent="-228600" lvl="0" marL="190500" rtl="0" algn="l">
              <a:lnSpc>
                <a:spcPct val="137500"/>
              </a:lnSpc>
              <a:spcBef>
                <a:spcPts val="0"/>
              </a:spcBef>
              <a:spcAft>
                <a:spcPts val="0"/>
              </a:spcAft>
              <a:buClr>
                <a:srgbClr val="9900FF"/>
              </a:buClr>
              <a:buSzPts val="1700"/>
              <a:buNone/>
            </a:pPr>
            <a:r>
              <a:rPr b="1" lang="en-GB" sz="1700">
                <a:solidFill>
                  <a:srgbClr val="9900FF"/>
                </a:solidFill>
                <a:highlight>
                  <a:srgbClr val="FFFFFF"/>
                </a:highlight>
                <a:latin typeface="Lato"/>
                <a:ea typeface="Lato"/>
                <a:cs typeface="Lato"/>
                <a:sym typeface="Lato"/>
              </a:rPr>
              <a:t>This configures the mock to return a specific value when the getData() method is called.</a:t>
            </a:r>
            <a:endParaRPr b="1" sz="1700">
              <a:solidFill>
                <a:srgbClr val="9900FF"/>
              </a:solidFill>
              <a:highlight>
                <a:srgbClr val="FFFFFF"/>
              </a:highlight>
              <a:latin typeface="Lato"/>
              <a:ea typeface="Lato"/>
              <a:cs typeface="Lato"/>
              <a:sym typeface="Lato"/>
            </a:endParaRPr>
          </a:p>
          <a:p>
            <a:pPr indent="0" lvl="0" marL="0" rtl="0" algn="l">
              <a:spcBef>
                <a:spcPts val="1500"/>
              </a:spcBef>
              <a:spcAft>
                <a:spcPts val="1200"/>
              </a:spcAft>
              <a:buNone/>
            </a:pPr>
            <a:r>
              <a:t/>
            </a:r>
            <a:endParaRPr b="1" sz="23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20">
                <a:solidFill>
                  <a:srgbClr val="9900FF"/>
                </a:solidFill>
                <a:latin typeface="Lato"/>
                <a:ea typeface="Lato"/>
                <a:cs typeface="Lato"/>
                <a:sym typeface="Lato"/>
              </a:rPr>
              <a:t>Integration Testing</a:t>
            </a:r>
            <a:endParaRPr sz="2620">
              <a:solidFill>
                <a:srgbClr val="9900FF"/>
              </a:solidFill>
              <a:latin typeface="Lato"/>
              <a:ea typeface="Lato"/>
              <a:cs typeface="Lato"/>
              <a:sym typeface="Lato"/>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solidFill>
                  <a:srgbClr val="9900FF"/>
                </a:solidFill>
                <a:highlight>
                  <a:srgbClr val="FFFFFF"/>
                </a:highlight>
                <a:latin typeface="Lato"/>
                <a:ea typeface="Lato"/>
                <a:cs typeface="Lato"/>
                <a:sym typeface="Lato"/>
              </a:rPr>
              <a:t>Integration tests determine if independently developed units of software work correctly when they are connected to each other. </a:t>
            </a:r>
            <a:endParaRPr sz="27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