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La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fb4b6ac15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fb4b6ac15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fb4b6ac15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fb4b6ac15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fb4b6ac15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fb4b6ac15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fb4b6ac15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fb4b6ac15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fb4b6ac15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fb4b6ac15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fb4b6ac15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fb4b6ac15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b4b6ac15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b4b6ac15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b4b6ac15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b4b6ac15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b4b6ac15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b4b6ac15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fb4b6ac15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fb4b6ac15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f2513119f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f2513119f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fb4b6ac15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fb4b6ac15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fb4b6ac154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fb4b6ac15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fb4b6ac15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fb4b6ac15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2513119f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2513119f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f2513119f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f2513119f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f28ab264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f28ab264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f28ab2646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f28ab2646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f28ab2646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f28ab2646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fb4b6ac15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fb4b6ac15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fb4b6ac15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fb4b6ac15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Git CICD Maven Jenkins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45833"/>
              <a:buFont typeface="Arial"/>
              <a:buNone/>
            </a:pPr>
            <a:r>
              <a:rPr b="1" lang="en-GB" sz="2400">
                <a:solidFill>
                  <a:srgbClr val="9900FF"/>
                </a:solidFill>
                <a:latin typeface="Lato"/>
                <a:ea typeface="Lato"/>
                <a:cs typeface="Lato"/>
                <a:sym typeface="Lato"/>
              </a:rPr>
              <a:t>Tools for Continuous Integration</a:t>
            </a:r>
            <a:endParaRPr b="1" sz="4000">
              <a:solidFill>
                <a:srgbClr val="9900FF"/>
              </a:solidFill>
              <a:latin typeface="Lato"/>
              <a:ea typeface="Lato"/>
              <a:cs typeface="Lato"/>
              <a:sym typeface="Lato"/>
            </a:endParaRPr>
          </a:p>
          <a:p>
            <a:pPr indent="0" lvl="0" marL="0" rtl="0" algn="l">
              <a:spcBef>
                <a:spcPts val="0"/>
              </a:spcBef>
              <a:spcAft>
                <a:spcPts val="0"/>
              </a:spcAft>
              <a:buNone/>
            </a:pPr>
            <a:r>
              <a:t/>
            </a:r>
            <a:endParaRPr/>
          </a:p>
        </p:txBody>
      </p:sp>
      <p:sp>
        <p:nvSpPr>
          <p:cNvPr id="106" name="Google Shape;106;p22"/>
          <p:cNvSpPr txBox="1"/>
          <p:nvPr>
            <p:ph idx="1" type="body"/>
          </p:nvPr>
        </p:nvSpPr>
        <p:spPr>
          <a:xfrm>
            <a:off x="74575" y="1152475"/>
            <a:ext cx="8757600" cy="3990900"/>
          </a:xfrm>
          <a:prstGeom prst="rect">
            <a:avLst/>
          </a:prstGeom>
        </p:spPr>
        <p:txBody>
          <a:bodyPr anchorCtr="0" anchor="t" bIns="91425" lIns="91425" spcFirstLastPara="1" rIns="91425" wrap="square" tIns="91425">
            <a:noAutofit/>
          </a:bodyPr>
          <a:lstStyle/>
          <a:p>
            <a:pPr indent="0" lvl="0" marL="0" rtl="0" algn="l">
              <a:lnSpc>
                <a:spcPct val="95000"/>
              </a:lnSpc>
              <a:spcBef>
                <a:spcPts val="1400"/>
              </a:spcBef>
              <a:spcAft>
                <a:spcPts val="0"/>
              </a:spcAft>
              <a:buClr>
                <a:schemeClr val="dk1"/>
              </a:buClr>
              <a:buSzPts val="1018"/>
              <a:buFont typeface="Arial"/>
              <a:buNone/>
            </a:pPr>
            <a:r>
              <a:rPr b="1" lang="en-GB" sz="1502">
                <a:solidFill>
                  <a:srgbClr val="9900FF"/>
                </a:solidFill>
                <a:latin typeface="Lato"/>
                <a:ea typeface="Lato"/>
                <a:cs typeface="Lato"/>
                <a:sym typeface="Lato"/>
              </a:rPr>
              <a:t>Azure DevOps (formerly VSTS)</a:t>
            </a:r>
            <a:endParaRPr b="1" sz="1502">
              <a:solidFill>
                <a:srgbClr val="9900FF"/>
              </a:solidFill>
              <a:latin typeface="Lato"/>
              <a:ea typeface="Lato"/>
              <a:cs typeface="Lato"/>
              <a:sym typeface="Lato"/>
            </a:endParaRPr>
          </a:p>
          <a:p>
            <a:pPr indent="-312261" lvl="0" marL="457200" rtl="0" algn="l">
              <a:lnSpc>
                <a:spcPct val="95000"/>
              </a:lnSpc>
              <a:spcBef>
                <a:spcPts val="1200"/>
              </a:spcBef>
              <a:spcAft>
                <a:spcPts val="0"/>
              </a:spcAft>
              <a:buClr>
                <a:srgbClr val="9900FF"/>
              </a:buClr>
              <a:buSzPts val="1318"/>
              <a:buChar char="●"/>
            </a:pPr>
            <a:r>
              <a:rPr b="1" lang="en-GB" sz="1317">
                <a:solidFill>
                  <a:srgbClr val="9900FF"/>
                </a:solidFill>
                <a:latin typeface="Lato"/>
                <a:ea typeface="Lato"/>
                <a:cs typeface="Lato"/>
                <a:sym typeface="Lato"/>
              </a:rPr>
              <a:t>Description</a:t>
            </a:r>
            <a:r>
              <a:rPr lang="en-GB" sz="1317">
                <a:solidFill>
                  <a:srgbClr val="9900FF"/>
                </a:solidFill>
                <a:latin typeface="Lato"/>
                <a:ea typeface="Lato"/>
                <a:cs typeface="Lato"/>
                <a:sym typeface="Lato"/>
              </a:rPr>
              <a:t>: Azure DevOps provides a complete CI/CD pipeline integrated with Azure services.</a:t>
            </a:r>
            <a:endParaRPr sz="1317">
              <a:solidFill>
                <a:srgbClr val="9900FF"/>
              </a:solidFill>
              <a:latin typeface="Lato"/>
              <a:ea typeface="Lato"/>
              <a:cs typeface="Lato"/>
              <a:sym typeface="Lato"/>
            </a:endParaRPr>
          </a:p>
          <a:p>
            <a:pPr indent="-312261" lvl="0" marL="457200" rtl="0" algn="l">
              <a:lnSpc>
                <a:spcPct val="95000"/>
              </a:lnSpc>
              <a:spcBef>
                <a:spcPts val="0"/>
              </a:spcBef>
              <a:spcAft>
                <a:spcPts val="0"/>
              </a:spcAft>
              <a:buClr>
                <a:srgbClr val="9900FF"/>
              </a:buClr>
              <a:buSzPts val="1318"/>
              <a:buChar char="●"/>
            </a:pPr>
            <a:r>
              <a:rPr b="1" lang="en-GB" sz="1317">
                <a:solidFill>
                  <a:srgbClr val="9900FF"/>
                </a:solidFill>
                <a:latin typeface="Lato"/>
                <a:ea typeface="Lato"/>
                <a:cs typeface="Lato"/>
                <a:sym typeface="Lato"/>
              </a:rPr>
              <a:t>Key Features</a:t>
            </a:r>
            <a:r>
              <a:rPr lang="en-GB" sz="1317">
                <a:solidFill>
                  <a:srgbClr val="9900FF"/>
                </a:solidFill>
                <a:latin typeface="Lato"/>
                <a:ea typeface="Lato"/>
                <a:cs typeface="Lato"/>
                <a:sym typeface="Lato"/>
              </a:rPr>
              <a:t>:</a:t>
            </a:r>
            <a:endParaRPr sz="1317">
              <a:solidFill>
                <a:srgbClr val="9900FF"/>
              </a:solidFill>
              <a:latin typeface="Lato"/>
              <a:ea typeface="Lato"/>
              <a:cs typeface="Lato"/>
              <a:sym typeface="Lato"/>
            </a:endParaRPr>
          </a:p>
          <a:p>
            <a:pPr indent="-312261" lvl="1" marL="914400" rtl="0" algn="l">
              <a:lnSpc>
                <a:spcPct val="95000"/>
              </a:lnSpc>
              <a:spcBef>
                <a:spcPts val="0"/>
              </a:spcBef>
              <a:spcAft>
                <a:spcPts val="0"/>
              </a:spcAft>
              <a:buClr>
                <a:srgbClr val="9900FF"/>
              </a:buClr>
              <a:buSzPts val="1318"/>
              <a:buFont typeface="Lato"/>
              <a:buChar char="○"/>
            </a:pPr>
            <a:r>
              <a:rPr lang="en-GB" sz="1317">
                <a:solidFill>
                  <a:srgbClr val="9900FF"/>
                </a:solidFill>
                <a:latin typeface="Lato"/>
                <a:ea typeface="Lato"/>
                <a:cs typeface="Lato"/>
                <a:sym typeface="Lato"/>
              </a:rPr>
              <a:t>Integrated with Azure cloud and other Microsoft services.</a:t>
            </a:r>
            <a:endParaRPr sz="1317">
              <a:solidFill>
                <a:srgbClr val="9900FF"/>
              </a:solidFill>
              <a:latin typeface="Lato"/>
              <a:ea typeface="Lato"/>
              <a:cs typeface="Lato"/>
              <a:sym typeface="Lato"/>
            </a:endParaRPr>
          </a:p>
          <a:p>
            <a:pPr indent="-312261" lvl="1" marL="914400" rtl="0" algn="l">
              <a:lnSpc>
                <a:spcPct val="95000"/>
              </a:lnSpc>
              <a:spcBef>
                <a:spcPts val="0"/>
              </a:spcBef>
              <a:spcAft>
                <a:spcPts val="0"/>
              </a:spcAft>
              <a:buClr>
                <a:srgbClr val="9900FF"/>
              </a:buClr>
              <a:buSzPts val="1318"/>
              <a:buFont typeface="Lato"/>
              <a:buChar char="○"/>
            </a:pPr>
            <a:r>
              <a:rPr lang="en-GB" sz="1317">
                <a:solidFill>
                  <a:srgbClr val="9900FF"/>
                </a:solidFill>
                <a:latin typeface="Lato"/>
                <a:ea typeface="Lato"/>
                <a:cs typeface="Lato"/>
                <a:sym typeface="Lato"/>
              </a:rPr>
              <a:t>Supports YAML-based pipelines.</a:t>
            </a:r>
            <a:endParaRPr sz="1317">
              <a:solidFill>
                <a:srgbClr val="9900FF"/>
              </a:solidFill>
              <a:latin typeface="Lato"/>
              <a:ea typeface="Lato"/>
              <a:cs typeface="Lato"/>
              <a:sym typeface="Lato"/>
            </a:endParaRPr>
          </a:p>
          <a:p>
            <a:pPr indent="-312261" lvl="1" marL="914400" rtl="0" algn="l">
              <a:lnSpc>
                <a:spcPct val="95000"/>
              </a:lnSpc>
              <a:spcBef>
                <a:spcPts val="0"/>
              </a:spcBef>
              <a:spcAft>
                <a:spcPts val="0"/>
              </a:spcAft>
              <a:buClr>
                <a:srgbClr val="9900FF"/>
              </a:buClr>
              <a:buSzPts val="1318"/>
              <a:buFont typeface="Lato"/>
              <a:buChar char="○"/>
            </a:pPr>
            <a:r>
              <a:rPr lang="en-GB" sz="1317">
                <a:solidFill>
                  <a:srgbClr val="9900FF"/>
                </a:solidFill>
                <a:latin typeface="Lato"/>
                <a:ea typeface="Lato"/>
                <a:cs typeface="Lato"/>
                <a:sym typeface="Lato"/>
              </a:rPr>
              <a:t>Extensive monitoring and reporting tools.</a:t>
            </a:r>
            <a:endParaRPr sz="1317">
              <a:solidFill>
                <a:srgbClr val="9900FF"/>
              </a:solidFill>
              <a:latin typeface="Lato"/>
              <a:ea typeface="Lato"/>
              <a:cs typeface="Lato"/>
              <a:sym typeface="Lato"/>
            </a:endParaRPr>
          </a:p>
          <a:p>
            <a:pPr indent="-312261" lvl="0" marL="457200" rtl="0" algn="l">
              <a:lnSpc>
                <a:spcPct val="95000"/>
              </a:lnSpc>
              <a:spcBef>
                <a:spcPts val="0"/>
              </a:spcBef>
              <a:spcAft>
                <a:spcPts val="0"/>
              </a:spcAft>
              <a:buClr>
                <a:srgbClr val="9900FF"/>
              </a:buClr>
              <a:buSzPts val="1318"/>
              <a:buChar char="●"/>
            </a:pPr>
            <a:r>
              <a:rPr b="1" lang="en-GB" sz="1317">
                <a:solidFill>
                  <a:srgbClr val="9900FF"/>
                </a:solidFill>
                <a:latin typeface="Lato"/>
                <a:ea typeface="Lato"/>
                <a:cs typeface="Lato"/>
                <a:sym typeface="Lato"/>
              </a:rPr>
              <a:t>Use Case</a:t>
            </a:r>
            <a:r>
              <a:rPr lang="en-GB" sz="1317">
                <a:solidFill>
                  <a:srgbClr val="9900FF"/>
                </a:solidFill>
                <a:latin typeface="Lato"/>
                <a:ea typeface="Lato"/>
                <a:cs typeface="Lato"/>
                <a:sym typeface="Lato"/>
              </a:rPr>
              <a:t>: Ideal for teams developing within the Microsoft and Azure ecosystem.</a:t>
            </a:r>
            <a:endParaRPr sz="1317">
              <a:solidFill>
                <a:srgbClr val="9900FF"/>
              </a:solidFill>
              <a:latin typeface="Lato"/>
              <a:ea typeface="Lato"/>
              <a:cs typeface="Lato"/>
              <a:sym typeface="Lato"/>
            </a:endParaRPr>
          </a:p>
          <a:p>
            <a:pPr indent="0" lvl="0" marL="0" rtl="0" algn="l">
              <a:lnSpc>
                <a:spcPct val="95000"/>
              </a:lnSpc>
              <a:spcBef>
                <a:spcPts val="1400"/>
              </a:spcBef>
              <a:spcAft>
                <a:spcPts val="0"/>
              </a:spcAft>
              <a:buClr>
                <a:schemeClr val="dk1"/>
              </a:buClr>
              <a:buSzPts val="1018"/>
              <a:buFont typeface="Arial"/>
              <a:buNone/>
            </a:pPr>
            <a:r>
              <a:rPr b="1" lang="en-GB" sz="1502">
                <a:solidFill>
                  <a:srgbClr val="9900FF"/>
                </a:solidFill>
                <a:latin typeface="Lato"/>
                <a:ea typeface="Lato"/>
                <a:cs typeface="Lato"/>
                <a:sym typeface="Lato"/>
              </a:rPr>
              <a:t>8. GitHub Actions</a:t>
            </a:r>
            <a:endParaRPr b="1" sz="1502">
              <a:solidFill>
                <a:srgbClr val="9900FF"/>
              </a:solidFill>
              <a:latin typeface="Lato"/>
              <a:ea typeface="Lato"/>
              <a:cs typeface="Lato"/>
              <a:sym typeface="Lato"/>
            </a:endParaRPr>
          </a:p>
          <a:p>
            <a:pPr indent="-312261" lvl="0" marL="457200" rtl="0" algn="l">
              <a:lnSpc>
                <a:spcPct val="95000"/>
              </a:lnSpc>
              <a:spcBef>
                <a:spcPts val="1200"/>
              </a:spcBef>
              <a:spcAft>
                <a:spcPts val="0"/>
              </a:spcAft>
              <a:buClr>
                <a:srgbClr val="9900FF"/>
              </a:buClr>
              <a:buSzPts val="1318"/>
              <a:buChar char="●"/>
            </a:pPr>
            <a:r>
              <a:rPr b="1" lang="en-GB" sz="1317">
                <a:solidFill>
                  <a:srgbClr val="9900FF"/>
                </a:solidFill>
                <a:latin typeface="Lato"/>
                <a:ea typeface="Lato"/>
                <a:cs typeface="Lato"/>
                <a:sym typeface="Lato"/>
              </a:rPr>
              <a:t>Description</a:t>
            </a:r>
            <a:r>
              <a:rPr lang="en-GB" sz="1317">
                <a:solidFill>
                  <a:srgbClr val="9900FF"/>
                </a:solidFill>
                <a:latin typeface="Lato"/>
                <a:ea typeface="Lato"/>
                <a:cs typeface="Lato"/>
                <a:sym typeface="Lato"/>
              </a:rPr>
              <a:t>: GitHub Actions allows you to automate, customize, and execute software development workflows directly in your GitHub repository.</a:t>
            </a:r>
            <a:endParaRPr sz="1317">
              <a:solidFill>
                <a:srgbClr val="9900FF"/>
              </a:solidFill>
              <a:latin typeface="Lato"/>
              <a:ea typeface="Lato"/>
              <a:cs typeface="Lato"/>
              <a:sym typeface="Lato"/>
            </a:endParaRPr>
          </a:p>
          <a:p>
            <a:pPr indent="-312261" lvl="0" marL="457200" rtl="0" algn="l">
              <a:lnSpc>
                <a:spcPct val="95000"/>
              </a:lnSpc>
              <a:spcBef>
                <a:spcPts val="0"/>
              </a:spcBef>
              <a:spcAft>
                <a:spcPts val="0"/>
              </a:spcAft>
              <a:buClr>
                <a:srgbClr val="9900FF"/>
              </a:buClr>
              <a:buSzPts val="1318"/>
              <a:buChar char="●"/>
            </a:pPr>
            <a:r>
              <a:rPr b="1" lang="en-GB" sz="1317">
                <a:solidFill>
                  <a:srgbClr val="9900FF"/>
                </a:solidFill>
                <a:latin typeface="Lato"/>
                <a:ea typeface="Lato"/>
                <a:cs typeface="Lato"/>
                <a:sym typeface="Lato"/>
              </a:rPr>
              <a:t>Key Features</a:t>
            </a:r>
            <a:r>
              <a:rPr lang="en-GB" sz="1317">
                <a:solidFill>
                  <a:srgbClr val="9900FF"/>
                </a:solidFill>
                <a:latin typeface="Lato"/>
                <a:ea typeface="Lato"/>
                <a:cs typeface="Lato"/>
                <a:sym typeface="Lato"/>
              </a:rPr>
              <a:t>:</a:t>
            </a:r>
            <a:endParaRPr sz="1317">
              <a:solidFill>
                <a:srgbClr val="9900FF"/>
              </a:solidFill>
              <a:latin typeface="Lato"/>
              <a:ea typeface="Lato"/>
              <a:cs typeface="Lato"/>
              <a:sym typeface="Lato"/>
            </a:endParaRPr>
          </a:p>
          <a:p>
            <a:pPr indent="-312261" lvl="1" marL="914400" rtl="0" algn="l">
              <a:lnSpc>
                <a:spcPct val="95000"/>
              </a:lnSpc>
              <a:spcBef>
                <a:spcPts val="0"/>
              </a:spcBef>
              <a:spcAft>
                <a:spcPts val="0"/>
              </a:spcAft>
              <a:buClr>
                <a:srgbClr val="9900FF"/>
              </a:buClr>
              <a:buSzPts val="1318"/>
              <a:buFont typeface="Lato"/>
              <a:buChar char="○"/>
            </a:pPr>
            <a:r>
              <a:rPr lang="en-GB" sz="1317">
                <a:solidFill>
                  <a:srgbClr val="9900FF"/>
                </a:solidFill>
                <a:latin typeface="Lato"/>
                <a:ea typeface="Lato"/>
                <a:cs typeface="Lato"/>
                <a:sym typeface="Lato"/>
              </a:rPr>
              <a:t>Native to GitHub with a deep integration.</a:t>
            </a:r>
            <a:endParaRPr sz="1317">
              <a:solidFill>
                <a:srgbClr val="9900FF"/>
              </a:solidFill>
              <a:latin typeface="Lato"/>
              <a:ea typeface="Lato"/>
              <a:cs typeface="Lato"/>
              <a:sym typeface="Lato"/>
            </a:endParaRPr>
          </a:p>
          <a:p>
            <a:pPr indent="-312261" lvl="1" marL="914400" rtl="0" algn="l">
              <a:lnSpc>
                <a:spcPct val="95000"/>
              </a:lnSpc>
              <a:spcBef>
                <a:spcPts val="0"/>
              </a:spcBef>
              <a:spcAft>
                <a:spcPts val="0"/>
              </a:spcAft>
              <a:buClr>
                <a:srgbClr val="9900FF"/>
              </a:buClr>
              <a:buSzPts val="1318"/>
              <a:buFont typeface="Lato"/>
              <a:buChar char="○"/>
            </a:pPr>
            <a:r>
              <a:rPr lang="en-GB" sz="1317">
                <a:solidFill>
                  <a:srgbClr val="9900FF"/>
                </a:solidFill>
                <a:latin typeface="Lato"/>
                <a:ea typeface="Lato"/>
                <a:cs typeface="Lato"/>
                <a:sym typeface="Lato"/>
              </a:rPr>
              <a:t>Supports Docker containers, matrix builds, and self-hosted runners.</a:t>
            </a:r>
            <a:endParaRPr sz="1317">
              <a:solidFill>
                <a:srgbClr val="9900FF"/>
              </a:solidFill>
              <a:latin typeface="Lato"/>
              <a:ea typeface="Lato"/>
              <a:cs typeface="Lato"/>
              <a:sym typeface="Lato"/>
            </a:endParaRPr>
          </a:p>
          <a:p>
            <a:pPr indent="-312261" lvl="1" marL="914400" rtl="0" algn="l">
              <a:lnSpc>
                <a:spcPct val="95000"/>
              </a:lnSpc>
              <a:spcBef>
                <a:spcPts val="0"/>
              </a:spcBef>
              <a:spcAft>
                <a:spcPts val="0"/>
              </a:spcAft>
              <a:buClr>
                <a:srgbClr val="9900FF"/>
              </a:buClr>
              <a:buSzPts val="1318"/>
              <a:buFont typeface="Lato"/>
              <a:buChar char="○"/>
            </a:pPr>
            <a:r>
              <a:rPr lang="en-GB" sz="1317">
                <a:solidFill>
                  <a:srgbClr val="9900FF"/>
                </a:solidFill>
                <a:latin typeface="Lato"/>
                <a:ea typeface="Lato"/>
                <a:cs typeface="Lato"/>
                <a:sym typeface="Lato"/>
              </a:rPr>
              <a:t>Marketplace with pre-built actions for common tasks.</a:t>
            </a:r>
            <a:endParaRPr sz="1317">
              <a:solidFill>
                <a:srgbClr val="9900FF"/>
              </a:solidFill>
              <a:latin typeface="Lato"/>
              <a:ea typeface="Lato"/>
              <a:cs typeface="Lato"/>
              <a:sym typeface="Lato"/>
            </a:endParaRPr>
          </a:p>
          <a:p>
            <a:pPr indent="-312261" lvl="0" marL="457200" rtl="0" algn="l">
              <a:lnSpc>
                <a:spcPct val="95000"/>
              </a:lnSpc>
              <a:spcBef>
                <a:spcPts val="0"/>
              </a:spcBef>
              <a:spcAft>
                <a:spcPts val="0"/>
              </a:spcAft>
              <a:buClr>
                <a:srgbClr val="9900FF"/>
              </a:buClr>
              <a:buSzPts val="1318"/>
              <a:buChar char="●"/>
            </a:pPr>
            <a:r>
              <a:rPr b="1" lang="en-GB" sz="1317">
                <a:solidFill>
                  <a:srgbClr val="9900FF"/>
                </a:solidFill>
                <a:latin typeface="Lato"/>
                <a:ea typeface="Lato"/>
                <a:cs typeface="Lato"/>
                <a:sym typeface="Lato"/>
              </a:rPr>
              <a:t>Use Case</a:t>
            </a:r>
            <a:r>
              <a:rPr lang="en-GB" sz="1317">
                <a:solidFill>
                  <a:srgbClr val="9900FF"/>
                </a:solidFill>
                <a:latin typeface="Lato"/>
                <a:ea typeface="Lato"/>
                <a:cs typeface="Lato"/>
                <a:sym typeface="Lato"/>
              </a:rPr>
              <a:t>: Best for GitHub-centric workflows and those looking for tight integration with GitHub.</a:t>
            </a:r>
            <a:endParaRPr sz="1317">
              <a:solidFill>
                <a:srgbClr val="9900FF"/>
              </a:solidFill>
              <a:latin typeface="Lato"/>
              <a:ea typeface="Lato"/>
              <a:cs typeface="Lato"/>
              <a:sym typeface="Lato"/>
            </a:endParaRPr>
          </a:p>
          <a:p>
            <a:pPr indent="0" lvl="0" marL="0" rtl="0" algn="l">
              <a:lnSpc>
                <a:spcPct val="95000"/>
              </a:lnSpc>
              <a:spcBef>
                <a:spcPts val="1200"/>
              </a:spcBef>
              <a:spcAft>
                <a:spcPts val="1200"/>
              </a:spcAft>
              <a:buSzPts val="1018"/>
              <a:buNone/>
            </a:pPr>
            <a:r>
              <a:t/>
            </a:r>
            <a:endParaRPr sz="1965">
              <a:solidFill>
                <a:srgbClr val="9900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45833"/>
              <a:buFont typeface="Arial"/>
              <a:buNone/>
            </a:pPr>
            <a:r>
              <a:rPr b="1" lang="en-GB" sz="2400">
                <a:solidFill>
                  <a:srgbClr val="9900FF"/>
                </a:solidFill>
                <a:latin typeface="Lato"/>
                <a:ea typeface="Lato"/>
                <a:cs typeface="Lato"/>
                <a:sym typeface="Lato"/>
              </a:rPr>
              <a:t>Tools for Continuous Integration</a:t>
            </a:r>
            <a:endParaRPr b="1" sz="4000">
              <a:solidFill>
                <a:srgbClr val="9900FF"/>
              </a:solidFill>
              <a:latin typeface="Lato"/>
              <a:ea typeface="Lato"/>
              <a:cs typeface="Lato"/>
              <a:sym typeface="Lato"/>
            </a:endParaRPr>
          </a:p>
          <a:p>
            <a:pPr indent="0" lvl="0" marL="0" rtl="0" algn="l">
              <a:spcBef>
                <a:spcPts val="0"/>
              </a:spcBef>
              <a:spcAft>
                <a:spcPts val="0"/>
              </a:spcAft>
              <a:buNone/>
            </a:pPr>
            <a:r>
              <a:t/>
            </a:r>
            <a:endParaRPr/>
          </a:p>
        </p:txBody>
      </p:sp>
      <p:sp>
        <p:nvSpPr>
          <p:cNvPr id="112" name="Google Shape;11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1400"/>
              </a:spcBef>
              <a:spcAft>
                <a:spcPts val="0"/>
              </a:spcAft>
              <a:buClr>
                <a:schemeClr val="dk1"/>
              </a:buClr>
              <a:buSzPts val="1018"/>
              <a:buFont typeface="Arial"/>
              <a:buNone/>
            </a:pPr>
            <a:r>
              <a:rPr b="1" lang="en-GB" sz="1302">
                <a:solidFill>
                  <a:srgbClr val="9900FF"/>
                </a:solidFill>
                <a:latin typeface="Lato"/>
                <a:ea typeface="Lato"/>
                <a:cs typeface="Lato"/>
                <a:sym typeface="Lato"/>
              </a:rPr>
              <a:t>Bitbucket Pipelines</a:t>
            </a:r>
            <a:endParaRPr b="1" sz="1302">
              <a:solidFill>
                <a:srgbClr val="9900FF"/>
              </a:solidFill>
              <a:latin typeface="Lato"/>
              <a:ea typeface="Lato"/>
              <a:cs typeface="Lato"/>
              <a:sym typeface="Lato"/>
            </a:endParaRPr>
          </a:p>
          <a:p>
            <a:pPr indent="-299561" lvl="0" marL="457200" rtl="0" algn="l">
              <a:lnSpc>
                <a:spcPct val="95000"/>
              </a:lnSpc>
              <a:spcBef>
                <a:spcPts val="1200"/>
              </a:spcBef>
              <a:spcAft>
                <a:spcPts val="0"/>
              </a:spcAft>
              <a:buClr>
                <a:srgbClr val="9900FF"/>
              </a:buClr>
              <a:buSzPts val="1118"/>
              <a:buChar char="●"/>
            </a:pPr>
            <a:r>
              <a:rPr b="1" lang="en-GB" sz="1117">
                <a:solidFill>
                  <a:srgbClr val="9900FF"/>
                </a:solidFill>
                <a:latin typeface="Lato"/>
                <a:ea typeface="Lato"/>
                <a:cs typeface="Lato"/>
                <a:sym typeface="Lato"/>
              </a:rPr>
              <a:t>Description</a:t>
            </a:r>
            <a:r>
              <a:rPr lang="en-GB" sz="1117">
                <a:solidFill>
                  <a:srgbClr val="9900FF"/>
                </a:solidFill>
                <a:latin typeface="Lato"/>
                <a:ea typeface="Lato"/>
                <a:cs typeface="Lato"/>
                <a:sym typeface="Lato"/>
              </a:rPr>
              <a:t>: Bitbucket Pipelines is a CI/CD service built into Bitbucket, offering an integrated solution for teams using Bitbucket repositories.</a:t>
            </a:r>
            <a:endParaRPr sz="1117">
              <a:solidFill>
                <a:srgbClr val="9900FF"/>
              </a:solidFill>
              <a:latin typeface="Lato"/>
              <a:ea typeface="Lato"/>
              <a:cs typeface="Lato"/>
              <a:sym typeface="Lato"/>
            </a:endParaRPr>
          </a:p>
          <a:p>
            <a:pPr indent="-299561" lvl="0" marL="457200" rtl="0" algn="l">
              <a:lnSpc>
                <a:spcPct val="95000"/>
              </a:lnSpc>
              <a:spcBef>
                <a:spcPts val="0"/>
              </a:spcBef>
              <a:spcAft>
                <a:spcPts val="0"/>
              </a:spcAft>
              <a:buClr>
                <a:srgbClr val="9900FF"/>
              </a:buClr>
              <a:buSzPts val="1118"/>
              <a:buChar char="●"/>
            </a:pPr>
            <a:r>
              <a:rPr b="1" lang="en-GB" sz="1117">
                <a:solidFill>
                  <a:srgbClr val="9900FF"/>
                </a:solidFill>
                <a:latin typeface="Lato"/>
                <a:ea typeface="Lato"/>
                <a:cs typeface="Lato"/>
                <a:sym typeface="Lato"/>
              </a:rPr>
              <a:t>Key Features</a:t>
            </a:r>
            <a:r>
              <a:rPr lang="en-GB" sz="1117">
                <a:solidFill>
                  <a:srgbClr val="9900FF"/>
                </a:solidFill>
                <a:latin typeface="Lato"/>
                <a:ea typeface="Lato"/>
                <a:cs typeface="Lato"/>
                <a:sym typeface="Lato"/>
              </a:rPr>
              <a:t>:</a:t>
            </a:r>
            <a:endParaRPr sz="1117">
              <a:solidFill>
                <a:srgbClr val="9900FF"/>
              </a:solidFill>
              <a:latin typeface="Lato"/>
              <a:ea typeface="Lato"/>
              <a:cs typeface="Lato"/>
              <a:sym typeface="Lato"/>
            </a:endParaRPr>
          </a:p>
          <a:p>
            <a:pPr indent="-299561" lvl="1" marL="914400" rtl="0" algn="l">
              <a:lnSpc>
                <a:spcPct val="95000"/>
              </a:lnSpc>
              <a:spcBef>
                <a:spcPts val="0"/>
              </a:spcBef>
              <a:spcAft>
                <a:spcPts val="0"/>
              </a:spcAft>
              <a:buClr>
                <a:srgbClr val="9900FF"/>
              </a:buClr>
              <a:buSzPts val="1118"/>
              <a:buFont typeface="Lato"/>
              <a:buChar char="○"/>
            </a:pPr>
            <a:r>
              <a:rPr lang="en-GB" sz="1117">
                <a:solidFill>
                  <a:srgbClr val="9900FF"/>
                </a:solidFill>
                <a:latin typeface="Lato"/>
                <a:ea typeface="Lato"/>
                <a:cs typeface="Lato"/>
                <a:sym typeface="Lato"/>
              </a:rPr>
              <a:t>Integrated with Bitbucket repositories.</a:t>
            </a:r>
            <a:endParaRPr sz="1117">
              <a:solidFill>
                <a:srgbClr val="9900FF"/>
              </a:solidFill>
              <a:latin typeface="Lato"/>
              <a:ea typeface="Lato"/>
              <a:cs typeface="Lato"/>
              <a:sym typeface="Lato"/>
            </a:endParaRPr>
          </a:p>
          <a:p>
            <a:pPr indent="-299561" lvl="1" marL="914400" rtl="0" algn="l">
              <a:lnSpc>
                <a:spcPct val="95000"/>
              </a:lnSpc>
              <a:spcBef>
                <a:spcPts val="0"/>
              </a:spcBef>
              <a:spcAft>
                <a:spcPts val="0"/>
              </a:spcAft>
              <a:buClr>
                <a:srgbClr val="9900FF"/>
              </a:buClr>
              <a:buSzPts val="1118"/>
              <a:buFont typeface="Lato"/>
              <a:buChar char="○"/>
            </a:pPr>
            <a:r>
              <a:rPr lang="en-GB" sz="1117">
                <a:solidFill>
                  <a:srgbClr val="9900FF"/>
                </a:solidFill>
                <a:latin typeface="Lato"/>
                <a:ea typeface="Lato"/>
                <a:cs typeface="Lato"/>
                <a:sym typeface="Lato"/>
              </a:rPr>
              <a:t>Easy setup with YAML configuration.</a:t>
            </a:r>
            <a:endParaRPr sz="1117">
              <a:solidFill>
                <a:srgbClr val="9900FF"/>
              </a:solidFill>
              <a:latin typeface="Lato"/>
              <a:ea typeface="Lato"/>
              <a:cs typeface="Lato"/>
              <a:sym typeface="Lato"/>
            </a:endParaRPr>
          </a:p>
          <a:p>
            <a:pPr indent="-299561" lvl="1" marL="914400" rtl="0" algn="l">
              <a:lnSpc>
                <a:spcPct val="95000"/>
              </a:lnSpc>
              <a:spcBef>
                <a:spcPts val="0"/>
              </a:spcBef>
              <a:spcAft>
                <a:spcPts val="0"/>
              </a:spcAft>
              <a:buClr>
                <a:srgbClr val="9900FF"/>
              </a:buClr>
              <a:buSzPts val="1118"/>
              <a:buFont typeface="Lato"/>
              <a:buChar char="○"/>
            </a:pPr>
            <a:r>
              <a:rPr lang="en-GB" sz="1117">
                <a:solidFill>
                  <a:srgbClr val="9900FF"/>
                </a:solidFill>
                <a:latin typeface="Lato"/>
                <a:ea typeface="Lato"/>
                <a:cs typeface="Lato"/>
                <a:sym typeface="Lato"/>
              </a:rPr>
              <a:t>Supports Docker containers and parallel steps.</a:t>
            </a:r>
            <a:endParaRPr sz="1117">
              <a:solidFill>
                <a:srgbClr val="9900FF"/>
              </a:solidFill>
              <a:latin typeface="Lato"/>
              <a:ea typeface="Lato"/>
              <a:cs typeface="Lato"/>
              <a:sym typeface="Lato"/>
            </a:endParaRPr>
          </a:p>
          <a:p>
            <a:pPr indent="-299561" lvl="0" marL="457200" rtl="0" algn="l">
              <a:lnSpc>
                <a:spcPct val="95000"/>
              </a:lnSpc>
              <a:spcBef>
                <a:spcPts val="0"/>
              </a:spcBef>
              <a:spcAft>
                <a:spcPts val="0"/>
              </a:spcAft>
              <a:buClr>
                <a:srgbClr val="9900FF"/>
              </a:buClr>
              <a:buSzPts val="1118"/>
              <a:buChar char="●"/>
            </a:pPr>
            <a:r>
              <a:rPr b="1" lang="en-GB" sz="1117">
                <a:solidFill>
                  <a:srgbClr val="9900FF"/>
                </a:solidFill>
                <a:latin typeface="Lato"/>
                <a:ea typeface="Lato"/>
                <a:cs typeface="Lato"/>
                <a:sym typeface="Lato"/>
              </a:rPr>
              <a:t>Use Case</a:t>
            </a:r>
            <a:r>
              <a:rPr lang="en-GB" sz="1117">
                <a:solidFill>
                  <a:srgbClr val="9900FF"/>
                </a:solidFill>
                <a:latin typeface="Lato"/>
                <a:ea typeface="Lato"/>
                <a:cs typeface="Lato"/>
                <a:sym typeface="Lato"/>
              </a:rPr>
              <a:t>: Perfect for teams using Bitbucket for version control.</a:t>
            </a:r>
            <a:endParaRPr sz="1117">
              <a:solidFill>
                <a:srgbClr val="9900FF"/>
              </a:solidFill>
              <a:latin typeface="Lato"/>
              <a:ea typeface="Lato"/>
              <a:cs typeface="Lato"/>
              <a:sym typeface="Lato"/>
            </a:endParaRPr>
          </a:p>
          <a:p>
            <a:pPr indent="0" lvl="0" marL="0" rtl="0" algn="l">
              <a:lnSpc>
                <a:spcPct val="95000"/>
              </a:lnSpc>
              <a:spcBef>
                <a:spcPts val="1400"/>
              </a:spcBef>
              <a:spcAft>
                <a:spcPts val="0"/>
              </a:spcAft>
              <a:buClr>
                <a:schemeClr val="dk1"/>
              </a:buClr>
              <a:buSzPts val="1018"/>
              <a:buFont typeface="Arial"/>
              <a:buNone/>
            </a:pPr>
            <a:r>
              <a:rPr b="1" lang="en-GB" sz="1302">
                <a:solidFill>
                  <a:srgbClr val="9900FF"/>
                </a:solidFill>
                <a:latin typeface="Lato"/>
                <a:ea typeface="Lato"/>
                <a:cs typeface="Lato"/>
                <a:sym typeface="Lato"/>
              </a:rPr>
              <a:t>10. AWS CodePipeline</a:t>
            </a:r>
            <a:endParaRPr b="1" sz="1302">
              <a:solidFill>
                <a:srgbClr val="9900FF"/>
              </a:solidFill>
              <a:latin typeface="Lato"/>
              <a:ea typeface="Lato"/>
              <a:cs typeface="Lato"/>
              <a:sym typeface="Lato"/>
            </a:endParaRPr>
          </a:p>
          <a:p>
            <a:pPr indent="-299561" lvl="0" marL="457200" rtl="0" algn="l">
              <a:lnSpc>
                <a:spcPct val="95000"/>
              </a:lnSpc>
              <a:spcBef>
                <a:spcPts val="1200"/>
              </a:spcBef>
              <a:spcAft>
                <a:spcPts val="0"/>
              </a:spcAft>
              <a:buClr>
                <a:srgbClr val="9900FF"/>
              </a:buClr>
              <a:buSzPts val="1118"/>
              <a:buChar char="●"/>
            </a:pPr>
            <a:r>
              <a:rPr b="1" lang="en-GB" sz="1117">
                <a:solidFill>
                  <a:srgbClr val="9900FF"/>
                </a:solidFill>
                <a:latin typeface="Lato"/>
                <a:ea typeface="Lato"/>
                <a:cs typeface="Lato"/>
                <a:sym typeface="Lato"/>
              </a:rPr>
              <a:t>Description</a:t>
            </a:r>
            <a:r>
              <a:rPr lang="en-GB" sz="1117">
                <a:solidFill>
                  <a:srgbClr val="9900FF"/>
                </a:solidFill>
                <a:latin typeface="Lato"/>
                <a:ea typeface="Lato"/>
                <a:cs typeface="Lato"/>
                <a:sym typeface="Lato"/>
              </a:rPr>
              <a:t>: AWS CodePipeline is a continuous integration and delivery service for fast and reliable application updates.</a:t>
            </a:r>
            <a:endParaRPr sz="1117">
              <a:solidFill>
                <a:srgbClr val="9900FF"/>
              </a:solidFill>
              <a:latin typeface="Lato"/>
              <a:ea typeface="Lato"/>
              <a:cs typeface="Lato"/>
              <a:sym typeface="Lato"/>
            </a:endParaRPr>
          </a:p>
          <a:p>
            <a:pPr indent="-299561" lvl="0" marL="457200" rtl="0" algn="l">
              <a:lnSpc>
                <a:spcPct val="95000"/>
              </a:lnSpc>
              <a:spcBef>
                <a:spcPts val="0"/>
              </a:spcBef>
              <a:spcAft>
                <a:spcPts val="0"/>
              </a:spcAft>
              <a:buClr>
                <a:srgbClr val="9900FF"/>
              </a:buClr>
              <a:buSzPts val="1118"/>
              <a:buChar char="●"/>
            </a:pPr>
            <a:r>
              <a:rPr b="1" lang="en-GB" sz="1117">
                <a:solidFill>
                  <a:srgbClr val="9900FF"/>
                </a:solidFill>
                <a:latin typeface="Lato"/>
                <a:ea typeface="Lato"/>
                <a:cs typeface="Lato"/>
                <a:sym typeface="Lato"/>
              </a:rPr>
              <a:t>Key Features</a:t>
            </a:r>
            <a:r>
              <a:rPr lang="en-GB" sz="1117">
                <a:solidFill>
                  <a:srgbClr val="9900FF"/>
                </a:solidFill>
                <a:latin typeface="Lato"/>
                <a:ea typeface="Lato"/>
                <a:cs typeface="Lato"/>
                <a:sym typeface="Lato"/>
              </a:rPr>
              <a:t>:</a:t>
            </a:r>
            <a:endParaRPr sz="1117">
              <a:solidFill>
                <a:srgbClr val="9900FF"/>
              </a:solidFill>
              <a:latin typeface="Lato"/>
              <a:ea typeface="Lato"/>
              <a:cs typeface="Lato"/>
              <a:sym typeface="Lato"/>
            </a:endParaRPr>
          </a:p>
          <a:p>
            <a:pPr indent="-299561" lvl="1" marL="914400" rtl="0" algn="l">
              <a:lnSpc>
                <a:spcPct val="95000"/>
              </a:lnSpc>
              <a:spcBef>
                <a:spcPts val="0"/>
              </a:spcBef>
              <a:spcAft>
                <a:spcPts val="0"/>
              </a:spcAft>
              <a:buClr>
                <a:srgbClr val="9900FF"/>
              </a:buClr>
              <a:buSzPts val="1118"/>
              <a:buFont typeface="Lato"/>
              <a:buChar char="○"/>
            </a:pPr>
            <a:r>
              <a:rPr lang="en-GB" sz="1117">
                <a:solidFill>
                  <a:srgbClr val="9900FF"/>
                </a:solidFill>
                <a:latin typeface="Lato"/>
                <a:ea typeface="Lato"/>
                <a:cs typeface="Lato"/>
                <a:sym typeface="Lato"/>
              </a:rPr>
              <a:t>Deep integration with AWS services.</a:t>
            </a:r>
            <a:endParaRPr sz="1117">
              <a:solidFill>
                <a:srgbClr val="9900FF"/>
              </a:solidFill>
              <a:latin typeface="Lato"/>
              <a:ea typeface="Lato"/>
              <a:cs typeface="Lato"/>
              <a:sym typeface="Lato"/>
            </a:endParaRPr>
          </a:p>
          <a:p>
            <a:pPr indent="-299561" lvl="1" marL="914400" rtl="0" algn="l">
              <a:lnSpc>
                <a:spcPct val="95000"/>
              </a:lnSpc>
              <a:spcBef>
                <a:spcPts val="0"/>
              </a:spcBef>
              <a:spcAft>
                <a:spcPts val="0"/>
              </a:spcAft>
              <a:buClr>
                <a:srgbClr val="9900FF"/>
              </a:buClr>
              <a:buSzPts val="1118"/>
              <a:buFont typeface="Lato"/>
              <a:buChar char="○"/>
            </a:pPr>
            <a:r>
              <a:rPr lang="en-GB" sz="1117">
                <a:solidFill>
                  <a:srgbClr val="9900FF"/>
                </a:solidFill>
                <a:latin typeface="Lato"/>
                <a:ea typeface="Lato"/>
                <a:cs typeface="Lato"/>
                <a:sym typeface="Lato"/>
              </a:rPr>
              <a:t>Fully managed and scalable.</a:t>
            </a:r>
            <a:endParaRPr sz="1117">
              <a:solidFill>
                <a:srgbClr val="9900FF"/>
              </a:solidFill>
              <a:latin typeface="Lato"/>
              <a:ea typeface="Lato"/>
              <a:cs typeface="Lato"/>
              <a:sym typeface="Lato"/>
            </a:endParaRPr>
          </a:p>
          <a:p>
            <a:pPr indent="-299561" lvl="1" marL="914400" rtl="0" algn="l">
              <a:lnSpc>
                <a:spcPct val="95000"/>
              </a:lnSpc>
              <a:spcBef>
                <a:spcPts val="0"/>
              </a:spcBef>
              <a:spcAft>
                <a:spcPts val="0"/>
              </a:spcAft>
              <a:buClr>
                <a:srgbClr val="9900FF"/>
              </a:buClr>
              <a:buSzPts val="1118"/>
              <a:buFont typeface="Lato"/>
              <a:buChar char="○"/>
            </a:pPr>
            <a:r>
              <a:rPr lang="en-GB" sz="1117">
                <a:solidFill>
                  <a:srgbClr val="9900FF"/>
                </a:solidFill>
                <a:latin typeface="Lato"/>
                <a:ea typeface="Lato"/>
                <a:cs typeface="Lato"/>
                <a:sym typeface="Lato"/>
              </a:rPr>
              <a:t>Supports a variety of third-party tools for testing and deployment.</a:t>
            </a:r>
            <a:endParaRPr sz="1117">
              <a:solidFill>
                <a:srgbClr val="9900FF"/>
              </a:solidFill>
              <a:latin typeface="Lato"/>
              <a:ea typeface="Lato"/>
              <a:cs typeface="Lato"/>
              <a:sym typeface="Lato"/>
            </a:endParaRPr>
          </a:p>
          <a:p>
            <a:pPr indent="-299561" lvl="0" marL="457200" rtl="0" algn="l">
              <a:lnSpc>
                <a:spcPct val="95000"/>
              </a:lnSpc>
              <a:spcBef>
                <a:spcPts val="0"/>
              </a:spcBef>
              <a:spcAft>
                <a:spcPts val="0"/>
              </a:spcAft>
              <a:buClr>
                <a:srgbClr val="9900FF"/>
              </a:buClr>
              <a:buSzPts val="1118"/>
              <a:buChar char="●"/>
            </a:pPr>
            <a:r>
              <a:rPr b="1" lang="en-GB" sz="1117">
                <a:solidFill>
                  <a:srgbClr val="9900FF"/>
                </a:solidFill>
                <a:latin typeface="Lato"/>
                <a:ea typeface="Lato"/>
                <a:cs typeface="Lato"/>
                <a:sym typeface="Lato"/>
              </a:rPr>
              <a:t>Use Case</a:t>
            </a:r>
            <a:r>
              <a:rPr lang="en-GB" sz="1117">
                <a:solidFill>
                  <a:srgbClr val="9900FF"/>
                </a:solidFill>
                <a:latin typeface="Lato"/>
                <a:ea typeface="Lato"/>
                <a:cs typeface="Lato"/>
                <a:sym typeface="Lato"/>
              </a:rPr>
              <a:t>: Best for teams building and deploying on AWS.</a:t>
            </a:r>
            <a:endParaRPr sz="1117">
              <a:solidFill>
                <a:srgbClr val="9900FF"/>
              </a:solidFill>
              <a:latin typeface="Lato"/>
              <a:ea typeface="Lato"/>
              <a:cs typeface="Lato"/>
              <a:sym typeface="Lato"/>
            </a:endParaRPr>
          </a:p>
          <a:p>
            <a:pPr indent="0" lvl="0" marL="0" rtl="0" algn="l">
              <a:lnSpc>
                <a:spcPct val="95000"/>
              </a:lnSpc>
              <a:spcBef>
                <a:spcPts val="1200"/>
              </a:spcBef>
              <a:spcAft>
                <a:spcPts val="1200"/>
              </a:spcAft>
              <a:buSzPts val="1018"/>
              <a:buNone/>
            </a:pPr>
            <a:r>
              <a:t/>
            </a:r>
            <a:endParaRPr sz="1765">
              <a:solidFill>
                <a:srgbClr val="9900FF"/>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rgbClr val="9900FF"/>
                </a:solidFill>
                <a:latin typeface="Lato"/>
                <a:ea typeface="Lato"/>
                <a:cs typeface="Lato"/>
                <a:sym typeface="Lato"/>
              </a:rPr>
              <a:t>Integration</a:t>
            </a:r>
            <a:endParaRPr>
              <a:solidFill>
                <a:srgbClr val="9900FF"/>
              </a:solidFill>
              <a:latin typeface="Lato"/>
              <a:ea typeface="Lato"/>
              <a:cs typeface="Lato"/>
              <a:sym typeface="Lato"/>
            </a:endParaRPr>
          </a:p>
        </p:txBody>
      </p:sp>
      <p:pic>
        <p:nvPicPr>
          <p:cNvPr id="118" name="Google Shape;118;p24"/>
          <p:cNvPicPr preferRelativeResize="0"/>
          <p:nvPr/>
        </p:nvPicPr>
        <p:blipFill>
          <a:blip r:embed="rId3">
            <a:alphaModFix/>
          </a:blip>
          <a:stretch>
            <a:fillRect/>
          </a:stretch>
        </p:blipFill>
        <p:spPr>
          <a:xfrm>
            <a:off x="1133475" y="1138238"/>
            <a:ext cx="6877050" cy="2867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990"/>
              <a:buFont typeface="Arial"/>
              <a:buNone/>
            </a:pPr>
            <a:r>
              <a:rPr lang="en-GB" sz="2150">
                <a:solidFill>
                  <a:srgbClr val="9900FF"/>
                </a:solidFill>
                <a:highlight>
                  <a:srgbClr val="FFFFFF"/>
                </a:highlight>
                <a:latin typeface="Lato"/>
                <a:ea typeface="Lato"/>
                <a:cs typeface="Lato"/>
                <a:sym typeface="Lato"/>
              </a:rPr>
              <a:t>What is Continuous Integration/Continuous Deployment?</a:t>
            </a:r>
            <a:endParaRPr sz="2150">
              <a:solidFill>
                <a:srgbClr val="9900FF"/>
              </a:solidFill>
              <a:highlight>
                <a:srgbClr val="FFFFFF"/>
              </a:highlight>
              <a:latin typeface="Lato"/>
              <a:ea typeface="Lato"/>
              <a:cs typeface="Lato"/>
              <a:sym typeface="Lato"/>
            </a:endParaRPr>
          </a:p>
          <a:p>
            <a:pPr indent="0" lvl="0" marL="0" rtl="0" algn="l">
              <a:lnSpc>
                <a:spcPct val="115000"/>
              </a:lnSpc>
              <a:spcBef>
                <a:spcPts val="200"/>
              </a:spcBef>
              <a:spcAft>
                <a:spcPts val="0"/>
              </a:spcAft>
              <a:buClr>
                <a:schemeClr val="dk1"/>
              </a:buClr>
              <a:buSzPts val="990"/>
              <a:buFont typeface="Arial"/>
              <a:buNone/>
            </a:pPr>
            <a:r>
              <a:t/>
            </a:r>
            <a:endParaRPr sz="1790">
              <a:solidFill>
                <a:srgbClr val="9900FF"/>
              </a:solidFill>
              <a:latin typeface="Lato"/>
              <a:ea typeface="Lato"/>
              <a:cs typeface="Lato"/>
              <a:sym typeface="Lato"/>
            </a:endParaRPr>
          </a:p>
          <a:p>
            <a:pPr indent="0" lvl="0" marL="0" rtl="0" algn="l">
              <a:spcBef>
                <a:spcPts val="0"/>
              </a:spcBef>
              <a:spcAft>
                <a:spcPts val="0"/>
              </a:spcAft>
              <a:buSzPts val="990"/>
              <a:buNone/>
            </a:pPr>
            <a:r>
              <a:t/>
            </a:r>
            <a:endParaRPr sz="3320">
              <a:solidFill>
                <a:srgbClr val="9900FF"/>
              </a:solidFill>
              <a:latin typeface="Lato"/>
              <a:ea typeface="Lato"/>
              <a:cs typeface="Lato"/>
              <a:sym typeface="Lato"/>
            </a:endParaRPr>
          </a:p>
        </p:txBody>
      </p:sp>
      <p:sp>
        <p:nvSpPr>
          <p:cNvPr id="124" name="Google Shape;12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101600" rtl="0" algn="l">
              <a:spcBef>
                <a:spcPts val="0"/>
              </a:spcBef>
              <a:spcAft>
                <a:spcPts val="0"/>
              </a:spcAft>
              <a:buNone/>
            </a:pPr>
            <a:r>
              <a:rPr lang="en-GB" sz="1450">
                <a:solidFill>
                  <a:srgbClr val="9900FF"/>
                </a:solidFill>
                <a:highlight>
                  <a:srgbClr val="FFFFFF"/>
                </a:highlight>
                <a:latin typeface="Lato"/>
                <a:ea typeface="Lato"/>
                <a:cs typeface="Lato"/>
                <a:sym typeface="Lato"/>
              </a:rPr>
              <a:t>Continuous Integration (CI) involves developers integrating their code changes into a central repository multiple times daily. This practice triggers automated build and test processes for the project with each code change, ensuring the stability and correctness of the codebase. </a:t>
            </a:r>
            <a:endParaRPr sz="1450">
              <a:solidFill>
                <a:srgbClr val="9900FF"/>
              </a:solidFill>
              <a:highlight>
                <a:srgbClr val="FFFFFF"/>
              </a:highlight>
              <a:latin typeface="Lato"/>
              <a:ea typeface="Lato"/>
              <a:cs typeface="Lato"/>
              <a:sym typeface="Lato"/>
            </a:endParaRPr>
          </a:p>
          <a:p>
            <a:pPr indent="0" lvl="0" marL="0" marR="101600" rtl="0" algn="l">
              <a:spcBef>
                <a:spcPts val="1200"/>
              </a:spcBef>
              <a:spcAft>
                <a:spcPts val="0"/>
              </a:spcAft>
              <a:buNone/>
            </a:pPr>
            <a:r>
              <a:rPr lang="en-GB" sz="1450">
                <a:solidFill>
                  <a:srgbClr val="9900FF"/>
                </a:solidFill>
                <a:highlight>
                  <a:srgbClr val="FFFFFF"/>
                </a:highlight>
                <a:latin typeface="Lato"/>
                <a:ea typeface="Lato"/>
                <a:cs typeface="Lato"/>
                <a:sym typeface="Lato"/>
              </a:rPr>
              <a:t>The primary goal of CI is to identify and address integration errors and conflicts early in the development process, facilitating smoother collaboration among team members. </a:t>
            </a:r>
            <a:endParaRPr sz="1450">
              <a:solidFill>
                <a:srgbClr val="9900FF"/>
              </a:solidFill>
              <a:highlight>
                <a:srgbClr val="FFFFFF"/>
              </a:highlight>
              <a:latin typeface="Lato"/>
              <a:ea typeface="Lato"/>
              <a:cs typeface="Lato"/>
              <a:sym typeface="Lato"/>
            </a:endParaRPr>
          </a:p>
          <a:p>
            <a:pPr indent="0" lvl="0" marL="0" marR="101600" rtl="0" algn="l">
              <a:spcBef>
                <a:spcPts val="1200"/>
              </a:spcBef>
              <a:spcAft>
                <a:spcPts val="0"/>
              </a:spcAft>
              <a:buNone/>
            </a:pPr>
            <a:r>
              <a:rPr lang="en-GB" sz="1450">
                <a:solidFill>
                  <a:srgbClr val="9900FF"/>
                </a:solidFill>
                <a:highlight>
                  <a:srgbClr val="FFFFFF"/>
                </a:highlight>
                <a:latin typeface="Lato"/>
                <a:ea typeface="Lato"/>
                <a:cs typeface="Lato"/>
                <a:sym typeface="Lato"/>
              </a:rPr>
              <a:t>By promoting frequent integration of code changes, CI reduces the likelihood of conflicts between different code branches and ensures that the entire team is working with the latest version of the codebase. </a:t>
            </a:r>
            <a:endParaRPr sz="1450">
              <a:solidFill>
                <a:srgbClr val="9900FF"/>
              </a:solidFill>
              <a:highlight>
                <a:srgbClr val="FFFFFF"/>
              </a:highlight>
              <a:latin typeface="Lato"/>
              <a:ea typeface="Lato"/>
              <a:cs typeface="Lato"/>
              <a:sym typeface="Lato"/>
            </a:endParaRPr>
          </a:p>
          <a:p>
            <a:pPr indent="0" lvl="0" marL="0" marR="101600" rtl="0" algn="l">
              <a:spcBef>
                <a:spcPts val="1200"/>
              </a:spcBef>
              <a:spcAft>
                <a:spcPts val="0"/>
              </a:spcAft>
              <a:buClr>
                <a:schemeClr val="dk1"/>
              </a:buClr>
              <a:buSzPts val="1100"/>
              <a:buFont typeface="Arial"/>
              <a:buNone/>
            </a:pPr>
            <a:r>
              <a:rPr lang="en-GB" sz="1450">
                <a:solidFill>
                  <a:srgbClr val="9900FF"/>
                </a:solidFill>
                <a:highlight>
                  <a:srgbClr val="FFFFFF"/>
                </a:highlight>
                <a:latin typeface="Lato"/>
                <a:ea typeface="Lato"/>
                <a:cs typeface="Lato"/>
                <a:sym typeface="Lato"/>
              </a:rPr>
              <a:t>Moreover, CI enables rapid feedback loops, allowing developers to receive immediate notifications about the status of their code changes and address any issues promptly. This quick feedback mechanism helps maintain the overall stability and reliability of the software.</a:t>
            </a:r>
            <a:endParaRPr sz="1450">
              <a:solidFill>
                <a:srgbClr val="9900FF"/>
              </a:solidFill>
              <a:highlight>
                <a:srgbClr val="FFFFFF"/>
              </a:highlight>
              <a:latin typeface="Lato"/>
              <a:ea typeface="Lato"/>
              <a:cs typeface="Lato"/>
              <a:sym typeface="Lato"/>
            </a:endParaRPr>
          </a:p>
          <a:p>
            <a:pPr indent="0" lvl="0" marL="0" rtl="0" algn="l">
              <a:spcBef>
                <a:spcPts val="1200"/>
              </a:spcBef>
              <a:spcAft>
                <a:spcPts val="0"/>
              </a:spcAft>
              <a:buClr>
                <a:schemeClr val="dk1"/>
              </a:buClr>
              <a:buSzPts val="1100"/>
              <a:buFont typeface="Arial"/>
              <a:buNone/>
            </a:pPr>
            <a:r>
              <a:t/>
            </a:r>
            <a:endParaRPr sz="1400">
              <a:solidFill>
                <a:srgbClr val="9900FF"/>
              </a:solidFill>
              <a:latin typeface="Lato"/>
              <a:ea typeface="Lato"/>
              <a:cs typeface="Lato"/>
              <a:sym typeface="Lato"/>
            </a:endParaRPr>
          </a:p>
          <a:p>
            <a:pPr indent="0" lvl="0" marL="0" rtl="0" algn="l">
              <a:spcBef>
                <a:spcPts val="0"/>
              </a:spcBef>
              <a:spcAft>
                <a:spcPts val="1200"/>
              </a:spcAft>
              <a:buNone/>
            </a:pPr>
            <a:r>
              <a:t/>
            </a:r>
            <a:endParaRPr sz="2100">
              <a:solidFill>
                <a:srgbClr val="9900FF"/>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6"/>
          <p:cNvSpPr txBox="1"/>
          <p:nvPr>
            <p:ph idx="1" type="body"/>
          </p:nvPr>
        </p:nvSpPr>
        <p:spPr>
          <a:xfrm>
            <a:off x="311700" y="1183725"/>
            <a:ext cx="8520600" cy="3385200"/>
          </a:xfrm>
          <a:prstGeom prst="rect">
            <a:avLst/>
          </a:prstGeom>
        </p:spPr>
        <p:txBody>
          <a:bodyPr anchorCtr="0" anchor="t" bIns="91425" lIns="91425" spcFirstLastPara="1" rIns="91425" wrap="square" tIns="91425">
            <a:noAutofit/>
          </a:bodyPr>
          <a:lstStyle/>
          <a:p>
            <a:pPr indent="0" lvl="0" marL="0" marR="101600" rtl="0" algn="l">
              <a:spcBef>
                <a:spcPts val="0"/>
              </a:spcBef>
              <a:spcAft>
                <a:spcPts val="0"/>
              </a:spcAft>
              <a:buNone/>
            </a:pPr>
            <a:r>
              <a:rPr lang="en-GB" sz="1450">
                <a:solidFill>
                  <a:srgbClr val="9900FF"/>
                </a:solidFill>
                <a:highlight>
                  <a:srgbClr val="FFFFFF"/>
                </a:highlight>
                <a:latin typeface="Lato"/>
                <a:ea typeface="Lato"/>
                <a:cs typeface="Lato"/>
                <a:sym typeface="Lato"/>
              </a:rPr>
              <a:t>Continuous Deployment (CD) takes the principles of CI a step further by automating the process of deploying code changes to production environments. </a:t>
            </a:r>
            <a:endParaRPr sz="1450">
              <a:solidFill>
                <a:srgbClr val="9900FF"/>
              </a:solidFill>
              <a:highlight>
                <a:srgbClr val="FFFFFF"/>
              </a:highlight>
              <a:latin typeface="Lato"/>
              <a:ea typeface="Lato"/>
              <a:cs typeface="Lato"/>
              <a:sym typeface="Lato"/>
            </a:endParaRPr>
          </a:p>
          <a:p>
            <a:pPr indent="0" lvl="0" marL="0" marR="101600" rtl="0" algn="l">
              <a:spcBef>
                <a:spcPts val="1200"/>
              </a:spcBef>
              <a:spcAft>
                <a:spcPts val="0"/>
              </a:spcAft>
              <a:buNone/>
            </a:pPr>
            <a:r>
              <a:rPr lang="en-GB" sz="1450">
                <a:solidFill>
                  <a:srgbClr val="9900FF"/>
                </a:solidFill>
                <a:highlight>
                  <a:srgbClr val="FFFFFF"/>
                </a:highlight>
                <a:latin typeface="Lato"/>
                <a:ea typeface="Lato"/>
                <a:cs typeface="Lato"/>
                <a:sym typeface="Lato"/>
              </a:rPr>
              <a:t>Once code changes have passed all necessary tests and quality checks in the CI pipeline, they are automatically deployed to production servers without human intervention. CD enables organizations to release software updates more frequently and reliably, enhancing their agility and responsiveness in the software development process. By automating the deployment process, </a:t>
            </a:r>
            <a:endParaRPr sz="1450">
              <a:solidFill>
                <a:srgbClr val="9900FF"/>
              </a:solidFill>
              <a:highlight>
                <a:srgbClr val="FFFFFF"/>
              </a:highlight>
              <a:latin typeface="Lato"/>
              <a:ea typeface="Lato"/>
              <a:cs typeface="Lato"/>
              <a:sym typeface="Lato"/>
            </a:endParaRPr>
          </a:p>
          <a:p>
            <a:pPr indent="0" lvl="0" marL="0" marR="101600" rtl="0" algn="l">
              <a:spcBef>
                <a:spcPts val="1200"/>
              </a:spcBef>
              <a:spcAft>
                <a:spcPts val="0"/>
              </a:spcAft>
              <a:buClr>
                <a:schemeClr val="dk1"/>
              </a:buClr>
              <a:buSzPts val="1100"/>
              <a:buFont typeface="Arial"/>
              <a:buNone/>
            </a:pPr>
            <a:r>
              <a:rPr lang="en-GB" sz="1450">
                <a:solidFill>
                  <a:srgbClr val="9900FF"/>
                </a:solidFill>
                <a:highlight>
                  <a:srgbClr val="FFFFFF"/>
                </a:highlight>
                <a:latin typeface="Lato"/>
                <a:ea typeface="Lato"/>
                <a:cs typeface="Lato"/>
                <a:sym typeface="Lato"/>
              </a:rPr>
              <a:t>CD facilitates rapid iteration cycles, allowing organizations to release new features, bug fixes, and improvements to users in real-time. Additionally, Continuous Deployment fosters a culture of continuous improvement and learning within development teams. With each deployment, developers receive immediate feedback from users, enabling them to gauge the impact of their changes and make adjustments accordingly.</a:t>
            </a:r>
            <a:endParaRPr sz="1450">
              <a:solidFill>
                <a:srgbClr val="9900FF"/>
              </a:solidFill>
              <a:highlight>
                <a:srgbClr val="FFFFFF"/>
              </a:highlight>
              <a:latin typeface="Lato"/>
              <a:ea typeface="Lato"/>
              <a:cs typeface="Lato"/>
              <a:sym typeface="Lato"/>
            </a:endParaRPr>
          </a:p>
          <a:p>
            <a:pPr indent="0" lvl="0" marL="0" rtl="0" algn="l">
              <a:spcBef>
                <a:spcPts val="1200"/>
              </a:spcBef>
              <a:spcAft>
                <a:spcPts val="0"/>
              </a:spcAft>
              <a:buClr>
                <a:schemeClr val="dk1"/>
              </a:buClr>
              <a:buSzPts val="1100"/>
              <a:buFont typeface="Arial"/>
              <a:buNone/>
            </a:pPr>
            <a:r>
              <a:t/>
            </a:r>
            <a:endParaRPr sz="1400">
              <a:solidFill>
                <a:srgbClr val="9900FF"/>
              </a:solidFill>
              <a:latin typeface="Lato"/>
              <a:ea typeface="Lato"/>
              <a:cs typeface="Lato"/>
              <a:sym typeface="Lato"/>
            </a:endParaRPr>
          </a:p>
          <a:p>
            <a:pPr indent="0" lvl="0" marL="0" rtl="0" algn="l">
              <a:spcBef>
                <a:spcPts val="0"/>
              </a:spcBef>
              <a:spcAft>
                <a:spcPts val="1200"/>
              </a:spcAft>
              <a:buNone/>
            </a:pPr>
            <a:r>
              <a:t/>
            </a:r>
            <a:endParaRPr sz="2100">
              <a:solidFill>
                <a:srgbClr val="9900FF"/>
              </a:solidFill>
              <a:latin typeface="Lato"/>
              <a:ea typeface="Lato"/>
              <a:cs typeface="Lato"/>
              <a:sym typeface="Lato"/>
            </a:endParaRPr>
          </a:p>
        </p:txBody>
      </p:sp>
      <p:sp>
        <p:nvSpPr>
          <p:cNvPr id="130" name="Google Shape;13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rgbClr val="9900FF"/>
                </a:solidFill>
                <a:latin typeface="Lato"/>
                <a:ea typeface="Lato"/>
                <a:cs typeface="Lato"/>
                <a:sym typeface="Lato"/>
              </a:rPr>
              <a:t>Integration</a:t>
            </a:r>
            <a:endParaRPr>
              <a:solidFill>
                <a:srgbClr val="9900FF"/>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7"/>
          <p:cNvSpPr txBox="1"/>
          <p:nvPr/>
        </p:nvSpPr>
        <p:spPr>
          <a:xfrm>
            <a:off x="311700" y="1900875"/>
            <a:ext cx="8758800" cy="3167100"/>
          </a:xfrm>
          <a:prstGeom prst="rect">
            <a:avLst/>
          </a:prstGeom>
          <a:noFill/>
          <a:ln>
            <a:noFill/>
          </a:ln>
        </p:spPr>
        <p:txBody>
          <a:bodyPr anchorCtr="0" anchor="t" bIns="91425" lIns="91425" spcFirstLastPara="1" rIns="91425" wrap="square" tIns="91425">
            <a:spAutoFit/>
          </a:bodyPr>
          <a:lstStyle/>
          <a:p>
            <a:pPr indent="-327025" lvl="0" marL="457200" rtl="0" algn="l">
              <a:lnSpc>
                <a:spcPct val="115000"/>
              </a:lnSpc>
              <a:spcBef>
                <a:spcPts val="0"/>
              </a:spcBef>
              <a:spcAft>
                <a:spcPts val="0"/>
              </a:spcAft>
              <a:buClr>
                <a:srgbClr val="9900FF"/>
              </a:buClr>
              <a:buSzPts val="1550"/>
              <a:buFont typeface="Lato"/>
              <a:buChar char="●"/>
            </a:pPr>
            <a:r>
              <a:rPr lang="en-GB" sz="1550">
                <a:solidFill>
                  <a:srgbClr val="9900FF"/>
                </a:solidFill>
                <a:highlight>
                  <a:srgbClr val="FFFFFF"/>
                </a:highlight>
                <a:latin typeface="Lato"/>
                <a:ea typeface="Lato"/>
                <a:cs typeface="Lato"/>
                <a:sym typeface="Lato"/>
              </a:rPr>
              <a:t>Developers integrate code changes into a central repository multiple times daily.</a:t>
            </a:r>
            <a:endParaRPr sz="1550">
              <a:solidFill>
                <a:srgbClr val="9900FF"/>
              </a:solidFill>
              <a:highlight>
                <a:srgbClr val="FFFFFF"/>
              </a:highlight>
              <a:latin typeface="Lato"/>
              <a:ea typeface="Lato"/>
              <a:cs typeface="Lato"/>
              <a:sym typeface="Lato"/>
            </a:endParaRPr>
          </a:p>
          <a:p>
            <a:pPr indent="-327025" lvl="0" marL="457200" rtl="0" algn="l">
              <a:lnSpc>
                <a:spcPct val="115000"/>
              </a:lnSpc>
              <a:spcBef>
                <a:spcPts val="0"/>
              </a:spcBef>
              <a:spcAft>
                <a:spcPts val="0"/>
              </a:spcAft>
              <a:buClr>
                <a:srgbClr val="9900FF"/>
              </a:buClr>
              <a:buSzPts val="1550"/>
              <a:buFont typeface="Lato"/>
              <a:buChar char="●"/>
            </a:pPr>
            <a:r>
              <a:rPr lang="en-GB" sz="1550">
                <a:solidFill>
                  <a:srgbClr val="9900FF"/>
                </a:solidFill>
                <a:highlight>
                  <a:srgbClr val="FFFFFF"/>
                </a:highlight>
                <a:latin typeface="Lato"/>
                <a:ea typeface="Lato"/>
                <a:cs typeface="Lato"/>
                <a:sym typeface="Lato"/>
              </a:rPr>
              <a:t>Automated build and test processes are triggered for the project with each code change.</a:t>
            </a:r>
            <a:endParaRPr sz="1550">
              <a:solidFill>
                <a:srgbClr val="9900FF"/>
              </a:solidFill>
              <a:highlight>
                <a:srgbClr val="FFFFFF"/>
              </a:highlight>
              <a:latin typeface="Lato"/>
              <a:ea typeface="Lato"/>
              <a:cs typeface="Lato"/>
              <a:sym typeface="Lato"/>
            </a:endParaRPr>
          </a:p>
          <a:p>
            <a:pPr indent="-327025" lvl="0" marL="457200" rtl="0" algn="l">
              <a:lnSpc>
                <a:spcPct val="115000"/>
              </a:lnSpc>
              <a:spcBef>
                <a:spcPts val="0"/>
              </a:spcBef>
              <a:spcAft>
                <a:spcPts val="0"/>
              </a:spcAft>
              <a:buClr>
                <a:srgbClr val="9900FF"/>
              </a:buClr>
              <a:buSzPts val="1550"/>
              <a:buFont typeface="Lato"/>
              <a:buChar char="●"/>
            </a:pPr>
            <a:r>
              <a:rPr lang="en-GB" sz="1550">
                <a:solidFill>
                  <a:srgbClr val="9900FF"/>
                </a:solidFill>
                <a:highlight>
                  <a:srgbClr val="FFFFFF"/>
                </a:highlight>
                <a:latin typeface="Lato"/>
                <a:ea typeface="Lato"/>
                <a:cs typeface="Lato"/>
                <a:sym typeface="Lato"/>
              </a:rPr>
              <a:t>CI promotes frequent integration of code changes, reducing conflicts and ensuring team collaboration.</a:t>
            </a:r>
            <a:endParaRPr sz="1550">
              <a:solidFill>
                <a:srgbClr val="9900FF"/>
              </a:solidFill>
              <a:highlight>
                <a:srgbClr val="FFFFFF"/>
              </a:highlight>
              <a:latin typeface="Lato"/>
              <a:ea typeface="Lato"/>
              <a:cs typeface="Lato"/>
              <a:sym typeface="Lato"/>
            </a:endParaRPr>
          </a:p>
          <a:p>
            <a:pPr indent="-327025" lvl="0" marL="457200" rtl="0" algn="l">
              <a:lnSpc>
                <a:spcPct val="115000"/>
              </a:lnSpc>
              <a:spcBef>
                <a:spcPts val="0"/>
              </a:spcBef>
              <a:spcAft>
                <a:spcPts val="0"/>
              </a:spcAft>
              <a:buClr>
                <a:srgbClr val="9900FF"/>
              </a:buClr>
              <a:buSzPts val="1550"/>
              <a:buFont typeface="Lato"/>
              <a:buChar char="●"/>
            </a:pPr>
            <a:r>
              <a:rPr lang="en-GB" sz="1550">
                <a:solidFill>
                  <a:srgbClr val="9900FF"/>
                </a:solidFill>
                <a:highlight>
                  <a:srgbClr val="FFFFFF"/>
                </a:highlight>
                <a:latin typeface="Lato"/>
                <a:ea typeface="Lato"/>
                <a:cs typeface="Lato"/>
                <a:sym typeface="Lato"/>
              </a:rPr>
              <a:t>Rapid feedback loops enable developers to address issues promptly, maintaining software stability.</a:t>
            </a:r>
            <a:endParaRPr sz="1550">
              <a:solidFill>
                <a:srgbClr val="9900FF"/>
              </a:solidFill>
              <a:highlight>
                <a:srgbClr val="FFFFFF"/>
              </a:highlight>
              <a:latin typeface="Lato"/>
              <a:ea typeface="Lato"/>
              <a:cs typeface="Lato"/>
              <a:sym typeface="Lato"/>
            </a:endParaRPr>
          </a:p>
          <a:p>
            <a:pPr indent="-327025" lvl="0" marL="457200" rtl="0" algn="l">
              <a:lnSpc>
                <a:spcPct val="115000"/>
              </a:lnSpc>
              <a:spcBef>
                <a:spcPts val="0"/>
              </a:spcBef>
              <a:spcAft>
                <a:spcPts val="0"/>
              </a:spcAft>
              <a:buClr>
                <a:srgbClr val="9900FF"/>
              </a:buClr>
              <a:buSzPts val="1550"/>
              <a:buFont typeface="Lato"/>
              <a:buChar char="●"/>
            </a:pPr>
            <a:r>
              <a:rPr lang="en-GB" sz="1550">
                <a:solidFill>
                  <a:srgbClr val="9900FF"/>
                </a:solidFill>
                <a:highlight>
                  <a:srgbClr val="FFFFFF"/>
                </a:highlight>
                <a:latin typeface="Lato"/>
                <a:ea typeface="Lato"/>
                <a:cs typeface="Lato"/>
                <a:sym typeface="Lato"/>
              </a:rPr>
              <a:t>CD automates the deployment of code changes to production environments.</a:t>
            </a:r>
            <a:endParaRPr sz="1550">
              <a:solidFill>
                <a:srgbClr val="9900FF"/>
              </a:solidFill>
              <a:highlight>
                <a:srgbClr val="FFFFFF"/>
              </a:highlight>
              <a:latin typeface="Lato"/>
              <a:ea typeface="Lato"/>
              <a:cs typeface="Lato"/>
              <a:sym typeface="Lato"/>
            </a:endParaRPr>
          </a:p>
          <a:p>
            <a:pPr indent="-327025" lvl="0" marL="457200" rtl="0" algn="l">
              <a:lnSpc>
                <a:spcPct val="115000"/>
              </a:lnSpc>
              <a:spcBef>
                <a:spcPts val="0"/>
              </a:spcBef>
              <a:spcAft>
                <a:spcPts val="0"/>
              </a:spcAft>
              <a:buClr>
                <a:srgbClr val="9900FF"/>
              </a:buClr>
              <a:buSzPts val="1550"/>
              <a:buFont typeface="Lato"/>
              <a:buChar char="●"/>
            </a:pPr>
            <a:r>
              <a:rPr lang="en-GB" sz="1550">
                <a:solidFill>
                  <a:srgbClr val="9900FF"/>
                </a:solidFill>
                <a:highlight>
                  <a:srgbClr val="FFFFFF"/>
                </a:highlight>
                <a:latin typeface="Lato"/>
                <a:ea typeface="Lato"/>
                <a:cs typeface="Lato"/>
                <a:sym typeface="Lato"/>
              </a:rPr>
              <a:t>It enables quicker and more frequent software releases, enhancing agility and responsiveness.</a:t>
            </a:r>
            <a:endParaRPr sz="1550">
              <a:solidFill>
                <a:srgbClr val="9900FF"/>
              </a:solidFill>
              <a:highlight>
                <a:srgbClr val="FFFFFF"/>
              </a:highlight>
              <a:latin typeface="Lato"/>
              <a:ea typeface="Lato"/>
              <a:cs typeface="Lato"/>
              <a:sym typeface="Lato"/>
            </a:endParaRPr>
          </a:p>
          <a:p>
            <a:pPr indent="-327025" lvl="0" marL="457200" rtl="0" algn="l">
              <a:lnSpc>
                <a:spcPct val="115000"/>
              </a:lnSpc>
              <a:spcBef>
                <a:spcPts val="0"/>
              </a:spcBef>
              <a:spcAft>
                <a:spcPts val="0"/>
              </a:spcAft>
              <a:buClr>
                <a:srgbClr val="9900FF"/>
              </a:buClr>
              <a:buSzPts val="1550"/>
              <a:buFont typeface="Lato"/>
              <a:buChar char="●"/>
            </a:pPr>
            <a:r>
              <a:rPr lang="en-GB" sz="1550">
                <a:solidFill>
                  <a:srgbClr val="9900FF"/>
                </a:solidFill>
                <a:highlight>
                  <a:srgbClr val="FFFFFF"/>
                </a:highlight>
                <a:latin typeface="Lato"/>
                <a:ea typeface="Lato"/>
                <a:cs typeface="Lato"/>
                <a:sym typeface="Lato"/>
              </a:rPr>
              <a:t>CD fosters a culture of continuous improvement and learning within development teams.</a:t>
            </a:r>
            <a:endParaRPr sz="1550">
              <a:solidFill>
                <a:srgbClr val="9900FF"/>
              </a:solidFill>
              <a:highlight>
                <a:srgbClr val="FFFFFF"/>
              </a:highlight>
              <a:latin typeface="Lato"/>
              <a:ea typeface="Lato"/>
              <a:cs typeface="Lato"/>
              <a:sym typeface="Lato"/>
            </a:endParaRPr>
          </a:p>
          <a:p>
            <a:pPr indent="-327025" lvl="0" marL="457200" rtl="0" algn="l">
              <a:lnSpc>
                <a:spcPct val="115000"/>
              </a:lnSpc>
              <a:spcBef>
                <a:spcPts val="0"/>
              </a:spcBef>
              <a:spcAft>
                <a:spcPts val="0"/>
              </a:spcAft>
              <a:buClr>
                <a:srgbClr val="9900FF"/>
              </a:buClr>
              <a:buSzPts val="1550"/>
              <a:buFont typeface="Lato"/>
              <a:buChar char="●"/>
            </a:pPr>
            <a:r>
              <a:rPr lang="en-GB" sz="1550">
                <a:solidFill>
                  <a:srgbClr val="9900FF"/>
                </a:solidFill>
                <a:highlight>
                  <a:srgbClr val="FFFFFF"/>
                </a:highlight>
                <a:latin typeface="Lato"/>
                <a:ea typeface="Lato"/>
                <a:cs typeface="Lato"/>
                <a:sym typeface="Lato"/>
              </a:rPr>
              <a:t>Immediate feedback from users allows for iterative enhancements and adjustments.</a:t>
            </a:r>
            <a:endParaRPr sz="1550">
              <a:solidFill>
                <a:srgbClr val="9900FF"/>
              </a:solidFill>
              <a:highlight>
                <a:srgbClr val="FFFFFF"/>
              </a:highlight>
              <a:latin typeface="Lato"/>
              <a:ea typeface="Lato"/>
              <a:cs typeface="Lato"/>
              <a:sym typeface="Lato"/>
            </a:endParaRPr>
          </a:p>
          <a:p>
            <a:pPr indent="-327025" lvl="0" marL="457200" rtl="0" algn="l">
              <a:lnSpc>
                <a:spcPct val="115000"/>
              </a:lnSpc>
              <a:spcBef>
                <a:spcPts val="0"/>
              </a:spcBef>
              <a:spcAft>
                <a:spcPts val="0"/>
              </a:spcAft>
              <a:buClr>
                <a:srgbClr val="9900FF"/>
              </a:buClr>
              <a:buSzPts val="1550"/>
              <a:buFont typeface="Lato"/>
              <a:buChar char="●"/>
            </a:pPr>
            <a:r>
              <a:t/>
            </a:r>
            <a:endParaRPr sz="1550">
              <a:solidFill>
                <a:srgbClr val="9900FF"/>
              </a:solidFill>
              <a:highlight>
                <a:srgbClr val="FFFFFF"/>
              </a:highlight>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98529"/>
              </a:lnSpc>
              <a:spcBef>
                <a:spcPts val="1500"/>
              </a:spcBef>
              <a:spcAft>
                <a:spcPts val="1900"/>
              </a:spcAft>
              <a:buClr>
                <a:schemeClr val="dk1"/>
              </a:buClr>
              <a:buSzPct val="45833"/>
              <a:buFont typeface="Arial"/>
              <a:buNone/>
            </a:pPr>
            <a:r>
              <a:rPr b="1" lang="en-GB" sz="2400">
                <a:solidFill>
                  <a:srgbClr val="9900FF"/>
                </a:solidFill>
                <a:highlight>
                  <a:srgbClr val="FFFFFF"/>
                </a:highlight>
                <a:latin typeface="Lato"/>
                <a:ea typeface="Lato"/>
                <a:cs typeface="Lato"/>
                <a:sym typeface="Lato"/>
              </a:rPr>
              <a:t>What is Code Coverage?</a:t>
            </a:r>
            <a:endParaRPr>
              <a:solidFill>
                <a:srgbClr val="9900FF"/>
              </a:solidFill>
              <a:latin typeface="Lato"/>
              <a:ea typeface="Lato"/>
              <a:cs typeface="Lato"/>
              <a:sym typeface="Lato"/>
            </a:endParaRPr>
          </a:p>
        </p:txBody>
      </p:sp>
      <p:sp>
        <p:nvSpPr>
          <p:cNvPr id="141" name="Google Shape;14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n-GB" sz="1400">
                <a:solidFill>
                  <a:srgbClr val="9900FF"/>
                </a:solidFill>
                <a:highlight>
                  <a:srgbClr val="FFFFFF"/>
                </a:highlight>
                <a:latin typeface="Lato"/>
                <a:ea typeface="Lato"/>
                <a:cs typeface="Lato"/>
                <a:sym typeface="Lato"/>
              </a:rPr>
              <a:t>Code Coverage is a metric used in software development to represent the extent to which an application’s source code is executed while a test suite is run. To see and evaluate the code coverage of a software application, a report is produced. Then, code quality may be ensured using this code coverage report.</a:t>
            </a:r>
            <a:endParaRPr sz="1400">
              <a:solidFill>
                <a:srgbClr val="9900FF"/>
              </a:solidFill>
              <a:highlight>
                <a:srgbClr val="FFFFFF"/>
              </a:highlight>
              <a:latin typeface="Lato"/>
              <a:ea typeface="Lato"/>
              <a:cs typeface="Lato"/>
              <a:sym typeface="Lato"/>
            </a:endParaRPr>
          </a:p>
          <a:p>
            <a:pPr indent="0" lvl="0" marL="0" rtl="0" algn="l">
              <a:lnSpc>
                <a:spcPct val="140000"/>
              </a:lnSpc>
              <a:spcBef>
                <a:spcPts val="1100"/>
              </a:spcBef>
              <a:spcAft>
                <a:spcPts val="0"/>
              </a:spcAft>
              <a:buClr>
                <a:schemeClr val="dk1"/>
              </a:buClr>
              <a:buSzPts val="1100"/>
              <a:buFont typeface="Arial"/>
              <a:buNone/>
            </a:pPr>
            <a:r>
              <a:rPr lang="en-GB" sz="1400">
                <a:solidFill>
                  <a:srgbClr val="9900FF"/>
                </a:solidFill>
                <a:highlight>
                  <a:srgbClr val="FFFFFF"/>
                </a:highlight>
                <a:latin typeface="Lato"/>
                <a:ea typeface="Lato"/>
                <a:cs typeface="Lato"/>
                <a:sym typeface="Lato"/>
              </a:rPr>
              <a:t>The JaCoCo-Maven plugin is used to generate code coverage reports. Source code with high code coverage has more of its code executed during testing. For example, if the software you are testing contains 100 lines of code and the number of code lines validated in the software is 90, then the code coverage percentage of that software application will be 90%.</a:t>
            </a:r>
            <a:endParaRPr sz="1400">
              <a:solidFill>
                <a:srgbClr val="9900FF"/>
              </a:solidFill>
              <a:highlight>
                <a:srgbClr val="FFFFFF"/>
              </a:highlight>
              <a:latin typeface="Lato"/>
              <a:ea typeface="Lato"/>
              <a:cs typeface="Lato"/>
              <a:sym typeface="Lato"/>
            </a:endParaRPr>
          </a:p>
          <a:p>
            <a:pPr indent="0" lvl="0" marL="0" rtl="0" algn="l">
              <a:lnSpc>
                <a:spcPct val="105000"/>
              </a:lnSpc>
              <a:spcBef>
                <a:spcPts val="1100"/>
              </a:spcBef>
              <a:spcAft>
                <a:spcPts val="0"/>
              </a:spcAft>
              <a:buClr>
                <a:schemeClr val="dk1"/>
              </a:buClr>
              <a:buSzPts val="1100"/>
              <a:buFont typeface="Arial"/>
              <a:buNone/>
            </a:pPr>
            <a:r>
              <a:t/>
            </a:r>
            <a:endParaRPr sz="1300">
              <a:solidFill>
                <a:srgbClr val="9900FF"/>
              </a:solidFill>
              <a:latin typeface="Lato"/>
              <a:ea typeface="Lato"/>
              <a:cs typeface="Lato"/>
              <a:sym typeface="Lato"/>
            </a:endParaRPr>
          </a:p>
          <a:p>
            <a:pPr indent="0" lvl="0" marL="0" rtl="0" algn="l">
              <a:lnSpc>
                <a:spcPct val="105000"/>
              </a:lnSpc>
              <a:spcBef>
                <a:spcPts val="0"/>
              </a:spcBef>
              <a:spcAft>
                <a:spcPts val="1200"/>
              </a:spcAft>
              <a:buNone/>
            </a:pPr>
            <a:r>
              <a:t/>
            </a:r>
            <a:endParaRPr sz="2000">
              <a:solidFill>
                <a:srgbClr val="9900FF"/>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259615"/>
              </a:lnSpc>
              <a:spcBef>
                <a:spcPts val="1500"/>
              </a:spcBef>
              <a:spcAft>
                <a:spcPts val="0"/>
              </a:spcAft>
              <a:buClr>
                <a:schemeClr val="dk1"/>
              </a:buClr>
              <a:buSzPts val="990"/>
              <a:buFont typeface="Arial"/>
              <a:buNone/>
            </a:pPr>
            <a:r>
              <a:rPr lang="en-GB" sz="1990">
                <a:solidFill>
                  <a:srgbClr val="9900FF"/>
                </a:solidFill>
                <a:highlight>
                  <a:srgbClr val="FFFFFF"/>
                </a:highlight>
                <a:latin typeface="Lato"/>
                <a:ea typeface="Lato"/>
                <a:cs typeface="Lato"/>
                <a:sym typeface="Lato"/>
              </a:rPr>
              <a:t>Benefits of Code Coverage</a:t>
            </a:r>
            <a:endParaRPr sz="1990">
              <a:solidFill>
                <a:srgbClr val="9900FF"/>
              </a:solidFill>
              <a:highlight>
                <a:srgbClr val="FFFFFF"/>
              </a:highlight>
              <a:latin typeface="Lato"/>
              <a:ea typeface="Lato"/>
              <a:cs typeface="Lato"/>
              <a:sym typeface="Lato"/>
            </a:endParaRPr>
          </a:p>
          <a:p>
            <a:pPr indent="0" lvl="0" marL="0" rtl="0" algn="l">
              <a:lnSpc>
                <a:spcPct val="115000"/>
              </a:lnSpc>
              <a:spcBef>
                <a:spcPts val="800"/>
              </a:spcBef>
              <a:spcAft>
                <a:spcPts val="0"/>
              </a:spcAft>
              <a:buClr>
                <a:schemeClr val="dk1"/>
              </a:buClr>
              <a:buSzPts val="990"/>
              <a:buFont typeface="Arial"/>
              <a:buNone/>
            </a:pPr>
            <a:r>
              <a:t/>
            </a:r>
            <a:endParaRPr sz="1090">
              <a:solidFill>
                <a:srgbClr val="9900FF"/>
              </a:solidFill>
              <a:latin typeface="Lato"/>
              <a:ea typeface="Lato"/>
              <a:cs typeface="Lato"/>
              <a:sym typeface="Lato"/>
            </a:endParaRPr>
          </a:p>
          <a:p>
            <a:pPr indent="0" lvl="0" marL="0" rtl="0" algn="l">
              <a:spcBef>
                <a:spcPts val="0"/>
              </a:spcBef>
              <a:spcAft>
                <a:spcPts val="0"/>
              </a:spcAft>
              <a:buSzPts val="990"/>
              <a:buNone/>
            </a:pPr>
            <a:r>
              <a:t/>
            </a:r>
            <a:endParaRPr sz="2620">
              <a:solidFill>
                <a:srgbClr val="9900FF"/>
              </a:solidFill>
              <a:latin typeface="Lato"/>
              <a:ea typeface="Lato"/>
              <a:cs typeface="Lato"/>
              <a:sym typeface="Lato"/>
            </a:endParaRPr>
          </a:p>
        </p:txBody>
      </p:sp>
      <p:sp>
        <p:nvSpPr>
          <p:cNvPr id="147" name="Google Shape;14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lang="en-GB" sz="1400">
                <a:solidFill>
                  <a:srgbClr val="9900FF"/>
                </a:solidFill>
                <a:highlight>
                  <a:srgbClr val="FFFFFF"/>
                </a:highlight>
                <a:latin typeface="Lato"/>
                <a:ea typeface="Lato"/>
                <a:cs typeface="Lato"/>
                <a:sym typeface="Lato"/>
              </a:rPr>
              <a:t>Code coverage is a very useful metric for developers, testers, and QA engineers. Here are some of the salient benefits of code coverage:</a:t>
            </a:r>
            <a:endParaRPr sz="1400">
              <a:solidFill>
                <a:srgbClr val="9900FF"/>
              </a:solidFill>
              <a:highlight>
                <a:srgbClr val="FFFFFF"/>
              </a:highlight>
              <a:latin typeface="Lato"/>
              <a:ea typeface="Lato"/>
              <a:cs typeface="Lato"/>
              <a:sym typeface="Lato"/>
            </a:endParaRPr>
          </a:p>
          <a:p>
            <a:pPr indent="-317500" lvl="0" marL="457200" rtl="0" algn="l">
              <a:lnSpc>
                <a:spcPct val="175000"/>
              </a:lnSpc>
              <a:spcBef>
                <a:spcPts val="1100"/>
              </a:spcBef>
              <a:spcAft>
                <a:spcPts val="0"/>
              </a:spcAft>
              <a:buClr>
                <a:srgbClr val="9900FF"/>
              </a:buClr>
              <a:buSzPts val="1400"/>
              <a:buFont typeface="Lato"/>
              <a:buAutoNum type="arabicPeriod"/>
            </a:pPr>
            <a:r>
              <a:rPr lang="en-GB" sz="1400">
                <a:solidFill>
                  <a:srgbClr val="9900FF"/>
                </a:solidFill>
                <a:highlight>
                  <a:srgbClr val="FFFFFF"/>
                </a:highlight>
                <a:latin typeface="Lato"/>
                <a:ea typeface="Lato"/>
                <a:cs typeface="Lato"/>
                <a:sym typeface="Lato"/>
              </a:rPr>
              <a:t>Code coverage reports provide useful insights in detection and elimination of dead code. This can be avoided by following implementation best-practices which in turn results in improved code maintainability and better product quality.</a:t>
            </a:r>
            <a:endParaRPr sz="1400">
              <a:solidFill>
                <a:srgbClr val="9900FF"/>
              </a:solidFill>
              <a:highlight>
                <a:srgbClr val="FFFFFF"/>
              </a:highlight>
              <a:latin typeface="Lato"/>
              <a:ea typeface="Lato"/>
              <a:cs typeface="Lato"/>
              <a:sym typeface="Lato"/>
            </a:endParaRPr>
          </a:p>
          <a:p>
            <a:pPr indent="-317500" lvl="0" marL="457200" rtl="0" algn="l">
              <a:lnSpc>
                <a:spcPct val="175000"/>
              </a:lnSpc>
              <a:spcBef>
                <a:spcPts val="0"/>
              </a:spcBef>
              <a:spcAft>
                <a:spcPts val="0"/>
              </a:spcAft>
              <a:buClr>
                <a:srgbClr val="9900FF"/>
              </a:buClr>
              <a:buSzPts val="1400"/>
              <a:buFont typeface="Lato"/>
              <a:buAutoNum type="arabicPeriod"/>
            </a:pPr>
            <a:r>
              <a:rPr lang="en-GB" sz="1400">
                <a:solidFill>
                  <a:srgbClr val="9900FF"/>
                </a:solidFill>
                <a:highlight>
                  <a:srgbClr val="FFFFFF"/>
                </a:highlight>
                <a:latin typeface="Lato"/>
                <a:ea typeface="Lato"/>
                <a:cs typeface="Lato"/>
                <a:sym typeface="Lato"/>
              </a:rPr>
              <a:t>Quality assurance can help detect code that has not been covered using the test implementation.</a:t>
            </a:r>
            <a:endParaRPr sz="1400">
              <a:solidFill>
                <a:srgbClr val="9900FF"/>
              </a:solidFill>
              <a:highlight>
                <a:srgbClr val="FFFFFF"/>
              </a:highlight>
              <a:latin typeface="Lato"/>
              <a:ea typeface="Lato"/>
              <a:cs typeface="Lato"/>
              <a:sym typeface="Lato"/>
            </a:endParaRPr>
          </a:p>
          <a:p>
            <a:pPr indent="-317500" lvl="0" marL="457200" rtl="0" algn="l">
              <a:lnSpc>
                <a:spcPct val="175000"/>
              </a:lnSpc>
              <a:spcBef>
                <a:spcPts val="0"/>
              </a:spcBef>
              <a:spcAft>
                <a:spcPts val="0"/>
              </a:spcAft>
              <a:buClr>
                <a:srgbClr val="9900FF"/>
              </a:buClr>
              <a:buSzPts val="1400"/>
              <a:buFont typeface="Lato"/>
              <a:buAutoNum type="arabicPeriod"/>
            </a:pPr>
            <a:r>
              <a:rPr lang="en-GB" sz="1400">
                <a:solidFill>
                  <a:srgbClr val="9900FF"/>
                </a:solidFill>
                <a:highlight>
                  <a:srgbClr val="FFFFFF"/>
                </a:highlight>
                <a:latin typeface="Lato"/>
                <a:ea typeface="Lato"/>
                <a:cs typeface="Lato"/>
                <a:sym typeface="Lato"/>
              </a:rPr>
              <a:t>Developers can finish the software development process faster, increasing their productivity, scalability, and efficiency. This results in reduced Time to Market (TTM).</a:t>
            </a:r>
            <a:endParaRPr sz="2000">
              <a:solidFill>
                <a:srgbClr val="9900FF"/>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98529"/>
              </a:lnSpc>
              <a:spcBef>
                <a:spcPts val="1500"/>
              </a:spcBef>
              <a:spcAft>
                <a:spcPts val="0"/>
              </a:spcAft>
              <a:buClr>
                <a:schemeClr val="dk1"/>
              </a:buClr>
              <a:buSzPts val="990"/>
              <a:buFont typeface="Arial"/>
              <a:buNone/>
            </a:pPr>
            <a:r>
              <a:rPr b="1" lang="en-GB" sz="2460">
                <a:solidFill>
                  <a:srgbClr val="9900FF"/>
                </a:solidFill>
                <a:highlight>
                  <a:srgbClr val="FFFFFF"/>
                </a:highlight>
                <a:latin typeface="Lato"/>
                <a:ea typeface="Lato"/>
                <a:cs typeface="Lato"/>
                <a:sym typeface="Lato"/>
              </a:rPr>
              <a:t>What is JaCoCo-Maven Plugin?</a:t>
            </a:r>
            <a:endParaRPr b="1" sz="2460">
              <a:solidFill>
                <a:srgbClr val="9900FF"/>
              </a:solidFill>
              <a:highlight>
                <a:srgbClr val="FFFFFF"/>
              </a:highlight>
              <a:latin typeface="Lato"/>
              <a:ea typeface="Lato"/>
              <a:cs typeface="Lato"/>
              <a:sym typeface="Lato"/>
            </a:endParaRPr>
          </a:p>
          <a:p>
            <a:pPr indent="0" lvl="0" marL="0" rtl="0" algn="l">
              <a:lnSpc>
                <a:spcPct val="115000"/>
              </a:lnSpc>
              <a:spcBef>
                <a:spcPts val="1900"/>
              </a:spcBef>
              <a:spcAft>
                <a:spcPts val="0"/>
              </a:spcAft>
              <a:buClr>
                <a:schemeClr val="dk1"/>
              </a:buClr>
              <a:buSzPts val="990"/>
              <a:buFont typeface="Arial"/>
              <a:buNone/>
            </a:pPr>
            <a:r>
              <a:t/>
            </a:r>
            <a:endParaRPr sz="1290">
              <a:solidFill>
                <a:srgbClr val="9900FF"/>
              </a:solidFill>
              <a:latin typeface="Lato"/>
              <a:ea typeface="Lato"/>
              <a:cs typeface="Lato"/>
              <a:sym typeface="Lato"/>
            </a:endParaRPr>
          </a:p>
          <a:p>
            <a:pPr indent="0" lvl="0" marL="0" rtl="0" algn="l">
              <a:spcBef>
                <a:spcPts val="0"/>
              </a:spcBef>
              <a:spcAft>
                <a:spcPts val="0"/>
              </a:spcAft>
              <a:buSzPts val="990"/>
              <a:buNone/>
            </a:pPr>
            <a:r>
              <a:t/>
            </a:r>
            <a:endParaRPr sz="2820">
              <a:solidFill>
                <a:srgbClr val="9900FF"/>
              </a:solidFill>
              <a:latin typeface="Lato"/>
              <a:ea typeface="Lato"/>
              <a:cs typeface="Lato"/>
              <a:sym typeface="Lato"/>
            </a:endParaRPr>
          </a:p>
        </p:txBody>
      </p:sp>
      <p:sp>
        <p:nvSpPr>
          <p:cNvPr id="153" name="Google Shape;15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lang="en-GB" sz="1500">
                <a:solidFill>
                  <a:srgbClr val="9900FF"/>
                </a:solidFill>
                <a:highlight>
                  <a:srgbClr val="FFFFFF"/>
                </a:highlight>
                <a:latin typeface="Lato"/>
                <a:ea typeface="Lato"/>
                <a:cs typeface="Lato"/>
                <a:sym typeface="Lato"/>
              </a:rPr>
              <a:t>JaCoCo-Maven (abbreviation for Java Code Coverage) plugin is an open-source code coverage tool for Java. It creates code coverage reports and integrates well with IDEs(Integrated development environments) like Eclipse IDE.</a:t>
            </a:r>
            <a:endParaRPr sz="1500">
              <a:solidFill>
                <a:srgbClr val="9900FF"/>
              </a:solidFill>
              <a:highlight>
                <a:srgbClr val="FFFFFF"/>
              </a:highlight>
              <a:latin typeface="Lato"/>
              <a:ea typeface="Lato"/>
              <a:cs typeface="Lato"/>
              <a:sym typeface="Lato"/>
            </a:endParaRPr>
          </a:p>
          <a:p>
            <a:pPr indent="0" lvl="0" marL="0" rtl="0" algn="l">
              <a:lnSpc>
                <a:spcPct val="150000"/>
              </a:lnSpc>
              <a:spcBef>
                <a:spcPts val="1100"/>
              </a:spcBef>
              <a:spcAft>
                <a:spcPts val="0"/>
              </a:spcAft>
              <a:buClr>
                <a:schemeClr val="dk1"/>
              </a:buClr>
              <a:buSzPts val="1100"/>
              <a:buFont typeface="Arial"/>
              <a:buNone/>
            </a:pPr>
            <a:r>
              <a:rPr lang="en-GB" sz="1500">
                <a:solidFill>
                  <a:srgbClr val="9900FF"/>
                </a:solidFill>
                <a:highlight>
                  <a:srgbClr val="FFFFFF"/>
                </a:highlight>
                <a:latin typeface="Lato"/>
                <a:ea typeface="Lato"/>
                <a:cs typeface="Lato"/>
                <a:sym typeface="Lato"/>
              </a:rPr>
              <a:t>It also integrates smoothly with CI/CD tools (e.g. Jenkins, Circle CI, etc.) and project management tools (e.g. SonarQube, etc.). It is a part of the Eclipse Foundation and has replaced the EclEmma code coverage tool in Eclipse.</a:t>
            </a:r>
            <a:endParaRPr sz="1500">
              <a:solidFill>
                <a:srgbClr val="9900FF"/>
              </a:solidFill>
              <a:highlight>
                <a:srgbClr val="FFFFFF"/>
              </a:highlight>
              <a:latin typeface="Lato"/>
              <a:ea typeface="Lato"/>
              <a:cs typeface="Lato"/>
              <a:sym typeface="Lato"/>
            </a:endParaRPr>
          </a:p>
          <a:p>
            <a:pPr indent="0" lvl="0" marL="0" rtl="0" algn="l">
              <a:spcBef>
                <a:spcPts val="1100"/>
              </a:spcBef>
              <a:spcAft>
                <a:spcPts val="0"/>
              </a:spcAft>
              <a:buClr>
                <a:schemeClr val="dk1"/>
              </a:buClr>
              <a:buSzPts val="1100"/>
              <a:buFont typeface="Arial"/>
              <a:buNone/>
            </a:pPr>
            <a:r>
              <a:t/>
            </a:r>
            <a:endParaRPr sz="1400">
              <a:solidFill>
                <a:srgbClr val="9900FF"/>
              </a:solidFill>
              <a:latin typeface="Lato"/>
              <a:ea typeface="Lato"/>
              <a:cs typeface="Lato"/>
              <a:sym typeface="Lato"/>
            </a:endParaRPr>
          </a:p>
          <a:p>
            <a:pPr indent="0" lvl="0" marL="0" rtl="0" algn="l">
              <a:spcBef>
                <a:spcPts val="0"/>
              </a:spcBef>
              <a:spcAft>
                <a:spcPts val="1200"/>
              </a:spcAft>
              <a:buNone/>
            </a:pPr>
            <a:r>
              <a:t/>
            </a:r>
            <a:endParaRPr sz="2100">
              <a:solidFill>
                <a:srgbClr val="9900FF"/>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259615"/>
              </a:lnSpc>
              <a:spcBef>
                <a:spcPts val="1500"/>
              </a:spcBef>
              <a:spcAft>
                <a:spcPts val="0"/>
              </a:spcAft>
              <a:buClr>
                <a:schemeClr val="dk1"/>
              </a:buClr>
              <a:buSzPts val="990"/>
              <a:buFont typeface="Arial"/>
              <a:buNone/>
            </a:pPr>
            <a:r>
              <a:rPr b="1" lang="en-GB" sz="2090">
                <a:solidFill>
                  <a:srgbClr val="9900FF"/>
                </a:solidFill>
                <a:highlight>
                  <a:srgbClr val="FFFFFF"/>
                </a:highlight>
                <a:latin typeface="Lato"/>
                <a:ea typeface="Lato"/>
                <a:cs typeface="Lato"/>
                <a:sym typeface="Lato"/>
              </a:rPr>
              <a:t>How does JaCoCo-Maven Plugin work?</a:t>
            </a:r>
            <a:endParaRPr b="1" sz="2090">
              <a:solidFill>
                <a:srgbClr val="9900FF"/>
              </a:solidFill>
              <a:highlight>
                <a:srgbClr val="FFFFFF"/>
              </a:highlight>
              <a:latin typeface="Lato"/>
              <a:ea typeface="Lato"/>
              <a:cs typeface="Lato"/>
              <a:sym typeface="Lato"/>
            </a:endParaRPr>
          </a:p>
          <a:p>
            <a:pPr indent="0" lvl="0" marL="0" rtl="0" algn="ctr">
              <a:lnSpc>
                <a:spcPct val="115000"/>
              </a:lnSpc>
              <a:spcBef>
                <a:spcPts val="800"/>
              </a:spcBef>
              <a:spcAft>
                <a:spcPts val="0"/>
              </a:spcAft>
              <a:buClr>
                <a:schemeClr val="dk1"/>
              </a:buClr>
              <a:buSzPts val="990"/>
              <a:buFont typeface="Arial"/>
              <a:buNone/>
            </a:pPr>
            <a:r>
              <a:t/>
            </a:r>
            <a:endParaRPr b="1" sz="1190">
              <a:solidFill>
                <a:srgbClr val="9900FF"/>
              </a:solidFill>
              <a:latin typeface="Lato"/>
              <a:ea typeface="Lato"/>
              <a:cs typeface="Lato"/>
              <a:sym typeface="Lato"/>
            </a:endParaRPr>
          </a:p>
          <a:p>
            <a:pPr indent="0" lvl="0" marL="0" rtl="0" algn="ctr">
              <a:spcBef>
                <a:spcPts val="0"/>
              </a:spcBef>
              <a:spcAft>
                <a:spcPts val="0"/>
              </a:spcAft>
              <a:buSzPts val="990"/>
              <a:buNone/>
            </a:pPr>
            <a:r>
              <a:t/>
            </a:r>
            <a:endParaRPr b="1" sz="2720">
              <a:solidFill>
                <a:srgbClr val="9900FF"/>
              </a:solidFill>
              <a:latin typeface="Lato"/>
              <a:ea typeface="Lato"/>
              <a:cs typeface="Lato"/>
              <a:sym typeface="Lato"/>
            </a:endParaRPr>
          </a:p>
        </p:txBody>
      </p:sp>
      <p:sp>
        <p:nvSpPr>
          <p:cNvPr id="159" name="Google Shape;159;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lnSpc>
                <a:spcPct val="165000"/>
              </a:lnSpc>
              <a:spcBef>
                <a:spcPts val="0"/>
              </a:spcBef>
              <a:spcAft>
                <a:spcPts val="0"/>
              </a:spcAft>
              <a:buClr>
                <a:srgbClr val="9900FF"/>
              </a:buClr>
              <a:buSzPts val="1400"/>
              <a:buFont typeface="Lato"/>
              <a:buAutoNum type="arabicPeriod"/>
            </a:pPr>
            <a:r>
              <a:rPr lang="en-GB" sz="1400">
                <a:solidFill>
                  <a:srgbClr val="9900FF"/>
                </a:solidFill>
                <a:highlight>
                  <a:srgbClr val="FFFFFF"/>
                </a:highlight>
                <a:latin typeface="Lato"/>
                <a:ea typeface="Lato"/>
                <a:cs typeface="Lato"/>
                <a:sym typeface="Lato"/>
              </a:rPr>
              <a:t>The JaCoCo-Maven plugin runs the coverage by instrumenting Java code through a runtime agent. In simple terms, you attach this agent to a JVM (Java Virtual Machine) when it starts. This agent is termed as JaCoCo agent. The first execution start-agent starts this JaCoCo Runtime Agent.</a:t>
            </a:r>
            <a:endParaRPr sz="1400">
              <a:solidFill>
                <a:srgbClr val="9900FF"/>
              </a:solidFill>
              <a:highlight>
                <a:srgbClr val="FFFFFF"/>
              </a:highlight>
              <a:latin typeface="Lato"/>
              <a:ea typeface="Lato"/>
              <a:cs typeface="Lato"/>
              <a:sym typeface="Lato"/>
            </a:endParaRPr>
          </a:p>
          <a:p>
            <a:pPr indent="-317500" lvl="0" marL="457200" rtl="0" algn="l">
              <a:lnSpc>
                <a:spcPct val="165000"/>
              </a:lnSpc>
              <a:spcBef>
                <a:spcPts val="0"/>
              </a:spcBef>
              <a:spcAft>
                <a:spcPts val="0"/>
              </a:spcAft>
              <a:buClr>
                <a:srgbClr val="9900FF"/>
              </a:buClr>
              <a:buSzPts val="1400"/>
              <a:buFont typeface="Lato"/>
              <a:buAutoNum type="arabicPeriod"/>
            </a:pPr>
            <a:r>
              <a:rPr lang="en-GB" sz="1400">
                <a:solidFill>
                  <a:srgbClr val="9900FF"/>
                </a:solidFill>
                <a:highlight>
                  <a:srgbClr val="FFFFFF"/>
                </a:highlight>
                <a:latin typeface="Lato"/>
                <a:ea typeface="Lato"/>
                <a:cs typeface="Lato"/>
                <a:sym typeface="Lato"/>
              </a:rPr>
              <a:t>Whenever a class is loaded, JaCoCo can instrument the class so that it can view when the class is called and what lines (of code) are called during the testing process. By keeping this track, it builds up the code coverage statistics which is done on the fly during the second execution (i.e. generate-report).</a:t>
            </a:r>
            <a:endParaRPr sz="1400">
              <a:solidFill>
                <a:srgbClr val="9900FF"/>
              </a:solidFill>
              <a:highlight>
                <a:srgbClr val="FFFFFF"/>
              </a:highlight>
              <a:latin typeface="Lato"/>
              <a:ea typeface="Lato"/>
              <a:cs typeface="Lato"/>
              <a:sym typeface="Lato"/>
            </a:endParaRPr>
          </a:p>
          <a:p>
            <a:pPr indent="-317500" lvl="0" marL="457200" rtl="0" algn="l">
              <a:lnSpc>
                <a:spcPct val="165000"/>
              </a:lnSpc>
              <a:spcBef>
                <a:spcPts val="0"/>
              </a:spcBef>
              <a:spcAft>
                <a:spcPts val="0"/>
              </a:spcAft>
              <a:buClr>
                <a:srgbClr val="9900FF"/>
              </a:buClr>
              <a:buSzPts val="1400"/>
              <a:buFont typeface="Lato"/>
              <a:buAutoNum type="arabicPeriod"/>
            </a:pPr>
            <a:r>
              <a:rPr lang="en-GB" sz="1400">
                <a:solidFill>
                  <a:srgbClr val="9900FF"/>
                </a:solidFill>
                <a:highlight>
                  <a:srgbClr val="FFFFFF"/>
                </a:highlight>
                <a:latin typeface="Lato"/>
                <a:ea typeface="Lato"/>
                <a:cs typeface="Lato"/>
                <a:sym typeface="Lato"/>
              </a:rPr>
              <a:t>By default, the file is created as soon as the JVM terminates but it is also possible to run the agent in server mode. This triggers a dump of the results and the report is created before the termination. Shown below are the internals of the JaCoCo plugin:</a:t>
            </a:r>
            <a:endParaRPr sz="1400">
              <a:solidFill>
                <a:srgbClr val="9900FF"/>
              </a:solidFill>
              <a:highlight>
                <a:srgbClr val="FFFFFF"/>
              </a:highlight>
              <a:latin typeface="Lato"/>
              <a:ea typeface="Lato"/>
              <a:cs typeface="Lato"/>
              <a:sym typeface="Lato"/>
            </a:endParaRPr>
          </a:p>
          <a:p>
            <a:pPr indent="0" lvl="0" marL="0" rtl="0" algn="l">
              <a:lnSpc>
                <a:spcPct val="105000"/>
              </a:lnSpc>
              <a:spcBef>
                <a:spcPts val="800"/>
              </a:spcBef>
              <a:spcAft>
                <a:spcPts val="1200"/>
              </a:spcAft>
              <a:buNone/>
            </a:pPr>
            <a:r>
              <a:t/>
            </a:r>
            <a:endParaRPr sz="2000">
              <a:solidFill>
                <a:srgbClr val="9900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Agenda</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1. Introduction</a:t>
            </a:r>
            <a:endParaRPr/>
          </a:p>
          <a:p>
            <a:pPr indent="0" lvl="0" marL="0" rtl="0" algn="l">
              <a:spcBef>
                <a:spcPts val="0"/>
              </a:spcBef>
              <a:spcAft>
                <a:spcPts val="0"/>
              </a:spcAft>
              <a:buNone/>
            </a:pPr>
            <a:r>
              <a:rPr lang="en-GB"/>
              <a:t>2. Getting Started With Jenkins</a:t>
            </a:r>
            <a:endParaRPr/>
          </a:p>
          <a:p>
            <a:pPr indent="0" lvl="0" marL="0" rtl="0" algn="l">
              <a:spcBef>
                <a:spcPts val="0"/>
              </a:spcBef>
              <a:spcAft>
                <a:spcPts val="0"/>
              </a:spcAft>
              <a:buNone/>
            </a:pPr>
            <a:r>
              <a:rPr lang="en-GB"/>
              <a:t>3. CI &amp; CD Pipeline with Jenkins &amp; Maven (30 mins Hands-on)</a:t>
            </a:r>
            <a:endParaRPr/>
          </a:p>
          <a:p>
            <a:pPr indent="0" lvl="0" marL="0" rtl="0" algn="l">
              <a:spcBef>
                <a:spcPts val="0"/>
              </a:spcBef>
              <a:spcAft>
                <a:spcPts val="0"/>
              </a:spcAft>
              <a:buNone/>
            </a:pPr>
            <a:r>
              <a:rPr lang="en-GB"/>
              <a:t>4.Git Basics</a:t>
            </a:r>
            <a:endParaRPr/>
          </a:p>
          <a:p>
            <a:pPr indent="0" lvl="0" marL="0" rtl="0" algn="l">
              <a:spcBef>
                <a:spcPts val="0"/>
              </a:spcBef>
              <a:spcAft>
                <a:spcPts val="0"/>
              </a:spcAft>
              <a:buNone/>
            </a:pPr>
            <a:r>
              <a:rPr lang="en-GB"/>
              <a:t>5. Setting Up Github </a:t>
            </a:r>
            <a:endParaRPr/>
          </a:p>
          <a:p>
            <a:pPr indent="0" lvl="0" marL="0" rtl="0" algn="l">
              <a:spcBef>
                <a:spcPts val="0"/>
              </a:spcBef>
              <a:spcAft>
                <a:spcPts val="0"/>
              </a:spcAft>
              <a:buNone/>
            </a:pPr>
            <a:r>
              <a:rPr lang="en-GB"/>
              <a:t>6.Working with Local &amp; remote repositories (30 mins Hands-on)</a:t>
            </a:r>
            <a:endParaRPr/>
          </a:p>
          <a:p>
            <a:pPr indent="0" lvl="0" marL="0" rtl="0" algn="l">
              <a:spcBef>
                <a:spcPts val="0"/>
              </a:spcBef>
              <a:spcAft>
                <a:spcPts val="0"/>
              </a:spcAft>
              <a:buNone/>
            </a:pPr>
            <a:r>
              <a:rPr lang="en-GB"/>
              <a:t>7. Continuous Integration &amp; Continuous Delivery with Jenkins (30 mins Hands-on),</a:t>
            </a:r>
            <a:endParaRPr/>
          </a:p>
          <a:p>
            <a:pPr indent="0" lvl="0" marL="0" rtl="0" algn="l">
              <a:spcBef>
                <a:spcPts val="0"/>
              </a:spcBef>
              <a:spcAft>
                <a:spcPts val="0"/>
              </a:spcAft>
              <a:buNone/>
            </a:pPr>
            <a:r>
              <a:rPr lang="en-GB"/>
              <a:t>Managing and Monitoring Jenkins</a:t>
            </a:r>
            <a:endParaRPr/>
          </a:p>
          <a:p>
            <a:pPr indent="0" lvl="0" marL="0" rtl="0" algn="l">
              <a:spcBef>
                <a:spcPts val="0"/>
              </a:spcBef>
              <a:spcAft>
                <a:spcPts val="0"/>
              </a:spcAft>
              <a:buNone/>
            </a:pPr>
            <a:r>
              <a:rPr lang="en-GB"/>
              <a:t>8. Any enterprise case study to understand the big picture</a:t>
            </a:r>
            <a:endParaRPr/>
          </a:p>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65" name="Google Shape;165;p32"/>
          <p:cNvPicPr preferRelativeResize="0"/>
          <p:nvPr/>
        </p:nvPicPr>
        <p:blipFill>
          <a:blip r:embed="rId3">
            <a:alphaModFix/>
          </a:blip>
          <a:stretch>
            <a:fillRect/>
          </a:stretch>
        </p:blipFill>
        <p:spPr>
          <a:xfrm>
            <a:off x="2033588" y="1143000"/>
            <a:ext cx="5076825" cy="2857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rgbClr val="9900FF"/>
                </a:solidFill>
                <a:latin typeface="Lato"/>
                <a:ea typeface="Lato"/>
                <a:cs typeface="Lato"/>
                <a:sym typeface="Lato"/>
              </a:rPr>
              <a:t>Configurations</a:t>
            </a:r>
            <a:endParaRPr>
              <a:solidFill>
                <a:srgbClr val="9900FF"/>
              </a:solidFill>
              <a:latin typeface="Lato"/>
              <a:ea typeface="Lato"/>
              <a:cs typeface="Lato"/>
              <a:sym typeface="Lato"/>
            </a:endParaRPr>
          </a:p>
        </p:txBody>
      </p:sp>
      <p:sp>
        <p:nvSpPr>
          <p:cNvPr id="171" name="Google Shape;17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lnSpc>
                <a:spcPct val="175000"/>
              </a:lnSpc>
              <a:spcBef>
                <a:spcPts val="0"/>
              </a:spcBef>
              <a:spcAft>
                <a:spcPts val="0"/>
              </a:spcAft>
              <a:buClr>
                <a:srgbClr val="9900FF"/>
              </a:buClr>
              <a:buSzPts val="1500"/>
              <a:buFont typeface="Lato"/>
              <a:buAutoNum type="arabicPeriod"/>
            </a:pPr>
            <a:r>
              <a:rPr lang="en-GB" sz="1500">
                <a:solidFill>
                  <a:srgbClr val="9900FF"/>
                </a:solidFill>
                <a:highlight>
                  <a:srgbClr val="FFFFFF"/>
                </a:highlight>
                <a:latin typeface="Lato"/>
                <a:ea typeface="Lato"/>
                <a:cs typeface="Lato"/>
                <a:sym typeface="Lato"/>
              </a:rPr>
              <a:t>You can define goals and rules in the configuration of the JaCoCo-Maven plugin. This offers you the flexibility to set limits and helps in checking the amount of code coverage.</a:t>
            </a:r>
            <a:endParaRPr sz="1500">
              <a:solidFill>
                <a:srgbClr val="9900FF"/>
              </a:solidFill>
              <a:highlight>
                <a:srgbClr val="FFFFFF"/>
              </a:highlight>
              <a:latin typeface="Lato"/>
              <a:ea typeface="Lato"/>
              <a:cs typeface="Lato"/>
              <a:sym typeface="Lato"/>
            </a:endParaRPr>
          </a:p>
          <a:p>
            <a:pPr indent="-323850" lvl="0" marL="457200" rtl="0" algn="l">
              <a:lnSpc>
                <a:spcPct val="175000"/>
              </a:lnSpc>
              <a:spcBef>
                <a:spcPts val="0"/>
              </a:spcBef>
              <a:spcAft>
                <a:spcPts val="0"/>
              </a:spcAft>
              <a:buClr>
                <a:srgbClr val="9900FF"/>
              </a:buClr>
              <a:buSzPts val="1500"/>
              <a:buFont typeface="Lato"/>
              <a:buAutoNum type="arabicPeriod"/>
            </a:pPr>
            <a:r>
              <a:rPr lang="en-GB" sz="1500">
                <a:solidFill>
                  <a:srgbClr val="9900FF"/>
                </a:solidFill>
                <a:highlight>
                  <a:srgbClr val="FFFFFF"/>
                </a:highlight>
                <a:latin typeface="Lato"/>
                <a:ea typeface="Lato"/>
                <a:cs typeface="Lato"/>
                <a:sym typeface="Lato"/>
              </a:rPr>
              <a:t>Maven-surefire plugin is the default Maven plugin. This runs the tests in JVM and provides coverage reports. While the JaCoCo plugin instruments the code already executed by a plugin (e.g. Surefire plugin). Thus, it is a good practice to check for the dependency of the maven-surefire plugin.</a:t>
            </a:r>
            <a:endParaRPr sz="1500">
              <a:solidFill>
                <a:srgbClr val="9900FF"/>
              </a:solidFill>
              <a:highlight>
                <a:srgbClr val="FFFFFF"/>
              </a:highlight>
              <a:latin typeface="Lato"/>
              <a:ea typeface="Lato"/>
              <a:cs typeface="Lato"/>
              <a:sym typeface="Lato"/>
            </a:endParaRPr>
          </a:p>
          <a:p>
            <a:pPr indent="-323850" lvl="0" marL="457200" rtl="0" algn="l">
              <a:lnSpc>
                <a:spcPct val="175000"/>
              </a:lnSpc>
              <a:spcBef>
                <a:spcPts val="0"/>
              </a:spcBef>
              <a:spcAft>
                <a:spcPts val="0"/>
              </a:spcAft>
              <a:buClr>
                <a:srgbClr val="9900FF"/>
              </a:buClr>
              <a:buSzPts val="1500"/>
              <a:buFont typeface="Lato"/>
              <a:buAutoNum type="arabicPeriod"/>
            </a:pPr>
            <a:r>
              <a:t/>
            </a:r>
            <a:endParaRPr sz="1500">
              <a:solidFill>
                <a:srgbClr val="9900FF"/>
              </a:solidFill>
              <a:highlight>
                <a:srgbClr val="FFFFFF"/>
              </a:highlight>
              <a:latin typeface="Lato"/>
              <a:ea typeface="Lato"/>
              <a:cs typeface="Lato"/>
              <a:sym typeface="Lato"/>
            </a:endParaRPr>
          </a:p>
          <a:p>
            <a:pPr indent="0" lvl="0" marL="0" rtl="0" algn="l">
              <a:spcBef>
                <a:spcPts val="0"/>
              </a:spcBef>
              <a:spcAft>
                <a:spcPts val="1200"/>
              </a:spcAft>
              <a:buNone/>
            </a:pPr>
            <a:r>
              <a:t/>
            </a:r>
            <a:endParaRPr sz="2100">
              <a:solidFill>
                <a:srgbClr val="9900FF"/>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259615"/>
              </a:lnSpc>
              <a:spcBef>
                <a:spcPts val="1500"/>
              </a:spcBef>
              <a:spcAft>
                <a:spcPts val="0"/>
              </a:spcAft>
              <a:buClr>
                <a:schemeClr val="dk1"/>
              </a:buClr>
              <a:buSzPts val="990"/>
              <a:buFont typeface="Arial"/>
              <a:buNone/>
            </a:pPr>
            <a:r>
              <a:rPr lang="en-GB" sz="1990">
                <a:solidFill>
                  <a:srgbClr val="9900FF"/>
                </a:solidFill>
                <a:highlight>
                  <a:srgbClr val="FFFFFF"/>
                </a:highlight>
                <a:latin typeface="Lato"/>
                <a:ea typeface="Lato"/>
                <a:cs typeface="Lato"/>
                <a:sym typeface="Lato"/>
              </a:rPr>
              <a:t>Why is Jacoco Maven Plugin good for code coverage?</a:t>
            </a:r>
            <a:endParaRPr sz="1990">
              <a:solidFill>
                <a:srgbClr val="9900FF"/>
              </a:solidFill>
              <a:highlight>
                <a:srgbClr val="FFFFFF"/>
              </a:highlight>
              <a:latin typeface="Lato"/>
              <a:ea typeface="Lato"/>
              <a:cs typeface="Lato"/>
              <a:sym typeface="Lato"/>
            </a:endParaRPr>
          </a:p>
          <a:p>
            <a:pPr indent="0" lvl="0" marL="0" rtl="0" algn="l">
              <a:lnSpc>
                <a:spcPct val="115000"/>
              </a:lnSpc>
              <a:spcBef>
                <a:spcPts val="800"/>
              </a:spcBef>
              <a:spcAft>
                <a:spcPts val="0"/>
              </a:spcAft>
              <a:buClr>
                <a:schemeClr val="dk1"/>
              </a:buClr>
              <a:buSzPts val="990"/>
              <a:buFont typeface="Arial"/>
              <a:buNone/>
            </a:pPr>
            <a:r>
              <a:t/>
            </a:r>
            <a:endParaRPr sz="1090">
              <a:solidFill>
                <a:srgbClr val="9900FF"/>
              </a:solidFill>
              <a:latin typeface="Lato"/>
              <a:ea typeface="Lato"/>
              <a:cs typeface="Lato"/>
              <a:sym typeface="Lato"/>
            </a:endParaRPr>
          </a:p>
          <a:p>
            <a:pPr indent="0" lvl="0" marL="0" rtl="0" algn="l">
              <a:spcBef>
                <a:spcPts val="0"/>
              </a:spcBef>
              <a:spcAft>
                <a:spcPts val="0"/>
              </a:spcAft>
              <a:buSzPts val="990"/>
              <a:buNone/>
            </a:pPr>
            <a:r>
              <a:t/>
            </a:r>
            <a:endParaRPr sz="2620">
              <a:solidFill>
                <a:srgbClr val="9900FF"/>
              </a:solidFill>
              <a:latin typeface="Lato"/>
              <a:ea typeface="Lato"/>
              <a:cs typeface="Lato"/>
              <a:sym typeface="Lato"/>
            </a:endParaRPr>
          </a:p>
        </p:txBody>
      </p:sp>
      <p:sp>
        <p:nvSpPr>
          <p:cNvPr id="177" name="Google Shape;17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n-GB" sz="1300">
                <a:solidFill>
                  <a:srgbClr val="9900FF"/>
                </a:solidFill>
                <a:highlight>
                  <a:srgbClr val="FFFFFF"/>
                </a:highlight>
                <a:latin typeface="Lato"/>
                <a:ea typeface="Lato"/>
                <a:cs typeface="Lato"/>
                <a:sym typeface="Lato"/>
              </a:rPr>
              <a:t>The JaCoCo-Maven plugin is appropriate for code coverage because of the following reasons:</a:t>
            </a:r>
            <a:endParaRPr sz="1300">
              <a:solidFill>
                <a:srgbClr val="9900FF"/>
              </a:solidFill>
              <a:highlight>
                <a:srgbClr val="FFFFFF"/>
              </a:highlight>
              <a:latin typeface="Lato"/>
              <a:ea typeface="Lato"/>
              <a:cs typeface="Lato"/>
              <a:sym typeface="Lato"/>
            </a:endParaRPr>
          </a:p>
          <a:p>
            <a:pPr indent="-311150" lvl="0" marL="457200" rtl="0" algn="l">
              <a:lnSpc>
                <a:spcPct val="165000"/>
              </a:lnSpc>
              <a:spcBef>
                <a:spcPts val="1100"/>
              </a:spcBef>
              <a:spcAft>
                <a:spcPts val="0"/>
              </a:spcAft>
              <a:buClr>
                <a:srgbClr val="9900FF"/>
              </a:buClr>
              <a:buSzPts val="1300"/>
              <a:buFont typeface="Lato"/>
              <a:buAutoNum type="arabicPeriod"/>
            </a:pPr>
            <a:r>
              <a:rPr lang="en-GB" sz="1300">
                <a:solidFill>
                  <a:srgbClr val="9900FF"/>
                </a:solidFill>
                <a:highlight>
                  <a:srgbClr val="FFFFFF"/>
                </a:highlight>
                <a:latin typeface="Lato"/>
                <a:ea typeface="Lato"/>
                <a:cs typeface="Lato"/>
                <a:sym typeface="Lato"/>
              </a:rPr>
              <a:t>While working on any project, developers mostly prefer IDEs because it simplifies the coding and testing experience. JaCoCo can be installed on Eclipse IDE in the name of EclEmma, by downloading EclEmma from its marketplace.</a:t>
            </a:r>
            <a:endParaRPr sz="1300">
              <a:solidFill>
                <a:srgbClr val="9900FF"/>
              </a:solidFill>
              <a:highlight>
                <a:srgbClr val="FFFFFF"/>
              </a:highlight>
              <a:latin typeface="Lato"/>
              <a:ea typeface="Lato"/>
              <a:cs typeface="Lato"/>
              <a:sym typeface="Lato"/>
            </a:endParaRPr>
          </a:p>
          <a:p>
            <a:pPr indent="-311150" lvl="0" marL="457200" rtl="0" algn="l">
              <a:lnSpc>
                <a:spcPct val="165000"/>
              </a:lnSpc>
              <a:spcBef>
                <a:spcPts val="0"/>
              </a:spcBef>
              <a:spcAft>
                <a:spcPts val="0"/>
              </a:spcAft>
              <a:buClr>
                <a:srgbClr val="9900FF"/>
              </a:buClr>
              <a:buSzPts val="1300"/>
              <a:buFont typeface="Lato"/>
              <a:buAutoNum type="arabicPeriod"/>
            </a:pPr>
            <a:r>
              <a:rPr lang="en-GB" sz="1300">
                <a:solidFill>
                  <a:srgbClr val="9900FF"/>
                </a:solidFill>
                <a:highlight>
                  <a:srgbClr val="FFFFFF"/>
                </a:highlight>
                <a:latin typeface="Lato"/>
                <a:ea typeface="Lato"/>
                <a:cs typeface="Lato"/>
                <a:sym typeface="Lato"/>
              </a:rPr>
              <a:t>It is easy to add the JaCoCo plugin to all types of builds, including ANT, Maven, and Gradle. It can also be integrated with CI/CD tools like Jenkins, Circle CI, etc. This makes it versatile for a lot of use cases.</a:t>
            </a:r>
            <a:endParaRPr sz="1300">
              <a:solidFill>
                <a:srgbClr val="9900FF"/>
              </a:solidFill>
              <a:highlight>
                <a:srgbClr val="FFFFFF"/>
              </a:highlight>
              <a:latin typeface="Lato"/>
              <a:ea typeface="Lato"/>
              <a:cs typeface="Lato"/>
              <a:sym typeface="Lato"/>
            </a:endParaRPr>
          </a:p>
          <a:p>
            <a:pPr indent="-311150" lvl="0" marL="457200" rtl="0" algn="l">
              <a:lnSpc>
                <a:spcPct val="165000"/>
              </a:lnSpc>
              <a:spcBef>
                <a:spcPts val="0"/>
              </a:spcBef>
              <a:spcAft>
                <a:spcPts val="0"/>
              </a:spcAft>
              <a:buClr>
                <a:srgbClr val="9900FF"/>
              </a:buClr>
              <a:buSzPts val="1300"/>
              <a:buFont typeface="Lato"/>
              <a:buAutoNum type="arabicPeriod"/>
            </a:pPr>
            <a:r>
              <a:rPr lang="en-GB" sz="1300">
                <a:solidFill>
                  <a:srgbClr val="9900FF"/>
                </a:solidFill>
                <a:highlight>
                  <a:srgbClr val="FFFFFF"/>
                </a:highlight>
                <a:latin typeface="Lato"/>
                <a:ea typeface="Lato"/>
                <a:cs typeface="Lato"/>
                <a:sym typeface="Lato"/>
              </a:rPr>
              <a:t>The code coverage report generated by JaCoCo is a simple and informative HTML file that can be viewed in any browser or IDE.</a:t>
            </a:r>
            <a:endParaRPr sz="1300">
              <a:solidFill>
                <a:srgbClr val="9900FF"/>
              </a:solidFill>
              <a:highlight>
                <a:srgbClr val="FFFFFF"/>
              </a:highlight>
              <a:latin typeface="Lato"/>
              <a:ea typeface="Lato"/>
              <a:cs typeface="Lato"/>
              <a:sym typeface="Lato"/>
            </a:endParaRPr>
          </a:p>
          <a:p>
            <a:pPr indent="-311150" lvl="0" marL="457200" rtl="0" algn="l">
              <a:lnSpc>
                <a:spcPct val="165000"/>
              </a:lnSpc>
              <a:spcBef>
                <a:spcPts val="0"/>
              </a:spcBef>
              <a:spcAft>
                <a:spcPts val="0"/>
              </a:spcAft>
              <a:buClr>
                <a:srgbClr val="9900FF"/>
              </a:buClr>
              <a:buSzPts val="1300"/>
              <a:buFont typeface="Lato"/>
              <a:buAutoNum type="arabicPeriod"/>
            </a:pPr>
            <a:r>
              <a:rPr lang="en-GB" sz="1300">
                <a:solidFill>
                  <a:srgbClr val="9900FF"/>
                </a:solidFill>
                <a:highlight>
                  <a:srgbClr val="FFFFFF"/>
                </a:highlight>
                <a:latin typeface="Lato"/>
                <a:ea typeface="Lato"/>
                <a:cs typeface="Lato"/>
                <a:sym typeface="Lato"/>
              </a:rPr>
              <a:t>JaCoCo also provides offline instrumentation (i.e., all the classes are instrumented before running any tests).</a:t>
            </a:r>
            <a:endParaRPr sz="1300">
              <a:solidFill>
                <a:srgbClr val="9900FF"/>
              </a:solidFill>
              <a:highlight>
                <a:srgbClr val="FFFFFF"/>
              </a:highlight>
              <a:latin typeface="Lato"/>
              <a:ea typeface="Lato"/>
              <a:cs typeface="Lato"/>
              <a:sym typeface="Lato"/>
            </a:endParaRPr>
          </a:p>
          <a:p>
            <a:pPr indent="-311150" lvl="0" marL="457200" rtl="0" algn="l">
              <a:lnSpc>
                <a:spcPct val="165000"/>
              </a:lnSpc>
              <a:spcBef>
                <a:spcPts val="0"/>
              </a:spcBef>
              <a:spcAft>
                <a:spcPts val="0"/>
              </a:spcAft>
              <a:buClr>
                <a:srgbClr val="9900FF"/>
              </a:buClr>
              <a:buSzPts val="1300"/>
              <a:buFont typeface="Lato"/>
              <a:buAutoNum type="arabicPeriod"/>
            </a:pPr>
            <a:r>
              <a:rPr lang="en-GB" sz="1300">
                <a:solidFill>
                  <a:srgbClr val="9900FF"/>
                </a:solidFill>
                <a:highlight>
                  <a:srgbClr val="FFFFFF"/>
                </a:highlight>
                <a:latin typeface="Lato"/>
                <a:ea typeface="Lato"/>
                <a:cs typeface="Lato"/>
                <a:sym typeface="Lato"/>
              </a:rPr>
              <a:t>Analysis of a report is also quite easy, as it is color-based and provides the exact percentage of code coverage.</a:t>
            </a:r>
            <a:endParaRPr sz="1300">
              <a:solidFill>
                <a:srgbClr val="9900FF"/>
              </a:solidFill>
              <a:highlight>
                <a:srgbClr val="FFFFFF"/>
              </a:highlight>
              <a:latin typeface="Lato"/>
              <a:ea typeface="Lato"/>
              <a:cs typeface="Lato"/>
              <a:sym typeface="Lato"/>
            </a:endParaRPr>
          </a:p>
          <a:p>
            <a:pPr indent="0" lvl="0" marL="0" rtl="0" algn="l">
              <a:lnSpc>
                <a:spcPct val="105000"/>
              </a:lnSpc>
              <a:spcBef>
                <a:spcPts val="800"/>
              </a:spcBef>
              <a:spcAft>
                <a:spcPts val="1200"/>
              </a:spcAft>
              <a:buNone/>
            </a:pPr>
            <a:r>
              <a:t/>
            </a:r>
            <a:endParaRPr sz="1900">
              <a:solidFill>
                <a:srgbClr val="9900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Jenkins</a:t>
            </a:r>
            <a:endParaRPr/>
          </a:p>
        </p:txBody>
      </p:sp>
      <p:pic>
        <p:nvPicPr>
          <p:cNvPr id="66" name="Google Shape;66;p15"/>
          <p:cNvPicPr preferRelativeResize="0"/>
          <p:nvPr/>
        </p:nvPicPr>
        <p:blipFill>
          <a:blip r:embed="rId3">
            <a:alphaModFix/>
          </a:blip>
          <a:stretch>
            <a:fillRect/>
          </a:stretch>
        </p:blipFill>
        <p:spPr>
          <a:xfrm>
            <a:off x="311700" y="1017725"/>
            <a:ext cx="7923950" cy="4302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1"/>
                </a:solidFill>
              </a:rPr>
              <a:t>Jenkins</a:t>
            </a:r>
            <a:endParaRPr>
              <a:solidFill>
                <a:schemeClr val="accent1"/>
              </a:solidFill>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350">
                <a:solidFill>
                  <a:schemeClr val="accent1"/>
                </a:solidFill>
                <a:highlight>
                  <a:srgbClr val="FFFFFF"/>
                </a:highlight>
              </a:rPr>
              <a:t>Jenkins is an open-source automation tool for Continuous Integration (CI) and Continuous Deployment (CD). </a:t>
            </a:r>
            <a:endParaRPr sz="1350">
              <a:solidFill>
                <a:schemeClr val="accent1"/>
              </a:solidFill>
              <a:highlight>
                <a:srgbClr val="FFFFFF"/>
              </a:highlight>
            </a:endParaRPr>
          </a:p>
          <a:p>
            <a:pPr indent="0" lvl="0" marL="0" rtl="0" algn="l">
              <a:spcBef>
                <a:spcPts val="2100"/>
              </a:spcBef>
              <a:spcAft>
                <a:spcPts val="0"/>
              </a:spcAft>
              <a:buClr>
                <a:schemeClr val="dk1"/>
              </a:buClr>
              <a:buSzPts val="1100"/>
              <a:buFont typeface="Arial"/>
              <a:buNone/>
            </a:pPr>
            <a:r>
              <a:rPr lang="en-GB" sz="1350">
                <a:solidFill>
                  <a:schemeClr val="accent1"/>
                </a:solidFill>
                <a:highlight>
                  <a:srgbClr val="FFFFFF"/>
                </a:highlight>
              </a:rPr>
              <a:t>It is a server-based system that runs in servlet containers like Apache Tomcat. Jenkins is one of the most used DevOps tools along with other cloud-native tools and allows developers to build, test and deploy software seamlessly.</a:t>
            </a:r>
            <a:endParaRPr sz="1350">
              <a:solidFill>
                <a:schemeClr val="accent1"/>
              </a:solidFill>
              <a:highlight>
                <a:srgbClr val="FFFFFF"/>
              </a:highlight>
            </a:endParaRPr>
          </a:p>
          <a:p>
            <a:pPr indent="0" lvl="0" marL="0" rtl="0" algn="l">
              <a:spcBef>
                <a:spcPts val="2100"/>
              </a:spcBef>
              <a:spcAft>
                <a:spcPts val="0"/>
              </a:spcAft>
              <a:buClr>
                <a:schemeClr val="dk1"/>
              </a:buClr>
              <a:buSzPts val="1100"/>
              <a:buFont typeface="Arial"/>
              <a:buNone/>
            </a:pPr>
            <a:r>
              <a:t/>
            </a:r>
            <a:endParaRPr sz="1400">
              <a:solidFill>
                <a:schemeClr val="accent1"/>
              </a:solidFill>
            </a:endParaRPr>
          </a:p>
          <a:p>
            <a:pPr indent="0" lvl="0" marL="0" rtl="0" algn="l">
              <a:spcBef>
                <a:spcPts val="0"/>
              </a:spcBef>
              <a:spcAft>
                <a:spcPts val="1200"/>
              </a:spcAft>
              <a:buNone/>
            </a:pPr>
            <a:r>
              <a:t/>
            </a:r>
            <a:endParaRPr sz="210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7"/>
          <p:cNvPicPr preferRelativeResize="0"/>
          <p:nvPr/>
        </p:nvPicPr>
        <p:blipFill rotWithShape="1">
          <a:blip r:embed="rId3">
            <a:alphaModFix/>
          </a:blip>
          <a:srcRect b="7239" l="5857" r="6453" t="4693"/>
          <a:stretch/>
        </p:blipFill>
        <p:spPr>
          <a:xfrm>
            <a:off x="656550" y="379725"/>
            <a:ext cx="7543099" cy="42611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8"/>
          <p:cNvPicPr preferRelativeResize="0"/>
          <p:nvPr/>
        </p:nvPicPr>
        <p:blipFill rotWithShape="1">
          <a:blip r:embed="rId3">
            <a:alphaModFix/>
          </a:blip>
          <a:srcRect b="14800" l="17873" r="17970" t="19301"/>
          <a:stretch/>
        </p:blipFill>
        <p:spPr>
          <a:xfrm>
            <a:off x="602500" y="100025"/>
            <a:ext cx="6899976" cy="50434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GB" sz="2400">
                <a:solidFill>
                  <a:srgbClr val="9900FF"/>
                </a:solidFill>
                <a:latin typeface="Lato"/>
                <a:ea typeface="Lato"/>
                <a:cs typeface="Lato"/>
                <a:sym typeface="Lato"/>
              </a:rPr>
              <a:t>Tools for Continuous Integration</a:t>
            </a:r>
            <a:endParaRPr b="1" sz="4000">
              <a:solidFill>
                <a:srgbClr val="9900FF"/>
              </a:solidFill>
              <a:latin typeface="Lato"/>
              <a:ea typeface="Lato"/>
              <a:cs typeface="Lato"/>
              <a:sym typeface="Lato"/>
            </a:endParaRPr>
          </a:p>
        </p:txBody>
      </p:sp>
      <p:sp>
        <p:nvSpPr>
          <p:cNvPr id="88" name="Google Shape;88;p19"/>
          <p:cNvSpPr txBox="1"/>
          <p:nvPr>
            <p:ph idx="1" type="body"/>
          </p:nvPr>
        </p:nvSpPr>
        <p:spPr>
          <a:xfrm>
            <a:off x="74575" y="1152475"/>
            <a:ext cx="8757600" cy="39909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Clr>
                <a:schemeClr val="dk1"/>
              </a:buClr>
              <a:buSzPts val="1100"/>
              <a:buFont typeface="Arial"/>
              <a:buNone/>
            </a:pPr>
            <a:r>
              <a:rPr lang="en-GB" sz="1100">
                <a:solidFill>
                  <a:srgbClr val="9900FF"/>
                </a:solidFill>
                <a:latin typeface="Lato"/>
                <a:ea typeface="Lato"/>
                <a:cs typeface="Lato"/>
                <a:sym typeface="Lato"/>
              </a:rPr>
              <a:t>Continuous Integration (CI) is a practice in software development where developers regularly merge their code changes into a shared repository, which is then automatically tested and built. This helps catch issues early, ensures that the codebase is always in a deployable state, and speeds up the development process. Here are some popular tools used for Continuous Integration:</a:t>
            </a:r>
            <a:endParaRPr sz="1100">
              <a:solidFill>
                <a:srgbClr val="9900FF"/>
              </a:solidFill>
              <a:latin typeface="Lato"/>
              <a:ea typeface="Lato"/>
              <a:cs typeface="Lato"/>
              <a:sym typeface="Lato"/>
            </a:endParaRPr>
          </a:p>
          <a:p>
            <a:pPr indent="0" lvl="0" marL="0" rtl="0" algn="l">
              <a:spcBef>
                <a:spcPts val="1400"/>
              </a:spcBef>
              <a:spcAft>
                <a:spcPts val="0"/>
              </a:spcAft>
              <a:buClr>
                <a:schemeClr val="dk1"/>
              </a:buClr>
              <a:buSzPts val="1100"/>
              <a:buFont typeface="Arial"/>
              <a:buNone/>
            </a:pPr>
            <a:r>
              <a:rPr b="1" lang="en-GB" sz="1300">
                <a:solidFill>
                  <a:srgbClr val="9900FF"/>
                </a:solidFill>
                <a:latin typeface="Lato"/>
                <a:ea typeface="Lato"/>
                <a:cs typeface="Lato"/>
                <a:sym typeface="Lato"/>
              </a:rPr>
              <a:t>1. Jenkins</a:t>
            </a:r>
            <a:endParaRPr b="1" sz="13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b="1" lang="en-GB" sz="1100">
                <a:solidFill>
                  <a:srgbClr val="9900FF"/>
                </a:solidFill>
                <a:latin typeface="Lato"/>
                <a:ea typeface="Lato"/>
                <a:cs typeface="Lato"/>
                <a:sym typeface="Lato"/>
              </a:rPr>
              <a:t>Description</a:t>
            </a:r>
            <a:r>
              <a:rPr lang="en-GB" sz="1100">
                <a:solidFill>
                  <a:srgbClr val="9900FF"/>
                </a:solidFill>
                <a:latin typeface="Lato"/>
                <a:ea typeface="Lato"/>
                <a:cs typeface="Lato"/>
                <a:sym typeface="Lato"/>
              </a:rPr>
              <a:t>: Jenkins is an open-source automation server that is highly customizable and supports a wide variety of plugins. It’s one of the most widely used CI tools.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Key Features</a:t>
            </a:r>
            <a:r>
              <a:rPr lang="en-GB" sz="1100">
                <a:solidFill>
                  <a:srgbClr val="9900FF"/>
                </a:solidFill>
                <a:latin typeface="Lato"/>
                <a:ea typeface="Lato"/>
                <a:cs typeface="Lato"/>
                <a:sym typeface="Lato"/>
              </a:rPr>
              <a:t>:</a:t>
            </a:r>
            <a:endParaRPr sz="1100">
              <a:solidFill>
                <a:srgbClr val="9900FF"/>
              </a:solidFill>
              <a:latin typeface="Lato"/>
              <a:ea typeface="Lato"/>
              <a:cs typeface="Lato"/>
              <a:sym typeface="Lato"/>
            </a:endParaRPr>
          </a:p>
          <a:p>
            <a:pPr indent="-298450" lvl="1" marL="9144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Wide range of plugins for different languages, SCMs, and build tools.</a:t>
            </a:r>
            <a:endParaRPr sz="1100">
              <a:solidFill>
                <a:srgbClr val="9900FF"/>
              </a:solidFill>
              <a:latin typeface="Lato"/>
              <a:ea typeface="Lato"/>
              <a:cs typeface="Lato"/>
              <a:sym typeface="Lato"/>
            </a:endParaRPr>
          </a:p>
          <a:p>
            <a:pPr indent="-298450" lvl="1" marL="9144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Strong community support.</a:t>
            </a:r>
            <a:endParaRPr sz="1100">
              <a:solidFill>
                <a:srgbClr val="9900FF"/>
              </a:solidFill>
              <a:latin typeface="Lato"/>
              <a:ea typeface="Lato"/>
              <a:cs typeface="Lato"/>
              <a:sym typeface="Lato"/>
            </a:endParaRPr>
          </a:p>
          <a:p>
            <a:pPr indent="-298450" lvl="1" marL="9144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Easily extensible with custom scripts.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Use Case</a:t>
            </a:r>
            <a:r>
              <a:rPr lang="en-GB" sz="1100">
                <a:solidFill>
                  <a:srgbClr val="9900FF"/>
                </a:solidFill>
                <a:latin typeface="Lato"/>
                <a:ea typeface="Lato"/>
                <a:cs typeface="Lato"/>
                <a:sym typeface="Lato"/>
              </a:rPr>
              <a:t>: Ideal for complex, multi-language, and multi-platform environments.</a:t>
            </a:r>
            <a:endParaRPr sz="1100">
              <a:solidFill>
                <a:srgbClr val="9900FF"/>
              </a:solidFill>
              <a:latin typeface="Lato"/>
              <a:ea typeface="Lato"/>
              <a:cs typeface="Lato"/>
              <a:sym typeface="Lato"/>
            </a:endParaRPr>
          </a:p>
          <a:p>
            <a:pPr indent="0" lvl="0" marL="0" rtl="0" algn="l">
              <a:spcBef>
                <a:spcPts val="1400"/>
              </a:spcBef>
              <a:spcAft>
                <a:spcPts val="0"/>
              </a:spcAft>
              <a:buNone/>
            </a:pPr>
            <a:r>
              <a:rPr b="1" lang="en-GB" sz="1300">
                <a:solidFill>
                  <a:srgbClr val="9900FF"/>
                </a:solidFill>
                <a:latin typeface="Lato"/>
                <a:ea typeface="Lato"/>
                <a:cs typeface="Lato"/>
                <a:sym typeface="Lato"/>
              </a:rPr>
              <a:t>2.GitLab CI/CD</a:t>
            </a:r>
            <a:endParaRPr b="1" sz="13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b="1" lang="en-GB" sz="1100">
                <a:solidFill>
                  <a:srgbClr val="9900FF"/>
                </a:solidFill>
                <a:latin typeface="Lato"/>
                <a:ea typeface="Lato"/>
                <a:cs typeface="Lato"/>
                <a:sym typeface="Lato"/>
              </a:rPr>
              <a:t>Description</a:t>
            </a:r>
            <a:r>
              <a:rPr lang="en-GB" sz="1100">
                <a:solidFill>
                  <a:srgbClr val="9900FF"/>
                </a:solidFill>
                <a:latin typeface="Lato"/>
                <a:ea typeface="Lato"/>
                <a:cs typeface="Lato"/>
                <a:sym typeface="Lato"/>
              </a:rPr>
              <a:t>: GitLab CI/CD is integrated into GitLab and offers seamless CI/CD pipelines with the GitLab repository.</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Key Features</a:t>
            </a:r>
            <a:r>
              <a:rPr lang="en-GB" sz="1100">
                <a:solidFill>
                  <a:srgbClr val="9900FF"/>
                </a:solidFill>
                <a:latin typeface="Lato"/>
                <a:ea typeface="Lato"/>
                <a:cs typeface="Lato"/>
                <a:sym typeface="Lato"/>
              </a:rPr>
              <a:t>:</a:t>
            </a:r>
            <a:endParaRPr sz="1100">
              <a:solidFill>
                <a:srgbClr val="9900FF"/>
              </a:solidFill>
              <a:latin typeface="Lato"/>
              <a:ea typeface="Lato"/>
              <a:cs typeface="Lato"/>
              <a:sym typeface="Lato"/>
            </a:endParaRPr>
          </a:p>
          <a:p>
            <a:pPr indent="-298450" lvl="1" marL="9144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Fully integrated with GitLab.</a:t>
            </a:r>
            <a:endParaRPr sz="1100">
              <a:solidFill>
                <a:srgbClr val="9900FF"/>
              </a:solidFill>
              <a:latin typeface="Lato"/>
              <a:ea typeface="Lato"/>
              <a:cs typeface="Lato"/>
              <a:sym typeface="Lato"/>
            </a:endParaRPr>
          </a:p>
          <a:p>
            <a:pPr indent="-298450" lvl="1" marL="9144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Supports auto-scaling, parallel execution, and Docker containers.</a:t>
            </a:r>
            <a:endParaRPr sz="1100">
              <a:solidFill>
                <a:srgbClr val="9900FF"/>
              </a:solidFill>
              <a:latin typeface="Lato"/>
              <a:ea typeface="Lato"/>
              <a:cs typeface="Lato"/>
              <a:sym typeface="Lato"/>
            </a:endParaRPr>
          </a:p>
          <a:p>
            <a:pPr indent="-298450" lvl="1" marL="9144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Visual pipeline editor and strong reporting tools.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Use Case</a:t>
            </a:r>
            <a:r>
              <a:rPr lang="en-GB" sz="1100">
                <a:solidFill>
                  <a:srgbClr val="9900FF"/>
                </a:solidFill>
                <a:latin typeface="Lato"/>
                <a:ea typeface="Lato"/>
                <a:cs typeface="Lato"/>
                <a:sym typeface="Lato"/>
              </a:rPr>
              <a:t>: Best for teams already using GitLab for source control.</a:t>
            </a:r>
            <a:endParaRPr>
              <a:solidFill>
                <a:srgbClr val="9900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idx="1" type="body"/>
          </p:nvPr>
        </p:nvSpPr>
        <p:spPr>
          <a:xfrm>
            <a:off x="0" y="1152475"/>
            <a:ext cx="8832300" cy="40689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GB" sz="1500">
                <a:solidFill>
                  <a:srgbClr val="9900FF"/>
                </a:solidFill>
                <a:latin typeface="Lato"/>
                <a:ea typeface="Lato"/>
                <a:cs typeface="Lato"/>
                <a:sym typeface="Lato"/>
              </a:rPr>
              <a:t>CircleCI</a:t>
            </a:r>
            <a:endParaRPr b="1" sz="1500">
              <a:solidFill>
                <a:srgbClr val="9900FF"/>
              </a:solidFill>
              <a:latin typeface="Lato"/>
              <a:ea typeface="Lato"/>
              <a:cs typeface="Lato"/>
              <a:sym typeface="Lato"/>
            </a:endParaRPr>
          </a:p>
          <a:p>
            <a:pPr indent="-311150" lvl="0" marL="457200" rtl="0" algn="l">
              <a:spcBef>
                <a:spcPts val="1200"/>
              </a:spcBef>
              <a:spcAft>
                <a:spcPts val="0"/>
              </a:spcAft>
              <a:buClr>
                <a:srgbClr val="9900FF"/>
              </a:buClr>
              <a:buSzPts val="1300"/>
              <a:buChar char="●"/>
            </a:pPr>
            <a:r>
              <a:rPr b="1" lang="en-GB" sz="1300">
                <a:solidFill>
                  <a:srgbClr val="9900FF"/>
                </a:solidFill>
                <a:latin typeface="Lato"/>
                <a:ea typeface="Lato"/>
                <a:cs typeface="Lato"/>
                <a:sym typeface="Lato"/>
              </a:rPr>
              <a:t>Description</a:t>
            </a:r>
            <a:r>
              <a:rPr lang="en-GB" sz="1300">
                <a:solidFill>
                  <a:srgbClr val="9900FF"/>
                </a:solidFill>
                <a:latin typeface="Lato"/>
                <a:ea typeface="Lato"/>
                <a:cs typeface="Lato"/>
                <a:sym typeface="Lato"/>
              </a:rPr>
              <a:t>: CircleCI is a cloud-based CI tool that supports fast and flexible CI/CD pipelines.</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Char char="●"/>
            </a:pPr>
            <a:r>
              <a:rPr b="1" lang="en-GB" sz="1300">
                <a:solidFill>
                  <a:srgbClr val="9900FF"/>
                </a:solidFill>
                <a:latin typeface="Lato"/>
                <a:ea typeface="Lato"/>
                <a:cs typeface="Lato"/>
                <a:sym typeface="Lato"/>
              </a:rPr>
              <a:t>Key Features</a:t>
            </a:r>
            <a:r>
              <a:rPr lang="en-GB" sz="1300">
                <a:solidFill>
                  <a:srgbClr val="9900FF"/>
                </a:solidFill>
                <a:latin typeface="Lato"/>
                <a:ea typeface="Lato"/>
                <a:cs typeface="Lato"/>
                <a:sym typeface="Lato"/>
              </a:rPr>
              <a:t>:</a:t>
            </a:r>
            <a:endParaRPr sz="1300">
              <a:solidFill>
                <a:srgbClr val="9900FF"/>
              </a:solidFill>
              <a:latin typeface="Lato"/>
              <a:ea typeface="Lato"/>
              <a:cs typeface="Lato"/>
              <a:sym typeface="Lato"/>
            </a:endParaRPr>
          </a:p>
          <a:p>
            <a:pPr indent="-311150" lvl="1" marL="914400" rtl="0" algn="l">
              <a:spcBef>
                <a:spcPts val="0"/>
              </a:spcBef>
              <a:spcAft>
                <a:spcPts val="0"/>
              </a:spcAft>
              <a:buClr>
                <a:srgbClr val="9900FF"/>
              </a:buClr>
              <a:buSzPts val="1300"/>
              <a:buFont typeface="Lato"/>
              <a:buChar char="○"/>
            </a:pPr>
            <a:r>
              <a:rPr lang="en-GB" sz="1300">
                <a:solidFill>
                  <a:srgbClr val="9900FF"/>
                </a:solidFill>
                <a:latin typeface="Lato"/>
                <a:ea typeface="Lato"/>
                <a:cs typeface="Lato"/>
                <a:sym typeface="Lato"/>
              </a:rPr>
              <a:t>Supports Docker and allows for caching dependencies to speed up builds.</a:t>
            </a:r>
            <a:endParaRPr sz="1300">
              <a:solidFill>
                <a:srgbClr val="9900FF"/>
              </a:solidFill>
              <a:latin typeface="Lato"/>
              <a:ea typeface="Lato"/>
              <a:cs typeface="Lato"/>
              <a:sym typeface="Lato"/>
            </a:endParaRPr>
          </a:p>
          <a:p>
            <a:pPr indent="-311150" lvl="1" marL="914400" rtl="0" algn="l">
              <a:spcBef>
                <a:spcPts val="0"/>
              </a:spcBef>
              <a:spcAft>
                <a:spcPts val="0"/>
              </a:spcAft>
              <a:buClr>
                <a:srgbClr val="9900FF"/>
              </a:buClr>
              <a:buSzPts val="1300"/>
              <a:buFont typeface="Lato"/>
              <a:buChar char="○"/>
            </a:pPr>
            <a:r>
              <a:rPr lang="en-GB" sz="1300">
                <a:solidFill>
                  <a:srgbClr val="9900FF"/>
                </a:solidFill>
                <a:latin typeface="Lato"/>
                <a:ea typeface="Lato"/>
                <a:cs typeface="Lato"/>
                <a:sym typeface="Lato"/>
              </a:rPr>
              <a:t>Provides insights and analytics on build performance.</a:t>
            </a:r>
            <a:endParaRPr sz="1300">
              <a:solidFill>
                <a:srgbClr val="9900FF"/>
              </a:solidFill>
              <a:latin typeface="Lato"/>
              <a:ea typeface="Lato"/>
              <a:cs typeface="Lato"/>
              <a:sym typeface="Lato"/>
            </a:endParaRPr>
          </a:p>
          <a:p>
            <a:pPr indent="-311150" lvl="1" marL="914400" rtl="0" algn="l">
              <a:spcBef>
                <a:spcPts val="0"/>
              </a:spcBef>
              <a:spcAft>
                <a:spcPts val="0"/>
              </a:spcAft>
              <a:buClr>
                <a:srgbClr val="9900FF"/>
              </a:buClr>
              <a:buSzPts val="1300"/>
              <a:buFont typeface="Lato"/>
              <a:buChar char="○"/>
            </a:pPr>
            <a:r>
              <a:rPr lang="en-GB" sz="1300">
                <a:solidFill>
                  <a:srgbClr val="9900FF"/>
                </a:solidFill>
                <a:latin typeface="Lato"/>
                <a:ea typeface="Lato"/>
                <a:cs typeface="Lato"/>
                <a:sym typeface="Lato"/>
              </a:rPr>
              <a:t>Flexible configuration through YAML.</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Char char="●"/>
            </a:pPr>
            <a:r>
              <a:rPr b="1" lang="en-GB" sz="1300">
                <a:solidFill>
                  <a:srgbClr val="9900FF"/>
                </a:solidFill>
                <a:latin typeface="Lato"/>
                <a:ea typeface="Lato"/>
                <a:cs typeface="Lato"/>
                <a:sym typeface="Lato"/>
              </a:rPr>
              <a:t>Use Case</a:t>
            </a:r>
            <a:r>
              <a:rPr lang="en-GB" sz="1300">
                <a:solidFill>
                  <a:srgbClr val="9900FF"/>
                </a:solidFill>
                <a:latin typeface="Lato"/>
                <a:ea typeface="Lato"/>
                <a:cs typeface="Lato"/>
                <a:sym typeface="Lato"/>
              </a:rPr>
              <a:t>: Great for teams looking for a cloud-first solution with strong Docker support.</a:t>
            </a:r>
            <a:endParaRPr sz="1300">
              <a:solidFill>
                <a:srgbClr val="9900FF"/>
              </a:solidFill>
              <a:latin typeface="Lato"/>
              <a:ea typeface="Lato"/>
              <a:cs typeface="Lato"/>
              <a:sym typeface="Lato"/>
            </a:endParaRPr>
          </a:p>
          <a:p>
            <a:pPr indent="0" lvl="0" marL="0" rtl="0" algn="l">
              <a:spcBef>
                <a:spcPts val="1400"/>
              </a:spcBef>
              <a:spcAft>
                <a:spcPts val="0"/>
              </a:spcAft>
              <a:buNone/>
            </a:pPr>
            <a:r>
              <a:rPr b="1" lang="en-GB" sz="1500">
                <a:solidFill>
                  <a:srgbClr val="9900FF"/>
                </a:solidFill>
                <a:latin typeface="Lato"/>
                <a:ea typeface="Lato"/>
                <a:cs typeface="Lato"/>
                <a:sym typeface="Lato"/>
              </a:rPr>
              <a:t>Travis CI</a:t>
            </a:r>
            <a:endParaRPr b="1" sz="1500">
              <a:solidFill>
                <a:srgbClr val="9900FF"/>
              </a:solidFill>
              <a:latin typeface="Lato"/>
              <a:ea typeface="Lato"/>
              <a:cs typeface="Lato"/>
              <a:sym typeface="Lato"/>
            </a:endParaRPr>
          </a:p>
          <a:p>
            <a:pPr indent="-311150" lvl="0" marL="457200" rtl="0" algn="l">
              <a:spcBef>
                <a:spcPts val="1200"/>
              </a:spcBef>
              <a:spcAft>
                <a:spcPts val="0"/>
              </a:spcAft>
              <a:buClr>
                <a:srgbClr val="9900FF"/>
              </a:buClr>
              <a:buSzPts val="1300"/>
              <a:buChar char="●"/>
            </a:pPr>
            <a:r>
              <a:rPr b="1" lang="en-GB" sz="1300">
                <a:solidFill>
                  <a:srgbClr val="9900FF"/>
                </a:solidFill>
                <a:latin typeface="Lato"/>
                <a:ea typeface="Lato"/>
                <a:cs typeface="Lato"/>
                <a:sym typeface="Lato"/>
              </a:rPr>
              <a:t>Description</a:t>
            </a:r>
            <a:r>
              <a:rPr lang="en-GB" sz="1300">
                <a:solidFill>
                  <a:srgbClr val="9900FF"/>
                </a:solidFill>
                <a:latin typeface="Lato"/>
                <a:ea typeface="Lato"/>
                <a:cs typeface="Lato"/>
                <a:sym typeface="Lato"/>
              </a:rPr>
              <a:t>: Travis CI is a cloud-based CI tool that integrates with GitHub and Bitbucket. It’s popular among open-source projects.</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Char char="●"/>
            </a:pPr>
            <a:r>
              <a:rPr b="1" lang="en-GB" sz="1300">
                <a:solidFill>
                  <a:srgbClr val="9900FF"/>
                </a:solidFill>
                <a:latin typeface="Lato"/>
                <a:ea typeface="Lato"/>
                <a:cs typeface="Lato"/>
                <a:sym typeface="Lato"/>
              </a:rPr>
              <a:t>Key Features</a:t>
            </a:r>
            <a:r>
              <a:rPr lang="en-GB" sz="1300">
                <a:solidFill>
                  <a:srgbClr val="9900FF"/>
                </a:solidFill>
                <a:latin typeface="Lato"/>
                <a:ea typeface="Lato"/>
                <a:cs typeface="Lato"/>
                <a:sym typeface="Lato"/>
              </a:rPr>
              <a:t>:</a:t>
            </a:r>
            <a:endParaRPr sz="1300">
              <a:solidFill>
                <a:srgbClr val="9900FF"/>
              </a:solidFill>
              <a:latin typeface="Lato"/>
              <a:ea typeface="Lato"/>
              <a:cs typeface="Lato"/>
              <a:sym typeface="Lato"/>
            </a:endParaRPr>
          </a:p>
          <a:p>
            <a:pPr indent="-311150" lvl="1" marL="914400" rtl="0" algn="l">
              <a:spcBef>
                <a:spcPts val="0"/>
              </a:spcBef>
              <a:spcAft>
                <a:spcPts val="0"/>
              </a:spcAft>
              <a:buClr>
                <a:srgbClr val="9900FF"/>
              </a:buClr>
              <a:buSzPts val="1300"/>
              <a:buFont typeface="Lato"/>
              <a:buChar char="○"/>
            </a:pPr>
            <a:r>
              <a:rPr lang="en-GB" sz="1300">
                <a:solidFill>
                  <a:srgbClr val="9900FF"/>
                </a:solidFill>
                <a:latin typeface="Lato"/>
                <a:ea typeface="Lato"/>
                <a:cs typeface="Lato"/>
                <a:sym typeface="Lato"/>
              </a:rPr>
              <a:t>Simple setup with minimal configuration.</a:t>
            </a:r>
            <a:endParaRPr sz="1300">
              <a:solidFill>
                <a:srgbClr val="9900FF"/>
              </a:solidFill>
              <a:latin typeface="Lato"/>
              <a:ea typeface="Lato"/>
              <a:cs typeface="Lato"/>
              <a:sym typeface="Lato"/>
            </a:endParaRPr>
          </a:p>
          <a:p>
            <a:pPr indent="-311150" lvl="1" marL="914400" rtl="0" algn="l">
              <a:spcBef>
                <a:spcPts val="0"/>
              </a:spcBef>
              <a:spcAft>
                <a:spcPts val="0"/>
              </a:spcAft>
              <a:buClr>
                <a:srgbClr val="9900FF"/>
              </a:buClr>
              <a:buSzPts val="1300"/>
              <a:buFont typeface="Lato"/>
              <a:buChar char="○"/>
            </a:pPr>
            <a:r>
              <a:rPr lang="en-GB" sz="1300">
                <a:solidFill>
                  <a:srgbClr val="9900FF"/>
                </a:solidFill>
                <a:latin typeface="Lato"/>
                <a:ea typeface="Lato"/>
                <a:cs typeface="Lato"/>
                <a:sym typeface="Lato"/>
              </a:rPr>
              <a:t>Strong integration with GitHub.</a:t>
            </a:r>
            <a:endParaRPr sz="1300">
              <a:solidFill>
                <a:srgbClr val="9900FF"/>
              </a:solidFill>
              <a:latin typeface="Lato"/>
              <a:ea typeface="Lato"/>
              <a:cs typeface="Lato"/>
              <a:sym typeface="Lato"/>
            </a:endParaRPr>
          </a:p>
          <a:p>
            <a:pPr indent="-311150" lvl="1" marL="914400" rtl="0" algn="l">
              <a:spcBef>
                <a:spcPts val="0"/>
              </a:spcBef>
              <a:spcAft>
                <a:spcPts val="0"/>
              </a:spcAft>
              <a:buClr>
                <a:srgbClr val="9900FF"/>
              </a:buClr>
              <a:buSzPts val="1300"/>
              <a:buFont typeface="Lato"/>
              <a:buChar char="○"/>
            </a:pPr>
            <a:r>
              <a:rPr lang="en-GB" sz="1300">
                <a:solidFill>
                  <a:srgbClr val="9900FF"/>
                </a:solidFill>
                <a:latin typeface="Lato"/>
                <a:ea typeface="Lato"/>
                <a:cs typeface="Lato"/>
                <a:sym typeface="Lato"/>
              </a:rPr>
              <a:t>Free for open-source projects.</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Char char="●"/>
            </a:pPr>
            <a:r>
              <a:rPr b="1" lang="en-GB" sz="1300">
                <a:solidFill>
                  <a:srgbClr val="9900FF"/>
                </a:solidFill>
                <a:latin typeface="Lato"/>
                <a:ea typeface="Lato"/>
                <a:cs typeface="Lato"/>
                <a:sym typeface="Lato"/>
              </a:rPr>
              <a:t>Use Case</a:t>
            </a:r>
            <a:r>
              <a:rPr lang="en-GB" sz="1300">
                <a:solidFill>
                  <a:srgbClr val="9900FF"/>
                </a:solidFill>
                <a:latin typeface="Lato"/>
                <a:ea typeface="Lato"/>
                <a:cs typeface="Lato"/>
                <a:sym typeface="Lato"/>
              </a:rPr>
              <a:t>: Ideal for open-source projects or small to medium-sized teams using GitHub.</a:t>
            </a:r>
            <a:endParaRPr sz="2000">
              <a:solidFill>
                <a:srgbClr val="9900FF"/>
              </a:solidFill>
              <a:latin typeface="Lato"/>
              <a:ea typeface="Lato"/>
              <a:cs typeface="Lato"/>
              <a:sym typeface="Lato"/>
            </a:endParaRPr>
          </a:p>
        </p:txBody>
      </p:sp>
      <p:sp>
        <p:nvSpPr>
          <p:cNvPr id="94" name="Google Shape;94;p20"/>
          <p:cNvSpPr txBox="1"/>
          <p:nvPr>
            <p:ph type="title"/>
          </p:nvPr>
        </p:nvSpPr>
        <p:spPr>
          <a:xfrm>
            <a:off x="464100" y="5974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GB" sz="2400">
                <a:solidFill>
                  <a:srgbClr val="9900FF"/>
                </a:solidFill>
                <a:latin typeface="Lato"/>
                <a:ea typeface="Lato"/>
                <a:cs typeface="Lato"/>
                <a:sym typeface="Lato"/>
              </a:rPr>
              <a:t>Tools for Continuous Integration</a:t>
            </a:r>
            <a:endParaRPr b="1" sz="4000">
              <a:solidFill>
                <a:srgbClr val="9900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45833"/>
              <a:buFont typeface="Arial"/>
              <a:buNone/>
            </a:pPr>
            <a:r>
              <a:rPr b="1" lang="en-GB" sz="2400">
                <a:solidFill>
                  <a:srgbClr val="9900FF"/>
                </a:solidFill>
                <a:latin typeface="Lato"/>
                <a:ea typeface="Lato"/>
                <a:cs typeface="Lato"/>
                <a:sym typeface="Lato"/>
              </a:rPr>
              <a:t>Tools for Continuous Integration</a:t>
            </a:r>
            <a:endParaRPr b="1" sz="4000">
              <a:solidFill>
                <a:srgbClr val="9900FF"/>
              </a:solidFill>
              <a:latin typeface="Lato"/>
              <a:ea typeface="Lato"/>
              <a:cs typeface="Lato"/>
              <a:sym typeface="Lato"/>
            </a:endParaRPr>
          </a:p>
          <a:p>
            <a:pPr indent="0" lvl="0" marL="0" rtl="0" algn="l">
              <a:spcBef>
                <a:spcPts val="0"/>
              </a:spcBef>
              <a:spcAft>
                <a:spcPts val="0"/>
              </a:spcAft>
              <a:buNone/>
            </a:pPr>
            <a:r>
              <a:t/>
            </a:r>
            <a:endParaRPr/>
          </a:p>
        </p:txBody>
      </p:sp>
      <p:sp>
        <p:nvSpPr>
          <p:cNvPr id="100" name="Google Shape;100;p21"/>
          <p:cNvSpPr txBox="1"/>
          <p:nvPr>
            <p:ph idx="1" type="body"/>
          </p:nvPr>
        </p:nvSpPr>
        <p:spPr>
          <a:xfrm>
            <a:off x="124275" y="1152475"/>
            <a:ext cx="8708100" cy="3990900"/>
          </a:xfrm>
          <a:prstGeom prst="rect">
            <a:avLst/>
          </a:prstGeom>
        </p:spPr>
        <p:txBody>
          <a:bodyPr anchorCtr="0" anchor="t" bIns="91425" lIns="91425" spcFirstLastPara="1" rIns="91425" wrap="square" tIns="91425">
            <a:normAutofit fontScale="85000" lnSpcReduction="20000"/>
          </a:bodyPr>
          <a:lstStyle/>
          <a:p>
            <a:pPr indent="0" lvl="0" marL="0" rtl="0" algn="l">
              <a:spcBef>
                <a:spcPts val="1400"/>
              </a:spcBef>
              <a:spcAft>
                <a:spcPts val="0"/>
              </a:spcAft>
              <a:buClr>
                <a:schemeClr val="dk1"/>
              </a:buClr>
              <a:buSzPct val="64705"/>
              <a:buFont typeface="Arial"/>
              <a:buNone/>
            </a:pPr>
            <a:r>
              <a:rPr b="1" lang="en-GB" sz="1700">
                <a:solidFill>
                  <a:srgbClr val="9900FF"/>
                </a:solidFill>
                <a:latin typeface="Lato"/>
                <a:ea typeface="Lato"/>
                <a:cs typeface="Lato"/>
                <a:sym typeface="Lato"/>
              </a:rPr>
              <a:t>Bamboo</a:t>
            </a:r>
            <a:endParaRPr b="1" sz="1700">
              <a:solidFill>
                <a:srgbClr val="9900FF"/>
              </a:solidFill>
              <a:latin typeface="Lato"/>
              <a:ea typeface="Lato"/>
              <a:cs typeface="Lato"/>
              <a:sym typeface="Lato"/>
            </a:endParaRPr>
          </a:p>
          <a:p>
            <a:pPr indent="-309562" lvl="0" marL="457200" rtl="0" algn="l">
              <a:spcBef>
                <a:spcPts val="1500"/>
              </a:spcBef>
              <a:spcAft>
                <a:spcPts val="0"/>
              </a:spcAft>
              <a:buClr>
                <a:srgbClr val="9900FF"/>
              </a:buClr>
              <a:buSzPct val="100000"/>
              <a:buFont typeface="Lato"/>
              <a:buChar char="●"/>
            </a:pPr>
            <a:r>
              <a:rPr b="1" lang="en-GB" sz="1500">
                <a:solidFill>
                  <a:srgbClr val="9900FF"/>
                </a:solidFill>
                <a:latin typeface="Lato"/>
                <a:ea typeface="Lato"/>
                <a:cs typeface="Lato"/>
                <a:sym typeface="Lato"/>
              </a:rPr>
              <a:t>Description: Bamboo is an Atlassian product that integrates seamlessly with other Atlassian tools like Jira and Bitbucket.</a:t>
            </a:r>
            <a:endParaRPr b="1" sz="1500">
              <a:solidFill>
                <a:srgbClr val="9900FF"/>
              </a:solidFill>
              <a:latin typeface="Lato"/>
              <a:ea typeface="Lato"/>
              <a:cs typeface="Lato"/>
              <a:sym typeface="Lato"/>
            </a:endParaRPr>
          </a:p>
          <a:p>
            <a:pPr indent="-309562" lvl="0" marL="457200" rtl="0" algn="l">
              <a:spcBef>
                <a:spcPts val="0"/>
              </a:spcBef>
              <a:spcAft>
                <a:spcPts val="0"/>
              </a:spcAft>
              <a:buClr>
                <a:srgbClr val="9900FF"/>
              </a:buClr>
              <a:buSzPct val="100000"/>
              <a:buFont typeface="Lato"/>
              <a:buChar char="●"/>
            </a:pPr>
            <a:r>
              <a:rPr b="1" lang="en-GB" sz="1500">
                <a:solidFill>
                  <a:srgbClr val="9900FF"/>
                </a:solidFill>
                <a:latin typeface="Lato"/>
                <a:ea typeface="Lato"/>
                <a:cs typeface="Lato"/>
                <a:sym typeface="Lato"/>
              </a:rPr>
              <a:t>Key Features:</a:t>
            </a:r>
            <a:endParaRPr b="1" sz="1500">
              <a:solidFill>
                <a:srgbClr val="9900FF"/>
              </a:solidFill>
              <a:latin typeface="Lato"/>
              <a:ea typeface="Lato"/>
              <a:cs typeface="Lato"/>
              <a:sym typeface="Lato"/>
            </a:endParaRPr>
          </a:p>
          <a:p>
            <a:pPr indent="-309562" lvl="1" marL="914400" rtl="0" algn="l">
              <a:spcBef>
                <a:spcPts val="0"/>
              </a:spcBef>
              <a:spcAft>
                <a:spcPts val="0"/>
              </a:spcAft>
              <a:buClr>
                <a:srgbClr val="9900FF"/>
              </a:buClr>
              <a:buSzPct val="100000"/>
              <a:buFont typeface="Lato"/>
              <a:buChar char="○"/>
            </a:pPr>
            <a:r>
              <a:rPr b="1" lang="en-GB" sz="1500">
                <a:solidFill>
                  <a:srgbClr val="9900FF"/>
                </a:solidFill>
                <a:latin typeface="Lato"/>
                <a:ea typeface="Lato"/>
                <a:cs typeface="Lato"/>
                <a:sym typeface="Lato"/>
              </a:rPr>
              <a:t>Strong integration with Atlassian ecosystem.</a:t>
            </a:r>
            <a:endParaRPr b="1" sz="1500">
              <a:solidFill>
                <a:srgbClr val="9900FF"/>
              </a:solidFill>
              <a:latin typeface="Lato"/>
              <a:ea typeface="Lato"/>
              <a:cs typeface="Lato"/>
              <a:sym typeface="Lato"/>
            </a:endParaRPr>
          </a:p>
          <a:p>
            <a:pPr indent="-309562" lvl="1" marL="914400" rtl="0" algn="l">
              <a:spcBef>
                <a:spcPts val="0"/>
              </a:spcBef>
              <a:spcAft>
                <a:spcPts val="0"/>
              </a:spcAft>
              <a:buClr>
                <a:srgbClr val="9900FF"/>
              </a:buClr>
              <a:buSzPct val="100000"/>
              <a:buFont typeface="Lato"/>
              <a:buChar char="○"/>
            </a:pPr>
            <a:r>
              <a:rPr b="1" lang="en-GB" sz="1500">
                <a:solidFill>
                  <a:srgbClr val="9900FF"/>
                </a:solidFill>
                <a:latin typeface="Lato"/>
                <a:ea typeface="Lato"/>
                <a:cs typeface="Lato"/>
                <a:sym typeface="Lato"/>
              </a:rPr>
              <a:t>Supports parallel builds and deployment projects.</a:t>
            </a:r>
            <a:endParaRPr b="1" sz="1500">
              <a:solidFill>
                <a:srgbClr val="9900FF"/>
              </a:solidFill>
              <a:latin typeface="Lato"/>
              <a:ea typeface="Lato"/>
              <a:cs typeface="Lato"/>
              <a:sym typeface="Lato"/>
            </a:endParaRPr>
          </a:p>
          <a:p>
            <a:pPr indent="-309562" lvl="1" marL="914400" rtl="0" algn="l">
              <a:spcBef>
                <a:spcPts val="0"/>
              </a:spcBef>
              <a:spcAft>
                <a:spcPts val="0"/>
              </a:spcAft>
              <a:buClr>
                <a:srgbClr val="9900FF"/>
              </a:buClr>
              <a:buSzPct val="100000"/>
              <a:buFont typeface="Lato"/>
              <a:buChar char="○"/>
            </a:pPr>
            <a:r>
              <a:rPr b="1" lang="en-GB" sz="1500">
                <a:solidFill>
                  <a:srgbClr val="9900FF"/>
                </a:solidFill>
                <a:latin typeface="Lato"/>
                <a:ea typeface="Lato"/>
                <a:cs typeface="Lato"/>
                <a:sym typeface="Lato"/>
              </a:rPr>
              <a:t>Built-in Git branching workflow support.</a:t>
            </a:r>
            <a:endParaRPr b="1" sz="1500">
              <a:solidFill>
                <a:srgbClr val="9900FF"/>
              </a:solidFill>
              <a:latin typeface="Lato"/>
              <a:ea typeface="Lato"/>
              <a:cs typeface="Lato"/>
              <a:sym typeface="Lato"/>
            </a:endParaRPr>
          </a:p>
          <a:p>
            <a:pPr indent="-309562" lvl="0" marL="457200" rtl="0" algn="l">
              <a:spcBef>
                <a:spcPts val="0"/>
              </a:spcBef>
              <a:spcAft>
                <a:spcPts val="0"/>
              </a:spcAft>
              <a:buClr>
                <a:srgbClr val="9900FF"/>
              </a:buClr>
              <a:buSzPct val="100000"/>
              <a:buFont typeface="Lato"/>
              <a:buChar char="●"/>
            </a:pPr>
            <a:r>
              <a:rPr b="1" lang="en-GB" sz="1500">
                <a:solidFill>
                  <a:srgbClr val="9900FF"/>
                </a:solidFill>
                <a:latin typeface="Lato"/>
                <a:ea typeface="Lato"/>
                <a:cs typeface="Lato"/>
                <a:sym typeface="Lato"/>
              </a:rPr>
              <a:t>Use Case: Best for teams heavily invested in the Atlassian ecosystem.</a:t>
            </a:r>
            <a:endParaRPr b="1" sz="1500">
              <a:solidFill>
                <a:srgbClr val="9900FF"/>
              </a:solidFill>
              <a:latin typeface="Lato"/>
              <a:ea typeface="Lato"/>
              <a:cs typeface="Lato"/>
              <a:sym typeface="Lato"/>
            </a:endParaRPr>
          </a:p>
          <a:p>
            <a:pPr indent="0" lvl="0" marL="0" rtl="0" algn="l">
              <a:spcBef>
                <a:spcPts val="1500"/>
              </a:spcBef>
              <a:spcAft>
                <a:spcPts val="0"/>
              </a:spcAft>
              <a:buClr>
                <a:schemeClr val="dk1"/>
              </a:buClr>
              <a:buSzPct val="64705"/>
              <a:buFont typeface="Arial"/>
              <a:buNone/>
            </a:pPr>
            <a:r>
              <a:rPr b="1" lang="en-GB" sz="1700">
                <a:solidFill>
                  <a:srgbClr val="9900FF"/>
                </a:solidFill>
                <a:latin typeface="Lato"/>
                <a:ea typeface="Lato"/>
                <a:cs typeface="Lato"/>
                <a:sym typeface="Lato"/>
              </a:rPr>
              <a:t>6. TeamCity</a:t>
            </a:r>
            <a:endParaRPr b="1" sz="1700">
              <a:solidFill>
                <a:srgbClr val="9900FF"/>
              </a:solidFill>
              <a:latin typeface="Lato"/>
              <a:ea typeface="Lato"/>
              <a:cs typeface="Lato"/>
              <a:sym typeface="Lato"/>
            </a:endParaRPr>
          </a:p>
          <a:p>
            <a:pPr indent="-309562" lvl="0" marL="457200" rtl="0" algn="l">
              <a:spcBef>
                <a:spcPts val="1500"/>
              </a:spcBef>
              <a:spcAft>
                <a:spcPts val="0"/>
              </a:spcAft>
              <a:buClr>
                <a:srgbClr val="9900FF"/>
              </a:buClr>
              <a:buSzPct val="100000"/>
              <a:buFont typeface="Lato"/>
              <a:buChar char="●"/>
            </a:pPr>
            <a:r>
              <a:rPr b="1" lang="en-GB" sz="1500">
                <a:solidFill>
                  <a:srgbClr val="9900FF"/>
                </a:solidFill>
                <a:latin typeface="Lato"/>
                <a:ea typeface="Lato"/>
                <a:cs typeface="Lato"/>
                <a:sym typeface="Lato"/>
              </a:rPr>
              <a:t>Description: TeamCity is a CI tool developed by JetBrains, known for its robust build management and integration with various development tools.</a:t>
            </a:r>
            <a:endParaRPr b="1" sz="1500">
              <a:solidFill>
                <a:srgbClr val="9900FF"/>
              </a:solidFill>
              <a:latin typeface="Lato"/>
              <a:ea typeface="Lato"/>
              <a:cs typeface="Lato"/>
              <a:sym typeface="Lato"/>
            </a:endParaRPr>
          </a:p>
          <a:p>
            <a:pPr indent="-309562" lvl="0" marL="457200" rtl="0" algn="l">
              <a:spcBef>
                <a:spcPts val="0"/>
              </a:spcBef>
              <a:spcAft>
                <a:spcPts val="0"/>
              </a:spcAft>
              <a:buClr>
                <a:srgbClr val="9900FF"/>
              </a:buClr>
              <a:buSzPct val="100000"/>
              <a:buFont typeface="Lato"/>
              <a:buChar char="●"/>
            </a:pPr>
            <a:r>
              <a:rPr b="1" lang="en-GB" sz="1500">
                <a:solidFill>
                  <a:srgbClr val="9900FF"/>
                </a:solidFill>
                <a:latin typeface="Lato"/>
                <a:ea typeface="Lato"/>
                <a:cs typeface="Lato"/>
                <a:sym typeface="Lato"/>
              </a:rPr>
              <a:t>Key Features:</a:t>
            </a:r>
            <a:endParaRPr b="1" sz="1500">
              <a:solidFill>
                <a:srgbClr val="9900FF"/>
              </a:solidFill>
              <a:latin typeface="Lato"/>
              <a:ea typeface="Lato"/>
              <a:cs typeface="Lato"/>
              <a:sym typeface="Lato"/>
            </a:endParaRPr>
          </a:p>
          <a:p>
            <a:pPr indent="-309562" lvl="1" marL="914400" rtl="0" algn="l">
              <a:spcBef>
                <a:spcPts val="0"/>
              </a:spcBef>
              <a:spcAft>
                <a:spcPts val="0"/>
              </a:spcAft>
              <a:buClr>
                <a:srgbClr val="9900FF"/>
              </a:buClr>
              <a:buSzPct val="100000"/>
              <a:buFont typeface="Lato"/>
              <a:buChar char="○"/>
            </a:pPr>
            <a:r>
              <a:rPr b="1" lang="en-GB" sz="1500">
                <a:solidFill>
                  <a:srgbClr val="9900FF"/>
                </a:solidFill>
                <a:latin typeface="Lato"/>
                <a:ea typeface="Lato"/>
                <a:cs typeface="Lato"/>
                <a:sym typeface="Lato"/>
              </a:rPr>
              <a:t>Comprehensive support for build configuration and templates.</a:t>
            </a:r>
            <a:endParaRPr b="1" sz="1500">
              <a:solidFill>
                <a:srgbClr val="9900FF"/>
              </a:solidFill>
              <a:latin typeface="Lato"/>
              <a:ea typeface="Lato"/>
              <a:cs typeface="Lato"/>
              <a:sym typeface="Lato"/>
            </a:endParaRPr>
          </a:p>
          <a:p>
            <a:pPr indent="-309562" lvl="1" marL="914400" rtl="0" algn="l">
              <a:spcBef>
                <a:spcPts val="0"/>
              </a:spcBef>
              <a:spcAft>
                <a:spcPts val="0"/>
              </a:spcAft>
              <a:buClr>
                <a:srgbClr val="9900FF"/>
              </a:buClr>
              <a:buSzPct val="100000"/>
              <a:buFont typeface="Lato"/>
              <a:buChar char="○"/>
            </a:pPr>
            <a:r>
              <a:rPr b="1" lang="en-GB" sz="1500">
                <a:solidFill>
                  <a:srgbClr val="9900FF"/>
                </a:solidFill>
                <a:latin typeface="Lato"/>
                <a:ea typeface="Lato"/>
                <a:cs typeface="Lato"/>
                <a:sym typeface="Lato"/>
              </a:rPr>
              <a:t>Strong integration with JetBrains IDEs like IntelliJ IDEA.</a:t>
            </a:r>
            <a:endParaRPr b="1" sz="1500">
              <a:solidFill>
                <a:srgbClr val="9900FF"/>
              </a:solidFill>
              <a:latin typeface="Lato"/>
              <a:ea typeface="Lato"/>
              <a:cs typeface="Lato"/>
              <a:sym typeface="Lato"/>
            </a:endParaRPr>
          </a:p>
          <a:p>
            <a:pPr indent="-309562" lvl="1" marL="914400" rtl="0" algn="l">
              <a:spcBef>
                <a:spcPts val="0"/>
              </a:spcBef>
              <a:spcAft>
                <a:spcPts val="0"/>
              </a:spcAft>
              <a:buClr>
                <a:srgbClr val="9900FF"/>
              </a:buClr>
              <a:buSzPct val="100000"/>
              <a:buFont typeface="Lato"/>
              <a:buChar char="○"/>
            </a:pPr>
            <a:r>
              <a:rPr b="1" lang="en-GB" sz="1500">
                <a:solidFill>
                  <a:srgbClr val="9900FF"/>
                </a:solidFill>
                <a:latin typeface="Lato"/>
                <a:ea typeface="Lato"/>
                <a:cs typeface="Lato"/>
                <a:sym typeface="Lato"/>
              </a:rPr>
              <a:t>Advanced build chain dependencies and parallelism.</a:t>
            </a:r>
            <a:endParaRPr b="1" sz="1500">
              <a:solidFill>
                <a:srgbClr val="9900FF"/>
              </a:solidFill>
              <a:latin typeface="Lato"/>
              <a:ea typeface="Lato"/>
              <a:cs typeface="Lato"/>
              <a:sym typeface="Lato"/>
            </a:endParaRPr>
          </a:p>
          <a:p>
            <a:pPr indent="-309562" lvl="0" marL="457200" rtl="0" algn="l">
              <a:spcBef>
                <a:spcPts val="0"/>
              </a:spcBef>
              <a:spcAft>
                <a:spcPts val="0"/>
              </a:spcAft>
              <a:buClr>
                <a:srgbClr val="9900FF"/>
              </a:buClr>
              <a:buSzPct val="100000"/>
              <a:buFont typeface="Lato"/>
              <a:buChar char="●"/>
            </a:pPr>
            <a:r>
              <a:rPr b="1" lang="en-GB" sz="1500">
                <a:solidFill>
                  <a:srgbClr val="9900FF"/>
                </a:solidFill>
                <a:latin typeface="Lato"/>
                <a:ea typeface="Lato"/>
                <a:cs typeface="Lato"/>
                <a:sym typeface="Lato"/>
              </a:rPr>
              <a:t>Use Case: Suitable for teams using JetBrains IDEs or looking for advanced build management capabilities.</a:t>
            </a:r>
            <a:endParaRPr b="1" sz="1700">
              <a:solidFill>
                <a:srgbClr val="9900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