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  <p:sldMasterId id="2147483654" r:id="rId6"/>
    <p:sldMasterId id="2147483655" r:id="rId7"/>
    <p:sldMasterId id="2147483656" r:id="rId8"/>
    <p:sldMasterId id="2147483657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</p:sldIdLst>
  <p:sldSz cy="9753600" cx="13004800"/>
  <p:notesSz cx="6858000" cy="9144000"/>
  <p:embeddedFontLst>
    <p:embeddedFont>
      <p:font typeface="Helvetica Neue"/>
      <p:regular r:id="rId51"/>
      <p:bold r:id="rId52"/>
      <p:italic r:id="rId53"/>
      <p:boldItalic r:id="rId54"/>
    </p:embeddedFont>
    <p:embeddedFont>
      <p:font typeface="Helvetica Neue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807ECA-C6B8-49AD-85E2-193257B61449}">
  <a:tblStyle styleId="{70807ECA-C6B8-49AD-85E2-193257B6144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HelveticaNeue-regular.fntdata"/><Relationship Id="rId50" Type="http://schemas.openxmlformats.org/officeDocument/2006/relationships/slide" Target="slides/slide40.xml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1.xml"/><Relationship Id="rId55" Type="http://schemas.openxmlformats.org/officeDocument/2006/relationships/font" Target="fonts/HelveticaNeueLight-regular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3.xml"/><Relationship Id="rId57" Type="http://schemas.openxmlformats.org/officeDocument/2006/relationships/font" Target="fonts/HelveticaNeueLight-italic.fntdata"/><Relationship Id="rId12" Type="http://schemas.openxmlformats.org/officeDocument/2006/relationships/slide" Target="slides/slide2.xml"/><Relationship Id="rId56" Type="http://schemas.openxmlformats.org/officeDocument/2006/relationships/font" Target="fonts/HelveticaNeueLight-bold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58" Type="http://schemas.openxmlformats.org/officeDocument/2006/relationships/font" Target="fonts/HelveticaNeueLight-boldItalic.fntdata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maven.apache.org/POM/4.0.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 rotWithShape="1">
          <a:blip r:embed="rId3">
            <a:alphaModFix/>
          </a:blip>
          <a:srcRect b="-76207" l="0" r="0" t="-76207"/>
          <a:stretch/>
        </p:blipFill>
        <p:spPr>
          <a:xfrm>
            <a:off x="3454400" y="18034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type="title"/>
          </p:nvPr>
        </p:nvSpPr>
        <p:spPr>
          <a:xfrm>
            <a:off x="1270000" y="5149850"/>
            <a:ext cx="10464800" cy="17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 to Maven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Maven Basics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Creating a New Project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728662" y="2995612"/>
            <a:ext cx="11545887" cy="3759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&lt;?xml version="1.0" encoding="UTF-8"?&gt;</a:t>
            </a:r>
            <a:endParaRPr b="0" i="0" sz="2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&lt;project xmlns="http://maven.apache.org/POM/4.0.0"</a:t>
            </a:r>
            <a:endParaRPr b="0" i="0" sz="2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xmlns:xsi="http://www.w3.org/2001/XMLSchema-instance"</a:t>
            </a:r>
            <a:endParaRPr b="0" i="0" sz="2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xsi:schemaLocation="</a:t>
            </a:r>
            <a:r>
              <a:rPr b="0" i="0" lang="en-US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http://maven.apache.org/POM/4.0.0</a:t>
            </a:r>
            <a:endParaRPr b="0" i="0" sz="2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http://maven.apache.org/xsd/maven-4.0.0.xsd"&gt;</a:t>
            </a:r>
            <a:endParaRPr b="0" i="0" sz="2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&lt;modelVersion&gt;4.0.0&lt;/modelVersion&gt;</a:t>
            </a:r>
            <a:endParaRPr b="0" i="0" sz="2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&lt;groupId&gt;com.example.maventraining&lt;/groupId&gt;</a:t>
            </a:r>
            <a:endParaRPr b="0" i="0" sz="2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&lt;artifactId&gt;simple&lt;/artifactId&gt;</a:t>
            </a:r>
            <a:endParaRPr b="0" i="0" sz="2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&lt;version&gt;1.0-SNAPSHOT&lt;/version&gt;</a:t>
            </a:r>
            <a:endParaRPr b="0" i="0" sz="2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&lt;/project&gt;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Running Maven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ourier New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mvn &lt;phase or goal&gt; [&lt;phase or goal&gt;...]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Maven Lifecycles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Clean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Default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00"/>
              <a:buFont typeface="Helvetica Neue Light"/>
              <a:buNone/>
            </a:pPr>
            <a:r>
              <a:rPr b="0" i="0" lang="en-US" sz="67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Default Lifecycle (Abridged)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Validate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Compile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Package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Integration-test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Verify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Install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Font typeface="Helvetica Neue Light"/>
              <a:buNone/>
            </a:pPr>
            <a:r>
              <a:rPr b="0" i="0" lang="en-US" sz="68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Dependency Management</a:t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2671762" y="2768600"/>
            <a:ext cx="8116887" cy="4216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&lt;dependencies&gt;</a:t>
            </a:r>
            <a:endParaRPr b="0" i="0" sz="3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&lt;dependency&gt;</a:t>
            </a:r>
            <a:endParaRPr b="0" i="0" sz="3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&lt;groupId&gt;junit&lt;/groupId&gt;</a:t>
            </a:r>
            <a:endParaRPr b="0" i="0" sz="3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&lt;artifactId&gt;junit&lt;/artifactId&gt;</a:t>
            </a:r>
            <a:endParaRPr b="0" i="0" sz="3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&lt;version&gt;4.11&lt;/version&gt;</a:t>
            </a:r>
            <a:endParaRPr b="0" i="0" sz="3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&lt;scope&gt;test&lt;/scope&gt;</a:t>
            </a:r>
            <a:endParaRPr b="0" i="0" sz="3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&lt;/dependency&gt;</a:t>
            </a:r>
            <a:endParaRPr b="0" i="0" sz="3000" u="non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&lt;/dependencies&gt;</a:t>
            </a:r>
            <a:endParaRPr/>
          </a:p>
        </p:txBody>
      </p:sp>
      <p:grpSp>
        <p:nvGrpSpPr>
          <p:cNvPr id="141" name="Google Shape;141;p25"/>
          <p:cNvGrpSpPr/>
          <p:nvPr/>
        </p:nvGrpSpPr>
        <p:grpSpPr>
          <a:xfrm>
            <a:off x="920757" y="7061200"/>
            <a:ext cx="11148999" cy="1524000"/>
            <a:chOff x="-4" y="-3"/>
            <a:chExt cx="878" cy="120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0"/>
              <a:ext cx="871" cy="1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42464D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Helvetica Neue Light"/>
                <a:buNone/>
              </a:pPr>
              <a:r>
                <a:rPr b="0" i="0" lang="en-US" sz="4200" u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Coordinates: groupId, artifactId, version, and optional scope</a:t>
              </a:r>
              <a:endParaRPr/>
            </a:p>
          </p:txBody>
        </p:sp>
        <p:pic>
          <p:nvPicPr>
            <p:cNvPr id="143" name="Google Shape;14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" y="-3"/>
              <a:ext cx="878" cy="1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Dependency Scopes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compile (default)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provided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runtime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system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Snapshot Versions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Good for intra-project dependencies during development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Will check for updates each time you build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Will break your build eventually outside a single source tree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x.x-SNAPSHOT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Release versions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Generated by the release plugin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Assumed immutable (cached aggressively)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Directory Layout</a:t>
            </a:r>
            <a:endParaRPr/>
          </a:p>
        </p:txBody>
      </p:sp>
      <p:graphicFrame>
        <p:nvGraphicFramePr>
          <p:cNvPr id="167" name="Google Shape;167;p29"/>
          <p:cNvGraphicFramePr/>
          <p:nvPr/>
        </p:nvGraphicFramePr>
        <p:xfrm>
          <a:off x="1211262" y="274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{70807ECA-C6B8-49AD-85E2-193257B61449}</a:tableStyleId>
              </a:tblPr>
              <a:tblGrid>
                <a:gridCol w="5291125"/>
                <a:gridCol w="5291125"/>
              </a:tblGrid>
              <a:tr h="10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urier New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src/main/java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300"/>
                        <a:buFont typeface="Courier New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Application/Library sources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urier New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src/main/resources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300"/>
                        <a:buFont typeface="Courier New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Application/Library resources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</a:tr>
              <a:tr h="10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urier New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src/main/webapp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300"/>
                        <a:buFont typeface="Courier New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Web application sources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urier New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src/test/java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300"/>
                        <a:buFont typeface="Courier New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sources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</a:tr>
              <a:tr h="10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urier New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src/test/resources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300"/>
                        <a:buFont typeface="Courier New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resources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urier New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target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300"/>
                        <a:buFont typeface="Courier New"/>
                        <a:buNone/>
                      </a:pPr>
                      <a:r>
                        <a:rPr b="0" i="0" lang="en-US" sz="23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 output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Agenda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Why Maven?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Maven Way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Maven Basics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Multi-Module Projects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Web Projects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Integration Testing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Clean/Advanced Maven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-9747" l="0" r="0" t="-9747"/>
          <a:stretch/>
        </p:blipFill>
        <p:spPr>
          <a:xfrm>
            <a:off x="7200900" y="2921000"/>
            <a:ext cx="4064000" cy="54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 POM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POM from which all other POMs inherit</a:t>
            </a:r>
            <a:endParaRPr b="0" i="0" sz="2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Look here for defaults</a:t>
            </a:r>
            <a:endParaRPr b="0" i="0" sz="2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http://maven.apache.org/ref/3.0.4/maven-model-builder/super-pom.html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7200900" y="8204200"/>
            <a:ext cx="4062412" cy="469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Image source: examiner.com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Exercise</a:t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1270000" y="3749675"/>
            <a:ext cx="10464800" cy="32305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Build a simple library that outputs "Hello, World!". Write a HelloWorld class that outputs a String and a test that invokes it. Build and test your project with Maven.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More Basics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b="0" i="0" lang="en-US" sz="6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Plugins</a:t>
            </a:r>
            <a:endParaRPr b="0" i="0" sz="6000" u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b="0" i="0" lang="en-US" sz="6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Packaging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Plugins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Maven's main unit of modularity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most of Maven's functionality is implemented and configured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Plugin Configuration</a:t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385762" y="2768600"/>
            <a:ext cx="12109450" cy="5715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&lt;build&gt;</a:t>
            </a:r>
            <a:endParaRPr b="0" i="0" sz="3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&lt;plugins&gt;</a:t>
            </a:r>
            <a:endParaRPr b="0" i="0" sz="3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&lt;plugin&gt;</a:t>
            </a:r>
            <a:endParaRPr b="0" i="0" sz="3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&lt;artifactId&gt;maven-compiler-plugin&lt;/artifactId&gt;</a:t>
            </a:r>
            <a:endParaRPr b="0" i="0" sz="3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&lt;version&gt;3.1&lt;/version&gt;</a:t>
            </a:r>
            <a:endParaRPr b="0" i="0" sz="3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&lt;configuration&gt;</a:t>
            </a:r>
            <a:endParaRPr b="0" i="0" sz="3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&lt;source&gt;1.6&lt;/source&gt;</a:t>
            </a:r>
            <a:endParaRPr b="0" i="0" sz="3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&lt;target&gt;1.6&lt;/target&gt;</a:t>
            </a:r>
            <a:endParaRPr b="0" i="0" sz="3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&lt;/configuration&gt;</a:t>
            </a:r>
            <a:endParaRPr b="0" i="0" sz="3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&lt;/plugin&gt;</a:t>
            </a:r>
            <a:endParaRPr b="0" i="0" sz="3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&lt;/plugins&gt;</a:t>
            </a:r>
            <a:endParaRPr b="0" i="0" sz="30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&lt;/build&gt;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Built-In Plugins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maven-compiler-plugin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maven-surefire-plugin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maven-dependency-plugin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maven-release-plugin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Common Plugins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AntRun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Cargo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Jasmine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Exec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PMD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Cobertura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Findbugs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Packaging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Defines the artifact type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Binds goals to phases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Core values: pom, jar, maven-plugin, ejb, war, ear, rar, par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Default is jar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Font typeface="Helvetica Neue Light"/>
              <a:buNone/>
            </a:pPr>
            <a:r>
              <a:rPr b="0" i="0" lang="en-US" sz="53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Packaging Binds Goals to Phases</a:t>
            </a:r>
            <a:endParaRPr/>
          </a:p>
        </p:txBody>
      </p:sp>
      <p:graphicFrame>
        <p:nvGraphicFramePr>
          <p:cNvPr id="223" name="Google Shape;223;p38"/>
          <p:cNvGraphicFramePr/>
          <p:nvPr/>
        </p:nvGraphicFramePr>
        <p:xfrm>
          <a:off x="1630362" y="2789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{70807ECA-C6B8-49AD-85E2-193257B61449}</a:tableStyleId>
              </a:tblPr>
              <a:tblGrid>
                <a:gridCol w="4870450"/>
                <a:gridCol w="4870450"/>
              </a:tblGrid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Phase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8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Goal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186B0"/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process-resources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resources:resources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compile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compiler:compile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process-test-resources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resources:testResources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test-compile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compiler:testCompile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test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surefire:test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package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jar:jar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install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install:install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deploy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deploy:deploy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B93C0">
                        <a:alpha val="24705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Exercise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 isEmpty check on a String, set source/target compiler versions to 1.6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Is Maven?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Build tool (focused on JVM)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Convention over configuration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Structured project model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Build code reuse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0"/>
          <p:cNvPicPr preferRelativeResize="0"/>
          <p:nvPr/>
        </p:nvPicPr>
        <p:blipFill rotWithShape="1">
          <a:blip r:embed="rId3">
            <a:alphaModFix/>
          </a:blip>
          <a:srcRect b="-39224" l="0" r="0" t="-39224"/>
          <a:stretch/>
        </p:blipFill>
        <p:spPr>
          <a:xfrm>
            <a:off x="7200900" y="2921000"/>
            <a:ext cx="4064000" cy="54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0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Multi-Module Maven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Why?</a:t>
            </a:r>
            <a:endParaRPr b="0" i="0" sz="2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How?</a:t>
            </a:r>
            <a:endParaRPr b="0" i="0" sz="2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Dependence vs. Inheritance</a:t>
            </a:r>
            <a:endParaRPr b="0" i="0" sz="2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Why Multiple Modules?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Group related functionality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Isolate unrelated functionality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Organize dependencies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 for sharing code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 of packaging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Multi-Modules: How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Top-level pom packaging with modules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Optional parent in sub-modules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Modules</a:t>
            </a:r>
            <a:endParaRPr/>
          </a:p>
        </p:txBody>
      </p:sp>
      <p:sp>
        <p:nvSpPr>
          <p:cNvPr id="254" name="Google Shape;254;p43"/>
          <p:cNvSpPr/>
          <p:nvPr/>
        </p:nvSpPr>
        <p:spPr>
          <a:xfrm>
            <a:off x="1163637" y="3300412"/>
            <a:ext cx="10504487" cy="3149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&lt;modules&gt;</a:t>
            </a:r>
            <a:endParaRPr b="0" i="0" sz="42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&lt;module&gt;hello-util&lt;/module&gt;</a:t>
            </a:r>
            <a:endParaRPr b="0" i="0" sz="42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&lt;module&gt;hello-service&lt;/module&gt;</a:t>
            </a:r>
            <a:endParaRPr b="0" i="0" sz="42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&lt;/modules&gt;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Parent</a:t>
            </a:r>
            <a:endParaRPr/>
          </a:p>
        </p:txBody>
      </p:sp>
      <p:sp>
        <p:nvSpPr>
          <p:cNvPr id="260" name="Google Shape;260;p44"/>
          <p:cNvSpPr/>
          <p:nvPr/>
        </p:nvSpPr>
        <p:spPr>
          <a:xfrm>
            <a:off x="1216025" y="3611562"/>
            <a:ext cx="10456862" cy="25273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&lt;parent&gt;</a:t>
            </a:r>
            <a:endParaRPr b="0" i="0" sz="2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&lt;groupId&gt;com.example.maventraining&lt;/groupId&gt;</a:t>
            </a:r>
            <a:endParaRPr b="0" i="0" sz="2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&lt;artifactId&gt;hello&lt;/artifactId&gt;</a:t>
            </a:r>
            <a:endParaRPr b="0" i="0" sz="2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&lt;version&gt;1.0-SNAPSHOT&lt;/version&gt;</a:t>
            </a:r>
            <a:endParaRPr b="0" i="0" sz="280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&lt;/parent&gt;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1270000" y="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Dependence vs. Inheritance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dependencies to share code, resources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inheritance to aggregate common settings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Naming</a:t>
            </a:r>
            <a:endParaRPr/>
          </a:p>
        </p:txBody>
      </p:sp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"There are only two hard things in Computer Science: naming, cache invalidation, and off-by-one errors." - almost Phil Karlton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modules are top-level, referenced by groupId-artifactId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http://maven.apache.org/guides/mini/guide-naming-conventions.html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Exercise: Multi-Module</a:t>
            </a:r>
            <a:endParaRPr/>
          </a:p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Now that we have a Hello utility, we'd like to use it to greet people on our roster of users. For each name on our roster, output "Hello, &lt;name&gt;!". While the Hello utility might be generally useful, this greeting service is specialized functionality, so it should go in its own module.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Bonus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Web modules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Integration testing with Cargo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Dependency management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Properties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Profiles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Web Modules</a:t>
            </a:r>
            <a:endParaRPr/>
          </a:p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war packaging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Static resources in </a:t>
            </a:r>
            <a:r>
              <a:rPr b="0" i="0" lang="en-US" sz="3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src/main/webapp</a:t>
            </a:r>
            <a:endParaRPr b="0" i="0" sz="3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Courier New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web.xml </a:t>
            </a: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b="0" i="0" lang="en-US" sz="3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src/main/webapp/WEB-INF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Why Maven?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844800"/>
            <a:ext cx="5080000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Exercise: Hello Web</a:t>
            </a:r>
            <a:endParaRPr/>
          </a:p>
        </p:txBody>
      </p:sp>
      <p:sp>
        <p:nvSpPr>
          <p:cNvPr id="296" name="Google Shape;296;p50"/>
          <p:cNvSpPr/>
          <p:nvPr/>
        </p:nvSpPr>
        <p:spPr>
          <a:xfrm>
            <a:off x="688975" y="3670300"/>
            <a:ext cx="11625262" cy="3911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</a:pPr>
            <a:r>
              <a:rPr b="0" i="0" lang="en-US" sz="42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We’d like to expose our HelloWorld utility as a web service. Write a simple servlet that extracts the name from the URL and serves the hello response as plain text.</a:t>
            </a:r>
            <a:endParaRPr b="0" i="0" sz="4200" u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-22612" l="0" r="0" t="-22613"/>
          <a:stretch/>
        </p:blipFill>
        <p:spPr>
          <a:xfrm>
            <a:off x="7200900" y="2921000"/>
            <a:ext cx="4064000" cy="54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Shanty Town Builds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Rarely get focused attention</a:t>
            </a:r>
            <a:endParaRPr b="0" i="0" sz="2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Haphazard areas of focus</a:t>
            </a:r>
            <a:endParaRPr b="0" i="0" sz="2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Each is unique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-37715" l="0" r="0" t="-37715"/>
          <a:stretch/>
        </p:blipFill>
        <p:spPr>
          <a:xfrm>
            <a:off x="6484937" y="2919412"/>
            <a:ext cx="5494337" cy="542448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Regular Structure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Approachable</a:t>
            </a:r>
            <a:endParaRPr b="0" i="0" sz="2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Machine-readable</a:t>
            </a:r>
            <a:endParaRPr b="0" i="0" sz="2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Codifies good practice</a:t>
            </a:r>
            <a:endParaRPr b="0" i="0" sz="2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Supports collective ownership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7878762" y="7477125"/>
            <a:ext cx="2706687" cy="660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</a:pPr>
            <a:r>
              <a:rPr b="0" i="0" lang="en-US" sz="18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Photo: Russ Allison Loar</a:t>
            </a:r>
            <a:endParaRPr b="0" i="0" sz="1800" u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</a:pPr>
            <a:r>
              <a:rPr b="0" i="0" lang="en-US" sz="18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http://bit.ly/14flwzd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Good Practices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Separate code, tests, resources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Platform independence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Declarative dependency management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Share resources via dependencies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Predictable directory structure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built artifacts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Why Not Maven?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automation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Legacy code with intricate build incantations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Might be able to bridge with AntRun or custom plugins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 Light"/>
              <a:buNone/>
            </a:pPr>
            <a:r>
              <a:rPr b="0" i="0" lang="en-US" sz="8000" u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Maven Way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Don't fight Maven. You'll lose.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Maven is a box that turns source code into build artifacts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First, try to see how your problem fits into Maven's worldview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Next, you might want to write a plugin or use AntRun</a:t>
            </a:r>
            <a:endParaRPr b="0" i="0" sz="38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 Light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 you're still struggling, you may want to consider another tool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FFFFFF"/>
      </a:dk1>
      <a:lt1>
        <a:srgbClr val="000000"/>
      </a:lt1>
      <a:dk2>
        <a:srgbClr val="D4D6D9"/>
      </a:dk2>
      <a:lt2>
        <a:srgbClr val="42464D"/>
      </a:lt2>
      <a:accent1>
        <a:srgbClr val="094EB3"/>
      </a:accent1>
      <a:accent2>
        <a:srgbClr val="1B8D14"/>
      </a:accent2>
      <a:accent3>
        <a:srgbClr val="000000"/>
      </a:accent3>
      <a:accent4>
        <a:srgbClr val="094EB3"/>
      </a:accent4>
      <a:accent5>
        <a:srgbClr val="1B8D14"/>
      </a:accent5>
      <a:accent6>
        <a:srgbClr val="000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FFFFFF"/>
      </a:dk1>
      <a:lt1>
        <a:srgbClr val="000000"/>
      </a:lt1>
      <a:dk2>
        <a:srgbClr val="D4D6D9"/>
      </a:dk2>
      <a:lt2>
        <a:srgbClr val="42464D"/>
      </a:lt2>
      <a:accent1>
        <a:srgbClr val="094EB3"/>
      </a:accent1>
      <a:accent2>
        <a:srgbClr val="1B8D14"/>
      </a:accent2>
      <a:accent3>
        <a:srgbClr val="000000"/>
      </a:accent3>
      <a:accent4>
        <a:srgbClr val="094EB3"/>
      </a:accent4>
      <a:accent5>
        <a:srgbClr val="1B8D14"/>
      </a:accent5>
      <a:accent6>
        <a:srgbClr val="000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FFFFFF"/>
      </a:dk1>
      <a:lt1>
        <a:srgbClr val="000000"/>
      </a:lt1>
      <a:dk2>
        <a:srgbClr val="D4D6D9"/>
      </a:dk2>
      <a:lt2>
        <a:srgbClr val="42464D"/>
      </a:lt2>
      <a:accent1>
        <a:srgbClr val="094EB3"/>
      </a:accent1>
      <a:accent2>
        <a:srgbClr val="1B8D14"/>
      </a:accent2>
      <a:accent3>
        <a:srgbClr val="000000"/>
      </a:accent3>
      <a:accent4>
        <a:srgbClr val="094EB3"/>
      </a:accent4>
      <a:accent5>
        <a:srgbClr val="1B8D14"/>
      </a:accent5>
      <a:accent6>
        <a:srgbClr val="000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FFFFFF"/>
      </a:dk1>
      <a:lt1>
        <a:srgbClr val="000000"/>
      </a:lt1>
      <a:dk2>
        <a:srgbClr val="D4D6D9"/>
      </a:dk2>
      <a:lt2>
        <a:srgbClr val="42464D"/>
      </a:lt2>
      <a:accent1>
        <a:srgbClr val="094EB3"/>
      </a:accent1>
      <a:accent2>
        <a:srgbClr val="1B8D14"/>
      </a:accent2>
      <a:accent3>
        <a:srgbClr val="000000"/>
      </a:accent3>
      <a:accent4>
        <a:srgbClr val="094EB3"/>
      </a:accent4>
      <a:accent5>
        <a:srgbClr val="1B8D14"/>
      </a:accent5>
      <a:accent6>
        <a:srgbClr val="000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FFFFFF"/>
      </a:dk1>
      <a:lt1>
        <a:srgbClr val="000000"/>
      </a:lt1>
      <a:dk2>
        <a:srgbClr val="D4D6D9"/>
      </a:dk2>
      <a:lt2>
        <a:srgbClr val="42464D"/>
      </a:lt2>
      <a:accent1>
        <a:srgbClr val="094EB3"/>
      </a:accent1>
      <a:accent2>
        <a:srgbClr val="1B8D14"/>
      </a:accent2>
      <a:accent3>
        <a:srgbClr val="000000"/>
      </a:accent3>
      <a:accent4>
        <a:srgbClr val="094EB3"/>
      </a:accent4>
      <a:accent5>
        <a:srgbClr val="1B8D14"/>
      </a:accent5>
      <a:accent6>
        <a:srgbClr val="000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