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Lato"/>
      <p:regular r:id="rId43"/>
      <p:bold r:id="rId44"/>
      <p:italic r:id="rId45"/>
      <p:boldItalic r:id="rId46"/>
    </p:embeddedFont>
    <p:embeddedFont>
      <p:font typeface="Roboto Mon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Lato-bold.fntdata"/><Relationship Id="rId43" Type="http://schemas.openxmlformats.org/officeDocument/2006/relationships/font" Target="fonts/Lato-regular.fntdata"/><Relationship Id="rId46" Type="http://schemas.openxmlformats.org/officeDocument/2006/relationships/font" Target="fonts/Lato-boldItalic.fntdata"/><Relationship Id="rId45"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Mono-bold.fntdata"/><Relationship Id="rId47" Type="http://schemas.openxmlformats.org/officeDocument/2006/relationships/font" Target="fonts/RobotoMono-regular.fntdata"/><Relationship Id="rId49" Type="http://schemas.openxmlformats.org/officeDocument/2006/relationships/font" Target="fonts/RobotoMon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RobotoMon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f82703e101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f82703e10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f82703e101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f82703e101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f82703e101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f82703e101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f82703e101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f82703e101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f82703e10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f82703e10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f82703e101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f82703e101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f82703e101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f82703e101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f82703e101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f82703e101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f82703e101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f82703e101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f82703e101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f82703e101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f8105ab5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f8105ab5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f82703e101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f82703e101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f82703e101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f82703e101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f82703e101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f82703e101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f82703e101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f82703e101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f82703e101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f82703e101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f82703e101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f82703e101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f82703e101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f82703e101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f82703e10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f82703e10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f82703e10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f82703e10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f82703e10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f82703e10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8105ab55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8105ab55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f82703e10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f82703e10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f82703e10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f82703e10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f82703e101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f82703e10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f82703e101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f82703e10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f82703e101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f82703e101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f82703e10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f82703e10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f82703e101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f82703e10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f82d3131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f82d3131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f82703e10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f82703e10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f82703e10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f82703e10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f82703e10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f82703e10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f82703e10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f82703e10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f82703e10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f82703e10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f82703e10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f82703e10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4700">
                <a:solidFill>
                  <a:srgbClr val="9900FF"/>
                </a:solidFill>
                <a:latin typeface="Lato"/>
                <a:ea typeface="Lato"/>
                <a:cs typeface="Lato"/>
                <a:sym typeface="Lato"/>
              </a:rPr>
              <a:t>Introduction to Hibernate</a:t>
            </a:r>
            <a:endParaRPr sz="4700">
              <a:solidFill>
                <a:srgbClr val="9900FF"/>
              </a:solidFill>
              <a:latin typeface="Lato"/>
              <a:ea typeface="Lato"/>
              <a:cs typeface="Lato"/>
              <a:sym typeface="Lato"/>
            </a:endParaRPr>
          </a:p>
          <a:p>
            <a:pPr indent="0" lvl="0" marL="0" rtl="0" algn="ctr">
              <a:spcBef>
                <a:spcPts val="0"/>
              </a:spcBef>
              <a:spcAft>
                <a:spcPts val="0"/>
              </a:spcAft>
              <a:buNone/>
            </a:pPr>
            <a:r>
              <a:rPr lang="en-GB" sz="4700">
                <a:solidFill>
                  <a:srgbClr val="9900FF"/>
                </a:solidFill>
                <a:latin typeface="Lato"/>
                <a:ea typeface="Lato"/>
                <a:cs typeface="Lato"/>
                <a:sym typeface="Lato"/>
              </a:rPr>
              <a:t>Day 8</a:t>
            </a:r>
            <a:endParaRPr sz="4700">
              <a:solidFill>
                <a:srgbClr val="9900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idx="1" type="body"/>
          </p:nvPr>
        </p:nvSpPr>
        <p:spPr>
          <a:xfrm>
            <a:off x="0" y="1152475"/>
            <a:ext cx="8832300" cy="41397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1"/>
              </a:buClr>
              <a:buSzPts val="1018"/>
              <a:buFont typeface="Arial"/>
              <a:buNone/>
            </a:pPr>
            <a:r>
              <a:rPr b="1" lang="en-GB" sz="1317">
                <a:solidFill>
                  <a:srgbClr val="9900FF"/>
                </a:solidFill>
                <a:latin typeface="Lato"/>
                <a:ea typeface="Lato"/>
                <a:cs typeface="Lato"/>
                <a:sym typeface="Lato"/>
              </a:rPr>
              <a:t>Database Independence</a:t>
            </a:r>
            <a:r>
              <a:rPr lang="en-GB" sz="1317">
                <a:solidFill>
                  <a:srgbClr val="9900FF"/>
                </a:solidFill>
                <a:latin typeface="Lato"/>
                <a:ea typeface="Lato"/>
                <a:cs typeface="Lato"/>
                <a:sym typeface="Lato"/>
              </a:rPr>
              <a:t>:</a:t>
            </a:r>
            <a:endParaRPr sz="1317">
              <a:solidFill>
                <a:srgbClr val="9900FF"/>
              </a:solidFill>
              <a:latin typeface="Lato"/>
              <a:ea typeface="Lato"/>
              <a:cs typeface="Lato"/>
              <a:sym typeface="Lato"/>
            </a:endParaRPr>
          </a:p>
          <a:p>
            <a:pPr indent="-312261" lvl="0" marL="457200" rtl="0" algn="l">
              <a:lnSpc>
                <a:spcPct val="95000"/>
              </a:lnSpc>
              <a:spcBef>
                <a:spcPts val="1200"/>
              </a:spcBef>
              <a:spcAft>
                <a:spcPts val="0"/>
              </a:spcAft>
              <a:buClr>
                <a:srgbClr val="9900FF"/>
              </a:buClr>
              <a:buSzPts val="1318"/>
              <a:buFont typeface="Lato"/>
              <a:buChar char="●"/>
            </a:pPr>
            <a:r>
              <a:rPr lang="en-GB" sz="1317">
                <a:solidFill>
                  <a:srgbClr val="9900FF"/>
                </a:solidFill>
                <a:latin typeface="Lato"/>
                <a:ea typeface="Lato"/>
                <a:cs typeface="Lato"/>
                <a:sym typeface="Lato"/>
              </a:rPr>
              <a:t>Hibernate provides a layer of abstraction over the database, allowing you to switch between different relational databases with minimal configuration changes. It uses dialects to support various databases like MySQL, PostgreSQL, Oracle, and more.</a:t>
            </a:r>
            <a:endParaRPr sz="1317">
              <a:solidFill>
                <a:srgbClr val="9900FF"/>
              </a:solidFill>
              <a:latin typeface="Lato"/>
              <a:ea typeface="Lato"/>
              <a:cs typeface="Lato"/>
              <a:sym typeface="Lato"/>
            </a:endParaRPr>
          </a:p>
          <a:p>
            <a:pPr indent="-312261" lvl="0" marL="457200" rtl="0" algn="l">
              <a:lnSpc>
                <a:spcPct val="95000"/>
              </a:lnSpc>
              <a:spcBef>
                <a:spcPts val="0"/>
              </a:spcBef>
              <a:spcAft>
                <a:spcPts val="0"/>
              </a:spcAft>
              <a:buClr>
                <a:srgbClr val="9900FF"/>
              </a:buClr>
              <a:buSzPts val="1318"/>
              <a:buFont typeface="Lato"/>
              <a:buChar char="●"/>
            </a:pPr>
            <a:r>
              <a:rPr lang="en-GB" sz="1317">
                <a:solidFill>
                  <a:srgbClr val="9900FF"/>
                </a:solidFill>
                <a:latin typeface="Lato"/>
                <a:ea typeface="Lato"/>
                <a:cs typeface="Lato"/>
                <a:sym typeface="Lato"/>
              </a:rPr>
              <a:t>This makes your application more flexible and less dependent on a specific database technology.</a:t>
            </a:r>
            <a:endParaRPr sz="1317">
              <a:solidFill>
                <a:srgbClr val="9900FF"/>
              </a:solidFill>
              <a:latin typeface="Lato"/>
              <a:ea typeface="Lato"/>
              <a:cs typeface="Lato"/>
              <a:sym typeface="Lato"/>
            </a:endParaRPr>
          </a:p>
          <a:p>
            <a:pPr indent="-228600" lvl="0" marL="457200" rtl="0" algn="l">
              <a:lnSpc>
                <a:spcPct val="95000"/>
              </a:lnSpc>
              <a:spcBef>
                <a:spcPts val="1200"/>
              </a:spcBef>
              <a:spcAft>
                <a:spcPts val="0"/>
              </a:spcAft>
              <a:buSzPts val="1018"/>
              <a:buNone/>
            </a:pPr>
            <a:r>
              <a:rPr b="1" lang="en-GB" sz="1317">
                <a:solidFill>
                  <a:srgbClr val="9900FF"/>
                </a:solidFill>
                <a:latin typeface="Lato"/>
                <a:ea typeface="Lato"/>
                <a:cs typeface="Lato"/>
                <a:sym typeface="Lato"/>
              </a:rPr>
              <a:t>Transaction Management</a:t>
            </a:r>
            <a:r>
              <a:rPr lang="en-GB" sz="1317">
                <a:solidFill>
                  <a:srgbClr val="9900FF"/>
                </a:solidFill>
                <a:latin typeface="Lato"/>
                <a:ea typeface="Lato"/>
                <a:cs typeface="Lato"/>
                <a:sym typeface="Lato"/>
              </a:rPr>
              <a:t>:</a:t>
            </a:r>
            <a:endParaRPr sz="1317">
              <a:solidFill>
                <a:srgbClr val="9900FF"/>
              </a:solidFill>
              <a:latin typeface="Lato"/>
              <a:ea typeface="Lato"/>
              <a:cs typeface="Lato"/>
              <a:sym typeface="Lato"/>
            </a:endParaRPr>
          </a:p>
          <a:p>
            <a:pPr indent="-312261" lvl="0" marL="457200" rtl="0" algn="l">
              <a:lnSpc>
                <a:spcPct val="95000"/>
              </a:lnSpc>
              <a:spcBef>
                <a:spcPts val="1200"/>
              </a:spcBef>
              <a:spcAft>
                <a:spcPts val="0"/>
              </a:spcAft>
              <a:buClr>
                <a:srgbClr val="9900FF"/>
              </a:buClr>
              <a:buSzPts val="1318"/>
              <a:buFont typeface="Lato"/>
              <a:buChar char="●"/>
            </a:pPr>
            <a:r>
              <a:rPr lang="en-GB" sz="1317">
                <a:solidFill>
                  <a:srgbClr val="9900FF"/>
                </a:solidFill>
                <a:latin typeface="Lato"/>
                <a:ea typeface="Lato"/>
                <a:cs typeface="Lato"/>
                <a:sym typeface="Lato"/>
              </a:rPr>
              <a:t>Hibernate integrates seamlessly with Java Transaction API (JTA) and other transaction management mechanisms. It ensures that operations are executed within a transaction, maintaining data integrity and consistency.</a:t>
            </a:r>
            <a:endParaRPr sz="1317">
              <a:solidFill>
                <a:srgbClr val="9900FF"/>
              </a:solidFill>
              <a:latin typeface="Lato"/>
              <a:ea typeface="Lato"/>
              <a:cs typeface="Lato"/>
              <a:sym typeface="Lato"/>
            </a:endParaRPr>
          </a:p>
          <a:p>
            <a:pPr indent="-312261" lvl="0" marL="457200" rtl="0" algn="l">
              <a:lnSpc>
                <a:spcPct val="95000"/>
              </a:lnSpc>
              <a:spcBef>
                <a:spcPts val="0"/>
              </a:spcBef>
              <a:spcAft>
                <a:spcPts val="0"/>
              </a:spcAft>
              <a:buClr>
                <a:srgbClr val="9900FF"/>
              </a:buClr>
              <a:buSzPts val="1318"/>
              <a:buFont typeface="Lato"/>
              <a:buChar char="●"/>
            </a:pPr>
            <a:r>
              <a:rPr lang="en-GB" sz="1317">
                <a:solidFill>
                  <a:srgbClr val="9900FF"/>
                </a:solidFill>
                <a:latin typeface="Lato"/>
                <a:ea typeface="Lato"/>
                <a:cs typeface="Lato"/>
                <a:sym typeface="Lato"/>
              </a:rPr>
              <a:t>Hibernate also supports atomic transactions, where a series of operations can be committed or rolled back as a single unit.</a:t>
            </a:r>
            <a:endParaRPr sz="1317">
              <a:solidFill>
                <a:srgbClr val="9900FF"/>
              </a:solidFill>
              <a:latin typeface="Lato"/>
              <a:ea typeface="Lato"/>
              <a:cs typeface="Lato"/>
              <a:sym typeface="Lato"/>
            </a:endParaRPr>
          </a:p>
          <a:p>
            <a:pPr indent="0" lvl="0" marL="0" rtl="0" algn="l">
              <a:lnSpc>
                <a:spcPct val="95000"/>
              </a:lnSpc>
              <a:spcBef>
                <a:spcPts val="1200"/>
              </a:spcBef>
              <a:spcAft>
                <a:spcPts val="0"/>
              </a:spcAft>
              <a:buSzPts val="1018"/>
              <a:buNone/>
            </a:pPr>
            <a:r>
              <a:rPr b="1" lang="en-GB" sz="1317">
                <a:solidFill>
                  <a:srgbClr val="9900FF"/>
                </a:solidFill>
                <a:latin typeface="Lato"/>
                <a:ea typeface="Lato"/>
                <a:cs typeface="Lato"/>
                <a:sym typeface="Lato"/>
              </a:rPr>
              <a:t>Caching</a:t>
            </a:r>
            <a:r>
              <a:rPr lang="en-GB" sz="1317">
                <a:solidFill>
                  <a:srgbClr val="9900FF"/>
                </a:solidFill>
                <a:latin typeface="Lato"/>
                <a:ea typeface="Lato"/>
                <a:cs typeface="Lato"/>
                <a:sym typeface="Lato"/>
              </a:rPr>
              <a:t>:</a:t>
            </a:r>
            <a:endParaRPr sz="1317">
              <a:solidFill>
                <a:srgbClr val="9900FF"/>
              </a:solidFill>
              <a:latin typeface="Lato"/>
              <a:ea typeface="Lato"/>
              <a:cs typeface="Lato"/>
              <a:sym typeface="Lato"/>
            </a:endParaRPr>
          </a:p>
          <a:p>
            <a:pPr indent="-312261" lvl="0" marL="457200" rtl="0" algn="l">
              <a:lnSpc>
                <a:spcPct val="95000"/>
              </a:lnSpc>
              <a:spcBef>
                <a:spcPts val="1200"/>
              </a:spcBef>
              <a:spcAft>
                <a:spcPts val="0"/>
              </a:spcAft>
              <a:buClr>
                <a:srgbClr val="9900FF"/>
              </a:buClr>
              <a:buSzPts val="1318"/>
              <a:buFont typeface="Lato"/>
              <a:buChar char="●"/>
            </a:pPr>
            <a:r>
              <a:rPr lang="en-GB" sz="1317">
                <a:solidFill>
                  <a:srgbClr val="9900FF"/>
                </a:solidFill>
                <a:latin typeface="Lato"/>
                <a:ea typeface="Lato"/>
                <a:cs typeface="Lato"/>
                <a:sym typeface="Lato"/>
              </a:rPr>
              <a:t>Hibernate implements both first-level (session-level) and second-level (session factory-level) caching mechanisms to optimize database access. Caching reduces the number of database hits by storing frequently accessed data in memory.</a:t>
            </a:r>
            <a:endParaRPr sz="1317">
              <a:solidFill>
                <a:srgbClr val="9900FF"/>
              </a:solidFill>
              <a:latin typeface="Lato"/>
              <a:ea typeface="Lato"/>
              <a:cs typeface="Lato"/>
              <a:sym typeface="Lato"/>
            </a:endParaRPr>
          </a:p>
          <a:p>
            <a:pPr indent="-312261" lvl="0" marL="457200" rtl="0" algn="l">
              <a:lnSpc>
                <a:spcPct val="95000"/>
              </a:lnSpc>
              <a:spcBef>
                <a:spcPts val="0"/>
              </a:spcBef>
              <a:spcAft>
                <a:spcPts val="0"/>
              </a:spcAft>
              <a:buClr>
                <a:srgbClr val="9900FF"/>
              </a:buClr>
              <a:buSzPts val="1318"/>
              <a:buFont typeface="Lato"/>
              <a:buChar char="●"/>
            </a:pPr>
            <a:r>
              <a:rPr lang="en-GB" sz="1317">
                <a:solidFill>
                  <a:srgbClr val="9900FF"/>
                </a:solidFill>
                <a:latin typeface="Lato"/>
                <a:ea typeface="Lato"/>
                <a:cs typeface="Lato"/>
                <a:sym typeface="Lato"/>
              </a:rPr>
              <a:t>This enhances the performance of applications, especially those that handle large volumes of data.</a:t>
            </a:r>
            <a:endParaRPr sz="1965">
              <a:solidFill>
                <a:srgbClr val="9900FF"/>
              </a:solidFill>
              <a:latin typeface="Lato"/>
              <a:ea typeface="Lato"/>
              <a:cs typeface="Lato"/>
              <a:sym typeface="Lato"/>
            </a:endParaRPr>
          </a:p>
        </p:txBody>
      </p:sp>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200"/>
              </a:spcAft>
              <a:buNone/>
            </a:pPr>
            <a:r>
              <a:rPr b="1" lang="en-GB" sz="1900">
                <a:solidFill>
                  <a:srgbClr val="9900FF"/>
                </a:solidFill>
                <a:latin typeface="Lato"/>
                <a:ea typeface="Lato"/>
                <a:cs typeface="Lato"/>
                <a:sym typeface="Lato"/>
              </a:rPr>
              <a:t>Key Roles of Hibernate in Persistence:</a:t>
            </a:r>
            <a:endParaRPr sz="3600">
              <a:solidFill>
                <a:srgbClr val="9900F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idx="1" type="body"/>
          </p:nvPr>
        </p:nvSpPr>
        <p:spPr>
          <a:xfrm>
            <a:off x="0" y="1152475"/>
            <a:ext cx="8832300" cy="41397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9900FF"/>
              </a:buClr>
              <a:buSzPts val="1400"/>
              <a:buChar char="●"/>
            </a:pPr>
            <a:r>
              <a:rPr b="1" lang="en-GB" sz="1400">
                <a:solidFill>
                  <a:srgbClr val="9900FF"/>
                </a:solidFill>
                <a:latin typeface="Lato"/>
                <a:ea typeface="Lato"/>
                <a:cs typeface="Lato"/>
                <a:sym typeface="Lato"/>
              </a:rPr>
              <a:t>Lazy Loading and Fetching Strategies</a:t>
            </a:r>
            <a:r>
              <a:rPr lang="en-GB" sz="1400">
                <a:solidFill>
                  <a:srgbClr val="9900FF"/>
                </a:solidFill>
                <a:latin typeface="Lato"/>
                <a:ea typeface="Lato"/>
                <a:cs typeface="Lato"/>
                <a:sym typeface="Lato"/>
              </a:rPr>
              <a:t>:</a:t>
            </a:r>
            <a:endParaRPr sz="1400">
              <a:solidFill>
                <a:srgbClr val="9900FF"/>
              </a:solidFill>
              <a:latin typeface="Lato"/>
              <a:ea typeface="Lato"/>
              <a:cs typeface="Lato"/>
              <a:sym typeface="Lato"/>
            </a:endParaRPr>
          </a:p>
          <a:p>
            <a:pPr indent="-317500" lvl="1" marL="914400" rtl="0" algn="l">
              <a:spcBef>
                <a:spcPts val="0"/>
              </a:spcBef>
              <a:spcAft>
                <a:spcPts val="0"/>
              </a:spcAft>
              <a:buClr>
                <a:srgbClr val="9900FF"/>
              </a:buClr>
              <a:buSzPts val="1400"/>
              <a:buFont typeface="Lato"/>
              <a:buAutoNum type="alphaLcPeriod"/>
            </a:pPr>
            <a:r>
              <a:rPr lang="en-GB">
                <a:solidFill>
                  <a:srgbClr val="9900FF"/>
                </a:solidFill>
                <a:latin typeface="Lato"/>
                <a:ea typeface="Lato"/>
                <a:cs typeface="Lato"/>
                <a:sym typeface="Lato"/>
              </a:rPr>
              <a:t>Hibernate supports lazy loading, where data is loaded on-demand rather than upfront. This is particularly useful in scenarios where not all related data is needed immediately, improving performance.</a:t>
            </a:r>
            <a:endParaRPr>
              <a:solidFill>
                <a:srgbClr val="9900FF"/>
              </a:solidFill>
              <a:latin typeface="Lato"/>
              <a:ea typeface="Lato"/>
              <a:cs typeface="Lato"/>
              <a:sym typeface="Lato"/>
            </a:endParaRPr>
          </a:p>
          <a:p>
            <a:pPr indent="-317500" lvl="1" marL="914400" rtl="0" algn="l">
              <a:spcBef>
                <a:spcPts val="0"/>
              </a:spcBef>
              <a:spcAft>
                <a:spcPts val="0"/>
              </a:spcAft>
              <a:buClr>
                <a:srgbClr val="9900FF"/>
              </a:buClr>
              <a:buSzPts val="1400"/>
              <a:buFont typeface="Lato"/>
              <a:buAutoNum type="alphaLcPeriod"/>
            </a:pPr>
            <a:r>
              <a:rPr lang="en-GB">
                <a:solidFill>
                  <a:srgbClr val="9900FF"/>
                </a:solidFill>
                <a:latin typeface="Lato"/>
                <a:ea typeface="Lato"/>
                <a:cs typeface="Lato"/>
                <a:sym typeface="Lato"/>
              </a:rPr>
              <a:t>It also offers various fetching strategies to control how related entities are loaded (e.g., eager loading, batch fetching).</a:t>
            </a:r>
            <a:endParaRPr>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Char char="●"/>
            </a:pPr>
            <a:r>
              <a:rPr b="1" lang="en-GB" sz="1400">
                <a:solidFill>
                  <a:srgbClr val="9900FF"/>
                </a:solidFill>
                <a:latin typeface="Lato"/>
                <a:ea typeface="Lato"/>
                <a:cs typeface="Lato"/>
                <a:sym typeface="Lato"/>
              </a:rPr>
              <a:t>Inheritance Mapping</a:t>
            </a:r>
            <a:r>
              <a:rPr lang="en-GB" sz="1400">
                <a:solidFill>
                  <a:srgbClr val="9900FF"/>
                </a:solidFill>
                <a:latin typeface="Lato"/>
                <a:ea typeface="Lato"/>
                <a:cs typeface="Lato"/>
                <a:sym typeface="Lato"/>
              </a:rPr>
              <a:t>:</a:t>
            </a:r>
            <a:endParaRPr sz="1400">
              <a:solidFill>
                <a:srgbClr val="9900FF"/>
              </a:solidFill>
              <a:latin typeface="Lato"/>
              <a:ea typeface="Lato"/>
              <a:cs typeface="Lato"/>
              <a:sym typeface="Lato"/>
            </a:endParaRPr>
          </a:p>
          <a:p>
            <a:pPr indent="-317500" lvl="1" marL="914400" rtl="0" algn="l">
              <a:spcBef>
                <a:spcPts val="0"/>
              </a:spcBef>
              <a:spcAft>
                <a:spcPts val="0"/>
              </a:spcAft>
              <a:buClr>
                <a:srgbClr val="9900FF"/>
              </a:buClr>
              <a:buSzPts val="1400"/>
              <a:buFont typeface="Lato"/>
              <a:buAutoNum type="alphaLcPeriod"/>
            </a:pPr>
            <a:r>
              <a:rPr lang="en-GB">
                <a:solidFill>
                  <a:srgbClr val="9900FF"/>
                </a:solidFill>
                <a:latin typeface="Lato"/>
                <a:ea typeface="Lato"/>
                <a:cs typeface="Lato"/>
                <a:sym typeface="Lato"/>
              </a:rPr>
              <a:t>Hibernate supports mapping of inheritance hierarchies in Java to database tables. It provides different strategies like Single Table, Table per Class, and Joined Table to map these hierarchies effectively.</a:t>
            </a:r>
            <a:endParaRPr>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Char char="●"/>
            </a:pPr>
            <a:r>
              <a:rPr b="1" lang="en-GB" sz="1400">
                <a:solidFill>
                  <a:srgbClr val="9900FF"/>
                </a:solidFill>
                <a:latin typeface="Lato"/>
                <a:ea typeface="Lato"/>
                <a:cs typeface="Lato"/>
                <a:sym typeface="Lato"/>
              </a:rPr>
              <a:t>Automatic Schema Generation</a:t>
            </a:r>
            <a:r>
              <a:rPr lang="en-GB" sz="1400">
                <a:solidFill>
                  <a:srgbClr val="9900FF"/>
                </a:solidFill>
                <a:latin typeface="Lato"/>
                <a:ea typeface="Lato"/>
                <a:cs typeface="Lato"/>
                <a:sym typeface="Lato"/>
              </a:rPr>
              <a:t>:</a:t>
            </a:r>
            <a:endParaRPr sz="1400">
              <a:solidFill>
                <a:srgbClr val="9900FF"/>
              </a:solidFill>
              <a:latin typeface="Lato"/>
              <a:ea typeface="Lato"/>
              <a:cs typeface="Lato"/>
              <a:sym typeface="Lato"/>
            </a:endParaRPr>
          </a:p>
          <a:p>
            <a:pPr indent="-317500" lvl="1" marL="914400" rtl="0" algn="l">
              <a:spcBef>
                <a:spcPts val="0"/>
              </a:spcBef>
              <a:spcAft>
                <a:spcPts val="0"/>
              </a:spcAft>
              <a:buClr>
                <a:srgbClr val="9900FF"/>
              </a:buClr>
              <a:buSzPts val="1400"/>
              <a:buFont typeface="Lato"/>
              <a:buAutoNum type="alphaLcPeriod"/>
            </a:pPr>
            <a:r>
              <a:rPr lang="en-GB">
                <a:solidFill>
                  <a:srgbClr val="9900FF"/>
                </a:solidFill>
                <a:latin typeface="Lato"/>
                <a:ea typeface="Lato"/>
                <a:cs typeface="Lato"/>
                <a:sym typeface="Lato"/>
              </a:rPr>
              <a:t>Hibernate can automatically generate database schemas based on the entity mappings. This includes creating tables, defining constraints, and managing relationships between entities.</a:t>
            </a:r>
            <a:endParaRPr>
              <a:solidFill>
                <a:srgbClr val="9900FF"/>
              </a:solidFill>
              <a:latin typeface="Lato"/>
              <a:ea typeface="Lato"/>
              <a:cs typeface="Lato"/>
              <a:sym typeface="Lato"/>
            </a:endParaRPr>
          </a:p>
          <a:p>
            <a:pPr indent="-317500" lvl="1" marL="914400" rtl="0" algn="l">
              <a:spcBef>
                <a:spcPts val="0"/>
              </a:spcBef>
              <a:spcAft>
                <a:spcPts val="0"/>
              </a:spcAft>
              <a:buClr>
                <a:srgbClr val="9900FF"/>
              </a:buClr>
              <a:buSzPts val="1400"/>
              <a:buFont typeface="Lato"/>
              <a:buAutoNum type="alphaLcPeriod"/>
            </a:pPr>
            <a:r>
              <a:rPr lang="en-GB">
                <a:solidFill>
                  <a:srgbClr val="9900FF"/>
                </a:solidFill>
                <a:latin typeface="Lato"/>
                <a:ea typeface="Lato"/>
                <a:cs typeface="Lato"/>
                <a:sym typeface="Lato"/>
              </a:rPr>
              <a:t>It also supports schema update and validation, ensuring that the database schema is in sync with the Java model.</a:t>
            </a:r>
            <a:endParaRPr b="1" sz="1617">
              <a:solidFill>
                <a:srgbClr val="9900FF"/>
              </a:solidFill>
              <a:latin typeface="Lato"/>
              <a:ea typeface="Lato"/>
              <a:cs typeface="Lato"/>
              <a:sym typeface="Lato"/>
            </a:endParaRPr>
          </a:p>
        </p:txBody>
      </p:sp>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200"/>
              </a:spcAft>
              <a:buNone/>
            </a:pPr>
            <a:r>
              <a:rPr b="1" lang="en-GB" sz="2200">
                <a:solidFill>
                  <a:srgbClr val="9900FF"/>
                </a:solidFill>
                <a:latin typeface="Lato"/>
                <a:ea typeface="Lato"/>
                <a:cs typeface="Lato"/>
                <a:sym typeface="Lato"/>
              </a:rPr>
              <a:t>Key Roles of Hibernate in Persistence:</a:t>
            </a:r>
            <a:endParaRPr sz="3900">
              <a:solidFill>
                <a:srgbClr val="9900FF"/>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GB" sz="1800">
                <a:solidFill>
                  <a:srgbClr val="9900FF"/>
                </a:solidFill>
                <a:latin typeface="Lato"/>
                <a:ea typeface="Lato"/>
                <a:cs typeface="Lato"/>
                <a:sym typeface="Lato"/>
              </a:rPr>
              <a:t>Entity mapping with annotations (@Entity, @Id, @Column)</a:t>
            </a:r>
            <a:endParaRPr sz="1800">
              <a:solidFill>
                <a:srgbClr val="9900FF"/>
              </a:solidFill>
              <a:latin typeface="Lato"/>
              <a:ea typeface="Lato"/>
              <a:cs typeface="Lato"/>
              <a:sym typeface="Lato"/>
            </a:endParaRPr>
          </a:p>
        </p:txBody>
      </p:sp>
      <p:sp>
        <p:nvSpPr>
          <p:cNvPr id="120" name="Google Shape;12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GB" sz="1300">
                <a:solidFill>
                  <a:srgbClr val="9900FF"/>
                </a:solidFill>
                <a:latin typeface="Lato"/>
                <a:ea typeface="Lato"/>
                <a:cs typeface="Lato"/>
                <a:sym typeface="Lato"/>
              </a:rPr>
              <a:t>Entity mapping with annotations in Hibernate is a straightforward way to define how Java objects are persisted in relational databases. Hibernate uses several annotations to map a Java class to a database table and its fields to the table columns. The most commonly used annotations for this purpose are @Entity, @Id, and @Column.</a:t>
            </a:r>
            <a:endParaRPr sz="1300">
              <a:solidFill>
                <a:srgbClr val="9900FF"/>
              </a:solidFill>
              <a:latin typeface="Lato"/>
              <a:ea typeface="Lato"/>
              <a:cs typeface="Lato"/>
              <a:sym typeface="Lato"/>
            </a:endParaRPr>
          </a:p>
          <a:p>
            <a:pPr indent="0" lvl="0" marL="0" rtl="0" algn="l">
              <a:spcBef>
                <a:spcPts val="1400"/>
              </a:spcBef>
              <a:spcAft>
                <a:spcPts val="0"/>
              </a:spcAft>
              <a:buClr>
                <a:schemeClr val="dk1"/>
              </a:buClr>
              <a:buSzPts val="1100"/>
              <a:buFont typeface="Arial"/>
              <a:buNone/>
            </a:pPr>
            <a:r>
              <a:rPr b="1" lang="en-GB" sz="1500">
                <a:solidFill>
                  <a:srgbClr val="9900FF"/>
                </a:solidFill>
                <a:latin typeface="Lato"/>
                <a:ea typeface="Lato"/>
                <a:cs typeface="Lato"/>
                <a:sym typeface="Lato"/>
              </a:rPr>
              <a:t>Key Annotations for Entity Mapping</a:t>
            </a:r>
            <a:endParaRPr b="1" sz="1500">
              <a:solidFill>
                <a:srgbClr val="9900FF"/>
              </a:solidFill>
              <a:latin typeface="Lato"/>
              <a:ea typeface="Lato"/>
              <a:cs typeface="Lato"/>
              <a:sym typeface="Lato"/>
            </a:endParaRPr>
          </a:p>
          <a:p>
            <a:pPr indent="-311150" lvl="0" marL="457200" rtl="0" algn="l">
              <a:spcBef>
                <a:spcPts val="1200"/>
              </a:spcBef>
              <a:spcAft>
                <a:spcPts val="0"/>
              </a:spcAft>
              <a:buClr>
                <a:srgbClr val="9900FF"/>
              </a:buClr>
              <a:buSzPts val="1300"/>
              <a:buFont typeface="Lato"/>
              <a:buAutoNum type="arabicPeriod"/>
            </a:pPr>
            <a:r>
              <a:rPr b="1" lang="en-GB" sz="1300">
                <a:solidFill>
                  <a:srgbClr val="9900FF"/>
                </a:solidFill>
                <a:latin typeface="Lato"/>
                <a:ea typeface="Lato"/>
                <a:cs typeface="Lato"/>
                <a:sym typeface="Lato"/>
              </a:rPr>
              <a:t>@Entity</a:t>
            </a:r>
            <a:endParaRPr b="1" sz="1300">
              <a:solidFill>
                <a:srgbClr val="9900FF"/>
              </a:solidFill>
              <a:latin typeface="Lato"/>
              <a:ea typeface="Lato"/>
              <a:cs typeface="Lato"/>
              <a:sym typeface="Lato"/>
            </a:endParaRPr>
          </a:p>
          <a:p>
            <a:pPr indent="-311150" lvl="1" marL="914400" rtl="0" algn="l">
              <a:spcBef>
                <a:spcPts val="0"/>
              </a:spcBef>
              <a:spcAft>
                <a:spcPts val="0"/>
              </a:spcAft>
              <a:buClr>
                <a:srgbClr val="9900FF"/>
              </a:buClr>
              <a:buSzPts val="1300"/>
              <a:buChar char="○"/>
            </a:pPr>
            <a:r>
              <a:rPr lang="en-GB" sz="1300">
                <a:solidFill>
                  <a:srgbClr val="9900FF"/>
                </a:solidFill>
                <a:latin typeface="Lato"/>
                <a:ea typeface="Lato"/>
                <a:cs typeface="Lato"/>
                <a:sym typeface="Lato"/>
              </a:rPr>
              <a:t>The @Entity annotation is used to mark a class as a persistent entity, meaning that instances of this class can be persisted in the database.</a:t>
            </a:r>
            <a:endParaRPr sz="1300">
              <a:solidFill>
                <a:srgbClr val="9900FF"/>
              </a:solidFill>
              <a:latin typeface="Lato"/>
              <a:ea typeface="Lato"/>
              <a:cs typeface="Lato"/>
              <a:sym typeface="Lato"/>
            </a:endParaRPr>
          </a:p>
          <a:p>
            <a:pPr indent="-311150" lvl="1" marL="914400" rtl="0" algn="l">
              <a:spcBef>
                <a:spcPts val="0"/>
              </a:spcBef>
              <a:spcAft>
                <a:spcPts val="0"/>
              </a:spcAft>
              <a:buClr>
                <a:srgbClr val="9900FF"/>
              </a:buClr>
              <a:buSzPts val="1300"/>
              <a:buFont typeface="Lato"/>
              <a:buChar char="○"/>
            </a:pPr>
            <a:r>
              <a:rPr lang="en-GB" sz="1300">
                <a:solidFill>
                  <a:srgbClr val="9900FF"/>
                </a:solidFill>
                <a:latin typeface="Lato"/>
                <a:ea typeface="Lato"/>
                <a:cs typeface="Lato"/>
                <a:sym typeface="Lato"/>
              </a:rPr>
              <a:t>This annotation tells Hibernate to map the class to a table in the database.</a:t>
            </a:r>
            <a:endParaRPr sz="1300">
              <a:solidFill>
                <a:srgbClr val="9900FF"/>
              </a:solidFill>
              <a:latin typeface="Lato"/>
              <a:ea typeface="Lato"/>
              <a:cs typeface="Lato"/>
              <a:sym typeface="Lato"/>
            </a:endParaRPr>
          </a:p>
          <a:p>
            <a:pPr indent="-311150" lvl="1" marL="914400" rtl="0" algn="l">
              <a:spcBef>
                <a:spcPts val="0"/>
              </a:spcBef>
              <a:spcAft>
                <a:spcPts val="0"/>
              </a:spcAft>
              <a:buClr>
                <a:srgbClr val="9900FF"/>
              </a:buClr>
              <a:buSzPts val="1300"/>
              <a:buChar char="○"/>
            </a:pPr>
            <a:r>
              <a:rPr lang="en-GB" sz="1300">
                <a:solidFill>
                  <a:srgbClr val="9900FF"/>
                </a:solidFill>
                <a:latin typeface="Lato"/>
                <a:ea typeface="Lato"/>
                <a:cs typeface="Lato"/>
                <a:sym typeface="Lato"/>
              </a:rPr>
              <a:t>By default, the class name is used as the table name, but this can be overridden using the @Table annotation.</a:t>
            </a:r>
            <a:endParaRPr sz="1300">
              <a:solidFill>
                <a:srgbClr val="9900FF"/>
              </a:solidFill>
              <a:latin typeface="Lato"/>
              <a:ea typeface="Lato"/>
              <a:cs typeface="Lato"/>
              <a:sym typeface="Lato"/>
            </a:endParaRPr>
          </a:p>
          <a:p>
            <a:pPr indent="0" lvl="0" marL="0" rtl="0" algn="l">
              <a:spcBef>
                <a:spcPts val="1200"/>
              </a:spcBef>
              <a:spcAft>
                <a:spcPts val="1200"/>
              </a:spcAft>
              <a:buNone/>
            </a:pPr>
            <a:r>
              <a:t/>
            </a:r>
            <a:endParaRPr sz="2000">
              <a:solidFill>
                <a:srgbClr val="9900FF"/>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GB" sz="1200">
                <a:solidFill>
                  <a:srgbClr val="9900FF"/>
                </a:solidFill>
                <a:latin typeface="Lato"/>
                <a:ea typeface="Lato"/>
                <a:cs typeface="Lato"/>
                <a:sym typeface="Lato"/>
              </a:rPr>
              <a:t>@Column</a:t>
            </a:r>
            <a:endParaRPr b="1" sz="1200">
              <a:solidFill>
                <a:srgbClr val="9900FF"/>
              </a:solidFill>
              <a:latin typeface="Lato"/>
              <a:ea typeface="Lato"/>
              <a:cs typeface="Lato"/>
              <a:sym typeface="Lato"/>
            </a:endParaRPr>
          </a:p>
          <a:p>
            <a:pPr indent="-304800" lvl="0" marL="457200" rtl="0" algn="l">
              <a:spcBef>
                <a:spcPts val="1200"/>
              </a:spcBef>
              <a:spcAft>
                <a:spcPts val="0"/>
              </a:spcAft>
              <a:buClr>
                <a:srgbClr val="9900FF"/>
              </a:buClr>
              <a:buSzPts val="1200"/>
              <a:buChar char="●"/>
            </a:pPr>
            <a:r>
              <a:rPr lang="en-GB" sz="1200">
                <a:solidFill>
                  <a:srgbClr val="9900FF"/>
                </a:solidFill>
                <a:latin typeface="Lato"/>
                <a:ea typeface="Lato"/>
                <a:cs typeface="Lato"/>
                <a:sym typeface="Lato"/>
              </a:rPr>
              <a:t>The @Column annotation is used to specify the mapping between a class field and a column in the database table.</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By default, the field name is used as the column name, but you can override this by specifying the column name in the annotation.</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Char char="●"/>
            </a:pPr>
            <a:r>
              <a:rPr lang="en-GB" sz="1200">
                <a:solidFill>
                  <a:srgbClr val="9900FF"/>
                </a:solidFill>
                <a:latin typeface="Lato"/>
                <a:ea typeface="Lato"/>
                <a:cs typeface="Lato"/>
                <a:sym typeface="Lato"/>
              </a:rPr>
              <a:t>You can also define additional properties such as nullable, length, unique, etc., to control the column's characteristics.</a:t>
            </a:r>
            <a:endParaRPr sz="1200">
              <a:solidFill>
                <a:srgbClr val="9900FF"/>
              </a:solidFill>
              <a:latin typeface="Lato"/>
              <a:ea typeface="Lato"/>
              <a:cs typeface="Lato"/>
              <a:sym typeface="Lato"/>
            </a:endParaRPr>
          </a:p>
          <a:p>
            <a:pPr indent="0" lvl="0" marL="457200" rtl="0" algn="l">
              <a:spcBef>
                <a:spcPts val="1200"/>
              </a:spcBef>
              <a:spcAft>
                <a:spcPts val="0"/>
              </a:spcAft>
              <a:buNone/>
            </a:pPr>
            <a:r>
              <a:rPr b="1" lang="en-GB" sz="1200">
                <a:solidFill>
                  <a:srgbClr val="9900FF"/>
                </a:solidFill>
                <a:latin typeface="Lato"/>
                <a:ea typeface="Lato"/>
                <a:cs typeface="Lato"/>
                <a:sym typeface="Lato"/>
              </a:rPr>
              <a:t>Key Attributes of @Column</a:t>
            </a:r>
            <a:r>
              <a:rPr lang="en-GB" sz="1200">
                <a:solidFill>
                  <a:srgbClr val="9900FF"/>
                </a:solidFill>
                <a:latin typeface="Lato"/>
                <a:ea typeface="Lato"/>
                <a:cs typeface="Lato"/>
                <a:sym typeface="Lato"/>
              </a:rPr>
              <a:t>:</a:t>
            </a:r>
            <a:endParaRPr sz="1200">
              <a:solidFill>
                <a:srgbClr val="9900FF"/>
              </a:solidFill>
              <a:latin typeface="Lato"/>
              <a:ea typeface="Lato"/>
              <a:cs typeface="Lato"/>
              <a:sym typeface="Lato"/>
            </a:endParaRPr>
          </a:p>
          <a:p>
            <a:pPr indent="-304800" lvl="1" marL="914400" rtl="0" algn="l">
              <a:spcBef>
                <a:spcPts val="1200"/>
              </a:spcBef>
              <a:spcAft>
                <a:spcPts val="0"/>
              </a:spcAft>
              <a:buClr>
                <a:srgbClr val="9900FF"/>
              </a:buClr>
              <a:buSzPts val="1200"/>
              <a:buAutoNum type="alphaLcPeriod"/>
            </a:pPr>
            <a:r>
              <a:rPr lang="en-GB" sz="1200">
                <a:solidFill>
                  <a:srgbClr val="9900FF"/>
                </a:solidFill>
                <a:latin typeface="Lato"/>
                <a:ea typeface="Lato"/>
                <a:cs typeface="Lato"/>
                <a:sym typeface="Lato"/>
              </a:rPr>
              <a:t>name: Specifies the name of the column in the database. If not provided, the field name is used.</a:t>
            </a:r>
            <a:endParaRPr sz="1200">
              <a:solidFill>
                <a:srgbClr val="9900FF"/>
              </a:solidFill>
              <a:latin typeface="Lato"/>
              <a:ea typeface="Lato"/>
              <a:cs typeface="Lato"/>
              <a:sym typeface="Lato"/>
            </a:endParaRPr>
          </a:p>
          <a:p>
            <a:pPr indent="-304800" lvl="1" marL="914400" rtl="0" algn="l">
              <a:spcBef>
                <a:spcPts val="0"/>
              </a:spcBef>
              <a:spcAft>
                <a:spcPts val="0"/>
              </a:spcAft>
              <a:buClr>
                <a:srgbClr val="9900FF"/>
              </a:buClr>
              <a:buSzPts val="1200"/>
              <a:buAutoNum type="alphaLcPeriod"/>
            </a:pPr>
            <a:r>
              <a:rPr lang="en-GB" sz="1200">
                <a:solidFill>
                  <a:srgbClr val="9900FF"/>
                </a:solidFill>
                <a:latin typeface="Lato"/>
                <a:ea typeface="Lato"/>
                <a:cs typeface="Lato"/>
                <a:sym typeface="Lato"/>
              </a:rPr>
              <a:t>nullable: Indicates whether the column can contain NULL values. The default is true.</a:t>
            </a:r>
            <a:endParaRPr sz="1200">
              <a:solidFill>
                <a:srgbClr val="9900FF"/>
              </a:solidFill>
              <a:latin typeface="Lato"/>
              <a:ea typeface="Lato"/>
              <a:cs typeface="Lato"/>
              <a:sym typeface="Lato"/>
            </a:endParaRPr>
          </a:p>
          <a:p>
            <a:pPr indent="-304800" lvl="1" marL="914400" rtl="0" algn="l">
              <a:spcBef>
                <a:spcPts val="0"/>
              </a:spcBef>
              <a:spcAft>
                <a:spcPts val="0"/>
              </a:spcAft>
              <a:buClr>
                <a:srgbClr val="9900FF"/>
              </a:buClr>
              <a:buSzPts val="1200"/>
              <a:buAutoNum type="alphaLcPeriod"/>
            </a:pPr>
            <a:r>
              <a:rPr lang="en-GB" sz="1200">
                <a:solidFill>
                  <a:srgbClr val="9900FF"/>
                </a:solidFill>
                <a:latin typeface="Lato"/>
                <a:ea typeface="Lato"/>
                <a:cs typeface="Lato"/>
                <a:sym typeface="Lato"/>
              </a:rPr>
              <a:t>unique: Specifies whether the column should have unique values across all rows. The default is false.</a:t>
            </a:r>
            <a:endParaRPr sz="1200">
              <a:solidFill>
                <a:srgbClr val="9900FF"/>
              </a:solidFill>
              <a:latin typeface="Lato"/>
              <a:ea typeface="Lato"/>
              <a:cs typeface="Lato"/>
              <a:sym typeface="Lato"/>
            </a:endParaRPr>
          </a:p>
          <a:p>
            <a:pPr indent="-304800" lvl="1" marL="914400" rtl="0" algn="l">
              <a:spcBef>
                <a:spcPts val="0"/>
              </a:spcBef>
              <a:spcAft>
                <a:spcPts val="0"/>
              </a:spcAft>
              <a:buClr>
                <a:srgbClr val="9900FF"/>
              </a:buClr>
              <a:buSzPts val="1200"/>
              <a:buAutoNum type="alphaLcPeriod"/>
            </a:pPr>
            <a:r>
              <a:rPr lang="en-GB" sz="1200">
                <a:solidFill>
                  <a:srgbClr val="9900FF"/>
                </a:solidFill>
                <a:latin typeface="Lato"/>
                <a:ea typeface="Lato"/>
                <a:cs typeface="Lato"/>
                <a:sym typeface="Lato"/>
              </a:rPr>
              <a:t>length: Sets the length of the column for String values. The default is 255.</a:t>
            </a:r>
            <a:endParaRPr sz="1200">
              <a:solidFill>
                <a:srgbClr val="9900FF"/>
              </a:solidFill>
              <a:latin typeface="Lato"/>
              <a:ea typeface="Lato"/>
              <a:cs typeface="Lato"/>
              <a:sym typeface="Lato"/>
            </a:endParaRPr>
          </a:p>
          <a:p>
            <a:pPr indent="-304800" lvl="1" marL="914400" rtl="0" algn="l">
              <a:spcBef>
                <a:spcPts val="0"/>
              </a:spcBef>
              <a:spcAft>
                <a:spcPts val="0"/>
              </a:spcAft>
              <a:buClr>
                <a:srgbClr val="9900FF"/>
              </a:buClr>
              <a:buSzPts val="1200"/>
              <a:buAutoNum type="alphaLcPeriod"/>
            </a:pPr>
            <a:r>
              <a:rPr lang="en-GB" sz="1200">
                <a:solidFill>
                  <a:srgbClr val="9900FF"/>
                </a:solidFill>
                <a:latin typeface="Lato"/>
                <a:ea typeface="Lato"/>
                <a:cs typeface="Lato"/>
                <a:sym typeface="Lato"/>
              </a:rPr>
              <a:t>precision and scale: Used for defining the precision and scale for BigDecimal types.</a:t>
            </a:r>
            <a:endParaRPr sz="1200">
              <a:solidFill>
                <a:srgbClr val="9900FF"/>
              </a:solidFill>
              <a:latin typeface="Lato"/>
              <a:ea typeface="Lato"/>
              <a:cs typeface="Lato"/>
              <a:sym typeface="Lato"/>
            </a:endParaRPr>
          </a:p>
          <a:p>
            <a:pPr indent="0" lvl="0" marL="0" rtl="0" algn="l">
              <a:spcBef>
                <a:spcPts val="1200"/>
              </a:spcBef>
              <a:spcAft>
                <a:spcPts val="1200"/>
              </a:spcAft>
              <a:buNone/>
            </a:pPr>
            <a:r>
              <a:t/>
            </a:r>
            <a:endParaRPr sz="1900">
              <a:solidFill>
                <a:srgbClr val="9900FF"/>
              </a:solidFill>
              <a:latin typeface="Lato"/>
              <a:ea typeface="Lato"/>
              <a:cs typeface="Lato"/>
              <a:sym typeface="Lato"/>
            </a:endParaRPr>
          </a:p>
        </p:txBody>
      </p:sp>
      <p:sp>
        <p:nvSpPr>
          <p:cNvPr id="126" name="Google Shape;126;p25"/>
          <p:cNvSpPr txBox="1"/>
          <p:nvPr>
            <p:ph type="title"/>
          </p:nvPr>
        </p:nvSpPr>
        <p:spPr>
          <a:xfrm>
            <a:off x="401000" y="109125"/>
            <a:ext cx="8520600" cy="572700"/>
          </a:xfrm>
          <a:prstGeom prst="rect">
            <a:avLst/>
          </a:prstGeom>
        </p:spPr>
        <p:txBody>
          <a:bodyPr anchorCtr="0" anchor="t" bIns="91425" lIns="91425" spcFirstLastPara="1" rIns="91425" wrap="square" tIns="91425">
            <a:normAutofit/>
          </a:bodyPr>
          <a:lstStyle/>
          <a:p>
            <a:pPr indent="0" lvl="0" marL="0" rtl="0" algn="ctr">
              <a:lnSpc>
                <a:spcPct val="95000"/>
              </a:lnSpc>
              <a:spcBef>
                <a:spcPts val="0"/>
              </a:spcBef>
              <a:spcAft>
                <a:spcPts val="0"/>
              </a:spcAft>
              <a:buNone/>
            </a:pPr>
            <a:r>
              <a:rPr b="1" lang="en-GB" sz="2233">
                <a:solidFill>
                  <a:srgbClr val="9900FF"/>
                </a:solidFill>
                <a:latin typeface="Lato"/>
                <a:ea typeface="Lato"/>
                <a:cs typeface="Lato"/>
                <a:sym typeface="Lato"/>
              </a:rPr>
              <a:t>Entity mapping with annotations (@Entity, @Id, @Column)</a:t>
            </a:r>
            <a:endParaRPr sz="3133"/>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idx="1" type="body"/>
          </p:nvPr>
        </p:nvSpPr>
        <p:spPr>
          <a:xfrm>
            <a:off x="111900" y="817025"/>
            <a:ext cx="8720400" cy="39909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GB" sz="1400">
                <a:solidFill>
                  <a:srgbClr val="9900FF"/>
                </a:solidFill>
                <a:latin typeface="Lato"/>
                <a:ea typeface="Lato"/>
                <a:cs typeface="Lato"/>
                <a:sym typeface="Lato"/>
              </a:rPr>
              <a:t>@Id</a:t>
            </a:r>
            <a:endParaRPr b="1" sz="1400">
              <a:solidFill>
                <a:srgbClr val="9900FF"/>
              </a:solidFill>
              <a:latin typeface="Lato"/>
              <a:ea typeface="Lato"/>
              <a:cs typeface="Lato"/>
              <a:sym typeface="Lato"/>
            </a:endParaRPr>
          </a:p>
          <a:p>
            <a:pPr indent="-317500" lvl="0" marL="457200" rtl="0" algn="l">
              <a:spcBef>
                <a:spcPts val="1200"/>
              </a:spcBef>
              <a:spcAft>
                <a:spcPts val="0"/>
              </a:spcAft>
              <a:buClr>
                <a:srgbClr val="9900FF"/>
              </a:buClr>
              <a:buSzPts val="1400"/>
              <a:buChar char="●"/>
            </a:pPr>
            <a:r>
              <a:rPr lang="en-GB" sz="1400">
                <a:solidFill>
                  <a:srgbClr val="9900FF"/>
                </a:solidFill>
                <a:latin typeface="Lato"/>
                <a:ea typeface="Lato"/>
                <a:cs typeface="Lato"/>
                <a:sym typeface="Lato"/>
              </a:rPr>
              <a:t>The @Id annotation is used to specify the primary key of the entity. The primary key is a unique identifier for each record in the table.</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Font typeface="Lato"/>
              <a:buChar char="●"/>
            </a:pPr>
            <a:r>
              <a:rPr lang="en-GB" sz="1400">
                <a:solidFill>
                  <a:srgbClr val="9900FF"/>
                </a:solidFill>
                <a:latin typeface="Lato"/>
                <a:ea typeface="Lato"/>
                <a:cs typeface="Lato"/>
                <a:sym typeface="Lato"/>
              </a:rPr>
              <a:t>This field will typically map to the primary key column in the database table.</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Char char="●"/>
            </a:pPr>
            <a:r>
              <a:rPr lang="en-GB" sz="1400">
                <a:solidFill>
                  <a:srgbClr val="9900FF"/>
                </a:solidFill>
                <a:latin typeface="Lato"/>
                <a:ea typeface="Lato"/>
                <a:cs typeface="Lato"/>
                <a:sym typeface="Lato"/>
              </a:rPr>
              <a:t>You can also use the @GeneratedValue annotation with @Id to specify how the primary key value should be generated (e.g., automatically by the database).</a:t>
            </a:r>
            <a:endParaRPr sz="1400">
              <a:solidFill>
                <a:srgbClr val="9900FF"/>
              </a:solidFill>
              <a:latin typeface="Lato"/>
              <a:ea typeface="Lato"/>
              <a:cs typeface="Lato"/>
              <a:sym typeface="Lato"/>
            </a:endParaRPr>
          </a:p>
          <a:p>
            <a:pPr indent="0" lvl="0" marL="0" rtl="0" algn="l">
              <a:spcBef>
                <a:spcPts val="1200"/>
              </a:spcBef>
              <a:spcAft>
                <a:spcPts val="0"/>
              </a:spcAft>
              <a:buNone/>
            </a:pPr>
            <a:r>
              <a:rPr b="1" lang="en-GB" sz="1200">
                <a:solidFill>
                  <a:srgbClr val="9900FF"/>
                </a:solidFill>
                <a:latin typeface="Lato"/>
                <a:ea typeface="Lato"/>
                <a:cs typeface="Lato"/>
                <a:sym typeface="Lato"/>
              </a:rPr>
              <a:t>Primary Key Generation Strategies</a:t>
            </a:r>
            <a:r>
              <a:rPr lang="en-GB" sz="1200">
                <a:solidFill>
                  <a:srgbClr val="9900FF"/>
                </a:solidFill>
                <a:latin typeface="Lato"/>
                <a:ea typeface="Lato"/>
                <a:cs typeface="Lato"/>
                <a:sym typeface="Lato"/>
              </a:rPr>
              <a:t>:</a:t>
            </a:r>
            <a:endParaRPr sz="1200">
              <a:solidFill>
                <a:srgbClr val="9900FF"/>
              </a:solidFill>
              <a:latin typeface="Lato"/>
              <a:ea typeface="Lato"/>
              <a:cs typeface="Lato"/>
              <a:sym typeface="Lato"/>
            </a:endParaRPr>
          </a:p>
          <a:p>
            <a:pPr indent="-304800" lvl="0" marL="457200" rtl="0" algn="l">
              <a:spcBef>
                <a:spcPts val="1200"/>
              </a:spcBef>
              <a:spcAft>
                <a:spcPts val="0"/>
              </a:spcAft>
              <a:buClr>
                <a:srgbClr val="9900FF"/>
              </a:buClr>
              <a:buSzPts val="1200"/>
              <a:buChar char="●"/>
            </a:pPr>
            <a:r>
              <a:rPr lang="en-GB" sz="1200">
                <a:solidFill>
                  <a:srgbClr val="9900FF"/>
                </a:solidFill>
                <a:latin typeface="Lato"/>
                <a:ea typeface="Lato"/>
                <a:cs typeface="Lato"/>
                <a:sym typeface="Lato"/>
              </a:rPr>
              <a:t>GenerationType.AUTO: The default strategy; Hibernate selects the generation strategy based on the database dialect.</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Char char="●"/>
            </a:pPr>
            <a:r>
              <a:rPr lang="en-GB" sz="1200">
                <a:solidFill>
                  <a:srgbClr val="9900FF"/>
                </a:solidFill>
                <a:latin typeface="Lato"/>
                <a:ea typeface="Lato"/>
                <a:cs typeface="Lato"/>
                <a:sym typeface="Lato"/>
              </a:rPr>
              <a:t>GenerationType.IDENTITY: The database is responsible for generating the primary key, typically through auto-increment.</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Char char="●"/>
            </a:pPr>
            <a:r>
              <a:rPr lang="en-GB" sz="1200">
                <a:solidFill>
                  <a:srgbClr val="9900FF"/>
                </a:solidFill>
                <a:latin typeface="Lato"/>
                <a:ea typeface="Lato"/>
                <a:cs typeface="Lato"/>
                <a:sym typeface="Lato"/>
              </a:rPr>
              <a:t>GenerationType.SEQUENCE: Uses a database sequence object to generate the primary key.</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Char char="●"/>
            </a:pPr>
            <a:r>
              <a:rPr lang="en-GB" sz="1200">
                <a:solidFill>
                  <a:srgbClr val="9900FF"/>
                </a:solidFill>
                <a:latin typeface="Lato"/>
                <a:ea typeface="Lato"/>
                <a:cs typeface="Lato"/>
                <a:sym typeface="Lato"/>
              </a:rPr>
              <a:t>GenerationType.TABLE: Uses a specific database table to generate the primary key.</a:t>
            </a:r>
            <a:endParaRPr sz="1500">
              <a:solidFill>
                <a:srgbClr val="9900FF"/>
              </a:solidFill>
              <a:latin typeface="Lato"/>
              <a:ea typeface="Lato"/>
              <a:cs typeface="Lato"/>
              <a:sym typeface="Lato"/>
            </a:endParaRPr>
          </a:p>
        </p:txBody>
      </p:sp>
      <p:sp>
        <p:nvSpPr>
          <p:cNvPr id="132" name="Google Shape;132;p26"/>
          <p:cNvSpPr txBox="1"/>
          <p:nvPr>
            <p:ph type="title"/>
          </p:nvPr>
        </p:nvSpPr>
        <p:spPr>
          <a:xfrm>
            <a:off x="490300" y="-89300"/>
            <a:ext cx="8520600" cy="572700"/>
          </a:xfrm>
          <a:prstGeom prst="rect">
            <a:avLst/>
          </a:prstGeom>
        </p:spPr>
        <p:txBody>
          <a:bodyPr anchorCtr="0" anchor="t" bIns="91425" lIns="91425" spcFirstLastPara="1" rIns="91425" wrap="square" tIns="91425">
            <a:normAutofit/>
          </a:bodyPr>
          <a:lstStyle/>
          <a:p>
            <a:pPr indent="0" lvl="0" marL="0" rtl="0" algn="ctr">
              <a:lnSpc>
                <a:spcPct val="95000"/>
              </a:lnSpc>
              <a:spcBef>
                <a:spcPts val="0"/>
              </a:spcBef>
              <a:spcAft>
                <a:spcPts val="0"/>
              </a:spcAft>
              <a:buNone/>
            </a:pPr>
            <a:r>
              <a:rPr b="1" lang="en-GB" sz="2233">
                <a:solidFill>
                  <a:srgbClr val="9900FF"/>
                </a:solidFill>
                <a:latin typeface="Lato"/>
                <a:ea typeface="Lato"/>
                <a:cs typeface="Lato"/>
                <a:sym typeface="Lato"/>
              </a:rPr>
              <a:t>Entity mapping with annotations (@Entity, @Id, @Column)</a:t>
            </a:r>
            <a:endParaRPr sz="3133"/>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95000"/>
              </a:lnSpc>
              <a:spcBef>
                <a:spcPts val="0"/>
              </a:spcBef>
              <a:spcAft>
                <a:spcPts val="0"/>
              </a:spcAft>
              <a:buNone/>
            </a:pPr>
            <a:r>
              <a:rPr b="1" lang="en-GB" sz="2122">
                <a:solidFill>
                  <a:srgbClr val="9900FF"/>
                </a:solidFill>
                <a:latin typeface="Lato"/>
                <a:ea typeface="Lato"/>
                <a:cs typeface="Lato"/>
                <a:sym typeface="Lato"/>
              </a:rPr>
              <a:t>Session management and CRUD operations</a:t>
            </a:r>
            <a:endParaRPr sz="3022">
              <a:latin typeface="Lato"/>
              <a:ea typeface="Lato"/>
              <a:cs typeface="Lato"/>
              <a:sym typeface="Lato"/>
            </a:endParaRPr>
          </a:p>
        </p:txBody>
      </p:sp>
      <p:sp>
        <p:nvSpPr>
          <p:cNvPr id="138" name="Google Shape;138;p27"/>
          <p:cNvSpPr txBox="1"/>
          <p:nvPr>
            <p:ph idx="1" type="body"/>
          </p:nvPr>
        </p:nvSpPr>
        <p:spPr>
          <a:xfrm>
            <a:off x="79375" y="1152475"/>
            <a:ext cx="8752800" cy="3846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GB" sz="1200">
                <a:solidFill>
                  <a:srgbClr val="9900FF"/>
                </a:solidFill>
                <a:latin typeface="Lato"/>
                <a:ea typeface="Lato"/>
                <a:cs typeface="Lato"/>
                <a:sym typeface="Lato"/>
              </a:rPr>
              <a:t>What is a Session?</a:t>
            </a:r>
            <a:endParaRPr b="1" sz="1200">
              <a:solidFill>
                <a:srgbClr val="9900FF"/>
              </a:solidFill>
              <a:latin typeface="Lato"/>
              <a:ea typeface="Lato"/>
              <a:cs typeface="Lato"/>
              <a:sym typeface="Lato"/>
            </a:endParaRPr>
          </a:p>
          <a:p>
            <a:pPr indent="-304800" lvl="0" marL="457200" rtl="0" algn="l">
              <a:spcBef>
                <a:spcPts val="1200"/>
              </a:spcBef>
              <a:spcAft>
                <a:spcPts val="0"/>
              </a:spcAft>
              <a:buClr>
                <a:srgbClr val="9900FF"/>
              </a:buClr>
              <a:buSzPts val="1200"/>
              <a:buChar char="●"/>
            </a:pPr>
            <a:r>
              <a:rPr lang="en-GB" sz="1200">
                <a:solidFill>
                  <a:srgbClr val="9900FF"/>
                </a:solidFill>
                <a:latin typeface="Lato"/>
                <a:ea typeface="Lato"/>
                <a:cs typeface="Lato"/>
                <a:sym typeface="Lato"/>
              </a:rPr>
              <a:t>A Session in Hibernate represents a single unit of work with the database, encapsulating a connection to the database and providing methods for interacting with the database.</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Sessions are not thread-safe and should not be shared between multiple threads. Typically, a session is opened at the beginning of a transaction and closed at the end.</a:t>
            </a:r>
            <a:endParaRPr sz="12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200">
                <a:solidFill>
                  <a:srgbClr val="9900FF"/>
                </a:solidFill>
                <a:latin typeface="Lato"/>
                <a:ea typeface="Lato"/>
                <a:cs typeface="Lato"/>
                <a:sym typeface="Lato"/>
              </a:rPr>
              <a:t>SessionFactory</a:t>
            </a:r>
            <a:endParaRPr b="1" sz="1200">
              <a:solidFill>
                <a:srgbClr val="9900FF"/>
              </a:solidFill>
              <a:latin typeface="Lato"/>
              <a:ea typeface="Lato"/>
              <a:cs typeface="Lato"/>
              <a:sym typeface="Lato"/>
            </a:endParaRPr>
          </a:p>
          <a:p>
            <a:pPr indent="-304800" lvl="0" marL="457200" rtl="0" algn="l">
              <a:spcBef>
                <a:spcPts val="1200"/>
              </a:spcBef>
              <a:spcAft>
                <a:spcPts val="0"/>
              </a:spcAft>
              <a:buClr>
                <a:srgbClr val="9900FF"/>
              </a:buClr>
              <a:buSzPts val="1200"/>
              <a:buChar char="●"/>
            </a:pPr>
            <a:r>
              <a:rPr lang="en-GB" sz="1200">
                <a:solidFill>
                  <a:srgbClr val="9900FF"/>
                </a:solidFill>
                <a:latin typeface="Lato"/>
                <a:ea typeface="Lato"/>
                <a:cs typeface="Lato"/>
                <a:sym typeface="Lato"/>
              </a:rPr>
              <a:t>The SessionFactory is a heavyweight object responsible for creating Session instances. It is typically created during application startup and shared across the application.</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Char char="●"/>
            </a:pPr>
            <a:r>
              <a:rPr lang="en-GB" sz="1200">
                <a:solidFill>
                  <a:srgbClr val="9900FF"/>
                </a:solidFill>
                <a:latin typeface="Lato"/>
                <a:ea typeface="Lato"/>
                <a:cs typeface="Lato"/>
                <a:sym typeface="Lato"/>
              </a:rPr>
              <a:t>The SessionFactory is thread-safe and should be instantiated once per application. It is configured using a configuration file (hibernate.cfg.xml) or Java-based configuration.</a:t>
            </a:r>
            <a:endParaRPr sz="1200">
              <a:solidFill>
                <a:srgbClr val="9900FF"/>
              </a:solidFill>
              <a:latin typeface="Lato"/>
              <a:ea typeface="Lato"/>
              <a:cs typeface="Lato"/>
              <a:sym typeface="Lato"/>
            </a:endParaRPr>
          </a:p>
          <a:p>
            <a:pPr indent="0" lvl="0" marL="0" rtl="0" algn="l">
              <a:spcBef>
                <a:spcPts val="1200"/>
              </a:spcBef>
              <a:spcAft>
                <a:spcPts val="0"/>
              </a:spcAft>
              <a:buNone/>
            </a:pPr>
            <a:r>
              <a:rPr b="1" lang="en-GB" sz="1200">
                <a:solidFill>
                  <a:srgbClr val="9900FF"/>
                </a:solidFill>
                <a:latin typeface="Lato"/>
                <a:ea typeface="Lato"/>
                <a:cs typeface="Lato"/>
                <a:sym typeface="Lato"/>
              </a:rPr>
              <a:t>Opening and Closing a Session</a:t>
            </a:r>
            <a:endParaRPr b="1" sz="1200">
              <a:solidFill>
                <a:srgbClr val="9900FF"/>
              </a:solidFill>
              <a:latin typeface="Lato"/>
              <a:ea typeface="Lato"/>
              <a:cs typeface="Lato"/>
              <a:sym typeface="Lato"/>
            </a:endParaRPr>
          </a:p>
          <a:p>
            <a:pPr indent="-304800" lvl="0" marL="457200" rtl="0" algn="l">
              <a:spcBef>
                <a:spcPts val="1200"/>
              </a:spcBef>
              <a:spcAft>
                <a:spcPts val="0"/>
              </a:spcAft>
              <a:buClr>
                <a:srgbClr val="9900FF"/>
              </a:buClr>
              <a:buSzPts val="1200"/>
              <a:buChar char="●"/>
            </a:pPr>
            <a:r>
              <a:rPr lang="en-GB" sz="1200">
                <a:solidFill>
                  <a:srgbClr val="9900FF"/>
                </a:solidFill>
                <a:latin typeface="Lato"/>
                <a:ea typeface="Lato"/>
                <a:cs typeface="Lato"/>
                <a:sym typeface="Lato"/>
              </a:rPr>
              <a:t>You open a session using the openSession() method of the SessionFactory.</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Char char="●"/>
            </a:pPr>
            <a:r>
              <a:rPr lang="en-GB" sz="1200">
                <a:solidFill>
                  <a:srgbClr val="9900FF"/>
                </a:solidFill>
                <a:latin typeface="Lato"/>
                <a:ea typeface="Lato"/>
                <a:cs typeface="Lato"/>
                <a:sym typeface="Lato"/>
              </a:rPr>
              <a:t>After completing the database operations, you must close the session using the close() method to release the database connection.</a:t>
            </a:r>
            <a:endParaRPr sz="1200">
              <a:solidFill>
                <a:srgbClr val="9900FF"/>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rgbClr val="9900FF"/>
                </a:solidFill>
                <a:latin typeface="Lato"/>
                <a:ea typeface="Lato"/>
                <a:cs typeface="Lato"/>
                <a:sym typeface="Lato"/>
              </a:rPr>
              <a:t>CRUD Operations</a:t>
            </a:r>
            <a:endParaRPr>
              <a:solidFill>
                <a:srgbClr val="9900FF"/>
              </a:solidFill>
              <a:latin typeface="Lato"/>
              <a:ea typeface="Lato"/>
              <a:cs typeface="Lato"/>
              <a:sym typeface="Lato"/>
            </a:endParaRPr>
          </a:p>
        </p:txBody>
      </p:sp>
      <p:sp>
        <p:nvSpPr>
          <p:cNvPr id="144" name="Google Shape;144;p28"/>
          <p:cNvSpPr txBox="1"/>
          <p:nvPr>
            <p:ph idx="1" type="body"/>
          </p:nvPr>
        </p:nvSpPr>
        <p:spPr>
          <a:xfrm>
            <a:off x="311700" y="1152475"/>
            <a:ext cx="8520600" cy="3947100"/>
          </a:xfrm>
          <a:prstGeom prst="rect">
            <a:avLst/>
          </a:prstGeom>
        </p:spPr>
        <p:txBody>
          <a:bodyPr anchorCtr="0" anchor="t" bIns="91425" lIns="91425" spcFirstLastPara="1" rIns="91425" wrap="square" tIns="91425">
            <a:noAutofit/>
          </a:bodyPr>
          <a:lstStyle/>
          <a:p>
            <a:pPr indent="0" lvl="0" marL="0" rtl="0" algn="l">
              <a:lnSpc>
                <a:spcPct val="95000"/>
              </a:lnSpc>
              <a:spcBef>
                <a:spcPts val="1400"/>
              </a:spcBef>
              <a:spcAft>
                <a:spcPts val="0"/>
              </a:spcAft>
              <a:buClr>
                <a:schemeClr val="dk1"/>
              </a:buClr>
              <a:buSzPts val="1100"/>
              <a:buFont typeface="Arial"/>
              <a:buNone/>
            </a:pPr>
            <a:r>
              <a:rPr b="1" lang="en-GB" sz="1400">
                <a:solidFill>
                  <a:srgbClr val="9900FF"/>
                </a:solidFill>
                <a:latin typeface="Lato"/>
                <a:ea typeface="Lato"/>
                <a:cs typeface="Lato"/>
                <a:sym typeface="Lato"/>
              </a:rPr>
              <a:t>CRUD Operations</a:t>
            </a:r>
            <a:endParaRPr b="1" sz="1400">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1100"/>
              <a:buFont typeface="Arial"/>
              <a:buNone/>
            </a:pPr>
            <a:r>
              <a:rPr lang="en-GB" sz="1200">
                <a:solidFill>
                  <a:srgbClr val="9900FF"/>
                </a:solidFill>
                <a:latin typeface="Lato"/>
                <a:ea typeface="Lato"/>
                <a:cs typeface="Lato"/>
                <a:sym typeface="Lato"/>
              </a:rPr>
              <a:t>CRUD operations are the basic operations for interacting with a database. Hibernate provides methods for performing these operations using the Session object.</a:t>
            </a:r>
            <a:endParaRPr sz="1200">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1100"/>
              <a:buFont typeface="Arial"/>
              <a:buNone/>
            </a:pPr>
            <a:r>
              <a:rPr b="1" lang="en-GB" sz="1200">
                <a:solidFill>
                  <a:srgbClr val="9900FF"/>
                </a:solidFill>
                <a:latin typeface="Lato"/>
                <a:ea typeface="Lato"/>
                <a:cs typeface="Lato"/>
                <a:sym typeface="Lato"/>
              </a:rPr>
              <a:t>1. Create (Save an Entity)</a:t>
            </a:r>
            <a:endParaRPr b="1" sz="1200">
              <a:solidFill>
                <a:srgbClr val="9900FF"/>
              </a:solidFill>
              <a:latin typeface="Lato"/>
              <a:ea typeface="Lato"/>
              <a:cs typeface="Lato"/>
              <a:sym typeface="Lato"/>
            </a:endParaRPr>
          </a:p>
          <a:p>
            <a:pPr indent="0" lvl="0" marL="0" rtl="0" algn="l">
              <a:lnSpc>
                <a:spcPct val="95000"/>
              </a:lnSpc>
              <a:spcBef>
                <a:spcPts val="1200"/>
              </a:spcBef>
              <a:spcAft>
                <a:spcPts val="0"/>
              </a:spcAft>
              <a:buNone/>
            </a:pPr>
            <a:r>
              <a:rPr lang="en-GB" sz="1200">
                <a:solidFill>
                  <a:srgbClr val="9900FF"/>
                </a:solidFill>
                <a:latin typeface="Lato"/>
                <a:ea typeface="Lato"/>
                <a:cs typeface="Lato"/>
                <a:sym typeface="Lato"/>
              </a:rPr>
              <a:t>To save an entity to the database, you use the</a:t>
            </a:r>
            <a:r>
              <a:rPr b="1" lang="en-GB" sz="1200">
                <a:solidFill>
                  <a:srgbClr val="9900FF"/>
                </a:solidFill>
                <a:latin typeface="Lato"/>
                <a:ea typeface="Lato"/>
                <a:cs typeface="Lato"/>
                <a:sym typeface="Lato"/>
              </a:rPr>
              <a:t> save() or persist()</a:t>
            </a:r>
            <a:r>
              <a:rPr lang="en-GB" sz="1200">
                <a:solidFill>
                  <a:srgbClr val="9900FF"/>
                </a:solidFill>
                <a:latin typeface="Lato"/>
                <a:ea typeface="Lato"/>
                <a:cs typeface="Lato"/>
                <a:sym typeface="Lato"/>
              </a:rPr>
              <a:t> method. The save() method is more common and returns the generated identifier.</a:t>
            </a:r>
            <a:endParaRPr sz="1200">
              <a:solidFill>
                <a:srgbClr val="9900FF"/>
              </a:solidFill>
              <a:latin typeface="Lato"/>
              <a:ea typeface="Lato"/>
              <a:cs typeface="Lato"/>
              <a:sym typeface="Lato"/>
            </a:endParaRPr>
          </a:p>
          <a:p>
            <a:pPr indent="0" lvl="0" marL="0" rtl="0" algn="l">
              <a:lnSpc>
                <a:spcPct val="95000"/>
              </a:lnSpc>
              <a:spcBef>
                <a:spcPts val="1200"/>
              </a:spcBef>
              <a:spcAft>
                <a:spcPts val="0"/>
              </a:spcAft>
              <a:buNone/>
            </a:pPr>
            <a:r>
              <a:rPr b="1" lang="en-GB" sz="1200">
                <a:solidFill>
                  <a:srgbClr val="9900FF"/>
                </a:solidFill>
                <a:latin typeface="Lato"/>
                <a:ea typeface="Lato"/>
                <a:cs typeface="Lato"/>
                <a:sym typeface="Lato"/>
              </a:rPr>
              <a:t>2.Read (Retrieve an Entity)</a:t>
            </a:r>
            <a:endParaRPr b="1" sz="1200">
              <a:solidFill>
                <a:srgbClr val="9900FF"/>
              </a:solidFill>
              <a:latin typeface="Lato"/>
              <a:ea typeface="Lato"/>
              <a:cs typeface="Lato"/>
              <a:sym typeface="Lato"/>
            </a:endParaRPr>
          </a:p>
          <a:p>
            <a:pPr indent="0" lvl="0" marL="0" rtl="0" algn="l">
              <a:lnSpc>
                <a:spcPct val="95000"/>
              </a:lnSpc>
              <a:spcBef>
                <a:spcPts val="1200"/>
              </a:spcBef>
              <a:spcAft>
                <a:spcPts val="0"/>
              </a:spcAft>
              <a:buNone/>
            </a:pPr>
            <a:r>
              <a:rPr lang="en-GB" sz="1200">
                <a:solidFill>
                  <a:srgbClr val="9900FF"/>
                </a:solidFill>
                <a:latin typeface="Lato"/>
                <a:ea typeface="Lato"/>
                <a:cs typeface="Lato"/>
                <a:sym typeface="Lato"/>
              </a:rPr>
              <a:t>To retrieve an entity, you can use methods like get(), load(), or queries. The </a:t>
            </a:r>
            <a:r>
              <a:rPr b="1" lang="en-GB" sz="1200">
                <a:solidFill>
                  <a:srgbClr val="9900FF"/>
                </a:solidFill>
                <a:latin typeface="Lato"/>
                <a:ea typeface="Lato"/>
                <a:cs typeface="Lato"/>
                <a:sym typeface="Lato"/>
              </a:rPr>
              <a:t>get()</a:t>
            </a:r>
            <a:r>
              <a:rPr lang="en-GB" sz="1200">
                <a:solidFill>
                  <a:srgbClr val="9900FF"/>
                </a:solidFill>
                <a:latin typeface="Lato"/>
                <a:ea typeface="Lato"/>
                <a:cs typeface="Lato"/>
                <a:sym typeface="Lato"/>
              </a:rPr>
              <a:t> method retrieves an entity by its primary key.</a:t>
            </a:r>
            <a:endParaRPr sz="1200">
              <a:solidFill>
                <a:srgbClr val="9900FF"/>
              </a:solidFill>
              <a:latin typeface="Lato"/>
              <a:ea typeface="Lato"/>
              <a:cs typeface="Lato"/>
              <a:sym typeface="Lato"/>
            </a:endParaRPr>
          </a:p>
          <a:p>
            <a:pPr indent="0" lvl="0" marL="0" rtl="0" algn="l">
              <a:lnSpc>
                <a:spcPct val="95000"/>
              </a:lnSpc>
              <a:spcBef>
                <a:spcPts val="1200"/>
              </a:spcBef>
              <a:spcAft>
                <a:spcPts val="0"/>
              </a:spcAft>
              <a:buNone/>
            </a:pPr>
            <a:r>
              <a:rPr b="1" lang="en-GB" sz="1200">
                <a:solidFill>
                  <a:srgbClr val="9900FF"/>
                </a:solidFill>
                <a:latin typeface="Lato"/>
                <a:ea typeface="Lato"/>
                <a:cs typeface="Lato"/>
                <a:sym typeface="Lato"/>
              </a:rPr>
              <a:t>Update (Modify an Existing Entity)</a:t>
            </a:r>
            <a:endParaRPr b="1" sz="1200">
              <a:solidFill>
                <a:srgbClr val="9900FF"/>
              </a:solidFill>
              <a:latin typeface="Lato"/>
              <a:ea typeface="Lato"/>
              <a:cs typeface="Lato"/>
              <a:sym typeface="Lato"/>
            </a:endParaRPr>
          </a:p>
          <a:p>
            <a:pPr indent="0" lvl="0" marL="0" rtl="0" algn="l">
              <a:lnSpc>
                <a:spcPct val="95000"/>
              </a:lnSpc>
              <a:spcBef>
                <a:spcPts val="1200"/>
              </a:spcBef>
              <a:spcAft>
                <a:spcPts val="0"/>
              </a:spcAft>
              <a:buNone/>
            </a:pPr>
            <a:r>
              <a:rPr lang="en-GB" sz="1200">
                <a:solidFill>
                  <a:srgbClr val="9900FF"/>
                </a:solidFill>
                <a:latin typeface="Lato"/>
                <a:ea typeface="Lato"/>
                <a:cs typeface="Lato"/>
                <a:sym typeface="Lato"/>
              </a:rPr>
              <a:t>To update an existing entity, you first retrieve it, modify its fields, and then call the </a:t>
            </a:r>
            <a:r>
              <a:rPr b="1" lang="en-GB" sz="1200">
                <a:solidFill>
                  <a:srgbClr val="9900FF"/>
                </a:solidFill>
                <a:latin typeface="Lato"/>
                <a:ea typeface="Lato"/>
                <a:cs typeface="Lato"/>
                <a:sym typeface="Lato"/>
              </a:rPr>
              <a:t>update</a:t>
            </a:r>
            <a:r>
              <a:rPr lang="en-GB" sz="1200">
                <a:solidFill>
                  <a:srgbClr val="9900FF"/>
                </a:solidFill>
                <a:latin typeface="Lato"/>
                <a:ea typeface="Lato"/>
                <a:cs typeface="Lato"/>
                <a:sym typeface="Lato"/>
              </a:rPr>
              <a:t>() method.</a:t>
            </a:r>
            <a:endParaRPr sz="1200">
              <a:solidFill>
                <a:srgbClr val="9900FF"/>
              </a:solidFill>
              <a:latin typeface="Lato"/>
              <a:ea typeface="Lato"/>
              <a:cs typeface="Lato"/>
              <a:sym typeface="Lato"/>
            </a:endParaRPr>
          </a:p>
          <a:p>
            <a:pPr indent="0" lvl="0" marL="0" rtl="0" algn="l">
              <a:lnSpc>
                <a:spcPct val="95000"/>
              </a:lnSpc>
              <a:spcBef>
                <a:spcPts val="1200"/>
              </a:spcBef>
              <a:spcAft>
                <a:spcPts val="0"/>
              </a:spcAft>
              <a:buNone/>
            </a:pPr>
            <a:r>
              <a:rPr b="1" lang="en-GB" sz="1200">
                <a:solidFill>
                  <a:srgbClr val="9900FF"/>
                </a:solidFill>
                <a:latin typeface="Lato"/>
                <a:ea typeface="Lato"/>
                <a:cs typeface="Lato"/>
                <a:sym typeface="Lato"/>
              </a:rPr>
              <a:t>Delete (Remove an Entity)</a:t>
            </a:r>
            <a:endParaRPr b="1" sz="1200">
              <a:solidFill>
                <a:srgbClr val="9900FF"/>
              </a:solidFill>
              <a:latin typeface="Lato"/>
              <a:ea typeface="Lato"/>
              <a:cs typeface="Lato"/>
              <a:sym typeface="Lato"/>
            </a:endParaRPr>
          </a:p>
          <a:p>
            <a:pPr indent="0" lvl="0" marL="0" rtl="0" algn="l">
              <a:lnSpc>
                <a:spcPct val="95000"/>
              </a:lnSpc>
              <a:spcBef>
                <a:spcPts val="1200"/>
              </a:spcBef>
              <a:spcAft>
                <a:spcPts val="0"/>
              </a:spcAft>
              <a:buNone/>
            </a:pPr>
            <a:r>
              <a:rPr lang="en-GB" sz="1200">
                <a:solidFill>
                  <a:srgbClr val="9900FF"/>
                </a:solidFill>
                <a:latin typeface="Lato"/>
                <a:ea typeface="Lato"/>
                <a:cs typeface="Lato"/>
                <a:sym typeface="Lato"/>
              </a:rPr>
              <a:t>To delete an entity, you use the delete() method. First, you retrieve the entity, then pass it to the </a:t>
            </a:r>
            <a:r>
              <a:rPr b="1" lang="en-GB" sz="1200">
                <a:solidFill>
                  <a:srgbClr val="9900FF"/>
                </a:solidFill>
                <a:latin typeface="Lato"/>
                <a:ea typeface="Lato"/>
                <a:cs typeface="Lato"/>
                <a:sym typeface="Lato"/>
              </a:rPr>
              <a:t>delete</a:t>
            </a:r>
            <a:r>
              <a:rPr lang="en-GB" sz="1200">
                <a:solidFill>
                  <a:srgbClr val="9900FF"/>
                </a:solidFill>
                <a:latin typeface="Lato"/>
                <a:ea typeface="Lato"/>
                <a:cs typeface="Lato"/>
                <a:sym typeface="Lato"/>
              </a:rPr>
              <a:t>() method.</a:t>
            </a:r>
            <a:endParaRPr sz="1200">
              <a:solidFill>
                <a:srgbClr val="9900FF"/>
              </a:solidFill>
              <a:latin typeface="Lato"/>
              <a:ea typeface="Lato"/>
              <a:cs typeface="Lato"/>
              <a:sym typeface="Lato"/>
            </a:endParaRPr>
          </a:p>
          <a:p>
            <a:pPr indent="0" lvl="0" marL="0" rtl="0" algn="l">
              <a:lnSpc>
                <a:spcPct val="95000"/>
              </a:lnSpc>
              <a:spcBef>
                <a:spcPts val="1200"/>
              </a:spcBef>
              <a:spcAft>
                <a:spcPts val="1200"/>
              </a:spcAft>
              <a:buNone/>
            </a:pPr>
            <a:r>
              <a:t/>
            </a:r>
            <a:endParaRPr sz="1200">
              <a:solidFill>
                <a:srgbClr val="9900FF"/>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400"/>
              </a:spcBef>
              <a:spcAft>
                <a:spcPts val="400"/>
              </a:spcAft>
              <a:buClr>
                <a:schemeClr val="dk1"/>
              </a:buClr>
              <a:buSzPts val="1100"/>
              <a:buFont typeface="Arial"/>
              <a:buNone/>
            </a:pPr>
            <a:r>
              <a:rPr b="1" lang="en-GB" sz="2300">
                <a:solidFill>
                  <a:srgbClr val="9900FF"/>
                </a:solidFill>
                <a:latin typeface="Lato"/>
                <a:ea typeface="Lato"/>
                <a:cs typeface="Lato"/>
                <a:sym typeface="Lato"/>
              </a:rPr>
              <a:t>Transaction Management</a:t>
            </a:r>
            <a:endParaRPr sz="3800">
              <a:solidFill>
                <a:srgbClr val="9900FF"/>
              </a:solidFill>
              <a:latin typeface="Lato"/>
              <a:ea typeface="Lato"/>
              <a:cs typeface="Lato"/>
              <a:sym typeface="Lato"/>
            </a:endParaRPr>
          </a:p>
        </p:txBody>
      </p:sp>
      <p:sp>
        <p:nvSpPr>
          <p:cNvPr id="150" name="Google Shape;15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GB">
                <a:solidFill>
                  <a:srgbClr val="9900FF"/>
                </a:solidFill>
                <a:latin typeface="Lato"/>
                <a:ea typeface="Lato"/>
                <a:cs typeface="Lato"/>
                <a:sym typeface="Lato"/>
              </a:rPr>
              <a:t>Hibernate ensures that all operations on the database are executed within a transaction. </a:t>
            </a:r>
            <a:endParaRPr>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a:solidFill>
                  <a:srgbClr val="9900FF"/>
                </a:solidFill>
                <a:latin typeface="Lato"/>
                <a:ea typeface="Lato"/>
                <a:cs typeface="Lato"/>
                <a:sym typeface="Lato"/>
              </a:rPr>
              <a:t>You begin a transaction using session.beginTransaction() and either commit it using transaction.commit() or roll it back using transaction.rollback() if an error occurs.</a:t>
            </a:r>
            <a:endParaRPr>
              <a:solidFill>
                <a:srgbClr val="9900FF"/>
              </a:solidFill>
              <a:latin typeface="Lato"/>
              <a:ea typeface="Lato"/>
              <a:cs typeface="Lato"/>
              <a:sym typeface="Lato"/>
            </a:endParaRPr>
          </a:p>
          <a:p>
            <a:pPr indent="0" lvl="0" marL="0" rtl="0" algn="l">
              <a:spcBef>
                <a:spcPts val="1200"/>
              </a:spcBef>
              <a:spcAft>
                <a:spcPts val="1200"/>
              </a:spcAft>
              <a:buNone/>
            </a:pPr>
            <a:r>
              <a:t/>
            </a:r>
            <a:endParaRPr sz="2500">
              <a:solidFill>
                <a:srgbClr val="9900FF"/>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57200" lvl="0" marL="914400" rtl="0" algn="l">
              <a:spcBef>
                <a:spcPts val="0"/>
              </a:spcBef>
              <a:spcAft>
                <a:spcPts val="0"/>
              </a:spcAft>
              <a:buClr>
                <a:schemeClr val="dk1"/>
              </a:buClr>
              <a:buSzPct val="39285"/>
              <a:buFont typeface="Arial"/>
              <a:buNone/>
            </a:pPr>
            <a:r>
              <a:rPr lang="en-GB">
                <a:solidFill>
                  <a:srgbClr val="9900FF"/>
                </a:solidFill>
                <a:latin typeface="Lato"/>
                <a:ea typeface="Lato"/>
                <a:cs typeface="Lato"/>
                <a:sym typeface="Lato"/>
              </a:rPr>
              <a:t>Setting up a database connection for Hibernate</a:t>
            </a:r>
            <a:endParaRPr>
              <a:solidFill>
                <a:srgbClr val="9900FF"/>
              </a:solidFill>
              <a:latin typeface="Lato"/>
              <a:ea typeface="Lato"/>
              <a:cs typeface="Lato"/>
              <a:sym typeface="Lato"/>
            </a:endParaRPr>
          </a:p>
          <a:p>
            <a:pPr indent="0" lvl="0" marL="0" rtl="0" algn="l">
              <a:spcBef>
                <a:spcPts val="0"/>
              </a:spcBef>
              <a:spcAft>
                <a:spcPts val="0"/>
              </a:spcAft>
              <a:buNone/>
            </a:pPr>
            <a:r>
              <a:t/>
            </a:r>
            <a:endParaRPr/>
          </a:p>
        </p:txBody>
      </p:sp>
      <p:sp>
        <p:nvSpPr>
          <p:cNvPr id="156" name="Google Shape;156;p30"/>
          <p:cNvSpPr txBox="1"/>
          <p:nvPr>
            <p:ph idx="1" type="body"/>
          </p:nvPr>
        </p:nvSpPr>
        <p:spPr>
          <a:xfrm>
            <a:off x="79375" y="1152475"/>
            <a:ext cx="8752800" cy="34929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Clr>
                <a:schemeClr val="dk1"/>
              </a:buClr>
              <a:buSzPts val="1100"/>
              <a:buFont typeface="Arial"/>
              <a:buNone/>
            </a:pPr>
            <a:r>
              <a:rPr lang="en-GB" sz="1100">
                <a:solidFill>
                  <a:srgbClr val="9900FF"/>
                </a:solidFill>
                <a:latin typeface="Lato"/>
                <a:ea typeface="Lato"/>
                <a:cs typeface="Lato"/>
                <a:sym typeface="Lato"/>
              </a:rPr>
              <a:t>Setting up a database connection for Hibernate involves configuring Hibernate to connect to your database, which typically includes specifying the database URL, username, password, and other settings. This setup is usually done through a configuration file (hibernate.cfg.xml) or Java-based configuration.</a:t>
            </a:r>
            <a:endParaRPr sz="1100">
              <a:solidFill>
                <a:srgbClr val="9900FF"/>
              </a:solidFill>
              <a:latin typeface="Lato"/>
              <a:ea typeface="Lato"/>
              <a:cs typeface="Lato"/>
              <a:sym typeface="Lato"/>
            </a:endParaRPr>
          </a:p>
          <a:p>
            <a:pPr indent="0" lvl="0" marL="0" rtl="0" algn="l">
              <a:spcBef>
                <a:spcPts val="1400"/>
              </a:spcBef>
              <a:spcAft>
                <a:spcPts val="0"/>
              </a:spcAft>
              <a:buClr>
                <a:schemeClr val="dk1"/>
              </a:buClr>
              <a:buSzPts val="1100"/>
              <a:buFont typeface="Arial"/>
              <a:buNone/>
            </a:pPr>
            <a:r>
              <a:rPr b="1" lang="en-GB" sz="1300">
                <a:solidFill>
                  <a:srgbClr val="9900FF"/>
                </a:solidFill>
                <a:latin typeface="Lato"/>
                <a:ea typeface="Lato"/>
                <a:cs typeface="Lato"/>
                <a:sym typeface="Lato"/>
              </a:rPr>
              <a:t>Steps to Set Up a Database Connection for Hibernate</a:t>
            </a:r>
            <a:endParaRPr b="1" sz="13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100">
                <a:solidFill>
                  <a:srgbClr val="9900FF"/>
                </a:solidFill>
                <a:latin typeface="Lato"/>
                <a:ea typeface="Lato"/>
                <a:cs typeface="Lato"/>
                <a:sym typeface="Lato"/>
              </a:rPr>
              <a:t>1. Add Hibernate Dependencies</a:t>
            </a:r>
            <a:endParaRPr b="1" sz="11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sz="1100">
                <a:solidFill>
                  <a:srgbClr val="9900FF"/>
                </a:solidFill>
                <a:latin typeface="Lato"/>
                <a:ea typeface="Lato"/>
                <a:cs typeface="Lato"/>
                <a:sym typeface="Lato"/>
              </a:rPr>
              <a:t>If you are using Maven, include Hibernate and your database’s JDBC driver dependencies in your pom.xml file.</a:t>
            </a:r>
            <a:endParaRPr sz="1100">
              <a:solidFill>
                <a:srgbClr val="9900FF"/>
              </a:solidFill>
              <a:latin typeface="Lato"/>
              <a:ea typeface="Lato"/>
              <a:cs typeface="Lato"/>
              <a:sym typeface="Lato"/>
            </a:endParaRPr>
          </a:p>
          <a:p>
            <a:pPr indent="0" lvl="0" marL="0" rtl="0" algn="l">
              <a:spcBef>
                <a:spcPts val="1200"/>
              </a:spcBef>
              <a:spcAft>
                <a:spcPts val="0"/>
              </a:spcAft>
              <a:buNone/>
            </a:pPr>
            <a:r>
              <a:rPr lang="en-GB" sz="1100">
                <a:solidFill>
                  <a:srgbClr val="9900FF"/>
                </a:solidFill>
                <a:latin typeface="Lato"/>
                <a:ea typeface="Lato"/>
                <a:cs typeface="Lato"/>
                <a:sym typeface="Lato"/>
              </a:rPr>
              <a:t>Example for MySQL</a:t>
            </a:r>
            <a:endParaRPr sz="1100">
              <a:solidFill>
                <a:srgbClr val="9900FF"/>
              </a:solidFill>
              <a:latin typeface="Lato"/>
              <a:ea typeface="Lato"/>
              <a:cs typeface="Lato"/>
              <a:sym typeface="Lato"/>
            </a:endParaRPr>
          </a:p>
          <a:p>
            <a:pPr indent="0" lvl="0" marL="0" rtl="0" algn="l">
              <a:spcBef>
                <a:spcPts val="1200"/>
              </a:spcBef>
              <a:spcAft>
                <a:spcPts val="0"/>
              </a:spcAft>
              <a:buNone/>
            </a:pPr>
            <a:r>
              <a:rPr lang="en-GB" sz="1100">
                <a:solidFill>
                  <a:srgbClr val="9900FF"/>
                </a:solidFill>
                <a:latin typeface="Lato"/>
                <a:ea typeface="Lato"/>
                <a:cs typeface="Lato"/>
                <a:sym typeface="Lato"/>
              </a:rPr>
              <a:t>Replace the MySQL connector with the appropriate JDBC driver for your database if you're using a different database.</a:t>
            </a:r>
            <a:endParaRPr sz="1100">
              <a:solidFill>
                <a:srgbClr val="9900FF"/>
              </a:solidFill>
              <a:latin typeface="Lato"/>
              <a:ea typeface="Lato"/>
              <a:cs typeface="Lato"/>
              <a:sym typeface="Lato"/>
            </a:endParaRPr>
          </a:p>
          <a:p>
            <a:pPr indent="0" lvl="0" marL="0" rtl="0" algn="l">
              <a:spcBef>
                <a:spcPts val="1200"/>
              </a:spcBef>
              <a:spcAft>
                <a:spcPts val="0"/>
              </a:spcAft>
              <a:buNone/>
            </a:pPr>
            <a:r>
              <a:rPr b="1" lang="en-GB" sz="1100">
                <a:solidFill>
                  <a:srgbClr val="9900FF"/>
                </a:solidFill>
                <a:latin typeface="Lato"/>
                <a:ea typeface="Lato"/>
                <a:cs typeface="Lato"/>
                <a:sym typeface="Lato"/>
              </a:rPr>
              <a:t>2. Create the Hibernate Configuration File (hibernate.cfg.xml)</a:t>
            </a:r>
            <a:endParaRPr b="1" sz="1100">
              <a:solidFill>
                <a:srgbClr val="9900FF"/>
              </a:solidFill>
              <a:latin typeface="Lato"/>
              <a:ea typeface="Lato"/>
              <a:cs typeface="Lato"/>
              <a:sym typeface="Lato"/>
            </a:endParaRPr>
          </a:p>
          <a:p>
            <a:pPr indent="0" lvl="0" marL="0" rtl="0" algn="l">
              <a:spcBef>
                <a:spcPts val="1200"/>
              </a:spcBef>
              <a:spcAft>
                <a:spcPts val="0"/>
              </a:spcAft>
              <a:buNone/>
            </a:pPr>
            <a:r>
              <a:rPr lang="en-GB" sz="1100">
                <a:solidFill>
                  <a:srgbClr val="9900FF"/>
                </a:solidFill>
                <a:latin typeface="Lato"/>
                <a:ea typeface="Lato"/>
                <a:cs typeface="Lato"/>
                <a:sym typeface="Lato"/>
              </a:rPr>
              <a:t>The hibernate.cfg.xml file is the primary configuration file for Hibernate. It includes settings for the database connection, Hibernate dialect, and entity mappings.</a:t>
            </a:r>
            <a:endParaRPr sz="1100">
              <a:solidFill>
                <a:srgbClr val="9900FF"/>
              </a:solidFill>
              <a:latin typeface="Lato"/>
              <a:ea typeface="Lato"/>
              <a:cs typeface="Lato"/>
              <a:sym typeface="Lato"/>
            </a:endParaRPr>
          </a:p>
          <a:p>
            <a:pPr indent="0" lvl="0" marL="0" rtl="0" algn="l">
              <a:spcBef>
                <a:spcPts val="1200"/>
              </a:spcBef>
              <a:spcAft>
                <a:spcPts val="1200"/>
              </a:spcAft>
              <a:buNone/>
            </a:pPr>
            <a:r>
              <a:t/>
            </a:r>
            <a:endParaRPr sz="1100">
              <a:solidFill>
                <a:srgbClr val="9900FF"/>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Clr>
                <a:schemeClr val="dk1"/>
              </a:buClr>
              <a:buSzPts val="1100"/>
              <a:buFont typeface="Arial"/>
              <a:buNone/>
            </a:pPr>
            <a:r>
              <a:rPr lang="en-GB" sz="1100">
                <a:solidFill>
                  <a:srgbClr val="9900FF"/>
                </a:solidFill>
                <a:latin typeface="Lato"/>
                <a:ea typeface="Lato"/>
                <a:cs typeface="Lato"/>
                <a:sym typeface="Lato"/>
              </a:rPr>
              <a:t>Here's an example hibernate.cfg.xml for a MySQL database:</a:t>
            </a:r>
            <a:endParaRPr/>
          </a:p>
        </p:txBody>
      </p:sp>
      <p:sp>
        <p:nvSpPr>
          <p:cNvPr id="162" name="Google Shape;162;p31"/>
          <p:cNvSpPr txBox="1"/>
          <p:nvPr>
            <p:ph idx="1" type="body"/>
          </p:nvPr>
        </p:nvSpPr>
        <p:spPr>
          <a:xfrm>
            <a:off x="238125" y="871100"/>
            <a:ext cx="3631200" cy="3915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275"/>
              <a:buNone/>
            </a:pPr>
            <a:r>
              <a:t/>
            </a:r>
            <a:endParaRPr b="1" sz="775">
              <a:solidFill>
                <a:srgbClr val="9900FF"/>
              </a:solidFill>
              <a:latin typeface="Lato"/>
              <a:ea typeface="Lato"/>
              <a:cs typeface="Lato"/>
              <a:sym typeface="Lato"/>
            </a:endParaRPr>
          </a:p>
          <a:p>
            <a:pPr indent="0" lvl="0" marL="0" rtl="0" algn="l">
              <a:lnSpc>
                <a:spcPct val="95000"/>
              </a:lnSpc>
              <a:spcBef>
                <a:spcPts val="1200"/>
              </a:spcBef>
              <a:spcAft>
                <a:spcPts val="0"/>
              </a:spcAft>
              <a:buSzPts val="275"/>
              <a:buNone/>
            </a:pPr>
            <a:r>
              <a:rPr b="1" lang="en-GB" sz="775">
                <a:solidFill>
                  <a:srgbClr val="9900FF"/>
                </a:solidFill>
                <a:latin typeface="Lato"/>
                <a:ea typeface="Lato"/>
                <a:cs typeface="Lato"/>
                <a:sym typeface="Lato"/>
              </a:rPr>
              <a:t>&lt;!DOCTYPE hibernate-configuration PUBLIC</a:t>
            </a:r>
            <a:endParaRPr b="1" sz="775">
              <a:solidFill>
                <a:srgbClr val="9900FF"/>
              </a:solidFill>
              <a:latin typeface="Lato"/>
              <a:ea typeface="Lato"/>
              <a:cs typeface="Lato"/>
              <a:sym typeface="Lato"/>
            </a:endParaRPr>
          </a:p>
          <a:p>
            <a:pPr indent="0" lvl="0" marL="0" rtl="0" algn="l">
              <a:lnSpc>
                <a:spcPct val="95000"/>
              </a:lnSpc>
              <a:spcBef>
                <a:spcPts val="1200"/>
              </a:spcBef>
              <a:spcAft>
                <a:spcPts val="0"/>
              </a:spcAft>
              <a:buSzPts val="275"/>
              <a:buNone/>
            </a:pPr>
            <a:r>
              <a:rPr b="1" lang="en-GB" sz="775">
                <a:solidFill>
                  <a:srgbClr val="9900FF"/>
                </a:solidFill>
                <a:latin typeface="Lato"/>
                <a:ea typeface="Lato"/>
                <a:cs typeface="Lato"/>
                <a:sym typeface="Lato"/>
              </a:rPr>
              <a:t>    "-//Hibernate/Hibernate Configuration DTD 3.0//EN"</a:t>
            </a:r>
            <a:endParaRPr b="1" sz="775">
              <a:solidFill>
                <a:srgbClr val="9900FF"/>
              </a:solidFill>
              <a:latin typeface="Lato"/>
              <a:ea typeface="Lato"/>
              <a:cs typeface="Lato"/>
              <a:sym typeface="Lato"/>
            </a:endParaRPr>
          </a:p>
          <a:p>
            <a:pPr indent="0" lvl="0" marL="0" rtl="0" algn="l">
              <a:lnSpc>
                <a:spcPct val="95000"/>
              </a:lnSpc>
              <a:spcBef>
                <a:spcPts val="1200"/>
              </a:spcBef>
              <a:spcAft>
                <a:spcPts val="0"/>
              </a:spcAft>
              <a:buSzPts val="275"/>
              <a:buNone/>
            </a:pPr>
            <a:r>
              <a:rPr b="1" lang="en-GB" sz="775">
                <a:solidFill>
                  <a:srgbClr val="9900FF"/>
                </a:solidFill>
                <a:latin typeface="Lato"/>
                <a:ea typeface="Lato"/>
                <a:cs typeface="Lato"/>
                <a:sym typeface="Lato"/>
              </a:rPr>
              <a:t>    "http://hibernate.sourceforge.net/hibernate-configuration-3.0.dtd"&gt;</a:t>
            </a:r>
            <a:endParaRPr b="1" sz="775">
              <a:solidFill>
                <a:srgbClr val="9900FF"/>
              </a:solidFill>
              <a:latin typeface="Lato"/>
              <a:ea typeface="Lato"/>
              <a:cs typeface="Lato"/>
              <a:sym typeface="Lato"/>
            </a:endParaRPr>
          </a:p>
          <a:p>
            <a:pPr indent="0" lvl="0" marL="0" rtl="0" algn="l">
              <a:lnSpc>
                <a:spcPct val="95000"/>
              </a:lnSpc>
              <a:spcBef>
                <a:spcPts val="1200"/>
              </a:spcBef>
              <a:spcAft>
                <a:spcPts val="0"/>
              </a:spcAft>
              <a:buSzPts val="275"/>
              <a:buNone/>
            </a:pPr>
            <a:r>
              <a:rPr b="1" lang="en-GB" sz="775">
                <a:solidFill>
                  <a:srgbClr val="9900FF"/>
                </a:solidFill>
                <a:latin typeface="Lato"/>
                <a:ea typeface="Lato"/>
                <a:cs typeface="Lato"/>
                <a:sym typeface="Lato"/>
              </a:rPr>
              <a:t>&lt;hibernate-configuration&gt;</a:t>
            </a:r>
            <a:endParaRPr b="1" sz="775">
              <a:solidFill>
                <a:srgbClr val="9900FF"/>
              </a:solidFill>
              <a:latin typeface="Lato"/>
              <a:ea typeface="Lato"/>
              <a:cs typeface="Lato"/>
              <a:sym typeface="Lato"/>
            </a:endParaRPr>
          </a:p>
          <a:p>
            <a:pPr indent="0" lvl="0" marL="0" rtl="0" algn="l">
              <a:lnSpc>
                <a:spcPct val="95000"/>
              </a:lnSpc>
              <a:spcBef>
                <a:spcPts val="1200"/>
              </a:spcBef>
              <a:spcAft>
                <a:spcPts val="0"/>
              </a:spcAft>
              <a:buSzPts val="275"/>
              <a:buNone/>
            </a:pPr>
            <a:r>
              <a:rPr b="1" lang="en-GB" sz="775">
                <a:solidFill>
                  <a:srgbClr val="9900FF"/>
                </a:solidFill>
                <a:latin typeface="Lato"/>
                <a:ea typeface="Lato"/>
                <a:cs typeface="Lato"/>
                <a:sym typeface="Lato"/>
              </a:rPr>
              <a:t>    &lt;session-factory&gt;</a:t>
            </a:r>
            <a:endParaRPr b="1" sz="775">
              <a:solidFill>
                <a:srgbClr val="9900FF"/>
              </a:solidFill>
              <a:latin typeface="Lato"/>
              <a:ea typeface="Lato"/>
              <a:cs typeface="Lato"/>
              <a:sym typeface="Lato"/>
            </a:endParaRPr>
          </a:p>
          <a:p>
            <a:pPr indent="0" lvl="0" marL="0" rtl="0" algn="l">
              <a:lnSpc>
                <a:spcPct val="95000"/>
              </a:lnSpc>
              <a:spcBef>
                <a:spcPts val="1200"/>
              </a:spcBef>
              <a:spcAft>
                <a:spcPts val="0"/>
              </a:spcAft>
              <a:buSzPts val="275"/>
              <a:buNone/>
            </a:pPr>
            <a:r>
              <a:rPr b="1" lang="en-GB" sz="775">
                <a:solidFill>
                  <a:srgbClr val="9900FF"/>
                </a:solidFill>
                <a:latin typeface="Lato"/>
                <a:ea typeface="Lato"/>
                <a:cs typeface="Lato"/>
                <a:sym typeface="Lato"/>
              </a:rPr>
              <a:t>        &lt;!-- Database connection settings --&gt;</a:t>
            </a:r>
            <a:endParaRPr b="1" sz="775">
              <a:solidFill>
                <a:srgbClr val="9900FF"/>
              </a:solidFill>
              <a:latin typeface="Lato"/>
              <a:ea typeface="Lato"/>
              <a:cs typeface="Lato"/>
              <a:sym typeface="Lato"/>
            </a:endParaRPr>
          </a:p>
          <a:p>
            <a:pPr indent="0" lvl="0" marL="0" rtl="0" algn="l">
              <a:lnSpc>
                <a:spcPct val="95000"/>
              </a:lnSpc>
              <a:spcBef>
                <a:spcPts val="1200"/>
              </a:spcBef>
              <a:spcAft>
                <a:spcPts val="0"/>
              </a:spcAft>
              <a:buSzPts val="275"/>
              <a:buNone/>
            </a:pPr>
            <a:r>
              <a:rPr b="1" lang="en-GB" sz="775">
                <a:solidFill>
                  <a:srgbClr val="9900FF"/>
                </a:solidFill>
                <a:latin typeface="Lato"/>
                <a:ea typeface="Lato"/>
                <a:cs typeface="Lato"/>
                <a:sym typeface="Lato"/>
              </a:rPr>
              <a:t>        &lt;property name="hibernate.connection.driver_class"&gt;com.mysql.cj.jdbc.Driver&lt;/property&gt;</a:t>
            </a:r>
            <a:endParaRPr b="1" sz="775">
              <a:solidFill>
                <a:srgbClr val="9900FF"/>
              </a:solidFill>
              <a:latin typeface="Lato"/>
              <a:ea typeface="Lato"/>
              <a:cs typeface="Lato"/>
              <a:sym typeface="Lato"/>
            </a:endParaRPr>
          </a:p>
          <a:p>
            <a:pPr indent="0" lvl="0" marL="0" rtl="0" algn="l">
              <a:lnSpc>
                <a:spcPct val="95000"/>
              </a:lnSpc>
              <a:spcBef>
                <a:spcPts val="1200"/>
              </a:spcBef>
              <a:spcAft>
                <a:spcPts val="0"/>
              </a:spcAft>
              <a:buSzPts val="275"/>
              <a:buNone/>
            </a:pPr>
            <a:r>
              <a:rPr b="1" lang="en-GB" sz="775">
                <a:solidFill>
                  <a:srgbClr val="9900FF"/>
                </a:solidFill>
                <a:latin typeface="Lato"/>
                <a:ea typeface="Lato"/>
                <a:cs typeface="Lato"/>
                <a:sym typeface="Lato"/>
              </a:rPr>
              <a:t>        &lt;property name="hibernate.connection.url"&gt;jdbc:mysql://localhost:3306/mydatabase&lt;/property&gt;</a:t>
            </a:r>
            <a:endParaRPr b="1" sz="775">
              <a:solidFill>
                <a:srgbClr val="9900FF"/>
              </a:solidFill>
              <a:latin typeface="Lato"/>
              <a:ea typeface="Lato"/>
              <a:cs typeface="Lato"/>
              <a:sym typeface="Lato"/>
            </a:endParaRPr>
          </a:p>
          <a:p>
            <a:pPr indent="0" lvl="0" marL="0" rtl="0" algn="l">
              <a:lnSpc>
                <a:spcPct val="95000"/>
              </a:lnSpc>
              <a:spcBef>
                <a:spcPts val="1200"/>
              </a:spcBef>
              <a:spcAft>
                <a:spcPts val="0"/>
              </a:spcAft>
              <a:buSzPts val="275"/>
              <a:buNone/>
            </a:pPr>
            <a:r>
              <a:rPr b="1" lang="en-GB" sz="775">
                <a:solidFill>
                  <a:srgbClr val="9900FF"/>
                </a:solidFill>
                <a:latin typeface="Lato"/>
                <a:ea typeface="Lato"/>
                <a:cs typeface="Lato"/>
                <a:sym typeface="Lato"/>
              </a:rPr>
              <a:t>        &lt;property name="hibernate.connection.username"&gt;root&lt;/property&gt;</a:t>
            </a:r>
            <a:endParaRPr b="1" sz="775">
              <a:solidFill>
                <a:srgbClr val="9900FF"/>
              </a:solidFill>
              <a:latin typeface="Lato"/>
              <a:ea typeface="Lato"/>
              <a:cs typeface="Lato"/>
              <a:sym typeface="Lato"/>
            </a:endParaRPr>
          </a:p>
          <a:p>
            <a:pPr indent="0" lvl="0" marL="0" rtl="0" algn="l">
              <a:lnSpc>
                <a:spcPct val="95000"/>
              </a:lnSpc>
              <a:spcBef>
                <a:spcPts val="1200"/>
              </a:spcBef>
              <a:spcAft>
                <a:spcPts val="1200"/>
              </a:spcAft>
              <a:buClr>
                <a:schemeClr val="dk1"/>
              </a:buClr>
              <a:buSzPts val="275"/>
              <a:buFont typeface="Arial"/>
              <a:buNone/>
            </a:pPr>
            <a:r>
              <a:rPr b="1" lang="en-GB" sz="775">
                <a:solidFill>
                  <a:srgbClr val="9900FF"/>
                </a:solidFill>
                <a:latin typeface="Lato"/>
                <a:ea typeface="Lato"/>
                <a:cs typeface="Lato"/>
                <a:sym typeface="Lato"/>
              </a:rPr>
              <a:t>        &lt;property name="hibernate.connection.password"&gt;password&lt;/property&gt;    </a:t>
            </a:r>
            <a:endParaRPr b="1" sz="775">
              <a:solidFill>
                <a:srgbClr val="9900FF"/>
              </a:solidFill>
              <a:latin typeface="Lato"/>
              <a:ea typeface="Lato"/>
              <a:cs typeface="Lato"/>
              <a:sym typeface="Lato"/>
            </a:endParaRPr>
          </a:p>
        </p:txBody>
      </p:sp>
      <p:sp>
        <p:nvSpPr>
          <p:cNvPr id="163" name="Google Shape;163;p31"/>
          <p:cNvSpPr txBox="1"/>
          <p:nvPr/>
        </p:nvSpPr>
        <p:spPr>
          <a:xfrm>
            <a:off x="4167200" y="-59550"/>
            <a:ext cx="3198300" cy="56991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1200"/>
              </a:spcBef>
              <a:spcAft>
                <a:spcPts val="0"/>
              </a:spcAft>
              <a:buNone/>
            </a:pPr>
            <a:r>
              <a:rPr b="1" lang="en-GB" sz="775">
                <a:solidFill>
                  <a:srgbClr val="9900FF"/>
                </a:solidFill>
                <a:latin typeface="Lato"/>
                <a:ea typeface="Lato"/>
                <a:cs typeface="Lato"/>
                <a:sym typeface="Lato"/>
              </a:rPr>
              <a:t>        &lt;!-- JDBC connection pool settings --&gt;</a:t>
            </a:r>
            <a:endParaRPr b="1" sz="775">
              <a:solidFill>
                <a:srgbClr val="9900FF"/>
              </a:solidFill>
              <a:latin typeface="Lato"/>
              <a:ea typeface="Lato"/>
              <a:cs typeface="Lato"/>
              <a:sym typeface="Lato"/>
            </a:endParaRPr>
          </a:p>
          <a:p>
            <a:pPr indent="0" lvl="0" marL="0" rtl="0" algn="l">
              <a:lnSpc>
                <a:spcPct val="95000"/>
              </a:lnSpc>
              <a:spcBef>
                <a:spcPts val="1200"/>
              </a:spcBef>
              <a:spcAft>
                <a:spcPts val="0"/>
              </a:spcAft>
              <a:buNone/>
            </a:pPr>
            <a:r>
              <a:rPr b="1" lang="en-GB" sz="775">
                <a:solidFill>
                  <a:srgbClr val="9900FF"/>
                </a:solidFill>
                <a:latin typeface="Lato"/>
                <a:ea typeface="Lato"/>
                <a:cs typeface="Lato"/>
                <a:sym typeface="Lato"/>
              </a:rPr>
              <a:t>        &lt;property name="hibernate.c3p0.min_size"&gt;5&lt;/property&gt;</a:t>
            </a:r>
            <a:endParaRPr b="1" sz="775">
              <a:solidFill>
                <a:srgbClr val="9900FF"/>
              </a:solidFill>
              <a:latin typeface="Lato"/>
              <a:ea typeface="Lato"/>
              <a:cs typeface="Lato"/>
              <a:sym typeface="Lato"/>
            </a:endParaRPr>
          </a:p>
          <a:p>
            <a:pPr indent="0" lvl="0" marL="0" rtl="0" algn="l">
              <a:lnSpc>
                <a:spcPct val="95000"/>
              </a:lnSpc>
              <a:spcBef>
                <a:spcPts val="1200"/>
              </a:spcBef>
              <a:spcAft>
                <a:spcPts val="0"/>
              </a:spcAft>
              <a:buNone/>
            </a:pPr>
            <a:r>
              <a:rPr b="1" lang="en-GB" sz="775">
                <a:solidFill>
                  <a:srgbClr val="9900FF"/>
                </a:solidFill>
                <a:latin typeface="Lato"/>
                <a:ea typeface="Lato"/>
                <a:cs typeface="Lato"/>
                <a:sym typeface="Lato"/>
              </a:rPr>
              <a:t>        &lt;property name="hibernate.c3p0.max_size"&gt;20&lt;/property&gt;</a:t>
            </a:r>
            <a:endParaRPr b="1" sz="775">
              <a:solidFill>
                <a:srgbClr val="9900FF"/>
              </a:solidFill>
              <a:latin typeface="Lato"/>
              <a:ea typeface="Lato"/>
              <a:cs typeface="Lato"/>
              <a:sym typeface="Lato"/>
            </a:endParaRPr>
          </a:p>
          <a:p>
            <a:pPr indent="0" lvl="0" marL="0" rtl="0" algn="l">
              <a:lnSpc>
                <a:spcPct val="95000"/>
              </a:lnSpc>
              <a:spcBef>
                <a:spcPts val="1200"/>
              </a:spcBef>
              <a:spcAft>
                <a:spcPts val="0"/>
              </a:spcAft>
              <a:buNone/>
            </a:pPr>
            <a:r>
              <a:rPr b="1" lang="en-GB" sz="775">
                <a:solidFill>
                  <a:srgbClr val="9900FF"/>
                </a:solidFill>
                <a:latin typeface="Lato"/>
                <a:ea typeface="Lato"/>
                <a:cs typeface="Lato"/>
                <a:sym typeface="Lato"/>
              </a:rPr>
              <a:t>        &lt;property name="hibernate.c3p0.timeout"&gt;300&lt;/property&gt;</a:t>
            </a:r>
            <a:endParaRPr b="1" sz="775">
              <a:solidFill>
                <a:srgbClr val="9900FF"/>
              </a:solidFill>
              <a:latin typeface="Lato"/>
              <a:ea typeface="Lato"/>
              <a:cs typeface="Lato"/>
              <a:sym typeface="Lato"/>
            </a:endParaRPr>
          </a:p>
          <a:p>
            <a:pPr indent="0" lvl="0" marL="0" rtl="0" algn="l">
              <a:lnSpc>
                <a:spcPct val="95000"/>
              </a:lnSpc>
              <a:spcBef>
                <a:spcPts val="1200"/>
              </a:spcBef>
              <a:spcAft>
                <a:spcPts val="0"/>
              </a:spcAft>
              <a:buNone/>
            </a:pPr>
            <a:r>
              <a:rPr b="1" lang="en-GB" sz="775">
                <a:solidFill>
                  <a:srgbClr val="9900FF"/>
                </a:solidFill>
                <a:latin typeface="Lato"/>
                <a:ea typeface="Lato"/>
                <a:cs typeface="Lato"/>
                <a:sym typeface="Lato"/>
              </a:rPr>
              <a:t>        &lt;property name="hibernate.c3p0.max_statements"&gt;50&lt;/property&gt;</a:t>
            </a:r>
            <a:endParaRPr b="1" sz="775">
              <a:solidFill>
                <a:srgbClr val="9900FF"/>
              </a:solidFill>
              <a:latin typeface="Lato"/>
              <a:ea typeface="Lato"/>
              <a:cs typeface="Lato"/>
              <a:sym typeface="Lato"/>
            </a:endParaRPr>
          </a:p>
          <a:p>
            <a:pPr indent="0" lvl="0" marL="0" rtl="0" algn="l">
              <a:lnSpc>
                <a:spcPct val="95000"/>
              </a:lnSpc>
              <a:spcBef>
                <a:spcPts val="1200"/>
              </a:spcBef>
              <a:spcAft>
                <a:spcPts val="0"/>
              </a:spcAft>
              <a:buNone/>
            </a:pPr>
            <a:r>
              <a:rPr b="1" lang="en-GB" sz="775">
                <a:solidFill>
                  <a:srgbClr val="9900FF"/>
                </a:solidFill>
                <a:latin typeface="Lato"/>
                <a:ea typeface="Lato"/>
                <a:cs typeface="Lato"/>
                <a:sym typeface="Lato"/>
              </a:rPr>
              <a:t>        &lt;property name="hibernate.c3p0.idle_test_period"&gt;3000&lt;/property&gt;</a:t>
            </a:r>
            <a:endParaRPr b="1" sz="775">
              <a:solidFill>
                <a:srgbClr val="9900FF"/>
              </a:solidFill>
              <a:latin typeface="Lato"/>
              <a:ea typeface="Lato"/>
              <a:cs typeface="Lato"/>
              <a:sym typeface="Lato"/>
            </a:endParaRPr>
          </a:p>
          <a:p>
            <a:pPr indent="0" lvl="0" marL="0" rtl="0" algn="l">
              <a:lnSpc>
                <a:spcPct val="95000"/>
              </a:lnSpc>
              <a:spcBef>
                <a:spcPts val="1200"/>
              </a:spcBef>
              <a:spcAft>
                <a:spcPts val="0"/>
              </a:spcAft>
              <a:buNone/>
            </a:pPr>
            <a:r>
              <a:rPr b="1" lang="en-GB" sz="775">
                <a:solidFill>
                  <a:srgbClr val="9900FF"/>
                </a:solidFill>
                <a:latin typeface="Lato"/>
                <a:ea typeface="Lato"/>
                <a:cs typeface="Lato"/>
                <a:sym typeface="Lato"/>
              </a:rPr>
              <a:t>                &lt;!-- SQL dialect --&gt;</a:t>
            </a:r>
            <a:endParaRPr b="1" sz="775">
              <a:solidFill>
                <a:srgbClr val="9900FF"/>
              </a:solidFill>
              <a:latin typeface="Lato"/>
              <a:ea typeface="Lato"/>
              <a:cs typeface="Lato"/>
              <a:sym typeface="Lato"/>
            </a:endParaRPr>
          </a:p>
          <a:p>
            <a:pPr indent="0" lvl="0" marL="0" rtl="0" algn="l">
              <a:lnSpc>
                <a:spcPct val="95000"/>
              </a:lnSpc>
              <a:spcBef>
                <a:spcPts val="1200"/>
              </a:spcBef>
              <a:spcAft>
                <a:spcPts val="0"/>
              </a:spcAft>
              <a:buNone/>
            </a:pPr>
            <a:r>
              <a:rPr b="1" lang="en-GB" sz="775">
                <a:solidFill>
                  <a:srgbClr val="9900FF"/>
                </a:solidFill>
                <a:latin typeface="Lato"/>
                <a:ea typeface="Lato"/>
                <a:cs typeface="Lato"/>
                <a:sym typeface="Lato"/>
              </a:rPr>
              <a:t>        &lt;property name="hibernate.dialect"&gt;org.hibernate.dialect.MySQLDialect&lt;/property&gt;                &lt;!-- Echo the SQL to stdout --&gt;</a:t>
            </a:r>
            <a:endParaRPr b="1" sz="775">
              <a:solidFill>
                <a:srgbClr val="9900FF"/>
              </a:solidFill>
              <a:latin typeface="Lato"/>
              <a:ea typeface="Lato"/>
              <a:cs typeface="Lato"/>
              <a:sym typeface="Lato"/>
            </a:endParaRPr>
          </a:p>
          <a:p>
            <a:pPr indent="0" lvl="0" marL="0" rtl="0" algn="l">
              <a:lnSpc>
                <a:spcPct val="95000"/>
              </a:lnSpc>
              <a:spcBef>
                <a:spcPts val="1200"/>
              </a:spcBef>
              <a:spcAft>
                <a:spcPts val="0"/>
              </a:spcAft>
              <a:buNone/>
            </a:pPr>
            <a:r>
              <a:rPr b="1" lang="en-GB" sz="775">
                <a:solidFill>
                  <a:srgbClr val="9900FF"/>
                </a:solidFill>
                <a:latin typeface="Lato"/>
                <a:ea typeface="Lato"/>
                <a:cs typeface="Lato"/>
                <a:sym typeface="Lato"/>
              </a:rPr>
              <a:t>        &lt;property name="hibernate.show_sql"&gt;true&lt;/property&gt;        </a:t>
            </a:r>
            <a:endParaRPr b="1" sz="775">
              <a:solidFill>
                <a:srgbClr val="9900FF"/>
              </a:solidFill>
              <a:latin typeface="Lato"/>
              <a:ea typeface="Lato"/>
              <a:cs typeface="Lato"/>
              <a:sym typeface="Lato"/>
            </a:endParaRPr>
          </a:p>
          <a:p>
            <a:pPr indent="0" lvl="0" marL="0" rtl="0" algn="l">
              <a:lnSpc>
                <a:spcPct val="95000"/>
              </a:lnSpc>
              <a:spcBef>
                <a:spcPts val="1200"/>
              </a:spcBef>
              <a:spcAft>
                <a:spcPts val="0"/>
              </a:spcAft>
              <a:buNone/>
            </a:pPr>
            <a:r>
              <a:rPr b="1" lang="en-GB" sz="775">
                <a:solidFill>
                  <a:srgbClr val="9900FF"/>
                </a:solidFill>
                <a:latin typeface="Lato"/>
                <a:ea typeface="Lato"/>
                <a:cs typeface="Lato"/>
                <a:sym typeface="Lato"/>
              </a:rPr>
              <a:t>        &lt;!-- Format the SQL nicely --&gt;</a:t>
            </a:r>
            <a:endParaRPr b="1" sz="775">
              <a:solidFill>
                <a:srgbClr val="9900FF"/>
              </a:solidFill>
              <a:latin typeface="Lato"/>
              <a:ea typeface="Lato"/>
              <a:cs typeface="Lato"/>
              <a:sym typeface="Lato"/>
            </a:endParaRPr>
          </a:p>
          <a:p>
            <a:pPr indent="0" lvl="0" marL="0" rtl="0" algn="l">
              <a:lnSpc>
                <a:spcPct val="95000"/>
              </a:lnSpc>
              <a:spcBef>
                <a:spcPts val="1200"/>
              </a:spcBef>
              <a:spcAft>
                <a:spcPts val="0"/>
              </a:spcAft>
              <a:buNone/>
            </a:pPr>
            <a:r>
              <a:rPr b="1" lang="en-GB" sz="775">
                <a:solidFill>
                  <a:srgbClr val="9900FF"/>
                </a:solidFill>
                <a:latin typeface="Lato"/>
                <a:ea typeface="Lato"/>
                <a:cs typeface="Lato"/>
                <a:sym typeface="Lato"/>
              </a:rPr>
              <a:t>        &lt;property name="hibernate.format_sql"&gt;true&lt;/property&gt;</a:t>
            </a:r>
            <a:endParaRPr b="1" sz="775">
              <a:solidFill>
                <a:srgbClr val="9900FF"/>
              </a:solidFill>
              <a:latin typeface="Lato"/>
              <a:ea typeface="Lato"/>
              <a:cs typeface="Lato"/>
              <a:sym typeface="Lato"/>
            </a:endParaRPr>
          </a:p>
          <a:p>
            <a:pPr indent="0" lvl="0" marL="0" rtl="0" algn="l">
              <a:lnSpc>
                <a:spcPct val="95000"/>
              </a:lnSpc>
              <a:spcBef>
                <a:spcPts val="1200"/>
              </a:spcBef>
              <a:spcAft>
                <a:spcPts val="0"/>
              </a:spcAft>
              <a:buNone/>
            </a:pPr>
            <a:r>
              <a:rPr b="1" lang="en-GB" sz="775">
                <a:solidFill>
                  <a:srgbClr val="9900FF"/>
                </a:solidFill>
                <a:latin typeface="Lato"/>
                <a:ea typeface="Lato"/>
                <a:cs typeface="Lato"/>
                <a:sym typeface="Lato"/>
              </a:rPr>
              <a:t>                &lt;!-- Drop and re-create the database schema on startup --&gt;</a:t>
            </a:r>
            <a:endParaRPr b="1" sz="775">
              <a:solidFill>
                <a:srgbClr val="9900FF"/>
              </a:solidFill>
              <a:latin typeface="Lato"/>
              <a:ea typeface="Lato"/>
              <a:cs typeface="Lato"/>
              <a:sym typeface="Lato"/>
            </a:endParaRPr>
          </a:p>
          <a:p>
            <a:pPr indent="0" lvl="0" marL="0" rtl="0" algn="l">
              <a:lnSpc>
                <a:spcPct val="95000"/>
              </a:lnSpc>
              <a:spcBef>
                <a:spcPts val="1200"/>
              </a:spcBef>
              <a:spcAft>
                <a:spcPts val="0"/>
              </a:spcAft>
              <a:buNone/>
            </a:pPr>
            <a:r>
              <a:rPr b="1" lang="en-GB" sz="775">
                <a:solidFill>
                  <a:srgbClr val="9900FF"/>
                </a:solidFill>
                <a:latin typeface="Lato"/>
                <a:ea typeface="Lato"/>
                <a:cs typeface="Lato"/>
                <a:sym typeface="Lato"/>
              </a:rPr>
              <a:t>        &lt;property name="hibernate.hbm2ddl.auto"&gt;update&lt;/property&gt;</a:t>
            </a:r>
            <a:endParaRPr b="1" sz="775">
              <a:solidFill>
                <a:srgbClr val="9900FF"/>
              </a:solidFill>
              <a:latin typeface="Lato"/>
              <a:ea typeface="Lato"/>
              <a:cs typeface="Lato"/>
              <a:sym typeface="Lato"/>
            </a:endParaRPr>
          </a:p>
          <a:p>
            <a:pPr indent="0" lvl="0" marL="0" rtl="0" algn="l">
              <a:lnSpc>
                <a:spcPct val="95000"/>
              </a:lnSpc>
              <a:spcBef>
                <a:spcPts val="1200"/>
              </a:spcBef>
              <a:spcAft>
                <a:spcPts val="0"/>
              </a:spcAft>
              <a:buNone/>
            </a:pPr>
            <a:r>
              <a:rPr b="1" lang="en-GB" sz="775">
                <a:solidFill>
                  <a:srgbClr val="9900FF"/>
                </a:solidFill>
                <a:latin typeface="Lato"/>
                <a:ea typeface="Lato"/>
                <a:cs typeface="Lato"/>
                <a:sym typeface="Lato"/>
              </a:rPr>
              <a:t>                &lt;!-- Annotated entity classes --&gt;</a:t>
            </a:r>
            <a:endParaRPr b="1" sz="775">
              <a:solidFill>
                <a:srgbClr val="9900FF"/>
              </a:solidFill>
              <a:latin typeface="Lato"/>
              <a:ea typeface="Lato"/>
              <a:cs typeface="Lato"/>
              <a:sym typeface="Lato"/>
            </a:endParaRPr>
          </a:p>
          <a:p>
            <a:pPr indent="0" lvl="0" marL="0" rtl="0" algn="l">
              <a:lnSpc>
                <a:spcPct val="95000"/>
              </a:lnSpc>
              <a:spcBef>
                <a:spcPts val="1200"/>
              </a:spcBef>
              <a:spcAft>
                <a:spcPts val="0"/>
              </a:spcAft>
              <a:buNone/>
            </a:pPr>
            <a:r>
              <a:rPr b="1" lang="en-GB" sz="775">
                <a:solidFill>
                  <a:srgbClr val="9900FF"/>
                </a:solidFill>
                <a:latin typeface="Lato"/>
                <a:ea typeface="Lato"/>
                <a:cs typeface="Lato"/>
                <a:sym typeface="Lato"/>
              </a:rPr>
              <a:t>        &lt;mapping class="com.example.User"/&gt;</a:t>
            </a:r>
            <a:endParaRPr b="1" sz="775">
              <a:solidFill>
                <a:srgbClr val="9900FF"/>
              </a:solidFill>
              <a:latin typeface="Lato"/>
              <a:ea typeface="Lato"/>
              <a:cs typeface="Lato"/>
              <a:sym typeface="Lato"/>
            </a:endParaRPr>
          </a:p>
          <a:p>
            <a:pPr indent="0" lvl="0" marL="0" rtl="0" algn="l">
              <a:lnSpc>
                <a:spcPct val="95000"/>
              </a:lnSpc>
              <a:spcBef>
                <a:spcPts val="1200"/>
              </a:spcBef>
              <a:spcAft>
                <a:spcPts val="0"/>
              </a:spcAft>
              <a:buNone/>
            </a:pPr>
            <a:r>
              <a:rPr b="1" lang="en-GB" sz="775">
                <a:solidFill>
                  <a:srgbClr val="9900FF"/>
                </a:solidFill>
                <a:latin typeface="Lato"/>
                <a:ea typeface="Lato"/>
                <a:cs typeface="Lato"/>
                <a:sym typeface="Lato"/>
              </a:rPr>
              <a:t>        &lt;!-- Add other entity classes here --&gt;</a:t>
            </a:r>
            <a:endParaRPr b="1" sz="775">
              <a:solidFill>
                <a:srgbClr val="9900FF"/>
              </a:solidFill>
              <a:latin typeface="Lato"/>
              <a:ea typeface="Lato"/>
              <a:cs typeface="Lato"/>
              <a:sym typeface="Lato"/>
            </a:endParaRPr>
          </a:p>
          <a:p>
            <a:pPr indent="0" lvl="0" marL="0" rtl="0" algn="l">
              <a:lnSpc>
                <a:spcPct val="95000"/>
              </a:lnSpc>
              <a:spcBef>
                <a:spcPts val="1200"/>
              </a:spcBef>
              <a:spcAft>
                <a:spcPts val="0"/>
              </a:spcAft>
              <a:buNone/>
            </a:pPr>
            <a:r>
              <a:rPr b="1" lang="en-GB" sz="775">
                <a:solidFill>
                  <a:srgbClr val="9900FF"/>
                </a:solidFill>
                <a:latin typeface="Lato"/>
                <a:ea typeface="Lato"/>
                <a:cs typeface="Lato"/>
                <a:sym typeface="Lato"/>
              </a:rPr>
              <a:t>            &lt;/session-factory&gt;</a:t>
            </a:r>
            <a:endParaRPr b="1" sz="775">
              <a:solidFill>
                <a:srgbClr val="9900FF"/>
              </a:solidFill>
              <a:latin typeface="Lato"/>
              <a:ea typeface="Lato"/>
              <a:cs typeface="Lato"/>
              <a:sym typeface="Lato"/>
            </a:endParaRPr>
          </a:p>
          <a:p>
            <a:pPr indent="0" lvl="0" marL="0" rtl="0" algn="l">
              <a:lnSpc>
                <a:spcPct val="95000"/>
              </a:lnSpc>
              <a:spcBef>
                <a:spcPts val="1200"/>
              </a:spcBef>
              <a:spcAft>
                <a:spcPts val="0"/>
              </a:spcAft>
              <a:buNone/>
            </a:pPr>
            <a:r>
              <a:rPr b="1" lang="en-GB" sz="775">
                <a:solidFill>
                  <a:srgbClr val="9900FF"/>
                </a:solidFill>
                <a:latin typeface="Lato"/>
                <a:ea typeface="Lato"/>
                <a:cs typeface="Lato"/>
                <a:sym typeface="Lato"/>
              </a:rPr>
              <a:t>&lt;/hibernate-configuration&gt;</a:t>
            </a:r>
            <a:endParaRPr b="1" sz="775">
              <a:solidFill>
                <a:srgbClr val="9900FF"/>
              </a:solidFill>
              <a:latin typeface="Lato"/>
              <a:ea typeface="Lato"/>
              <a:cs typeface="Lato"/>
              <a:sym typeface="Lato"/>
            </a:endParaRPr>
          </a:p>
          <a:p>
            <a:pPr indent="0" lvl="0" marL="0" rtl="0" algn="l">
              <a:lnSpc>
                <a:spcPct val="95000"/>
              </a:lnSpc>
              <a:spcBef>
                <a:spcPts val="1200"/>
              </a:spcBef>
              <a:spcAft>
                <a:spcPts val="1200"/>
              </a:spcAft>
              <a:buNone/>
            </a:pPr>
            <a:r>
              <a:t/>
            </a:r>
            <a:endParaRPr b="1" sz="775">
              <a:solidFill>
                <a:srgbClr val="9900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9900FF"/>
                </a:solidFill>
                <a:latin typeface="Lato"/>
                <a:ea typeface="Lato"/>
                <a:cs typeface="Lato"/>
                <a:sym typeface="Lato"/>
              </a:rPr>
              <a:t>Agenda</a:t>
            </a:r>
            <a:endParaRPr>
              <a:solidFill>
                <a:srgbClr val="9900FF"/>
              </a:solidFill>
              <a:latin typeface="Lato"/>
              <a:ea typeface="Lato"/>
              <a:cs typeface="Lato"/>
              <a:sym typeface="Lato"/>
            </a:endParaRPr>
          </a:p>
        </p:txBody>
      </p:sp>
      <p:sp>
        <p:nvSpPr>
          <p:cNvPr id="60" name="Google Shape;60;p14"/>
          <p:cNvSpPr txBox="1"/>
          <p:nvPr>
            <p:ph idx="1" type="body"/>
          </p:nvPr>
        </p:nvSpPr>
        <p:spPr>
          <a:xfrm>
            <a:off x="311700" y="1152475"/>
            <a:ext cx="8520600" cy="3919800"/>
          </a:xfrm>
          <a:prstGeom prst="rect">
            <a:avLst/>
          </a:prstGeom>
        </p:spPr>
        <p:txBody>
          <a:bodyPr anchorCtr="0" anchor="t" bIns="91425" lIns="91425" spcFirstLastPara="1" rIns="91425" wrap="square" tIns="91425">
            <a:noAutofit/>
          </a:bodyPr>
          <a:lstStyle/>
          <a:p>
            <a:pPr indent="-387350" lvl="0" marL="342900" rtl="0" algn="l">
              <a:lnSpc>
                <a:spcPct val="95000"/>
              </a:lnSpc>
              <a:spcBef>
                <a:spcPts val="0"/>
              </a:spcBef>
              <a:spcAft>
                <a:spcPts val="0"/>
              </a:spcAft>
              <a:buClr>
                <a:srgbClr val="9900FF"/>
              </a:buClr>
              <a:buSzPts val="1900"/>
              <a:buFont typeface="Lato"/>
              <a:buChar char="➢"/>
            </a:pPr>
            <a:r>
              <a:rPr b="1" lang="en-GB" sz="1900">
                <a:solidFill>
                  <a:srgbClr val="9900FF"/>
                </a:solidFill>
                <a:latin typeface="Lato"/>
                <a:ea typeface="Lato"/>
                <a:cs typeface="Lato"/>
                <a:sym typeface="Lato"/>
              </a:rPr>
              <a:t>Object-Relational Mapping (ORM) with Hibernate</a:t>
            </a:r>
            <a:endParaRPr b="1" sz="1900">
              <a:solidFill>
                <a:srgbClr val="9900FF"/>
              </a:solidFill>
              <a:latin typeface="Lato"/>
              <a:ea typeface="Lato"/>
              <a:cs typeface="Lato"/>
              <a:sym typeface="Lato"/>
            </a:endParaRPr>
          </a:p>
          <a:p>
            <a:pPr indent="0" lvl="0" marL="457200" rtl="0" algn="l">
              <a:lnSpc>
                <a:spcPct val="95000"/>
              </a:lnSpc>
              <a:spcBef>
                <a:spcPts val="0"/>
              </a:spcBef>
              <a:spcAft>
                <a:spcPts val="0"/>
              </a:spcAft>
              <a:buNone/>
            </a:pPr>
            <a:r>
              <a:t/>
            </a:r>
            <a:endParaRPr b="1" sz="1900">
              <a:solidFill>
                <a:srgbClr val="9900FF"/>
              </a:solidFill>
              <a:latin typeface="Lato"/>
              <a:ea typeface="Lato"/>
              <a:cs typeface="Lato"/>
              <a:sym typeface="Lato"/>
            </a:endParaRPr>
          </a:p>
          <a:p>
            <a:pPr indent="-387350" lvl="0" marL="342900" rtl="0" algn="l">
              <a:lnSpc>
                <a:spcPct val="95000"/>
              </a:lnSpc>
              <a:spcBef>
                <a:spcPts val="0"/>
              </a:spcBef>
              <a:spcAft>
                <a:spcPts val="0"/>
              </a:spcAft>
              <a:buClr>
                <a:srgbClr val="9900FF"/>
              </a:buClr>
              <a:buSzPts val="1900"/>
              <a:buFont typeface="Lato"/>
              <a:buChar char="➢"/>
            </a:pPr>
            <a:r>
              <a:rPr b="1" lang="en-GB" sz="1900">
                <a:solidFill>
                  <a:srgbClr val="9900FF"/>
                </a:solidFill>
                <a:latin typeface="Lato"/>
                <a:ea typeface="Lato"/>
                <a:cs typeface="Lato"/>
                <a:sym typeface="Lato"/>
              </a:rPr>
              <a:t>Introduction to Hibernate and its role in persistence</a:t>
            </a:r>
            <a:endParaRPr b="1" sz="1900">
              <a:solidFill>
                <a:srgbClr val="9900FF"/>
              </a:solidFill>
              <a:latin typeface="Lato"/>
              <a:ea typeface="Lato"/>
              <a:cs typeface="Lato"/>
              <a:sym typeface="Lato"/>
            </a:endParaRPr>
          </a:p>
          <a:p>
            <a:pPr indent="0" lvl="0" marL="457200" rtl="0" algn="l">
              <a:lnSpc>
                <a:spcPct val="95000"/>
              </a:lnSpc>
              <a:spcBef>
                <a:spcPts val="0"/>
              </a:spcBef>
              <a:spcAft>
                <a:spcPts val="0"/>
              </a:spcAft>
              <a:buNone/>
            </a:pPr>
            <a:r>
              <a:t/>
            </a:r>
            <a:endParaRPr b="1" sz="1900">
              <a:solidFill>
                <a:srgbClr val="9900FF"/>
              </a:solidFill>
              <a:latin typeface="Lato"/>
              <a:ea typeface="Lato"/>
              <a:cs typeface="Lato"/>
              <a:sym typeface="Lato"/>
            </a:endParaRPr>
          </a:p>
          <a:p>
            <a:pPr indent="-387350" lvl="0" marL="342900" rtl="0" algn="l">
              <a:lnSpc>
                <a:spcPct val="95000"/>
              </a:lnSpc>
              <a:spcBef>
                <a:spcPts val="0"/>
              </a:spcBef>
              <a:spcAft>
                <a:spcPts val="0"/>
              </a:spcAft>
              <a:buClr>
                <a:srgbClr val="9900FF"/>
              </a:buClr>
              <a:buSzPts val="1900"/>
              <a:buFont typeface="Lato"/>
              <a:buChar char="➢"/>
            </a:pPr>
            <a:r>
              <a:rPr b="1" lang="en-GB" sz="1900">
                <a:solidFill>
                  <a:srgbClr val="9900FF"/>
                </a:solidFill>
                <a:latin typeface="Lato"/>
                <a:ea typeface="Lato"/>
                <a:cs typeface="Lato"/>
                <a:sym typeface="Lato"/>
              </a:rPr>
              <a:t>Entity mapping with annotations (@Entity, @Id, @Column)</a:t>
            </a:r>
            <a:endParaRPr b="1" sz="1900">
              <a:solidFill>
                <a:srgbClr val="9900FF"/>
              </a:solidFill>
              <a:latin typeface="Lato"/>
              <a:ea typeface="Lato"/>
              <a:cs typeface="Lato"/>
              <a:sym typeface="Lato"/>
            </a:endParaRPr>
          </a:p>
          <a:p>
            <a:pPr indent="0" lvl="0" marL="457200" rtl="0" algn="l">
              <a:lnSpc>
                <a:spcPct val="95000"/>
              </a:lnSpc>
              <a:spcBef>
                <a:spcPts val="0"/>
              </a:spcBef>
              <a:spcAft>
                <a:spcPts val="0"/>
              </a:spcAft>
              <a:buNone/>
            </a:pPr>
            <a:r>
              <a:t/>
            </a:r>
            <a:endParaRPr b="1" sz="1900">
              <a:solidFill>
                <a:srgbClr val="9900FF"/>
              </a:solidFill>
              <a:latin typeface="Lato"/>
              <a:ea typeface="Lato"/>
              <a:cs typeface="Lato"/>
              <a:sym typeface="Lato"/>
            </a:endParaRPr>
          </a:p>
          <a:p>
            <a:pPr indent="-387350" lvl="0" marL="342900" rtl="0" algn="l">
              <a:lnSpc>
                <a:spcPct val="95000"/>
              </a:lnSpc>
              <a:spcBef>
                <a:spcPts val="0"/>
              </a:spcBef>
              <a:spcAft>
                <a:spcPts val="0"/>
              </a:spcAft>
              <a:buClr>
                <a:srgbClr val="9900FF"/>
              </a:buClr>
              <a:buSzPts val="1900"/>
              <a:buFont typeface="Lato"/>
              <a:buChar char="➢"/>
            </a:pPr>
            <a:r>
              <a:rPr b="1" lang="en-GB" sz="1900">
                <a:solidFill>
                  <a:srgbClr val="9900FF"/>
                </a:solidFill>
                <a:latin typeface="Lato"/>
                <a:ea typeface="Lato"/>
                <a:cs typeface="Lato"/>
                <a:sym typeface="Lato"/>
              </a:rPr>
              <a:t>Session management and CRUD operations</a:t>
            </a:r>
            <a:endParaRPr b="1" sz="1900">
              <a:solidFill>
                <a:srgbClr val="9900FF"/>
              </a:solidFill>
              <a:latin typeface="Lato"/>
              <a:ea typeface="Lato"/>
              <a:cs typeface="Lato"/>
              <a:sym typeface="Lato"/>
            </a:endParaRPr>
          </a:p>
          <a:p>
            <a:pPr indent="0" lvl="0" marL="457200" rtl="0" algn="l">
              <a:lnSpc>
                <a:spcPct val="95000"/>
              </a:lnSpc>
              <a:spcBef>
                <a:spcPts val="0"/>
              </a:spcBef>
              <a:spcAft>
                <a:spcPts val="0"/>
              </a:spcAft>
              <a:buNone/>
            </a:pPr>
            <a:r>
              <a:t/>
            </a:r>
            <a:endParaRPr b="1" sz="1900">
              <a:solidFill>
                <a:srgbClr val="9900FF"/>
              </a:solidFill>
              <a:latin typeface="Lato"/>
              <a:ea typeface="Lato"/>
              <a:cs typeface="Lato"/>
              <a:sym typeface="Lato"/>
            </a:endParaRPr>
          </a:p>
          <a:p>
            <a:pPr indent="-387350" lvl="0" marL="342900" rtl="0" algn="l">
              <a:lnSpc>
                <a:spcPct val="95000"/>
              </a:lnSpc>
              <a:spcBef>
                <a:spcPts val="0"/>
              </a:spcBef>
              <a:spcAft>
                <a:spcPts val="0"/>
              </a:spcAft>
              <a:buClr>
                <a:srgbClr val="9900FF"/>
              </a:buClr>
              <a:buSzPts val="1900"/>
              <a:buFont typeface="Lato"/>
              <a:buChar char="➢"/>
            </a:pPr>
            <a:r>
              <a:rPr b="1" lang="en-GB" sz="1900">
                <a:solidFill>
                  <a:srgbClr val="9900FF"/>
                </a:solidFill>
                <a:latin typeface="Lato"/>
                <a:ea typeface="Lato"/>
                <a:cs typeface="Lato"/>
                <a:sym typeface="Lato"/>
              </a:rPr>
              <a:t>Setting up a database connection for Hibernate</a:t>
            </a:r>
            <a:endParaRPr b="1" sz="1900">
              <a:solidFill>
                <a:srgbClr val="9900FF"/>
              </a:solidFill>
              <a:latin typeface="Lato"/>
              <a:ea typeface="Lato"/>
              <a:cs typeface="Lato"/>
              <a:sym typeface="Lato"/>
            </a:endParaRPr>
          </a:p>
          <a:p>
            <a:pPr indent="0" lvl="0" marL="457200" rtl="0" algn="l">
              <a:lnSpc>
                <a:spcPct val="95000"/>
              </a:lnSpc>
              <a:spcBef>
                <a:spcPts val="0"/>
              </a:spcBef>
              <a:spcAft>
                <a:spcPts val="0"/>
              </a:spcAft>
              <a:buNone/>
            </a:pPr>
            <a:r>
              <a:t/>
            </a:r>
            <a:endParaRPr b="1" sz="1900">
              <a:solidFill>
                <a:srgbClr val="9900FF"/>
              </a:solidFill>
              <a:latin typeface="Lato"/>
              <a:ea typeface="Lato"/>
              <a:cs typeface="Lato"/>
              <a:sym typeface="Lato"/>
            </a:endParaRPr>
          </a:p>
          <a:p>
            <a:pPr indent="-387350" lvl="0" marL="342900" rtl="0" algn="l">
              <a:lnSpc>
                <a:spcPct val="95000"/>
              </a:lnSpc>
              <a:spcBef>
                <a:spcPts val="0"/>
              </a:spcBef>
              <a:spcAft>
                <a:spcPts val="0"/>
              </a:spcAft>
              <a:buClr>
                <a:srgbClr val="9900FF"/>
              </a:buClr>
              <a:buSzPts val="1900"/>
              <a:buFont typeface="Lato"/>
              <a:buChar char="➢"/>
            </a:pPr>
            <a:r>
              <a:rPr b="1" lang="en-GB" sz="1900">
                <a:solidFill>
                  <a:srgbClr val="9900FF"/>
                </a:solidFill>
                <a:latin typeface="Lato"/>
                <a:ea typeface="Lato"/>
                <a:cs typeface="Lato"/>
                <a:sym typeface="Lato"/>
              </a:rPr>
              <a:t>Creating entities and mapping them to database tables</a:t>
            </a:r>
            <a:endParaRPr b="1" sz="1900">
              <a:solidFill>
                <a:srgbClr val="9900FF"/>
              </a:solidFill>
              <a:latin typeface="Lato"/>
              <a:ea typeface="Lato"/>
              <a:cs typeface="Lato"/>
              <a:sym typeface="Lato"/>
            </a:endParaRPr>
          </a:p>
          <a:p>
            <a:pPr indent="0" lvl="0" marL="457200" rtl="0" algn="l">
              <a:lnSpc>
                <a:spcPct val="95000"/>
              </a:lnSpc>
              <a:spcBef>
                <a:spcPts val="0"/>
              </a:spcBef>
              <a:spcAft>
                <a:spcPts val="0"/>
              </a:spcAft>
              <a:buNone/>
            </a:pPr>
            <a:r>
              <a:t/>
            </a:r>
            <a:endParaRPr b="1" sz="1900">
              <a:solidFill>
                <a:srgbClr val="9900FF"/>
              </a:solidFill>
              <a:latin typeface="Lato"/>
              <a:ea typeface="Lato"/>
              <a:cs typeface="Lato"/>
              <a:sym typeface="Lato"/>
            </a:endParaRPr>
          </a:p>
          <a:p>
            <a:pPr indent="-387350" lvl="0" marL="342900" rtl="0" algn="l">
              <a:lnSpc>
                <a:spcPct val="95000"/>
              </a:lnSpc>
              <a:spcBef>
                <a:spcPts val="0"/>
              </a:spcBef>
              <a:spcAft>
                <a:spcPts val="0"/>
              </a:spcAft>
              <a:buClr>
                <a:srgbClr val="9900FF"/>
              </a:buClr>
              <a:buSzPts val="1900"/>
              <a:buFont typeface="Lato"/>
              <a:buChar char="➢"/>
            </a:pPr>
            <a:r>
              <a:rPr b="1" lang="en-GB" sz="1900">
                <a:solidFill>
                  <a:srgbClr val="9900FF"/>
                </a:solidFill>
                <a:latin typeface="Lato"/>
                <a:ea typeface="Lato"/>
                <a:cs typeface="Lato"/>
                <a:sym typeface="Lato"/>
              </a:rPr>
              <a:t>Performing CRUD operations with Hibernate (save, update, delete)</a:t>
            </a:r>
            <a:endParaRPr b="1" sz="2500">
              <a:solidFill>
                <a:srgbClr val="9900FF"/>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457200" lvl="0" marL="3200400" rtl="0" algn="l">
              <a:lnSpc>
                <a:spcPct val="115000"/>
              </a:lnSpc>
              <a:spcBef>
                <a:spcPts val="1200"/>
              </a:spcBef>
              <a:spcAft>
                <a:spcPts val="200"/>
              </a:spcAft>
              <a:buClr>
                <a:schemeClr val="dk1"/>
              </a:buClr>
              <a:buSzPts val="1100"/>
              <a:buFont typeface="Arial"/>
              <a:buNone/>
            </a:pPr>
            <a:r>
              <a:rPr b="1" lang="en-GB" sz="1700">
                <a:solidFill>
                  <a:srgbClr val="9900FF"/>
                </a:solidFill>
                <a:latin typeface="Lato"/>
                <a:ea typeface="Lato"/>
                <a:cs typeface="Lato"/>
                <a:sym typeface="Lato"/>
              </a:rPr>
              <a:t>Key Properties:</a:t>
            </a:r>
            <a:endParaRPr sz="3400">
              <a:solidFill>
                <a:srgbClr val="9900FF"/>
              </a:solidFill>
              <a:latin typeface="Lato"/>
              <a:ea typeface="Lato"/>
              <a:cs typeface="Lato"/>
              <a:sym typeface="Lato"/>
            </a:endParaRPr>
          </a:p>
        </p:txBody>
      </p:sp>
      <p:sp>
        <p:nvSpPr>
          <p:cNvPr id="169" name="Google Shape;169;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t/>
            </a:r>
            <a:endParaRPr b="1" sz="1100">
              <a:solidFill>
                <a:srgbClr val="9900FF"/>
              </a:solidFill>
            </a:endParaRPr>
          </a:p>
          <a:p>
            <a:pPr indent="-298450" lvl="0" marL="457200" rtl="0" algn="l">
              <a:spcBef>
                <a:spcPts val="1200"/>
              </a:spcBef>
              <a:spcAft>
                <a:spcPts val="0"/>
              </a:spcAft>
              <a:buClr>
                <a:srgbClr val="9900FF"/>
              </a:buClr>
              <a:buSzPts val="1100"/>
              <a:buChar char="●"/>
            </a:pPr>
            <a:r>
              <a:rPr b="1" lang="en-GB" sz="1100">
                <a:solidFill>
                  <a:srgbClr val="9900FF"/>
                </a:solidFill>
                <a:latin typeface="Roboto Mono"/>
                <a:ea typeface="Roboto Mono"/>
                <a:cs typeface="Roboto Mono"/>
                <a:sym typeface="Roboto Mono"/>
              </a:rPr>
              <a:t>hibernate.connection.driver_class</a:t>
            </a:r>
            <a:r>
              <a:rPr lang="en-GB" sz="1100">
                <a:solidFill>
                  <a:srgbClr val="9900FF"/>
                </a:solidFill>
              </a:rPr>
              <a:t>: Specifies the JDBC driver class.</a:t>
            </a:r>
            <a:endParaRPr sz="1100">
              <a:solidFill>
                <a:srgbClr val="9900FF"/>
              </a:solidFill>
            </a:endParaRPr>
          </a:p>
          <a:p>
            <a:pPr indent="-298450" lvl="0" marL="457200" rtl="0" algn="l">
              <a:spcBef>
                <a:spcPts val="0"/>
              </a:spcBef>
              <a:spcAft>
                <a:spcPts val="0"/>
              </a:spcAft>
              <a:buClr>
                <a:srgbClr val="9900FF"/>
              </a:buClr>
              <a:buSzPts val="1100"/>
              <a:buChar char="●"/>
            </a:pPr>
            <a:r>
              <a:rPr b="1" lang="en-GB" sz="1100">
                <a:solidFill>
                  <a:srgbClr val="9900FF"/>
                </a:solidFill>
                <a:latin typeface="Roboto Mono"/>
                <a:ea typeface="Roboto Mono"/>
                <a:cs typeface="Roboto Mono"/>
                <a:sym typeface="Roboto Mono"/>
              </a:rPr>
              <a:t>hibernate.connection.url</a:t>
            </a:r>
            <a:r>
              <a:rPr lang="en-GB" sz="1100">
                <a:solidFill>
                  <a:srgbClr val="9900FF"/>
                </a:solidFill>
              </a:rPr>
              <a:t>: Specifies the JDBC URL of the database.</a:t>
            </a:r>
            <a:endParaRPr sz="1100">
              <a:solidFill>
                <a:srgbClr val="9900FF"/>
              </a:solidFill>
            </a:endParaRPr>
          </a:p>
          <a:p>
            <a:pPr indent="-298450" lvl="0" marL="457200" rtl="0" algn="l">
              <a:spcBef>
                <a:spcPts val="0"/>
              </a:spcBef>
              <a:spcAft>
                <a:spcPts val="0"/>
              </a:spcAft>
              <a:buClr>
                <a:srgbClr val="9900FF"/>
              </a:buClr>
              <a:buSzPts val="1100"/>
              <a:buChar char="●"/>
            </a:pPr>
            <a:r>
              <a:rPr b="1" lang="en-GB" sz="1100">
                <a:solidFill>
                  <a:srgbClr val="9900FF"/>
                </a:solidFill>
                <a:latin typeface="Roboto Mono"/>
                <a:ea typeface="Roboto Mono"/>
                <a:cs typeface="Roboto Mono"/>
                <a:sym typeface="Roboto Mono"/>
              </a:rPr>
              <a:t>hibernate.connection.username</a:t>
            </a:r>
            <a:r>
              <a:rPr lang="en-GB" sz="1100">
                <a:solidFill>
                  <a:srgbClr val="9900FF"/>
                </a:solidFill>
              </a:rPr>
              <a:t>: The database username.</a:t>
            </a:r>
            <a:endParaRPr sz="1100">
              <a:solidFill>
                <a:srgbClr val="9900FF"/>
              </a:solidFill>
            </a:endParaRPr>
          </a:p>
          <a:p>
            <a:pPr indent="-298450" lvl="0" marL="457200" rtl="0" algn="l">
              <a:spcBef>
                <a:spcPts val="0"/>
              </a:spcBef>
              <a:spcAft>
                <a:spcPts val="0"/>
              </a:spcAft>
              <a:buClr>
                <a:srgbClr val="9900FF"/>
              </a:buClr>
              <a:buSzPts val="1100"/>
              <a:buChar char="●"/>
            </a:pPr>
            <a:r>
              <a:rPr b="1" lang="en-GB" sz="1100">
                <a:solidFill>
                  <a:srgbClr val="9900FF"/>
                </a:solidFill>
                <a:latin typeface="Roboto Mono"/>
                <a:ea typeface="Roboto Mono"/>
                <a:cs typeface="Roboto Mono"/>
                <a:sym typeface="Roboto Mono"/>
              </a:rPr>
              <a:t>hibernate.connection.password</a:t>
            </a:r>
            <a:r>
              <a:rPr lang="en-GB" sz="1100">
                <a:solidFill>
                  <a:srgbClr val="9900FF"/>
                </a:solidFill>
              </a:rPr>
              <a:t>: The database password.</a:t>
            </a:r>
            <a:endParaRPr sz="1100">
              <a:solidFill>
                <a:srgbClr val="9900FF"/>
              </a:solidFill>
            </a:endParaRPr>
          </a:p>
          <a:p>
            <a:pPr indent="-298450" lvl="0" marL="457200" rtl="0" algn="l">
              <a:spcBef>
                <a:spcPts val="0"/>
              </a:spcBef>
              <a:spcAft>
                <a:spcPts val="0"/>
              </a:spcAft>
              <a:buClr>
                <a:srgbClr val="9900FF"/>
              </a:buClr>
              <a:buSzPts val="1100"/>
              <a:buChar char="●"/>
            </a:pPr>
            <a:r>
              <a:rPr b="1" lang="en-GB" sz="1100">
                <a:solidFill>
                  <a:srgbClr val="9900FF"/>
                </a:solidFill>
                <a:latin typeface="Roboto Mono"/>
                <a:ea typeface="Roboto Mono"/>
                <a:cs typeface="Roboto Mono"/>
                <a:sym typeface="Roboto Mono"/>
              </a:rPr>
              <a:t>hibernate.dialect</a:t>
            </a:r>
            <a:r>
              <a:rPr lang="en-GB" sz="1100">
                <a:solidFill>
                  <a:srgbClr val="9900FF"/>
                </a:solidFill>
              </a:rPr>
              <a:t>: Specifies the SQL dialect that Hibernate should use to generate SQL for your specific database.</a:t>
            </a:r>
            <a:endParaRPr sz="1100">
              <a:solidFill>
                <a:srgbClr val="9900FF"/>
              </a:solidFill>
            </a:endParaRPr>
          </a:p>
          <a:p>
            <a:pPr indent="-298450" lvl="0" marL="457200" rtl="0" algn="l">
              <a:spcBef>
                <a:spcPts val="0"/>
              </a:spcBef>
              <a:spcAft>
                <a:spcPts val="0"/>
              </a:spcAft>
              <a:buClr>
                <a:srgbClr val="9900FF"/>
              </a:buClr>
              <a:buSzPts val="1100"/>
              <a:buChar char="●"/>
            </a:pPr>
            <a:r>
              <a:rPr b="1" lang="en-GB" sz="1100">
                <a:solidFill>
                  <a:srgbClr val="9900FF"/>
                </a:solidFill>
                <a:latin typeface="Roboto Mono"/>
                <a:ea typeface="Roboto Mono"/>
                <a:cs typeface="Roboto Mono"/>
                <a:sym typeface="Roboto Mono"/>
              </a:rPr>
              <a:t>hibernate.show_sql</a:t>
            </a:r>
            <a:r>
              <a:rPr lang="en-GB" sz="1100">
                <a:solidFill>
                  <a:srgbClr val="9900FF"/>
                </a:solidFill>
              </a:rPr>
              <a:t>: If </a:t>
            </a:r>
            <a:r>
              <a:rPr lang="en-GB" sz="1100">
                <a:solidFill>
                  <a:srgbClr val="9900FF"/>
                </a:solidFill>
                <a:latin typeface="Roboto Mono"/>
                <a:ea typeface="Roboto Mono"/>
                <a:cs typeface="Roboto Mono"/>
                <a:sym typeface="Roboto Mono"/>
              </a:rPr>
              <a:t>true</a:t>
            </a:r>
            <a:r>
              <a:rPr lang="en-GB" sz="1100">
                <a:solidFill>
                  <a:srgbClr val="9900FF"/>
                </a:solidFill>
              </a:rPr>
              <a:t>, Hibernate will log all SQL statements executed.</a:t>
            </a:r>
            <a:endParaRPr sz="1100">
              <a:solidFill>
                <a:srgbClr val="9900FF"/>
              </a:solidFill>
            </a:endParaRPr>
          </a:p>
          <a:p>
            <a:pPr indent="-298450" lvl="0" marL="457200" rtl="0" algn="l">
              <a:spcBef>
                <a:spcPts val="0"/>
              </a:spcBef>
              <a:spcAft>
                <a:spcPts val="0"/>
              </a:spcAft>
              <a:buClr>
                <a:srgbClr val="9900FF"/>
              </a:buClr>
              <a:buSzPts val="1100"/>
              <a:buChar char="●"/>
            </a:pPr>
            <a:r>
              <a:rPr b="1" lang="en-GB" sz="1100">
                <a:solidFill>
                  <a:srgbClr val="9900FF"/>
                </a:solidFill>
                <a:latin typeface="Roboto Mono"/>
                <a:ea typeface="Roboto Mono"/>
                <a:cs typeface="Roboto Mono"/>
                <a:sym typeface="Roboto Mono"/>
              </a:rPr>
              <a:t>hibernate.format_sql</a:t>
            </a:r>
            <a:r>
              <a:rPr lang="en-GB" sz="1100">
                <a:solidFill>
                  <a:srgbClr val="9900FF"/>
                </a:solidFill>
              </a:rPr>
              <a:t>: If </a:t>
            </a:r>
            <a:r>
              <a:rPr lang="en-GB" sz="1100">
                <a:solidFill>
                  <a:srgbClr val="9900FF"/>
                </a:solidFill>
                <a:latin typeface="Roboto Mono"/>
                <a:ea typeface="Roboto Mono"/>
                <a:cs typeface="Roboto Mono"/>
                <a:sym typeface="Roboto Mono"/>
              </a:rPr>
              <a:t>true</a:t>
            </a:r>
            <a:r>
              <a:rPr lang="en-GB" sz="1100">
                <a:solidFill>
                  <a:srgbClr val="9900FF"/>
                </a:solidFill>
              </a:rPr>
              <a:t>, formats the SQL output for readability.</a:t>
            </a:r>
            <a:endParaRPr sz="1100">
              <a:solidFill>
                <a:srgbClr val="9900FF"/>
              </a:solidFill>
            </a:endParaRPr>
          </a:p>
          <a:p>
            <a:pPr indent="-298450" lvl="0" marL="457200" rtl="0" algn="l">
              <a:spcBef>
                <a:spcPts val="0"/>
              </a:spcBef>
              <a:spcAft>
                <a:spcPts val="0"/>
              </a:spcAft>
              <a:buClr>
                <a:srgbClr val="9900FF"/>
              </a:buClr>
              <a:buSzPts val="1100"/>
              <a:buChar char="●"/>
            </a:pPr>
            <a:r>
              <a:rPr b="1" lang="en-GB" sz="1100">
                <a:solidFill>
                  <a:srgbClr val="9900FF"/>
                </a:solidFill>
                <a:latin typeface="Roboto Mono"/>
                <a:ea typeface="Roboto Mono"/>
                <a:cs typeface="Roboto Mono"/>
                <a:sym typeface="Roboto Mono"/>
              </a:rPr>
              <a:t>hibernate.hbm2ddl.auto</a:t>
            </a:r>
            <a:r>
              <a:rPr lang="en-GB" sz="1100">
                <a:solidFill>
                  <a:srgbClr val="9900FF"/>
                </a:solidFill>
              </a:rPr>
              <a:t>: Controls the behavior of the schema generation (e.g., </a:t>
            </a:r>
            <a:r>
              <a:rPr lang="en-GB" sz="1100">
                <a:solidFill>
                  <a:srgbClr val="9900FF"/>
                </a:solidFill>
                <a:latin typeface="Roboto Mono"/>
                <a:ea typeface="Roboto Mono"/>
                <a:cs typeface="Roboto Mono"/>
                <a:sym typeface="Roboto Mono"/>
              </a:rPr>
              <a:t>update</a:t>
            </a:r>
            <a:r>
              <a:rPr lang="en-GB" sz="1100">
                <a:solidFill>
                  <a:srgbClr val="9900FF"/>
                </a:solidFill>
              </a:rPr>
              <a:t>, </a:t>
            </a:r>
            <a:r>
              <a:rPr lang="en-GB" sz="1100">
                <a:solidFill>
                  <a:srgbClr val="9900FF"/>
                </a:solidFill>
                <a:latin typeface="Roboto Mono"/>
                <a:ea typeface="Roboto Mono"/>
                <a:cs typeface="Roboto Mono"/>
                <a:sym typeface="Roboto Mono"/>
              </a:rPr>
              <a:t>create</a:t>
            </a:r>
            <a:r>
              <a:rPr lang="en-GB" sz="1100">
                <a:solidFill>
                  <a:srgbClr val="9900FF"/>
                </a:solidFill>
              </a:rPr>
              <a:t>, </a:t>
            </a:r>
            <a:r>
              <a:rPr lang="en-GB" sz="1100">
                <a:solidFill>
                  <a:srgbClr val="9900FF"/>
                </a:solidFill>
                <a:latin typeface="Roboto Mono"/>
                <a:ea typeface="Roboto Mono"/>
                <a:cs typeface="Roboto Mono"/>
                <a:sym typeface="Roboto Mono"/>
              </a:rPr>
              <a:t>create-drop</a:t>
            </a:r>
            <a:r>
              <a:rPr lang="en-GB" sz="1100">
                <a:solidFill>
                  <a:srgbClr val="9900FF"/>
                </a:solidFill>
              </a:rPr>
              <a:t>).</a:t>
            </a:r>
            <a:endParaRPr>
              <a:solidFill>
                <a:srgbClr val="9900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311700" y="445025"/>
            <a:ext cx="8520600" cy="572700"/>
          </a:xfrm>
          <a:prstGeom prst="rect">
            <a:avLst/>
          </a:prstGeom>
        </p:spPr>
        <p:txBody>
          <a:bodyPr anchorCtr="0" anchor="ctr" bIns="91425" lIns="91425" spcFirstLastPara="1" rIns="91425" wrap="square" tIns="91425">
            <a:normAutofit/>
          </a:bodyPr>
          <a:lstStyle/>
          <a:p>
            <a:pPr indent="0" lvl="0" marL="0" rtl="0" algn="ctr">
              <a:lnSpc>
                <a:spcPct val="115000"/>
              </a:lnSpc>
              <a:spcBef>
                <a:spcPts val="1200"/>
              </a:spcBef>
              <a:spcAft>
                <a:spcPts val="200"/>
              </a:spcAft>
              <a:buClr>
                <a:schemeClr val="dk1"/>
              </a:buClr>
              <a:buSzPts val="1100"/>
              <a:buFont typeface="Arial"/>
              <a:buNone/>
            </a:pPr>
            <a:r>
              <a:rPr b="1" lang="en-GB" sz="1700">
                <a:solidFill>
                  <a:srgbClr val="9900FF"/>
                </a:solidFill>
                <a:latin typeface="Lato"/>
                <a:ea typeface="Lato"/>
                <a:cs typeface="Lato"/>
                <a:sym typeface="Lato"/>
              </a:rPr>
              <a:t>Create the Hibernate Utility Class</a:t>
            </a:r>
            <a:endParaRPr sz="3400">
              <a:solidFill>
                <a:srgbClr val="9900FF"/>
              </a:solidFill>
              <a:latin typeface="Lato"/>
              <a:ea typeface="Lato"/>
              <a:cs typeface="Lato"/>
              <a:sym typeface="Lato"/>
            </a:endParaRPr>
          </a:p>
        </p:txBody>
      </p:sp>
      <p:sp>
        <p:nvSpPr>
          <p:cNvPr id="175" name="Google Shape;175;p33"/>
          <p:cNvSpPr txBox="1"/>
          <p:nvPr>
            <p:ph idx="1" type="body"/>
          </p:nvPr>
        </p:nvSpPr>
        <p:spPr>
          <a:xfrm>
            <a:off x="311700" y="1152475"/>
            <a:ext cx="33990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t/>
            </a:r>
            <a:endParaRPr b="1" sz="1100">
              <a:solidFill>
                <a:srgbClr val="9900FF"/>
              </a:solidFill>
            </a:endParaRPr>
          </a:p>
          <a:p>
            <a:pPr indent="0" lvl="0" marL="0" rtl="0" algn="l">
              <a:spcBef>
                <a:spcPts val="1200"/>
              </a:spcBef>
              <a:spcAft>
                <a:spcPts val="0"/>
              </a:spcAft>
              <a:buClr>
                <a:schemeClr val="dk1"/>
              </a:buClr>
              <a:buSzPts val="1100"/>
              <a:buFont typeface="Arial"/>
              <a:buNone/>
            </a:pPr>
            <a:r>
              <a:rPr lang="en-GB" sz="1100">
                <a:solidFill>
                  <a:srgbClr val="9900FF"/>
                </a:solidFill>
              </a:rPr>
              <a:t>The Hibernate utility class helps in managing the </a:t>
            </a:r>
            <a:r>
              <a:rPr lang="en-GB" sz="1100">
                <a:solidFill>
                  <a:srgbClr val="9900FF"/>
                </a:solidFill>
                <a:latin typeface="Roboto Mono"/>
                <a:ea typeface="Roboto Mono"/>
                <a:cs typeface="Roboto Mono"/>
                <a:sym typeface="Roboto Mono"/>
              </a:rPr>
              <a:t>SessionFactory</a:t>
            </a:r>
            <a:r>
              <a:rPr lang="en-GB" sz="1100">
                <a:solidFill>
                  <a:srgbClr val="9900FF"/>
                </a:solidFill>
              </a:rPr>
              <a:t>, which is used to create </a:t>
            </a:r>
            <a:r>
              <a:rPr lang="en-GB" sz="1100">
                <a:solidFill>
                  <a:srgbClr val="9900FF"/>
                </a:solidFill>
                <a:latin typeface="Roboto Mono"/>
                <a:ea typeface="Roboto Mono"/>
                <a:cs typeface="Roboto Mono"/>
                <a:sym typeface="Roboto Mono"/>
              </a:rPr>
              <a:t>Session</a:t>
            </a:r>
            <a:r>
              <a:rPr lang="en-GB" sz="1100">
                <a:solidFill>
                  <a:srgbClr val="9900FF"/>
                </a:solidFill>
              </a:rPr>
              <a:t> instances.</a:t>
            </a:r>
            <a:endParaRPr sz="1100">
              <a:solidFill>
                <a:srgbClr val="9900FF"/>
              </a:solidFill>
            </a:endParaRPr>
          </a:p>
          <a:p>
            <a:pPr indent="0" lvl="0" marL="0" rtl="0" algn="l">
              <a:spcBef>
                <a:spcPts val="1200"/>
              </a:spcBef>
              <a:spcAft>
                <a:spcPts val="1200"/>
              </a:spcAft>
              <a:buNone/>
            </a:pPr>
            <a:r>
              <a:t/>
            </a:r>
            <a:endParaRPr>
              <a:solidFill>
                <a:srgbClr val="9900FF"/>
              </a:solidFill>
            </a:endParaRPr>
          </a:p>
        </p:txBody>
      </p:sp>
      <p:sp>
        <p:nvSpPr>
          <p:cNvPr id="176" name="Google Shape;176;p33"/>
          <p:cNvSpPr txBox="1"/>
          <p:nvPr/>
        </p:nvSpPr>
        <p:spPr>
          <a:xfrm>
            <a:off x="3710700" y="1071725"/>
            <a:ext cx="56040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rgbClr val="9900FF"/>
                </a:solidFill>
                <a:latin typeface="Lato"/>
                <a:ea typeface="Lato"/>
                <a:cs typeface="Lato"/>
                <a:sym typeface="Lato"/>
              </a:rPr>
              <a:t>import org.hibernate.SessionFactory;</a:t>
            </a:r>
            <a:endParaRPr sz="1500">
              <a:solidFill>
                <a:srgbClr val="9900FF"/>
              </a:solidFill>
              <a:latin typeface="Lato"/>
              <a:ea typeface="Lato"/>
              <a:cs typeface="Lato"/>
              <a:sym typeface="Lato"/>
            </a:endParaRPr>
          </a:p>
          <a:p>
            <a:pPr indent="0" lvl="0" marL="0" rtl="0" algn="l">
              <a:spcBef>
                <a:spcPts val="0"/>
              </a:spcBef>
              <a:spcAft>
                <a:spcPts val="0"/>
              </a:spcAft>
              <a:buNone/>
            </a:pPr>
            <a:r>
              <a:rPr lang="en-GB" sz="1500">
                <a:solidFill>
                  <a:srgbClr val="9900FF"/>
                </a:solidFill>
                <a:latin typeface="Lato"/>
                <a:ea typeface="Lato"/>
                <a:cs typeface="Lato"/>
                <a:sym typeface="Lato"/>
              </a:rPr>
              <a:t>import org.hibernate.cfg.Configuration;</a:t>
            </a:r>
            <a:endParaRPr sz="1500">
              <a:solidFill>
                <a:srgbClr val="9900FF"/>
              </a:solidFill>
              <a:latin typeface="Lato"/>
              <a:ea typeface="Lato"/>
              <a:cs typeface="Lato"/>
              <a:sym typeface="Lato"/>
            </a:endParaRPr>
          </a:p>
          <a:p>
            <a:pPr indent="0" lvl="0" marL="0" rtl="0" algn="l">
              <a:spcBef>
                <a:spcPts val="0"/>
              </a:spcBef>
              <a:spcAft>
                <a:spcPts val="0"/>
              </a:spcAft>
              <a:buNone/>
            </a:pPr>
            <a:r>
              <a:t/>
            </a:r>
            <a:endParaRPr sz="1500">
              <a:solidFill>
                <a:srgbClr val="9900FF"/>
              </a:solidFill>
              <a:latin typeface="Lato"/>
              <a:ea typeface="Lato"/>
              <a:cs typeface="Lato"/>
              <a:sym typeface="Lato"/>
            </a:endParaRPr>
          </a:p>
          <a:p>
            <a:pPr indent="0" lvl="0" marL="0" rtl="0" algn="l">
              <a:spcBef>
                <a:spcPts val="0"/>
              </a:spcBef>
              <a:spcAft>
                <a:spcPts val="0"/>
              </a:spcAft>
              <a:buNone/>
            </a:pPr>
            <a:r>
              <a:rPr lang="en-GB" sz="1500">
                <a:solidFill>
                  <a:srgbClr val="9900FF"/>
                </a:solidFill>
                <a:latin typeface="Lato"/>
                <a:ea typeface="Lato"/>
                <a:cs typeface="Lato"/>
                <a:sym typeface="Lato"/>
              </a:rPr>
              <a:t>public class HibernateUtil {</a:t>
            </a:r>
            <a:endParaRPr sz="1500">
              <a:solidFill>
                <a:srgbClr val="9900FF"/>
              </a:solidFill>
              <a:latin typeface="Lato"/>
              <a:ea typeface="Lato"/>
              <a:cs typeface="Lato"/>
              <a:sym typeface="Lato"/>
            </a:endParaRPr>
          </a:p>
          <a:p>
            <a:pPr indent="0" lvl="0" marL="0" rtl="0" algn="l">
              <a:spcBef>
                <a:spcPts val="0"/>
              </a:spcBef>
              <a:spcAft>
                <a:spcPts val="0"/>
              </a:spcAft>
              <a:buNone/>
            </a:pPr>
            <a:r>
              <a:rPr lang="en-GB" sz="1500">
                <a:solidFill>
                  <a:srgbClr val="9900FF"/>
                </a:solidFill>
                <a:latin typeface="Lato"/>
                <a:ea typeface="Lato"/>
                <a:cs typeface="Lato"/>
                <a:sym typeface="Lato"/>
              </a:rPr>
              <a:t>    private static SessionFactory sessionFactory;</a:t>
            </a:r>
            <a:endParaRPr sz="1500">
              <a:solidFill>
                <a:srgbClr val="9900FF"/>
              </a:solidFill>
              <a:latin typeface="Lato"/>
              <a:ea typeface="Lato"/>
              <a:cs typeface="Lato"/>
              <a:sym typeface="Lato"/>
            </a:endParaRPr>
          </a:p>
          <a:p>
            <a:pPr indent="0" lvl="0" marL="0" rtl="0" algn="l">
              <a:spcBef>
                <a:spcPts val="0"/>
              </a:spcBef>
              <a:spcAft>
                <a:spcPts val="0"/>
              </a:spcAft>
              <a:buNone/>
            </a:pPr>
            <a:r>
              <a:t/>
            </a:r>
            <a:endParaRPr sz="1500">
              <a:solidFill>
                <a:srgbClr val="9900FF"/>
              </a:solidFill>
              <a:latin typeface="Lato"/>
              <a:ea typeface="Lato"/>
              <a:cs typeface="Lato"/>
              <a:sym typeface="Lato"/>
            </a:endParaRPr>
          </a:p>
          <a:p>
            <a:pPr indent="0" lvl="0" marL="0" rtl="0" algn="l">
              <a:spcBef>
                <a:spcPts val="0"/>
              </a:spcBef>
              <a:spcAft>
                <a:spcPts val="0"/>
              </a:spcAft>
              <a:buNone/>
            </a:pPr>
            <a:r>
              <a:rPr lang="en-GB" sz="1500">
                <a:solidFill>
                  <a:srgbClr val="9900FF"/>
                </a:solidFill>
                <a:latin typeface="Lato"/>
                <a:ea typeface="Lato"/>
                <a:cs typeface="Lato"/>
                <a:sym typeface="Lato"/>
              </a:rPr>
              <a:t>    static {</a:t>
            </a:r>
            <a:endParaRPr sz="1500">
              <a:solidFill>
                <a:srgbClr val="9900FF"/>
              </a:solidFill>
              <a:latin typeface="Lato"/>
              <a:ea typeface="Lato"/>
              <a:cs typeface="Lato"/>
              <a:sym typeface="Lato"/>
            </a:endParaRPr>
          </a:p>
          <a:p>
            <a:pPr indent="0" lvl="0" marL="0" rtl="0" algn="l">
              <a:spcBef>
                <a:spcPts val="0"/>
              </a:spcBef>
              <a:spcAft>
                <a:spcPts val="0"/>
              </a:spcAft>
              <a:buNone/>
            </a:pPr>
            <a:r>
              <a:rPr lang="en-GB" sz="1500">
                <a:solidFill>
                  <a:srgbClr val="9900FF"/>
                </a:solidFill>
                <a:latin typeface="Lato"/>
                <a:ea typeface="Lato"/>
                <a:cs typeface="Lato"/>
                <a:sym typeface="Lato"/>
              </a:rPr>
              <a:t>        try {</a:t>
            </a:r>
            <a:endParaRPr sz="1500">
              <a:solidFill>
                <a:srgbClr val="9900FF"/>
              </a:solidFill>
              <a:latin typeface="Lato"/>
              <a:ea typeface="Lato"/>
              <a:cs typeface="Lato"/>
              <a:sym typeface="Lato"/>
            </a:endParaRPr>
          </a:p>
          <a:p>
            <a:pPr indent="0" lvl="0" marL="0" rtl="0" algn="l">
              <a:spcBef>
                <a:spcPts val="0"/>
              </a:spcBef>
              <a:spcAft>
                <a:spcPts val="0"/>
              </a:spcAft>
              <a:buNone/>
            </a:pPr>
            <a:r>
              <a:rPr lang="en-GB" sz="1500">
                <a:solidFill>
                  <a:srgbClr val="9900FF"/>
                </a:solidFill>
                <a:latin typeface="Lato"/>
                <a:ea typeface="Lato"/>
                <a:cs typeface="Lato"/>
                <a:sym typeface="Lato"/>
              </a:rPr>
              <a:t>            // Create the SessionFactory from hibernate.cfg.xml</a:t>
            </a:r>
            <a:endParaRPr sz="1500">
              <a:solidFill>
                <a:srgbClr val="9900FF"/>
              </a:solidFill>
              <a:latin typeface="Lato"/>
              <a:ea typeface="Lato"/>
              <a:cs typeface="Lato"/>
              <a:sym typeface="Lato"/>
            </a:endParaRPr>
          </a:p>
          <a:p>
            <a:pPr indent="0" lvl="0" marL="0" rtl="0" algn="l">
              <a:spcBef>
                <a:spcPts val="0"/>
              </a:spcBef>
              <a:spcAft>
                <a:spcPts val="0"/>
              </a:spcAft>
              <a:buNone/>
            </a:pPr>
            <a:r>
              <a:rPr lang="en-GB" sz="1500">
                <a:solidFill>
                  <a:srgbClr val="9900FF"/>
                </a:solidFill>
                <a:latin typeface="Lato"/>
                <a:ea typeface="Lato"/>
                <a:cs typeface="Lato"/>
                <a:sym typeface="Lato"/>
              </a:rPr>
              <a:t>            sessionFactory = new Configuration().configure().buildSessionFactory();</a:t>
            </a:r>
            <a:endParaRPr sz="1500">
              <a:solidFill>
                <a:srgbClr val="9900FF"/>
              </a:solidFill>
              <a:latin typeface="Lato"/>
              <a:ea typeface="Lato"/>
              <a:cs typeface="Lato"/>
              <a:sym typeface="Lato"/>
            </a:endParaRPr>
          </a:p>
          <a:p>
            <a:pPr indent="0" lvl="0" marL="0" rtl="0" algn="l">
              <a:spcBef>
                <a:spcPts val="0"/>
              </a:spcBef>
              <a:spcAft>
                <a:spcPts val="0"/>
              </a:spcAft>
              <a:buNone/>
            </a:pPr>
            <a:r>
              <a:rPr lang="en-GB" sz="1500">
                <a:solidFill>
                  <a:srgbClr val="9900FF"/>
                </a:solidFill>
                <a:latin typeface="Lato"/>
                <a:ea typeface="Lato"/>
                <a:cs typeface="Lato"/>
                <a:sym typeface="Lato"/>
              </a:rPr>
              <a:t>        } catch (Throwable ex) {</a:t>
            </a:r>
            <a:endParaRPr sz="1500">
              <a:solidFill>
                <a:srgbClr val="9900FF"/>
              </a:solidFill>
              <a:latin typeface="Lato"/>
              <a:ea typeface="Lato"/>
              <a:cs typeface="Lato"/>
              <a:sym typeface="Lato"/>
            </a:endParaRPr>
          </a:p>
          <a:p>
            <a:pPr indent="0" lvl="0" marL="0" rtl="0" algn="l">
              <a:spcBef>
                <a:spcPts val="0"/>
              </a:spcBef>
              <a:spcAft>
                <a:spcPts val="0"/>
              </a:spcAft>
              <a:buNone/>
            </a:pPr>
            <a:r>
              <a:rPr lang="en-GB" sz="1500">
                <a:solidFill>
                  <a:srgbClr val="9900FF"/>
                </a:solidFill>
                <a:latin typeface="Lato"/>
                <a:ea typeface="Lato"/>
                <a:cs typeface="Lato"/>
                <a:sym typeface="Lato"/>
              </a:rPr>
              <a:t>            // Log the exception to track errors during startup</a:t>
            </a:r>
            <a:endParaRPr sz="1500">
              <a:solidFill>
                <a:srgbClr val="9900FF"/>
              </a:solidFill>
              <a:latin typeface="Lato"/>
              <a:ea typeface="Lato"/>
              <a:cs typeface="Lato"/>
              <a:sym typeface="Lato"/>
            </a:endParaRPr>
          </a:p>
          <a:p>
            <a:pPr indent="0" lvl="0" marL="0" rtl="0" algn="l">
              <a:spcBef>
                <a:spcPts val="0"/>
              </a:spcBef>
              <a:spcAft>
                <a:spcPts val="0"/>
              </a:spcAft>
              <a:buNone/>
            </a:pPr>
            <a:r>
              <a:rPr lang="en-GB" sz="1500">
                <a:solidFill>
                  <a:srgbClr val="9900FF"/>
                </a:solidFill>
                <a:latin typeface="Lato"/>
                <a:ea typeface="Lato"/>
                <a:cs typeface="Lato"/>
                <a:sym typeface="Lato"/>
              </a:rPr>
              <a:t>            System.err.println("Initial SessionFactory creation failed." + ex);</a:t>
            </a:r>
            <a:endParaRPr sz="1500">
              <a:solidFill>
                <a:srgbClr val="9900FF"/>
              </a:solidFill>
              <a:latin typeface="Lato"/>
              <a:ea typeface="Lato"/>
              <a:cs typeface="Lato"/>
              <a:sym typeface="Lato"/>
            </a:endParaRPr>
          </a:p>
          <a:p>
            <a:pPr indent="0" lvl="0" marL="0" rtl="0" algn="l">
              <a:spcBef>
                <a:spcPts val="0"/>
              </a:spcBef>
              <a:spcAft>
                <a:spcPts val="0"/>
              </a:spcAft>
              <a:buNone/>
            </a:pPr>
            <a:r>
              <a:rPr lang="en-GB" sz="1500">
                <a:solidFill>
                  <a:srgbClr val="9900FF"/>
                </a:solidFill>
                <a:latin typeface="Lato"/>
                <a:ea typeface="Lato"/>
                <a:cs typeface="Lato"/>
                <a:sym typeface="Lato"/>
              </a:rPr>
              <a:t>            </a:t>
            </a:r>
            <a:endParaRPr sz="1500">
              <a:solidFill>
                <a:srgbClr val="9900FF"/>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Clr>
                <a:schemeClr val="dk1"/>
              </a:buClr>
              <a:buSzPts val="1100"/>
              <a:buFont typeface="Arial"/>
              <a:buNone/>
            </a:pPr>
            <a:r>
              <a:rPr lang="en-GB" sz="1500">
                <a:solidFill>
                  <a:srgbClr val="9900FF"/>
                </a:solidFill>
                <a:latin typeface="Lato"/>
                <a:ea typeface="Lato"/>
                <a:cs typeface="Lato"/>
                <a:sym typeface="Lato"/>
              </a:rPr>
              <a:t>throw new ExceptionInInitializerError(ex);</a:t>
            </a:r>
            <a:endParaRPr sz="1500">
              <a:solidFill>
                <a:srgbClr val="9900FF"/>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rPr lang="en-GB" sz="1500">
                <a:solidFill>
                  <a:srgbClr val="9900FF"/>
                </a:solidFill>
                <a:latin typeface="Lato"/>
                <a:ea typeface="Lato"/>
                <a:cs typeface="Lato"/>
                <a:sym typeface="Lato"/>
              </a:rPr>
              <a:t>        }</a:t>
            </a:r>
            <a:endParaRPr sz="1500">
              <a:solidFill>
                <a:srgbClr val="9900FF"/>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rPr lang="en-GB" sz="1500">
                <a:solidFill>
                  <a:srgbClr val="9900FF"/>
                </a:solidFill>
                <a:latin typeface="Lato"/>
                <a:ea typeface="Lato"/>
                <a:cs typeface="Lato"/>
                <a:sym typeface="Lato"/>
              </a:rPr>
              <a:t>    }</a:t>
            </a:r>
            <a:endParaRPr sz="1500">
              <a:solidFill>
                <a:srgbClr val="9900FF"/>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t/>
            </a:r>
            <a:endParaRPr sz="1500">
              <a:solidFill>
                <a:srgbClr val="9900FF"/>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rPr lang="en-GB" sz="1500">
                <a:solidFill>
                  <a:srgbClr val="9900FF"/>
                </a:solidFill>
                <a:latin typeface="Lato"/>
                <a:ea typeface="Lato"/>
                <a:cs typeface="Lato"/>
                <a:sym typeface="Lato"/>
              </a:rPr>
              <a:t>    public static SessionFactory getSessionFactory() {</a:t>
            </a:r>
            <a:endParaRPr sz="1500">
              <a:solidFill>
                <a:srgbClr val="9900FF"/>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rPr lang="en-GB" sz="1500">
                <a:solidFill>
                  <a:srgbClr val="9900FF"/>
                </a:solidFill>
                <a:latin typeface="Lato"/>
                <a:ea typeface="Lato"/>
                <a:cs typeface="Lato"/>
                <a:sym typeface="Lato"/>
              </a:rPr>
              <a:t>        return sessionFactory;</a:t>
            </a:r>
            <a:endParaRPr sz="1500">
              <a:solidFill>
                <a:srgbClr val="9900FF"/>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rPr lang="en-GB" sz="1500">
                <a:solidFill>
                  <a:srgbClr val="9900FF"/>
                </a:solidFill>
                <a:latin typeface="Lato"/>
                <a:ea typeface="Lato"/>
                <a:cs typeface="Lato"/>
                <a:sym typeface="Lato"/>
              </a:rPr>
              <a:t>    }</a:t>
            </a:r>
            <a:endParaRPr sz="1500">
              <a:solidFill>
                <a:srgbClr val="9900FF"/>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t/>
            </a:r>
            <a:endParaRPr sz="1500">
              <a:solidFill>
                <a:srgbClr val="9900FF"/>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rPr lang="en-GB" sz="1500">
                <a:solidFill>
                  <a:srgbClr val="9900FF"/>
                </a:solidFill>
                <a:latin typeface="Lato"/>
                <a:ea typeface="Lato"/>
                <a:cs typeface="Lato"/>
                <a:sym typeface="Lato"/>
              </a:rPr>
              <a:t>    public static void shutdown() {</a:t>
            </a:r>
            <a:endParaRPr sz="1500">
              <a:solidFill>
                <a:srgbClr val="9900FF"/>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rPr lang="en-GB" sz="1500">
                <a:solidFill>
                  <a:srgbClr val="9900FF"/>
                </a:solidFill>
                <a:latin typeface="Lato"/>
                <a:ea typeface="Lato"/>
                <a:cs typeface="Lato"/>
                <a:sym typeface="Lato"/>
              </a:rPr>
              <a:t>        // Close caches and connection pools</a:t>
            </a:r>
            <a:endParaRPr sz="1500">
              <a:solidFill>
                <a:srgbClr val="9900FF"/>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rPr lang="en-GB" sz="1500">
                <a:solidFill>
                  <a:srgbClr val="9900FF"/>
                </a:solidFill>
                <a:latin typeface="Lato"/>
                <a:ea typeface="Lato"/>
                <a:cs typeface="Lato"/>
                <a:sym typeface="Lato"/>
              </a:rPr>
              <a:t>        getSessionFactory().close();</a:t>
            </a:r>
            <a:endParaRPr sz="1500">
              <a:solidFill>
                <a:srgbClr val="9900FF"/>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rPr lang="en-GB" sz="1500">
                <a:solidFill>
                  <a:srgbClr val="9900FF"/>
                </a:solidFill>
                <a:latin typeface="Lato"/>
                <a:ea typeface="Lato"/>
                <a:cs typeface="Lato"/>
                <a:sym typeface="Lato"/>
              </a:rPr>
              <a:t>    }</a:t>
            </a:r>
            <a:endParaRPr sz="1500">
              <a:solidFill>
                <a:srgbClr val="9900FF"/>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rPr lang="en-GB" sz="1500">
                <a:solidFill>
                  <a:srgbClr val="9900FF"/>
                </a:solidFill>
                <a:latin typeface="Lato"/>
                <a:ea typeface="Lato"/>
                <a:cs typeface="Lato"/>
                <a:sym typeface="Lato"/>
              </a:rPr>
              <a:t>}</a:t>
            </a:r>
            <a:endParaRPr sz="1500">
              <a:solidFill>
                <a:srgbClr val="9900FF"/>
              </a:solidFill>
              <a:latin typeface="Lato"/>
              <a:ea typeface="Lato"/>
              <a:cs typeface="Lato"/>
              <a:sym typeface="Lato"/>
            </a:endParaRPr>
          </a:p>
          <a:p>
            <a:pPr indent="0" lvl="0" marL="0" rtl="0" algn="l">
              <a:spcBef>
                <a:spcPts val="0"/>
              </a:spcBef>
              <a:spcAft>
                <a:spcPts val="1200"/>
              </a:spcAft>
              <a:buNone/>
            </a:pPr>
            <a:r>
              <a:t/>
            </a:r>
            <a:endParaRPr/>
          </a:p>
        </p:txBody>
      </p:sp>
      <p:sp>
        <p:nvSpPr>
          <p:cNvPr id="182" name="Google Shape;182;p34"/>
          <p:cNvSpPr txBox="1"/>
          <p:nvPr>
            <p:ph type="title"/>
          </p:nvPr>
        </p:nvSpPr>
        <p:spPr>
          <a:xfrm>
            <a:off x="311700" y="445025"/>
            <a:ext cx="8520600" cy="572700"/>
          </a:xfrm>
          <a:prstGeom prst="rect">
            <a:avLst/>
          </a:prstGeom>
        </p:spPr>
        <p:txBody>
          <a:bodyPr anchorCtr="0" anchor="ctr" bIns="91425" lIns="91425" spcFirstLastPara="1" rIns="91425" wrap="square" tIns="91425">
            <a:normAutofit/>
          </a:bodyPr>
          <a:lstStyle/>
          <a:p>
            <a:pPr indent="0" lvl="0" marL="0" rtl="0" algn="ctr">
              <a:lnSpc>
                <a:spcPct val="115000"/>
              </a:lnSpc>
              <a:spcBef>
                <a:spcPts val="1200"/>
              </a:spcBef>
              <a:spcAft>
                <a:spcPts val="200"/>
              </a:spcAft>
              <a:buNone/>
            </a:pPr>
            <a:r>
              <a:rPr b="1" lang="en-GB" sz="1700">
                <a:solidFill>
                  <a:srgbClr val="9900FF"/>
                </a:solidFill>
                <a:latin typeface="Lato"/>
                <a:ea typeface="Lato"/>
                <a:cs typeface="Lato"/>
                <a:sym typeface="Lato"/>
              </a:rPr>
              <a:t>Create the Hibernate Utility Class</a:t>
            </a:r>
            <a:endParaRPr sz="3400">
              <a:solidFill>
                <a:srgbClr val="9900FF"/>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5"/>
          <p:cNvSpPr txBox="1"/>
          <p:nvPr>
            <p:ph type="title"/>
          </p:nvPr>
        </p:nvSpPr>
        <p:spPr>
          <a:xfrm>
            <a:off x="311700" y="185250"/>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200"/>
              </a:spcAft>
              <a:buNone/>
            </a:pPr>
            <a:r>
              <a:rPr b="1" lang="en-GB" sz="1900">
                <a:solidFill>
                  <a:srgbClr val="9900FF"/>
                </a:solidFill>
                <a:latin typeface="Lato"/>
                <a:ea typeface="Lato"/>
                <a:cs typeface="Lato"/>
                <a:sym typeface="Lato"/>
              </a:rPr>
              <a:t>Java-Based Configuration (Optional)</a:t>
            </a:r>
            <a:endParaRPr sz="3600">
              <a:solidFill>
                <a:srgbClr val="9900FF"/>
              </a:solidFill>
              <a:latin typeface="Lato"/>
              <a:ea typeface="Lato"/>
              <a:cs typeface="Lato"/>
              <a:sym typeface="Lato"/>
            </a:endParaRPr>
          </a:p>
        </p:txBody>
      </p:sp>
      <p:sp>
        <p:nvSpPr>
          <p:cNvPr id="188" name="Google Shape;188;p35"/>
          <p:cNvSpPr txBox="1"/>
          <p:nvPr>
            <p:ph idx="1" type="body"/>
          </p:nvPr>
        </p:nvSpPr>
        <p:spPr>
          <a:xfrm>
            <a:off x="311700" y="1152475"/>
            <a:ext cx="2682000" cy="16467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1"/>
              </a:buClr>
              <a:buSzPts val="275"/>
              <a:buFont typeface="Arial"/>
              <a:buNone/>
            </a:pPr>
            <a:r>
              <a:rPr lang="en-GB" sz="1675">
                <a:solidFill>
                  <a:srgbClr val="9900FF"/>
                </a:solidFill>
                <a:latin typeface="Lato"/>
                <a:ea typeface="Lato"/>
                <a:cs typeface="Lato"/>
                <a:sym typeface="Lato"/>
              </a:rPr>
              <a:t>Instead of using hibernate.cfg.xml, you can configure Hibernate programmatically using Java:</a:t>
            </a:r>
            <a:endParaRPr sz="1675">
              <a:solidFill>
                <a:srgbClr val="9900FF"/>
              </a:solidFill>
              <a:latin typeface="Lato"/>
              <a:ea typeface="Lato"/>
              <a:cs typeface="Lato"/>
              <a:sym typeface="Lato"/>
            </a:endParaRPr>
          </a:p>
          <a:p>
            <a:pPr indent="0" lvl="0" marL="0" rtl="0" algn="l">
              <a:lnSpc>
                <a:spcPct val="95000"/>
              </a:lnSpc>
              <a:spcBef>
                <a:spcPts val="1200"/>
              </a:spcBef>
              <a:spcAft>
                <a:spcPts val="1200"/>
              </a:spcAft>
              <a:buSzPts val="275"/>
              <a:buNone/>
            </a:pPr>
            <a:r>
              <a:t/>
            </a:r>
            <a:endParaRPr sz="750"/>
          </a:p>
        </p:txBody>
      </p:sp>
      <p:sp>
        <p:nvSpPr>
          <p:cNvPr id="189" name="Google Shape;189;p35"/>
          <p:cNvSpPr txBox="1"/>
          <p:nvPr/>
        </p:nvSpPr>
        <p:spPr>
          <a:xfrm>
            <a:off x="2993700" y="695275"/>
            <a:ext cx="5751900" cy="42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9900FF"/>
                </a:solidFill>
                <a:latin typeface="Lato"/>
                <a:ea typeface="Lato"/>
                <a:cs typeface="Lato"/>
                <a:sym typeface="Lato"/>
              </a:rPr>
              <a:t>import org.hibernate.SessionFactory;</a:t>
            </a:r>
            <a:endParaRPr sz="1200">
              <a:solidFill>
                <a:srgbClr val="9900FF"/>
              </a:solidFill>
              <a:latin typeface="Lato"/>
              <a:ea typeface="Lato"/>
              <a:cs typeface="Lato"/>
              <a:sym typeface="Lato"/>
            </a:endParaRPr>
          </a:p>
          <a:p>
            <a:pPr indent="0" lvl="0" marL="0" rtl="0" algn="l">
              <a:spcBef>
                <a:spcPts val="0"/>
              </a:spcBef>
              <a:spcAft>
                <a:spcPts val="0"/>
              </a:spcAft>
              <a:buNone/>
            </a:pPr>
            <a:r>
              <a:rPr lang="en-GB" sz="1200">
                <a:solidFill>
                  <a:srgbClr val="9900FF"/>
                </a:solidFill>
                <a:latin typeface="Lato"/>
                <a:ea typeface="Lato"/>
                <a:cs typeface="Lato"/>
                <a:sym typeface="Lato"/>
              </a:rPr>
              <a:t>import org.hibernate.cfg.Configuration;</a:t>
            </a:r>
            <a:endParaRPr sz="1200">
              <a:solidFill>
                <a:srgbClr val="9900FF"/>
              </a:solidFill>
              <a:latin typeface="Lato"/>
              <a:ea typeface="Lato"/>
              <a:cs typeface="Lato"/>
              <a:sym typeface="Lato"/>
            </a:endParaRPr>
          </a:p>
          <a:p>
            <a:pPr indent="0" lvl="0" marL="0" rtl="0" algn="l">
              <a:spcBef>
                <a:spcPts val="0"/>
              </a:spcBef>
              <a:spcAft>
                <a:spcPts val="0"/>
              </a:spcAft>
              <a:buNone/>
            </a:pPr>
            <a:r>
              <a:t/>
            </a:r>
            <a:endParaRPr sz="1200">
              <a:solidFill>
                <a:srgbClr val="9900FF"/>
              </a:solidFill>
              <a:latin typeface="Lato"/>
              <a:ea typeface="Lato"/>
              <a:cs typeface="Lato"/>
              <a:sym typeface="Lato"/>
            </a:endParaRPr>
          </a:p>
          <a:p>
            <a:pPr indent="0" lvl="0" marL="0" rtl="0" algn="l">
              <a:spcBef>
                <a:spcPts val="0"/>
              </a:spcBef>
              <a:spcAft>
                <a:spcPts val="0"/>
              </a:spcAft>
              <a:buNone/>
            </a:pPr>
            <a:r>
              <a:rPr lang="en-GB" sz="1200">
                <a:solidFill>
                  <a:srgbClr val="9900FF"/>
                </a:solidFill>
                <a:latin typeface="Lato"/>
                <a:ea typeface="Lato"/>
                <a:cs typeface="Lato"/>
                <a:sym typeface="Lato"/>
              </a:rPr>
              <a:t>public class HibernateUtil {</a:t>
            </a:r>
            <a:endParaRPr sz="1200">
              <a:solidFill>
                <a:srgbClr val="9900FF"/>
              </a:solidFill>
              <a:latin typeface="Lato"/>
              <a:ea typeface="Lato"/>
              <a:cs typeface="Lato"/>
              <a:sym typeface="Lato"/>
            </a:endParaRPr>
          </a:p>
          <a:p>
            <a:pPr indent="0" lvl="0" marL="0" rtl="0" algn="l">
              <a:spcBef>
                <a:spcPts val="0"/>
              </a:spcBef>
              <a:spcAft>
                <a:spcPts val="0"/>
              </a:spcAft>
              <a:buNone/>
            </a:pPr>
            <a:r>
              <a:rPr lang="en-GB" sz="1200">
                <a:solidFill>
                  <a:srgbClr val="9900FF"/>
                </a:solidFill>
                <a:latin typeface="Lato"/>
                <a:ea typeface="Lato"/>
                <a:cs typeface="Lato"/>
                <a:sym typeface="Lato"/>
              </a:rPr>
              <a:t>    private static SessionFactory sessionFactory;</a:t>
            </a:r>
            <a:endParaRPr sz="1200">
              <a:solidFill>
                <a:srgbClr val="9900FF"/>
              </a:solidFill>
              <a:latin typeface="Lato"/>
              <a:ea typeface="Lato"/>
              <a:cs typeface="Lato"/>
              <a:sym typeface="Lato"/>
            </a:endParaRPr>
          </a:p>
          <a:p>
            <a:pPr indent="0" lvl="0" marL="0" rtl="0" algn="l">
              <a:spcBef>
                <a:spcPts val="0"/>
              </a:spcBef>
              <a:spcAft>
                <a:spcPts val="0"/>
              </a:spcAft>
              <a:buNone/>
            </a:pPr>
            <a:r>
              <a:rPr lang="en-GB" sz="1200">
                <a:solidFill>
                  <a:srgbClr val="9900FF"/>
                </a:solidFill>
                <a:latin typeface="Lato"/>
                <a:ea typeface="Lato"/>
                <a:cs typeface="Lato"/>
                <a:sym typeface="Lato"/>
              </a:rPr>
              <a:t>    static {</a:t>
            </a:r>
            <a:endParaRPr sz="1200">
              <a:solidFill>
                <a:srgbClr val="9900FF"/>
              </a:solidFill>
              <a:latin typeface="Lato"/>
              <a:ea typeface="Lato"/>
              <a:cs typeface="Lato"/>
              <a:sym typeface="Lato"/>
            </a:endParaRPr>
          </a:p>
          <a:p>
            <a:pPr indent="0" lvl="0" marL="0" rtl="0" algn="l">
              <a:spcBef>
                <a:spcPts val="0"/>
              </a:spcBef>
              <a:spcAft>
                <a:spcPts val="0"/>
              </a:spcAft>
              <a:buNone/>
            </a:pPr>
            <a:r>
              <a:rPr lang="en-GB" sz="1200">
                <a:solidFill>
                  <a:srgbClr val="9900FF"/>
                </a:solidFill>
                <a:latin typeface="Lato"/>
                <a:ea typeface="Lato"/>
                <a:cs typeface="Lato"/>
                <a:sym typeface="Lato"/>
              </a:rPr>
              <a:t>        try {</a:t>
            </a:r>
            <a:endParaRPr sz="1200">
              <a:solidFill>
                <a:srgbClr val="9900FF"/>
              </a:solidFill>
              <a:latin typeface="Lato"/>
              <a:ea typeface="Lato"/>
              <a:cs typeface="Lato"/>
              <a:sym typeface="Lato"/>
            </a:endParaRPr>
          </a:p>
          <a:p>
            <a:pPr indent="0" lvl="0" marL="0" rtl="0" algn="l">
              <a:spcBef>
                <a:spcPts val="0"/>
              </a:spcBef>
              <a:spcAft>
                <a:spcPts val="0"/>
              </a:spcAft>
              <a:buNone/>
            </a:pPr>
            <a:r>
              <a:rPr lang="en-GB" sz="1200">
                <a:solidFill>
                  <a:srgbClr val="9900FF"/>
                </a:solidFill>
                <a:latin typeface="Lato"/>
                <a:ea typeface="Lato"/>
                <a:cs typeface="Lato"/>
                <a:sym typeface="Lato"/>
              </a:rPr>
              <a:t>            Configuration configuration = new Configuration();</a:t>
            </a:r>
            <a:endParaRPr sz="1200">
              <a:solidFill>
                <a:srgbClr val="9900FF"/>
              </a:solidFill>
              <a:latin typeface="Lato"/>
              <a:ea typeface="Lato"/>
              <a:cs typeface="Lato"/>
              <a:sym typeface="Lato"/>
            </a:endParaRPr>
          </a:p>
          <a:p>
            <a:pPr indent="0" lvl="0" marL="0" rtl="0" algn="l">
              <a:spcBef>
                <a:spcPts val="0"/>
              </a:spcBef>
              <a:spcAft>
                <a:spcPts val="0"/>
              </a:spcAft>
              <a:buNone/>
            </a:pPr>
            <a:r>
              <a:rPr lang="en-GB" sz="1200">
                <a:solidFill>
                  <a:srgbClr val="9900FF"/>
                </a:solidFill>
                <a:latin typeface="Lato"/>
                <a:ea typeface="Lato"/>
                <a:cs typeface="Lato"/>
                <a:sym typeface="Lato"/>
              </a:rPr>
              <a:t>            </a:t>
            </a:r>
            <a:endParaRPr sz="1200">
              <a:solidFill>
                <a:srgbClr val="9900FF"/>
              </a:solidFill>
              <a:latin typeface="Lato"/>
              <a:ea typeface="Lato"/>
              <a:cs typeface="Lato"/>
              <a:sym typeface="Lato"/>
            </a:endParaRPr>
          </a:p>
          <a:p>
            <a:pPr indent="0" lvl="0" marL="0" rtl="0" algn="l">
              <a:spcBef>
                <a:spcPts val="0"/>
              </a:spcBef>
              <a:spcAft>
                <a:spcPts val="0"/>
              </a:spcAft>
              <a:buNone/>
            </a:pPr>
            <a:r>
              <a:rPr lang="en-GB" sz="1200">
                <a:solidFill>
                  <a:srgbClr val="9900FF"/>
                </a:solidFill>
                <a:latin typeface="Lato"/>
                <a:ea typeface="Lato"/>
                <a:cs typeface="Lato"/>
                <a:sym typeface="Lato"/>
              </a:rPr>
              <a:t>            // Database connection settings</a:t>
            </a:r>
            <a:endParaRPr sz="1200">
              <a:solidFill>
                <a:srgbClr val="9900FF"/>
              </a:solidFill>
              <a:latin typeface="Lato"/>
              <a:ea typeface="Lato"/>
              <a:cs typeface="Lato"/>
              <a:sym typeface="Lato"/>
            </a:endParaRPr>
          </a:p>
          <a:p>
            <a:pPr indent="0" lvl="0" marL="0" rtl="0" algn="l">
              <a:spcBef>
                <a:spcPts val="0"/>
              </a:spcBef>
              <a:spcAft>
                <a:spcPts val="0"/>
              </a:spcAft>
              <a:buNone/>
            </a:pPr>
            <a:r>
              <a:rPr lang="en-GB" sz="1200">
                <a:solidFill>
                  <a:srgbClr val="9900FF"/>
                </a:solidFill>
                <a:latin typeface="Lato"/>
                <a:ea typeface="Lato"/>
                <a:cs typeface="Lato"/>
                <a:sym typeface="Lato"/>
              </a:rPr>
              <a:t>            configuration.setProperty("hibernate.connection.driver_class", "com.mysql.cj.jdbc.Driver");</a:t>
            </a:r>
            <a:endParaRPr sz="1200">
              <a:solidFill>
                <a:srgbClr val="9900FF"/>
              </a:solidFill>
              <a:latin typeface="Lato"/>
              <a:ea typeface="Lato"/>
              <a:cs typeface="Lato"/>
              <a:sym typeface="Lato"/>
            </a:endParaRPr>
          </a:p>
          <a:p>
            <a:pPr indent="0" lvl="0" marL="0" rtl="0" algn="l">
              <a:spcBef>
                <a:spcPts val="0"/>
              </a:spcBef>
              <a:spcAft>
                <a:spcPts val="0"/>
              </a:spcAft>
              <a:buNone/>
            </a:pPr>
            <a:r>
              <a:rPr lang="en-GB" sz="1200">
                <a:solidFill>
                  <a:srgbClr val="9900FF"/>
                </a:solidFill>
                <a:latin typeface="Lato"/>
                <a:ea typeface="Lato"/>
                <a:cs typeface="Lato"/>
                <a:sym typeface="Lato"/>
              </a:rPr>
              <a:t>            configuration.setProperty("hibernate.connection.url", "jdbc:mysql://localhost:3306/mydatabase");</a:t>
            </a:r>
            <a:endParaRPr sz="1200">
              <a:solidFill>
                <a:srgbClr val="9900FF"/>
              </a:solidFill>
              <a:latin typeface="Lato"/>
              <a:ea typeface="Lato"/>
              <a:cs typeface="Lato"/>
              <a:sym typeface="Lato"/>
            </a:endParaRPr>
          </a:p>
          <a:p>
            <a:pPr indent="0" lvl="0" marL="0" rtl="0" algn="l">
              <a:spcBef>
                <a:spcPts val="0"/>
              </a:spcBef>
              <a:spcAft>
                <a:spcPts val="0"/>
              </a:spcAft>
              <a:buNone/>
            </a:pPr>
            <a:r>
              <a:rPr lang="en-GB" sz="1200">
                <a:solidFill>
                  <a:srgbClr val="9900FF"/>
                </a:solidFill>
                <a:latin typeface="Lato"/>
                <a:ea typeface="Lato"/>
                <a:cs typeface="Lato"/>
                <a:sym typeface="Lato"/>
              </a:rPr>
              <a:t>            configuration.setProperty("hibernate.connection.username", "root");</a:t>
            </a:r>
            <a:endParaRPr sz="1200">
              <a:solidFill>
                <a:srgbClr val="9900FF"/>
              </a:solidFill>
              <a:latin typeface="Lato"/>
              <a:ea typeface="Lato"/>
              <a:cs typeface="Lato"/>
              <a:sym typeface="Lato"/>
            </a:endParaRPr>
          </a:p>
          <a:p>
            <a:pPr indent="0" lvl="0" marL="0" rtl="0" algn="l">
              <a:spcBef>
                <a:spcPts val="0"/>
              </a:spcBef>
              <a:spcAft>
                <a:spcPts val="0"/>
              </a:spcAft>
              <a:buNone/>
            </a:pPr>
            <a:r>
              <a:rPr lang="en-GB" sz="1200">
                <a:solidFill>
                  <a:srgbClr val="9900FF"/>
                </a:solidFill>
                <a:latin typeface="Lato"/>
                <a:ea typeface="Lato"/>
                <a:cs typeface="Lato"/>
                <a:sym typeface="Lato"/>
              </a:rPr>
              <a:t>            configuration.setProperty("hibernate.connection.password", "password");</a:t>
            </a:r>
            <a:endParaRPr sz="1200">
              <a:solidFill>
                <a:srgbClr val="9900FF"/>
              </a:solidFill>
              <a:latin typeface="Lato"/>
              <a:ea typeface="Lato"/>
              <a:cs typeface="Lato"/>
              <a:sym typeface="Lato"/>
            </a:endParaRPr>
          </a:p>
          <a:p>
            <a:pPr indent="0" lvl="0" marL="0" rtl="0" algn="l">
              <a:spcBef>
                <a:spcPts val="0"/>
              </a:spcBef>
              <a:spcAft>
                <a:spcPts val="0"/>
              </a:spcAft>
              <a:buNone/>
            </a:pPr>
            <a:r>
              <a:rPr lang="en-GB" sz="1200">
                <a:solidFill>
                  <a:srgbClr val="9900FF"/>
                </a:solidFill>
                <a:latin typeface="Lato"/>
                <a:ea typeface="Lato"/>
                <a:cs typeface="Lato"/>
                <a:sym typeface="Lato"/>
              </a:rPr>
              <a:t>            // Hibernate settings</a:t>
            </a:r>
            <a:endParaRPr sz="1200">
              <a:solidFill>
                <a:srgbClr val="9900FF"/>
              </a:solidFill>
              <a:latin typeface="Lato"/>
              <a:ea typeface="Lato"/>
              <a:cs typeface="Lato"/>
              <a:sym typeface="Lato"/>
            </a:endParaRPr>
          </a:p>
          <a:p>
            <a:pPr indent="0" lvl="0" marL="0" rtl="0" algn="l">
              <a:spcBef>
                <a:spcPts val="0"/>
              </a:spcBef>
              <a:spcAft>
                <a:spcPts val="0"/>
              </a:spcAft>
              <a:buNone/>
            </a:pPr>
            <a:r>
              <a:rPr lang="en-GB" sz="1200">
                <a:solidFill>
                  <a:srgbClr val="9900FF"/>
                </a:solidFill>
                <a:latin typeface="Lato"/>
                <a:ea typeface="Lato"/>
                <a:cs typeface="Lato"/>
                <a:sym typeface="Lato"/>
              </a:rPr>
              <a:t>            configuration.setProperty("hibernate.dialect", "org.hibernate.dialect.MySQLDialect");</a:t>
            </a:r>
            <a:endParaRPr sz="1200">
              <a:solidFill>
                <a:srgbClr val="9900FF"/>
              </a:solidFill>
              <a:latin typeface="Lato"/>
              <a:ea typeface="Lato"/>
              <a:cs typeface="Lato"/>
              <a:sym typeface="Lato"/>
            </a:endParaRPr>
          </a:p>
          <a:p>
            <a:pPr indent="0" lvl="0" marL="0" rtl="0" algn="l">
              <a:spcBef>
                <a:spcPts val="0"/>
              </a:spcBef>
              <a:spcAft>
                <a:spcPts val="0"/>
              </a:spcAft>
              <a:buNone/>
            </a:pPr>
            <a:r>
              <a:rPr lang="en-GB" sz="1200">
                <a:solidFill>
                  <a:srgbClr val="9900FF"/>
                </a:solidFill>
                <a:latin typeface="Lato"/>
                <a:ea typeface="Lato"/>
                <a:cs typeface="Lato"/>
                <a:sym typeface="Lato"/>
              </a:rPr>
              <a:t>            configuration.setProperty("hibernate.show_sql", "true");</a:t>
            </a:r>
            <a:endParaRPr sz="1200">
              <a:solidFill>
                <a:srgbClr val="9900FF"/>
              </a:solidFill>
              <a:latin typeface="Lato"/>
              <a:ea typeface="Lato"/>
              <a:cs typeface="Lato"/>
              <a:sym typeface="Lato"/>
            </a:endParaRPr>
          </a:p>
          <a:p>
            <a:pPr indent="0" lvl="0" marL="0" rtl="0" algn="l">
              <a:spcBef>
                <a:spcPts val="0"/>
              </a:spcBef>
              <a:spcAft>
                <a:spcPts val="0"/>
              </a:spcAft>
              <a:buNone/>
            </a:pPr>
            <a:r>
              <a:rPr lang="en-GB" sz="1200">
                <a:solidFill>
                  <a:srgbClr val="9900FF"/>
                </a:solidFill>
                <a:latin typeface="Lato"/>
                <a:ea typeface="Lato"/>
                <a:cs typeface="Lato"/>
                <a:sym typeface="Lato"/>
              </a:rPr>
              <a:t>            configuration.setProperty("hibernate.format_sql", "true");</a:t>
            </a:r>
            <a:endParaRPr sz="1200">
              <a:solidFill>
                <a:srgbClr val="9900FF"/>
              </a:solidFill>
              <a:latin typeface="Lato"/>
              <a:ea typeface="Lato"/>
              <a:cs typeface="Lato"/>
              <a:sym typeface="Lato"/>
            </a:endParaRPr>
          </a:p>
          <a:p>
            <a:pPr indent="0" lvl="0" marL="0" rtl="0" algn="l">
              <a:spcBef>
                <a:spcPts val="0"/>
              </a:spcBef>
              <a:spcAft>
                <a:spcPts val="0"/>
              </a:spcAft>
              <a:buNone/>
            </a:pPr>
            <a:r>
              <a:rPr lang="en-GB" sz="1200">
                <a:solidFill>
                  <a:srgbClr val="9900FF"/>
                </a:solidFill>
                <a:latin typeface="Lato"/>
                <a:ea typeface="Lato"/>
                <a:cs typeface="Lato"/>
                <a:sym typeface="Lato"/>
              </a:rPr>
              <a:t>            configuration.setProperty("hibernate.hbm2ddl.auto", "update");</a:t>
            </a:r>
            <a:endParaRPr sz="1200">
              <a:solidFill>
                <a:srgbClr val="9900FF"/>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200"/>
              </a:spcAft>
              <a:buClr>
                <a:schemeClr val="dk1"/>
              </a:buClr>
              <a:buSzPct val="57894"/>
              <a:buFont typeface="Arial"/>
              <a:buNone/>
            </a:pPr>
            <a:r>
              <a:rPr b="1" lang="en-GB" sz="1900">
                <a:solidFill>
                  <a:srgbClr val="9900FF"/>
                </a:solidFill>
                <a:latin typeface="Lato"/>
                <a:ea typeface="Lato"/>
                <a:cs typeface="Lato"/>
                <a:sym typeface="Lato"/>
              </a:rPr>
              <a:t>Java-Based Configuration (Optional)</a:t>
            </a:r>
            <a:endParaRPr/>
          </a:p>
        </p:txBody>
      </p:sp>
      <p:sp>
        <p:nvSpPr>
          <p:cNvPr id="195" name="Google Shape;195;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Clr>
                <a:schemeClr val="dk1"/>
              </a:buClr>
              <a:buSzPts val="1100"/>
              <a:buFont typeface="Arial"/>
              <a:buNone/>
            </a:pPr>
            <a:r>
              <a:rPr lang="en-GB" sz="1100">
                <a:solidFill>
                  <a:srgbClr val="9900FF"/>
                </a:solidFill>
                <a:latin typeface="Lato"/>
                <a:ea typeface="Lato"/>
                <a:cs typeface="Lato"/>
                <a:sym typeface="Lato"/>
              </a:rPr>
              <a:t>// Add annotated entity classes</a:t>
            </a:r>
            <a:endParaRPr sz="1100">
              <a:solidFill>
                <a:srgbClr val="9900FF"/>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rPr lang="en-GB" sz="1100">
                <a:solidFill>
                  <a:srgbClr val="9900FF"/>
                </a:solidFill>
                <a:latin typeface="Lato"/>
                <a:ea typeface="Lato"/>
                <a:cs typeface="Lato"/>
                <a:sym typeface="Lato"/>
              </a:rPr>
              <a:t>            configuration.addAnnotatedClass(User.class);</a:t>
            </a:r>
            <a:endParaRPr sz="1100">
              <a:solidFill>
                <a:srgbClr val="9900FF"/>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t/>
            </a:r>
            <a:endParaRPr sz="1100">
              <a:solidFill>
                <a:srgbClr val="9900FF"/>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rPr lang="en-GB" sz="1100">
                <a:solidFill>
                  <a:srgbClr val="9900FF"/>
                </a:solidFill>
                <a:latin typeface="Lato"/>
                <a:ea typeface="Lato"/>
                <a:cs typeface="Lato"/>
                <a:sym typeface="Lato"/>
              </a:rPr>
              <a:t>            sessionFactory = configuration.buildSessionFactory();</a:t>
            </a:r>
            <a:endParaRPr sz="1100">
              <a:solidFill>
                <a:srgbClr val="9900FF"/>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rPr lang="en-GB" sz="1100">
                <a:solidFill>
                  <a:srgbClr val="9900FF"/>
                </a:solidFill>
                <a:latin typeface="Lato"/>
                <a:ea typeface="Lato"/>
                <a:cs typeface="Lato"/>
                <a:sym typeface="Lato"/>
              </a:rPr>
              <a:t>        } catch (Throwable ex) {</a:t>
            </a:r>
            <a:endParaRPr sz="1100">
              <a:solidFill>
                <a:srgbClr val="9900FF"/>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rPr lang="en-GB" sz="1100">
                <a:solidFill>
                  <a:srgbClr val="9900FF"/>
                </a:solidFill>
                <a:latin typeface="Lato"/>
                <a:ea typeface="Lato"/>
                <a:cs typeface="Lato"/>
                <a:sym typeface="Lato"/>
              </a:rPr>
              <a:t>            System.err.println("Initial SessionFactory creation failed." + ex);</a:t>
            </a:r>
            <a:endParaRPr sz="1100">
              <a:solidFill>
                <a:srgbClr val="9900FF"/>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rPr lang="en-GB" sz="1100">
                <a:solidFill>
                  <a:srgbClr val="9900FF"/>
                </a:solidFill>
                <a:latin typeface="Lato"/>
                <a:ea typeface="Lato"/>
                <a:cs typeface="Lato"/>
                <a:sym typeface="Lato"/>
              </a:rPr>
              <a:t>            throw new ExceptionInInitializerError(ex);</a:t>
            </a:r>
            <a:endParaRPr sz="1100">
              <a:solidFill>
                <a:srgbClr val="9900FF"/>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rPr lang="en-GB" sz="1100">
                <a:solidFill>
                  <a:srgbClr val="9900FF"/>
                </a:solidFill>
                <a:latin typeface="Lato"/>
                <a:ea typeface="Lato"/>
                <a:cs typeface="Lato"/>
                <a:sym typeface="Lato"/>
              </a:rPr>
              <a:t>        }</a:t>
            </a:r>
            <a:endParaRPr sz="1100">
              <a:solidFill>
                <a:srgbClr val="9900FF"/>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rPr lang="en-GB" sz="1100">
                <a:solidFill>
                  <a:srgbClr val="9900FF"/>
                </a:solidFill>
                <a:latin typeface="Lato"/>
                <a:ea typeface="Lato"/>
                <a:cs typeface="Lato"/>
                <a:sym typeface="Lato"/>
              </a:rPr>
              <a:t>    }</a:t>
            </a:r>
            <a:endParaRPr sz="1100">
              <a:solidFill>
                <a:srgbClr val="9900FF"/>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t/>
            </a:r>
            <a:endParaRPr sz="1100">
              <a:solidFill>
                <a:srgbClr val="9900FF"/>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rPr lang="en-GB" sz="1100">
                <a:solidFill>
                  <a:srgbClr val="9900FF"/>
                </a:solidFill>
                <a:latin typeface="Lato"/>
                <a:ea typeface="Lato"/>
                <a:cs typeface="Lato"/>
                <a:sym typeface="Lato"/>
              </a:rPr>
              <a:t>    public static SessionFactory getSessionFactory() {</a:t>
            </a:r>
            <a:endParaRPr sz="1100">
              <a:solidFill>
                <a:srgbClr val="9900FF"/>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rPr lang="en-GB" sz="1100">
                <a:solidFill>
                  <a:srgbClr val="9900FF"/>
                </a:solidFill>
                <a:latin typeface="Lato"/>
                <a:ea typeface="Lato"/>
                <a:cs typeface="Lato"/>
                <a:sym typeface="Lato"/>
              </a:rPr>
              <a:t>        return sessionFactory;</a:t>
            </a:r>
            <a:endParaRPr sz="1100">
              <a:solidFill>
                <a:srgbClr val="9900FF"/>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rPr lang="en-GB" sz="1100">
                <a:solidFill>
                  <a:srgbClr val="9900FF"/>
                </a:solidFill>
                <a:latin typeface="Lato"/>
                <a:ea typeface="Lato"/>
                <a:cs typeface="Lato"/>
                <a:sym typeface="Lato"/>
              </a:rPr>
              <a:t>    }</a:t>
            </a:r>
            <a:endParaRPr sz="1100">
              <a:solidFill>
                <a:srgbClr val="9900FF"/>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t/>
            </a:r>
            <a:endParaRPr sz="1100">
              <a:solidFill>
                <a:srgbClr val="9900FF"/>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rPr lang="en-GB" sz="1100">
                <a:solidFill>
                  <a:srgbClr val="9900FF"/>
                </a:solidFill>
                <a:latin typeface="Lato"/>
                <a:ea typeface="Lato"/>
                <a:cs typeface="Lato"/>
                <a:sym typeface="Lato"/>
              </a:rPr>
              <a:t>    public static void shutdown() {</a:t>
            </a:r>
            <a:endParaRPr sz="1100">
              <a:solidFill>
                <a:srgbClr val="9900FF"/>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rPr lang="en-GB" sz="1100">
                <a:solidFill>
                  <a:srgbClr val="9900FF"/>
                </a:solidFill>
                <a:latin typeface="Lato"/>
                <a:ea typeface="Lato"/>
                <a:cs typeface="Lato"/>
                <a:sym typeface="Lato"/>
              </a:rPr>
              <a:t>        getSessionFactory().close();</a:t>
            </a:r>
            <a:endParaRPr sz="1100">
              <a:solidFill>
                <a:srgbClr val="9900FF"/>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rPr lang="en-GB" sz="1100">
                <a:solidFill>
                  <a:srgbClr val="9900FF"/>
                </a:solidFill>
                <a:latin typeface="Lato"/>
                <a:ea typeface="Lato"/>
                <a:cs typeface="Lato"/>
                <a:sym typeface="Lato"/>
              </a:rPr>
              <a:t>    }</a:t>
            </a:r>
            <a:endParaRPr sz="1100">
              <a:solidFill>
                <a:srgbClr val="9900FF"/>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rPr lang="en-GB" sz="1100">
                <a:solidFill>
                  <a:srgbClr val="9900FF"/>
                </a:solidFill>
                <a:latin typeface="Lato"/>
                <a:ea typeface="Lato"/>
                <a:cs typeface="Lato"/>
                <a:sym typeface="Lato"/>
              </a:rPr>
              <a:t>}</a:t>
            </a:r>
            <a:endParaRPr sz="1100">
              <a:solidFill>
                <a:srgbClr val="9900FF"/>
              </a:solidFill>
              <a:latin typeface="Lato"/>
              <a:ea typeface="Lato"/>
              <a:cs typeface="Lato"/>
              <a:sym typeface="Lato"/>
            </a:endParaRPr>
          </a:p>
          <a:p>
            <a:pPr indent="0" lvl="0" marL="0" rtl="0" algn="l">
              <a:spcBef>
                <a:spcPts val="0"/>
              </a:spcBef>
              <a:spcAft>
                <a:spcPts val="1200"/>
              </a:spcAft>
              <a:buNone/>
            </a:pPr>
            <a:r>
              <a:t/>
            </a:r>
            <a:endParaRPr>
              <a:solidFill>
                <a:srgbClr val="9900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7"/>
          <p:cNvSpPr txBox="1"/>
          <p:nvPr>
            <p:ph type="title"/>
          </p:nvPr>
        </p:nvSpPr>
        <p:spPr>
          <a:xfrm>
            <a:off x="249850" y="148125"/>
            <a:ext cx="4203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None/>
            </a:pPr>
            <a:r>
              <a:rPr b="1" lang="en-GB" sz="1900">
                <a:solidFill>
                  <a:srgbClr val="9900FF"/>
                </a:solidFill>
                <a:latin typeface="Lato"/>
                <a:ea typeface="Lato"/>
                <a:cs typeface="Lato"/>
                <a:sym typeface="Lato"/>
              </a:rPr>
              <a:t>Test the Configuration</a:t>
            </a:r>
            <a:endParaRPr sz="3400">
              <a:solidFill>
                <a:srgbClr val="9900FF"/>
              </a:solidFill>
              <a:latin typeface="Lato"/>
              <a:ea typeface="Lato"/>
              <a:cs typeface="Lato"/>
              <a:sym typeface="Lato"/>
            </a:endParaRPr>
          </a:p>
        </p:txBody>
      </p:sp>
      <p:sp>
        <p:nvSpPr>
          <p:cNvPr id="201" name="Google Shape;201;p37"/>
          <p:cNvSpPr txBox="1"/>
          <p:nvPr>
            <p:ph idx="1" type="body"/>
          </p:nvPr>
        </p:nvSpPr>
        <p:spPr>
          <a:xfrm>
            <a:off x="311700" y="1152475"/>
            <a:ext cx="36468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rPr b="1" lang="en-GB" sz="1400">
                <a:solidFill>
                  <a:srgbClr val="9900FF"/>
                </a:solidFill>
              </a:rPr>
              <a:t>You can write a simple test to check if Hibernate is properly configured and can connect to the database.</a:t>
            </a:r>
            <a:endParaRPr b="1" sz="2100">
              <a:solidFill>
                <a:srgbClr val="9900FF"/>
              </a:solidFill>
            </a:endParaRPr>
          </a:p>
        </p:txBody>
      </p:sp>
      <p:sp>
        <p:nvSpPr>
          <p:cNvPr id="202" name="Google Shape;202;p37"/>
          <p:cNvSpPr txBox="1"/>
          <p:nvPr/>
        </p:nvSpPr>
        <p:spPr>
          <a:xfrm>
            <a:off x="3856125" y="0"/>
            <a:ext cx="5462100" cy="514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9900FF"/>
                </a:solidFill>
              </a:rPr>
              <a:t>public class MainApp {</a:t>
            </a:r>
            <a:endParaRPr b="1">
              <a:solidFill>
                <a:srgbClr val="9900FF"/>
              </a:solidFill>
            </a:endParaRPr>
          </a:p>
          <a:p>
            <a:pPr indent="0" lvl="0" marL="0" rtl="0" algn="l">
              <a:spcBef>
                <a:spcPts val="0"/>
              </a:spcBef>
              <a:spcAft>
                <a:spcPts val="0"/>
              </a:spcAft>
              <a:buNone/>
            </a:pPr>
            <a:r>
              <a:rPr b="1" lang="en-GB">
                <a:solidFill>
                  <a:srgbClr val="9900FF"/>
                </a:solidFill>
              </a:rPr>
              <a:t>    public static void main(String[] args) {</a:t>
            </a:r>
            <a:endParaRPr b="1">
              <a:solidFill>
                <a:srgbClr val="9900FF"/>
              </a:solidFill>
            </a:endParaRPr>
          </a:p>
          <a:p>
            <a:pPr indent="0" lvl="0" marL="0" rtl="0" algn="l">
              <a:spcBef>
                <a:spcPts val="0"/>
              </a:spcBef>
              <a:spcAft>
                <a:spcPts val="0"/>
              </a:spcAft>
              <a:buNone/>
            </a:pPr>
            <a:r>
              <a:rPr b="1" lang="en-GB">
                <a:solidFill>
                  <a:srgbClr val="9900FF"/>
                </a:solidFill>
              </a:rPr>
              <a:t>        // Obtain a session</a:t>
            </a:r>
            <a:endParaRPr b="1">
              <a:solidFill>
                <a:srgbClr val="9900FF"/>
              </a:solidFill>
            </a:endParaRPr>
          </a:p>
          <a:p>
            <a:pPr indent="0" lvl="0" marL="0" rtl="0" algn="l">
              <a:spcBef>
                <a:spcPts val="0"/>
              </a:spcBef>
              <a:spcAft>
                <a:spcPts val="0"/>
              </a:spcAft>
              <a:buNone/>
            </a:pPr>
            <a:r>
              <a:rPr b="1" lang="en-GB">
                <a:solidFill>
                  <a:srgbClr val="9900FF"/>
                </a:solidFill>
              </a:rPr>
              <a:t>        Session session = HibernateUtil.getSessionFactory().openSession();</a:t>
            </a:r>
            <a:endParaRPr b="1">
              <a:solidFill>
                <a:srgbClr val="9900FF"/>
              </a:solidFill>
            </a:endParaRPr>
          </a:p>
          <a:p>
            <a:pPr indent="0" lvl="0" marL="0" rtl="0" algn="l">
              <a:spcBef>
                <a:spcPts val="0"/>
              </a:spcBef>
              <a:spcAft>
                <a:spcPts val="0"/>
              </a:spcAft>
              <a:buNone/>
            </a:pPr>
            <a:r>
              <a:rPr b="1" lang="en-GB">
                <a:solidFill>
                  <a:srgbClr val="9900FF"/>
                </a:solidFill>
              </a:rPr>
              <a:t>        </a:t>
            </a:r>
            <a:endParaRPr b="1">
              <a:solidFill>
                <a:srgbClr val="9900FF"/>
              </a:solidFill>
            </a:endParaRPr>
          </a:p>
          <a:p>
            <a:pPr indent="0" lvl="0" marL="0" rtl="0" algn="l">
              <a:spcBef>
                <a:spcPts val="0"/>
              </a:spcBef>
              <a:spcAft>
                <a:spcPts val="0"/>
              </a:spcAft>
              <a:buNone/>
            </a:pPr>
            <a:r>
              <a:rPr b="1" lang="en-GB">
                <a:solidFill>
                  <a:srgbClr val="9900FF"/>
                </a:solidFill>
              </a:rPr>
              <a:t>        // Begin transaction</a:t>
            </a:r>
            <a:endParaRPr b="1">
              <a:solidFill>
                <a:srgbClr val="9900FF"/>
              </a:solidFill>
            </a:endParaRPr>
          </a:p>
          <a:p>
            <a:pPr indent="0" lvl="0" marL="0" rtl="0" algn="l">
              <a:spcBef>
                <a:spcPts val="0"/>
              </a:spcBef>
              <a:spcAft>
                <a:spcPts val="0"/>
              </a:spcAft>
              <a:buNone/>
            </a:pPr>
            <a:r>
              <a:rPr b="1" lang="en-GB">
                <a:solidFill>
                  <a:srgbClr val="9900FF"/>
                </a:solidFill>
              </a:rPr>
              <a:t>        session.beginTransaction();</a:t>
            </a:r>
            <a:endParaRPr b="1">
              <a:solidFill>
                <a:srgbClr val="9900FF"/>
              </a:solidFill>
            </a:endParaRPr>
          </a:p>
          <a:p>
            <a:pPr indent="0" lvl="0" marL="0" rtl="0" algn="l">
              <a:spcBef>
                <a:spcPts val="0"/>
              </a:spcBef>
              <a:spcAft>
                <a:spcPts val="0"/>
              </a:spcAft>
              <a:buNone/>
            </a:pPr>
            <a:r>
              <a:rPr b="1" lang="en-GB">
                <a:solidFill>
                  <a:srgbClr val="9900FF"/>
                </a:solidFill>
              </a:rPr>
              <a:t>        </a:t>
            </a:r>
            <a:endParaRPr b="1">
              <a:solidFill>
                <a:srgbClr val="9900FF"/>
              </a:solidFill>
            </a:endParaRPr>
          </a:p>
          <a:p>
            <a:pPr indent="0" lvl="0" marL="0" rtl="0" algn="l">
              <a:spcBef>
                <a:spcPts val="0"/>
              </a:spcBef>
              <a:spcAft>
                <a:spcPts val="0"/>
              </a:spcAft>
              <a:buNone/>
            </a:pPr>
            <a:r>
              <a:rPr b="1" lang="en-GB">
                <a:solidFill>
                  <a:srgbClr val="9900FF"/>
                </a:solidFill>
              </a:rPr>
              <a:t>        // Perform database operations (e.g., save an entity)</a:t>
            </a:r>
            <a:endParaRPr b="1">
              <a:solidFill>
                <a:srgbClr val="9900FF"/>
              </a:solidFill>
            </a:endParaRPr>
          </a:p>
          <a:p>
            <a:pPr indent="0" lvl="0" marL="0" rtl="0" algn="l">
              <a:spcBef>
                <a:spcPts val="0"/>
              </a:spcBef>
              <a:spcAft>
                <a:spcPts val="0"/>
              </a:spcAft>
              <a:buNone/>
            </a:pPr>
            <a:r>
              <a:rPr b="1" lang="en-GB">
                <a:solidFill>
                  <a:srgbClr val="9900FF"/>
                </a:solidFill>
              </a:rPr>
              <a:t>        User user = new User("Akash", "akash@example.com", "password123");</a:t>
            </a:r>
            <a:endParaRPr b="1">
              <a:solidFill>
                <a:srgbClr val="9900FF"/>
              </a:solidFill>
            </a:endParaRPr>
          </a:p>
          <a:p>
            <a:pPr indent="0" lvl="0" marL="0" rtl="0" algn="l">
              <a:spcBef>
                <a:spcPts val="0"/>
              </a:spcBef>
              <a:spcAft>
                <a:spcPts val="0"/>
              </a:spcAft>
              <a:buNone/>
            </a:pPr>
            <a:r>
              <a:rPr b="1" lang="en-GB">
                <a:solidFill>
                  <a:srgbClr val="9900FF"/>
                </a:solidFill>
              </a:rPr>
              <a:t>        session.save(user);</a:t>
            </a:r>
            <a:endParaRPr b="1">
              <a:solidFill>
                <a:srgbClr val="9900FF"/>
              </a:solidFill>
            </a:endParaRPr>
          </a:p>
          <a:p>
            <a:pPr indent="0" lvl="0" marL="0" rtl="0" algn="l">
              <a:spcBef>
                <a:spcPts val="0"/>
              </a:spcBef>
              <a:spcAft>
                <a:spcPts val="0"/>
              </a:spcAft>
              <a:buNone/>
            </a:pPr>
            <a:r>
              <a:rPr b="1" lang="en-GB">
                <a:solidFill>
                  <a:srgbClr val="9900FF"/>
                </a:solidFill>
              </a:rPr>
              <a:t>        </a:t>
            </a:r>
            <a:endParaRPr b="1">
              <a:solidFill>
                <a:srgbClr val="9900FF"/>
              </a:solidFill>
            </a:endParaRPr>
          </a:p>
          <a:p>
            <a:pPr indent="0" lvl="0" marL="0" rtl="0" algn="l">
              <a:spcBef>
                <a:spcPts val="0"/>
              </a:spcBef>
              <a:spcAft>
                <a:spcPts val="0"/>
              </a:spcAft>
              <a:buNone/>
            </a:pPr>
            <a:r>
              <a:rPr b="1" lang="en-GB">
                <a:solidFill>
                  <a:srgbClr val="9900FF"/>
                </a:solidFill>
              </a:rPr>
              <a:t>        // Commit the transaction</a:t>
            </a:r>
            <a:endParaRPr b="1">
              <a:solidFill>
                <a:srgbClr val="9900FF"/>
              </a:solidFill>
            </a:endParaRPr>
          </a:p>
          <a:p>
            <a:pPr indent="0" lvl="0" marL="0" rtl="0" algn="l">
              <a:spcBef>
                <a:spcPts val="0"/>
              </a:spcBef>
              <a:spcAft>
                <a:spcPts val="0"/>
              </a:spcAft>
              <a:buNone/>
            </a:pPr>
            <a:r>
              <a:rPr b="1" lang="en-GB">
                <a:solidFill>
                  <a:srgbClr val="9900FF"/>
                </a:solidFill>
              </a:rPr>
              <a:t>        session.getTransaction().commit();</a:t>
            </a:r>
            <a:endParaRPr b="1">
              <a:solidFill>
                <a:srgbClr val="9900FF"/>
              </a:solidFill>
            </a:endParaRPr>
          </a:p>
          <a:p>
            <a:pPr indent="0" lvl="0" marL="0" rtl="0" algn="l">
              <a:spcBef>
                <a:spcPts val="0"/>
              </a:spcBef>
              <a:spcAft>
                <a:spcPts val="0"/>
              </a:spcAft>
              <a:buNone/>
            </a:pPr>
            <a:r>
              <a:rPr b="1" lang="en-GB">
                <a:solidFill>
                  <a:srgbClr val="9900FF"/>
                </a:solidFill>
              </a:rPr>
              <a:t>        </a:t>
            </a:r>
            <a:endParaRPr b="1">
              <a:solidFill>
                <a:srgbClr val="9900FF"/>
              </a:solidFill>
            </a:endParaRPr>
          </a:p>
          <a:p>
            <a:pPr indent="0" lvl="0" marL="0" rtl="0" algn="l">
              <a:spcBef>
                <a:spcPts val="0"/>
              </a:spcBef>
              <a:spcAft>
                <a:spcPts val="0"/>
              </a:spcAft>
              <a:buNone/>
            </a:pPr>
            <a:r>
              <a:rPr b="1" lang="en-GB">
                <a:solidFill>
                  <a:srgbClr val="9900FF"/>
                </a:solidFill>
              </a:rPr>
              <a:t>        // Close the session</a:t>
            </a:r>
            <a:endParaRPr b="1">
              <a:solidFill>
                <a:srgbClr val="9900FF"/>
              </a:solidFill>
            </a:endParaRPr>
          </a:p>
          <a:p>
            <a:pPr indent="0" lvl="0" marL="0" rtl="0" algn="l">
              <a:spcBef>
                <a:spcPts val="0"/>
              </a:spcBef>
              <a:spcAft>
                <a:spcPts val="0"/>
              </a:spcAft>
              <a:buNone/>
            </a:pPr>
            <a:r>
              <a:rPr b="1" lang="en-GB">
                <a:solidFill>
                  <a:srgbClr val="9900FF"/>
                </a:solidFill>
              </a:rPr>
              <a:t>        session.close();</a:t>
            </a:r>
            <a:endParaRPr b="1">
              <a:solidFill>
                <a:srgbClr val="9900FF"/>
              </a:solidFill>
            </a:endParaRPr>
          </a:p>
          <a:p>
            <a:pPr indent="0" lvl="0" marL="0" rtl="0" algn="l">
              <a:spcBef>
                <a:spcPts val="0"/>
              </a:spcBef>
              <a:spcAft>
                <a:spcPts val="0"/>
              </a:spcAft>
              <a:buNone/>
            </a:pPr>
            <a:r>
              <a:rPr b="1" lang="en-GB">
                <a:solidFill>
                  <a:srgbClr val="9900FF"/>
                </a:solidFill>
              </a:rPr>
              <a:t>        </a:t>
            </a:r>
            <a:endParaRPr b="1">
              <a:solidFill>
                <a:srgbClr val="9900FF"/>
              </a:solidFill>
            </a:endParaRPr>
          </a:p>
          <a:p>
            <a:pPr indent="0" lvl="0" marL="0" rtl="0" algn="l">
              <a:spcBef>
                <a:spcPts val="0"/>
              </a:spcBef>
              <a:spcAft>
                <a:spcPts val="0"/>
              </a:spcAft>
              <a:buNone/>
            </a:pPr>
            <a:r>
              <a:rPr b="1" lang="en-GB">
                <a:solidFill>
                  <a:srgbClr val="9900FF"/>
                </a:solidFill>
              </a:rPr>
              <a:t>        // Shutdown Hibernate</a:t>
            </a:r>
            <a:endParaRPr b="1">
              <a:solidFill>
                <a:srgbClr val="9900FF"/>
              </a:solidFill>
            </a:endParaRPr>
          </a:p>
          <a:p>
            <a:pPr indent="0" lvl="0" marL="0" rtl="0" algn="l">
              <a:spcBef>
                <a:spcPts val="0"/>
              </a:spcBef>
              <a:spcAft>
                <a:spcPts val="0"/>
              </a:spcAft>
              <a:buNone/>
            </a:pPr>
            <a:r>
              <a:rPr b="1" lang="en-GB">
                <a:solidFill>
                  <a:srgbClr val="9900FF"/>
                </a:solidFill>
              </a:rPr>
              <a:t>        HibernateUtil.shutdown();</a:t>
            </a:r>
            <a:endParaRPr b="1">
              <a:solidFill>
                <a:srgbClr val="9900FF"/>
              </a:solidFill>
            </a:endParaRPr>
          </a:p>
          <a:p>
            <a:pPr indent="0" lvl="0" marL="0" rtl="0" algn="l">
              <a:spcBef>
                <a:spcPts val="0"/>
              </a:spcBef>
              <a:spcAft>
                <a:spcPts val="0"/>
              </a:spcAft>
              <a:buNone/>
            </a:pPr>
            <a:r>
              <a:rPr b="1" lang="en-GB">
                <a:solidFill>
                  <a:srgbClr val="9900FF"/>
                </a:solidFill>
              </a:rPr>
              <a:t>    } }</a:t>
            </a:r>
            <a:endParaRPr b="1">
              <a:solidFill>
                <a:srgbClr val="9900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Clr>
                <a:schemeClr val="dk1"/>
              </a:buClr>
              <a:buSzPts val="1100"/>
              <a:buFont typeface="Arial"/>
              <a:buNone/>
            </a:pPr>
            <a:r>
              <a:rPr b="1" lang="en-GB" sz="1900">
                <a:solidFill>
                  <a:srgbClr val="9900FF"/>
                </a:solidFill>
                <a:latin typeface="Lato"/>
                <a:ea typeface="Lato"/>
                <a:cs typeface="Lato"/>
                <a:sym typeface="Lato"/>
              </a:rPr>
              <a:t>Map Relationships Between Entities</a:t>
            </a:r>
            <a:endParaRPr sz="3400">
              <a:solidFill>
                <a:srgbClr val="9900FF"/>
              </a:solidFill>
              <a:latin typeface="Lato"/>
              <a:ea typeface="Lato"/>
              <a:cs typeface="Lato"/>
              <a:sym typeface="Lato"/>
            </a:endParaRPr>
          </a:p>
        </p:txBody>
      </p:sp>
      <p:sp>
        <p:nvSpPr>
          <p:cNvPr id="208" name="Google Shape;208;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t/>
            </a:r>
            <a:endParaRPr b="1" sz="19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sz="1700">
                <a:solidFill>
                  <a:srgbClr val="9900FF"/>
                </a:solidFill>
                <a:latin typeface="Lato"/>
                <a:ea typeface="Lato"/>
                <a:cs typeface="Lato"/>
                <a:sym typeface="Lato"/>
              </a:rPr>
              <a:t>If your data model includes relationships between entities (e.g., one-to-one, one-to-many, many-to-many), you can use additional annotations to map these relationships.</a:t>
            </a:r>
            <a:endParaRPr sz="17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700">
                <a:solidFill>
                  <a:srgbClr val="9900FF"/>
                </a:solidFill>
                <a:latin typeface="Lato"/>
                <a:ea typeface="Lato"/>
                <a:cs typeface="Lato"/>
                <a:sym typeface="Lato"/>
              </a:rPr>
              <a:t>One-to-Many Relationship</a:t>
            </a:r>
            <a:endParaRPr b="1" sz="17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sz="1700">
                <a:solidFill>
                  <a:srgbClr val="9900FF"/>
                </a:solidFill>
                <a:latin typeface="Lato"/>
                <a:ea typeface="Lato"/>
                <a:cs typeface="Lato"/>
                <a:sym typeface="Lato"/>
              </a:rPr>
              <a:t>For example, if a User has many Orders, you can define this relationship with @OneToMany and @ManyToOne annotations.</a:t>
            </a:r>
            <a:endParaRPr sz="1700">
              <a:solidFill>
                <a:srgbClr val="9900FF"/>
              </a:solidFill>
              <a:latin typeface="Lato"/>
              <a:ea typeface="Lato"/>
              <a:cs typeface="Lato"/>
              <a:sym typeface="Lato"/>
            </a:endParaRPr>
          </a:p>
          <a:p>
            <a:pPr indent="0" lvl="0" marL="0" rtl="0" algn="l">
              <a:spcBef>
                <a:spcPts val="1200"/>
              </a:spcBef>
              <a:spcAft>
                <a:spcPts val="1200"/>
              </a:spcAft>
              <a:buNone/>
            </a:pPr>
            <a:r>
              <a:t/>
            </a:r>
            <a:endParaRPr sz="2400">
              <a:solidFill>
                <a:srgbClr val="9900FF"/>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9"/>
          <p:cNvSpPr txBox="1"/>
          <p:nvPr>
            <p:ph type="title"/>
          </p:nvPr>
        </p:nvSpPr>
        <p:spPr>
          <a:xfrm>
            <a:off x="311700" y="15927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200"/>
              </a:spcAft>
              <a:buNone/>
            </a:pPr>
            <a:r>
              <a:rPr b="1" lang="en-GB" sz="1900">
                <a:solidFill>
                  <a:srgbClr val="9900FF"/>
                </a:solidFill>
                <a:latin typeface="Lato"/>
                <a:ea typeface="Lato"/>
                <a:cs typeface="Lato"/>
                <a:sym typeface="Lato"/>
              </a:rPr>
              <a:t>One-to-Many Relationship</a:t>
            </a:r>
            <a:endParaRPr sz="3600">
              <a:solidFill>
                <a:srgbClr val="9900FF"/>
              </a:solidFill>
              <a:latin typeface="Lato"/>
              <a:ea typeface="Lato"/>
              <a:cs typeface="Lato"/>
              <a:sym typeface="Lato"/>
            </a:endParaRPr>
          </a:p>
        </p:txBody>
      </p:sp>
      <p:sp>
        <p:nvSpPr>
          <p:cNvPr id="214" name="Google Shape;214;p39"/>
          <p:cNvSpPr txBox="1"/>
          <p:nvPr/>
        </p:nvSpPr>
        <p:spPr>
          <a:xfrm>
            <a:off x="0" y="581600"/>
            <a:ext cx="5229300" cy="480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9900FF"/>
                </a:solidFill>
                <a:latin typeface="Lato"/>
                <a:ea typeface="Lato"/>
                <a:cs typeface="Lato"/>
                <a:sym typeface="Lato"/>
              </a:rPr>
              <a:t>import javax.persistence.*;</a:t>
            </a:r>
            <a:endParaRPr sz="1200">
              <a:solidFill>
                <a:srgbClr val="9900FF"/>
              </a:solidFill>
              <a:latin typeface="Lato"/>
              <a:ea typeface="Lato"/>
              <a:cs typeface="Lato"/>
              <a:sym typeface="Lato"/>
            </a:endParaRPr>
          </a:p>
          <a:p>
            <a:pPr indent="0" lvl="0" marL="0" rtl="0" algn="l">
              <a:spcBef>
                <a:spcPts val="0"/>
              </a:spcBef>
              <a:spcAft>
                <a:spcPts val="0"/>
              </a:spcAft>
              <a:buNone/>
            </a:pPr>
            <a:r>
              <a:rPr lang="en-GB" sz="1200">
                <a:solidFill>
                  <a:srgbClr val="9900FF"/>
                </a:solidFill>
                <a:latin typeface="Lato"/>
                <a:ea typeface="Lato"/>
                <a:cs typeface="Lato"/>
                <a:sym typeface="Lato"/>
              </a:rPr>
              <a:t>import java.util.List;</a:t>
            </a:r>
            <a:endParaRPr sz="1200">
              <a:solidFill>
                <a:srgbClr val="9900FF"/>
              </a:solidFill>
              <a:latin typeface="Lato"/>
              <a:ea typeface="Lato"/>
              <a:cs typeface="Lato"/>
              <a:sym typeface="Lato"/>
            </a:endParaRPr>
          </a:p>
          <a:p>
            <a:pPr indent="0" lvl="0" marL="0" rtl="0" algn="l">
              <a:spcBef>
                <a:spcPts val="0"/>
              </a:spcBef>
              <a:spcAft>
                <a:spcPts val="0"/>
              </a:spcAft>
              <a:buNone/>
            </a:pPr>
            <a:r>
              <a:t/>
            </a:r>
            <a:endParaRPr sz="1200">
              <a:solidFill>
                <a:srgbClr val="9900FF"/>
              </a:solidFill>
              <a:latin typeface="Lato"/>
              <a:ea typeface="Lato"/>
              <a:cs typeface="Lato"/>
              <a:sym typeface="Lato"/>
            </a:endParaRPr>
          </a:p>
          <a:p>
            <a:pPr indent="0" lvl="0" marL="0" rtl="0" algn="l">
              <a:spcBef>
                <a:spcPts val="0"/>
              </a:spcBef>
              <a:spcAft>
                <a:spcPts val="0"/>
              </a:spcAft>
              <a:buNone/>
            </a:pPr>
            <a:r>
              <a:rPr lang="en-GB" sz="1200">
                <a:solidFill>
                  <a:srgbClr val="9900FF"/>
                </a:solidFill>
                <a:latin typeface="Lato"/>
                <a:ea typeface="Lato"/>
                <a:cs typeface="Lato"/>
                <a:sym typeface="Lato"/>
              </a:rPr>
              <a:t>@Entity</a:t>
            </a:r>
            <a:endParaRPr sz="1200">
              <a:solidFill>
                <a:srgbClr val="9900FF"/>
              </a:solidFill>
              <a:latin typeface="Lato"/>
              <a:ea typeface="Lato"/>
              <a:cs typeface="Lato"/>
              <a:sym typeface="Lato"/>
            </a:endParaRPr>
          </a:p>
          <a:p>
            <a:pPr indent="0" lvl="0" marL="0" rtl="0" algn="l">
              <a:spcBef>
                <a:spcPts val="0"/>
              </a:spcBef>
              <a:spcAft>
                <a:spcPts val="0"/>
              </a:spcAft>
              <a:buNone/>
            </a:pPr>
            <a:r>
              <a:rPr lang="en-GB" sz="1200">
                <a:solidFill>
                  <a:srgbClr val="9900FF"/>
                </a:solidFill>
                <a:latin typeface="Lato"/>
                <a:ea typeface="Lato"/>
                <a:cs typeface="Lato"/>
                <a:sym typeface="Lato"/>
              </a:rPr>
              <a:t>@Table(name = "users")</a:t>
            </a:r>
            <a:endParaRPr sz="1200">
              <a:solidFill>
                <a:srgbClr val="9900FF"/>
              </a:solidFill>
              <a:latin typeface="Lato"/>
              <a:ea typeface="Lato"/>
              <a:cs typeface="Lato"/>
              <a:sym typeface="Lato"/>
            </a:endParaRPr>
          </a:p>
          <a:p>
            <a:pPr indent="0" lvl="0" marL="0" rtl="0" algn="l">
              <a:spcBef>
                <a:spcPts val="0"/>
              </a:spcBef>
              <a:spcAft>
                <a:spcPts val="0"/>
              </a:spcAft>
              <a:buNone/>
            </a:pPr>
            <a:r>
              <a:rPr lang="en-GB" sz="1200">
                <a:solidFill>
                  <a:srgbClr val="9900FF"/>
                </a:solidFill>
                <a:latin typeface="Lato"/>
                <a:ea typeface="Lato"/>
                <a:cs typeface="Lato"/>
                <a:sym typeface="Lato"/>
              </a:rPr>
              <a:t>public class User {</a:t>
            </a:r>
            <a:endParaRPr sz="1200">
              <a:solidFill>
                <a:srgbClr val="9900FF"/>
              </a:solidFill>
              <a:latin typeface="Lato"/>
              <a:ea typeface="Lato"/>
              <a:cs typeface="Lato"/>
              <a:sym typeface="Lato"/>
            </a:endParaRPr>
          </a:p>
          <a:p>
            <a:pPr indent="0" lvl="0" marL="0" rtl="0" algn="l">
              <a:spcBef>
                <a:spcPts val="0"/>
              </a:spcBef>
              <a:spcAft>
                <a:spcPts val="0"/>
              </a:spcAft>
              <a:buNone/>
            </a:pPr>
            <a:r>
              <a:t/>
            </a:r>
            <a:endParaRPr sz="1200">
              <a:solidFill>
                <a:srgbClr val="9900FF"/>
              </a:solidFill>
              <a:latin typeface="Lato"/>
              <a:ea typeface="Lato"/>
              <a:cs typeface="Lato"/>
              <a:sym typeface="Lato"/>
            </a:endParaRPr>
          </a:p>
          <a:p>
            <a:pPr indent="0" lvl="0" marL="0" rtl="0" algn="l">
              <a:spcBef>
                <a:spcPts val="0"/>
              </a:spcBef>
              <a:spcAft>
                <a:spcPts val="0"/>
              </a:spcAft>
              <a:buNone/>
            </a:pPr>
            <a:r>
              <a:rPr lang="en-GB" sz="1200">
                <a:solidFill>
                  <a:srgbClr val="9900FF"/>
                </a:solidFill>
                <a:latin typeface="Lato"/>
                <a:ea typeface="Lato"/>
                <a:cs typeface="Lato"/>
                <a:sym typeface="Lato"/>
              </a:rPr>
              <a:t>    @Id</a:t>
            </a:r>
            <a:endParaRPr sz="1200">
              <a:solidFill>
                <a:srgbClr val="9900FF"/>
              </a:solidFill>
              <a:latin typeface="Lato"/>
              <a:ea typeface="Lato"/>
              <a:cs typeface="Lato"/>
              <a:sym typeface="Lato"/>
            </a:endParaRPr>
          </a:p>
          <a:p>
            <a:pPr indent="0" lvl="0" marL="0" rtl="0" algn="l">
              <a:spcBef>
                <a:spcPts val="0"/>
              </a:spcBef>
              <a:spcAft>
                <a:spcPts val="0"/>
              </a:spcAft>
              <a:buNone/>
            </a:pPr>
            <a:r>
              <a:rPr lang="en-GB" sz="1200">
                <a:solidFill>
                  <a:srgbClr val="9900FF"/>
                </a:solidFill>
                <a:latin typeface="Lato"/>
                <a:ea typeface="Lato"/>
                <a:cs typeface="Lato"/>
                <a:sym typeface="Lato"/>
              </a:rPr>
              <a:t>    @GeneratedValue(strategy = GenerationType.IDENTITY)</a:t>
            </a:r>
            <a:endParaRPr sz="1200">
              <a:solidFill>
                <a:srgbClr val="9900FF"/>
              </a:solidFill>
              <a:latin typeface="Lato"/>
              <a:ea typeface="Lato"/>
              <a:cs typeface="Lato"/>
              <a:sym typeface="Lato"/>
            </a:endParaRPr>
          </a:p>
          <a:p>
            <a:pPr indent="0" lvl="0" marL="0" rtl="0" algn="l">
              <a:spcBef>
                <a:spcPts val="0"/>
              </a:spcBef>
              <a:spcAft>
                <a:spcPts val="0"/>
              </a:spcAft>
              <a:buNone/>
            </a:pPr>
            <a:r>
              <a:rPr lang="en-GB" sz="1200">
                <a:solidFill>
                  <a:srgbClr val="9900FF"/>
                </a:solidFill>
                <a:latin typeface="Lato"/>
                <a:ea typeface="Lato"/>
                <a:cs typeface="Lato"/>
                <a:sym typeface="Lato"/>
              </a:rPr>
              <a:t>    private Long id;</a:t>
            </a:r>
            <a:endParaRPr sz="1200">
              <a:solidFill>
                <a:srgbClr val="9900FF"/>
              </a:solidFill>
              <a:latin typeface="Lato"/>
              <a:ea typeface="Lato"/>
              <a:cs typeface="Lato"/>
              <a:sym typeface="Lato"/>
            </a:endParaRPr>
          </a:p>
          <a:p>
            <a:pPr indent="0" lvl="0" marL="0" rtl="0" algn="l">
              <a:spcBef>
                <a:spcPts val="0"/>
              </a:spcBef>
              <a:spcAft>
                <a:spcPts val="0"/>
              </a:spcAft>
              <a:buNone/>
            </a:pPr>
            <a:r>
              <a:t/>
            </a:r>
            <a:endParaRPr sz="1200">
              <a:solidFill>
                <a:srgbClr val="9900FF"/>
              </a:solidFill>
              <a:latin typeface="Lato"/>
              <a:ea typeface="Lato"/>
              <a:cs typeface="Lato"/>
              <a:sym typeface="Lato"/>
            </a:endParaRPr>
          </a:p>
          <a:p>
            <a:pPr indent="0" lvl="0" marL="0" rtl="0" algn="l">
              <a:spcBef>
                <a:spcPts val="0"/>
              </a:spcBef>
              <a:spcAft>
                <a:spcPts val="0"/>
              </a:spcAft>
              <a:buNone/>
            </a:pPr>
            <a:r>
              <a:rPr lang="en-GB" sz="1200">
                <a:solidFill>
                  <a:srgbClr val="9900FF"/>
                </a:solidFill>
                <a:latin typeface="Lato"/>
                <a:ea typeface="Lato"/>
                <a:cs typeface="Lato"/>
                <a:sym typeface="Lato"/>
              </a:rPr>
              <a:t>    @Column(name = "username", nullable = false, unique = true, length = 50)</a:t>
            </a:r>
            <a:endParaRPr sz="1200">
              <a:solidFill>
                <a:srgbClr val="9900FF"/>
              </a:solidFill>
              <a:latin typeface="Lato"/>
              <a:ea typeface="Lato"/>
              <a:cs typeface="Lato"/>
              <a:sym typeface="Lato"/>
            </a:endParaRPr>
          </a:p>
          <a:p>
            <a:pPr indent="0" lvl="0" marL="0" rtl="0" algn="l">
              <a:spcBef>
                <a:spcPts val="0"/>
              </a:spcBef>
              <a:spcAft>
                <a:spcPts val="0"/>
              </a:spcAft>
              <a:buNone/>
            </a:pPr>
            <a:r>
              <a:rPr lang="en-GB" sz="1200">
                <a:solidFill>
                  <a:srgbClr val="9900FF"/>
                </a:solidFill>
                <a:latin typeface="Lato"/>
                <a:ea typeface="Lato"/>
                <a:cs typeface="Lato"/>
                <a:sym typeface="Lato"/>
              </a:rPr>
              <a:t>    private String username;</a:t>
            </a:r>
            <a:endParaRPr sz="1200">
              <a:solidFill>
                <a:srgbClr val="9900FF"/>
              </a:solidFill>
              <a:latin typeface="Lato"/>
              <a:ea typeface="Lato"/>
              <a:cs typeface="Lato"/>
              <a:sym typeface="Lato"/>
            </a:endParaRPr>
          </a:p>
          <a:p>
            <a:pPr indent="0" lvl="0" marL="0" rtl="0" algn="l">
              <a:spcBef>
                <a:spcPts val="0"/>
              </a:spcBef>
              <a:spcAft>
                <a:spcPts val="0"/>
              </a:spcAft>
              <a:buNone/>
            </a:pPr>
            <a:r>
              <a:t/>
            </a:r>
            <a:endParaRPr sz="1200">
              <a:solidFill>
                <a:srgbClr val="9900FF"/>
              </a:solidFill>
              <a:latin typeface="Lato"/>
              <a:ea typeface="Lato"/>
              <a:cs typeface="Lato"/>
              <a:sym typeface="Lato"/>
            </a:endParaRPr>
          </a:p>
          <a:p>
            <a:pPr indent="0" lvl="0" marL="0" rtl="0" algn="l">
              <a:spcBef>
                <a:spcPts val="0"/>
              </a:spcBef>
              <a:spcAft>
                <a:spcPts val="0"/>
              </a:spcAft>
              <a:buNone/>
            </a:pPr>
            <a:r>
              <a:rPr lang="en-GB" sz="1200">
                <a:solidFill>
                  <a:srgbClr val="9900FF"/>
                </a:solidFill>
                <a:latin typeface="Lato"/>
                <a:ea typeface="Lato"/>
                <a:cs typeface="Lato"/>
                <a:sym typeface="Lato"/>
              </a:rPr>
              <a:t>    @Column(name = "email", nullable = false, length = 100)</a:t>
            </a:r>
            <a:endParaRPr sz="1200">
              <a:solidFill>
                <a:srgbClr val="9900FF"/>
              </a:solidFill>
              <a:latin typeface="Lato"/>
              <a:ea typeface="Lato"/>
              <a:cs typeface="Lato"/>
              <a:sym typeface="Lato"/>
            </a:endParaRPr>
          </a:p>
          <a:p>
            <a:pPr indent="0" lvl="0" marL="0" rtl="0" algn="l">
              <a:spcBef>
                <a:spcPts val="0"/>
              </a:spcBef>
              <a:spcAft>
                <a:spcPts val="0"/>
              </a:spcAft>
              <a:buNone/>
            </a:pPr>
            <a:r>
              <a:rPr lang="en-GB" sz="1200">
                <a:solidFill>
                  <a:srgbClr val="9900FF"/>
                </a:solidFill>
                <a:latin typeface="Lato"/>
                <a:ea typeface="Lato"/>
                <a:cs typeface="Lato"/>
                <a:sym typeface="Lato"/>
              </a:rPr>
              <a:t>    private String email;</a:t>
            </a:r>
            <a:endParaRPr sz="1200">
              <a:solidFill>
                <a:srgbClr val="9900FF"/>
              </a:solidFill>
              <a:latin typeface="Lato"/>
              <a:ea typeface="Lato"/>
              <a:cs typeface="Lato"/>
              <a:sym typeface="Lato"/>
            </a:endParaRPr>
          </a:p>
          <a:p>
            <a:pPr indent="0" lvl="0" marL="0" rtl="0" algn="l">
              <a:spcBef>
                <a:spcPts val="0"/>
              </a:spcBef>
              <a:spcAft>
                <a:spcPts val="0"/>
              </a:spcAft>
              <a:buNone/>
            </a:pPr>
            <a:r>
              <a:t/>
            </a:r>
            <a:endParaRPr sz="1200">
              <a:solidFill>
                <a:srgbClr val="9900FF"/>
              </a:solidFill>
              <a:latin typeface="Lato"/>
              <a:ea typeface="Lato"/>
              <a:cs typeface="Lato"/>
              <a:sym typeface="Lato"/>
            </a:endParaRPr>
          </a:p>
          <a:p>
            <a:pPr indent="0" lvl="0" marL="0" rtl="0" algn="l">
              <a:spcBef>
                <a:spcPts val="0"/>
              </a:spcBef>
              <a:spcAft>
                <a:spcPts val="0"/>
              </a:spcAft>
              <a:buNone/>
            </a:pPr>
            <a:r>
              <a:rPr lang="en-GB" sz="1200">
                <a:solidFill>
                  <a:srgbClr val="9900FF"/>
                </a:solidFill>
                <a:latin typeface="Lato"/>
                <a:ea typeface="Lato"/>
                <a:cs typeface="Lato"/>
                <a:sym typeface="Lato"/>
              </a:rPr>
              <a:t>    @Column(name = "password", nullable = false, length = 255)</a:t>
            </a:r>
            <a:endParaRPr sz="1200">
              <a:solidFill>
                <a:srgbClr val="9900FF"/>
              </a:solidFill>
              <a:latin typeface="Lato"/>
              <a:ea typeface="Lato"/>
              <a:cs typeface="Lato"/>
              <a:sym typeface="Lato"/>
            </a:endParaRPr>
          </a:p>
          <a:p>
            <a:pPr indent="0" lvl="0" marL="0" rtl="0" algn="l">
              <a:spcBef>
                <a:spcPts val="0"/>
              </a:spcBef>
              <a:spcAft>
                <a:spcPts val="0"/>
              </a:spcAft>
              <a:buNone/>
            </a:pPr>
            <a:r>
              <a:rPr lang="en-GB" sz="1200">
                <a:solidFill>
                  <a:srgbClr val="9900FF"/>
                </a:solidFill>
                <a:latin typeface="Lato"/>
                <a:ea typeface="Lato"/>
                <a:cs typeface="Lato"/>
                <a:sym typeface="Lato"/>
              </a:rPr>
              <a:t>    private String password;</a:t>
            </a:r>
            <a:endParaRPr sz="1200">
              <a:solidFill>
                <a:srgbClr val="9900FF"/>
              </a:solidFill>
              <a:latin typeface="Lato"/>
              <a:ea typeface="Lato"/>
              <a:cs typeface="Lato"/>
              <a:sym typeface="Lato"/>
            </a:endParaRPr>
          </a:p>
          <a:p>
            <a:pPr indent="0" lvl="0" marL="0" rtl="0" algn="l">
              <a:spcBef>
                <a:spcPts val="0"/>
              </a:spcBef>
              <a:spcAft>
                <a:spcPts val="0"/>
              </a:spcAft>
              <a:buNone/>
            </a:pPr>
            <a:r>
              <a:t/>
            </a:r>
            <a:endParaRPr sz="1200">
              <a:solidFill>
                <a:srgbClr val="9900FF"/>
              </a:solidFill>
              <a:latin typeface="Lato"/>
              <a:ea typeface="Lato"/>
              <a:cs typeface="Lato"/>
              <a:sym typeface="Lato"/>
            </a:endParaRPr>
          </a:p>
          <a:p>
            <a:pPr indent="0" lvl="0" marL="0" rtl="0" algn="l">
              <a:spcBef>
                <a:spcPts val="0"/>
              </a:spcBef>
              <a:spcAft>
                <a:spcPts val="0"/>
              </a:spcAft>
              <a:buNone/>
            </a:pPr>
            <a:r>
              <a:rPr lang="en-GB" sz="1200">
                <a:solidFill>
                  <a:srgbClr val="9900FF"/>
                </a:solidFill>
                <a:latin typeface="Lato"/>
                <a:ea typeface="Lato"/>
                <a:cs typeface="Lato"/>
                <a:sym typeface="Lato"/>
              </a:rPr>
              <a:t>    @OneToMany(mappedBy = "user", cascade = CascadeType.ALL, orphanRemoval = true)</a:t>
            </a:r>
            <a:endParaRPr sz="1200">
              <a:solidFill>
                <a:srgbClr val="9900FF"/>
              </a:solidFill>
              <a:latin typeface="Lato"/>
              <a:ea typeface="Lato"/>
              <a:cs typeface="Lato"/>
              <a:sym typeface="Lato"/>
            </a:endParaRPr>
          </a:p>
          <a:p>
            <a:pPr indent="0" lvl="0" marL="0" rtl="0" algn="l">
              <a:spcBef>
                <a:spcPts val="0"/>
              </a:spcBef>
              <a:spcAft>
                <a:spcPts val="0"/>
              </a:spcAft>
              <a:buNone/>
            </a:pPr>
            <a:r>
              <a:rPr lang="en-GB" sz="1200">
                <a:solidFill>
                  <a:srgbClr val="9900FF"/>
                </a:solidFill>
                <a:latin typeface="Lato"/>
                <a:ea typeface="Lato"/>
                <a:cs typeface="Lato"/>
                <a:sym typeface="Lato"/>
              </a:rPr>
              <a:t>    private List&lt;Order&gt; orders;</a:t>
            </a:r>
            <a:endParaRPr sz="1200">
              <a:solidFill>
                <a:srgbClr val="9900FF"/>
              </a:solidFill>
              <a:latin typeface="Lato"/>
              <a:ea typeface="Lato"/>
              <a:cs typeface="Lato"/>
              <a:sym typeface="Lato"/>
            </a:endParaRPr>
          </a:p>
          <a:p>
            <a:pPr indent="0" lvl="0" marL="0" rtl="0" algn="l">
              <a:spcBef>
                <a:spcPts val="0"/>
              </a:spcBef>
              <a:spcAft>
                <a:spcPts val="0"/>
              </a:spcAft>
              <a:buNone/>
            </a:pPr>
            <a:r>
              <a:rPr lang="en-GB" sz="1200">
                <a:solidFill>
                  <a:srgbClr val="9900FF"/>
                </a:solidFill>
                <a:latin typeface="Lato"/>
                <a:ea typeface="Lato"/>
                <a:cs typeface="Lato"/>
                <a:sym typeface="Lato"/>
              </a:rPr>
              <a:t>    // Constructors, getters, and setters</a:t>
            </a:r>
            <a:endParaRPr sz="1200">
              <a:solidFill>
                <a:srgbClr val="9900FF"/>
              </a:solidFill>
              <a:latin typeface="Lato"/>
              <a:ea typeface="Lato"/>
              <a:cs typeface="Lato"/>
              <a:sym typeface="Lato"/>
            </a:endParaRPr>
          </a:p>
          <a:p>
            <a:pPr indent="0" lvl="0" marL="0" rtl="0" algn="l">
              <a:spcBef>
                <a:spcPts val="0"/>
              </a:spcBef>
              <a:spcAft>
                <a:spcPts val="0"/>
              </a:spcAft>
              <a:buNone/>
            </a:pPr>
            <a:r>
              <a:rPr lang="en-GB" sz="1200">
                <a:solidFill>
                  <a:srgbClr val="9900FF"/>
                </a:solidFill>
                <a:latin typeface="Lato"/>
                <a:ea typeface="Lato"/>
                <a:cs typeface="Lato"/>
                <a:sym typeface="Lato"/>
              </a:rPr>
              <a:t>}</a:t>
            </a:r>
            <a:endParaRPr sz="1200">
              <a:solidFill>
                <a:srgbClr val="9900FF"/>
              </a:solidFill>
              <a:latin typeface="Lato"/>
              <a:ea typeface="Lato"/>
              <a:cs typeface="Lato"/>
              <a:sym typeface="Lato"/>
            </a:endParaRPr>
          </a:p>
        </p:txBody>
      </p:sp>
      <p:sp>
        <p:nvSpPr>
          <p:cNvPr id="215" name="Google Shape;215;p39"/>
          <p:cNvSpPr txBox="1"/>
          <p:nvPr/>
        </p:nvSpPr>
        <p:spPr>
          <a:xfrm>
            <a:off x="5655876" y="784297"/>
            <a:ext cx="34881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rgbClr val="9900FF"/>
              </a:solidFill>
              <a:latin typeface="Lato"/>
              <a:ea typeface="Lato"/>
              <a:cs typeface="Lato"/>
              <a:sym typeface="Lato"/>
            </a:endParaRPr>
          </a:p>
          <a:p>
            <a:pPr indent="0" lvl="0" marL="0" rtl="0" algn="l">
              <a:spcBef>
                <a:spcPts val="0"/>
              </a:spcBef>
              <a:spcAft>
                <a:spcPts val="0"/>
              </a:spcAft>
              <a:buNone/>
            </a:pPr>
            <a:r>
              <a:t/>
            </a:r>
            <a:endParaRPr sz="1200">
              <a:solidFill>
                <a:srgbClr val="9900FF"/>
              </a:solidFill>
              <a:latin typeface="Lato"/>
              <a:ea typeface="Lato"/>
              <a:cs typeface="Lato"/>
              <a:sym typeface="Lato"/>
            </a:endParaRPr>
          </a:p>
          <a:p>
            <a:pPr indent="0" lvl="0" marL="0" rtl="0" algn="l">
              <a:spcBef>
                <a:spcPts val="0"/>
              </a:spcBef>
              <a:spcAft>
                <a:spcPts val="0"/>
              </a:spcAft>
              <a:buNone/>
            </a:pPr>
            <a:r>
              <a:rPr lang="en-GB" sz="1200">
                <a:solidFill>
                  <a:srgbClr val="9900FF"/>
                </a:solidFill>
                <a:latin typeface="Lato"/>
                <a:ea typeface="Lato"/>
                <a:cs typeface="Lato"/>
                <a:sym typeface="Lato"/>
              </a:rPr>
              <a:t>@Entity</a:t>
            </a:r>
            <a:endParaRPr sz="1200">
              <a:solidFill>
                <a:srgbClr val="9900FF"/>
              </a:solidFill>
              <a:latin typeface="Lato"/>
              <a:ea typeface="Lato"/>
              <a:cs typeface="Lato"/>
              <a:sym typeface="Lato"/>
            </a:endParaRPr>
          </a:p>
          <a:p>
            <a:pPr indent="0" lvl="0" marL="0" rtl="0" algn="l">
              <a:spcBef>
                <a:spcPts val="0"/>
              </a:spcBef>
              <a:spcAft>
                <a:spcPts val="0"/>
              </a:spcAft>
              <a:buNone/>
            </a:pPr>
            <a:r>
              <a:rPr lang="en-GB" sz="1200">
                <a:solidFill>
                  <a:srgbClr val="9900FF"/>
                </a:solidFill>
                <a:latin typeface="Lato"/>
                <a:ea typeface="Lato"/>
                <a:cs typeface="Lato"/>
                <a:sym typeface="Lato"/>
              </a:rPr>
              <a:t>@Table(name = "orders")</a:t>
            </a:r>
            <a:endParaRPr sz="1200">
              <a:solidFill>
                <a:srgbClr val="9900FF"/>
              </a:solidFill>
              <a:latin typeface="Lato"/>
              <a:ea typeface="Lato"/>
              <a:cs typeface="Lato"/>
              <a:sym typeface="Lato"/>
            </a:endParaRPr>
          </a:p>
          <a:p>
            <a:pPr indent="0" lvl="0" marL="0" rtl="0" algn="l">
              <a:spcBef>
                <a:spcPts val="0"/>
              </a:spcBef>
              <a:spcAft>
                <a:spcPts val="0"/>
              </a:spcAft>
              <a:buNone/>
            </a:pPr>
            <a:r>
              <a:rPr lang="en-GB" sz="1200">
                <a:solidFill>
                  <a:srgbClr val="9900FF"/>
                </a:solidFill>
                <a:latin typeface="Lato"/>
                <a:ea typeface="Lato"/>
                <a:cs typeface="Lato"/>
                <a:sym typeface="Lato"/>
              </a:rPr>
              <a:t>public class Order {</a:t>
            </a:r>
            <a:endParaRPr sz="1200">
              <a:solidFill>
                <a:srgbClr val="9900FF"/>
              </a:solidFill>
              <a:latin typeface="Lato"/>
              <a:ea typeface="Lato"/>
              <a:cs typeface="Lato"/>
              <a:sym typeface="Lato"/>
            </a:endParaRPr>
          </a:p>
          <a:p>
            <a:pPr indent="0" lvl="0" marL="0" rtl="0" algn="l">
              <a:spcBef>
                <a:spcPts val="0"/>
              </a:spcBef>
              <a:spcAft>
                <a:spcPts val="0"/>
              </a:spcAft>
              <a:buNone/>
            </a:pPr>
            <a:r>
              <a:t/>
            </a:r>
            <a:endParaRPr sz="1200">
              <a:solidFill>
                <a:srgbClr val="9900FF"/>
              </a:solidFill>
              <a:latin typeface="Lato"/>
              <a:ea typeface="Lato"/>
              <a:cs typeface="Lato"/>
              <a:sym typeface="Lato"/>
            </a:endParaRPr>
          </a:p>
          <a:p>
            <a:pPr indent="0" lvl="0" marL="0" rtl="0" algn="l">
              <a:spcBef>
                <a:spcPts val="0"/>
              </a:spcBef>
              <a:spcAft>
                <a:spcPts val="0"/>
              </a:spcAft>
              <a:buNone/>
            </a:pPr>
            <a:r>
              <a:rPr lang="en-GB" sz="1200">
                <a:solidFill>
                  <a:srgbClr val="9900FF"/>
                </a:solidFill>
                <a:latin typeface="Lato"/>
                <a:ea typeface="Lato"/>
                <a:cs typeface="Lato"/>
                <a:sym typeface="Lato"/>
              </a:rPr>
              <a:t>    @Id</a:t>
            </a:r>
            <a:endParaRPr sz="1200">
              <a:solidFill>
                <a:srgbClr val="9900FF"/>
              </a:solidFill>
              <a:latin typeface="Lato"/>
              <a:ea typeface="Lato"/>
              <a:cs typeface="Lato"/>
              <a:sym typeface="Lato"/>
            </a:endParaRPr>
          </a:p>
          <a:p>
            <a:pPr indent="0" lvl="0" marL="0" rtl="0" algn="l">
              <a:spcBef>
                <a:spcPts val="0"/>
              </a:spcBef>
              <a:spcAft>
                <a:spcPts val="0"/>
              </a:spcAft>
              <a:buNone/>
            </a:pPr>
            <a:r>
              <a:rPr lang="en-GB" sz="1200">
                <a:solidFill>
                  <a:srgbClr val="9900FF"/>
                </a:solidFill>
                <a:latin typeface="Lato"/>
                <a:ea typeface="Lato"/>
                <a:cs typeface="Lato"/>
                <a:sym typeface="Lato"/>
              </a:rPr>
              <a:t>    @GeneratedValue(strategy = GenerationType.IDENTITY)</a:t>
            </a:r>
            <a:endParaRPr sz="1200">
              <a:solidFill>
                <a:srgbClr val="9900FF"/>
              </a:solidFill>
              <a:latin typeface="Lato"/>
              <a:ea typeface="Lato"/>
              <a:cs typeface="Lato"/>
              <a:sym typeface="Lato"/>
            </a:endParaRPr>
          </a:p>
          <a:p>
            <a:pPr indent="0" lvl="0" marL="0" rtl="0" algn="l">
              <a:spcBef>
                <a:spcPts val="0"/>
              </a:spcBef>
              <a:spcAft>
                <a:spcPts val="0"/>
              </a:spcAft>
              <a:buNone/>
            </a:pPr>
            <a:r>
              <a:rPr lang="en-GB" sz="1200">
                <a:solidFill>
                  <a:srgbClr val="9900FF"/>
                </a:solidFill>
                <a:latin typeface="Lato"/>
                <a:ea typeface="Lato"/>
                <a:cs typeface="Lato"/>
                <a:sym typeface="Lato"/>
              </a:rPr>
              <a:t>    private Long id;</a:t>
            </a:r>
            <a:endParaRPr sz="1200">
              <a:solidFill>
                <a:srgbClr val="9900FF"/>
              </a:solidFill>
              <a:latin typeface="Lato"/>
              <a:ea typeface="Lato"/>
              <a:cs typeface="Lato"/>
              <a:sym typeface="Lato"/>
            </a:endParaRPr>
          </a:p>
          <a:p>
            <a:pPr indent="0" lvl="0" marL="0" rtl="0" algn="l">
              <a:spcBef>
                <a:spcPts val="0"/>
              </a:spcBef>
              <a:spcAft>
                <a:spcPts val="0"/>
              </a:spcAft>
              <a:buNone/>
            </a:pPr>
            <a:r>
              <a:t/>
            </a:r>
            <a:endParaRPr sz="1200">
              <a:solidFill>
                <a:srgbClr val="9900FF"/>
              </a:solidFill>
              <a:latin typeface="Lato"/>
              <a:ea typeface="Lato"/>
              <a:cs typeface="Lato"/>
              <a:sym typeface="Lato"/>
            </a:endParaRPr>
          </a:p>
          <a:p>
            <a:pPr indent="0" lvl="0" marL="0" rtl="0" algn="l">
              <a:spcBef>
                <a:spcPts val="0"/>
              </a:spcBef>
              <a:spcAft>
                <a:spcPts val="0"/>
              </a:spcAft>
              <a:buNone/>
            </a:pPr>
            <a:r>
              <a:rPr lang="en-GB" sz="1200">
                <a:solidFill>
                  <a:srgbClr val="9900FF"/>
                </a:solidFill>
                <a:latin typeface="Lato"/>
                <a:ea typeface="Lato"/>
                <a:cs typeface="Lato"/>
                <a:sym typeface="Lato"/>
              </a:rPr>
              <a:t>    @Column(name = "order_date", nullable = false)</a:t>
            </a:r>
            <a:endParaRPr sz="1200">
              <a:solidFill>
                <a:srgbClr val="9900FF"/>
              </a:solidFill>
              <a:latin typeface="Lato"/>
              <a:ea typeface="Lato"/>
              <a:cs typeface="Lato"/>
              <a:sym typeface="Lato"/>
            </a:endParaRPr>
          </a:p>
          <a:p>
            <a:pPr indent="0" lvl="0" marL="0" rtl="0" algn="l">
              <a:spcBef>
                <a:spcPts val="0"/>
              </a:spcBef>
              <a:spcAft>
                <a:spcPts val="0"/>
              </a:spcAft>
              <a:buNone/>
            </a:pPr>
            <a:r>
              <a:rPr lang="en-GB" sz="1200">
                <a:solidFill>
                  <a:srgbClr val="9900FF"/>
                </a:solidFill>
                <a:latin typeface="Lato"/>
                <a:ea typeface="Lato"/>
                <a:cs typeface="Lato"/>
                <a:sym typeface="Lato"/>
              </a:rPr>
              <a:t>    private String orderDate;</a:t>
            </a:r>
            <a:endParaRPr sz="1200">
              <a:solidFill>
                <a:srgbClr val="9900FF"/>
              </a:solidFill>
              <a:latin typeface="Lato"/>
              <a:ea typeface="Lato"/>
              <a:cs typeface="Lato"/>
              <a:sym typeface="Lato"/>
            </a:endParaRPr>
          </a:p>
          <a:p>
            <a:pPr indent="0" lvl="0" marL="0" rtl="0" algn="l">
              <a:spcBef>
                <a:spcPts val="0"/>
              </a:spcBef>
              <a:spcAft>
                <a:spcPts val="0"/>
              </a:spcAft>
              <a:buNone/>
            </a:pPr>
            <a:r>
              <a:t/>
            </a:r>
            <a:endParaRPr sz="1200">
              <a:solidFill>
                <a:srgbClr val="9900FF"/>
              </a:solidFill>
              <a:latin typeface="Lato"/>
              <a:ea typeface="Lato"/>
              <a:cs typeface="Lato"/>
              <a:sym typeface="Lato"/>
            </a:endParaRPr>
          </a:p>
          <a:p>
            <a:pPr indent="0" lvl="0" marL="0" rtl="0" algn="l">
              <a:spcBef>
                <a:spcPts val="0"/>
              </a:spcBef>
              <a:spcAft>
                <a:spcPts val="0"/>
              </a:spcAft>
              <a:buNone/>
            </a:pPr>
            <a:r>
              <a:rPr lang="en-GB" sz="1200">
                <a:solidFill>
                  <a:srgbClr val="9900FF"/>
                </a:solidFill>
                <a:latin typeface="Lato"/>
                <a:ea typeface="Lato"/>
                <a:cs typeface="Lato"/>
                <a:sym typeface="Lato"/>
              </a:rPr>
              <a:t>    @ManyToOne</a:t>
            </a:r>
            <a:endParaRPr sz="1200">
              <a:solidFill>
                <a:srgbClr val="9900FF"/>
              </a:solidFill>
              <a:latin typeface="Lato"/>
              <a:ea typeface="Lato"/>
              <a:cs typeface="Lato"/>
              <a:sym typeface="Lato"/>
            </a:endParaRPr>
          </a:p>
          <a:p>
            <a:pPr indent="0" lvl="0" marL="0" rtl="0" algn="l">
              <a:spcBef>
                <a:spcPts val="0"/>
              </a:spcBef>
              <a:spcAft>
                <a:spcPts val="0"/>
              </a:spcAft>
              <a:buNone/>
            </a:pPr>
            <a:r>
              <a:rPr lang="en-GB" sz="1200">
                <a:solidFill>
                  <a:srgbClr val="9900FF"/>
                </a:solidFill>
                <a:latin typeface="Lato"/>
                <a:ea typeface="Lato"/>
                <a:cs typeface="Lato"/>
                <a:sym typeface="Lato"/>
              </a:rPr>
              <a:t>    @JoinColumn(name = "user_id", nullable = false)</a:t>
            </a:r>
            <a:endParaRPr sz="1200">
              <a:solidFill>
                <a:srgbClr val="9900FF"/>
              </a:solidFill>
              <a:latin typeface="Lato"/>
              <a:ea typeface="Lato"/>
              <a:cs typeface="Lato"/>
              <a:sym typeface="Lato"/>
            </a:endParaRPr>
          </a:p>
          <a:p>
            <a:pPr indent="0" lvl="0" marL="0" rtl="0" algn="l">
              <a:spcBef>
                <a:spcPts val="0"/>
              </a:spcBef>
              <a:spcAft>
                <a:spcPts val="0"/>
              </a:spcAft>
              <a:buNone/>
            </a:pPr>
            <a:r>
              <a:rPr lang="en-GB" sz="1200">
                <a:solidFill>
                  <a:srgbClr val="9900FF"/>
                </a:solidFill>
                <a:latin typeface="Lato"/>
                <a:ea typeface="Lato"/>
                <a:cs typeface="Lato"/>
                <a:sym typeface="Lato"/>
              </a:rPr>
              <a:t>    private User user;</a:t>
            </a:r>
            <a:endParaRPr sz="1200">
              <a:solidFill>
                <a:srgbClr val="9900FF"/>
              </a:solidFill>
              <a:latin typeface="Lato"/>
              <a:ea typeface="Lato"/>
              <a:cs typeface="Lato"/>
              <a:sym typeface="Lato"/>
            </a:endParaRPr>
          </a:p>
          <a:p>
            <a:pPr indent="0" lvl="0" marL="0" rtl="0" algn="l">
              <a:spcBef>
                <a:spcPts val="0"/>
              </a:spcBef>
              <a:spcAft>
                <a:spcPts val="0"/>
              </a:spcAft>
              <a:buNone/>
            </a:pPr>
            <a:r>
              <a:t/>
            </a:r>
            <a:endParaRPr sz="1200">
              <a:solidFill>
                <a:srgbClr val="9900FF"/>
              </a:solidFill>
              <a:latin typeface="Lato"/>
              <a:ea typeface="Lato"/>
              <a:cs typeface="Lato"/>
              <a:sym typeface="Lato"/>
            </a:endParaRPr>
          </a:p>
          <a:p>
            <a:pPr indent="0" lvl="0" marL="0" rtl="0" algn="l">
              <a:spcBef>
                <a:spcPts val="0"/>
              </a:spcBef>
              <a:spcAft>
                <a:spcPts val="0"/>
              </a:spcAft>
              <a:buNone/>
            </a:pPr>
            <a:r>
              <a:rPr lang="en-GB" sz="1200">
                <a:solidFill>
                  <a:srgbClr val="9900FF"/>
                </a:solidFill>
                <a:latin typeface="Lato"/>
                <a:ea typeface="Lato"/>
                <a:cs typeface="Lato"/>
                <a:sym typeface="Lato"/>
              </a:rPr>
              <a:t>    // Constructors, getters, and setters</a:t>
            </a:r>
            <a:endParaRPr sz="1200">
              <a:solidFill>
                <a:srgbClr val="9900FF"/>
              </a:solidFill>
              <a:latin typeface="Lato"/>
              <a:ea typeface="Lato"/>
              <a:cs typeface="Lato"/>
              <a:sym typeface="Lato"/>
            </a:endParaRPr>
          </a:p>
          <a:p>
            <a:pPr indent="0" lvl="0" marL="0" rtl="0" algn="l">
              <a:spcBef>
                <a:spcPts val="0"/>
              </a:spcBef>
              <a:spcAft>
                <a:spcPts val="0"/>
              </a:spcAft>
              <a:buNone/>
            </a:pPr>
            <a:r>
              <a:rPr lang="en-GB" sz="1200">
                <a:solidFill>
                  <a:srgbClr val="9900FF"/>
                </a:solidFill>
                <a:latin typeface="Lato"/>
                <a:ea typeface="Lato"/>
                <a:cs typeface="Lato"/>
                <a:sym typeface="Lato"/>
              </a:rPr>
              <a:t>}</a:t>
            </a:r>
            <a:endParaRPr sz="1200">
              <a:solidFill>
                <a:srgbClr val="9900FF"/>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620">
                <a:solidFill>
                  <a:srgbClr val="9900FF"/>
                </a:solidFill>
                <a:latin typeface="Lato"/>
                <a:ea typeface="Lato"/>
                <a:cs typeface="Lato"/>
                <a:sym typeface="Lato"/>
              </a:rPr>
              <a:t>Other annotations</a:t>
            </a:r>
            <a:endParaRPr sz="2620">
              <a:solidFill>
                <a:srgbClr val="9900FF"/>
              </a:solidFill>
              <a:latin typeface="Lato"/>
              <a:ea typeface="Lato"/>
              <a:cs typeface="Lato"/>
              <a:sym typeface="Lato"/>
            </a:endParaRPr>
          </a:p>
        </p:txBody>
      </p:sp>
      <p:sp>
        <p:nvSpPr>
          <p:cNvPr id="221" name="Google Shape;221;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1200"/>
              </a:spcBef>
              <a:spcAft>
                <a:spcPts val="0"/>
              </a:spcAft>
              <a:buClr>
                <a:srgbClr val="9900FF"/>
              </a:buClr>
              <a:buSzPts val="1200"/>
              <a:buChar char="●"/>
            </a:pPr>
            <a:r>
              <a:rPr b="1" lang="en-GB" sz="1200">
                <a:solidFill>
                  <a:srgbClr val="9900FF"/>
                </a:solidFill>
                <a:latin typeface="Lato"/>
                <a:ea typeface="Lato"/>
                <a:cs typeface="Lato"/>
                <a:sym typeface="Lato"/>
              </a:rPr>
              <a:t>@OneToMany</a:t>
            </a:r>
            <a:r>
              <a:rPr lang="en-GB" sz="1200">
                <a:solidFill>
                  <a:srgbClr val="9900FF"/>
                </a:solidFill>
                <a:latin typeface="Lato"/>
                <a:ea typeface="Lato"/>
                <a:cs typeface="Lato"/>
                <a:sym typeface="Lato"/>
              </a:rPr>
              <a:t>: Defines a one-to-many relationship where one User can have multiple Orders.</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Char char="●"/>
            </a:pPr>
            <a:r>
              <a:rPr b="1" lang="en-GB" sz="1200">
                <a:solidFill>
                  <a:srgbClr val="9900FF"/>
                </a:solidFill>
                <a:latin typeface="Lato"/>
                <a:ea typeface="Lato"/>
                <a:cs typeface="Lato"/>
                <a:sym typeface="Lato"/>
              </a:rPr>
              <a:t>@ManyToOne</a:t>
            </a:r>
            <a:r>
              <a:rPr lang="en-GB" sz="1200">
                <a:solidFill>
                  <a:srgbClr val="9900FF"/>
                </a:solidFill>
                <a:latin typeface="Lato"/>
                <a:ea typeface="Lato"/>
                <a:cs typeface="Lato"/>
                <a:sym typeface="Lato"/>
              </a:rPr>
              <a:t>: Defines a many-to-one relationship where many Orders can belong to one User.</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Char char="●"/>
            </a:pPr>
            <a:r>
              <a:rPr b="1" lang="en-GB" sz="1200">
                <a:solidFill>
                  <a:srgbClr val="9900FF"/>
                </a:solidFill>
                <a:latin typeface="Lato"/>
                <a:ea typeface="Lato"/>
                <a:cs typeface="Lato"/>
                <a:sym typeface="Lato"/>
              </a:rPr>
              <a:t>@JoinColumn</a:t>
            </a:r>
            <a:r>
              <a:rPr lang="en-GB" sz="1200">
                <a:solidFill>
                  <a:srgbClr val="9900FF"/>
                </a:solidFill>
                <a:latin typeface="Lato"/>
                <a:ea typeface="Lato"/>
                <a:cs typeface="Lato"/>
                <a:sym typeface="Lato"/>
              </a:rPr>
              <a:t>: Specifies the foreign key column in the Order table that references the User table.</a:t>
            </a:r>
            <a:endParaRPr sz="1200">
              <a:solidFill>
                <a:srgbClr val="9900FF"/>
              </a:solidFill>
              <a:latin typeface="Lato"/>
              <a:ea typeface="Lato"/>
              <a:cs typeface="Lato"/>
              <a:sym typeface="Lato"/>
            </a:endParaRPr>
          </a:p>
          <a:p>
            <a:pPr indent="0" lvl="0" marL="0" rtl="0" algn="l">
              <a:spcBef>
                <a:spcPts val="1200"/>
              </a:spcBef>
              <a:spcAft>
                <a:spcPts val="1200"/>
              </a:spcAft>
              <a:buNone/>
            </a:pPr>
            <a:r>
              <a:t/>
            </a:r>
            <a:endParaRPr sz="1900">
              <a:solidFill>
                <a:srgbClr val="9900FF"/>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400"/>
              </a:spcBef>
              <a:spcAft>
                <a:spcPts val="400"/>
              </a:spcAft>
              <a:buNone/>
            </a:pPr>
            <a:r>
              <a:rPr b="1" lang="en-GB" sz="1900">
                <a:solidFill>
                  <a:srgbClr val="9900FF"/>
                </a:solidFill>
                <a:latin typeface="Lato"/>
                <a:ea typeface="Lato"/>
                <a:cs typeface="Lato"/>
                <a:sym typeface="Lato"/>
              </a:rPr>
              <a:t>Auto-Generate Database Schema</a:t>
            </a:r>
            <a:endParaRPr sz="3400">
              <a:solidFill>
                <a:srgbClr val="9900FF"/>
              </a:solidFill>
              <a:latin typeface="Lato"/>
              <a:ea typeface="Lato"/>
              <a:cs typeface="Lato"/>
              <a:sym typeface="Lato"/>
            </a:endParaRPr>
          </a:p>
        </p:txBody>
      </p:sp>
      <p:sp>
        <p:nvSpPr>
          <p:cNvPr id="227" name="Google Shape;227;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GB" sz="1400">
                <a:solidFill>
                  <a:srgbClr val="9900FF"/>
                </a:solidFill>
                <a:latin typeface="Lato"/>
                <a:ea typeface="Lato"/>
                <a:cs typeface="Lato"/>
                <a:sym typeface="Lato"/>
              </a:rPr>
              <a:t>Hibernate can automatically generate the database schema based on your entity mappings if you set the hibernate.hbm2ddl.auto property in your hibernate.cfg.xml:</a:t>
            </a:r>
            <a:endParaRPr sz="14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sz="2100">
                <a:solidFill>
                  <a:srgbClr val="9900FF"/>
                </a:solidFill>
                <a:latin typeface="Lato"/>
                <a:ea typeface="Lato"/>
                <a:cs typeface="Lato"/>
                <a:sym typeface="Lato"/>
              </a:rPr>
              <a:t>&lt;property name="hibernate.hbm2ddl.auto"&gt;update&lt;/property&gt;</a:t>
            </a:r>
            <a:endParaRPr sz="21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sz="1400">
                <a:solidFill>
                  <a:srgbClr val="9900FF"/>
                </a:solidFill>
                <a:latin typeface="Lato"/>
                <a:ea typeface="Lato"/>
                <a:cs typeface="Lato"/>
                <a:sym typeface="Lato"/>
              </a:rPr>
              <a:t>The possible values for hibernate.hbm2ddl.auto are:</a:t>
            </a:r>
            <a:endParaRPr sz="1400">
              <a:solidFill>
                <a:srgbClr val="9900FF"/>
              </a:solidFill>
              <a:latin typeface="Lato"/>
              <a:ea typeface="Lato"/>
              <a:cs typeface="Lato"/>
              <a:sym typeface="Lato"/>
            </a:endParaRPr>
          </a:p>
          <a:p>
            <a:pPr indent="-317500" lvl="0" marL="457200" rtl="0" algn="l">
              <a:spcBef>
                <a:spcPts val="1200"/>
              </a:spcBef>
              <a:spcAft>
                <a:spcPts val="0"/>
              </a:spcAft>
              <a:buClr>
                <a:srgbClr val="9900FF"/>
              </a:buClr>
              <a:buSzPts val="1400"/>
              <a:buChar char="●"/>
            </a:pPr>
            <a:r>
              <a:rPr b="1" lang="en-GB" sz="1400">
                <a:solidFill>
                  <a:srgbClr val="9900FF"/>
                </a:solidFill>
                <a:latin typeface="Lato"/>
                <a:ea typeface="Lato"/>
                <a:cs typeface="Lato"/>
                <a:sym typeface="Lato"/>
              </a:rPr>
              <a:t>validate</a:t>
            </a:r>
            <a:r>
              <a:rPr lang="en-GB" sz="1400">
                <a:solidFill>
                  <a:srgbClr val="9900FF"/>
                </a:solidFill>
                <a:latin typeface="Lato"/>
                <a:ea typeface="Lato"/>
                <a:cs typeface="Lato"/>
                <a:sym typeface="Lato"/>
              </a:rPr>
              <a:t>: Validate the schema, making no changes to the database.</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Char char="●"/>
            </a:pPr>
            <a:r>
              <a:rPr b="1" lang="en-GB" sz="1400">
                <a:solidFill>
                  <a:srgbClr val="9900FF"/>
                </a:solidFill>
                <a:latin typeface="Lato"/>
                <a:ea typeface="Lato"/>
                <a:cs typeface="Lato"/>
                <a:sym typeface="Lato"/>
              </a:rPr>
              <a:t>update</a:t>
            </a:r>
            <a:r>
              <a:rPr lang="en-GB" sz="1400">
                <a:solidFill>
                  <a:srgbClr val="9900FF"/>
                </a:solidFill>
                <a:latin typeface="Lato"/>
                <a:ea typeface="Lato"/>
                <a:cs typeface="Lato"/>
                <a:sym typeface="Lato"/>
              </a:rPr>
              <a:t>: Update the schema without dropping existing tables.</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Char char="●"/>
            </a:pPr>
            <a:r>
              <a:rPr b="1" lang="en-GB" sz="1400">
                <a:solidFill>
                  <a:srgbClr val="9900FF"/>
                </a:solidFill>
                <a:latin typeface="Lato"/>
                <a:ea typeface="Lato"/>
                <a:cs typeface="Lato"/>
                <a:sym typeface="Lato"/>
              </a:rPr>
              <a:t>create</a:t>
            </a:r>
            <a:r>
              <a:rPr lang="en-GB" sz="1400">
                <a:solidFill>
                  <a:srgbClr val="9900FF"/>
                </a:solidFill>
                <a:latin typeface="Lato"/>
                <a:ea typeface="Lato"/>
                <a:cs typeface="Lato"/>
                <a:sym typeface="Lato"/>
              </a:rPr>
              <a:t>: Drop and re-create the schema on each run.</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Char char="●"/>
            </a:pPr>
            <a:r>
              <a:rPr b="1" lang="en-GB" sz="1400">
                <a:solidFill>
                  <a:srgbClr val="9900FF"/>
                </a:solidFill>
                <a:latin typeface="Lato"/>
                <a:ea typeface="Lato"/>
                <a:cs typeface="Lato"/>
                <a:sym typeface="Lato"/>
              </a:rPr>
              <a:t>create-drop</a:t>
            </a:r>
            <a:r>
              <a:rPr lang="en-GB" sz="1400">
                <a:solidFill>
                  <a:srgbClr val="9900FF"/>
                </a:solidFill>
                <a:latin typeface="Lato"/>
                <a:ea typeface="Lato"/>
                <a:cs typeface="Lato"/>
                <a:sym typeface="Lato"/>
              </a:rPr>
              <a:t>: Drop the schema at the end of the session, in addition to create.</a:t>
            </a:r>
            <a:endParaRPr sz="1400">
              <a:solidFill>
                <a:srgbClr val="9900FF"/>
              </a:solidFill>
              <a:latin typeface="Lato"/>
              <a:ea typeface="Lato"/>
              <a:cs typeface="Lato"/>
              <a:sym typeface="Lato"/>
            </a:endParaRPr>
          </a:p>
          <a:p>
            <a:pPr indent="0" lvl="0" marL="0" rtl="0" algn="l">
              <a:spcBef>
                <a:spcPts val="1200"/>
              </a:spcBef>
              <a:spcAft>
                <a:spcPts val="1200"/>
              </a:spcAft>
              <a:buNone/>
            </a:pPr>
            <a:r>
              <a:t/>
            </a:r>
            <a:endParaRPr sz="2100">
              <a:solidFill>
                <a:srgbClr val="9900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764700"/>
          </a:xfrm>
          <a:prstGeom prst="rect">
            <a:avLst/>
          </a:prstGeom>
        </p:spPr>
        <p:txBody>
          <a:bodyPr anchorCtr="0" anchor="t" bIns="91425" lIns="91425" spcFirstLastPara="1" rIns="91425" wrap="square" tIns="91425">
            <a:normAutofit fontScale="90000"/>
          </a:bodyPr>
          <a:lstStyle/>
          <a:p>
            <a:pPr indent="457200" lvl="0" marL="457200" rtl="0" algn="l">
              <a:lnSpc>
                <a:spcPct val="95000"/>
              </a:lnSpc>
              <a:spcBef>
                <a:spcPts val="0"/>
              </a:spcBef>
              <a:spcAft>
                <a:spcPts val="0"/>
              </a:spcAft>
              <a:buNone/>
            </a:pPr>
            <a:r>
              <a:rPr b="1" lang="en-GB" sz="2788">
                <a:solidFill>
                  <a:srgbClr val="9900FF"/>
                </a:solidFill>
                <a:latin typeface="Lato"/>
                <a:ea typeface="Lato"/>
                <a:cs typeface="Lato"/>
                <a:sym typeface="Lato"/>
              </a:rPr>
              <a:t>Object-Relational Mapping (ORM) with Hibernate</a:t>
            </a:r>
            <a:endParaRPr sz="3688">
              <a:latin typeface="Lato"/>
              <a:ea typeface="Lato"/>
              <a:cs typeface="Lato"/>
              <a:sym typeface="Lato"/>
            </a:endParaRPr>
          </a:p>
        </p:txBody>
      </p:sp>
      <p:sp>
        <p:nvSpPr>
          <p:cNvPr id="66" name="Google Shape;66;p15"/>
          <p:cNvSpPr txBox="1"/>
          <p:nvPr>
            <p:ph idx="1" type="body"/>
          </p:nvPr>
        </p:nvSpPr>
        <p:spPr>
          <a:xfrm>
            <a:off x="311700" y="1389743"/>
            <a:ext cx="8520600" cy="316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rgbClr val="9900FF"/>
                </a:solidFill>
                <a:latin typeface="Lato"/>
                <a:ea typeface="Lato"/>
                <a:cs typeface="Lato"/>
                <a:sym typeface="Lato"/>
              </a:rPr>
              <a:t>Object-Relational Mapping (ORM) with Hibernate is a powerful technique used in Java to handle the interaction between Java applications and relational databases. </a:t>
            </a:r>
            <a:endParaRPr sz="2000">
              <a:solidFill>
                <a:srgbClr val="9900FF"/>
              </a:solidFill>
              <a:latin typeface="Lato"/>
              <a:ea typeface="Lato"/>
              <a:cs typeface="Lato"/>
              <a:sym typeface="Lato"/>
            </a:endParaRPr>
          </a:p>
          <a:p>
            <a:pPr indent="0" lvl="0" marL="0" rtl="0" algn="l">
              <a:spcBef>
                <a:spcPts val="1200"/>
              </a:spcBef>
              <a:spcAft>
                <a:spcPts val="1200"/>
              </a:spcAft>
              <a:buNone/>
            </a:pPr>
            <a:r>
              <a:rPr lang="en-GB" sz="2000">
                <a:solidFill>
                  <a:srgbClr val="9900FF"/>
                </a:solidFill>
                <a:latin typeface="Lato"/>
                <a:ea typeface="Lato"/>
                <a:cs typeface="Lato"/>
                <a:sym typeface="Lato"/>
              </a:rPr>
              <a:t>Hibernate is one of the most popular ORM frameworks for Java, and it provides a way to map Java objects to database tables, and vice versa, in a straightforward and efficient manner.</a:t>
            </a:r>
            <a:endParaRPr sz="2000">
              <a:solidFill>
                <a:srgbClr val="9900FF"/>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1400"/>
              </a:spcBef>
              <a:spcAft>
                <a:spcPts val="0"/>
              </a:spcAft>
              <a:buClr>
                <a:schemeClr val="dk1"/>
              </a:buClr>
              <a:buSzPts val="990"/>
              <a:buFont typeface="Arial"/>
              <a:buNone/>
            </a:pPr>
            <a:r>
              <a:rPr b="1" lang="en-GB" sz="1770">
                <a:solidFill>
                  <a:srgbClr val="9900FF"/>
                </a:solidFill>
                <a:latin typeface="Lato"/>
                <a:ea typeface="Lato"/>
                <a:cs typeface="Lato"/>
                <a:sym typeface="Lato"/>
              </a:rPr>
              <a:t>Testing the Entity Mapping</a:t>
            </a:r>
            <a:endParaRPr b="1" sz="1770">
              <a:solidFill>
                <a:srgbClr val="9900FF"/>
              </a:solidFill>
              <a:latin typeface="Lato"/>
              <a:ea typeface="Lato"/>
              <a:cs typeface="Lato"/>
              <a:sym typeface="Lato"/>
            </a:endParaRPr>
          </a:p>
          <a:p>
            <a:pPr indent="0" lvl="0" marL="0" rtl="0" algn="ctr">
              <a:spcBef>
                <a:spcPts val="400"/>
              </a:spcBef>
              <a:spcAft>
                <a:spcPts val="0"/>
              </a:spcAft>
              <a:buSzPts val="990"/>
              <a:buNone/>
            </a:pPr>
            <a:r>
              <a:t/>
            </a:r>
            <a:endParaRPr sz="3120">
              <a:solidFill>
                <a:srgbClr val="9900FF"/>
              </a:solidFill>
              <a:latin typeface="Lato"/>
              <a:ea typeface="Lato"/>
              <a:cs typeface="Lato"/>
              <a:sym typeface="Lato"/>
            </a:endParaRPr>
          </a:p>
        </p:txBody>
      </p:sp>
      <p:sp>
        <p:nvSpPr>
          <p:cNvPr id="233" name="Google Shape;233;p42"/>
          <p:cNvSpPr txBox="1"/>
          <p:nvPr>
            <p:ph idx="1" type="body"/>
          </p:nvPr>
        </p:nvSpPr>
        <p:spPr>
          <a:xfrm>
            <a:off x="311700" y="926900"/>
            <a:ext cx="8520600" cy="6669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1"/>
              </a:buClr>
              <a:buSzPts val="852"/>
              <a:buFont typeface="Arial"/>
              <a:buNone/>
            </a:pPr>
            <a:r>
              <a:rPr lang="en-GB" sz="1252">
                <a:solidFill>
                  <a:srgbClr val="9900FF"/>
                </a:solidFill>
                <a:latin typeface="Lato"/>
                <a:ea typeface="Lato"/>
                <a:cs typeface="Lato"/>
                <a:sym typeface="Lato"/>
              </a:rPr>
              <a:t>Once your entities are defined and mapped, you can test them by performing CRUD operations through Hibernate sessions. For example, save a User entity to the database:</a:t>
            </a:r>
            <a:endParaRPr sz="1252">
              <a:solidFill>
                <a:srgbClr val="9900FF"/>
              </a:solidFill>
              <a:latin typeface="Lato"/>
              <a:ea typeface="Lato"/>
              <a:cs typeface="Lato"/>
              <a:sym typeface="Lato"/>
            </a:endParaRPr>
          </a:p>
          <a:p>
            <a:pPr indent="0" lvl="0" marL="0" rtl="0" algn="l">
              <a:lnSpc>
                <a:spcPct val="95000"/>
              </a:lnSpc>
              <a:spcBef>
                <a:spcPts val="1200"/>
              </a:spcBef>
              <a:spcAft>
                <a:spcPts val="1200"/>
              </a:spcAft>
              <a:buSzPts val="852"/>
              <a:buNone/>
            </a:pPr>
            <a:r>
              <a:t/>
            </a:r>
            <a:endParaRPr sz="1795">
              <a:solidFill>
                <a:srgbClr val="9900FF"/>
              </a:solidFill>
              <a:latin typeface="Lato"/>
              <a:ea typeface="Lato"/>
              <a:cs typeface="Lato"/>
              <a:sym typeface="Lato"/>
            </a:endParaRPr>
          </a:p>
        </p:txBody>
      </p:sp>
      <p:sp>
        <p:nvSpPr>
          <p:cNvPr id="234" name="Google Shape;234;p42"/>
          <p:cNvSpPr txBox="1"/>
          <p:nvPr/>
        </p:nvSpPr>
        <p:spPr>
          <a:xfrm>
            <a:off x="187975" y="1465625"/>
            <a:ext cx="59784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rgbClr val="9900FF"/>
                </a:solidFill>
                <a:latin typeface="Lato"/>
                <a:ea typeface="Lato"/>
                <a:cs typeface="Lato"/>
                <a:sym typeface="Lato"/>
              </a:rPr>
              <a:t>public class MainApp {</a:t>
            </a:r>
            <a:endParaRPr sz="1300">
              <a:solidFill>
                <a:srgbClr val="9900FF"/>
              </a:solidFill>
              <a:latin typeface="Lato"/>
              <a:ea typeface="Lato"/>
              <a:cs typeface="Lato"/>
              <a:sym typeface="Lato"/>
            </a:endParaRPr>
          </a:p>
          <a:p>
            <a:pPr indent="0" lvl="0" marL="0" rtl="0" algn="l">
              <a:spcBef>
                <a:spcPts val="0"/>
              </a:spcBef>
              <a:spcAft>
                <a:spcPts val="0"/>
              </a:spcAft>
              <a:buNone/>
            </a:pPr>
            <a:r>
              <a:rPr lang="en-GB" sz="1300">
                <a:solidFill>
                  <a:srgbClr val="9900FF"/>
                </a:solidFill>
                <a:latin typeface="Lato"/>
                <a:ea typeface="Lato"/>
                <a:cs typeface="Lato"/>
                <a:sym typeface="Lato"/>
              </a:rPr>
              <a:t>    public static void main(String[] args) {</a:t>
            </a:r>
            <a:endParaRPr sz="1300">
              <a:solidFill>
                <a:srgbClr val="9900FF"/>
              </a:solidFill>
              <a:latin typeface="Lato"/>
              <a:ea typeface="Lato"/>
              <a:cs typeface="Lato"/>
              <a:sym typeface="Lato"/>
            </a:endParaRPr>
          </a:p>
          <a:p>
            <a:pPr indent="0" lvl="0" marL="0" rtl="0" algn="l">
              <a:spcBef>
                <a:spcPts val="0"/>
              </a:spcBef>
              <a:spcAft>
                <a:spcPts val="0"/>
              </a:spcAft>
              <a:buNone/>
            </a:pPr>
            <a:r>
              <a:rPr lang="en-GB" sz="1300">
                <a:solidFill>
                  <a:srgbClr val="9900FF"/>
                </a:solidFill>
                <a:latin typeface="Lato"/>
                <a:ea typeface="Lato"/>
                <a:cs typeface="Lato"/>
                <a:sym typeface="Lato"/>
              </a:rPr>
              <a:t>        // Get session and start transaction</a:t>
            </a:r>
            <a:endParaRPr sz="1300">
              <a:solidFill>
                <a:srgbClr val="9900FF"/>
              </a:solidFill>
              <a:latin typeface="Lato"/>
              <a:ea typeface="Lato"/>
              <a:cs typeface="Lato"/>
              <a:sym typeface="Lato"/>
            </a:endParaRPr>
          </a:p>
          <a:p>
            <a:pPr indent="0" lvl="0" marL="0" rtl="0" algn="l">
              <a:spcBef>
                <a:spcPts val="0"/>
              </a:spcBef>
              <a:spcAft>
                <a:spcPts val="0"/>
              </a:spcAft>
              <a:buNone/>
            </a:pPr>
            <a:r>
              <a:rPr lang="en-GB" sz="1300">
                <a:solidFill>
                  <a:srgbClr val="9900FF"/>
                </a:solidFill>
                <a:latin typeface="Lato"/>
                <a:ea typeface="Lato"/>
                <a:cs typeface="Lato"/>
                <a:sym typeface="Lato"/>
              </a:rPr>
              <a:t>        Session session = HibernateUtil.getSessionFactory().openSession();</a:t>
            </a:r>
            <a:endParaRPr sz="1300">
              <a:solidFill>
                <a:srgbClr val="9900FF"/>
              </a:solidFill>
              <a:latin typeface="Lato"/>
              <a:ea typeface="Lato"/>
              <a:cs typeface="Lato"/>
              <a:sym typeface="Lato"/>
            </a:endParaRPr>
          </a:p>
          <a:p>
            <a:pPr indent="0" lvl="0" marL="0" rtl="0" algn="l">
              <a:spcBef>
                <a:spcPts val="0"/>
              </a:spcBef>
              <a:spcAft>
                <a:spcPts val="0"/>
              </a:spcAft>
              <a:buNone/>
            </a:pPr>
            <a:r>
              <a:rPr lang="en-GB" sz="1300">
                <a:solidFill>
                  <a:srgbClr val="9900FF"/>
                </a:solidFill>
                <a:latin typeface="Lato"/>
                <a:ea typeface="Lato"/>
                <a:cs typeface="Lato"/>
                <a:sym typeface="Lato"/>
              </a:rPr>
              <a:t>        session.beginTransaction();</a:t>
            </a:r>
            <a:endParaRPr sz="1300">
              <a:solidFill>
                <a:srgbClr val="9900FF"/>
              </a:solidFill>
              <a:latin typeface="Lato"/>
              <a:ea typeface="Lato"/>
              <a:cs typeface="Lato"/>
              <a:sym typeface="Lato"/>
            </a:endParaRPr>
          </a:p>
          <a:p>
            <a:pPr indent="0" lvl="0" marL="0" rtl="0" algn="l">
              <a:spcBef>
                <a:spcPts val="0"/>
              </a:spcBef>
              <a:spcAft>
                <a:spcPts val="0"/>
              </a:spcAft>
              <a:buNone/>
            </a:pPr>
            <a:r>
              <a:t/>
            </a:r>
            <a:endParaRPr sz="1300">
              <a:solidFill>
                <a:srgbClr val="9900FF"/>
              </a:solidFill>
              <a:latin typeface="Lato"/>
              <a:ea typeface="Lato"/>
              <a:cs typeface="Lato"/>
              <a:sym typeface="Lato"/>
            </a:endParaRPr>
          </a:p>
          <a:p>
            <a:pPr indent="0" lvl="0" marL="0" rtl="0" algn="l">
              <a:spcBef>
                <a:spcPts val="0"/>
              </a:spcBef>
              <a:spcAft>
                <a:spcPts val="0"/>
              </a:spcAft>
              <a:buNone/>
            </a:pPr>
            <a:r>
              <a:rPr lang="en-GB" sz="1300">
                <a:solidFill>
                  <a:srgbClr val="9900FF"/>
                </a:solidFill>
                <a:latin typeface="Lato"/>
                <a:ea typeface="Lato"/>
                <a:cs typeface="Lato"/>
                <a:sym typeface="Lato"/>
              </a:rPr>
              <a:t>        // Create a new user</a:t>
            </a:r>
            <a:endParaRPr sz="1300">
              <a:solidFill>
                <a:srgbClr val="9900FF"/>
              </a:solidFill>
              <a:latin typeface="Lato"/>
              <a:ea typeface="Lato"/>
              <a:cs typeface="Lato"/>
              <a:sym typeface="Lato"/>
            </a:endParaRPr>
          </a:p>
          <a:p>
            <a:pPr indent="0" lvl="0" marL="0" rtl="0" algn="l">
              <a:spcBef>
                <a:spcPts val="0"/>
              </a:spcBef>
              <a:spcAft>
                <a:spcPts val="0"/>
              </a:spcAft>
              <a:buNone/>
            </a:pPr>
            <a:r>
              <a:rPr lang="en-GB" sz="1300">
                <a:solidFill>
                  <a:srgbClr val="9900FF"/>
                </a:solidFill>
                <a:latin typeface="Lato"/>
                <a:ea typeface="Lato"/>
                <a:cs typeface="Lato"/>
                <a:sym typeface="Lato"/>
              </a:rPr>
              <a:t>        User user = new User("JohnDoe", "john.doe@example.com", "password123");</a:t>
            </a:r>
            <a:endParaRPr sz="1300">
              <a:solidFill>
                <a:srgbClr val="9900FF"/>
              </a:solidFill>
              <a:latin typeface="Lato"/>
              <a:ea typeface="Lato"/>
              <a:cs typeface="Lato"/>
              <a:sym typeface="Lato"/>
            </a:endParaRPr>
          </a:p>
          <a:p>
            <a:pPr indent="0" lvl="0" marL="0" rtl="0" algn="l">
              <a:spcBef>
                <a:spcPts val="0"/>
              </a:spcBef>
              <a:spcAft>
                <a:spcPts val="0"/>
              </a:spcAft>
              <a:buNone/>
            </a:pPr>
            <a:r>
              <a:rPr lang="en-GB" sz="1300">
                <a:solidFill>
                  <a:srgbClr val="9900FF"/>
                </a:solidFill>
                <a:latin typeface="Lato"/>
                <a:ea typeface="Lato"/>
                <a:cs typeface="Lato"/>
                <a:sym typeface="Lato"/>
              </a:rPr>
              <a:t>        </a:t>
            </a:r>
            <a:endParaRPr sz="1300">
              <a:solidFill>
                <a:srgbClr val="9900FF"/>
              </a:solidFill>
              <a:latin typeface="Lato"/>
              <a:ea typeface="Lato"/>
              <a:cs typeface="Lato"/>
              <a:sym typeface="Lato"/>
            </a:endParaRPr>
          </a:p>
          <a:p>
            <a:pPr indent="0" lvl="0" marL="0" rtl="0" algn="l">
              <a:spcBef>
                <a:spcPts val="0"/>
              </a:spcBef>
              <a:spcAft>
                <a:spcPts val="0"/>
              </a:spcAft>
              <a:buNone/>
            </a:pPr>
            <a:r>
              <a:rPr lang="en-GB" sz="1300">
                <a:solidFill>
                  <a:srgbClr val="9900FF"/>
                </a:solidFill>
                <a:latin typeface="Lato"/>
                <a:ea typeface="Lato"/>
                <a:cs typeface="Lato"/>
                <a:sym typeface="Lato"/>
              </a:rPr>
              <a:t>        // Save the user to the database</a:t>
            </a:r>
            <a:endParaRPr sz="1300">
              <a:solidFill>
                <a:srgbClr val="9900FF"/>
              </a:solidFill>
              <a:latin typeface="Lato"/>
              <a:ea typeface="Lato"/>
              <a:cs typeface="Lato"/>
              <a:sym typeface="Lato"/>
            </a:endParaRPr>
          </a:p>
          <a:p>
            <a:pPr indent="0" lvl="0" marL="0" rtl="0" algn="l">
              <a:spcBef>
                <a:spcPts val="0"/>
              </a:spcBef>
              <a:spcAft>
                <a:spcPts val="0"/>
              </a:spcAft>
              <a:buNone/>
            </a:pPr>
            <a:r>
              <a:rPr lang="en-GB" sz="1300">
                <a:solidFill>
                  <a:srgbClr val="9900FF"/>
                </a:solidFill>
                <a:latin typeface="Lato"/>
                <a:ea typeface="Lato"/>
                <a:cs typeface="Lato"/>
                <a:sym typeface="Lato"/>
              </a:rPr>
              <a:t>        session.save(user);</a:t>
            </a:r>
            <a:endParaRPr sz="1300">
              <a:solidFill>
                <a:srgbClr val="9900FF"/>
              </a:solidFill>
              <a:latin typeface="Lato"/>
              <a:ea typeface="Lato"/>
              <a:cs typeface="Lato"/>
              <a:sym typeface="Lato"/>
            </a:endParaRPr>
          </a:p>
          <a:p>
            <a:pPr indent="0" lvl="0" marL="0" rtl="0" algn="l">
              <a:spcBef>
                <a:spcPts val="0"/>
              </a:spcBef>
              <a:spcAft>
                <a:spcPts val="0"/>
              </a:spcAft>
              <a:buNone/>
            </a:pPr>
            <a:r>
              <a:rPr lang="en-GB" sz="1300">
                <a:solidFill>
                  <a:srgbClr val="9900FF"/>
                </a:solidFill>
                <a:latin typeface="Lato"/>
                <a:ea typeface="Lato"/>
                <a:cs typeface="Lato"/>
                <a:sym typeface="Lato"/>
              </a:rPr>
              <a:t>        </a:t>
            </a:r>
            <a:endParaRPr sz="1300">
              <a:solidFill>
                <a:srgbClr val="9900FF"/>
              </a:solidFill>
              <a:latin typeface="Lato"/>
              <a:ea typeface="Lato"/>
              <a:cs typeface="Lato"/>
              <a:sym typeface="Lato"/>
            </a:endParaRPr>
          </a:p>
          <a:p>
            <a:pPr indent="0" lvl="0" marL="0" rtl="0" algn="l">
              <a:spcBef>
                <a:spcPts val="0"/>
              </a:spcBef>
              <a:spcAft>
                <a:spcPts val="0"/>
              </a:spcAft>
              <a:buNone/>
            </a:pPr>
            <a:r>
              <a:rPr lang="en-GB" sz="1300">
                <a:solidFill>
                  <a:srgbClr val="9900FF"/>
                </a:solidFill>
                <a:latin typeface="Lato"/>
                <a:ea typeface="Lato"/>
                <a:cs typeface="Lato"/>
                <a:sym typeface="Lato"/>
              </a:rPr>
              <a:t>        // Commit the transaction</a:t>
            </a:r>
            <a:endParaRPr sz="1300">
              <a:solidFill>
                <a:srgbClr val="9900FF"/>
              </a:solidFill>
              <a:latin typeface="Lato"/>
              <a:ea typeface="Lato"/>
              <a:cs typeface="Lato"/>
              <a:sym typeface="Lato"/>
            </a:endParaRPr>
          </a:p>
          <a:p>
            <a:pPr indent="0" lvl="0" marL="0" rtl="0" algn="l">
              <a:spcBef>
                <a:spcPts val="0"/>
              </a:spcBef>
              <a:spcAft>
                <a:spcPts val="0"/>
              </a:spcAft>
              <a:buNone/>
            </a:pPr>
            <a:r>
              <a:rPr lang="en-GB" sz="1300">
                <a:solidFill>
                  <a:srgbClr val="9900FF"/>
                </a:solidFill>
                <a:latin typeface="Lato"/>
                <a:ea typeface="Lato"/>
                <a:cs typeface="Lato"/>
                <a:sym typeface="Lato"/>
              </a:rPr>
              <a:t>        session.getTransaction().commit();</a:t>
            </a:r>
            <a:endParaRPr sz="1300">
              <a:solidFill>
                <a:srgbClr val="9900FF"/>
              </a:solidFill>
              <a:latin typeface="Lato"/>
              <a:ea typeface="Lato"/>
              <a:cs typeface="Lato"/>
              <a:sym typeface="Lato"/>
            </a:endParaRPr>
          </a:p>
          <a:p>
            <a:pPr indent="0" lvl="0" marL="0" rtl="0" algn="l">
              <a:spcBef>
                <a:spcPts val="0"/>
              </a:spcBef>
              <a:spcAft>
                <a:spcPts val="0"/>
              </a:spcAft>
              <a:buNone/>
            </a:pPr>
            <a:r>
              <a:rPr lang="en-GB" sz="1300">
                <a:solidFill>
                  <a:srgbClr val="9900FF"/>
                </a:solidFill>
                <a:latin typeface="Lato"/>
                <a:ea typeface="Lato"/>
                <a:cs typeface="Lato"/>
                <a:sym typeface="Lato"/>
              </a:rPr>
              <a:t>        </a:t>
            </a:r>
            <a:endParaRPr sz="1300">
              <a:solidFill>
                <a:srgbClr val="9900FF"/>
              </a:solidFill>
              <a:latin typeface="Lato"/>
              <a:ea typeface="Lato"/>
              <a:cs typeface="Lato"/>
              <a:sym typeface="Lato"/>
            </a:endParaRPr>
          </a:p>
          <a:p>
            <a:pPr indent="0" lvl="0" marL="0" rtl="0" algn="l">
              <a:spcBef>
                <a:spcPts val="0"/>
              </a:spcBef>
              <a:spcAft>
                <a:spcPts val="0"/>
              </a:spcAft>
              <a:buNone/>
            </a:pPr>
            <a:r>
              <a:rPr lang="en-GB" sz="1300">
                <a:solidFill>
                  <a:srgbClr val="9900FF"/>
                </a:solidFill>
                <a:latin typeface="Lato"/>
                <a:ea typeface="Lato"/>
                <a:cs typeface="Lato"/>
                <a:sym typeface="Lato"/>
              </a:rPr>
              <a:t>       </a:t>
            </a:r>
            <a:endParaRPr sz="1300">
              <a:solidFill>
                <a:srgbClr val="9900FF"/>
              </a:solidFill>
              <a:latin typeface="Lato"/>
              <a:ea typeface="Lato"/>
              <a:cs typeface="Lato"/>
              <a:sym typeface="Lato"/>
            </a:endParaRPr>
          </a:p>
        </p:txBody>
      </p:sp>
      <p:sp>
        <p:nvSpPr>
          <p:cNvPr id="235" name="Google Shape;235;p42"/>
          <p:cNvSpPr txBox="1"/>
          <p:nvPr/>
        </p:nvSpPr>
        <p:spPr>
          <a:xfrm>
            <a:off x="6166375" y="1678950"/>
            <a:ext cx="30000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rgbClr val="9900FF"/>
                </a:solidFill>
                <a:latin typeface="Lato"/>
                <a:ea typeface="Lato"/>
                <a:cs typeface="Lato"/>
                <a:sym typeface="Lato"/>
              </a:rPr>
              <a:t> // Close session</a:t>
            </a:r>
            <a:endParaRPr sz="1300">
              <a:solidFill>
                <a:srgbClr val="9900FF"/>
              </a:solidFill>
              <a:latin typeface="Lato"/>
              <a:ea typeface="Lato"/>
              <a:cs typeface="Lato"/>
              <a:sym typeface="Lato"/>
            </a:endParaRPr>
          </a:p>
          <a:p>
            <a:pPr indent="0" lvl="0" marL="0" rtl="0" algn="l">
              <a:spcBef>
                <a:spcPts val="0"/>
              </a:spcBef>
              <a:spcAft>
                <a:spcPts val="0"/>
              </a:spcAft>
              <a:buNone/>
            </a:pPr>
            <a:r>
              <a:rPr lang="en-GB" sz="1300">
                <a:solidFill>
                  <a:srgbClr val="9900FF"/>
                </a:solidFill>
                <a:latin typeface="Lato"/>
                <a:ea typeface="Lato"/>
                <a:cs typeface="Lato"/>
                <a:sym typeface="Lato"/>
              </a:rPr>
              <a:t>        session.close();</a:t>
            </a:r>
            <a:endParaRPr sz="1300">
              <a:solidFill>
                <a:srgbClr val="9900FF"/>
              </a:solidFill>
              <a:latin typeface="Lato"/>
              <a:ea typeface="Lato"/>
              <a:cs typeface="Lato"/>
              <a:sym typeface="Lato"/>
            </a:endParaRPr>
          </a:p>
          <a:p>
            <a:pPr indent="0" lvl="0" marL="0" rtl="0" algn="l">
              <a:spcBef>
                <a:spcPts val="0"/>
              </a:spcBef>
              <a:spcAft>
                <a:spcPts val="0"/>
              </a:spcAft>
              <a:buNone/>
            </a:pPr>
            <a:r>
              <a:rPr lang="en-GB" sz="1300">
                <a:solidFill>
                  <a:srgbClr val="9900FF"/>
                </a:solidFill>
                <a:latin typeface="Lato"/>
                <a:ea typeface="Lato"/>
                <a:cs typeface="Lato"/>
                <a:sym typeface="Lato"/>
              </a:rPr>
              <a:t>        </a:t>
            </a:r>
            <a:endParaRPr sz="1300">
              <a:solidFill>
                <a:srgbClr val="9900FF"/>
              </a:solidFill>
              <a:latin typeface="Lato"/>
              <a:ea typeface="Lato"/>
              <a:cs typeface="Lato"/>
              <a:sym typeface="Lato"/>
            </a:endParaRPr>
          </a:p>
          <a:p>
            <a:pPr indent="0" lvl="0" marL="0" rtl="0" algn="l">
              <a:spcBef>
                <a:spcPts val="0"/>
              </a:spcBef>
              <a:spcAft>
                <a:spcPts val="0"/>
              </a:spcAft>
              <a:buNone/>
            </a:pPr>
            <a:r>
              <a:rPr lang="en-GB" sz="1300">
                <a:solidFill>
                  <a:srgbClr val="9900FF"/>
                </a:solidFill>
                <a:latin typeface="Lato"/>
                <a:ea typeface="Lato"/>
                <a:cs typeface="Lato"/>
                <a:sym typeface="Lato"/>
              </a:rPr>
              <a:t>        // Shutdown Hibernate</a:t>
            </a:r>
            <a:endParaRPr sz="1300">
              <a:solidFill>
                <a:srgbClr val="9900FF"/>
              </a:solidFill>
              <a:latin typeface="Lato"/>
              <a:ea typeface="Lato"/>
              <a:cs typeface="Lato"/>
              <a:sym typeface="Lato"/>
            </a:endParaRPr>
          </a:p>
          <a:p>
            <a:pPr indent="0" lvl="0" marL="0" rtl="0" algn="l">
              <a:spcBef>
                <a:spcPts val="0"/>
              </a:spcBef>
              <a:spcAft>
                <a:spcPts val="0"/>
              </a:spcAft>
              <a:buNone/>
            </a:pPr>
            <a:r>
              <a:rPr lang="en-GB" sz="1300">
                <a:solidFill>
                  <a:srgbClr val="9900FF"/>
                </a:solidFill>
                <a:latin typeface="Lato"/>
                <a:ea typeface="Lato"/>
                <a:cs typeface="Lato"/>
                <a:sym typeface="Lato"/>
              </a:rPr>
              <a:t>        HibernateUtil.shutdown();</a:t>
            </a:r>
            <a:endParaRPr sz="1300">
              <a:solidFill>
                <a:srgbClr val="9900FF"/>
              </a:solidFill>
              <a:latin typeface="Lato"/>
              <a:ea typeface="Lato"/>
              <a:cs typeface="Lato"/>
              <a:sym typeface="Lato"/>
            </a:endParaRPr>
          </a:p>
          <a:p>
            <a:pPr indent="0" lvl="0" marL="0" rtl="0" algn="l">
              <a:spcBef>
                <a:spcPts val="0"/>
              </a:spcBef>
              <a:spcAft>
                <a:spcPts val="0"/>
              </a:spcAft>
              <a:buNone/>
            </a:pPr>
            <a:r>
              <a:rPr lang="en-GB" sz="1300">
                <a:solidFill>
                  <a:srgbClr val="9900FF"/>
                </a:solidFill>
                <a:latin typeface="Lato"/>
                <a:ea typeface="Lato"/>
                <a:cs typeface="Lato"/>
                <a:sym typeface="Lato"/>
              </a:rPr>
              <a:t>    }</a:t>
            </a:r>
            <a:endParaRPr sz="1300">
              <a:solidFill>
                <a:srgbClr val="9900FF"/>
              </a:solidFill>
              <a:latin typeface="Lato"/>
              <a:ea typeface="Lato"/>
              <a:cs typeface="Lato"/>
              <a:sym typeface="Lato"/>
            </a:endParaRPr>
          </a:p>
          <a:p>
            <a:pPr indent="0" lvl="0" marL="0" rtl="0" algn="l">
              <a:spcBef>
                <a:spcPts val="0"/>
              </a:spcBef>
              <a:spcAft>
                <a:spcPts val="0"/>
              </a:spcAft>
              <a:buNone/>
            </a:pPr>
            <a:r>
              <a:rPr lang="en-GB" sz="1300">
                <a:solidFill>
                  <a:srgbClr val="9900FF"/>
                </a:solidFill>
                <a:latin typeface="Lato"/>
                <a:ea typeface="Lato"/>
                <a:cs typeface="Lato"/>
                <a:sym typeface="Lato"/>
              </a:rPr>
              <a:t>}</a:t>
            </a:r>
            <a:endParaRPr sz="1300">
              <a:solidFill>
                <a:srgbClr val="9900FF"/>
              </a:solidFill>
              <a:latin typeface="Lato"/>
              <a:ea typeface="Lato"/>
              <a:cs typeface="Lato"/>
              <a:sym typeface="Lato"/>
            </a:endParaRPr>
          </a:p>
          <a:p>
            <a:pPr indent="0" lvl="0" marL="0" rtl="0" algn="l">
              <a:spcBef>
                <a:spcPts val="0"/>
              </a:spcBef>
              <a:spcAft>
                <a:spcPts val="0"/>
              </a:spcAft>
              <a:buNone/>
            </a:pPr>
            <a:r>
              <a:t/>
            </a:r>
            <a:endParaRPr sz="1300">
              <a:solidFill>
                <a:srgbClr val="9900FF"/>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3"/>
          <p:cNvSpPr txBox="1"/>
          <p:nvPr>
            <p:ph type="title"/>
          </p:nvPr>
        </p:nvSpPr>
        <p:spPr>
          <a:xfrm>
            <a:off x="311700" y="445025"/>
            <a:ext cx="34857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40909"/>
              <a:buNone/>
            </a:pPr>
            <a:r>
              <a:rPr lang="en-GB" sz="2420">
                <a:solidFill>
                  <a:srgbClr val="9900FF"/>
                </a:solidFill>
                <a:latin typeface="Lato"/>
                <a:ea typeface="Lato"/>
                <a:cs typeface="Lato"/>
                <a:sym typeface="Lato"/>
              </a:rPr>
              <a:t>Performing CRUD operations</a:t>
            </a:r>
            <a:endParaRPr sz="2420">
              <a:solidFill>
                <a:srgbClr val="9900FF"/>
              </a:solidFill>
              <a:latin typeface="Lato"/>
              <a:ea typeface="Lato"/>
              <a:cs typeface="Lato"/>
              <a:sym typeface="Lato"/>
            </a:endParaRPr>
          </a:p>
        </p:txBody>
      </p:sp>
      <p:sp>
        <p:nvSpPr>
          <p:cNvPr id="241" name="Google Shape;241;p43"/>
          <p:cNvSpPr txBox="1"/>
          <p:nvPr>
            <p:ph idx="1" type="body"/>
          </p:nvPr>
        </p:nvSpPr>
        <p:spPr>
          <a:xfrm>
            <a:off x="311700" y="1152475"/>
            <a:ext cx="36738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GB" sz="1600">
                <a:solidFill>
                  <a:srgbClr val="9900FF"/>
                </a:solidFill>
                <a:latin typeface="Lato"/>
                <a:ea typeface="Lato"/>
                <a:cs typeface="Lato"/>
                <a:sym typeface="Lato"/>
              </a:rPr>
              <a:t>1. Save (Create) an Entity</a:t>
            </a:r>
            <a:endParaRPr b="1" sz="16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sz="1400">
                <a:solidFill>
                  <a:srgbClr val="9900FF"/>
                </a:solidFill>
                <a:latin typeface="Lato"/>
                <a:ea typeface="Lato"/>
                <a:cs typeface="Lato"/>
                <a:sym typeface="Lato"/>
              </a:rPr>
              <a:t>The save() or persist() method is used to create and insert a new record into the database.</a:t>
            </a:r>
            <a:endParaRPr sz="1400">
              <a:solidFill>
                <a:srgbClr val="9900FF"/>
              </a:solidFill>
              <a:latin typeface="Lato"/>
              <a:ea typeface="Lato"/>
              <a:cs typeface="Lato"/>
              <a:sym typeface="Lato"/>
            </a:endParaRPr>
          </a:p>
          <a:p>
            <a:pPr indent="-317500" lvl="0" marL="457200" rtl="0" algn="l">
              <a:spcBef>
                <a:spcPts val="1200"/>
              </a:spcBef>
              <a:spcAft>
                <a:spcPts val="0"/>
              </a:spcAft>
              <a:buClr>
                <a:srgbClr val="9900FF"/>
              </a:buClr>
              <a:buSzPts val="1400"/>
              <a:buChar char="●"/>
            </a:pPr>
            <a:r>
              <a:rPr b="1" lang="en-GB" sz="1400">
                <a:solidFill>
                  <a:srgbClr val="9900FF"/>
                </a:solidFill>
                <a:latin typeface="Lato"/>
                <a:ea typeface="Lato"/>
                <a:cs typeface="Lato"/>
                <a:sym typeface="Lato"/>
              </a:rPr>
              <a:t>save()</a:t>
            </a:r>
            <a:r>
              <a:rPr lang="en-GB" sz="1400">
                <a:solidFill>
                  <a:srgbClr val="9900FF"/>
                </a:solidFill>
                <a:latin typeface="Lato"/>
                <a:ea typeface="Lato"/>
                <a:cs typeface="Lato"/>
                <a:sym typeface="Lato"/>
              </a:rPr>
              <a:t>: Saves the entity and returns the generated identifier (primary key).</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Char char="●"/>
            </a:pPr>
            <a:r>
              <a:rPr b="1" lang="en-GB" sz="1400">
                <a:solidFill>
                  <a:srgbClr val="9900FF"/>
                </a:solidFill>
                <a:latin typeface="Lato"/>
                <a:ea typeface="Lato"/>
                <a:cs typeface="Lato"/>
                <a:sym typeface="Lato"/>
              </a:rPr>
              <a:t>persist()</a:t>
            </a:r>
            <a:r>
              <a:rPr lang="en-GB" sz="1400">
                <a:solidFill>
                  <a:srgbClr val="9900FF"/>
                </a:solidFill>
                <a:latin typeface="Lato"/>
                <a:ea typeface="Lato"/>
                <a:cs typeface="Lato"/>
                <a:sym typeface="Lato"/>
              </a:rPr>
              <a:t>: Similar to save(), but doesn't return the identifier.</a:t>
            </a:r>
            <a:endParaRPr sz="1400">
              <a:solidFill>
                <a:srgbClr val="9900FF"/>
              </a:solidFill>
              <a:latin typeface="Lato"/>
              <a:ea typeface="Lato"/>
              <a:cs typeface="Lato"/>
              <a:sym typeface="Lato"/>
            </a:endParaRPr>
          </a:p>
          <a:p>
            <a:pPr indent="0" lvl="0" marL="0" rtl="0" algn="l">
              <a:spcBef>
                <a:spcPts val="1200"/>
              </a:spcBef>
              <a:spcAft>
                <a:spcPts val="1200"/>
              </a:spcAft>
              <a:buNone/>
            </a:pPr>
            <a:r>
              <a:t/>
            </a:r>
            <a:endParaRPr sz="2100">
              <a:solidFill>
                <a:srgbClr val="9900FF"/>
              </a:solidFill>
              <a:latin typeface="Lato"/>
              <a:ea typeface="Lato"/>
              <a:cs typeface="Lato"/>
              <a:sym typeface="Lato"/>
            </a:endParaRPr>
          </a:p>
        </p:txBody>
      </p:sp>
      <p:sp>
        <p:nvSpPr>
          <p:cNvPr id="242" name="Google Shape;242;p43"/>
          <p:cNvSpPr txBox="1"/>
          <p:nvPr/>
        </p:nvSpPr>
        <p:spPr>
          <a:xfrm>
            <a:off x="3885250" y="103750"/>
            <a:ext cx="4265700" cy="492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9900FF"/>
                </a:solidFill>
                <a:latin typeface="Lato"/>
                <a:ea typeface="Lato"/>
                <a:cs typeface="Lato"/>
                <a:sym typeface="Lato"/>
              </a:rPr>
              <a:t>import org.hibernate.Session;</a:t>
            </a:r>
            <a:endParaRPr>
              <a:solidFill>
                <a:srgbClr val="9900FF"/>
              </a:solidFill>
              <a:latin typeface="Lato"/>
              <a:ea typeface="Lato"/>
              <a:cs typeface="Lato"/>
              <a:sym typeface="Lato"/>
            </a:endParaRPr>
          </a:p>
          <a:p>
            <a:pPr indent="0" lvl="0" marL="0" rtl="0" algn="l">
              <a:spcBef>
                <a:spcPts val="0"/>
              </a:spcBef>
              <a:spcAft>
                <a:spcPts val="0"/>
              </a:spcAft>
              <a:buNone/>
            </a:pPr>
            <a:r>
              <a:rPr lang="en-GB">
                <a:solidFill>
                  <a:srgbClr val="9900FF"/>
                </a:solidFill>
                <a:latin typeface="Lato"/>
                <a:ea typeface="Lato"/>
                <a:cs typeface="Lato"/>
                <a:sym typeface="Lato"/>
              </a:rPr>
              <a:t>import org.hibernate.Transaction;</a:t>
            </a:r>
            <a:endParaRPr>
              <a:solidFill>
                <a:srgbClr val="9900FF"/>
              </a:solidFill>
              <a:latin typeface="Lato"/>
              <a:ea typeface="Lato"/>
              <a:cs typeface="Lato"/>
              <a:sym typeface="Lato"/>
            </a:endParaRPr>
          </a:p>
          <a:p>
            <a:pPr indent="0" lvl="0" marL="0" rtl="0" algn="l">
              <a:spcBef>
                <a:spcPts val="0"/>
              </a:spcBef>
              <a:spcAft>
                <a:spcPts val="0"/>
              </a:spcAft>
              <a:buNone/>
            </a:pPr>
            <a:r>
              <a:t/>
            </a:r>
            <a:endParaRPr>
              <a:solidFill>
                <a:srgbClr val="9900FF"/>
              </a:solidFill>
              <a:latin typeface="Lato"/>
              <a:ea typeface="Lato"/>
              <a:cs typeface="Lato"/>
              <a:sym typeface="Lato"/>
            </a:endParaRPr>
          </a:p>
          <a:p>
            <a:pPr indent="0" lvl="0" marL="0" rtl="0" algn="l">
              <a:spcBef>
                <a:spcPts val="0"/>
              </a:spcBef>
              <a:spcAft>
                <a:spcPts val="0"/>
              </a:spcAft>
              <a:buNone/>
            </a:pPr>
            <a:r>
              <a:rPr lang="en-GB">
                <a:solidFill>
                  <a:srgbClr val="9900FF"/>
                </a:solidFill>
                <a:latin typeface="Lato"/>
                <a:ea typeface="Lato"/>
                <a:cs typeface="Lato"/>
                <a:sym typeface="Lato"/>
              </a:rPr>
              <a:t>public class UserDAO {</a:t>
            </a:r>
            <a:endParaRPr>
              <a:solidFill>
                <a:srgbClr val="9900FF"/>
              </a:solidFill>
              <a:latin typeface="Lato"/>
              <a:ea typeface="Lato"/>
              <a:cs typeface="Lato"/>
              <a:sym typeface="Lato"/>
            </a:endParaRPr>
          </a:p>
          <a:p>
            <a:pPr indent="0" lvl="0" marL="0" rtl="0" algn="l">
              <a:spcBef>
                <a:spcPts val="0"/>
              </a:spcBef>
              <a:spcAft>
                <a:spcPts val="0"/>
              </a:spcAft>
              <a:buNone/>
            </a:pPr>
            <a:r>
              <a:rPr lang="en-GB">
                <a:solidFill>
                  <a:srgbClr val="9900FF"/>
                </a:solidFill>
                <a:latin typeface="Lato"/>
                <a:ea typeface="Lato"/>
                <a:cs typeface="Lato"/>
                <a:sym typeface="Lato"/>
              </a:rPr>
              <a:t>    public void saveUser(User user) {</a:t>
            </a:r>
            <a:endParaRPr>
              <a:solidFill>
                <a:srgbClr val="9900FF"/>
              </a:solidFill>
              <a:latin typeface="Lato"/>
              <a:ea typeface="Lato"/>
              <a:cs typeface="Lato"/>
              <a:sym typeface="Lato"/>
            </a:endParaRPr>
          </a:p>
          <a:p>
            <a:pPr indent="0" lvl="0" marL="0" rtl="0" algn="l">
              <a:spcBef>
                <a:spcPts val="0"/>
              </a:spcBef>
              <a:spcAft>
                <a:spcPts val="0"/>
              </a:spcAft>
              <a:buNone/>
            </a:pPr>
            <a:r>
              <a:rPr lang="en-GB">
                <a:solidFill>
                  <a:srgbClr val="9900FF"/>
                </a:solidFill>
                <a:latin typeface="Lato"/>
                <a:ea typeface="Lato"/>
                <a:cs typeface="Lato"/>
                <a:sym typeface="Lato"/>
              </a:rPr>
              <a:t>        Session session = HibernateUtil.getSessionFactory().openSession();</a:t>
            </a:r>
            <a:endParaRPr>
              <a:solidFill>
                <a:srgbClr val="9900FF"/>
              </a:solidFill>
              <a:latin typeface="Lato"/>
              <a:ea typeface="Lato"/>
              <a:cs typeface="Lato"/>
              <a:sym typeface="Lato"/>
            </a:endParaRPr>
          </a:p>
          <a:p>
            <a:pPr indent="0" lvl="0" marL="0" rtl="0" algn="l">
              <a:spcBef>
                <a:spcPts val="0"/>
              </a:spcBef>
              <a:spcAft>
                <a:spcPts val="0"/>
              </a:spcAft>
              <a:buNone/>
            </a:pPr>
            <a:r>
              <a:rPr lang="en-GB">
                <a:solidFill>
                  <a:srgbClr val="9900FF"/>
                </a:solidFill>
                <a:latin typeface="Lato"/>
                <a:ea typeface="Lato"/>
                <a:cs typeface="Lato"/>
                <a:sym typeface="Lato"/>
              </a:rPr>
              <a:t>        Transaction transaction = null;</a:t>
            </a:r>
            <a:endParaRPr>
              <a:solidFill>
                <a:srgbClr val="9900FF"/>
              </a:solidFill>
              <a:latin typeface="Lato"/>
              <a:ea typeface="Lato"/>
              <a:cs typeface="Lato"/>
              <a:sym typeface="Lato"/>
            </a:endParaRPr>
          </a:p>
          <a:p>
            <a:pPr indent="0" lvl="0" marL="0" rtl="0" algn="l">
              <a:spcBef>
                <a:spcPts val="0"/>
              </a:spcBef>
              <a:spcAft>
                <a:spcPts val="0"/>
              </a:spcAft>
              <a:buNone/>
            </a:pPr>
            <a:r>
              <a:rPr lang="en-GB">
                <a:solidFill>
                  <a:srgbClr val="9900FF"/>
                </a:solidFill>
                <a:latin typeface="Lato"/>
                <a:ea typeface="Lato"/>
                <a:cs typeface="Lato"/>
                <a:sym typeface="Lato"/>
              </a:rPr>
              <a:t>        </a:t>
            </a:r>
            <a:endParaRPr>
              <a:solidFill>
                <a:srgbClr val="9900FF"/>
              </a:solidFill>
              <a:latin typeface="Lato"/>
              <a:ea typeface="Lato"/>
              <a:cs typeface="Lato"/>
              <a:sym typeface="Lato"/>
            </a:endParaRPr>
          </a:p>
          <a:p>
            <a:pPr indent="0" lvl="0" marL="0" rtl="0" algn="l">
              <a:spcBef>
                <a:spcPts val="0"/>
              </a:spcBef>
              <a:spcAft>
                <a:spcPts val="0"/>
              </a:spcAft>
              <a:buNone/>
            </a:pPr>
            <a:r>
              <a:rPr lang="en-GB">
                <a:solidFill>
                  <a:srgbClr val="9900FF"/>
                </a:solidFill>
                <a:latin typeface="Lato"/>
                <a:ea typeface="Lato"/>
                <a:cs typeface="Lato"/>
                <a:sym typeface="Lato"/>
              </a:rPr>
              <a:t>        try {</a:t>
            </a:r>
            <a:endParaRPr>
              <a:solidFill>
                <a:srgbClr val="9900FF"/>
              </a:solidFill>
              <a:latin typeface="Lato"/>
              <a:ea typeface="Lato"/>
              <a:cs typeface="Lato"/>
              <a:sym typeface="Lato"/>
            </a:endParaRPr>
          </a:p>
          <a:p>
            <a:pPr indent="0" lvl="0" marL="0" rtl="0" algn="l">
              <a:spcBef>
                <a:spcPts val="0"/>
              </a:spcBef>
              <a:spcAft>
                <a:spcPts val="0"/>
              </a:spcAft>
              <a:buNone/>
            </a:pPr>
            <a:r>
              <a:rPr lang="en-GB">
                <a:solidFill>
                  <a:srgbClr val="9900FF"/>
                </a:solidFill>
                <a:latin typeface="Lato"/>
                <a:ea typeface="Lato"/>
                <a:cs typeface="Lato"/>
                <a:sym typeface="Lato"/>
              </a:rPr>
              <a:t>            transaction = session.beginTransaction();</a:t>
            </a:r>
            <a:endParaRPr>
              <a:solidFill>
                <a:srgbClr val="9900FF"/>
              </a:solidFill>
              <a:latin typeface="Lato"/>
              <a:ea typeface="Lato"/>
              <a:cs typeface="Lato"/>
              <a:sym typeface="Lato"/>
            </a:endParaRPr>
          </a:p>
          <a:p>
            <a:pPr indent="0" lvl="0" marL="0" rtl="0" algn="l">
              <a:spcBef>
                <a:spcPts val="0"/>
              </a:spcBef>
              <a:spcAft>
                <a:spcPts val="0"/>
              </a:spcAft>
              <a:buNone/>
            </a:pPr>
            <a:r>
              <a:rPr lang="en-GB">
                <a:solidFill>
                  <a:srgbClr val="9900FF"/>
                </a:solidFill>
                <a:latin typeface="Lato"/>
                <a:ea typeface="Lato"/>
                <a:cs typeface="Lato"/>
                <a:sym typeface="Lato"/>
              </a:rPr>
              <a:t>            session.save(user);  // Save the user to the database</a:t>
            </a:r>
            <a:endParaRPr>
              <a:solidFill>
                <a:srgbClr val="9900FF"/>
              </a:solidFill>
              <a:latin typeface="Lato"/>
              <a:ea typeface="Lato"/>
              <a:cs typeface="Lato"/>
              <a:sym typeface="Lato"/>
            </a:endParaRPr>
          </a:p>
          <a:p>
            <a:pPr indent="0" lvl="0" marL="0" rtl="0" algn="l">
              <a:spcBef>
                <a:spcPts val="0"/>
              </a:spcBef>
              <a:spcAft>
                <a:spcPts val="0"/>
              </a:spcAft>
              <a:buNone/>
            </a:pPr>
            <a:r>
              <a:rPr lang="en-GB">
                <a:solidFill>
                  <a:srgbClr val="9900FF"/>
                </a:solidFill>
                <a:latin typeface="Lato"/>
                <a:ea typeface="Lato"/>
                <a:cs typeface="Lato"/>
                <a:sym typeface="Lato"/>
              </a:rPr>
              <a:t>            transaction.commit();</a:t>
            </a:r>
            <a:endParaRPr>
              <a:solidFill>
                <a:srgbClr val="9900FF"/>
              </a:solidFill>
              <a:latin typeface="Lato"/>
              <a:ea typeface="Lato"/>
              <a:cs typeface="Lato"/>
              <a:sym typeface="Lato"/>
            </a:endParaRPr>
          </a:p>
          <a:p>
            <a:pPr indent="0" lvl="0" marL="0" rtl="0" algn="l">
              <a:spcBef>
                <a:spcPts val="0"/>
              </a:spcBef>
              <a:spcAft>
                <a:spcPts val="0"/>
              </a:spcAft>
              <a:buNone/>
            </a:pPr>
            <a:r>
              <a:rPr lang="en-GB">
                <a:solidFill>
                  <a:srgbClr val="9900FF"/>
                </a:solidFill>
                <a:latin typeface="Lato"/>
                <a:ea typeface="Lato"/>
                <a:cs typeface="Lato"/>
                <a:sym typeface="Lato"/>
              </a:rPr>
              <a:t>        } catch (Exception e) {</a:t>
            </a:r>
            <a:endParaRPr>
              <a:solidFill>
                <a:srgbClr val="9900FF"/>
              </a:solidFill>
              <a:latin typeface="Lato"/>
              <a:ea typeface="Lato"/>
              <a:cs typeface="Lato"/>
              <a:sym typeface="Lato"/>
            </a:endParaRPr>
          </a:p>
          <a:p>
            <a:pPr indent="0" lvl="0" marL="0" rtl="0" algn="l">
              <a:spcBef>
                <a:spcPts val="0"/>
              </a:spcBef>
              <a:spcAft>
                <a:spcPts val="0"/>
              </a:spcAft>
              <a:buNone/>
            </a:pPr>
            <a:r>
              <a:rPr lang="en-GB">
                <a:solidFill>
                  <a:srgbClr val="9900FF"/>
                </a:solidFill>
                <a:latin typeface="Lato"/>
                <a:ea typeface="Lato"/>
                <a:cs typeface="Lato"/>
                <a:sym typeface="Lato"/>
              </a:rPr>
              <a:t>            if (transaction != null) transaction.rollback();</a:t>
            </a:r>
            <a:endParaRPr>
              <a:solidFill>
                <a:srgbClr val="9900FF"/>
              </a:solidFill>
              <a:latin typeface="Lato"/>
              <a:ea typeface="Lato"/>
              <a:cs typeface="Lato"/>
              <a:sym typeface="Lato"/>
            </a:endParaRPr>
          </a:p>
          <a:p>
            <a:pPr indent="0" lvl="0" marL="0" rtl="0" algn="l">
              <a:spcBef>
                <a:spcPts val="0"/>
              </a:spcBef>
              <a:spcAft>
                <a:spcPts val="0"/>
              </a:spcAft>
              <a:buNone/>
            </a:pPr>
            <a:r>
              <a:rPr lang="en-GB">
                <a:solidFill>
                  <a:srgbClr val="9900FF"/>
                </a:solidFill>
                <a:latin typeface="Lato"/>
                <a:ea typeface="Lato"/>
                <a:cs typeface="Lato"/>
                <a:sym typeface="Lato"/>
              </a:rPr>
              <a:t>            e.printStackTrace();</a:t>
            </a:r>
            <a:endParaRPr>
              <a:solidFill>
                <a:srgbClr val="9900FF"/>
              </a:solidFill>
              <a:latin typeface="Lato"/>
              <a:ea typeface="Lato"/>
              <a:cs typeface="Lato"/>
              <a:sym typeface="Lato"/>
            </a:endParaRPr>
          </a:p>
          <a:p>
            <a:pPr indent="0" lvl="0" marL="0" rtl="0" algn="l">
              <a:spcBef>
                <a:spcPts val="0"/>
              </a:spcBef>
              <a:spcAft>
                <a:spcPts val="0"/>
              </a:spcAft>
              <a:buNone/>
            </a:pPr>
            <a:r>
              <a:rPr lang="en-GB">
                <a:solidFill>
                  <a:srgbClr val="9900FF"/>
                </a:solidFill>
                <a:latin typeface="Lato"/>
                <a:ea typeface="Lato"/>
                <a:cs typeface="Lato"/>
                <a:sym typeface="Lato"/>
              </a:rPr>
              <a:t>        } finally {</a:t>
            </a:r>
            <a:endParaRPr>
              <a:solidFill>
                <a:srgbClr val="9900FF"/>
              </a:solidFill>
              <a:latin typeface="Lato"/>
              <a:ea typeface="Lato"/>
              <a:cs typeface="Lato"/>
              <a:sym typeface="Lato"/>
            </a:endParaRPr>
          </a:p>
          <a:p>
            <a:pPr indent="0" lvl="0" marL="0" rtl="0" algn="l">
              <a:spcBef>
                <a:spcPts val="0"/>
              </a:spcBef>
              <a:spcAft>
                <a:spcPts val="0"/>
              </a:spcAft>
              <a:buNone/>
            </a:pPr>
            <a:r>
              <a:rPr lang="en-GB">
                <a:solidFill>
                  <a:srgbClr val="9900FF"/>
                </a:solidFill>
                <a:latin typeface="Lato"/>
                <a:ea typeface="Lato"/>
                <a:cs typeface="Lato"/>
                <a:sym typeface="Lato"/>
              </a:rPr>
              <a:t>            session.close();</a:t>
            </a:r>
            <a:endParaRPr>
              <a:solidFill>
                <a:srgbClr val="9900FF"/>
              </a:solidFill>
              <a:latin typeface="Lato"/>
              <a:ea typeface="Lato"/>
              <a:cs typeface="Lato"/>
              <a:sym typeface="Lato"/>
            </a:endParaRPr>
          </a:p>
          <a:p>
            <a:pPr indent="0" lvl="0" marL="0" rtl="0" algn="l">
              <a:spcBef>
                <a:spcPts val="0"/>
              </a:spcBef>
              <a:spcAft>
                <a:spcPts val="0"/>
              </a:spcAft>
              <a:buNone/>
            </a:pPr>
            <a:r>
              <a:rPr lang="en-GB">
                <a:solidFill>
                  <a:srgbClr val="9900FF"/>
                </a:solidFill>
                <a:latin typeface="Lato"/>
                <a:ea typeface="Lato"/>
                <a:cs typeface="Lato"/>
                <a:sym typeface="Lato"/>
              </a:rPr>
              <a:t>        }</a:t>
            </a:r>
            <a:endParaRPr>
              <a:solidFill>
                <a:srgbClr val="9900FF"/>
              </a:solidFill>
              <a:latin typeface="Lato"/>
              <a:ea typeface="Lato"/>
              <a:cs typeface="Lato"/>
              <a:sym typeface="Lato"/>
            </a:endParaRPr>
          </a:p>
          <a:p>
            <a:pPr indent="0" lvl="0" marL="0" rtl="0" algn="l">
              <a:spcBef>
                <a:spcPts val="0"/>
              </a:spcBef>
              <a:spcAft>
                <a:spcPts val="0"/>
              </a:spcAft>
              <a:buNone/>
            </a:pPr>
            <a:r>
              <a:rPr lang="en-GB">
                <a:solidFill>
                  <a:srgbClr val="9900FF"/>
                </a:solidFill>
                <a:latin typeface="Lato"/>
                <a:ea typeface="Lato"/>
                <a:cs typeface="Lato"/>
                <a:sym typeface="Lato"/>
              </a:rPr>
              <a:t>    }</a:t>
            </a:r>
            <a:endParaRPr>
              <a:solidFill>
                <a:srgbClr val="9900FF"/>
              </a:solidFill>
              <a:latin typeface="Lato"/>
              <a:ea typeface="Lato"/>
              <a:cs typeface="Lato"/>
              <a:sym typeface="Lato"/>
            </a:endParaRPr>
          </a:p>
          <a:p>
            <a:pPr indent="0" lvl="0" marL="0" rtl="0" algn="l">
              <a:spcBef>
                <a:spcPts val="0"/>
              </a:spcBef>
              <a:spcAft>
                <a:spcPts val="0"/>
              </a:spcAft>
              <a:buNone/>
            </a:pPr>
            <a:r>
              <a:rPr lang="en-GB">
                <a:solidFill>
                  <a:srgbClr val="9900FF"/>
                </a:solidFill>
                <a:latin typeface="Lato"/>
                <a:ea typeface="Lato"/>
                <a:cs typeface="Lato"/>
                <a:sym typeface="Lato"/>
              </a:rPr>
              <a:t>}</a:t>
            </a:r>
            <a:endParaRPr>
              <a:solidFill>
                <a:srgbClr val="9900FF"/>
              </a:solidFill>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9900FF"/>
                </a:solidFill>
                <a:latin typeface="Lato"/>
                <a:ea typeface="Lato"/>
                <a:cs typeface="Lato"/>
                <a:sym typeface="Lato"/>
              </a:rPr>
              <a:t>Usage</a:t>
            </a:r>
            <a:endParaRPr>
              <a:solidFill>
                <a:srgbClr val="9900FF"/>
              </a:solidFill>
              <a:latin typeface="Lato"/>
              <a:ea typeface="Lato"/>
              <a:cs typeface="Lato"/>
              <a:sym typeface="Lato"/>
            </a:endParaRPr>
          </a:p>
        </p:txBody>
      </p:sp>
      <p:sp>
        <p:nvSpPr>
          <p:cNvPr id="248" name="Google Shape;248;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GB">
                <a:solidFill>
                  <a:srgbClr val="9900FF"/>
                </a:solidFill>
                <a:latin typeface="Lato"/>
                <a:ea typeface="Lato"/>
                <a:cs typeface="Lato"/>
                <a:sym typeface="Lato"/>
              </a:rPr>
              <a:t>public class MainApp {</a:t>
            </a:r>
            <a:endParaRPr>
              <a:solidFill>
                <a:srgbClr val="9900FF"/>
              </a:solidFill>
              <a:latin typeface="Lato"/>
              <a:ea typeface="Lato"/>
              <a:cs typeface="Lato"/>
              <a:sym typeface="Lato"/>
            </a:endParaRPr>
          </a:p>
          <a:p>
            <a:pPr indent="0" lvl="0" marL="0" rtl="0" algn="l">
              <a:spcBef>
                <a:spcPts val="1200"/>
              </a:spcBef>
              <a:spcAft>
                <a:spcPts val="0"/>
              </a:spcAft>
              <a:buClr>
                <a:schemeClr val="dk1"/>
              </a:buClr>
              <a:buSzPct val="61111"/>
              <a:buFont typeface="Arial"/>
              <a:buNone/>
            </a:pPr>
            <a:r>
              <a:rPr lang="en-GB">
                <a:solidFill>
                  <a:srgbClr val="9900FF"/>
                </a:solidFill>
                <a:latin typeface="Lato"/>
                <a:ea typeface="Lato"/>
                <a:cs typeface="Lato"/>
                <a:sym typeface="Lato"/>
              </a:rPr>
              <a:t>    public static void main(String[] args) {</a:t>
            </a:r>
            <a:endParaRPr>
              <a:solidFill>
                <a:srgbClr val="9900FF"/>
              </a:solidFill>
              <a:latin typeface="Lato"/>
              <a:ea typeface="Lato"/>
              <a:cs typeface="Lato"/>
              <a:sym typeface="Lato"/>
            </a:endParaRPr>
          </a:p>
          <a:p>
            <a:pPr indent="0" lvl="0" marL="0" rtl="0" algn="l">
              <a:spcBef>
                <a:spcPts val="1200"/>
              </a:spcBef>
              <a:spcAft>
                <a:spcPts val="0"/>
              </a:spcAft>
              <a:buClr>
                <a:schemeClr val="dk1"/>
              </a:buClr>
              <a:buSzPct val="61111"/>
              <a:buFont typeface="Arial"/>
              <a:buNone/>
            </a:pPr>
            <a:r>
              <a:rPr lang="en-GB">
                <a:solidFill>
                  <a:srgbClr val="9900FF"/>
                </a:solidFill>
                <a:latin typeface="Lato"/>
                <a:ea typeface="Lato"/>
                <a:cs typeface="Lato"/>
                <a:sym typeface="Lato"/>
              </a:rPr>
              <a:t>        UserDAO userDAO = new UserDAO();</a:t>
            </a:r>
            <a:endParaRPr>
              <a:solidFill>
                <a:srgbClr val="9900FF"/>
              </a:solidFill>
              <a:latin typeface="Lato"/>
              <a:ea typeface="Lato"/>
              <a:cs typeface="Lato"/>
              <a:sym typeface="Lato"/>
            </a:endParaRPr>
          </a:p>
          <a:p>
            <a:pPr indent="0" lvl="0" marL="0" rtl="0" algn="l">
              <a:spcBef>
                <a:spcPts val="1200"/>
              </a:spcBef>
              <a:spcAft>
                <a:spcPts val="0"/>
              </a:spcAft>
              <a:buClr>
                <a:schemeClr val="dk1"/>
              </a:buClr>
              <a:buSzPct val="61111"/>
              <a:buFont typeface="Arial"/>
              <a:buNone/>
            </a:pPr>
            <a:r>
              <a:rPr lang="en-GB">
                <a:solidFill>
                  <a:srgbClr val="9900FF"/>
                </a:solidFill>
                <a:latin typeface="Lato"/>
                <a:ea typeface="Lato"/>
                <a:cs typeface="Lato"/>
                <a:sym typeface="Lato"/>
              </a:rPr>
              <a:t>        User newUser = new User("JaneDoe", "jane.doe@example.com", "password456");</a:t>
            </a:r>
            <a:endParaRPr>
              <a:solidFill>
                <a:srgbClr val="9900FF"/>
              </a:solidFill>
              <a:latin typeface="Lato"/>
              <a:ea typeface="Lato"/>
              <a:cs typeface="Lato"/>
              <a:sym typeface="Lato"/>
            </a:endParaRPr>
          </a:p>
          <a:p>
            <a:pPr indent="0" lvl="0" marL="0" rtl="0" algn="l">
              <a:spcBef>
                <a:spcPts val="1200"/>
              </a:spcBef>
              <a:spcAft>
                <a:spcPts val="0"/>
              </a:spcAft>
              <a:buClr>
                <a:schemeClr val="dk1"/>
              </a:buClr>
              <a:buSzPct val="61111"/>
              <a:buFont typeface="Arial"/>
              <a:buNone/>
            </a:pPr>
            <a:r>
              <a:rPr lang="en-GB">
                <a:solidFill>
                  <a:srgbClr val="9900FF"/>
                </a:solidFill>
                <a:latin typeface="Lato"/>
                <a:ea typeface="Lato"/>
                <a:cs typeface="Lato"/>
                <a:sym typeface="Lato"/>
              </a:rPr>
              <a:t>        userDAO.saveUser(newUser);</a:t>
            </a:r>
            <a:endParaRPr>
              <a:solidFill>
                <a:srgbClr val="9900FF"/>
              </a:solidFill>
              <a:latin typeface="Lato"/>
              <a:ea typeface="Lato"/>
              <a:cs typeface="Lato"/>
              <a:sym typeface="Lato"/>
            </a:endParaRPr>
          </a:p>
          <a:p>
            <a:pPr indent="0" lvl="0" marL="0" rtl="0" algn="l">
              <a:spcBef>
                <a:spcPts val="1200"/>
              </a:spcBef>
              <a:spcAft>
                <a:spcPts val="0"/>
              </a:spcAft>
              <a:buClr>
                <a:schemeClr val="dk1"/>
              </a:buClr>
              <a:buSzPct val="61111"/>
              <a:buFont typeface="Arial"/>
              <a:buNone/>
            </a:pPr>
            <a:r>
              <a:rPr lang="en-GB">
                <a:solidFill>
                  <a:srgbClr val="9900FF"/>
                </a:solidFill>
                <a:latin typeface="Lato"/>
                <a:ea typeface="Lato"/>
                <a:cs typeface="Lato"/>
                <a:sym typeface="Lato"/>
              </a:rPr>
              <a:t>    }</a:t>
            </a:r>
            <a:endParaRPr>
              <a:solidFill>
                <a:srgbClr val="9900FF"/>
              </a:solidFill>
              <a:latin typeface="Lato"/>
              <a:ea typeface="Lato"/>
              <a:cs typeface="Lato"/>
              <a:sym typeface="Lato"/>
            </a:endParaRPr>
          </a:p>
          <a:p>
            <a:pPr indent="0" lvl="0" marL="0" rtl="0" algn="l">
              <a:spcBef>
                <a:spcPts val="1200"/>
              </a:spcBef>
              <a:spcAft>
                <a:spcPts val="0"/>
              </a:spcAft>
              <a:buClr>
                <a:schemeClr val="dk1"/>
              </a:buClr>
              <a:buSzPct val="61111"/>
              <a:buFont typeface="Arial"/>
              <a:buNone/>
            </a:pPr>
            <a:r>
              <a:rPr lang="en-GB">
                <a:solidFill>
                  <a:srgbClr val="9900FF"/>
                </a:solidFill>
                <a:latin typeface="Lato"/>
                <a:ea typeface="Lato"/>
                <a:cs typeface="Lato"/>
                <a:sym typeface="Lato"/>
              </a:rPr>
              <a:t>}</a:t>
            </a:r>
            <a:endParaRPr>
              <a:solidFill>
                <a:srgbClr val="9900FF"/>
              </a:solidFill>
              <a:latin typeface="Lato"/>
              <a:ea typeface="Lato"/>
              <a:cs typeface="Lato"/>
              <a:sym typeface="Lato"/>
            </a:endParaRPr>
          </a:p>
          <a:p>
            <a:pPr indent="0" lvl="0" marL="0" rtl="0" algn="l">
              <a:spcBef>
                <a:spcPts val="1200"/>
              </a:spcBef>
              <a:spcAft>
                <a:spcPts val="0"/>
              </a:spcAft>
              <a:buClr>
                <a:schemeClr val="dk1"/>
              </a:buClr>
              <a:buSzPct val="61111"/>
              <a:buFont typeface="Arial"/>
              <a:buNone/>
            </a:pPr>
            <a:r>
              <a:t/>
            </a:r>
            <a:endParaRPr>
              <a:solidFill>
                <a:srgbClr val="9900FF"/>
              </a:solidFill>
              <a:latin typeface="Lato"/>
              <a:ea typeface="Lato"/>
              <a:cs typeface="Lato"/>
              <a:sym typeface="Lato"/>
            </a:endParaRPr>
          </a:p>
          <a:p>
            <a:pPr indent="0" lvl="0" marL="0" rtl="0" algn="l">
              <a:spcBef>
                <a:spcPts val="1200"/>
              </a:spcBef>
              <a:spcAft>
                <a:spcPts val="1200"/>
              </a:spcAft>
              <a:buNone/>
            </a:pPr>
            <a:r>
              <a:t/>
            </a:r>
            <a:endParaRPr>
              <a:solidFill>
                <a:srgbClr val="9900FF"/>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Clr>
                <a:schemeClr val="dk1"/>
              </a:buClr>
              <a:buSzPts val="1100"/>
              <a:buFont typeface="Arial"/>
              <a:buNone/>
            </a:pPr>
            <a:r>
              <a:rPr b="1" lang="en-GB" sz="1800">
                <a:solidFill>
                  <a:srgbClr val="9900FF"/>
                </a:solidFill>
                <a:latin typeface="Lato"/>
                <a:ea typeface="Lato"/>
                <a:cs typeface="Lato"/>
                <a:sym typeface="Lato"/>
              </a:rPr>
              <a:t>Read (Retrieve) an Entity</a:t>
            </a:r>
            <a:endParaRPr sz="3300">
              <a:solidFill>
                <a:srgbClr val="9900FF"/>
              </a:solidFill>
              <a:latin typeface="Lato"/>
              <a:ea typeface="Lato"/>
              <a:cs typeface="Lato"/>
              <a:sym typeface="Lato"/>
            </a:endParaRPr>
          </a:p>
        </p:txBody>
      </p:sp>
      <p:sp>
        <p:nvSpPr>
          <p:cNvPr id="254" name="Google Shape;254;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t/>
            </a:r>
            <a:endParaRPr b="1">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sz="1600">
                <a:solidFill>
                  <a:srgbClr val="9900FF"/>
                </a:solidFill>
                <a:latin typeface="Lato"/>
                <a:ea typeface="Lato"/>
                <a:cs typeface="Lato"/>
                <a:sym typeface="Lato"/>
              </a:rPr>
              <a:t>To read an entity from the database, you can use the get() or load() method.</a:t>
            </a:r>
            <a:endParaRPr sz="1600">
              <a:solidFill>
                <a:srgbClr val="9900FF"/>
              </a:solidFill>
              <a:latin typeface="Lato"/>
              <a:ea typeface="Lato"/>
              <a:cs typeface="Lato"/>
              <a:sym typeface="Lato"/>
            </a:endParaRPr>
          </a:p>
          <a:p>
            <a:pPr indent="-330200" lvl="0" marL="457200" rtl="0" algn="l">
              <a:spcBef>
                <a:spcPts val="1200"/>
              </a:spcBef>
              <a:spcAft>
                <a:spcPts val="0"/>
              </a:spcAft>
              <a:buClr>
                <a:srgbClr val="9900FF"/>
              </a:buClr>
              <a:buSzPts val="1600"/>
              <a:buChar char="●"/>
            </a:pPr>
            <a:r>
              <a:rPr b="1" lang="en-GB" sz="1600">
                <a:solidFill>
                  <a:srgbClr val="9900FF"/>
                </a:solidFill>
                <a:latin typeface="Lato"/>
                <a:ea typeface="Lato"/>
                <a:cs typeface="Lato"/>
                <a:sym typeface="Lato"/>
              </a:rPr>
              <a:t>get()</a:t>
            </a:r>
            <a:r>
              <a:rPr lang="en-GB" sz="1600">
                <a:solidFill>
                  <a:srgbClr val="9900FF"/>
                </a:solidFill>
                <a:latin typeface="Lato"/>
                <a:ea typeface="Lato"/>
                <a:cs typeface="Lato"/>
                <a:sym typeface="Lato"/>
              </a:rPr>
              <a:t>: Retrieves the entity by its primary key and returns null if the entity is not found.</a:t>
            </a:r>
            <a:endParaRPr sz="1600">
              <a:solidFill>
                <a:srgbClr val="9900FF"/>
              </a:solidFill>
              <a:latin typeface="Lato"/>
              <a:ea typeface="Lato"/>
              <a:cs typeface="Lato"/>
              <a:sym typeface="Lato"/>
            </a:endParaRPr>
          </a:p>
          <a:p>
            <a:pPr indent="-330200" lvl="0" marL="457200" rtl="0" algn="l">
              <a:spcBef>
                <a:spcPts val="0"/>
              </a:spcBef>
              <a:spcAft>
                <a:spcPts val="0"/>
              </a:spcAft>
              <a:buClr>
                <a:srgbClr val="9900FF"/>
              </a:buClr>
              <a:buSzPts val="1600"/>
              <a:buChar char="●"/>
            </a:pPr>
            <a:r>
              <a:rPr b="1" lang="en-GB" sz="1600">
                <a:solidFill>
                  <a:srgbClr val="9900FF"/>
                </a:solidFill>
                <a:latin typeface="Lato"/>
                <a:ea typeface="Lato"/>
                <a:cs typeface="Lato"/>
                <a:sym typeface="Lato"/>
              </a:rPr>
              <a:t>load()</a:t>
            </a:r>
            <a:r>
              <a:rPr lang="en-GB" sz="1600">
                <a:solidFill>
                  <a:srgbClr val="9900FF"/>
                </a:solidFill>
                <a:latin typeface="Lato"/>
                <a:ea typeface="Lato"/>
                <a:cs typeface="Lato"/>
                <a:sym typeface="Lato"/>
              </a:rPr>
              <a:t>: Retrieves the entity by its primary key, but throws an exception if the entity is not found.</a:t>
            </a:r>
            <a:endParaRPr sz="1600">
              <a:solidFill>
                <a:srgbClr val="9900FF"/>
              </a:solidFill>
              <a:latin typeface="Lato"/>
              <a:ea typeface="Lato"/>
              <a:cs typeface="Lato"/>
              <a:sym typeface="Lato"/>
            </a:endParaRPr>
          </a:p>
          <a:p>
            <a:pPr indent="0" lvl="0" marL="0" rtl="0" algn="l">
              <a:spcBef>
                <a:spcPts val="1200"/>
              </a:spcBef>
              <a:spcAft>
                <a:spcPts val="1200"/>
              </a:spcAft>
              <a:buNone/>
            </a:pPr>
            <a:r>
              <a:t/>
            </a:r>
            <a:endParaRPr sz="2300">
              <a:solidFill>
                <a:srgbClr val="9900FF"/>
              </a:solidFill>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6"/>
          <p:cNvSpPr txBox="1"/>
          <p:nvPr>
            <p:ph type="title"/>
          </p:nvPr>
        </p:nvSpPr>
        <p:spPr>
          <a:xfrm>
            <a:off x="402775" y="119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9900FF"/>
                </a:solidFill>
                <a:latin typeface="Lato"/>
                <a:ea typeface="Lato"/>
                <a:cs typeface="Lato"/>
                <a:sym typeface="Lato"/>
              </a:rPr>
              <a:t>Example</a:t>
            </a:r>
            <a:endParaRPr>
              <a:solidFill>
                <a:srgbClr val="9900FF"/>
              </a:solidFill>
              <a:latin typeface="Lato"/>
              <a:ea typeface="Lato"/>
              <a:cs typeface="Lato"/>
              <a:sym typeface="Lato"/>
            </a:endParaRPr>
          </a:p>
        </p:txBody>
      </p:sp>
      <p:sp>
        <p:nvSpPr>
          <p:cNvPr id="260" name="Google Shape;260;p46"/>
          <p:cNvSpPr txBox="1"/>
          <p:nvPr/>
        </p:nvSpPr>
        <p:spPr>
          <a:xfrm>
            <a:off x="210600" y="691875"/>
            <a:ext cx="87228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9900FF"/>
                </a:solidFill>
                <a:latin typeface="Lato"/>
                <a:ea typeface="Lato"/>
                <a:cs typeface="Lato"/>
                <a:sym typeface="Lato"/>
              </a:rPr>
              <a:t>public class UserDAO {</a:t>
            </a:r>
            <a:endParaRPr sz="1800">
              <a:solidFill>
                <a:srgbClr val="9900FF"/>
              </a:solidFill>
              <a:latin typeface="Lato"/>
              <a:ea typeface="Lato"/>
              <a:cs typeface="Lato"/>
              <a:sym typeface="Lato"/>
            </a:endParaRPr>
          </a:p>
          <a:p>
            <a:pPr indent="0" lvl="0" marL="0" rtl="0" algn="l">
              <a:spcBef>
                <a:spcPts val="0"/>
              </a:spcBef>
              <a:spcAft>
                <a:spcPts val="0"/>
              </a:spcAft>
              <a:buNone/>
            </a:pPr>
            <a:r>
              <a:rPr lang="en-GB" sz="1800">
                <a:solidFill>
                  <a:srgbClr val="9900FF"/>
                </a:solidFill>
                <a:latin typeface="Lato"/>
                <a:ea typeface="Lato"/>
                <a:cs typeface="Lato"/>
                <a:sym typeface="Lato"/>
              </a:rPr>
              <a:t>    public User getUserById(Long userId) {</a:t>
            </a:r>
            <a:endParaRPr sz="1800">
              <a:solidFill>
                <a:srgbClr val="9900FF"/>
              </a:solidFill>
              <a:latin typeface="Lato"/>
              <a:ea typeface="Lato"/>
              <a:cs typeface="Lato"/>
              <a:sym typeface="Lato"/>
            </a:endParaRPr>
          </a:p>
          <a:p>
            <a:pPr indent="0" lvl="0" marL="0" rtl="0" algn="l">
              <a:spcBef>
                <a:spcPts val="0"/>
              </a:spcBef>
              <a:spcAft>
                <a:spcPts val="0"/>
              </a:spcAft>
              <a:buNone/>
            </a:pPr>
            <a:r>
              <a:rPr lang="en-GB" sz="1800">
                <a:solidFill>
                  <a:srgbClr val="9900FF"/>
                </a:solidFill>
                <a:latin typeface="Lato"/>
                <a:ea typeface="Lato"/>
                <a:cs typeface="Lato"/>
                <a:sym typeface="Lato"/>
              </a:rPr>
              <a:t>        Session session = HibernateUtil.getSessionFactory().openSession();</a:t>
            </a:r>
            <a:endParaRPr sz="1800">
              <a:solidFill>
                <a:srgbClr val="9900FF"/>
              </a:solidFill>
              <a:latin typeface="Lato"/>
              <a:ea typeface="Lato"/>
              <a:cs typeface="Lato"/>
              <a:sym typeface="Lato"/>
            </a:endParaRPr>
          </a:p>
          <a:p>
            <a:pPr indent="0" lvl="0" marL="0" rtl="0" algn="l">
              <a:spcBef>
                <a:spcPts val="0"/>
              </a:spcBef>
              <a:spcAft>
                <a:spcPts val="0"/>
              </a:spcAft>
              <a:buNone/>
            </a:pPr>
            <a:r>
              <a:rPr lang="en-GB" sz="1800">
                <a:solidFill>
                  <a:srgbClr val="9900FF"/>
                </a:solidFill>
                <a:latin typeface="Lato"/>
                <a:ea typeface="Lato"/>
                <a:cs typeface="Lato"/>
                <a:sym typeface="Lato"/>
              </a:rPr>
              <a:t>        User user = null;</a:t>
            </a:r>
            <a:endParaRPr sz="1800">
              <a:solidFill>
                <a:srgbClr val="9900FF"/>
              </a:solidFill>
              <a:latin typeface="Lato"/>
              <a:ea typeface="Lato"/>
              <a:cs typeface="Lato"/>
              <a:sym typeface="Lato"/>
            </a:endParaRPr>
          </a:p>
          <a:p>
            <a:pPr indent="0" lvl="0" marL="0" rtl="0" algn="l">
              <a:spcBef>
                <a:spcPts val="0"/>
              </a:spcBef>
              <a:spcAft>
                <a:spcPts val="0"/>
              </a:spcAft>
              <a:buNone/>
            </a:pPr>
            <a:r>
              <a:rPr lang="en-GB" sz="1800">
                <a:solidFill>
                  <a:srgbClr val="9900FF"/>
                </a:solidFill>
                <a:latin typeface="Lato"/>
                <a:ea typeface="Lato"/>
                <a:cs typeface="Lato"/>
                <a:sym typeface="Lato"/>
              </a:rPr>
              <a:t>        </a:t>
            </a:r>
            <a:endParaRPr sz="1800">
              <a:solidFill>
                <a:srgbClr val="9900FF"/>
              </a:solidFill>
              <a:latin typeface="Lato"/>
              <a:ea typeface="Lato"/>
              <a:cs typeface="Lato"/>
              <a:sym typeface="Lato"/>
            </a:endParaRPr>
          </a:p>
          <a:p>
            <a:pPr indent="0" lvl="0" marL="0" rtl="0" algn="l">
              <a:spcBef>
                <a:spcPts val="0"/>
              </a:spcBef>
              <a:spcAft>
                <a:spcPts val="0"/>
              </a:spcAft>
              <a:buNone/>
            </a:pPr>
            <a:r>
              <a:rPr lang="en-GB" sz="1800">
                <a:solidFill>
                  <a:srgbClr val="9900FF"/>
                </a:solidFill>
                <a:latin typeface="Lato"/>
                <a:ea typeface="Lato"/>
                <a:cs typeface="Lato"/>
                <a:sym typeface="Lato"/>
              </a:rPr>
              <a:t>        try {</a:t>
            </a:r>
            <a:endParaRPr sz="1800">
              <a:solidFill>
                <a:srgbClr val="9900FF"/>
              </a:solidFill>
              <a:latin typeface="Lato"/>
              <a:ea typeface="Lato"/>
              <a:cs typeface="Lato"/>
              <a:sym typeface="Lato"/>
            </a:endParaRPr>
          </a:p>
          <a:p>
            <a:pPr indent="0" lvl="0" marL="0" rtl="0" algn="l">
              <a:spcBef>
                <a:spcPts val="0"/>
              </a:spcBef>
              <a:spcAft>
                <a:spcPts val="0"/>
              </a:spcAft>
              <a:buNone/>
            </a:pPr>
            <a:r>
              <a:rPr lang="en-GB" sz="1800">
                <a:solidFill>
                  <a:srgbClr val="9900FF"/>
                </a:solidFill>
                <a:latin typeface="Lato"/>
                <a:ea typeface="Lato"/>
                <a:cs typeface="Lato"/>
                <a:sym typeface="Lato"/>
              </a:rPr>
              <a:t>            user = session.get(User.class, userId);  // Retrieve the entity by its ID</a:t>
            </a:r>
            <a:endParaRPr sz="1800">
              <a:solidFill>
                <a:srgbClr val="9900FF"/>
              </a:solidFill>
              <a:latin typeface="Lato"/>
              <a:ea typeface="Lato"/>
              <a:cs typeface="Lato"/>
              <a:sym typeface="Lato"/>
            </a:endParaRPr>
          </a:p>
          <a:p>
            <a:pPr indent="0" lvl="0" marL="0" rtl="0" algn="l">
              <a:spcBef>
                <a:spcPts val="0"/>
              </a:spcBef>
              <a:spcAft>
                <a:spcPts val="0"/>
              </a:spcAft>
              <a:buNone/>
            </a:pPr>
            <a:r>
              <a:rPr lang="en-GB" sz="1800">
                <a:solidFill>
                  <a:srgbClr val="9900FF"/>
                </a:solidFill>
                <a:latin typeface="Lato"/>
                <a:ea typeface="Lato"/>
                <a:cs typeface="Lato"/>
                <a:sym typeface="Lato"/>
              </a:rPr>
              <a:t>        } finally {</a:t>
            </a:r>
            <a:endParaRPr sz="1800">
              <a:solidFill>
                <a:srgbClr val="9900FF"/>
              </a:solidFill>
              <a:latin typeface="Lato"/>
              <a:ea typeface="Lato"/>
              <a:cs typeface="Lato"/>
              <a:sym typeface="Lato"/>
            </a:endParaRPr>
          </a:p>
          <a:p>
            <a:pPr indent="0" lvl="0" marL="0" rtl="0" algn="l">
              <a:spcBef>
                <a:spcPts val="0"/>
              </a:spcBef>
              <a:spcAft>
                <a:spcPts val="0"/>
              </a:spcAft>
              <a:buNone/>
            </a:pPr>
            <a:r>
              <a:rPr lang="en-GB" sz="1800">
                <a:solidFill>
                  <a:srgbClr val="9900FF"/>
                </a:solidFill>
                <a:latin typeface="Lato"/>
                <a:ea typeface="Lato"/>
                <a:cs typeface="Lato"/>
                <a:sym typeface="Lato"/>
              </a:rPr>
              <a:t>            session.close();</a:t>
            </a:r>
            <a:endParaRPr sz="1800">
              <a:solidFill>
                <a:srgbClr val="9900FF"/>
              </a:solidFill>
              <a:latin typeface="Lato"/>
              <a:ea typeface="Lato"/>
              <a:cs typeface="Lato"/>
              <a:sym typeface="Lato"/>
            </a:endParaRPr>
          </a:p>
          <a:p>
            <a:pPr indent="0" lvl="0" marL="0" rtl="0" algn="l">
              <a:spcBef>
                <a:spcPts val="0"/>
              </a:spcBef>
              <a:spcAft>
                <a:spcPts val="0"/>
              </a:spcAft>
              <a:buNone/>
            </a:pPr>
            <a:r>
              <a:rPr lang="en-GB" sz="1800">
                <a:solidFill>
                  <a:srgbClr val="9900FF"/>
                </a:solidFill>
                <a:latin typeface="Lato"/>
                <a:ea typeface="Lato"/>
                <a:cs typeface="Lato"/>
                <a:sym typeface="Lato"/>
              </a:rPr>
              <a:t>        }</a:t>
            </a:r>
            <a:endParaRPr sz="1800">
              <a:solidFill>
                <a:srgbClr val="9900FF"/>
              </a:solidFill>
              <a:latin typeface="Lato"/>
              <a:ea typeface="Lato"/>
              <a:cs typeface="Lato"/>
              <a:sym typeface="Lato"/>
            </a:endParaRPr>
          </a:p>
          <a:p>
            <a:pPr indent="0" lvl="0" marL="0" rtl="0" algn="l">
              <a:spcBef>
                <a:spcPts val="0"/>
              </a:spcBef>
              <a:spcAft>
                <a:spcPts val="0"/>
              </a:spcAft>
              <a:buNone/>
            </a:pPr>
            <a:r>
              <a:rPr lang="en-GB" sz="1800">
                <a:solidFill>
                  <a:srgbClr val="9900FF"/>
                </a:solidFill>
                <a:latin typeface="Lato"/>
                <a:ea typeface="Lato"/>
                <a:cs typeface="Lato"/>
                <a:sym typeface="Lato"/>
              </a:rPr>
              <a:t>        </a:t>
            </a:r>
            <a:endParaRPr sz="1800">
              <a:solidFill>
                <a:srgbClr val="9900FF"/>
              </a:solidFill>
              <a:latin typeface="Lato"/>
              <a:ea typeface="Lato"/>
              <a:cs typeface="Lato"/>
              <a:sym typeface="Lato"/>
            </a:endParaRPr>
          </a:p>
          <a:p>
            <a:pPr indent="0" lvl="0" marL="0" rtl="0" algn="l">
              <a:spcBef>
                <a:spcPts val="0"/>
              </a:spcBef>
              <a:spcAft>
                <a:spcPts val="0"/>
              </a:spcAft>
              <a:buNone/>
            </a:pPr>
            <a:r>
              <a:rPr lang="en-GB" sz="1800">
                <a:solidFill>
                  <a:srgbClr val="9900FF"/>
                </a:solidFill>
                <a:latin typeface="Lato"/>
                <a:ea typeface="Lato"/>
                <a:cs typeface="Lato"/>
                <a:sym typeface="Lato"/>
              </a:rPr>
              <a:t>        return user;</a:t>
            </a:r>
            <a:endParaRPr sz="1800">
              <a:solidFill>
                <a:srgbClr val="9900FF"/>
              </a:solidFill>
              <a:latin typeface="Lato"/>
              <a:ea typeface="Lato"/>
              <a:cs typeface="Lato"/>
              <a:sym typeface="Lato"/>
            </a:endParaRPr>
          </a:p>
          <a:p>
            <a:pPr indent="0" lvl="0" marL="0" rtl="0" algn="l">
              <a:spcBef>
                <a:spcPts val="0"/>
              </a:spcBef>
              <a:spcAft>
                <a:spcPts val="0"/>
              </a:spcAft>
              <a:buNone/>
            </a:pPr>
            <a:r>
              <a:rPr lang="en-GB" sz="1800">
                <a:solidFill>
                  <a:srgbClr val="9900FF"/>
                </a:solidFill>
                <a:latin typeface="Lato"/>
                <a:ea typeface="Lato"/>
                <a:cs typeface="Lato"/>
                <a:sym typeface="Lato"/>
              </a:rPr>
              <a:t>    }</a:t>
            </a:r>
            <a:endParaRPr sz="1800">
              <a:solidFill>
                <a:srgbClr val="9900FF"/>
              </a:solidFill>
              <a:latin typeface="Lato"/>
              <a:ea typeface="Lato"/>
              <a:cs typeface="Lato"/>
              <a:sym typeface="Lato"/>
            </a:endParaRPr>
          </a:p>
          <a:p>
            <a:pPr indent="0" lvl="0" marL="0" rtl="0" algn="l">
              <a:spcBef>
                <a:spcPts val="0"/>
              </a:spcBef>
              <a:spcAft>
                <a:spcPts val="0"/>
              </a:spcAft>
              <a:buNone/>
            </a:pPr>
            <a:r>
              <a:rPr lang="en-GB" sz="1800">
                <a:solidFill>
                  <a:srgbClr val="9900FF"/>
                </a:solidFill>
                <a:latin typeface="Lato"/>
                <a:ea typeface="Lato"/>
                <a:cs typeface="Lato"/>
                <a:sym typeface="Lato"/>
              </a:rPr>
              <a:t>}</a:t>
            </a:r>
            <a:endParaRPr sz="1800">
              <a:solidFill>
                <a:srgbClr val="9900FF"/>
              </a:solidFill>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7"/>
          <p:cNvSpPr txBox="1"/>
          <p:nvPr>
            <p:ph type="title"/>
          </p:nvPr>
        </p:nvSpPr>
        <p:spPr>
          <a:xfrm>
            <a:off x="311700" y="445025"/>
            <a:ext cx="16434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990"/>
              <a:buNone/>
            </a:pPr>
            <a:r>
              <a:rPr lang="en-GB" sz="2620">
                <a:solidFill>
                  <a:srgbClr val="9900FF"/>
                </a:solidFill>
                <a:latin typeface="Lato"/>
                <a:ea typeface="Lato"/>
                <a:cs typeface="Lato"/>
                <a:sym typeface="Lato"/>
              </a:rPr>
              <a:t>Usage</a:t>
            </a:r>
            <a:endParaRPr sz="2620">
              <a:solidFill>
                <a:srgbClr val="9900FF"/>
              </a:solidFill>
              <a:latin typeface="Lato"/>
              <a:ea typeface="Lato"/>
              <a:cs typeface="Lato"/>
              <a:sym typeface="Lato"/>
            </a:endParaRPr>
          </a:p>
        </p:txBody>
      </p:sp>
      <p:sp>
        <p:nvSpPr>
          <p:cNvPr id="266" name="Google Shape;266;p47"/>
          <p:cNvSpPr txBox="1"/>
          <p:nvPr/>
        </p:nvSpPr>
        <p:spPr>
          <a:xfrm>
            <a:off x="2118075" y="300775"/>
            <a:ext cx="67929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00">
                <a:solidFill>
                  <a:srgbClr val="9900FF"/>
                </a:solidFill>
                <a:latin typeface="Lato"/>
                <a:ea typeface="Lato"/>
                <a:cs typeface="Lato"/>
                <a:sym typeface="Lato"/>
              </a:rPr>
              <a:t>public class MainApp {</a:t>
            </a:r>
            <a:endParaRPr sz="1900">
              <a:solidFill>
                <a:srgbClr val="9900FF"/>
              </a:solidFill>
              <a:latin typeface="Lato"/>
              <a:ea typeface="Lato"/>
              <a:cs typeface="Lato"/>
              <a:sym typeface="Lato"/>
            </a:endParaRPr>
          </a:p>
          <a:p>
            <a:pPr indent="0" lvl="0" marL="0" rtl="0" algn="l">
              <a:spcBef>
                <a:spcPts val="0"/>
              </a:spcBef>
              <a:spcAft>
                <a:spcPts val="0"/>
              </a:spcAft>
              <a:buNone/>
            </a:pPr>
            <a:r>
              <a:rPr lang="en-GB" sz="1900">
                <a:solidFill>
                  <a:srgbClr val="9900FF"/>
                </a:solidFill>
                <a:latin typeface="Lato"/>
                <a:ea typeface="Lato"/>
                <a:cs typeface="Lato"/>
                <a:sym typeface="Lato"/>
              </a:rPr>
              <a:t>    public static void main(String[] args) {</a:t>
            </a:r>
            <a:endParaRPr sz="1900">
              <a:solidFill>
                <a:srgbClr val="9900FF"/>
              </a:solidFill>
              <a:latin typeface="Lato"/>
              <a:ea typeface="Lato"/>
              <a:cs typeface="Lato"/>
              <a:sym typeface="Lato"/>
            </a:endParaRPr>
          </a:p>
          <a:p>
            <a:pPr indent="0" lvl="0" marL="0" rtl="0" algn="l">
              <a:spcBef>
                <a:spcPts val="0"/>
              </a:spcBef>
              <a:spcAft>
                <a:spcPts val="0"/>
              </a:spcAft>
              <a:buNone/>
            </a:pPr>
            <a:r>
              <a:rPr lang="en-GB" sz="1900">
                <a:solidFill>
                  <a:srgbClr val="9900FF"/>
                </a:solidFill>
                <a:latin typeface="Lato"/>
                <a:ea typeface="Lato"/>
                <a:cs typeface="Lato"/>
                <a:sym typeface="Lato"/>
              </a:rPr>
              <a:t>        UserDAO userDAO = new UserDAO();</a:t>
            </a:r>
            <a:endParaRPr sz="1900">
              <a:solidFill>
                <a:srgbClr val="9900FF"/>
              </a:solidFill>
              <a:latin typeface="Lato"/>
              <a:ea typeface="Lato"/>
              <a:cs typeface="Lato"/>
              <a:sym typeface="Lato"/>
            </a:endParaRPr>
          </a:p>
          <a:p>
            <a:pPr indent="0" lvl="0" marL="0" rtl="0" algn="l">
              <a:spcBef>
                <a:spcPts val="0"/>
              </a:spcBef>
              <a:spcAft>
                <a:spcPts val="0"/>
              </a:spcAft>
              <a:buNone/>
            </a:pPr>
            <a:r>
              <a:rPr lang="en-GB" sz="1900">
                <a:solidFill>
                  <a:srgbClr val="9900FF"/>
                </a:solidFill>
                <a:latin typeface="Lato"/>
                <a:ea typeface="Lato"/>
                <a:cs typeface="Lato"/>
                <a:sym typeface="Lato"/>
              </a:rPr>
              <a:t>        User user = userDAO.getUserById(1L);  // Assuming a user with ID 1 exists</a:t>
            </a:r>
            <a:endParaRPr sz="1900">
              <a:solidFill>
                <a:srgbClr val="9900FF"/>
              </a:solidFill>
              <a:latin typeface="Lato"/>
              <a:ea typeface="Lato"/>
              <a:cs typeface="Lato"/>
              <a:sym typeface="Lato"/>
            </a:endParaRPr>
          </a:p>
          <a:p>
            <a:pPr indent="0" lvl="0" marL="0" rtl="0" algn="l">
              <a:spcBef>
                <a:spcPts val="0"/>
              </a:spcBef>
              <a:spcAft>
                <a:spcPts val="0"/>
              </a:spcAft>
              <a:buNone/>
            </a:pPr>
            <a:r>
              <a:rPr lang="en-GB" sz="1900">
                <a:solidFill>
                  <a:srgbClr val="9900FF"/>
                </a:solidFill>
                <a:latin typeface="Lato"/>
                <a:ea typeface="Lato"/>
                <a:cs typeface="Lato"/>
                <a:sym typeface="Lato"/>
              </a:rPr>
              <a:t>        </a:t>
            </a:r>
            <a:endParaRPr sz="1900">
              <a:solidFill>
                <a:srgbClr val="9900FF"/>
              </a:solidFill>
              <a:latin typeface="Lato"/>
              <a:ea typeface="Lato"/>
              <a:cs typeface="Lato"/>
              <a:sym typeface="Lato"/>
            </a:endParaRPr>
          </a:p>
          <a:p>
            <a:pPr indent="0" lvl="0" marL="0" rtl="0" algn="l">
              <a:spcBef>
                <a:spcPts val="0"/>
              </a:spcBef>
              <a:spcAft>
                <a:spcPts val="0"/>
              </a:spcAft>
              <a:buNone/>
            </a:pPr>
            <a:r>
              <a:rPr lang="en-GB" sz="1900">
                <a:solidFill>
                  <a:srgbClr val="9900FF"/>
                </a:solidFill>
                <a:latin typeface="Lato"/>
                <a:ea typeface="Lato"/>
                <a:cs typeface="Lato"/>
                <a:sym typeface="Lato"/>
              </a:rPr>
              <a:t>        if (user != null) {</a:t>
            </a:r>
            <a:endParaRPr sz="1900">
              <a:solidFill>
                <a:srgbClr val="9900FF"/>
              </a:solidFill>
              <a:latin typeface="Lato"/>
              <a:ea typeface="Lato"/>
              <a:cs typeface="Lato"/>
              <a:sym typeface="Lato"/>
            </a:endParaRPr>
          </a:p>
          <a:p>
            <a:pPr indent="0" lvl="0" marL="0" rtl="0" algn="l">
              <a:spcBef>
                <a:spcPts val="0"/>
              </a:spcBef>
              <a:spcAft>
                <a:spcPts val="0"/>
              </a:spcAft>
              <a:buNone/>
            </a:pPr>
            <a:r>
              <a:rPr lang="en-GB" sz="1900">
                <a:solidFill>
                  <a:srgbClr val="9900FF"/>
                </a:solidFill>
                <a:latin typeface="Lato"/>
                <a:ea typeface="Lato"/>
                <a:cs typeface="Lato"/>
                <a:sym typeface="Lato"/>
              </a:rPr>
              <a:t>            System.out.println("User found: " + user.getUsername());</a:t>
            </a:r>
            <a:endParaRPr sz="1900">
              <a:solidFill>
                <a:srgbClr val="9900FF"/>
              </a:solidFill>
              <a:latin typeface="Lato"/>
              <a:ea typeface="Lato"/>
              <a:cs typeface="Lato"/>
              <a:sym typeface="Lato"/>
            </a:endParaRPr>
          </a:p>
          <a:p>
            <a:pPr indent="0" lvl="0" marL="0" rtl="0" algn="l">
              <a:spcBef>
                <a:spcPts val="0"/>
              </a:spcBef>
              <a:spcAft>
                <a:spcPts val="0"/>
              </a:spcAft>
              <a:buNone/>
            </a:pPr>
            <a:r>
              <a:rPr lang="en-GB" sz="1900">
                <a:solidFill>
                  <a:srgbClr val="9900FF"/>
                </a:solidFill>
                <a:latin typeface="Lato"/>
                <a:ea typeface="Lato"/>
                <a:cs typeface="Lato"/>
                <a:sym typeface="Lato"/>
              </a:rPr>
              <a:t>        } else {</a:t>
            </a:r>
            <a:endParaRPr sz="1900">
              <a:solidFill>
                <a:srgbClr val="9900FF"/>
              </a:solidFill>
              <a:latin typeface="Lato"/>
              <a:ea typeface="Lato"/>
              <a:cs typeface="Lato"/>
              <a:sym typeface="Lato"/>
            </a:endParaRPr>
          </a:p>
          <a:p>
            <a:pPr indent="0" lvl="0" marL="0" rtl="0" algn="l">
              <a:spcBef>
                <a:spcPts val="0"/>
              </a:spcBef>
              <a:spcAft>
                <a:spcPts val="0"/>
              </a:spcAft>
              <a:buNone/>
            </a:pPr>
            <a:r>
              <a:rPr lang="en-GB" sz="1900">
                <a:solidFill>
                  <a:srgbClr val="9900FF"/>
                </a:solidFill>
                <a:latin typeface="Lato"/>
                <a:ea typeface="Lato"/>
                <a:cs typeface="Lato"/>
                <a:sym typeface="Lato"/>
              </a:rPr>
              <a:t>            System.out.println("User not found.");</a:t>
            </a:r>
            <a:endParaRPr sz="1900">
              <a:solidFill>
                <a:srgbClr val="9900FF"/>
              </a:solidFill>
              <a:latin typeface="Lato"/>
              <a:ea typeface="Lato"/>
              <a:cs typeface="Lato"/>
              <a:sym typeface="Lato"/>
            </a:endParaRPr>
          </a:p>
          <a:p>
            <a:pPr indent="0" lvl="0" marL="0" rtl="0" algn="l">
              <a:spcBef>
                <a:spcPts val="0"/>
              </a:spcBef>
              <a:spcAft>
                <a:spcPts val="0"/>
              </a:spcAft>
              <a:buNone/>
            </a:pPr>
            <a:r>
              <a:rPr lang="en-GB" sz="1900">
                <a:solidFill>
                  <a:srgbClr val="9900FF"/>
                </a:solidFill>
                <a:latin typeface="Lato"/>
                <a:ea typeface="Lato"/>
                <a:cs typeface="Lato"/>
                <a:sym typeface="Lato"/>
              </a:rPr>
              <a:t>        }</a:t>
            </a:r>
            <a:endParaRPr sz="1900">
              <a:solidFill>
                <a:srgbClr val="9900FF"/>
              </a:solidFill>
              <a:latin typeface="Lato"/>
              <a:ea typeface="Lato"/>
              <a:cs typeface="Lato"/>
              <a:sym typeface="Lato"/>
            </a:endParaRPr>
          </a:p>
          <a:p>
            <a:pPr indent="0" lvl="0" marL="0" rtl="0" algn="l">
              <a:spcBef>
                <a:spcPts val="0"/>
              </a:spcBef>
              <a:spcAft>
                <a:spcPts val="0"/>
              </a:spcAft>
              <a:buNone/>
            </a:pPr>
            <a:r>
              <a:rPr lang="en-GB" sz="1900">
                <a:solidFill>
                  <a:srgbClr val="9900FF"/>
                </a:solidFill>
                <a:latin typeface="Lato"/>
                <a:ea typeface="Lato"/>
                <a:cs typeface="Lato"/>
                <a:sym typeface="Lato"/>
              </a:rPr>
              <a:t>    }</a:t>
            </a:r>
            <a:endParaRPr sz="1900">
              <a:solidFill>
                <a:srgbClr val="9900FF"/>
              </a:solidFill>
              <a:latin typeface="Lato"/>
              <a:ea typeface="Lato"/>
              <a:cs typeface="Lato"/>
              <a:sym typeface="Lato"/>
            </a:endParaRPr>
          </a:p>
          <a:p>
            <a:pPr indent="0" lvl="0" marL="0" rtl="0" algn="l">
              <a:spcBef>
                <a:spcPts val="0"/>
              </a:spcBef>
              <a:spcAft>
                <a:spcPts val="0"/>
              </a:spcAft>
              <a:buNone/>
            </a:pPr>
            <a:r>
              <a:rPr lang="en-GB" sz="1900">
                <a:solidFill>
                  <a:srgbClr val="9900FF"/>
                </a:solidFill>
                <a:latin typeface="Lato"/>
                <a:ea typeface="Lato"/>
                <a:cs typeface="Lato"/>
                <a:sym typeface="Lato"/>
              </a:rPr>
              <a:t>}</a:t>
            </a:r>
            <a:endParaRPr sz="1900">
              <a:solidFill>
                <a:srgbClr val="9900FF"/>
              </a:solidFill>
              <a:latin typeface="Lato"/>
              <a:ea typeface="Lato"/>
              <a:cs typeface="Lato"/>
              <a:sym typeface="Lato"/>
            </a:endParaRPr>
          </a:p>
          <a:p>
            <a:pPr indent="0" lvl="0" marL="0" rtl="0" algn="l">
              <a:spcBef>
                <a:spcPts val="0"/>
              </a:spcBef>
              <a:spcAft>
                <a:spcPts val="0"/>
              </a:spcAft>
              <a:buNone/>
            </a:pPr>
            <a:r>
              <a:t/>
            </a:r>
            <a:endParaRPr sz="1900">
              <a:solidFill>
                <a:srgbClr val="9900FF"/>
              </a:solidFill>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8"/>
          <p:cNvSpPr txBox="1"/>
          <p:nvPr>
            <p:ph type="title"/>
          </p:nvPr>
        </p:nvSpPr>
        <p:spPr>
          <a:xfrm>
            <a:off x="406840" y="445025"/>
            <a:ext cx="3311100" cy="881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Clr>
                <a:schemeClr val="dk1"/>
              </a:buClr>
              <a:buSzPct val="43612"/>
              <a:buFont typeface="Arial"/>
              <a:buNone/>
            </a:pPr>
            <a:r>
              <a:rPr b="1" lang="en-GB" sz="2522">
                <a:solidFill>
                  <a:srgbClr val="9900FF"/>
                </a:solidFill>
                <a:latin typeface="Lato"/>
                <a:ea typeface="Lato"/>
                <a:cs typeface="Lato"/>
                <a:sym typeface="Lato"/>
              </a:rPr>
              <a:t>Update an Entity</a:t>
            </a:r>
            <a:endParaRPr b="1" sz="2522">
              <a:solidFill>
                <a:srgbClr val="9900FF"/>
              </a:solidFill>
              <a:latin typeface="Lato"/>
              <a:ea typeface="Lato"/>
              <a:cs typeface="Lato"/>
              <a:sym typeface="Lato"/>
            </a:endParaRPr>
          </a:p>
          <a:p>
            <a:pPr indent="0" lvl="0" marL="0" rtl="0" algn="l">
              <a:lnSpc>
                <a:spcPct val="115000"/>
              </a:lnSpc>
              <a:spcBef>
                <a:spcPts val="1200"/>
              </a:spcBef>
              <a:spcAft>
                <a:spcPts val="0"/>
              </a:spcAft>
              <a:buClr>
                <a:schemeClr val="dk1"/>
              </a:buClr>
              <a:buSzPct val="100000"/>
              <a:buFont typeface="Arial"/>
              <a:buNone/>
            </a:pPr>
            <a:r>
              <a:t/>
            </a:r>
            <a:endParaRPr sz="1100">
              <a:solidFill>
                <a:srgbClr val="9900FF"/>
              </a:solidFill>
              <a:latin typeface="Lato"/>
              <a:ea typeface="Lato"/>
              <a:cs typeface="Lato"/>
              <a:sym typeface="Lato"/>
            </a:endParaRPr>
          </a:p>
          <a:p>
            <a:pPr indent="0" lvl="0" marL="0" rtl="0" algn="l">
              <a:spcBef>
                <a:spcPts val="1200"/>
              </a:spcBef>
              <a:spcAft>
                <a:spcPts val="0"/>
              </a:spcAft>
              <a:buNone/>
            </a:pPr>
            <a:r>
              <a:t/>
            </a:r>
            <a:endParaRPr>
              <a:solidFill>
                <a:srgbClr val="9900FF"/>
              </a:solidFill>
              <a:latin typeface="Lato"/>
              <a:ea typeface="Lato"/>
              <a:cs typeface="Lato"/>
              <a:sym typeface="Lato"/>
            </a:endParaRPr>
          </a:p>
        </p:txBody>
      </p:sp>
      <p:sp>
        <p:nvSpPr>
          <p:cNvPr id="272" name="Google Shape;272;p48"/>
          <p:cNvSpPr txBox="1"/>
          <p:nvPr/>
        </p:nvSpPr>
        <p:spPr>
          <a:xfrm>
            <a:off x="162925" y="1689275"/>
            <a:ext cx="8844600" cy="125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GB" sz="1800">
                <a:solidFill>
                  <a:srgbClr val="9900FF"/>
                </a:solidFill>
                <a:latin typeface="Lato"/>
                <a:ea typeface="Lato"/>
                <a:cs typeface="Lato"/>
                <a:sym typeface="Lato"/>
              </a:rPr>
              <a:t>To update an existing entity, retrieve the entity, modify its fields, and then call the update() method.</a:t>
            </a:r>
            <a:endParaRPr sz="1800">
              <a:solidFill>
                <a:srgbClr val="9900FF"/>
              </a:solidFill>
              <a:latin typeface="Lato"/>
              <a:ea typeface="Lato"/>
              <a:cs typeface="Lato"/>
              <a:sym typeface="Lato"/>
            </a:endParaRPr>
          </a:p>
          <a:p>
            <a:pPr indent="0" lvl="0" marL="0" rtl="0" algn="l">
              <a:lnSpc>
                <a:spcPct val="115000"/>
              </a:lnSpc>
              <a:spcBef>
                <a:spcPts val="1200"/>
              </a:spcBef>
              <a:spcAft>
                <a:spcPts val="1200"/>
              </a:spcAft>
              <a:buNone/>
            </a:pPr>
            <a:r>
              <a:rPr lang="en-GB" sz="1800">
                <a:solidFill>
                  <a:srgbClr val="9900FF"/>
                </a:solidFill>
                <a:latin typeface="Lato"/>
                <a:ea typeface="Lato"/>
                <a:cs typeface="Lato"/>
                <a:sym typeface="Lato"/>
              </a:rPr>
              <a:t>Example:</a:t>
            </a:r>
            <a:endParaRPr sz="2100">
              <a:solidFill>
                <a:srgbClr val="9900FF"/>
              </a:solidFill>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9"/>
          <p:cNvSpPr txBox="1"/>
          <p:nvPr>
            <p:ph type="title"/>
          </p:nvPr>
        </p:nvSpPr>
        <p:spPr>
          <a:xfrm>
            <a:off x="311700" y="445025"/>
            <a:ext cx="3427800" cy="4281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400"/>
              </a:spcAft>
              <a:buClr>
                <a:schemeClr val="dk1"/>
              </a:buClr>
              <a:buSzPts val="1100"/>
              <a:buFont typeface="Arial"/>
              <a:buNone/>
            </a:pPr>
            <a:r>
              <a:rPr b="1" lang="en-GB" sz="2100">
                <a:solidFill>
                  <a:srgbClr val="9900FF"/>
                </a:solidFill>
                <a:latin typeface="Lato"/>
                <a:ea typeface="Lato"/>
                <a:cs typeface="Lato"/>
                <a:sym typeface="Lato"/>
              </a:rPr>
              <a:t>Delete Operation</a:t>
            </a:r>
            <a:endParaRPr sz="3600">
              <a:solidFill>
                <a:srgbClr val="9900FF"/>
              </a:solidFill>
              <a:latin typeface="Lato"/>
              <a:ea typeface="Lato"/>
              <a:cs typeface="Lato"/>
              <a:sym typeface="Lato"/>
            </a:endParaRPr>
          </a:p>
        </p:txBody>
      </p:sp>
      <p:sp>
        <p:nvSpPr>
          <p:cNvPr id="278" name="Google Shape;278;p49"/>
          <p:cNvSpPr txBox="1"/>
          <p:nvPr>
            <p:ph idx="1" type="body"/>
          </p:nvPr>
        </p:nvSpPr>
        <p:spPr>
          <a:xfrm>
            <a:off x="311700" y="1152475"/>
            <a:ext cx="36144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t/>
            </a:r>
            <a:endParaRPr b="1">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sz="1600">
                <a:solidFill>
                  <a:srgbClr val="9900FF"/>
                </a:solidFill>
                <a:latin typeface="Lato"/>
                <a:ea typeface="Lato"/>
                <a:cs typeface="Lato"/>
                <a:sym typeface="Lato"/>
              </a:rPr>
              <a:t>To delete a record, you fetch the entity and then use the delete() method.</a:t>
            </a:r>
            <a:endParaRPr sz="1600">
              <a:solidFill>
                <a:srgbClr val="9900FF"/>
              </a:solidFill>
              <a:latin typeface="Lato"/>
              <a:ea typeface="Lato"/>
              <a:cs typeface="Lato"/>
              <a:sym typeface="Lato"/>
            </a:endParaRPr>
          </a:p>
          <a:p>
            <a:pPr indent="0" lvl="0" marL="0" rtl="0" algn="l">
              <a:spcBef>
                <a:spcPts val="1200"/>
              </a:spcBef>
              <a:spcAft>
                <a:spcPts val="1200"/>
              </a:spcAft>
              <a:buNone/>
            </a:pPr>
            <a:r>
              <a:t/>
            </a:r>
            <a:endParaRPr sz="2300">
              <a:solidFill>
                <a:srgbClr val="9900FF"/>
              </a:solidFill>
              <a:latin typeface="Lato"/>
              <a:ea typeface="Lato"/>
              <a:cs typeface="Lato"/>
              <a:sym typeface="Lato"/>
            </a:endParaRPr>
          </a:p>
        </p:txBody>
      </p:sp>
      <p:sp>
        <p:nvSpPr>
          <p:cNvPr id="279" name="Google Shape;279;p49"/>
          <p:cNvSpPr txBox="1"/>
          <p:nvPr/>
        </p:nvSpPr>
        <p:spPr>
          <a:xfrm>
            <a:off x="4224300" y="445025"/>
            <a:ext cx="3795000" cy="398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solidFill>
                  <a:srgbClr val="9900FF"/>
                </a:solidFill>
              </a:rPr>
              <a:t>// Open session and start transaction</a:t>
            </a:r>
            <a:endParaRPr b="1" sz="1300">
              <a:solidFill>
                <a:srgbClr val="9900FF"/>
              </a:solidFill>
            </a:endParaRPr>
          </a:p>
          <a:p>
            <a:pPr indent="0" lvl="0" marL="0" rtl="0" algn="l">
              <a:spcBef>
                <a:spcPts val="0"/>
              </a:spcBef>
              <a:spcAft>
                <a:spcPts val="0"/>
              </a:spcAft>
              <a:buNone/>
            </a:pPr>
            <a:r>
              <a:rPr b="1" lang="en-GB" sz="1300">
                <a:solidFill>
                  <a:srgbClr val="9900FF"/>
                </a:solidFill>
              </a:rPr>
              <a:t>Session session = sessionFactory.openSession();</a:t>
            </a:r>
            <a:endParaRPr b="1" sz="1300">
              <a:solidFill>
                <a:srgbClr val="9900FF"/>
              </a:solidFill>
            </a:endParaRPr>
          </a:p>
          <a:p>
            <a:pPr indent="0" lvl="0" marL="0" rtl="0" algn="l">
              <a:spcBef>
                <a:spcPts val="0"/>
              </a:spcBef>
              <a:spcAft>
                <a:spcPts val="0"/>
              </a:spcAft>
              <a:buNone/>
            </a:pPr>
            <a:r>
              <a:rPr b="1" lang="en-GB" sz="1300">
                <a:solidFill>
                  <a:srgbClr val="9900FF"/>
                </a:solidFill>
              </a:rPr>
              <a:t>Transaction transaction = session.beginTransaction();</a:t>
            </a:r>
            <a:endParaRPr b="1" sz="1300">
              <a:solidFill>
                <a:srgbClr val="9900FF"/>
              </a:solidFill>
            </a:endParaRPr>
          </a:p>
          <a:p>
            <a:pPr indent="0" lvl="0" marL="0" rtl="0" algn="l">
              <a:spcBef>
                <a:spcPts val="0"/>
              </a:spcBef>
              <a:spcAft>
                <a:spcPts val="0"/>
              </a:spcAft>
              <a:buNone/>
            </a:pPr>
            <a:r>
              <a:t/>
            </a:r>
            <a:endParaRPr b="1" sz="1300">
              <a:solidFill>
                <a:srgbClr val="9900FF"/>
              </a:solidFill>
            </a:endParaRPr>
          </a:p>
          <a:p>
            <a:pPr indent="0" lvl="0" marL="0" rtl="0" algn="l">
              <a:spcBef>
                <a:spcPts val="0"/>
              </a:spcBef>
              <a:spcAft>
                <a:spcPts val="0"/>
              </a:spcAft>
              <a:buNone/>
            </a:pPr>
            <a:r>
              <a:rPr b="1" lang="en-GB" sz="1300">
                <a:solidFill>
                  <a:srgbClr val="9900FF"/>
                </a:solidFill>
              </a:rPr>
              <a:t>// Fetch the student to be deleted</a:t>
            </a:r>
            <a:endParaRPr b="1" sz="1300">
              <a:solidFill>
                <a:srgbClr val="9900FF"/>
              </a:solidFill>
            </a:endParaRPr>
          </a:p>
          <a:p>
            <a:pPr indent="0" lvl="0" marL="0" rtl="0" algn="l">
              <a:spcBef>
                <a:spcPts val="0"/>
              </a:spcBef>
              <a:spcAft>
                <a:spcPts val="0"/>
              </a:spcAft>
              <a:buNone/>
            </a:pPr>
            <a:r>
              <a:rPr b="1" lang="en-GB" sz="1300">
                <a:solidFill>
                  <a:srgbClr val="9900FF"/>
                </a:solidFill>
              </a:rPr>
              <a:t>Student student = session.get(Student.class, 1); // Fetches the student with ID 1</a:t>
            </a:r>
            <a:endParaRPr b="1" sz="1300">
              <a:solidFill>
                <a:srgbClr val="9900FF"/>
              </a:solidFill>
            </a:endParaRPr>
          </a:p>
          <a:p>
            <a:pPr indent="0" lvl="0" marL="0" rtl="0" algn="l">
              <a:spcBef>
                <a:spcPts val="0"/>
              </a:spcBef>
              <a:spcAft>
                <a:spcPts val="0"/>
              </a:spcAft>
              <a:buNone/>
            </a:pPr>
            <a:r>
              <a:t/>
            </a:r>
            <a:endParaRPr b="1" sz="1300">
              <a:solidFill>
                <a:srgbClr val="9900FF"/>
              </a:solidFill>
            </a:endParaRPr>
          </a:p>
          <a:p>
            <a:pPr indent="0" lvl="0" marL="0" rtl="0" algn="l">
              <a:spcBef>
                <a:spcPts val="0"/>
              </a:spcBef>
              <a:spcAft>
                <a:spcPts val="0"/>
              </a:spcAft>
              <a:buNone/>
            </a:pPr>
            <a:r>
              <a:rPr b="1" lang="en-GB" sz="1300">
                <a:solidFill>
                  <a:srgbClr val="9900FF"/>
                </a:solidFill>
              </a:rPr>
              <a:t>// Delete the student object from the database</a:t>
            </a:r>
            <a:endParaRPr b="1" sz="1300">
              <a:solidFill>
                <a:srgbClr val="9900FF"/>
              </a:solidFill>
            </a:endParaRPr>
          </a:p>
          <a:p>
            <a:pPr indent="0" lvl="0" marL="0" rtl="0" algn="l">
              <a:spcBef>
                <a:spcPts val="0"/>
              </a:spcBef>
              <a:spcAft>
                <a:spcPts val="0"/>
              </a:spcAft>
              <a:buNone/>
            </a:pPr>
            <a:r>
              <a:rPr b="1" lang="en-GB" sz="1300">
                <a:solidFill>
                  <a:srgbClr val="9900FF"/>
                </a:solidFill>
              </a:rPr>
              <a:t>session.delete(student);</a:t>
            </a:r>
            <a:endParaRPr b="1" sz="1300">
              <a:solidFill>
                <a:srgbClr val="9900FF"/>
              </a:solidFill>
            </a:endParaRPr>
          </a:p>
          <a:p>
            <a:pPr indent="0" lvl="0" marL="0" rtl="0" algn="l">
              <a:spcBef>
                <a:spcPts val="0"/>
              </a:spcBef>
              <a:spcAft>
                <a:spcPts val="0"/>
              </a:spcAft>
              <a:buNone/>
            </a:pPr>
            <a:r>
              <a:t/>
            </a:r>
            <a:endParaRPr b="1" sz="1300">
              <a:solidFill>
                <a:srgbClr val="9900FF"/>
              </a:solidFill>
            </a:endParaRPr>
          </a:p>
          <a:p>
            <a:pPr indent="0" lvl="0" marL="0" rtl="0" algn="l">
              <a:spcBef>
                <a:spcPts val="0"/>
              </a:spcBef>
              <a:spcAft>
                <a:spcPts val="0"/>
              </a:spcAft>
              <a:buNone/>
            </a:pPr>
            <a:r>
              <a:rPr b="1" lang="en-GB" sz="1300">
                <a:solidFill>
                  <a:srgbClr val="9900FF"/>
                </a:solidFill>
              </a:rPr>
              <a:t>// Commit the transaction</a:t>
            </a:r>
            <a:endParaRPr b="1" sz="1300">
              <a:solidFill>
                <a:srgbClr val="9900FF"/>
              </a:solidFill>
            </a:endParaRPr>
          </a:p>
          <a:p>
            <a:pPr indent="0" lvl="0" marL="0" rtl="0" algn="l">
              <a:spcBef>
                <a:spcPts val="0"/>
              </a:spcBef>
              <a:spcAft>
                <a:spcPts val="0"/>
              </a:spcAft>
              <a:buNone/>
            </a:pPr>
            <a:r>
              <a:rPr b="1" lang="en-GB" sz="1300">
                <a:solidFill>
                  <a:srgbClr val="9900FF"/>
                </a:solidFill>
              </a:rPr>
              <a:t>transaction.commit();</a:t>
            </a:r>
            <a:endParaRPr b="1" sz="1300">
              <a:solidFill>
                <a:srgbClr val="9900FF"/>
              </a:solidFill>
            </a:endParaRPr>
          </a:p>
          <a:p>
            <a:pPr indent="0" lvl="0" marL="0" rtl="0" algn="l">
              <a:spcBef>
                <a:spcPts val="0"/>
              </a:spcBef>
              <a:spcAft>
                <a:spcPts val="0"/>
              </a:spcAft>
              <a:buNone/>
            </a:pPr>
            <a:r>
              <a:t/>
            </a:r>
            <a:endParaRPr b="1" sz="1300">
              <a:solidFill>
                <a:srgbClr val="9900FF"/>
              </a:solidFill>
            </a:endParaRPr>
          </a:p>
          <a:p>
            <a:pPr indent="0" lvl="0" marL="0" rtl="0" algn="l">
              <a:spcBef>
                <a:spcPts val="0"/>
              </a:spcBef>
              <a:spcAft>
                <a:spcPts val="0"/>
              </a:spcAft>
              <a:buNone/>
            </a:pPr>
            <a:r>
              <a:rPr b="1" lang="en-GB" sz="1300">
                <a:solidFill>
                  <a:srgbClr val="9900FF"/>
                </a:solidFill>
              </a:rPr>
              <a:t>// Close the session</a:t>
            </a:r>
            <a:endParaRPr b="1" sz="1300">
              <a:solidFill>
                <a:srgbClr val="9900FF"/>
              </a:solidFill>
            </a:endParaRPr>
          </a:p>
          <a:p>
            <a:pPr indent="0" lvl="0" marL="0" rtl="0" algn="l">
              <a:spcBef>
                <a:spcPts val="0"/>
              </a:spcBef>
              <a:spcAft>
                <a:spcPts val="0"/>
              </a:spcAft>
              <a:buNone/>
            </a:pPr>
            <a:r>
              <a:rPr b="1" lang="en-GB" sz="1300">
                <a:solidFill>
                  <a:srgbClr val="9900FF"/>
                </a:solidFill>
              </a:rPr>
              <a:t>session.close();</a:t>
            </a:r>
            <a:endParaRPr b="1" sz="1300">
              <a:solidFill>
                <a:srgbClr val="9900FF"/>
              </a:solidFill>
            </a:endParaRPr>
          </a:p>
          <a:p>
            <a:pPr indent="0" lvl="0" marL="0" rtl="0" algn="l">
              <a:spcBef>
                <a:spcPts val="0"/>
              </a:spcBef>
              <a:spcAft>
                <a:spcPts val="0"/>
              </a:spcAft>
              <a:buNone/>
            </a:pPr>
            <a:r>
              <a:t/>
            </a:r>
            <a:endParaRPr b="1" sz="1300">
              <a:solidFill>
                <a:srgbClr val="9900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764700"/>
          </a:xfrm>
          <a:prstGeom prst="rect">
            <a:avLst/>
          </a:prstGeom>
        </p:spPr>
        <p:txBody>
          <a:bodyPr anchorCtr="0" anchor="t" bIns="91425" lIns="91425" spcFirstLastPara="1" rIns="91425" wrap="square" tIns="91425">
            <a:normAutofit fontScale="90000"/>
          </a:bodyPr>
          <a:lstStyle/>
          <a:p>
            <a:pPr indent="457200" lvl="0" marL="457200" rtl="0" algn="l">
              <a:lnSpc>
                <a:spcPct val="95000"/>
              </a:lnSpc>
              <a:spcBef>
                <a:spcPts val="0"/>
              </a:spcBef>
              <a:spcAft>
                <a:spcPts val="0"/>
              </a:spcAft>
              <a:buNone/>
            </a:pPr>
            <a:r>
              <a:rPr b="1" lang="en-GB" sz="2788">
                <a:solidFill>
                  <a:srgbClr val="9900FF"/>
                </a:solidFill>
                <a:latin typeface="Lato"/>
                <a:ea typeface="Lato"/>
                <a:cs typeface="Lato"/>
                <a:sym typeface="Lato"/>
              </a:rPr>
              <a:t>Object-Relational Mapping (ORM) with Hibernate</a:t>
            </a:r>
            <a:endParaRPr sz="3688">
              <a:latin typeface="Lato"/>
              <a:ea typeface="Lato"/>
              <a:cs typeface="Lato"/>
              <a:sym typeface="Lato"/>
            </a:endParaRPr>
          </a:p>
        </p:txBody>
      </p:sp>
      <p:sp>
        <p:nvSpPr>
          <p:cNvPr id="72" name="Google Shape;72;p16"/>
          <p:cNvSpPr txBox="1"/>
          <p:nvPr>
            <p:ph idx="1" type="body"/>
          </p:nvPr>
        </p:nvSpPr>
        <p:spPr>
          <a:xfrm>
            <a:off x="186300" y="1209726"/>
            <a:ext cx="8646000" cy="36459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GB">
                <a:solidFill>
                  <a:srgbClr val="9900FF"/>
                </a:solidFill>
                <a:latin typeface="Lato"/>
                <a:ea typeface="Lato"/>
                <a:cs typeface="Lato"/>
                <a:sym typeface="Lato"/>
              </a:rPr>
              <a:t>Core Concepts</a:t>
            </a:r>
            <a:endParaRPr b="1">
              <a:solidFill>
                <a:srgbClr val="9900FF"/>
              </a:solidFill>
              <a:latin typeface="Lato"/>
              <a:ea typeface="Lato"/>
              <a:cs typeface="Lato"/>
              <a:sym typeface="Lato"/>
            </a:endParaRPr>
          </a:p>
          <a:p>
            <a:pPr indent="-330200" lvl="0" marL="457200" rtl="0" algn="l">
              <a:spcBef>
                <a:spcPts val="1200"/>
              </a:spcBef>
              <a:spcAft>
                <a:spcPts val="0"/>
              </a:spcAft>
              <a:buClr>
                <a:srgbClr val="9900FF"/>
              </a:buClr>
              <a:buSzPts val="1600"/>
              <a:buAutoNum type="arabicPeriod"/>
            </a:pPr>
            <a:r>
              <a:rPr b="1" lang="en-GB" sz="1600">
                <a:solidFill>
                  <a:srgbClr val="9900FF"/>
                </a:solidFill>
                <a:latin typeface="Lato"/>
                <a:ea typeface="Lato"/>
                <a:cs typeface="Lato"/>
                <a:sym typeface="Lato"/>
              </a:rPr>
              <a:t>Mapping Entities</a:t>
            </a:r>
            <a:r>
              <a:rPr lang="en-GB" sz="1600">
                <a:solidFill>
                  <a:srgbClr val="9900FF"/>
                </a:solidFill>
                <a:latin typeface="Lato"/>
                <a:ea typeface="Lato"/>
                <a:cs typeface="Lato"/>
                <a:sym typeface="Lato"/>
              </a:rPr>
              <a:t>:</a:t>
            </a:r>
            <a:endParaRPr sz="1600">
              <a:solidFill>
                <a:srgbClr val="9900FF"/>
              </a:solidFill>
              <a:latin typeface="Lato"/>
              <a:ea typeface="Lato"/>
              <a:cs typeface="Lato"/>
              <a:sym typeface="Lato"/>
            </a:endParaRPr>
          </a:p>
          <a:p>
            <a:pPr indent="-330200" lvl="1" marL="914400" rtl="0" algn="l">
              <a:spcBef>
                <a:spcPts val="0"/>
              </a:spcBef>
              <a:spcAft>
                <a:spcPts val="0"/>
              </a:spcAft>
              <a:buClr>
                <a:srgbClr val="9900FF"/>
              </a:buClr>
              <a:buSzPts val="1600"/>
              <a:buFont typeface="Lato"/>
              <a:buChar char="○"/>
            </a:pPr>
            <a:r>
              <a:rPr lang="en-GB" sz="1600">
                <a:solidFill>
                  <a:srgbClr val="9900FF"/>
                </a:solidFill>
                <a:latin typeface="Lato"/>
                <a:ea typeface="Lato"/>
                <a:cs typeface="Lato"/>
                <a:sym typeface="Lato"/>
              </a:rPr>
              <a:t>In Hibernate, entities are Java classes that represent database tables. Each instance of an entity represents a row in the table.</a:t>
            </a:r>
            <a:endParaRPr sz="1600">
              <a:solidFill>
                <a:srgbClr val="9900FF"/>
              </a:solidFill>
              <a:latin typeface="Lato"/>
              <a:ea typeface="Lato"/>
              <a:cs typeface="Lato"/>
              <a:sym typeface="Lato"/>
            </a:endParaRPr>
          </a:p>
          <a:p>
            <a:pPr indent="-330200" lvl="1" marL="914400" rtl="0" algn="l">
              <a:spcBef>
                <a:spcPts val="0"/>
              </a:spcBef>
              <a:spcAft>
                <a:spcPts val="0"/>
              </a:spcAft>
              <a:buClr>
                <a:srgbClr val="9900FF"/>
              </a:buClr>
              <a:buSzPts val="1600"/>
              <a:buChar char="○"/>
            </a:pPr>
            <a:r>
              <a:rPr lang="en-GB" sz="1600">
                <a:solidFill>
                  <a:srgbClr val="9900FF"/>
                </a:solidFill>
                <a:latin typeface="Lato"/>
                <a:ea typeface="Lato"/>
                <a:cs typeface="Lato"/>
                <a:sym typeface="Lato"/>
              </a:rPr>
              <a:t>You use annotations or XML files to define how the class maps to the database table. For example, using @Entity to mark a class as an entity and @Table to specify the table name.</a:t>
            </a:r>
            <a:endParaRPr sz="1600">
              <a:solidFill>
                <a:srgbClr val="9900FF"/>
              </a:solidFill>
              <a:latin typeface="Lato"/>
              <a:ea typeface="Lato"/>
              <a:cs typeface="Lato"/>
              <a:sym typeface="Lato"/>
            </a:endParaRPr>
          </a:p>
          <a:p>
            <a:pPr indent="0" lvl="0" marL="0" rtl="0" algn="l">
              <a:spcBef>
                <a:spcPts val="1200"/>
              </a:spcBef>
              <a:spcAft>
                <a:spcPts val="0"/>
              </a:spcAft>
              <a:buNone/>
            </a:pPr>
            <a:r>
              <a:rPr b="1" lang="en-GB" sz="1600">
                <a:solidFill>
                  <a:srgbClr val="9900FF"/>
                </a:solidFill>
                <a:latin typeface="Lato"/>
                <a:ea typeface="Lato"/>
                <a:cs typeface="Lato"/>
                <a:sym typeface="Lato"/>
              </a:rPr>
              <a:t>Session Factory</a:t>
            </a:r>
            <a:r>
              <a:rPr lang="en-GB" sz="1600">
                <a:solidFill>
                  <a:srgbClr val="9900FF"/>
                </a:solidFill>
                <a:latin typeface="Lato"/>
                <a:ea typeface="Lato"/>
                <a:cs typeface="Lato"/>
                <a:sym typeface="Lato"/>
              </a:rPr>
              <a:t>:</a:t>
            </a:r>
            <a:endParaRPr sz="1600">
              <a:solidFill>
                <a:srgbClr val="9900FF"/>
              </a:solidFill>
              <a:latin typeface="Lato"/>
              <a:ea typeface="Lato"/>
              <a:cs typeface="Lato"/>
              <a:sym typeface="Lato"/>
            </a:endParaRPr>
          </a:p>
          <a:p>
            <a:pPr indent="-330200" lvl="0" marL="457200" rtl="0" algn="l">
              <a:spcBef>
                <a:spcPts val="1200"/>
              </a:spcBef>
              <a:spcAft>
                <a:spcPts val="0"/>
              </a:spcAft>
              <a:buClr>
                <a:srgbClr val="9900FF"/>
              </a:buClr>
              <a:buSzPts val="1600"/>
              <a:buChar char="●"/>
            </a:pPr>
            <a:r>
              <a:rPr lang="en-GB" sz="1600">
                <a:solidFill>
                  <a:srgbClr val="9900FF"/>
                </a:solidFill>
                <a:latin typeface="Lato"/>
                <a:ea typeface="Lato"/>
                <a:cs typeface="Lato"/>
                <a:sym typeface="Lato"/>
              </a:rPr>
              <a:t>The SessionFactory is a key component in Hibernate. It's responsible for creating Session objects, which are used to perform database operations.</a:t>
            </a:r>
            <a:endParaRPr sz="1600">
              <a:solidFill>
                <a:srgbClr val="9900FF"/>
              </a:solidFill>
              <a:latin typeface="Lato"/>
              <a:ea typeface="Lato"/>
              <a:cs typeface="Lato"/>
              <a:sym typeface="Lato"/>
            </a:endParaRPr>
          </a:p>
          <a:p>
            <a:pPr indent="-330200" lvl="0" marL="457200" rtl="0" algn="l">
              <a:spcBef>
                <a:spcPts val="0"/>
              </a:spcBef>
              <a:spcAft>
                <a:spcPts val="0"/>
              </a:spcAft>
              <a:buClr>
                <a:srgbClr val="9900FF"/>
              </a:buClr>
              <a:buSzPts val="1600"/>
              <a:buFont typeface="Lato"/>
              <a:buChar char="●"/>
            </a:pPr>
            <a:r>
              <a:rPr lang="en-GB" sz="1600">
                <a:solidFill>
                  <a:srgbClr val="9900FF"/>
                </a:solidFill>
                <a:latin typeface="Lato"/>
                <a:ea typeface="Lato"/>
                <a:cs typeface="Lato"/>
                <a:sym typeface="Lato"/>
              </a:rPr>
              <a:t>It is usually configured using an XML configuration file or Java-based configuration class.</a:t>
            </a:r>
            <a:endParaRPr sz="1600">
              <a:solidFill>
                <a:srgbClr val="9900FF"/>
              </a:solidFill>
              <a:latin typeface="Lato"/>
              <a:ea typeface="Lato"/>
              <a:cs typeface="Lato"/>
              <a:sym typeface="Lato"/>
            </a:endParaRPr>
          </a:p>
          <a:p>
            <a:pPr indent="0" lvl="0" marL="0" rtl="0" algn="l">
              <a:spcBef>
                <a:spcPts val="1200"/>
              </a:spcBef>
              <a:spcAft>
                <a:spcPts val="1200"/>
              </a:spcAft>
              <a:buNone/>
            </a:pPr>
            <a:r>
              <a:t/>
            </a:r>
            <a:endParaRPr sz="2500">
              <a:solidFill>
                <a:srgbClr val="9900F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57200" lvl="0" marL="457200" rtl="0" algn="l">
              <a:lnSpc>
                <a:spcPct val="95000"/>
              </a:lnSpc>
              <a:spcBef>
                <a:spcPts val="0"/>
              </a:spcBef>
              <a:spcAft>
                <a:spcPts val="0"/>
              </a:spcAft>
              <a:buNone/>
            </a:pPr>
            <a:r>
              <a:rPr b="1" lang="en-GB" sz="2788">
                <a:solidFill>
                  <a:srgbClr val="9900FF"/>
                </a:solidFill>
                <a:latin typeface="Lato"/>
                <a:ea typeface="Lato"/>
                <a:cs typeface="Lato"/>
                <a:sym typeface="Lato"/>
              </a:rPr>
              <a:t>Object-Relational Mapping (ORM) with Hibernate</a:t>
            </a:r>
            <a:endParaRPr sz="3688">
              <a:solidFill>
                <a:srgbClr val="000000"/>
              </a:solidFill>
              <a:latin typeface="Lato"/>
              <a:ea typeface="Lato"/>
              <a:cs typeface="Lato"/>
              <a:sym typeface="Lato"/>
            </a:endParaRPr>
          </a:p>
          <a:p>
            <a:pPr indent="0" lvl="0" marL="0" rtl="0" algn="ctr">
              <a:lnSpc>
                <a:spcPct val="95000"/>
              </a:lnSpc>
              <a:spcBef>
                <a:spcPts val="0"/>
              </a:spcBef>
              <a:spcAft>
                <a:spcPts val="0"/>
              </a:spcAft>
              <a:buNone/>
            </a:pPr>
            <a:r>
              <a:t/>
            </a:r>
            <a:endParaRPr b="1" sz="2677">
              <a:solidFill>
                <a:srgbClr val="9900FF"/>
              </a:solidFill>
              <a:latin typeface="Lato"/>
              <a:ea typeface="Lato"/>
              <a:cs typeface="Lato"/>
              <a:sym typeface="Lato"/>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600">
                <a:solidFill>
                  <a:srgbClr val="9900FF"/>
                </a:solidFill>
                <a:latin typeface="Lato"/>
                <a:ea typeface="Lato"/>
                <a:cs typeface="Lato"/>
                <a:sym typeface="Lato"/>
              </a:rPr>
              <a:t>Session:</a:t>
            </a:r>
            <a:endParaRPr b="1" sz="1600">
              <a:solidFill>
                <a:srgbClr val="9900FF"/>
              </a:solidFill>
              <a:latin typeface="Lato"/>
              <a:ea typeface="Lato"/>
              <a:cs typeface="Lato"/>
              <a:sym typeface="Lato"/>
            </a:endParaRPr>
          </a:p>
          <a:p>
            <a:pPr indent="-330200" lvl="0" marL="457200" rtl="0" algn="l">
              <a:spcBef>
                <a:spcPts val="1200"/>
              </a:spcBef>
              <a:spcAft>
                <a:spcPts val="0"/>
              </a:spcAft>
              <a:buClr>
                <a:srgbClr val="9900FF"/>
              </a:buClr>
              <a:buSzPts val="1600"/>
              <a:buChar char="●"/>
            </a:pPr>
            <a:r>
              <a:rPr b="1" lang="en-GB" sz="1600">
                <a:solidFill>
                  <a:srgbClr val="9900FF"/>
                </a:solidFill>
                <a:latin typeface="Lato"/>
                <a:ea typeface="Lato"/>
                <a:cs typeface="Lato"/>
                <a:sym typeface="Lato"/>
              </a:rPr>
              <a:t>The Session object provides methods for CRUD (Create, Read, Update, Delete) operations. It manages the lifecycle of persistent objects.</a:t>
            </a:r>
            <a:endParaRPr b="1" sz="16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600">
                <a:solidFill>
                  <a:srgbClr val="9900FF"/>
                </a:solidFill>
                <a:latin typeface="Lato"/>
                <a:ea typeface="Lato"/>
                <a:cs typeface="Lato"/>
                <a:sym typeface="Lato"/>
              </a:rPr>
              <a:t>Transaction:</a:t>
            </a:r>
            <a:endParaRPr b="1" sz="1600">
              <a:solidFill>
                <a:srgbClr val="9900FF"/>
              </a:solidFill>
              <a:latin typeface="Lato"/>
              <a:ea typeface="Lato"/>
              <a:cs typeface="Lato"/>
              <a:sym typeface="Lato"/>
            </a:endParaRPr>
          </a:p>
          <a:p>
            <a:pPr indent="-330200" lvl="0" marL="457200" rtl="0" algn="l">
              <a:spcBef>
                <a:spcPts val="1200"/>
              </a:spcBef>
              <a:spcAft>
                <a:spcPts val="0"/>
              </a:spcAft>
              <a:buClr>
                <a:srgbClr val="9900FF"/>
              </a:buClr>
              <a:buSzPts val="1600"/>
              <a:buChar char="●"/>
            </a:pPr>
            <a:r>
              <a:rPr b="1" lang="en-GB" sz="1600">
                <a:solidFill>
                  <a:srgbClr val="9900FF"/>
                </a:solidFill>
                <a:latin typeface="Lato"/>
                <a:ea typeface="Lato"/>
                <a:cs typeface="Lato"/>
                <a:sym typeface="Lato"/>
              </a:rPr>
              <a:t>Transactions are used to ensure that a series of operations are executed in a way that maintains data integrity. Hibernate provides transaction management through the Transaction interface.</a:t>
            </a:r>
            <a:endParaRPr b="1" sz="16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600">
                <a:solidFill>
                  <a:srgbClr val="9900FF"/>
                </a:solidFill>
                <a:latin typeface="Lato"/>
                <a:ea typeface="Lato"/>
                <a:cs typeface="Lato"/>
                <a:sym typeface="Lato"/>
              </a:rPr>
              <a:t>Query Language:</a:t>
            </a:r>
            <a:endParaRPr b="1" sz="1600">
              <a:solidFill>
                <a:srgbClr val="9900FF"/>
              </a:solidFill>
              <a:latin typeface="Lato"/>
              <a:ea typeface="Lato"/>
              <a:cs typeface="Lato"/>
              <a:sym typeface="Lato"/>
            </a:endParaRPr>
          </a:p>
          <a:p>
            <a:pPr indent="-330200" lvl="0" marL="457200" rtl="0" algn="l">
              <a:spcBef>
                <a:spcPts val="1200"/>
              </a:spcBef>
              <a:spcAft>
                <a:spcPts val="0"/>
              </a:spcAft>
              <a:buClr>
                <a:srgbClr val="9900FF"/>
              </a:buClr>
              <a:buSzPts val="1600"/>
              <a:buFont typeface="Lato"/>
              <a:buChar char="●"/>
            </a:pPr>
            <a:r>
              <a:rPr b="1" lang="en-GB" sz="1600">
                <a:solidFill>
                  <a:srgbClr val="9900FF"/>
                </a:solidFill>
                <a:latin typeface="Lato"/>
                <a:ea typeface="Lato"/>
                <a:cs typeface="Lato"/>
                <a:sym typeface="Lato"/>
              </a:rPr>
              <a:t>Hibernate supports HQL (Hibernate Query Language), which is a powerful, object-oriented query language. You can also use Criteria API and JPA Criteria for querying.</a:t>
            </a:r>
            <a:endParaRPr b="1" sz="1600">
              <a:solidFill>
                <a:srgbClr val="9900FF"/>
              </a:solidFill>
              <a:latin typeface="Lato"/>
              <a:ea typeface="Lato"/>
              <a:cs typeface="Lato"/>
              <a:sym typeface="Lato"/>
            </a:endParaRPr>
          </a:p>
          <a:p>
            <a:pPr indent="0" lvl="0" marL="0" rtl="0" algn="l">
              <a:spcBef>
                <a:spcPts val="1200"/>
              </a:spcBef>
              <a:spcAft>
                <a:spcPts val="1200"/>
              </a:spcAft>
              <a:buNone/>
            </a:pPr>
            <a:r>
              <a:t/>
            </a:r>
            <a:endParaRPr b="1" sz="2300">
              <a:solidFill>
                <a:srgbClr val="9900FF"/>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400"/>
              </a:spcBef>
              <a:spcAft>
                <a:spcPts val="400"/>
              </a:spcAft>
              <a:buClr>
                <a:schemeClr val="dk1"/>
              </a:buClr>
              <a:buSzPts val="1100"/>
              <a:buFont typeface="Arial"/>
              <a:buNone/>
            </a:pPr>
            <a:r>
              <a:rPr b="1" lang="en-GB" sz="2500">
                <a:solidFill>
                  <a:srgbClr val="9900FF"/>
                </a:solidFill>
                <a:latin typeface="Lato"/>
                <a:ea typeface="Lato"/>
                <a:cs typeface="Lato"/>
                <a:sym typeface="Lato"/>
              </a:rPr>
              <a:t>Advanced Features</a:t>
            </a:r>
            <a:endParaRPr sz="4000">
              <a:solidFill>
                <a:srgbClr val="9900FF"/>
              </a:solidFill>
              <a:latin typeface="Lato"/>
              <a:ea typeface="Lato"/>
              <a:cs typeface="Lato"/>
              <a:sym typeface="Lato"/>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t/>
            </a:r>
            <a:endParaRPr b="1" sz="1900">
              <a:solidFill>
                <a:srgbClr val="9900FF"/>
              </a:solidFill>
              <a:latin typeface="Lato"/>
              <a:ea typeface="Lato"/>
              <a:cs typeface="Lato"/>
              <a:sym typeface="Lato"/>
            </a:endParaRPr>
          </a:p>
          <a:p>
            <a:pPr indent="-336550" lvl="0" marL="457200" rtl="0" algn="l">
              <a:spcBef>
                <a:spcPts val="1200"/>
              </a:spcBef>
              <a:spcAft>
                <a:spcPts val="0"/>
              </a:spcAft>
              <a:buClr>
                <a:srgbClr val="9900FF"/>
              </a:buClr>
              <a:buSzPts val="1700"/>
              <a:buChar char="●"/>
            </a:pPr>
            <a:r>
              <a:rPr b="1" lang="en-GB" sz="1700">
                <a:solidFill>
                  <a:srgbClr val="9900FF"/>
                </a:solidFill>
                <a:latin typeface="Lato"/>
                <a:ea typeface="Lato"/>
                <a:cs typeface="Lato"/>
                <a:sym typeface="Lato"/>
              </a:rPr>
              <a:t>Caching</a:t>
            </a:r>
            <a:r>
              <a:rPr lang="en-GB" sz="1700">
                <a:solidFill>
                  <a:srgbClr val="9900FF"/>
                </a:solidFill>
                <a:latin typeface="Lato"/>
                <a:ea typeface="Lato"/>
                <a:cs typeface="Lato"/>
                <a:sym typeface="Lato"/>
              </a:rPr>
              <a:t>: Hibernate supports first-level (session) and second-level (session factory) caching to improve performance.</a:t>
            </a:r>
            <a:endParaRPr sz="1700">
              <a:solidFill>
                <a:srgbClr val="9900FF"/>
              </a:solidFill>
              <a:latin typeface="Lato"/>
              <a:ea typeface="Lato"/>
              <a:cs typeface="Lato"/>
              <a:sym typeface="Lato"/>
            </a:endParaRPr>
          </a:p>
          <a:p>
            <a:pPr indent="-336550" lvl="0" marL="457200" rtl="0" algn="l">
              <a:spcBef>
                <a:spcPts val="0"/>
              </a:spcBef>
              <a:spcAft>
                <a:spcPts val="0"/>
              </a:spcAft>
              <a:buClr>
                <a:srgbClr val="9900FF"/>
              </a:buClr>
              <a:buSzPts val="1700"/>
              <a:buChar char="●"/>
            </a:pPr>
            <a:r>
              <a:rPr b="1" lang="en-GB" sz="1700">
                <a:solidFill>
                  <a:srgbClr val="9900FF"/>
                </a:solidFill>
                <a:latin typeface="Lato"/>
                <a:ea typeface="Lato"/>
                <a:cs typeface="Lato"/>
                <a:sym typeface="Lato"/>
              </a:rPr>
              <a:t>Inheritance</a:t>
            </a:r>
            <a:r>
              <a:rPr lang="en-GB" sz="1700">
                <a:solidFill>
                  <a:srgbClr val="9900FF"/>
                </a:solidFill>
                <a:latin typeface="Lato"/>
                <a:ea typeface="Lato"/>
                <a:cs typeface="Lato"/>
                <a:sym typeface="Lato"/>
              </a:rPr>
              <a:t>: You can map class hierarchies to database tables using strategies like Single Table, Joined Table, or Table per Class.</a:t>
            </a:r>
            <a:endParaRPr sz="1700">
              <a:solidFill>
                <a:srgbClr val="9900FF"/>
              </a:solidFill>
              <a:latin typeface="Lato"/>
              <a:ea typeface="Lato"/>
              <a:cs typeface="Lato"/>
              <a:sym typeface="Lato"/>
            </a:endParaRPr>
          </a:p>
          <a:p>
            <a:pPr indent="-336550" lvl="0" marL="457200" rtl="0" algn="l">
              <a:spcBef>
                <a:spcPts val="0"/>
              </a:spcBef>
              <a:spcAft>
                <a:spcPts val="0"/>
              </a:spcAft>
              <a:buClr>
                <a:srgbClr val="9900FF"/>
              </a:buClr>
              <a:buSzPts val="1700"/>
              <a:buChar char="●"/>
            </a:pPr>
            <a:r>
              <a:rPr b="1" lang="en-GB" sz="1700">
                <a:solidFill>
                  <a:srgbClr val="9900FF"/>
                </a:solidFill>
                <a:latin typeface="Lato"/>
                <a:ea typeface="Lato"/>
                <a:cs typeface="Lato"/>
                <a:sym typeface="Lato"/>
              </a:rPr>
              <a:t>Lazy Loading</a:t>
            </a:r>
            <a:r>
              <a:rPr lang="en-GB" sz="1700">
                <a:solidFill>
                  <a:srgbClr val="9900FF"/>
                </a:solidFill>
                <a:latin typeface="Lato"/>
                <a:ea typeface="Lato"/>
                <a:cs typeface="Lato"/>
                <a:sym typeface="Lato"/>
              </a:rPr>
              <a:t>: Hibernate supports lazy loading of associations to optimize performance and avoid unnecessary database access.</a:t>
            </a:r>
            <a:endParaRPr sz="17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sz="1700">
                <a:solidFill>
                  <a:srgbClr val="9900FF"/>
                </a:solidFill>
                <a:latin typeface="Lato"/>
                <a:ea typeface="Lato"/>
                <a:cs typeface="Lato"/>
                <a:sym typeface="Lato"/>
              </a:rPr>
              <a:t>Hibernate simplifies database interactions and reduces boilerplate code, making it easier to work with relational data in Java applications.</a:t>
            </a:r>
            <a:endParaRPr sz="1700">
              <a:solidFill>
                <a:srgbClr val="9900FF"/>
              </a:solidFill>
              <a:latin typeface="Lato"/>
              <a:ea typeface="Lato"/>
              <a:cs typeface="Lato"/>
              <a:sym typeface="Lato"/>
            </a:endParaRPr>
          </a:p>
          <a:p>
            <a:pPr indent="0" lvl="0" marL="0" rtl="0" algn="l">
              <a:spcBef>
                <a:spcPts val="1200"/>
              </a:spcBef>
              <a:spcAft>
                <a:spcPts val="1200"/>
              </a:spcAft>
              <a:buNone/>
            </a:pPr>
            <a:r>
              <a:t/>
            </a:r>
            <a:endParaRPr sz="2400">
              <a:solidFill>
                <a:srgbClr val="9900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457200" rtl="0" algn="ctr">
              <a:lnSpc>
                <a:spcPct val="95000"/>
              </a:lnSpc>
              <a:spcBef>
                <a:spcPts val="0"/>
              </a:spcBef>
              <a:spcAft>
                <a:spcPts val="0"/>
              </a:spcAft>
              <a:buNone/>
            </a:pPr>
            <a:r>
              <a:rPr b="1" lang="en-GB" sz="2344">
                <a:solidFill>
                  <a:srgbClr val="9900FF"/>
                </a:solidFill>
                <a:latin typeface="Lato"/>
                <a:ea typeface="Lato"/>
                <a:cs typeface="Lato"/>
                <a:sym typeface="Lato"/>
              </a:rPr>
              <a:t>Introduction to Hibernate and its role in persistence</a:t>
            </a:r>
            <a:endParaRPr sz="3244"/>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GB" sz="1700">
                <a:solidFill>
                  <a:srgbClr val="9900FF"/>
                </a:solidFill>
                <a:latin typeface="Lato"/>
                <a:ea typeface="Lato"/>
                <a:cs typeface="Lato"/>
                <a:sym typeface="Lato"/>
              </a:rPr>
              <a:t>Role of Hibernate in Persistence</a:t>
            </a:r>
            <a:endParaRPr b="1" sz="1700">
              <a:solidFill>
                <a:srgbClr val="9900FF"/>
              </a:solidFill>
              <a:latin typeface="Lato"/>
              <a:ea typeface="Lato"/>
              <a:cs typeface="Lato"/>
              <a:sym typeface="Lato"/>
            </a:endParaRPr>
          </a:p>
          <a:p>
            <a:pPr indent="0" lvl="0" marL="0" rtl="0" algn="l">
              <a:spcBef>
                <a:spcPts val="400"/>
              </a:spcBef>
              <a:spcAft>
                <a:spcPts val="0"/>
              </a:spcAft>
              <a:buNone/>
            </a:pPr>
            <a:r>
              <a:rPr b="1" lang="en-GB" sz="1500">
                <a:solidFill>
                  <a:srgbClr val="9900FF"/>
                </a:solidFill>
                <a:latin typeface="Lato"/>
                <a:ea typeface="Lato"/>
                <a:cs typeface="Lato"/>
                <a:sym typeface="Lato"/>
              </a:rPr>
              <a:t>Persistence</a:t>
            </a:r>
            <a:r>
              <a:rPr lang="en-GB" sz="1500">
                <a:solidFill>
                  <a:srgbClr val="9900FF"/>
                </a:solidFill>
                <a:latin typeface="Lato"/>
                <a:ea typeface="Lato"/>
                <a:cs typeface="Lato"/>
                <a:sym typeface="Lato"/>
              </a:rPr>
              <a:t> in the context of software development refers to the ability of an application to store data beyond its runtime. </a:t>
            </a:r>
            <a:endParaRPr sz="1500">
              <a:solidFill>
                <a:srgbClr val="9900FF"/>
              </a:solidFill>
              <a:latin typeface="Lato"/>
              <a:ea typeface="Lato"/>
              <a:cs typeface="Lato"/>
              <a:sym typeface="Lato"/>
            </a:endParaRPr>
          </a:p>
          <a:p>
            <a:pPr indent="0" lvl="0" marL="0" rtl="0" algn="l">
              <a:spcBef>
                <a:spcPts val="1200"/>
              </a:spcBef>
              <a:spcAft>
                <a:spcPts val="0"/>
              </a:spcAft>
              <a:buNone/>
            </a:pPr>
            <a:r>
              <a:rPr lang="en-GB" sz="1500">
                <a:solidFill>
                  <a:srgbClr val="9900FF"/>
                </a:solidFill>
                <a:latin typeface="Lato"/>
                <a:ea typeface="Lato"/>
                <a:cs typeface="Lato"/>
                <a:sym typeface="Lato"/>
              </a:rPr>
              <a:t>This typically involves saving data to a database, allowing it to be retrieved and used later. In Java, managing persistence can be challenging due to the mismatch between the object-oriented nature of Java and the relational nature of databases. </a:t>
            </a:r>
            <a:endParaRPr sz="1500">
              <a:solidFill>
                <a:srgbClr val="9900FF"/>
              </a:solidFill>
              <a:latin typeface="Lato"/>
              <a:ea typeface="Lato"/>
              <a:cs typeface="Lato"/>
              <a:sym typeface="Lato"/>
            </a:endParaRPr>
          </a:p>
          <a:p>
            <a:pPr indent="0" lvl="0" marL="0" rtl="0" algn="l">
              <a:spcBef>
                <a:spcPts val="1200"/>
              </a:spcBef>
              <a:spcAft>
                <a:spcPts val="1200"/>
              </a:spcAft>
              <a:buNone/>
            </a:pPr>
            <a:r>
              <a:rPr lang="en-GB" sz="1500">
                <a:solidFill>
                  <a:srgbClr val="9900FF"/>
                </a:solidFill>
                <a:latin typeface="Lato"/>
                <a:ea typeface="Lato"/>
                <a:cs typeface="Lato"/>
                <a:sym typeface="Lato"/>
              </a:rPr>
              <a:t>This is where Hibernate comes in.</a:t>
            </a:r>
            <a:endParaRPr sz="2200">
              <a:solidFill>
                <a:srgbClr val="9900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95000"/>
              </a:lnSpc>
              <a:spcBef>
                <a:spcPts val="0"/>
              </a:spcBef>
              <a:spcAft>
                <a:spcPts val="0"/>
              </a:spcAft>
              <a:buNone/>
            </a:pPr>
            <a:r>
              <a:rPr b="1" lang="en-GB" sz="2233">
                <a:solidFill>
                  <a:srgbClr val="9900FF"/>
                </a:solidFill>
                <a:latin typeface="Lato"/>
                <a:ea typeface="Lato"/>
                <a:cs typeface="Lato"/>
                <a:sym typeface="Lato"/>
              </a:rPr>
              <a:t>Entity mapping with annotations (@Entity, @Id, @Column)</a:t>
            </a:r>
            <a:endParaRPr sz="3133"/>
          </a:p>
        </p:txBody>
      </p:sp>
      <p:sp>
        <p:nvSpPr>
          <p:cNvPr id="96" name="Google Shape;96;p20"/>
          <p:cNvSpPr txBox="1"/>
          <p:nvPr>
            <p:ph idx="1" type="body"/>
          </p:nvPr>
        </p:nvSpPr>
        <p:spPr>
          <a:xfrm>
            <a:off x="0" y="572700"/>
            <a:ext cx="8932200" cy="4570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GB">
                <a:solidFill>
                  <a:srgbClr val="9900FF"/>
                </a:solidFill>
                <a:latin typeface="Lato"/>
                <a:ea typeface="Lato"/>
                <a:cs typeface="Lato"/>
                <a:sym typeface="Lato"/>
              </a:rPr>
              <a:t>Entity mapping with annotations in Hibernate is a straightforward way to define how Java objects are persisted in relational databases. Hibernate uses several annotations to map a Java class to a database table and its fields to the table columns. The most commonly used annotations for this purpose are @Entity, @Id, and @Column.</a:t>
            </a:r>
            <a:endParaRPr>
              <a:solidFill>
                <a:srgbClr val="9900FF"/>
              </a:solidFill>
              <a:latin typeface="Lato"/>
              <a:ea typeface="Lato"/>
              <a:cs typeface="Lato"/>
              <a:sym typeface="Lato"/>
            </a:endParaRPr>
          </a:p>
          <a:p>
            <a:pPr indent="0" lvl="0" marL="0" rtl="0" algn="l">
              <a:spcBef>
                <a:spcPts val="1400"/>
              </a:spcBef>
              <a:spcAft>
                <a:spcPts val="0"/>
              </a:spcAft>
              <a:buNone/>
            </a:pPr>
            <a:r>
              <a:rPr b="1" lang="en-GB" sz="2000">
                <a:solidFill>
                  <a:srgbClr val="9900FF"/>
                </a:solidFill>
                <a:latin typeface="Lato"/>
                <a:ea typeface="Lato"/>
                <a:cs typeface="Lato"/>
                <a:sym typeface="Lato"/>
              </a:rPr>
              <a:t>Key Annotations for Entity Mapping</a:t>
            </a:r>
            <a:endParaRPr b="1" sz="2000">
              <a:solidFill>
                <a:srgbClr val="9900FF"/>
              </a:solidFill>
              <a:latin typeface="Lato"/>
              <a:ea typeface="Lato"/>
              <a:cs typeface="Lato"/>
              <a:sym typeface="Lato"/>
            </a:endParaRPr>
          </a:p>
          <a:p>
            <a:pPr indent="0" lvl="0" marL="0" rtl="0" algn="l">
              <a:spcBef>
                <a:spcPts val="1400"/>
              </a:spcBef>
              <a:spcAft>
                <a:spcPts val="0"/>
              </a:spcAft>
              <a:buNone/>
            </a:pPr>
            <a:r>
              <a:rPr b="1" lang="en-GB">
                <a:solidFill>
                  <a:srgbClr val="9900FF"/>
                </a:solidFill>
                <a:latin typeface="Lato"/>
                <a:ea typeface="Lato"/>
                <a:cs typeface="Lato"/>
                <a:sym typeface="Lato"/>
              </a:rPr>
              <a:t>@Entity</a:t>
            </a:r>
            <a:endParaRPr b="1">
              <a:solidFill>
                <a:srgbClr val="9900FF"/>
              </a:solidFill>
              <a:latin typeface="Lato"/>
              <a:ea typeface="Lato"/>
              <a:cs typeface="Lato"/>
              <a:sym typeface="Lato"/>
            </a:endParaRPr>
          </a:p>
          <a:p>
            <a:pPr indent="-342900" lvl="1" marL="914400" rtl="0" algn="l">
              <a:spcBef>
                <a:spcPts val="1200"/>
              </a:spcBef>
              <a:spcAft>
                <a:spcPts val="0"/>
              </a:spcAft>
              <a:buClr>
                <a:srgbClr val="9900FF"/>
              </a:buClr>
              <a:buSzPts val="1800"/>
              <a:buChar char="○"/>
            </a:pPr>
            <a:r>
              <a:rPr lang="en-GB" sz="1800">
                <a:solidFill>
                  <a:srgbClr val="9900FF"/>
                </a:solidFill>
                <a:latin typeface="Lato"/>
                <a:ea typeface="Lato"/>
                <a:cs typeface="Lato"/>
                <a:sym typeface="Lato"/>
              </a:rPr>
              <a:t>The @Entity annotation is used to mark a class as a persistent entity, meaning that instances of this class can be persisted in the database.</a:t>
            </a:r>
            <a:endParaRPr sz="1800">
              <a:solidFill>
                <a:srgbClr val="9900FF"/>
              </a:solidFill>
              <a:latin typeface="Lato"/>
              <a:ea typeface="Lato"/>
              <a:cs typeface="Lato"/>
              <a:sym typeface="Lato"/>
            </a:endParaRPr>
          </a:p>
          <a:p>
            <a:pPr indent="-342900" lvl="1" marL="914400" rtl="0" algn="l">
              <a:spcBef>
                <a:spcPts val="0"/>
              </a:spcBef>
              <a:spcAft>
                <a:spcPts val="0"/>
              </a:spcAft>
              <a:buClr>
                <a:srgbClr val="9900FF"/>
              </a:buClr>
              <a:buSzPts val="1800"/>
              <a:buFont typeface="Lato"/>
              <a:buChar char="○"/>
            </a:pPr>
            <a:r>
              <a:rPr lang="en-GB" sz="1800">
                <a:solidFill>
                  <a:srgbClr val="9900FF"/>
                </a:solidFill>
                <a:latin typeface="Lato"/>
                <a:ea typeface="Lato"/>
                <a:cs typeface="Lato"/>
                <a:sym typeface="Lato"/>
              </a:rPr>
              <a:t>This annotation tells Hibernate to map the class to a table in the database.</a:t>
            </a:r>
            <a:endParaRPr sz="1800">
              <a:solidFill>
                <a:srgbClr val="9900FF"/>
              </a:solidFill>
              <a:latin typeface="Lato"/>
              <a:ea typeface="Lato"/>
              <a:cs typeface="Lato"/>
              <a:sym typeface="Lato"/>
            </a:endParaRPr>
          </a:p>
          <a:p>
            <a:pPr indent="-342900" lvl="1" marL="914400" rtl="0" algn="l">
              <a:spcBef>
                <a:spcPts val="0"/>
              </a:spcBef>
              <a:spcAft>
                <a:spcPts val="0"/>
              </a:spcAft>
              <a:buClr>
                <a:srgbClr val="9900FF"/>
              </a:buClr>
              <a:buSzPts val="1800"/>
              <a:buChar char="○"/>
            </a:pPr>
            <a:r>
              <a:rPr lang="en-GB" sz="1800">
                <a:solidFill>
                  <a:srgbClr val="9900FF"/>
                </a:solidFill>
                <a:latin typeface="Lato"/>
                <a:ea typeface="Lato"/>
                <a:cs typeface="Lato"/>
                <a:sym typeface="Lato"/>
              </a:rPr>
              <a:t>By default, the class name is used as the table name, but this can be overridden using the @Table annotation.</a:t>
            </a:r>
            <a:endParaRPr sz="1800">
              <a:solidFill>
                <a:srgbClr val="9900FF"/>
              </a:solidFill>
              <a:latin typeface="Lato"/>
              <a:ea typeface="Lato"/>
              <a:cs typeface="Lato"/>
              <a:sym typeface="Lato"/>
            </a:endParaRPr>
          </a:p>
          <a:p>
            <a:pPr indent="0" lvl="0" marL="0" rtl="0" algn="l">
              <a:spcBef>
                <a:spcPts val="1200"/>
              </a:spcBef>
              <a:spcAft>
                <a:spcPts val="1200"/>
              </a:spcAft>
              <a:buNone/>
            </a:pPr>
            <a:r>
              <a:t/>
            </a:r>
            <a:endParaRPr sz="2500">
              <a:solidFill>
                <a:srgbClr val="9900F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200"/>
              </a:spcAft>
              <a:buClr>
                <a:schemeClr val="dk1"/>
              </a:buClr>
              <a:buSzPts val="1100"/>
              <a:buFont typeface="Arial"/>
              <a:buNone/>
            </a:pPr>
            <a:r>
              <a:rPr b="1" lang="en-GB" sz="1900">
                <a:solidFill>
                  <a:srgbClr val="9900FF"/>
                </a:solidFill>
                <a:latin typeface="Lato"/>
                <a:ea typeface="Lato"/>
                <a:cs typeface="Lato"/>
                <a:sym typeface="Lato"/>
              </a:rPr>
              <a:t>Key Roles of Hibernate in Persistence:</a:t>
            </a:r>
            <a:endParaRPr sz="3600">
              <a:solidFill>
                <a:srgbClr val="9900FF"/>
              </a:solidFill>
              <a:latin typeface="Lato"/>
              <a:ea typeface="Lato"/>
              <a:cs typeface="Lato"/>
              <a:sym typeface="Lato"/>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t/>
            </a:r>
            <a:endParaRPr b="1" sz="1400">
              <a:solidFill>
                <a:srgbClr val="9900FF"/>
              </a:solidFill>
              <a:latin typeface="Lato"/>
              <a:ea typeface="Lato"/>
              <a:cs typeface="Lato"/>
              <a:sym typeface="Lato"/>
            </a:endParaRPr>
          </a:p>
          <a:p>
            <a:pPr indent="0" lvl="0" marL="0" rtl="0" algn="l">
              <a:spcBef>
                <a:spcPts val="200"/>
              </a:spcBef>
              <a:spcAft>
                <a:spcPts val="0"/>
              </a:spcAft>
              <a:buClr>
                <a:schemeClr val="dk1"/>
              </a:buClr>
              <a:buSzPts val="1100"/>
              <a:buFont typeface="Arial"/>
              <a:buNone/>
            </a:pPr>
            <a:r>
              <a:rPr b="1" lang="en-GB" sz="1400">
                <a:solidFill>
                  <a:srgbClr val="9900FF"/>
                </a:solidFill>
                <a:latin typeface="Lato"/>
                <a:ea typeface="Lato"/>
                <a:cs typeface="Lato"/>
                <a:sym typeface="Lato"/>
              </a:rPr>
              <a:t>Object-Relational Mapping (ORM)</a:t>
            </a:r>
            <a:r>
              <a:rPr lang="en-GB" sz="1400">
                <a:solidFill>
                  <a:srgbClr val="9900FF"/>
                </a:solidFill>
                <a:latin typeface="Lato"/>
                <a:ea typeface="Lato"/>
                <a:cs typeface="Lato"/>
                <a:sym typeface="Lato"/>
              </a:rPr>
              <a:t>:</a:t>
            </a:r>
            <a:endParaRPr sz="1400">
              <a:solidFill>
                <a:srgbClr val="9900FF"/>
              </a:solidFill>
              <a:latin typeface="Lato"/>
              <a:ea typeface="Lato"/>
              <a:cs typeface="Lato"/>
              <a:sym typeface="Lato"/>
            </a:endParaRPr>
          </a:p>
          <a:p>
            <a:pPr indent="-317500" lvl="0" marL="457200" rtl="0" algn="l">
              <a:spcBef>
                <a:spcPts val="1200"/>
              </a:spcBef>
              <a:spcAft>
                <a:spcPts val="0"/>
              </a:spcAft>
              <a:buClr>
                <a:srgbClr val="9900FF"/>
              </a:buClr>
              <a:buSzPts val="1400"/>
              <a:buFont typeface="Lato"/>
              <a:buChar char="●"/>
            </a:pPr>
            <a:r>
              <a:rPr lang="en-GB" sz="1400">
                <a:solidFill>
                  <a:srgbClr val="9900FF"/>
                </a:solidFill>
                <a:latin typeface="Lato"/>
                <a:ea typeface="Lato"/>
                <a:cs typeface="Lato"/>
                <a:sym typeface="Lato"/>
              </a:rPr>
              <a:t>Hibernate maps Java classes to database tables, and Java object properties to table columns. This mapping is defined using annotations or XML configuration files.</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Font typeface="Lato"/>
              <a:buChar char="●"/>
            </a:pPr>
            <a:r>
              <a:rPr lang="en-GB" sz="1400">
                <a:solidFill>
                  <a:srgbClr val="9900FF"/>
                </a:solidFill>
                <a:latin typeface="Lato"/>
                <a:ea typeface="Lato"/>
                <a:cs typeface="Lato"/>
                <a:sym typeface="Lato"/>
              </a:rPr>
              <a:t>ORM eliminates the need for most of the boilerplate SQL code that typically manages database operations, allowing developers to focus on the business logic.</a:t>
            </a:r>
            <a:endParaRPr sz="14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400">
                <a:solidFill>
                  <a:srgbClr val="9900FF"/>
                </a:solidFill>
                <a:latin typeface="Lato"/>
                <a:ea typeface="Lato"/>
                <a:cs typeface="Lato"/>
                <a:sym typeface="Lato"/>
              </a:rPr>
              <a:t>Automatic SQL Generation</a:t>
            </a:r>
            <a:r>
              <a:rPr lang="en-GB" sz="1400">
                <a:solidFill>
                  <a:srgbClr val="9900FF"/>
                </a:solidFill>
                <a:latin typeface="Lato"/>
                <a:ea typeface="Lato"/>
                <a:cs typeface="Lato"/>
                <a:sym typeface="Lato"/>
              </a:rPr>
              <a:t>:</a:t>
            </a:r>
            <a:endParaRPr sz="1400">
              <a:solidFill>
                <a:srgbClr val="9900FF"/>
              </a:solidFill>
              <a:latin typeface="Lato"/>
              <a:ea typeface="Lato"/>
              <a:cs typeface="Lato"/>
              <a:sym typeface="Lato"/>
            </a:endParaRPr>
          </a:p>
          <a:p>
            <a:pPr indent="-317500" lvl="0" marL="457200" rtl="0" algn="l">
              <a:spcBef>
                <a:spcPts val="1200"/>
              </a:spcBef>
              <a:spcAft>
                <a:spcPts val="0"/>
              </a:spcAft>
              <a:buClr>
                <a:srgbClr val="9900FF"/>
              </a:buClr>
              <a:buSzPts val="1400"/>
              <a:buFont typeface="Lato"/>
              <a:buChar char="●"/>
            </a:pPr>
            <a:r>
              <a:rPr lang="en-GB" sz="1400">
                <a:solidFill>
                  <a:srgbClr val="9900FF"/>
                </a:solidFill>
                <a:latin typeface="Lato"/>
                <a:ea typeface="Lato"/>
                <a:cs typeface="Lato"/>
                <a:sym typeface="Lato"/>
              </a:rPr>
              <a:t>Hibernate automatically generates SQL queries based on the operations performed on Java objects, such as saving, updating, or deleting. This reduces the likelihood of SQL syntax errors and increases productivity.</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Font typeface="Lato"/>
              <a:buChar char="●"/>
            </a:pPr>
            <a:r>
              <a:rPr lang="en-GB" sz="1400">
                <a:solidFill>
                  <a:srgbClr val="9900FF"/>
                </a:solidFill>
                <a:latin typeface="Lato"/>
                <a:ea typeface="Lato"/>
                <a:cs typeface="Lato"/>
                <a:sym typeface="Lato"/>
              </a:rPr>
              <a:t>It supports both HQL (Hibernate Query Language), which is object-oriented, and native SQL for custom queries.</a:t>
            </a:r>
            <a:endParaRPr sz="1400">
              <a:solidFill>
                <a:srgbClr val="9900FF"/>
              </a:solidFill>
              <a:latin typeface="Lato"/>
              <a:ea typeface="Lato"/>
              <a:cs typeface="Lato"/>
              <a:sym typeface="Lato"/>
            </a:endParaRPr>
          </a:p>
          <a:p>
            <a:pPr indent="0" lvl="0" marL="0" rtl="0" algn="l">
              <a:spcBef>
                <a:spcPts val="1200"/>
              </a:spcBef>
              <a:spcAft>
                <a:spcPts val="1200"/>
              </a:spcAft>
              <a:buNone/>
            </a:pPr>
            <a:r>
              <a:t/>
            </a:r>
            <a:endParaRPr sz="2100">
              <a:solidFill>
                <a:srgbClr val="9900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