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
      <p:regular r:id="rId20"/>
      <p:bold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Lato-regular.fntdata"/><Relationship Id="rId21" Type="http://schemas.openxmlformats.org/officeDocument/2006/relationships/font" Target="fonts/Play-bold.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8feb9cd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8feb9cd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8feb9cda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8feb9cda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8feb9cda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8feb9cda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feb9cda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feb9cda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8feb9cda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8feb9cda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8feb9c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8feb9c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8feb9cd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8feb9cd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8feb9cd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8feb9cd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8feb9cd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8feb9cd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8feb9cda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8feb9cda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8feb9cd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8feb9cd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8feb9cd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8feb9cd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8feb9cda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8feb9cda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de.quarkus.io"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5000">
                <a:solidFill>
                  <a:srgbClr val="9900FF"/>
                </a:solidFill>
                <a:latin typeface="Lato"/>
                <a:ea typeface="Lato"/>
                <a:cs typeface="Lato"/>
                <a:sym typeface="Lato"/>
              </a:rPr>
              <a:t>Introduction to Quarkus</a:t>
            </a:r>
            <a:endParaRPr sz="5000">
              <a:solidFill>
                <a:srgbClr val="99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GB" sz="2200">
                <a:solidFill>
                  <a:srgbClr val="9900FF"/>
                </a:solidFill>
                <a:latin typeface="Lato"/>
                <a:ea typeface="Lato"/>
                <a:cs typeface="Lato"/>
                <a:sym typeface="Lato"/>
              </a:rPr>
              <a:t>C</a:t>
            </a:r>
            <a:r>
              <a:rPr b="1" lang="en-GB" sz="2200">
                <a:solidFill>
                  <a:srgbClr val="9900FF"/>
                </a:solidFill>
                <a:latin typeface="Lato"/>
                <a:ea typeface="Lato"/>
                <a:cs typeface="Lato"/>
                <a:sym typeface="Lato"/>
              </a:rPr>
              <a:t>omparing Quarkus Spring Boot</a:t>
            </a:r>
            <a:endParaRPr b="1" sz="3900">
              <a:solidFill>
                <a:srgbClr val="9900FF"/>
              </a:solidFill>
              <a:latin typeface="Lato"/>
              <a:ea typeface="Lato"/>
              <a:cs typeface="Lato"/>
              <a:sym typeface="Lato"/>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GB">
                <a:solidFill>
                  <a:srgbClr val="9900FF"/>
                </a:solidFill>
                <a:latin typeface="Lato"/>
                <a:ea typeface="Lato"/>
                <a:cs typeface="Lato"/>
                <a:sym typeface="Lato"/>
              </a:rPr>
              <a:t>When comparing </a:t>
            </a:r>
            <a:r>
              <a:rPr b="1" lang="en-GB">
                <a:solidFill>
                  <a:srgbClr val="9900FF"/>
                </a:solidFill>
                <a:latin typeface="Lato"/>
                <a:ea typeface="Lato"/>
                <a:cs typeface="Lato"/>
                <a:sym typeface="Lato"/>
              </a:rPr>
              <a:t>Quarkus</a:t>
            </a:r>
            <a:r>
              <a:rPr lang="en-GB">
                <a:solidFill>
                  <a:srgbClr val="9900FF"/>
                </a:solidFill>
                <a:latin typeface="Lato"/>
                <a:ea typeface="Lato"/>
                <a:cs typeface="Lato"/>
                <a:sym typeface="Lato"/>
              </a:rPr>
              <a:t> with a traditional Java framework like </a:t>
            </a:r>
            <a:r>
              <a:rPr b="1" lang="en-GB">
                <a:solidFill>
                  <a:srgbClr val="9900FF"/>
                </a:solidFill>
                <a:latin typeface="Lato"/>
                <a:ea typeface="Lato"/>
                <a:cs typeface="Lato"/>
                <a:sym typeface="Lato"/>
              </a:rPr>
              <a:t>Spring Boot</a:t>
            </a:r>
            <a:r>
              <a:rPr lang="en-GB">
                <a:solidFill>
                  <a:srgbClr val="9900FF"/>
                </a:solidFill>
                <a:latin typeface="Lato"/>
                <a:ea typeface="Lato"/>
                <a:cs typeface="Lato"/>
                <a:sym typeface="Lato"/>
              </a:rPr>
              <a:t>, several key differences emerge in terms of architecture, performance, resource efficiency, and cloud-native capabilities. Below is a detailed comparison of </a:t>
            </a:r>
            <a:r>
              <a:rPr b="1" lang="en-GB">
                <a:solidFill>
                  <a:srgbClr val="9900FF"/>
                </a:solidFill>
                <a:latin typeface="Lato"/>
                <a:ea typeface="Lato"/>
                <a:cs typeface="Lato"/>
                <a:sym typeface="Lato"/>
              </a:rPr>
              <a:t>Quarkus</a:t>
            </a:r>
            <a:r>
              <a:rPr lang="en-GB">
                <a:solidFill>
                  <a:srgbClr val="9900FF"/>
                </a:solidFill>
                <a:latin typeface="Lato"/>
                <a:ea typeface="Lato"/>
                <a:cs typeface="Lato"/>
                <a:sym typeface="Lato"/>
              </a:rPr>
              <a:t> and </a:t>
            </a:r>
            <a:r>
              <a:rPr b="1" lang="en-GB">
                <a:solidFill>
                  <a:srgbClr val="9900FF"/>
                </a:solidFill>
                <a:latin typeface="Lato"/>
                <a:ea typeface="Lato"/>
                <a:cs typeface="Lato"/>
                <a:sym typeface="Lato"/>
              </a:rPr>
              <a:t>Spring Boot</a:t>
            </a:r>
            <a:r>
              <a:rPr lang="en-GB">
                <a:solidFill>
                  <a:srgbClr val="9900FF"/>
                </a:solidFill>
                <a:latin typeface="Lato"/>
                <a:ea typeface="Lato"/>
                <a:cs typeface="Lato"/>
                <a:sym typeface="Lato"/>
              </a:rPr>
              <a:t> across various factors:</a:t>
            </a:r>
            <a:endParaRPr sz="1500">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18677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GB" sz="2200">
                <a:solidFill>
                  <a:srgbClr val="9900FF"/>
                </a:solidFill>
                <a:latin typeface="Lato"/>
                <a:ea typeface="Lato"/>
                <a:cs typeface="Lato"/>
                <a:sym typeface="Lato"/>
              </a:rPr>
              <a:t>Comparing Quarkus Spring Boot</a:t>
            </a:r>
            <a:endParaRPr b="1" sz="3900">
              <a:solidFill>
                <a:srgbClr val="9900FF"/>
              </a:solidFill>
              <a:latin typeface="Lato"/>
              <a:ea typeface="Lato"/>
              <a:cs typeface="Lato"/>
              <a:sym typeface="Lato"/>
            </a:endParaRPr>
          </a:p>
        </p:txBody>
      </p:sp>
      <p:pic>
        <p:nvPicPr>
          <p:cNvPr id="115" name="Google Shape;115;p23"/>
          <p:cNvPicPr preferRelativeResize="0"/>
          <p:nvPr/>
        </p:nvPicPr>
        <p:blipFill>
          <a:blip r:embed="rId3">
            <a:alphaModFix/>
          </a:blip>
          <a:stretch>
            <a:fillRect/>
          </a:stretch>
        </p:blipFill>
        <p:spPr>
          <a:xfrm>
            <a:off x="665950" y="759475"/>
            <a:ext cx="7812100" cy="4181600"/>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457200" lvl="0" marL="457200" rtl="0" algn="l">
              <a:lnSpc>
                <a:spcPct val="107000"/>
              </a:lnSpc>
              <a:spcBef>
                <a:spcPts val="0"/>
              </a:spcBef>
              <a:spcAft>
                <a:spcPts val="0"/>
              </a:spcAft>
              <a:buNone/>
            </a:pPr>
            <a:r>
              <a:rPr b="1" lang="en-GB" sz="1900">
                <a:solidFill>
                  <a:srgbClr val="9900FF"/>
                </a:solidFill>
                <a:latin typeface="Lato"/>
                <a:ea typeface="Lato"/>
                <a:cs typeface="Lato"/>
                <a:sym typeface="Lato"/>
              </a:rPr>
              <a:t>Setting Up the Development Environment &amp; Creating a Quarkus App</a:t>
            </a:r>
            <a:endParaRPr b="1" sz="3500">
              <a:solidFill>
                <a:srgbClr val="9900FF"/>
              </a:solidFill>
              <a:latin typeface="Lato"/>
              <a:ea typeface="Lato"/>
              <a:cs typeface="Lato"/>
              <a:sym typeface="Lato"/>
            </a:endParaRPr>
          </a:p>
        </p:txBody>
      </p:sp>
      <p:sp>
        <p:nvSpPr>
          <p:cNvPr id="121" name="Google Shape;121;p24"/>
          <p:cNvSpPr txBox="1"/>
          <p:nvPr>
            <p:ph idx="1" type="body"/>
          </p:nvPr>
        </p:nvSpPr>
        <p:spPr>
          <a:xfrm>
            <a:off x="311700" y="1079025"/>
            <a:ext cx="8520600" cy="646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GB" sz="2465">
                <a:solidFill>
                  <a:srgbClr val="9900FF"/>
                </a:solidFill>
                <a:latin typeface="Lato"/>
                <a:ea typeface="Lato"/>
                <a:cs typeface="Lato"/>
                <a:sym typeface="Lato"/>
              </a:rPr>
              <a:t>Step 1: </a:t>
            </a:r>
            <a:r>
              <a:rPr lang="en-GB" sz="2465">
                <a:solidFill>
                  <a:srgbClr val="9900FF"/>
                </a:solidFill>
                <a:latin typeface="Lato"/>
                <a:ea typeface="Lato"/>
                <a:cs typeface="Lato"/>
                <a:sym typeface="Lato"/>
              </a:rPr>
              <a:t>Navigate with your web browser to </a:t>
            </a:r>
            <a:r>
              <a:rPr lang="en-GB" sz="2465" u="sng">
                <a:solidFill>
                  <a:srgbClr val="9900FF"/>
                </a:solidFill>
                <a:latin typeface="Lato"/>
                <a:ea typeface="Lato"/>
                <a:cs typeface="Lato"/>
                <a:sym typeface="Lato"/>
                <a:hlinkClick r:id="rId3">
                  <a:extLst>
                    <a:ext uri="{A12FA001-AC4F-418D-AE19-62706E023703}">
                      <ahyp:hlinkClr val="tx"/>
                    </a:ext>
                  </a:extLst>
                </a:hlinkClick>
              </a:rPr>
              <a:t>https://code.quarkus.io</a:t>
            </a:r>
            <a:r>
              <a:rPr lang="en-GB" sz="2465">
                <a:solidFill>
                  <a:srgbClr val="9900FF"/>
                </a:solidFill>
                <a:latin typeface="Lato"/>
                <a:ea typeface="Lato"/>
                <a:cs typeface="Lato"/>
                <a:sym typeface="Lato"/>
              </a:rPr>
              <a:t>.</a:t>
            </a:r>
            <a:endParaRPr sz="2465">
              <a:solidFill>
                <a:srgbClr val="9900FF"/>
              </a:solidFill>
              <a:latin typeface="Lato"/>
              <a:ea typeface="Lato"/>
              <a:cs typeface="Lato"/>
              <a:sym typeface="Lato"/>
            </a:endParaRPr>
          </a:p>
          <a:p>
            <a:pPr indent="0" lvl="0" marL="0" rtl="0" algn="l">
              <a:spcBef>
                <a:spcPts val="1200"/>
              </a:spcBef>
              <a:spcAft>
                <a:spcPts val="1200"/>
              </a:spcAft>
              <a:buNone/>
            </a:pPr>
            <a:r>
              <a:rPr lang="en-GB" sz="2465">
                <a:solidFill>
                  <a:srgbClr val="9900FF"/>
                </a:solidFill>
                <a:latin typeface="Lato"/>
                <a:ea typeface="Lato"/>
                <a:cs typeface="Lato"/>
                <a:sym typeface="Lato"/>
              </a:rPr>
              <a:t>Step 2: Fill up the Group Id Artifact Id and rest information as in image</a:t>
            </a:r>
            <a:endParaRPr sz="1400">
              <a:latin typeface="Lato"/>
              <a:ea typeface="Lato"/>
              <a:cs typeface="Lato"/>
              <a:sym typeface="Lato"/>
            </a:endParaRPr>
          </a:p>
        </p:txBody>
      </p:sp>
      <p:pic>
        <p:nvPicPr>
          <p:cNvPr id="122" name="Google Shape;122;p24"/>
          <p:cNvPicPr preferRelativeResize="0"/>
          <p:nvPr/>
        </p:nvPicPr>
        <p:blipFill>
          <a:blip r:embed="rId4">
            <a:alphaModFix/>
          </a:blip>
          <a:stretch>
            <a:fillRect/>
          </a:stretch>
        </p:blipFill>
        <p:spPr>
          <a:xfrm>
            <a:off x="1679074" y="1844725"/>
            <a:ext cx="4884849" cy="314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457200" lvl="0" marL="457200" rtl="0" algn="l">
              <a:lnSpc>
                <a:spcPct val="107000"/>
              </a:lnSpc>
              <a:spcBef>
                <a:spcPts val="0"/>
              </a:spcBef>
              <a:spcAft>
                <a:spcPts val="0"/>
              </a:spcAft>
              <a:buNone/>
            </a:pPr>
            <a:r>
              <a:rPr b="1" lang="en-GB" sz="1900">
                <a:solidFill>
                  <a:srgbClr val="9900FF"/>
                </a:solidFill>
                <a:latin typeface="Lato"/>
                <a:ea typeface="Lato"/>
                <a:cs typeface="Lato"/>
                <a:sym typeface="Lato"/>
              </a:rPr>
              <a:t>Setting Up the Development Environment &amp; Creating a Quarkus App</a:t>
            </a:r>
            <a:endParaRPr b="1" sz="3500">
              <a:solidFill>
                <a:srgbClr val="9900FF"/>
              </a:solidFill>
              <a:latin typeface="Lato"/>
              <a:ea typeface="Lato"/>
              <a:cs typeface="Lato"/>
              <a:sym typeface="Lato"/>
            </a:endParaRPr>
          </a:p>
        </p:txBody>
      </p:sp>
      <p:sp>
        <p:nvSpPr>
          <p:cNvPr id="128" name="Google Shape;128;p25"/>
          <p:cNvSpPr txBox="1"/>
          <p:nvPr>
            <p:ph idx="1" type="body"/>
          </p:nvPr>
        </p:nvSpPr>
        <p:spPr>
          <a:xfrm>
            <a:off x="311700" y="1079025"/>
            <a:ext cx="8520600" cy="6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216">
                <a:solidFill>
                  <a:srgbClr val="9900FF"/>
                </a:solidFill>
                <a:latin typeface="Lato"/>
                <a:ea typeface="Lato"/>
                <a:cs typeface="Lato"/>
                <a:sym typeface="Lato"/>
              </a:rPr>
              <a:t>Step 3: </a:t>
            </a:r>
            <a:r>
              <a:rPr lang="en-GB" sz="1216">
                <a:solidFill>
                  <a:srgbClr val="9900FF"/>
                </a:solidFill>
                <a:latin typeface="Lato"/>
                <a:ea typeface="Lato"/>
                <a:cs typeface="Lato"/>
                <a:sym typeface="Lato"/>
              </a:rPr>
              <a:t>reactive features, we’ll use </a:t>
            </a:r>
            <a:r>
              <a:rPr b="1" lang="en-GB" sz="1216">
                <a:solidFill>
                  <a:srgbClr val="9900FF"/>
                </a:solidFill>
                <a:latin typeface="Lato"/>
                <a:ea typeface="Lato"/>
                <a:cs typeface="Lato"/>
                <a:sym typeface="Lato"/>
              </a:rPr>
              <a:t>RESTEasy Reactive.</a:t>
            </a:r>
            <a:r>
              <a:rPr lang="en-GB" sz="1216">
                <a:solidFill>
                  <a:srgbClr val="9900FF"/>
                </a:solidFill>
                <a:latin typeface="Lato"/>
                <a:ea typeface="Lato"/>
                <a:cs typeface="Lato"/>
                <a:sym typeface="Lato"/>
              </a:rPr>
              <a:t> You can filter through the dependencies by  </a:t>
            </a:r>
            <a:endParaRPr sz="12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lang="en-GB" sz="1216">
                <a:solidFill>
                  <a:srgbClr val="9900FF"/>
                </a:solidFill>
                <a:latin typeface="Lato"/>
                <a:ea typeface="Lato"/>
                <a:cs typeface="Lato"/>
                <a:sym typeface="Lato"/>
              </a:rPr>
              <a:t>Step 4: Fill up the Group Id Artifact Id and rest information as in image</a:t>
            </a:r>
            <a:endParaRPr sz="12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t/>
            </a:r>
            <a:endParaRPr sz="12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t/>
            </a:r>
            <a:endParaRPr sz="12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lang="en-GB" sz="1316">
                <a:solidFill>
                  <a:srgbClr val="9900FF"/>
                </a:solidFill>
                <a:latin typeface="Lato"/>
                <a:ea typeface="Lato"/>
                <a:cs typeface="Lato"/>
                <a:sym typeface="Lato"/>
              </a:rPr>
              <a:t>Maven coordinates (GAV) </a:t>
            </a:r>
            <a:endParaRPr sz="13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lang="en-GB" sz="1316">
                <a:solidFill>
                  <a:srgbClr val="9900FF"/>
                </a:solidFill>
                <a:latin typeface="Lato"/>
                <a:ea typeface="Lato"/>
                <a:cs typeface="Lato"/>
                <a:sym typeface="Lato"/>
              </a:rPr>
              <a:t>platform:quarkus-bom, Quarkus’ Bill of Materials (BOM), artifact to the current project. This  process enforces the use of a consistent </a:t>
            </a:r>
            <a:endParaRPr sz="13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lang="en-GB" sz="1316">
                <a:solidFill>
                  <a:srgbClr val="9900FF"/>
                </a:solidFill>
                <a:latin typeface="Lato"/>
                <a:ea typeface="Lato"/>
                <a:cs typeface="Lato"/>
                <a:sym typeface="Lato"/>
              </a:rPr>
              <a:t>version for all of the provided Quarkus extensions.</a:t>
            </a:r>
            <a:endParaRPr sz="13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lang="en-GB" sz="1316">
                <a:solidFill>
                  <a:srgbClr val="9900FF"/>
                </a:solidFill>
                <a:latin typeface="Lato"/>
                <a:ea typeface="Lato"/>
                <a:cs typeface="Lato"/>
                <a:sym typeface="Lato"/>
              </a:rPr>
              <a:t>RESTEasy Reactive is Quarkus-specific implementation of the JAX-RS specification based on Vert.x. It takes full advantage  of Quarkus’ </a:t>
            </a:r>
            <a:endParaRPr sz="13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lang="en-GB" sz="1316">
                <a:solidFill>
                  <a:srgbClr val="9900FF"/>
                </a:solidFill>
                <a:latin typeface="Lato"/>
                <a:ea typeface="Lato"/>
                <a:cs typeface="Lato"/>
                <a:sym typeface="Lato"/>
              </a:rPr>
              <a:t>reactive non-blocking capabilities, which improve the overall application performance.  </a:t>
            </a:r>
            <a:endParaRPr sz="1316">
              <a:solidFill>
                <a:srgbClr val="9900FF"/>
              </a:solidFill>
              <a:latin typeface="Lato"/>
              <a:ea typeface="Lato"/>
              <a:cs typeface="Lato"/>
              <a:sym typeface="Lato"/>
            </a:endParaRPr>
          </a:p>
          <a:p>
            <a:pPr indent="0" lvl="0" marL="0" rtl="0" algn="l">
              <a:lnSpc>
                <a:spcPct val="95000"/>
              </a:lnSpc>
              <a:spcBef>
                <a:spcPts val="1200"/>
              </a:spcBef>
              <a:spcAft>
                <a:spcPts val="0"/>
              </a:spcAft>
              <a:buSzPts val="275"/>
              <a:buNone/>
            </a:pPr>
            <a:r>
              <a:rPr lang="en-GB" sz="1716">
                <a:solidFill>
                  <a:srgbClr val="9900FF"/>
                </a:solidFill>
                <a:latin typeface="Lato"/>
                <a:ea typeface="Lato"/>
                <a:cs typeface="Lato"/>
                <a:sym typeface="Lato"/>
              </a:rPr>
              <a:t>quarkus-resteasy-reactive</a:t>
            </a:r>
            <a:endParaRPr sz="1716">
              <a:solidFill>
                <a:srgbClr val="9900FF"/>
              </a:solidFill>
              <a:latin typeface="Lato"/>
              <a:ea typeface="Lato"/>
              <a:cs typeface="Lato"/>
              <a:sym typeface="Lato"/>
            </a:endParaRPr>
          </a:p>
          <a:p>
            <a:pPr indent="0" lvl="0" marL="0" rtl="0" algn="l">
              <a:lnSpc>
                <a:spcPct val="95000"/>
              </a:lnSpc>
              <a:spcBef>
                <a:spcPts val="1200"/>
              </a:spcBef>
              <a:spcAft>
                <a:spcPts val="1200"/>
              </a:spcAft>
              <a:buSzPts val="275"/>
              <a:buNone/>
            </a:pPr>
            <a:r>
              <a:t/>
            </a:r>
            <a:endParaRPr sz="1216">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CLI installation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Introduction to </a:t>
            </a:r>
            <a:r>
              <a:rPr lang="en-GB">
                <a:solidFill>
                  <a:srgbClr val="9900FF"/>
                </a:solidFill>
                <a:latin typeface="Lato"/>
                <a:ea typeface="Lato"/>
                <a:cs typeface="Lato"/>
                <a:sym typeface="Lato"/>
              </a:rPr>
              <a:t>Quarkus</a:t>
            </a:r>
            <a:endParaRPr>
              <a:solidFill>
                <a:srgbClr val="9900FF"/>
              </a:solidFill>
              <a:latin typeface="Lato"/>
              <a:ea typeface="Lato"/>
              <a:cs typeface="Lato"/>
              <a:sym typeface="Lato"/>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342900" rtl="0" algn="l">
              <a:lnSpc>
                <a:spcPct val="107000"/>
              </a:lnSpc>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Why Quarkus? Benefits and Use Cases</a:t>
            </a:r>
            <a:endParaRPr sz="1900">
              <a:solidFill>
                <a:srgbClr val="9900FF"/>
              </a:solidFill>
              <a:latin typeface="Lato"/>
              <a:ea typeface="Lato"/>
              <a:cs typeface="Lato"/>
              <a:sym typeface="Lato"/>
            </a:endParaRPr>
          </a:p>
          <a:p>
            <a:pPr indent="-387350" lvl="0" marL="342900" rtl="0" algn="l">
              <a:lnSpc>
                <a:spcPct val="107000"/>
              </a:lnSpc>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Comparing Quarkus with traditional Java frameworks (Spring Boot)</a:t>
            </a:r>
            <a:endParaRPr sz="1900">
              <a:solidFill>
                <a:srgbClr val="9900FF"/>
              </a:solidFill>
              <a:latin typeface="Lato"/>
              <a:ea typeface="Lato"/>
              <a:cs typeface="Lato"/>
              <a:sym typeface="Lato"/>
            </a:endParaRPr>
          </a:p>
          <a:p>
            <a:pPr indent="-387350" lvl="0" marL="342900" rtl="0" algn="l">
              <a:lnSpc>
                <a:spcPct val="107000"/>
              </a:lnSpc>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Benefits of Quarkus for cloud-native development (fast startup, low memory footprint)</a:t>
            </a:r>
            <a:endParaRPr sz="1900">
              <a:solidFill>
                <a:srgbClr val="9900FF"/>
              </a:solidFill>
              <a:latin typeface="Lato"/>
              <a:ea typeface="Lato"/>
              <a:cs typeface="Lato"/>
              <a:sym typeface="Lato"/>
            </a:endParaRPr>
          </a:p>
          <a:p>
            <a:pPr indent="-387350" lvl="0" marL="342900" rtl="0" algn="l">
              <a:lnSpc>
                <a:spcPct val="107000"/>
              </a:lnSpc>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Setting Up the Development Environment &amp; Creating a Quarkus App:</a:t>
            </a:r>
            <a:endParaRPr sz="1900">
              <a:solidFill>
                <a:srgbClr val="9900FF"/>
              </a:solidFill>
              <a:latin typeface="Lato"/>
              <a:ea typeface="Lato"/>
              <a:cs typeface="Lato"/>
              <a:sym typeface="Lato"/>
            </a:endParaRPr>
          </a:p>
          <a:p>
            <a:pPr indent="-387350" lvl="0" marL="342900" rtl="0" algn="l">
              <a:lnSpc>
                <a:spcPct val="107000"/>
              </a:lnSpc>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Installing Quarkus tools and setting up your development environment</a:t>
            </a:r>
            <a:endParaRPr sz="1900">
              <a:solidFill>
                <a:srgbClr val="9900FF"/>
              </a:solidFill>
              <a:latin typeface="Lato"/>
              <a:ea typeface="Lato"/>
              <a:cs typeface="Lato"/>
              <a:sym typeface="Lato"/>
            </a:endParaRPr>
          </a:p>
          <a:p>
            <a:pPr indent="-387350" lvl="0" marL="342900" rtl="0" algn="l">
              <a:lnSpc>
                <a:spcPct val="107000"/>
              </a:lnSpc>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Building a simple Quarkus application using command-line tools</a:t>
            </a:r>
            <a:endParaRPr sz="25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457200" rtl="0" algn="l">
              <a:lnSpc>
                <a:spcPct val="107000"/>
              </a:lnSpc>
              <a:spcBef>
                <a:spcPts val="0"/>
              </a:spcBef>
              <a:spcAft>
                <a:spcPts val="0"/>
              </a:spcAft>
              <a:buNone/>
            </a:pPr>
            <a:r>
              <a:rPr lang="en-GB" sz="1900">
                <a:solidFill>
                  <a:srgbClr val="9900FF"/>
                </a:solidFill>
                <a:latin typeface="Lato"/>
                <a:ea typeface="Lato"/>
                <a:cs typeface="Lato"/>
                <a:sym typeface="Lato"/>
              </a:rPr>
              <a:t>Why Quarkus? Benefits and Use Cases</a:t>
            </a:r>
            <a:endParaRPr/>
          </a:p>
        </p:txBody>
      </p:sp>
      <p:sp>
        <p:nvSpPr>
          <p:cNvPr id="66" name="Google Shape;66;p15"/>
          <p:cNvSpPr txBox="1"/>
          <p:nvPr>
            <p:ph idx="1" type="body"/>
          </p:nvPr>
        </p:nvSpPr>
        <p:spPr>
          <a:xfrm>
            <a:off x="96875" y="906875"/>
            <a:ext cx="9047100" cy="4236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Quarkus</a:t>
            </a:r>
            <a:r>
              <a:rPr lang="en-GB" sz="1100">
                <a:solidFill>
                  <a:srgbClr val="9900FF"/>
                </a:solidFill>
                <a:latin typeface="Lato"/>
                <a:ea typeface="Lato"/>
                <a:cs typeface="Lato"/>
                <a:sym typeface="Lato"/>
              </a:rPr>
              <a:t> is a Kubernetes-native Java framework designed to optimize Java applications for cloud and containerized environments, especially in modern infrastructures like microservices and serverless computing. It is specifically tailored to leverage GraalVM for ahead-of-time (AOT) compilation, resulting in native binaries that offer better performance and resource efficiency. Here’s a detailed look at </a:t>
            </a:r>
            <a:r>
              <a:rPr b="1" lang="en-GB" sz="1100">
                <a:solidFill>
                  <a:srgbClr val="9900FF"/>
                </a:solidFill>
                <a:latin typeface="Lato"/>
                <a:ea typeface="Lato"/>
                <a:cs typeface="Lato"/>
                <a:sym typeface="Lato"/>
              </a:rPr>
              <a:t>why Quarkus</a:t>
            </a:r>
            <a:r>
              <a:rPr lang="en-GB" sz="1100">
                <a:solidFill>
                  <a:srgbClr val="9900FF"/>
                </a:solidFill>
                <a:latin typeface="Lato"/>
                <a:ea typeface="Lato"/>
                <a:cs typeface="Lato"/>
                <a:sym typeface="Lato"/>
              </a:rPr>
              <a:t> is gaining traction, its benefits, and use cases.</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Why Quarkus?</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Optimized for Cloud-Native Development</a:t>
            </a:r>
            <a:r>
              <a:rPr lang="en-GB" sz="1100">
                <a:solidFill>
                  <a:srgbClr val="9900FF"/>
                </a:solidFill>
                <a:latin typeface="Lato"/>
                <a:ea typeface="Lato"/>
                <a:cs typeface="Lato"/>
                <a:sym typeface="Lato"/>
              </a:rPr>
              <a:t>: Quarkus is built for a world where applications run on Kubernetes, OpenShift, or other container orchestration platforms. It streamlines development and deployment for cloud environments.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Low Memory Footprint</a:t>
            </a:r>
            <a:r>
              <a:rPr lang="en-GB" sz="1100">
                <a:solidFill>
                  <a:srgbClr val="9900FF"/>
                </a:solidFill>
                <a:latin typeface="Lato"/>
                <a:ea typeface="Lato"/>
                <a:cs typeface="Lato"/>
                <a:sym typeface="Lato"/>
              </a:rPr>
              <a:t>: Quarkus applications consume significantly less memory compared to traditional Java frameworks. This is critical in environments with limited resources, such as containers or serverless platforms.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Fast Boot Time</a:t>
            </a:r>
            <a:r>
              <a:rPr lang="en-GB" sz="1100">
                <a:solidFill>
                  <a:srgbClr val="9900FF"/>
                </a:solidFill>
                <a:latin typeface="Lato"/>
                <a:ea typeface="Lato"/>
                <a:cs typeface="Lato"/>
                <a:sym typeface="Lato"/>
              </a:rPr>
              <a:t>: By using GraalVM to compile Java applications into native binaries, Quarkus achieves lightning-fast startup times, making it ideal for serverless or microservice architectures where speed is key.</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Developer Joy</a:t>
            </a:r>
            <a:r>
              <a:rPr lang="en-GB" sz="1100">
                <a:solidFill>
                  <a:srgbClr val="9900FF"/>
                </a:solidFill>
                <a:latin typeface="Lato"/>
                <a:ea typeface="Lato"/>
                <a:cs typeface="Lato"/>
                <a:sym typeface="Lato"/>
              </a:rPr>
              <a:t>: Quarkus provides a modern developer experience with features like </a:t>
            </a:r>
            <a:r>
              <a:rPr b="1" lang="en-GB" sz="1100">
                <a:solidFill>
                  <a:srgbClr val="9900FF"/>
                </a:solidFill>
                <a:latin typeface="Lato"/>
                <a:ea typeface="Lato"/>
                <a:cs typeface="Lato"/>
                <a:sym typeface="Lato"/>
              </a:rPr>
              <a:t>live reload</a:t>
            </a:r>
            <a:r>
              <a:rPr lang="en-GB" sz="1100">
                <a:solidFill>
                  <a:srgbClr val="9900FF"/>
                </a:solidFill>
                <a:latin typeface="Lato"/>
                <a:ea typeface="Lato"/>
                <a:cs typeface="Lato"/>
                <a:sym typeface="Lato"/>
              </a:rPr>
              <a:t> (hot reload during development), easy dependency injection (based on CDI), and seamless integration with popular libraries and frameworks such as Hibernate, RESTEasy, and Vert.x.</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Polyglot Support</a:t>
            </a:r>
            <a:r>
              <a:rPr lang="en-GB" sz="1100">
                <a:solidFill>
                  <a:srgbClr val="9900FF"/>
                </a:solidFill>
                <a:latin typeface="Lato"/>
                <a:ea typeface="Lato"/>
                <a:cs typeface="Lato"/>
                <a:sym typeface="Lato"/>
              </a:rPr>
              <a:t>: It supports multiple languages like Kotlin and Scala, enhancing its versatility in development environments where different programming languages are used.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Reactive and Imperative Programming</a:t>
            </a:r>
            <a:r>
              <a:rPr lang="en-GB" sz="1100">
                <a:solidFill>
                  <a:srgbClr val="9900FF"/>
                </a:solidFill>
                <a:latin typeface="Lato"/>
                <a:ea typeface="Lato"/>
                <a:cs typeface="Lato"/>
                <a:sym typeface="Lato"/>
              </a:rPr>
              <a:t>: Quarkus supports both reactive and imperative programming models, giving developers flexibility based on the application's requirements.</a:t>
            </a:r>
            <a:endParaRPr>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76275" y="215800"/>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2500">
                <a:solidFill>
                  <a:srgbClr val="9900FF"/>
                </a:solidFill>
                <a:latin typeface="Lato"/>
                <a:ea typeface="Lato"/>
                <a:cs typeface="Lato"/>
                <a:sym typeface="Lato"/>
              </a:rPr>
              <a:t>Benefits of Quarkus</a:t>
            </a:r>
            <a:endParaRPr sz="4000">
              <a:solidFill>
                <a:srgbClr val="9900FF"/>
              </a:solidFill>
              <a:latin typeface="Lato"/>
              <a:ea typeface="Lato"/>
              <a:cs typeface="Lato"/>
              <a:sym typeface="Lato"/>
            </a:endParaRPr>
          </a:p>
        </p:txBody>
      </p:sp>
      <p:sp>
        <p:nvSpPr>
          <p:cNvPr id="72" name="Google Shape;72;p16"/>
          <p:cNvSpPr txBox="1"/>
          <p:nvPr>
            <p:ph idx="1" type="body"/>
          </p:nvPr>
        </p:nvSpPr>
        <p:spPr>
          <a:xfrm>
            <a:off x="193325" y="788500"/>
            <a:ext cx="8520600" cy="42753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9900FF"/>
              </a:buClr>
              <a:buSzPts val="1300"/>
              <a:buAutoNum type="arabicPeriod"/>
            </a:pPr>
            <a:r>
              <a:rPr b="1" lang="en-GB" sz="1300">
                <a:solidFill>
                  <a:srgbClr val="9900FF"/>
                </a:solidFill>
                <a:latin typeface="Lato"/>
                <a:ea typeface="Lato"/>
                <a:cs typeface="Lato"/>
                <a:sym typeface="Lato"/>
              </a:rPr>
              <a:t>Reduced Memory Usage</a:t>
            </a:r>
            <a:r>
              <a:rPr lang="en-GB" sz="1300">
                <a:solidFill>
                  <a:srgbClr val="9900FF"/>
                </a:solidFill>
                <a:latin typeface="Lato"/>
                <a:ea typeface="Lato"/>
                <a:cs typeface="Lato"/>
                <a:sym typeface="Lato"/>
              </a:rPr>
              <a:t>: Quarkus applications consume less RAM, which makes them suitable for running efficiently in environments with constrained resources. A native Quarkus application can be 10-100 times smaller than a traditional Java application.</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AutoNum type="arabicPeriod"/>
            </a:pPr>
            <a:r>
              <a:rPr b="1" lang="en-GB" sz="1300">
                <a:solidFill>
                  <a:srgbClr val="9900FF"/>
                </a:solidFill>
                <a:latin typeface="Lato"/>
                <a:ea typeface="Lato"/>
                <a:cs typeface="Lato"/>
                <a:sym typeface="Lato"/>
              </a:rPr>
              <a:t>Ultra-Fast Startup Times</a:t>
            </a:r>
            <a:r>
              <a:rPr lang="en-GB" sz="1300">
                <a:solidFill>
                  <a:srgbClr val="9900FF"/>
                </a:solidFill>
                <a:latin typeface="Lato"/>
                <a:ea typeface="Lato"/>
                <a:cs typeface="Lato"/>
                <a:sym typeface="Lato"/>
              </a:rPr>
              <a:t>: Traditional Java applications can take seconds or even minutes to start, which can be problematic in serverless and cloud environments. Quarkus solves this by drastically reducing startup times, typically to milliseconds.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AutoNum type="arabicPeriod"/>
            </a:pPr>
            <a:r>
              <a:rPr b="1" lang="en-GB" sz="1300">
                <a:solidFill>
                  <a:srgbClr val="9900FF"/>
                </a:solidFill>
                <a:latin typeface="Lato"/>
                <a:ea typeface="Lato"/>
                <a:cs typeface="Lato"/>
                <a:sym typeface="Lato"/>
              </a:rPr>
              <a:t>Built-in Cloud-Native Features</a:t>
            </a:r>
            <a:r>
              <a:rPr lang="en-GB" sz="1300">
                <a:solidFill>
                  <a:srgbClr val="9900FF"/>
                </a:solidFill>
                <a:latin typeface="Lato"/>
                <a:ea typeface="Lato"/>
                <a:cs typeface="Lato"/>
                <a:sym typeface="Lato"/>
              </a:rPr>
              <a:t>: Quarkus has first-class support for popular cloud-native frameworks like Kubernetes, Prometheus, and OpenShift. It is also well-integrated with MicroProfile APIs, offering capabilities like health checks, metrics, and fault tolerance.</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AutoNum type="arabicPeriod"/>
            </a:pPr>
            <a:r>
              <a:rPr b="1" lang="en-GB" sz="1300">
                <a:solidFill>
                  <a:srgbClr val="9900FF"/>
                </a:solidFill>
                <a:latin typeface="Lato"/>
                <a:ea typeface="Lato"/>
                <a:cs typeface="Lato"/>
                <a:sym typeface="Lato"/>
              </a:rPr>
              <a:t>Efficient Resource Utilization</a:t>
            </a:r>
            <a:r>
              <a:rPr lang="en-GB" sz="1300">
                <a:solidFill>
                  <a:srgbClr val="9900FF"/>
                </a:solidFill>
                <a:latin typeface="Lato"/>
                <a:ea typeface="Lato"/>
                <a:cs typeface="Lato"/>
                <a:sym typeface="Lato"/>
              </a:rPr>
              <a:t>: Quarkus-native applications, thanks to GraalVM, use significantly fewer resources. This is especially useful in large-scale containerized applications where operational costs can accumulate quickly.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AutoNum type="arabicPeriod"/>
            </a:pPr>
            <a:r>
              <a:rPr b="1" lang="en-GB" sz="1300">
                <a:solidFill>
                  <a:srgbClr val="9900FF"/>
                </a:solidFill>
                <a:latin typeface="Lato"/>
                <a:ea typeface="Lato"/>
                <a:cs typeface="Lato"/>
                <a:sym typeface="Lato"/>
              </a:rPr>
              <a:t>Streamlined Developer Workflow</a:t>
            </a:r>
            <a:r>
              <a:rPr lang="en-GB" sz="1300">
                <a:solidFill>
                  <a:srgbClr val="9900FF"/>
                </a:solidFill>
                <a:latin typeface="Lato"/>
                <a:ea typeface="Lato"/>
                <a:cs typeface="Lato"/>
                <a:sym typeface="Lato"/>
              </a:rPr>
              <a:t>: Features like </a:t>
            </a:r>
            <a:r>
              <a:rPr b="1" lang="en-GB" sz="1300">
                <a:solidFill>
                  <a:srgbClr val="9900FF"/>
                </a:solidFill>
                <a:latin typeface="Lato"/>
                <a:ea typeface="Lato"/>
                <a:cs typeface="Lato"/>
                <a:sym typeface="Lato"/>
              </a:rPr>
              <a:t>hot reload</a:t>
            </a:r>
            <a:r>
              <a:rPr lang="en-GB" sz="1300">
                <a:solidFill>
                  <a:srgbClr val="9900FF"/>
                </a:solidFill>
                <a:latin typeface="Lato"/>
                <a:ea typeface="Lato"/>
                <a:cs typeface="Lato"/>
                <a:sym typeface="Lato"/>
              </a:rPr>
              <a:t>, </a:t>
            </a:r>
            <a:r>
              <a:rPr b="1" lang="en-GB" sz="1300">
                <a:solidFill>
                  <a:srgbClr val="9900FF"/>
                </a:solidFill>
                <a:latin typeface="Lato"/>
                <a:ea typeface="Lato"/>
                <a:cs typeface="Lato"/>
                <a:sym typeface="Lato"/>
              </a:rPr>
              <a:t>dependency injection</a:t>
            </a:r>
            <a:r>
              <a:rPr lang="en-GB" sz="1300">
                <a:solidFill>
                  <a:srgbClr val="9900FF"/>
                </a:solidFill>
                <a:latin typeface="Lato"/>
                <a:ea typeface="Lato"/>
                <a:cs typeface="Lato"/>
                <a:sym typeface="Lato"/>
              </a:rPr>
              <a:t>, and extensive library support simplify the development workflow, improving developer productivity.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AutoNum type="arabicPeriod"/>
            </a:pPr>
            <a:r>
              <a:rPr b="1" lang="en-GB" sz="1300">
                <a:solidFill>
                  <a:srgbClr val="9900FF"/>
                </a:solidFill>
                <a:latin typeface="Lato"/>
                <a:ea typeface="Lato"/>
                <a:cs typeface="Lato"/>
                <a:sym typeface="Lato"/>
              </a:rPr>
              <a:t>Cross-Language Support</a:t>
            </a:r>
            <a:r>
              <a:rPr lang="en-GB" sz="1300">
                <a:solidFill>
                  <a:srgbClr val="9900FF"/>
                </a:solidFill>
                <a:latin typeface="Lato"/>
                <a:ea typeface="Lato"/>
                <a:cs typeface="Lato"/>
                <a:sym typeface="Lato"/>
              </a:rPr>
              <a:t>: Quarkus enables developers to use polyglot programming by supporting different languages (e.g., Java, Kotlin, Scala) alongside native libraries, making it suitable for heterogeneous environments.</a:t>
            </a:r>
            <a:endParaRPr sz="20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2200">
                <a:solidFill>
                  <a:srgbClr val="9900FF"/>
                </a:solidFill>
                <a:latin typeface="Lato"/>
                <a:ea typeface="Lato"/>
                <a:cs typeface="Lato"/>
                <a:sym typeface="Lato"/>
              </a:rPr>
              <a:t>Use Cases of Quarkus</a:t>
            </a:r>
            <a:endParaRPr sz="3700">
              <a:solidFill>
                <a:srgbClr val="9900FF"/>
              </a:solidFill>
              <a:latin typeface="Lato"/>
              <a:ea typeface="Lato"/>
              <a:cs typeface="Lato"/>
              <a:sym typeface="Lato"/>
            </a:endParaRPr>
          </a:p>
        </p:txBody>
      </p:sp>
      <p:sp>
        <p:nvSpPr>
          <p:cNvPr id="78" name="Google Shape;78;p17"/>
          <p:cNvSpPr txBox="1"/>
          <p:nvPr>
            <p:ph idx="1" type="body"/>
          </p:nvPr>
        </p:nvSpPr>
        <p:spPr>
          <a:xfrm>
            <a:off x="161425" y="1152475"/>
            <a:ext cx="8670900" cy="38757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9900FF"/>
              </a:buClr>
              <a:buSzPts val="1400"/>
              <a:buAutoNum type="arabicPeriod"/>
            </a:pPr>
            <a:r>
              <a:rPr b="1" lang="en-GB" sz="1400">
                <a:solidFill>
                  <a:srgbClr val="9900FF"/>
                </a:solidFill>
                <a:latin typeface="Lato"/>
                <a:ea typeface="Lato"/>
                <a:cs typeface="Lato"/>
                <a:sym typeface="Lato"/>
              </a:rPr>
              <a:t>Microservices Architectures</a:t>
            </a:r>
            <a:r>
              <a:rPr lang="en-GB" sz="1400">
                <a:solidFill>
                  <a:srgbClr val="9900FF"/>
                </a:solidFill>
                <a:latin typeface="Lato"/>
                <a:ea typeface="Lato"/>
                <a:cs typeface="Lato"/>
                <a:sym typeface="Lato"/>
              </a:rPr>
              <a:t>: Quarkus is ideal for microservices due to its small footprint, fast boot times, and native Kubernetes integrations. Its performance and scalability make it a great choice for distributed systems.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Serverless Applications</a:t>
            </a:r>
            <a:r>
              <a:rPr lang="en-GB" sz="1400">
                <a:solidFill>
                  <a:srgbClr val="9900FF"/>
                </a:solidFill>
                <a:latin typeface="Lato"/>
                <a:ea typeface="Lato"/>
                <a:cs typeface="Lato"/>
                <a:sym typeface="Lato"/>
              </a:rPr>
              <a:t>: The rapid startup times and low resource consumption make Quarkus a natural fit for serverless platforms like AWS Lambda, Azure Functions, and Google Cloud Functions.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Event-Driven Architectures</a:t>
            </a:r>
            <a:r>
              <a:rPr lang="en-GB" sz="1400">
                <a:solidFill>
                  <a:srgbClr val="9900FF"/>
                </a:solidFill>
                <a:latin typeface="Lato"/>
                <a:ea typeface="Lato"/>
                <a:cs typeface="Lato"/>
                <a:sym typeface="Lato"/>
              </a:rPr>
              <a:t>: Quarkus supports reactive programming models, which are suitable for event-driven applications such as real-time data processing, stream processing, and IoT.</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Containers and Kubernetes</a:t>
            </a:r>
            <a:r>
              <a:rPr lang="en-GB" sz="1400">
                <a:solidFill>
                  <a:srgbClr val="9900FF"/>
                </a:solidFill>
                <a:latin typeface="Lato"/>
                <a:ea typeface="Lato"/>
                <a:cs typeface="Lato"/>
                <a:sym typeface="Lato"/>
              </a:rPr>
              <a:t>: Quarkus is Kubernetes-native, with built-in support for Kubernetes extensions, making it a top choice for containerized applications.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Cloud-Native APIs</a:t>
            </a:r>
            <a:r>
              <a:rPr lang="en-GB" sz="1400">
                <a:solidFill>
                  <a:srgbClr val="9900FF"/>
                </a:solidFill>
                <a:latin typeface="Lato"/>
                <a:ea typeface="Lato"/>
                <a:cs typeface="Lato"/>
                <a:sym typeface="Lato"/>
              </a:rPr>
              <a:t>: When building applications that need to leverage cloud-native APIs like REST, GraphQL, or gRPC, Quarkus provides out-of-the-box support, along with easy integrations for databases and messaging platforms.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High Throughput, Low Latency Applications</a:t>
            </a:r>
            <a:r>
              <a:rPr lang="en-GB" sz="1400">
                <a:solidFill>
                  <a:srgbClr val="9900FF"/>
                </a:solidFill>
                <a:latin typeface="Lato"/>
                <a:ea typeface="Lato"/>
                <a:cs typeface="Lato"/>
                <a:sym typeface="Lato"/>
              </a:rPr>
              <a:t>: Quarkus, especially when compiled to native binaries, is perfect for applications that require low latency and high throughput, such as financial trading platforms or real-time analytics engines.</a:t>
            </a:r>
            <a:endParaRPr sz="21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42900" lvl="0" marL="342900" rtl="0" algn="l">
              <a:lnSpc>
                <a:spcPct val="107000"/>
              </a:lnSpc>
              <a:spcBef>
                <a:spcPts val="0"/>
              </a:spcBef>
              <a:spcAft>
                <a:spcPts val="0"/>
              </a:spcAft>
              <a:buSzPts val="1200"/>
              <a:buFont typeface="Noto Sans Symbols"/>
              <a:buChar char="∙"/>
            </a:pPr>
            <a:r>
              <a:rPr lang="en-GB" sz="1200">
                <a:latin typeface="Play"/>
                <a:ea typeface="Play"/>
                <a:cs typeface="Play"/>
                <a:sym typeface="Play"/>
              </a:rPr>
              <a:t>Comparing Quarkus with traditional Java frameworks (Spring Boot)</a:t>
            </a:r>
            <a:endParaRPr/>
          </a:p>
        </p:txBody>
      </p:sp>
      <p:pic>
        <p:nvPicPr>
          <p:cNvPr id="84" name="Google Shape;84;p18"/>
          <p:cNvPicPr preferRelativeResize="0"/>
          <p:nvPr/>
        </p:nvPicPr>
        <p:blipFill rotWithShape="1">
          <a:blip r:embed="rId3">
            <a:alphaModFix/>
          </a:blip>
          <a:srcRect b="8932" l="5415" r="11147" t="15755"/>
          <a:stretch/>
        </p:blipFill>
        <p:spPr>
          <a:xfrm>
            <a:off x="0" y="56807"/>
            <a:ext cx="8974248" cy="4831442"/>
          </a:xfrm>
          <a:prstGeom prst="rect">
            <a:avLst/>
          </a:prstGeom>
          <a:noFill/>
          <a:ln cap="flat" cmpd="sng" w="9525">
            <a:solidFill>
              <a:srgbClr val="B8B8B9"/>
            </a:solidFill>
            <a:prstDash val="solid"/>
            <a:round/>
            <a:headEnd len="sm" w="sm" type="none"/>
            <a:tailEnd len="sm" w="sm" type="none"/>
          </a:ln>
        </p:spPr>
      </p:pic>
      <p:sp>
        <p:nvSpPr>
          <p:cNvPr id="85" name="Google Shape;85;p18"/>
          <p:cNvSpPr/>
          <p:nvPr/>
        </p:nvSpPr>
        <p:spPr>
          <a:xfrm>
            <a:off x="7521575" y="4328700"/>
            <a:ext cx="1215900" cy="559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800"/>
              </a:spcAft>
              <a:buClr>
                <a:schemeClr val="dk1"/>
              </a:buClr>
              <a:buSzPts val="1100"/>
              <a:buFont typeface="Arial"/>
              <a:buNone/>
            </a:pPr>
            <a:r>
              <a:rPr b="1" lang="en-GB" sz="2050">
                <a:solidFill>
                  <a:srgbClr val="9900FF"/>
                </a:solidFill>
                <a:highlight>
                  <a:srgbClr val="FFFFFF"/>
                </a:highlight>
                <a:latin typeface="Lato"/>
                <a:ea typeface="Lato"/>
                <a:cs typeface="Lato"/>
                <a:sym typeface="Lato"/>
              </a:rPr>
              <a:t>Reactive programming</a:t>
            </a:r>
            <a:endParaRPr b="1" sz="2450">
              <a:solidFill>
                <a:srgbClr val="9900FF"/>
              </a:solidFill>
              <a:latin typeface="Lato"/>
              <a:ea typeface="Lato"/>
              <a:cs typeface="Lato"/>
              <a:sym typeface="Lato"/>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0"/>
              </a:spcAft>
              <a:buClr>
                <a:schemeClr val="dk1"/>
              </a:buClr>
              <a:buSzPts val="1100"/>
              <a:buFont typeface="Arial"/>
              <a:buNone/>
            </a:pPr>
            <a:r>
              <a:rPr lang="en-GB" sz="1350">
                <a:solidFill>
                  <a:srgbClr val="9900FF"/>
                </a:solidFill>
                <a:highlight>
                  <a:srgbClr val="FFFFFF"/>
                </a:highlight>
                <a:latin typeface="Lato"/>
                <a:ea typeface="Lato"/>
                <a:cs typeface="Lato"/>
                <a:sym typeface="Lato"/>
              </a:rPr>
              <a:t>Reactive programming in Java is a programming paradigm that focuses on building applications that are:</a:t>
            </a:r>
            <a:endParaRPr sz="1350">
              <a:solidFill>
                <a:srgbClr val="9900FF"/>
              </a:solidFill>
              <a:highlight>
                <a:srgbClr val="FFFFFF"/>
              </a:highlight>
              <a:latin typeface="Lato"/>
              <a:ea typeface="Lato"/>
              <a:cs typeface="Lato"/>
              <a:sym typeface="Lato"/>
            </a:endParaRPr>
          </a:p>
          <a:p>
            <a:pPr indent="-228600" lvl="0" marL="190500" rtl="0" algn="l">
              <a:lnSpc>
                <a:spcPct val="137500"/>
              </a:lnSpc>
              <a:spcBef>
                <a:spcPts val="80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Asynchronous and Non-Blocking:</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Reactive applications handle events and data streams in a non-blocking manner, allowing them to efficiently manage resources and scale under high load.</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Event-Driven:</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These applications react to events, such as data arriving from a stream or a user interaction, rather than following a traditional imperative programming flow.</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Resilient:</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Reactive applications are designed to handle failures gracefully, ensuring that the system remains responsive even in the face of errors.</a:t>
            </a:r>
            <a:endParaRPr sz="1200">
              <a:solidFill>
                <a:srgbClr val="9900FF"/>
              </a:solidFill>
              <a:highlight>
                <a:srgbClr val="FFFFFF"/>
              </a:highlight>
              <a:latin typeface="Lato"/>
              <a:ea typeface="Lato"/>
              <a:cs typeface="Lato"/>
              <a:sym typeface="Lato"/>
            </a:endParaRPr>
          </a:p>
          <a:p>
            <a:pPr indent="0" lvl="0" marL="0" rtl="0" algn="l">
              <a:spcBef>
                <a:spcPts val="15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44444"/>
              </a:lnSpc>
              <a:spcBef>
                <a:spcPts val="1500"/>
              </a:spcBef>
              <a:spcAft>
                <a:spcPts val="0"/>
              </a:spcAft>
              <a:buClr>
                <a:schemeClr val="dk1"/>
              </a:buClr>
              <a:buSzPts val="990"/>
              <a:buFont typeface="Arial"/>
              <a:buNone/>
            </a:pPr>
            <a:r>
              <a:rPr b="1" lang="en-GB" sz="2415">
                <a:solidFill>
                  <a:srgbClr val="9900FF"/>
                </a:solidFill>
                <a:highlight>
                  <a:srgbClr val="FFFFFF"/>
                </a:highlight>
                <a:latin typeface="Lato"/>
                <a:ea typeface="Lato"/>
                <a:cs typeface="Lato"/>
                <a:sym typeface="Lato"/>
              </a:rPr>
              <a:t>Key Concepts</a:t>
            </a:r>
            <a:endParaRPr b="1" sz="2415">
              <a:solidFill>
                <a:srgbClr val="9900FF"/>
              </a:solidFill>
              <a:highlight>
                <a:srgbClr val="FFFFFF"/>
              </a:highlight>
              <a:latin typeface="Lato"/>
              <a:ea typeface="Lato"/>
              <a:cs typeface="Lato"/>
              <a:sym typeface="Lato"/>
            </a:endParaRPr>
          </a:p>
          <a:p>
            <a:pPr indent="0" lvl="0" marL="0" rtl="0" algn="l">
              <a:lnSpc>
                <a:spcPct val="115000"/>
              </a:lnSpc>
              <a:spcBef>
                <a:spcPts val="800"/>
              </a:spcBef>
              <a:spcAft>
                <a:spcPts val="0"/>
              </a:spcAft>
              <a:buClr>
                <a:schemeClr val="dk1"/>
              </a:buClr>
              <a:buSzPts val="990"/>
              <a:buFont typeface="Arial"/>
              <a:buNone/>
            </a:pPr>
            <a:r>
              <a:t/>
            </a:r>
            <a:endParaRPr b="1" sz="2415">
              <a:solidFill>
                <a:srgbClr val="9900FF"/>
              </a:solidFill>
              <a:highlight>
                <a:srgbClr val="FFFFFF"/>
              </a:highlight>
              <a:latin typeface="Lato"/>
              <a:ea typeface="Lato"/>
              <a:cs typeface="Lato"/>
              <a:sym typeface="Lato"/>
            </a:endParaRPr>
          </a:p>
          <a:p>
            <a:pPr indent="0" lvl="0" marL="0" rtl="0" algn="l">
              <a:spcBef>
                <a:spcPts val="0"/>
              </a:spcBef>
              <a:spcAft>
                <a:spcPts val="0"/>
              </a:spcAft>
              <a:buSzPts val="990"/>
              <a:buNone/>
            </a:pPr>
            <a:r>
              <a:t/>
            </a:r>
            <a:endParaRPr b="1" sz="3720">
              <a:solidFill>
                <a:srgbClr val="9900FF"/>
              </a:solidFill>
              <a:latin typeface="Lato"/>
              <a:ea typeface="Lato"/>
              <a:cs typeface="Lato"/>
              <a:sym typeface="Lato"/>
            </a:endParaRPr>
          </a:p>
        </p:txBody>
      </p:sp>
      <p:sp>
        <p:nvSpPr>
          <p:cNvPr id="97" name="Google Shape;97;p20"/>
          <p:cNvSpPr txBox="1"/>
          <p:nvPr>
            <p:ph idx="1" type="body"/>
          </p:nvPr>
        </p:nvSpPr>
        <p:spPr>
          <a:xfrm>
            <a:off x="172200" y="1152475"/>
            <a:ext cx="8866500" cy="3854100"/>
          </a:xfrm>
          <a:prstGeom prst="rect">
            <a:avLst/>
          </a:prstGeom>
        </p:spPr>
        <p:txBody>
          <a:bodyPr anchorCtr="0" anchor="t" bIns="91425" lIns="91425" spcFirstLastPara="1" rIns="91425" wrap="square" tIns="91425">
            <a:normAutofit/>
          </a:bodyPr>
          <a:lstStyle/>
          <a:p>
            <a:pPr indent="-228600" lvl="0" marL="190500" rtl="0" algn="l">
              <a:lnSpc>
                <a:spcPct val="137500"/>
              </a:lnSpc>
              <a:spcBef>
                <a:spcPts val="800"/>
              </a:spcBef>
              <a:spcAft>
                <a:spcPts val="0"/>
              </a:spcAft>
              <a:buClr>
                <a:srgbClr val="9900FF"/>
              </a:buClr>
              <a:buSzPts val="1500"/>
              <a:buFont typeface="Lato"/>
              <a:buNone/>
            </a:pPr>
            <a:r>
              <a:rPr b="1" lang="en-GB" sz="1500">
                <a:solidFill>
                  <a:srgbClr val="9900FF"/>
                </a:solidFill>
                <a:highlight>
                  <a:srgbClr val="FFFFFF"/>
                </a:highlight>
                <a:latin typeface="Lato"/>
                <a:ea typeface="Lato"/>
                <a:cs typeface="Lato"/>
                <a:sym typeface="Lato"/>
              </a:rPr>
              <a:t>Streams:</a:t>
            </a:r>
            <a:endParaRPr b="1"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Reactive programming revolves around streams, which represent a sequence of events or data items. These streams can be manipulated and transformed using various operators.</a:t>
            </a:r>
            <a:endParaRPr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t/>
            </a:r>
            <a:endParaRPr b="1"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b="1" lang="en-GB" sz="1500">
                <a:solidFill>
                  <a:srgbClr val="9900FF"/>
                </a:solidFill>
                <a:highlight>
                  <a:srgbClr val="FFFFFF"/>
                </a:highlight>
                <a:latin typeface="Lato"/>
                <a:ea typeface="Lato"/>
                <a:cs typeface="Lato"/>
                <a:sym typeface="Lato"/>
              </a:rPr>
              <a:t>Publishers and Subscribers:</a:t>
            </a:r>
            <a:endParaRPr b="1"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Publishers produce data streams, while subscribers consume them. This model allows for decoupling between components, making the system more flexible and maintainable.</a:t>
            </a:r>
            <a:endParaRPr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t/>
            </a:r>
            <a:endParaRPr b="1"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b="1" lang="en-GB" sz="1500">
                <a:solidFill>
                  <a:srgbClr val="9900FF"/>
                </a:solidFill>
                <a:highlight>
                  <a:srgbClr val="FFFFFF"/>
                </a:highlight>
                <a:latin typeface="Lato"/>
                <a:ea typeface="Lato"/>
                <a:cs typeface="Lato"/>
                <a:sym typeface="Lato"/>
              </a:rPr>
              <a:t>Backpressure:</a:t>
            </a:r>
            <a:endParaRPr b="1"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Backpressure is a mechanism that allows subscribers to control the rate at which they receive data from publishers, preventing them from being overwhelmed.</a:t>
            </a:r>
            <a:endParaRPr sz="210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55900" y="186775"/>
            <a:ext cx="8520600" cy="572700"/>
          </a:xfrm>
          <a:prstGeom prst="rect">
            <a:avLst/>
          </a:prstGeom>
        </p:spPr>
        <p:txBody>
          <a:bodyPr anchorCtr="0" anchor="t" bIns="91425" lIns="91425" spcFirstLastPara="1" rIns="91425" wrap="square" tIns="91425">
            <a:noAutofit/>
          </a:bodyPr>
          <a:lstStyle/>
          <a:p>
            <a:pPr indent="0" lvl="0" marL="0" rtl="0" algn="ctr">
              <a:lnSpc>
                <a:spcPct val="144444"/>
              </a:lnSpc>
              <a:spcBef>
                <a:spcPts val="1500"/>
              </a:spcBef>
              <a:spcAft>
                <a:spcPts val="0"/>
              </a:spcAft>
              <a:buClr>
                <a:schemeClr val="dk1"/>
              </a:buClr>
              <a:buSzPts val="990"/>
              <a:buFont typeface="Arial"/>
              <a:buNone/>
            </a:pPr>
            <a:r>
              <a:rPr b="1" lang="en-GB" sz="2215">
                <a:solidFill>
                  <a:srgbClr val="9900FF"/>
                </a:solidFill>
                <a:highlight>
                  <a:srgbClr val="FFFFFF"/>
                </a:highlight>
                <a:latin typeface="Lato"/>
                <a:ea typeface="Lato"/>
                <a:cs typeface="Lato"/>
                <a:sym typeface="Lato"/>
              </a:rPr>
              <a:t>Popular Libraries:</a:t>
            </a:r>
            <a:endParaRPr b="1" sz="2215">
              <a:solidFill>
                <a:srgbClr val="9900FF"/>
              </a:solidFill>
              <a:highlight>
                <a:srgbClr val="FFFFFF"/>
              </a:highlight>
              <a:latin typeface="Lato"/>
              <a:ea typeface="Lato"/>
              <a:cs typeface="Lato"/>
              <a:sym typeface="Lato"/>
            </a:endParaRPr>
          </a:p>
          <a:p>
            <a:pPr indent="0" lvl="0" marL="0" rtl="0" algn="ctr">
              <a:lnSpc>
                <a:spcPct val="115000"/>
              </a:lnSpc>
              <a:spcBef>
                <a:spcPts val="800"/>
              </a:spcBef>
              <a:spcAft>
                <a:spcPts val="0"/>
              </a:spcAft>
              <a:buClr>
                <a:schemeClr val="dk1"/>
              </a:buClr>
              <a:buSzPts val="990"/>
              <a:buFont typeface="Arial"/>
              <a:buNone/>
            </a:pPr>
            <a:r>
              <a:t/>
            </a:r>
            <a:endParaRPr b="1" sz="2215">
              <a:solidFill>
                <a:srgbClr val="9900FF"/>
              </a:solidFill>
              <a:highlight>
                <a:srgbClr val="FFFFFF"/>
              </a:highlight>
              <a:latin typeface="Lato"/>
              <a:ea typeface="Lato"/>
              <a:cs typeface="Lato"/>
              <a:sym typeface="Lato"/>
            </a:endParaRPr>
          </a:p>
          <a:p>
            <a:pPr indent="0" lvl="0" marL="0" rtl="0" algn="ctr">
              <a:spcBef>
                <a:spcPts val="0"/>
              </a:spcBef>
              <a:spcAft>
                <a:spcPts val="0"/>
              </a:spcAft>
              <a:buSzPts val="990"/>
              <a:buNone/>
            </a:pPr>
            <a:r>
              <a:t/>
            </a:r>
            <a:endParaRPr b="1" sz="3520">
              <a:solidFill>
                <a:srgbClr val="9900FF"/>
              </a:solidFill>
              <a:latin typeface="Lato"/>
              <a:ea typeface="Lato"/>
              <a:cs typeface="Lato"/>
              <a:sym typeface="Lato"/>
            </a:endParaRPr>
          </a:p>
        </p:txBody>
      </p:sp>
      <p:sp>
        <p:nvSpPr>
          <p:cNvPr id="103" name="Google Shape;103;p21"/>
          <p:cNvSpPr txBox="1"/>
          <p:nvPr>
            <p:ph idx="1" type="body"/>
          </p:nvPr>
        </p:nvSpPr>
        <p:spPr>
          <a:xfrm>
            <a:off x="139900" y="885350"/>
            <a:ext cx="8952600" cy="4257900"/>
          </a:xfrm>
          <a:prstGeom prst="rect">
            <a:avLst/>
          </a:prstGeom>
        </p:spPr>
        <p:txBody>
          <a:bodyPr anchorCtr="0" anchor="t" bIns="91425" lIns="91425" spcFirstLastPara="1" rIns="91425" wrap="square" tIns="91425">
            <a:noAutofit/>
          </a:bodyPr>
          <a:lstStyle/>
          <a:p>
            <a:pPr indent="-228600" lvl="0" marL="190500" rtl="0" algn="l">
              <a:lnSpc>
                <a:spcPct val="117500"/>
              </a:lnSpc>
              <a:spcBef>
                <a:spcPts val="800"/>
              </a:spcBef>
              <a:spcAft>
                <a:spcPts val="0"/>
              </a:spcAft>
              <a:buClr>
                <a:srgbClr val="9900FF"/>
              </a:buClr>
              <a:buSzPts val="1300"/>
              <a:buFont typeface="Lato"/>
              <a:buNone/>
            </a:pPr>
            <a:r>
              <a:rPr b="1" lang="en-GB" sz="1300">
                <a:solidFill>
                  <a:srgbClr val="9900FF"/>
                </a:solidFill>
                <a:highlight>
                  <a:srgbClr val="FFFFFF"/>
                </a:highlight>
                <a:latin typeface="Lato"/>
                <a:ea typeface="Lato"/>
                <a:cs typeface="Lato"/>
                <a:sym typeface="Lato"/>
              </a:rPr>
              <a:t>Project Reactor:</a:t>
            </a:r>
            <a:endParaRPr b="1" sz="1300">
              <a:solidFill>
                <a:srgbClr val="9900FF"/>
              </a:solidFill>
              <a:highlight>
                <a:srgbClr val="FFFFFF"/>
              </a:highlight>
              <a:latin typeface="Lato"/>
              <a:ea typeface="Lato"/>
              <a:cs typeface="Lato"/>
              <a:sym typeface="Lato"/>
            </a:endParaRPr>
          </a:p>
          <a:p>
            <a:pPr indent="-228600" lvl="0" marL="190500" rtl="0" algn="l">
              <a:lnSpc>
                <a:spcPct val="117500"/>
              </a:lnSpc>
              <a:spcBef>
                <a:spcPts val="0"/>
              </a:spcBef>
              <a:spcAft>
                <a:spcPts val="0"/>
              </a:spcAft>
              <a:buClr>
                <a:srgbClr val="9900FF"/>
              </a:buClr>
              <a:buSzPts val="1300"/>
              <a:buNone/>
            </a:pPr>
            <a:r>
              <a:rPr lang="en-GB" sz="1300">
                <a:solidFill>
                  <a:srgbClr val="9900FF"/>
                </a:solidFill>
                <a:highlight>
                  <a:srgbClr val="FFFFFF"/>
                </a:highlight>
                <a:latin typeface="Lato"/>
                <a:ea typeface="Lato"/>
                <a:cs typeface="Lato"/>
                <a:sym typeface="Lato"/>
              </a:rPr>
              <a:t>A popular reactive programming library for Java, providing the Flux and Mono types for working with streams of data.</a:t>
            </a:r>
            <a:endParaRPr sz="1300">
              <a:solidFill>
                <a:srgbClr val="9900FF"/>
              </a:solidFill>
              <a:highlight>
                <a:srgbClr val="FFFFFF"/>
              </a:highlight>
              <a:latin typeface="Lato"/>
              <a:ea typeface="Lato"/>
              <a:cs typeface="Lato"/>
              <a:sym typeface="Lato"/>
            </a:endParaRPr>
          </a:p>
          <a:p>
            <a:pPr indent="-228600" lvl="0" marL="190500" rtl="0" algn="l">
              <a:lnSpc>
                <a:spcPct val="117500"/>
              </a:lnSpc>
              <a:spcBef>
                <a:spcPts val="0"/>
              </a:spcBef>
              <a:spcAft>
                <a:spcPts val="0"/>
              </a:spcAft>
              <a:buClr>
                <a:srgbClr val="9900FF"/>
              </a:buClr>
              <a:buSzPts val="1300"/>
              <a:buFont typeface="Lato"/>
              <a:buNone/>
            </a:pPr>
            <a:r>
              <a:rPr b="1" lang="en-GB" sz="1300">
                <a:solidFill>
                  <a:srgbClr val="9900FF"/>
                </a:solidFill>
                <a:highlight>
                  <a:srgbClr val="FFFFFF"/>
                </a:highlight>
                <a:latin typeface="Lato"/>
                <a:ea typeface="Lato"/>
                <a:cs typeface="Lato"/>
                <a:sym typeface="Lato"/>
              </a:rPr>
              <a:t>RxJava:</a:t>
            </a:r>
            <a:endParaRPr b="1" sz="1300">
              <a:solidFill>
                <a:srgbClr val="9900FF"/>
              </a:solidFill>
              <a:highlight>
                <a:srgbClr val="FFFFFF"/>
              </a:highlight>
              <a:latin typeface="Lato"/>
              <a:ea typeface="Lato"/>
              <a:cs typeface="Lato"/>
              <a:sym typeface="Lato"/>
            </a:endParaRPr>
          </a:p>
          <a:p>
            <a:pPr indent="-228600" lvl="0" marL="190500" rtl="0" algn="l">
              <a:lnSpc>
                <a:spcPct val="11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Another widely used reactive programming library in Java, offering a rich set of operators and functionalities.</a:t>
            </a:r>
            <a:endParaRPr sz="1300">
              <a:solidFill>
                <a:srgbClr val="9900FF"/>
              </a:solidFill>
              <a:highlight>
                <a:srgbClr val="FFFFFF"/>
              </a:highlight>
              <a:latin typeface="Lato"/>
              <a:ea typeface="Lato"/>
              <a:cs typeface="Lato"/>
              <a:sym typeface="Lato"/>
            </a:endParaRPr>
          </a:p>
          <a:p>
            <a:pPr indent="-228600" lvl="0" marL="190500" rtl="0" algn="l">
              <a:lnSpc>
                <a:spcPct val="117500"/>
              </a:lnSpc>
              <a:spcBef>
                <a:spcPts val="0"/>
              </a:spcBef>
              <a:spcAft>
                <a:spcPts val="0"/>
              </a:spcAft>
              <a:buClr>
                <a:srgbClr val="9900FF"/>
              </a:buClr>
              <a:buSzPts val="1300"/>
              <a:buFont typeface="Lato"/>
              <a:buNone/>
            </a:pPr>
            <a:r>
              <a:rPr b="1" lang="en-GB" sz="1300">
                <a:solidFill>
                  <a:srgbClr val="9900FF"/>
                </a:solidFill>
                <a:highlight>
                  <a:srgbClr val="FFFFFF"/>
                </a:highlight>
                <a:latin typeface="Lato"/>
                <a:ea typeface="Lato"/>
                <a:cs typeface="Lato"/>
                <a:sym typeface="Lato"/>
              </a:rPr>
              <a:t>Spring WebFlux:</a:t>
            </a:r>
            <a:endParaRPr b="1" sz="1300">
              <a:solidFill>
                <a:srgbClr val="9900FF"/>
              </a:solidFill>
              <a:highlight>
                <a:srgbClr val="FFFFFF"/>
              </a:highlight>
              <a:latin typeface="Lato"/>
              <a:ea typeface="Lato"/>
              <a:cs typeface="Lato"/>
              <a:sym typeface="Lato"/>
            </a:endParaRPr>
          </a:p>
          <a:p>
            <a:pPr indent="-228600" lvl="0" marL="190500" rtl="0" algn="l">
              <a:lnSpc>
                <a:spcPct val="11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A module in the Spring Framework that supports reactive programming for building web applications</a:t>
            </a:r>
            <a:endParaRPr sz="1300">
              <a:solidFill>
                <a:srgbClr val="9900FF"/>
              </a:solidFill>
              <a:highlight>
                <a:srgbClr val="FFFFFF"/>
              </a:highlight>
              <a:latin typeface="Lato"/>
              <a:ea typeface="Lato"/>
              <a:cs typeface="Lato"/>
              <a:sym typeface="Lato"/>
            </a:endParaRPr>
          </a:p>
          <a:p>
            <a:pPr indent="-228600" lvl="0" marL="190500" rtl="0" algn="l">
              <a:lnSpc>
                <a:spcPct val="11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Benefits:</a:t>
            </a:r>
            <a:endParaRPr sz="1300">
              <a:solidFill>
                <a:srgbClr val="9900FF"/>
              </a:solidFill>
              <a:highlight>
                <a:srgbClr val="FFFFFF"/>
              </a:highlight>
              <a:latin typeface="Lato"/>
              <a:ea typeface="Lato"/>
              <a:cs typeface="Lato"/>
              <a:sym typeface="Lato"/>
            </a:endParaRPr>
          </a:p>
          <a:p>
            <a:pPr indent="-228600" lvl="0" marL="190500" rtl="0" algn="l">
              <a:lnSpc>
                <a:spcPct val="800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 Improved Performance and Scalability:</a:t>
            </a:r>
            <a:endParaRPr sz="1300">
              <a:solidFill>
                <a:srgbClr val="9900FF"/>
              </a:solidFill>
              <a:highlight>
                <a:srgbClr val="FFFFFF"/>
              </a:highlight>
              <a:latin typeface="Lato"/>
              <a:ea typeface="Lato"/>
              <a:cs typeface="Lato"/>
              <a:sym typeface="Lato"/>
            </a:endParaRPr>
          </a:p>
          <a:p>
            <a:pPr indent="0" lvl="0" marL="0" rtl="0" algn="l">
              <a:lnSpc>
                <a:spcPct val="80000"/>
              </a:lnSpc>
              <a:spcBef>
                <a:spcPts val="1500"/>
              </a:spcBef>
              <a:spcAft>
                <a:spcPts val="0"/>
              </a:spcAft>
              <a:buSzPts val="935"/>
              <a:buNone/>
            </a:pPr>
            <a:r>
              <a:rPr lang="en-GB" sz="1300">
                <a:solidFill>
                  <a:srgbClr val="9900FF"/>
                </a:solidFill>
                <a:highlight>
                  <a:srgbClr val="FFFFFF"/>
                </a:highlight>
                <a:latin typeface="Lato"/>
                <a:ea typeface="Lato"/>
                <a:cs typeface="Lato"/>
                <a:sym typeface="Lato"/>
              </a:rPr>
              <a:t>      Reactive programming enables efficient use of resources, especially for applications that handle a large    number of  concurrent requests.</a:t>
            </a:r>
            <a:endParaRPr sz="1300">
              <a:solidFill>
                <a:srgbClr val="9900FF"/>
              </a:solidFill>
              <a:highlight>
                <a:srgbClr val="FFFFFF"/>
              </a:highlight>
              <a:latin typeface="Lato"/>
              <a:ea typeface="Lato"/>
              <a:cs typeface="Lato"/>
              <a:sym typeface="Lato"/>
            </a:endParaRPr>
          </a:p>
          <a:p>
            <a:pPr indent="0" lvl="0" marL="0" rtl="0" algn="l">
              <a:lnSpc>
                <a:spcPct val="80000"/>
              </a:lnSpc>
              <a:spcBef>
                <a:spcPts val="2100"/>
              </a:spcBef>
              <a:spcAft>
                <a:spcPts val="0"/>
              </a:spcAft>
              <a:buSzPts val="935"/>
              <a:buNone/>
            </a:pPr>
            <a:r>
              <a:rPr lang="en-GB" sz="1300">
                <a:solidFill>
                  <a:srgbClr val="9900FF"/>
                </a:solidFill>
                <a:highlight>
                  <a:srgbClr val="FFFFFF"/>
                </a:highlight>
                <a:latin typeface="Lato"/>
                <a:ea typeface="Lato"/>
                <a:cs typeface="Lato"/>
                <a:sym typeface="Lato"/>
              </a:rPr>
              <a:t>        Enhanced Responsiveness:</a:t>
            </a:r>
            <a:endParaRPr sz="1300">
              <a:solidFill>
                <a:srgbClr val="9900FF"/>
              </a:solidFill>
              <a:highlight>
                <a:srgbClr val="FFFFFF"/>
              </a:highlight>
              <a:latin typeface="Lato"/>
              <a:ea typeface="Lato"/>
              <a:cs typeface="Lato"/>
              <a:sym typeface="Lato"/>
            </a:endParaRPr>
          </a:p>
          <a:p>
            <a:pPr indent="0" lvl="0" marL="0" rtl="0" algn="l">
              <a:lnSpc>
                <a:spcPct val="80000"/>
              </a:lnSpc>
              <a:spcBef>
                <a:spcPts val="2100"/>
              </a:spcBef>
              <a:spcAft>
                <a:spcPts val="0"/>
              </a:spcAft>
              <a:buSzPts val="935"/>
              <a:buNone/>
            </a:pPr>
            <a:r>
              <a:rPr lang="en-GB" sz="1300">
                <a:solidFill>
                  <a:srgbClr val="9900FF"/>
                </a:solidFill>
                <a:highlight>
                  <a:srgbClr val="FFFFFF"/>
                </a:highlight>
                <a:latin typeface="Lato"/>
                <a:ea typeface="Lato"/>
                <a:cs typeface="Lato"/>
                <a:sym typeface="Lato"/>
              </a:rPr>
              <a:t>        By avoiding blocking operations, reactive applications can provide a more responsive user experience.</a:t>
            </a:r>
            <a:endParaRPr sz="1300">
              <a:solidFill>
                <a:srgbClr val="9900FF"/>
              </a:solidFill>
              <a:highlight>
                <a:srgbClr val="FFFFFF"/>
              </a:highlight>
              <a:latin typeface="Lato"/>
              <a:ea typeface="Lato"/>
              <a:cs typeface="Lato"/>
              <a:sym typeface="Lato"/>
            </a:endParaRPr>
          </a:p>
          <a:p>
            <a:pPr indent="0" lvl="0" marL="0" rtl="0" algn="l">
              <a:lnSpc>
                <a:spcPct val="80000"/>
              </a:lnSpc>
              <a:spcBef>
                <a:spcPts val="2100"/>
              </a:spcBef>
              <a:spcAft>
                <a:spcPts val="0"/>
              </a:spcAft>
              <a:buSzPts val="935"/>
              <a:buNone/>
            </a:pPr>
            <a:r>
              <a:rPr lang="en-GB" sz="1300">
                <a:solidFill>
                  <a:srgbClr val="9900FF"/>
                </a:solidFill>
                <a:highlight>
                  <a:srgbClr val="FFFFFF"/>
                </a:highlight>
                <a:latin typeface="Lato"/>
                <a:ea typeface="Lato"/>
                <a:cs typeface="Lato"/>
                <a:sym typeface="Lato"/>
              </a:rPr>
              <a:t>        Simplified Asynchronous Programming:</a:t>
            </a:r>
            <a:endParaRPr sz="1300">
              <a:solidFill>
                <a:srgbClr val="9900FF"/>
              </a:solidFill>
              <a:highlight>
                <a:srgbClr val="FFFFFF"/>
              </a:highlight>
              <a:latin typeface="Lato"/>
              <a:ea typeface="Lato"/>
              <a:cs typeface="Lato"/>
              <a:sym typeface="Lato"/>
            </a:endParaRPr>
          </a:p>
          <a:p>
            <a:pPr indent="0" lvl="0" marL="0" rtl="0" algn="l">
              <a:lnSpc>
                <a:spcPct val="80000"/>
              </a:lnSpc>
              <a:spcBef>
                <a:spcPts val="1500"/>
              </a:spcBef>
              <a:spcAft>
                <a:spcPts val="1500"/>
              </a:spcAft>
              <a:buSzPts val="935"/>
              <a:buNone/>
            </a:pPr>
            <a:r>
              <a:rPr lang="en-GB" sz="1300">
                <a:solidFill>
                  <a:srgbClr val="9900FF"/>
                </a:solidFill>
                <a:highlight>
                  <a:srgbClr val="FFFFFF"/>
                </a:highlight>
                <a:latin typeface="Lato"/>
                <a:ea typeface="Lato"/>
                <a:cs typeface="Lato"/>
                <a:sym typeface="Lato"/>
              </a:rPr>
              <a:t>         Reactive programming offers a structured approach to handling asynchronous operations, making code more readable and maintainable.</a:t>
            </a:r>
            <a:endParaRPr sz="13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