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Lato"/>
      <p:regular r:id="rId37"/>
      <p:bold r:id="rId38"/>
      <p:italic r:id="rId39"/>
      <p:boldItalic r:id="rId40"/>
    </p:embeddedFont>
    <p:embeddedFont>
      <p:font typeface="Roboto Mono"/>
      <p:regular r:id="rId41"/>
      <p:bold r:id="rId42"/>
      <p:italic r:id="rId43"/>
      <p:boldItalic r:id="rId44"/>
    </p:embeddedFont>
    <p:embeddedFont>
      <p:font typeface="Comfortaa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Mon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Mono-italic.fntdata"/><Relationship Id="rId24" Type="http://schemas.openxmlformats.org/officeDocument/2006/relationships/slide" Target="slides/slide19.xml"/><Relationship Id="rId46" Type="http://schemas.openxmlformats.org/officeDocument/2006/relationships/font" Target="fonts/Comfortaa-bold.fntdata"/><Relationship Id="rId23" Type="http://schemas.openxmlformats.org/officeDocument/2006/relationships/slide" Target="slides/slide18.xml"/><Relationship Id="rId45" Type="http://schemas.openxmlformats.org/officeDocument/2006/relationships/font" Target="fonts/Comforta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22dedc7f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22dedc7f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22dedc7f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22dedc7f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22dedc7f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22dedc7f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22dedc7f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22dedc7f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22dedc7f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22dedc7f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22dedc7f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22dedc7f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22dedc7f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22dedc7f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22dedc7f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22dedc7f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22dedc7f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22dedc7f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22dedc7f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022dedc7f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22dedc7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22dedc7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22dedc7f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022dedc7f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3d78c8a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03d78c8a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3d78c8a7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3d78c8a7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3d78c8a7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03d78c8a7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3d78c8a7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03d78c8a7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3d78c8a7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3d78c8a7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3d78c8a7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03d78c8a7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3d78c8a7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03d78c8a7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3d78c8a7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03d78c8a7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3d78c8a7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3d78c8a7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22dedc7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22dedc7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3d78c8a7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3d78c8a7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04528592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04528592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22dedc7f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22dedc7f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22dedc7f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22dedc7f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22dedc7f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22dedc7f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22dedc7f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22dedc7f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22dedc7f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22dedc7f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22dedc7f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22dedc7f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educative.io/courses/getting-started-with-react-router-v6/introduction-to-react-router?utm_campaign=brand_educative#What-is-react-router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educative.io/courses/getting-started-with-react-router-v6/introduction-to-react-router?utm_campaign=brand_educative#Do-we-need-to-use-react-router-in-all-React-application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educative.io/courses/getting-started-with-react-router-v6/introduction-to-react-router?utm_campaign=brand_educative#How-does-react-router-work-in-the-browser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reactrouter.com/docs/en/v6/getting-started/concepts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React JS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Forms,CSS styling,SASS styling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1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Babel: Transforming JSX into JavaScript</a:t>
            </a:r>
            <a:endParaRPr sz="34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{</a:t>
            </a:r>
            <a:endParaRPr sz="12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"presets": ["@babel/preset-react"]</a:t>
            </a:r>
            <a:endParaRPr sz="12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2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</a:rPr>
              <a:t>This preset tells Babel to handle JSX syntax and transform it into JavaScript.</a:t>
            </a:r>
            <a:endParaRPr sz="11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900FF"/>
                </a:solidFill>
              </a:rPr>
              <a:t>Example Workflow with Babel:</a:t>
            </a:r>
            <a:endParaRPr b="1" sz="1100">
              <a:solidFill>
                <a:srgbClr val="9900FF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100"/>
              <a:buAutoNum type="arabicPeriod"/>
            </a:pPr>
            <a:r>
              <a:rPr b="1" lang="en-GB" sz="1100">
                <a:solidFill>
                  <a:srgbClr val="9900FF"/>
                </a:solidFill>
              </a:rPr>
              <a:t>Write JSX</a:t>
            </a:r>
            <a:r>
              <a:rPr lang="en-GB" sz="1100">
                <a:solidFill>
                  <a:srgbClr val="9900FF"/>
                </a:solidFill>
              </a:rPr>
              <a:t>:</a:t>
            </a:r>
            <a:endParaRPr sz="1100">
              <a:solidFill>
                <a:srgbClr val="9900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Char char="○"/>
            </a:pPr>
            <a:r>
              <a:rPr lang="en-GB" sz="1100">
                <a:solidFill>
                  <a:srgbClr val="9900FF"/>
                </a:solidFill>
              </a:rPr>
              <a:t>You write JSX in your </a:t>
            </a:r>
            <a:r>
              <a:rPr lang="en-GB" sz="1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.jsx</a:t>
            </a:r>
            <a:r>
              <a:rPr lang="en-GB" sz="1100">
                <a:solidFill>
                  <a:srgbClr val="9900FF"/>
                </a:solidFill>
              </a:rPr>
              <a:t> or </a:t>
            </a:r>
            <a:r>
              <a:rPr lang="en-GB" sz="1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.js</a:t>
            </a:r>
            <a:r>
              <a:rPr lang="en-GB" sz="1100">
                <a:solidFill>
                  <a:srgbClr val="9900FF"/>
                </a:solidFill>
              </a:rPr>
              <a:t> files.</a:t>
            </a:r>
            <a:endParaRPr sz="11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const element = &lt;h1&gt;Hello, Babel!&lt;/h1&gt;;</a:t>
            </a:r>
            <a:endParaRPr sz="12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900FF"/>
                </a:solidFill>
              </a:rPr>
              <a:t>Babel Compiles the JSX</a:t>
            </a:r>
            <a:r>
              <a:rPr lang="en-GB" sz="1100">
                <a:solidFill>
                  <a:srgbClr val="9900FF"/>
                </a:solidFill>
              </a:rPr>
              <a:t>:</a:t>
            </a:r>
            <a:endParaRPr sz="1100">
              <a:solidFill>
                <a:srgbClr val="9900FF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100"/>
              <a:buChar char="●"/>
            </a:pPr>
            <a:r>
              <a:rPr lang="en-GB" sz="1100">
                <a:solidFill>
                  <a:srgbClr val="9900FF"/>
                </a:solidFill>
              </a:rPr>
              <a:t>Babel transforms your JSX code into vanilla JavaScript that browsers can execute.</a:t>
            </a:r>
            <a:endParaRPr sz="11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const element = React.createElement('h1', null, 'Hello, Babel!');</a:t>
            </a:r>
            <a:endParaRPr sz="12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100"/>
              <a:buAutoNum type="arabicPeriod"/>
            </a:pPr>
            <a:r>
              <a:rPr b="1" lang="en-GB" sz="1100">
                <a:solidFill>
                  <a:srgbClr val="9900FF"/>
                </a:solidFill>
              </a:rPr>
              <a:t>Run in Browser</a:t>
            </a:r>
            <a:r>
              <a:rPr lang="en-GB" sz="1100">
                <a:solidFill>
                  <a:srgbClr val="9900FF"/>
                </a:solidFill>
              </a:rPr>
              <a:t>:</a:t>
            </a:r>
            <a:endParaRPr sz="1100">
              <a:solidFill>
                <a:srgbClr val="9900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Char char="○"/>
            </a:pPr>
            <a:r>
              <a:rPr lang="en-GB" sz="1100">
                <a:solidFill>
                  <a:srgbClr val="9900FF"/>
                </a:solidFill>
              </a:rPr>
              <a:t>The browser executes the compiled JavaScript code and renders the React component to the DOM.</a:t>
            </a:r>
            <a:endParaRPr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1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Babel: Transforming JSX into JavaScript</a:t>
            </a:r>
            <a:endParaRPr sz="34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Babel in Development vs. Production</a:t>
            </a:r>
            <a:endParaRPr b="1" sz="1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</a:pPr>
            <a:r>
              <a:rPr b="1" lang="en-GB" sz="1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Development</a:t>
            </a:r>
            <a:r>
              <a:rPr lang="en-GB" sz="1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: Babel compiles JSX and ES6+ code during development to allow for more modern and readable code. It’s integrated with other tools like Webpack to provide hot-reloading, better error messages, etc.</a:t>
            </a:r>
            <a:endParaRPr sz="14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</a:pPr>
            <a:r>
              <a:rPr b="1" lang="en-GB" sz="1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Production</a:t>
            </a:r>
            <a:r>
              <a:rPr lang="en-GB" sz="1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: For production builds, Babel can be configured to optimize the compiled JavaScript for performance, like minifying and removing unnecessary code</a:t>
            </a:r>
            <a:endParaRPr sz="14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300"/>
              <a:buChar char="●"/>
            </a:pPr>
            <a:r>
              <a:rPr b="1" lang="en-GB" sz="1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JSX</a:t>
            </a:r>
            <a:r>
              <a:rPr lang="en-GB" sz="1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is a syntax extension that allows developers to write more expressive UI code that mixes HTML-like tags with JavaScript logic. It enhances code readability and makes it easier to build complex UIs in React.</a:t>
            </a:r>
            <a:endParaRPr sz="13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300"/>
              <a:buChar char="●"/>
            </a:pPr>
            <a:r>
              <a:rPr b="1" lang="en-GB" sz="1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Babel</a:t>
            </a:r>
            <a:r>
              <a:rPr lang="en-GB" sz="1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is crucial in transforming JSX and modern JavaScript into browser-compatible code, allowing developers to take advantage of the latest language features while ensuring compatibility with older environments. Together, JSX and Babel form a core part of the modern React development ecosystem.</a:t>
            </a:r>
            <a:endParaRPr sz="13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GB" sz="21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React Components</a:t>
            </a:r>
            <a:endParaRPr b="1" sz="3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9900FF"/>
                </a:solidFill>
              </a:rPr>
              <a:t>React components are the building blocks of a React application. They allow you to split the UI into independent, reusable pieces and manage each part in isolation. There are two primary types of React components: </a:t>
            </a:r>
            <a:r>
              <a:rPr b="1" lang="en-GB" sz="1200">
                <a:solidFill>
                  <a:srgbClr val="9900FF"/>
                </a:solidFill>
              </a:rPr>
              <a:t>Functional Components</a:t>
            </a:r>
            <a:r>
              <a:rPr lang="en-GB" sz="1200">
                <a:solidFill>
                  <a:srgbClr val="9900FF"/>
                </a:solidFill>
              </a:rPr>
              <a:t> and </a:t>
            </a:r>
            <a:r>
              <a:rPr b="1" lang="en-GB" sz="1200">
                <a:solidFill>
                  <a:srgbClr val="9900FF"/>
                </a:solidFill>
              </a:rPr>
              <a:t>Class Components</a:t>
            </a:r>
            <a:r>
              <a:rPr lang="en-GB" sz="1200">
                <a:solidFill>
                  <a:srgbClr val="9900FF"/>
                </a:solidFill>
              </a:rPr>
              <a:t>.</a:t>
            </a:r>
            <a:endParaRPr sz="12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9900FF"/>
                </a:solidFill>
              </a:rPr>
              <a:t>1. Functional Components</a:t>
            </a:r>
            <a:endParaRPr b="1" sz="12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9900FF"/>
                </a:solidFill>
              </a:rPr>
              <a:t>Functional components are the simplest way to write components in React. They are JavaScript functions that take in </a:t>
            </a:r>
            <a:r>
              <a:rPr lang="en-GB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props</a:t>
            </a:r>
            <a:r>
              <a:rPr lang="en-GB" sz="1200">
                <a:solidFill>
                  <a:srgbClr val="9900FF"/>
                </a:solidFill>
              </a:rPr>
              <a:t> (properties) as arguments and return JSX. Functional components do not manage their own state or lifecycle directly, but with the introduction of </a:t>
            </a:r>
            <a:r>
              <a:rPr b="1" lang="en-GB" sz="1200">
                <a:solidFill>
                  <a:srgbClr val="9900FF"/>
                </a:solidFill>
              </a:rPr>
              <a:t>hooks</a:t>
            </a:r>
            <a:r>
              <a:rPr lang="en-GB" sz="1200">
                <a:solidFill>
                  <a:srgbClr val="9900FF"/>
                </a:solidFill>
              </a:rPr>
              <a:t> (like </a:t>
            </a:r>
            <a:r>
              <a:rPr lang="en-GB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useState</a:t>
            </a:r>
            <a:r>
              <a:rPr lang="en-GB" sz="1200">
                <a:solidFill>
                  <a:srgbClr val="9900FF"/>
                </a:solidFill>
              </a:rPr>
              <a:t>, </a:t>
            </a:r>
            <a:r>
              <a:rPr lang="en-GB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useEffect</a:t>
            </a:r>
            <a:r>
              <a:rPr lang="en-GB" sz="1200">
                <a:solidFill>
                  <a:srgbClr val="9900FF"/>
                </a:solidFill>
              </a:rPr>
              <a:t>), functional components can now handle state and side effects, making them more versatile.</a:t>
            </a:r>
            <a:endParaRPr sz="12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9900FF"/>
                </a:solidFill>
              </a:rPr>
              <a:t>Example:</a:t>
            </a:r>
            <a:endParaRPr b="1" sz="12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function Greeting(props) {</a:t>
            </a:r>
            <a:endParaRPr sz="12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return &lt;h1&gt;Hello, {props.name}!&lt;/h1&gt;;</a:t>
            </a:r>
            <a:endParaRPr sz="12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2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1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React Components</a:t>
            </a:r>
            <a:endParaRPr b="1" sz="3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144025" y="1152475"/>
            <a:ext cx="8688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Advantages of Functional Components</a:t>
            </a: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Lato"/>
              <a:buChar char="○"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Easier to read and test.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Lato"/>
              <a:buChar char="○"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Perform better because they don’t have the overhead of lifecycle methods.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Lato"/>
              <a:buChar char="○"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They are "stateless" (although this changed with hooks).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Using Hooks in Functional Components:</a:t>
            </a:r>
            <a:endParaRPr b="1"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With hooks, you can manage state and lifecycle features in functional components.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980000"/>
                </a:solidFill>
              </a:rPr>
              <a:t>import React, { useState } from 'react';</a:t>
            </a:r>
            <a:endParaRPr sz="12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980000"/>
                </a:solidFill>
              </a:rPr>
              <a:t>function Counter() {</a:t>
            </a:r>
            <a:endParaRPr sz="12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980000"/>
                </a:solidFill>
              </a:rPr>
              <a:t>  const [count, setCount] = useState(0);</a:t>
            </a:r>
            <a:endParaRPr sz="12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</a:rPr>
              <a:t>  return (     &lt;div&gt;       &lt;p&gt;You clicked {count} times&lt;/p&gt;      &lt;button onClick={() =&gt; setCount(count + 1)}&gt;Click me&lt;/button&gt;    &lt;/div&gt;   ); }</a:t>
            </a:r>
            <a:r>
              <a:rPr lang="en-GB" sz="1100">
                <a:solidFill>
                  <a:srgbClr val="9900FF"/>
                </a:solidFill>
              </a:rPr>
              <a:t>In this example:</a:t>
            </a:r>
            <a:endParaRPr sz="1100">
              <a:solidFill>
                <a:srgbClr val="9900FF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100"/>
              <a:buChar char="●"/>
            </a:pPr>
            <a:r>
              <a:rPr lang="en-GB" sz="1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useState(0)</a:t>
            </a:r>
            <a:r>
              <a:rPr lang="en-GB" sz="1100">
                <a:solidFill>
                  <a:srgbClr val="9900FF"/>
                </a:solidFill>
              </a:rPr>
              <a:t> initializes the state variable </a:t>
            </a:r>
            <a:r>
              <a:rPr lang="en-GB" sz="1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-GB" sz="1100">
                <a:solidFill>
                  <a:srgbClr val="9900FF"/>
                </a:solidFill>
              </a:rPr>
              <a:t> with a value of </a:t>
            </a:r>
            <a:r>
              <a:rPr lang="en-GB" sz="1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100">
                <a:solidFill>
                  <a:srgbClr val="9900FF"/>
                </a:solidFill>
              </a:rPr>
              <a:t>.</a:t>
            </a:r>
            <a:endParaRPr sz="1100">
              <a:solidFill>
                <a:srgbClr val="9900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Char char="●"/>
            </a:pPr>
            <a:r>
              <a:rPr lang="en-GB" sz="1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setCount</a:t>
            </a:r>
            <a:r>
              <a:rPr lang="en-GB" sz="1100">
                <a:solidFill>
                  <a:srgbClr val="9900FF"/>
                </a:solidFill>
              </a:rPr>
              <a:t> is a function that updates the </a:t>
            </a:r>
            <a:r>
              <a:rPr lang="en-GB" sz="1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-GB" sz="1100">
                <a:solidFill>
                  <a:srgbClr val="9900FF"/>
                </a:solidFill>
              </a:rPr>
              <a:t> state.</a:t>
            </a:r>
            <a:endParaRPr sz="11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1455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Components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1455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2. Class Components</a:t>
            </a:r>
            <a:endParaRPr b="1" sz="13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Class components are more feature-rich than functional components. They were the traditional way of writing components before React introduced hooks. Class components extend the React.Component class and can maintain internal state and lifecycle methods.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b="1"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93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class Welcome extends React.Component {</a:t>
            </a:r>
            <a:endParaRPr b="1" sz="1593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93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render() {</a:t>
            </a:r>
            <a:endParaRPr b="1" sz="1593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93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  return &lt;h1&gt;Hello, {this.props.name}!&lt;/h1&gt;;</a:t>
            </a:r>
            <a:endParaRPr b="1" sz="1593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93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} }</a:t>
            </a:r>
            <a:endParaRPr b="1" sz="1593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1455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2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State and Props in Class Components:</a:t>
            </a:r>
            <a:endParaRPr b="1" sz="3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145575" y="1152475"/>
            <a:ext cx="8520600" cy="13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200"/>
              <a:buChar char="●"/>
            </a:pPr>
            <a:r>
              <a:rPr b="1"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State and Props in Class Components</a:t>
            </a:r>
            <a:r>
              <a:rPr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○"/>
            </a:pPr>
            <a:r>
              <a:rPr b="1"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Props</a:t>
            </a:r>
            <a:r>
              <a:rPr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: Similar to functional components, props are passed down from parent components. They are accessed in class components using this.props.</a:t>
            </a:r>
            <a:endParaRPr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○"/>
            </a:pPr>
            <a:r>
              <a:rPr b="1"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State</a:t>
            </a:r>
            <a:r>
              <a:rPr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: State is managed internally in class components, using this.state, and updated using this.setState().</a:t>
            </a:r>
            <a:endParaRPr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State Example in a Class Component:</a:t>
            </a:r>
            <a:endParaRPr b="1" sz="14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44350" y="2417525"/>
            <a:ext cx="8916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class Counter extends React.Component {</a:t>
            </a:r>
            <a:endParaRPr sz="12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constructor(props) {</a:t>
            </a:r>
            <a:endParaRPr sz="12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  super(props);</a:t>
            </a:r>
            <a:endParaRPr sz="12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  this.state = { count: 0 };</a:t>
            </a:r>
            <a:endParaRPr sz="12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}</a:t>
            </a:r>
            <a:endParaRPr sz="12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increment = () =&gt; {</a:t>
            </a:r>
            <a:endParaRPr sz="12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  this.setState({ count: this.state.count + 1 });</a:t>
            </a:r>
            <a:endParaRPr sz="12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}</a:t>
            </a:r>
            <a:endParaRPr sz="12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render() {</a:t>
            </a:r>
            <a:endParaRPr sz="12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  return (</a:t>
            </a:r>
            <a:endParaRPr sz="12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    &lt;div&gt;</a:t>
            </a:r>
            <a:endParaRPr sz="12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      &lt;p&gt;Count: {this.state.count}&lt;/p&gt;</a:t>
            </a:r>
            <a:endParaRPr sz="12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      &lt;button onClick={this.increment}&gt;Increment&lt;/button&gt;</a:t>
            </a:r>
            <a:endParaRPr sz="12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    &lt;/div&gt;</a:t>
            </a:r>
            <a:endParaRPr sz="12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  );  }}</a:t>
            </a:r>
            <a:endParaRPr sz="12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-GB" sz="2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State and Props in Class Components: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166175" y="1152475"/>
            <a:ext cx="8666100" cy="39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In this example: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100"/>
              <a:buChar char="●"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this.state holds the component's local state.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Char char="●"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this.setState() is used to update the state, causing the component to re-render.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Char char="●"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render() is a required method in class components, which returns the JSX to be rendered.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3. Stateful vs Stateless Components</a:t>
            </a:r>
            <a:endParaRPr b="1" sz="13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100"/>
              <a:buChar char="●"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Stateful Components</a:t>
            </a: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: Components that manage and maintain their own state. Typically, class components or functional components using hooks are stateful.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64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function StatefulComponent() {</a:t>
            </a:r>
            <a:endParaRPr sz="1564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64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const [state, setState] = useState('Hello');</a:t>
            </a:r>
            <a:endParaRPr sz="1564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64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return &lt;p&gt;{state}&lt;/p&gt;;</a:t>
            </a:r>
            <a:endParaRPr sz="1564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64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-GB" sz="2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State and Props in Class Components: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110800" y="1152475"/>
            <a:ext cx="4230900" cy="3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Stateless Components</a:t>
            </a: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: Components that do not manage their own state, and simply render based on the props they receive. Functional components without hooks are stateless.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function StatelessComponent(props) {</a:t>
            </a:r>
            <a:endParaRPr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return &lt;p&gt;{props.message}&lt;/p&gt;;</a:t>
            </a:r>
            <a:endParaRPr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4. Props</a:t>
            </a:r>
            <a:endParaRPr b="1" sz="13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Props</a:t>
            </a: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are inputs to React components. They allow data to be passed from parent to child components and are read-only (i.e., immutable). Components use props to render dynamic content.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Example of Passing Props: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9"/>
          <p:cNvSpPr txBox="1"/>
          <p:nvPr/>
        </p:nvSpPr>
        <p:spPr>
          <a:xfrm>
            <a:off x="4862225" y="719925"/>
            <a:ext cx="33765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function Greeting(props) {</a:t>
            </a:r>
            <a:endParaRPr b="1" sz="13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return &lt;h1&gt;Hello, {props.name}!&lt;/h1&gt;;</a:t>
            </a:r>
            <a:endParaRPr b="1" sz="13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b="1" sz="13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function App() {</a:t>
            </a:r>
            <a:endParaRPr b="1" sz="13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return (</a:t>
            </a:r>
            <a:endParaRPr b="1" sz="13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  &lt;div&gt;</a:t>
            </a:r>
            <a:endParaRPr b="1" sz="13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    &lt;Greeting name="Alice" /&gt;</a:t>
            </a:r>
            <a:endParaRPr b="1" sz="13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    &lt;Greeting name="Bob" /&gt;</a:t>
            </a:r>
            <a:endParaRPr b="1" sz="13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  &lt;/div&gt;</a:t>
            </a:r>
            <a:endParaRPr b="1" sz="13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);</a:t>
            </a:r>
            <a:endParaRPr b="1" sz="13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b="1" sz="13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100"/>
              <a:buChar char="●"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The Greeting component receives the name prop and displays it. Props are passed like attributes in HTML.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217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5. Lifecycle Methods (in Class Components)</a:t>
            </a:r>
            <a:endParaRPr b="1" sz="217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52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43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rgbClr val="9900FF"/>
                </a:solidFill>
              </a:rPr>
              <a:t>React class components have lifecycle methods that allow you to hook into different stages of the component's life (e.g., mounting, updating, unmounting).</a:t>
            </a:r>
            <a:endParaRPr sz="1100">
              <a:solidFill>
                <a:srgbClr val="9900FF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ct val="100000"/>
              <a:buChar char="●"/>
            </a:pPr>
            <a:r>
              <a:rPr b="1" lang="en-GB" sz="1100">
                <a:solidFill>
                  <a:srgbClr val="9900FF"/>
                </a:solidFill>
              </a:rPr>
              <a:t>Mounting</a:t>
            </a:r>
            <a:r>
              <a:rPr lang="en-GB" sz="1100">
                <a:solidFill>
                  <a:srgbClr val="9900FF"/>
                </a:solidFill>
              </a:rPr>
              <a:t>: The moment the component is inserted into the DOM.</a:t>
            </a:r>
            <a:endParaRPr sz="1100">
              <a:solidFill>
                <a:srgbClr val="9900FF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Char char="○"/>
            </a:pPr>
            <a:r>
              <a:rPr lang="en-GB" sz="1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componentDidMount()</a:t>
            </a:r>
            <a:r>
              <a:rPr lang="en-GB" sz="1100">
                <a:solidFill>
                  <a:srgbClr val="9900FF"/>
                </a:solidFill>
              </a:rPr>
              <a:t>: Called after the component is mounted.</a:t>
            </a:r>
            <a:endParaRPr sz="1100">
              <a:solidFill>
                <a:srgbClr val="9900FF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Char char="●"/>
            </a:pPr>
            <a:r>
              <a:rPr b="1" lang="en-GB" sz="1100">
                <a:solidFill>
                  <a:srgbClr val="9900FF"/>
                </a:solidFill>
              </a:rPr>
              <a:t>Updating</a:t>
            </a:r>
            <a:r>
              <a:rPr lang="en-GB" sz="1100">
                <a:solidFill>
                  <a:srgbClr val="9900FF"/>
                </a:solidFill>
              </a:rPr>
              <a:t>: When the component's state or props change.</a:t>
            </a:r>
            <a:endParaRPr sz="1100">
              <a:solidFill>
                <a:srgbClr val="9900FF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Char char="○"/>
            </a:pPr>
            <a:r>
              <a:rPr lang="en-GB" sz="1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componentDidUpdate()</a:t>
            </a:r>
            <a:r>
              <a:rPr lang="en-GB" sz="1100">
                <a:solidFill>
                  <a:srgbClr val="9900FF"/>
                </a:solidFill>
              </a:rPr>
              <a:t>: Called after the component is updated.</a:t>
            </a:r>
            <a:endParaRPr sz="1100">
              <a:solidFill>
                <a:srgbClr val="9900FF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Char char="●"/>
            </a:pPr>
            <a:r>
              <a:rPr b="1" lang="en-GB" sz="1100">
                <a:solidFill>
                  <a:srgbClr val="9900FF"/>
                </a:solidFill>
              </a:rPr>
              <a:t>Unmounting</a:t>
            </a:r>
            <a:r>
              <a:rPr lang="en-GB" sz="1100">
                <a:solidFill>
                  <a:srgbClr val="9900FF"/>
                </a:solidFill>
              </a:rPr>
              <a:t>: When the component is removed from the DOM.</a:t>
            </a:r>
            <a:endParaRPr sz="1100">
              <a:solidFill>
                <a:srgbClr val="9900FF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Char char="○"/>
            </a:pPr>
            <a:r>
              <a:rPr lang="en-GB" sz="1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componentWillUnmount()</a:t>
            </a:r>
            <a:r>
              <a:rPr lang="en-GB" sz="1100">
                <a:solidFill>
                  <a:srgbClr val="9900FF"/>
                </a:solidFill>
              </a:rPr>
              <a:t>: Called just before the component is unmounted and destroyed.</a:t>
            </a:r>
            <a:endParaRPr sz="11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In this example: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ct val="100000"/>
              <a:buChar char="●"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componentDidMount() sets up a timer when the component is first mounted.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Char char="●"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componentWillUnmount() cleans up the timer when the component is removed.</a:t>
            </a:r>
            <a:endParaRPr sz="19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30"/>
          <p:cNvSpPr txBox="1"/>
          <p:nvPr/>
        </p:nvSpPr>
        <p:spPr>
          <a:xfrm>
            <a:off x="5825750" y="445025"/>
            <a:ext cx="33183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class Clock extends React.Component {</a:t>
            </a:r>
            <a:endParaRPr sz="12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constructor(props) {</a:t>
            </a:r>
            <a:endParaRPr sz="12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  super(props);</a:t>
            </a:r>
            <a:endParaRPr sz="12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  this.state = { time: new Date() };</a:t>
            </a:r>
            <a:endParaRPr sz="12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}</a:t>
            </a:r>
            <a:endParaRPr sz="12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componentDidMount() {</a:t>
            </a:r>
            <a:endParaRPr sz="12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  this.timerID = setInterval(() =&gt; this.tick(), 1000);</a:t>
            </a:r>
            <a:endParaRPr sz="12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}</a:t>
            </a:r>
            <a:endParaRPr sz="12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componentWillUnmount() {</a:t>
            </a:r>
            <a:endParaRPr sz="12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  clearInterval(this.timerID);</a:t>
            </a:r>
            <a:endParaRPr sz="12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}</a:t>
            </a:r>
            <a:endParaRPr sz="12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tick() {</a:t>
            </a:r>
            <a:endParaRPr sz="12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  this.setState({ time: new Date() });</a:t>
            </a:r>
            <a:endParaRPr sz="12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}</a:t>
            </a:r>
            <a:endParaRPr sz="12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render() {</a:t>
            </a:r>
            <a:endParaRPr sz="12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  return &lt;h1&gt;{this.state.time.toLocaleTimeString()}&lt;/h1&gt;;</a:t>
            </a:r>
            <a:endParaRPr sz="12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}}</a:t>
            </a:r>
            <a:endParaRPr sz="12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Controlled Components (Forms)</a:t>
            </a:r>
            <a:endParaRPr sz="232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rgbClr val="9900FF"/>
                </a:solidFill>
              </a:rPr>
              <a:t>6. Controlled Components (Forms)</a:t>
            </a:r>
            <a:endParaRPr b="1" sz="13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9900FF"/>
                </a:solidFill>
              </a:rPr>
              <a:t>In React, form elements such as </a:t>
            </a:r>
            <a:r>
              <a:rPr lang="en-GB" sz="1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&lt;input&gt;</a:t>
            </a:r>
            <a:r>
              <a:rPr lang="en-GB" sz="1100">
                <a:solidFill>
                  <a:srgbClr val="9900FF"/>
                </a:solidFill>
              </a:rPr>
              <a:t>, </a:t>
            </a:r>
            <a:r>
              <a:rPr lang="en-GB" sz="1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&lt;textarea&gt;</a:t>
            </a:r>
            <a:r>
              <a:rPr lang="en-GB" sz="1100">
                <a:solidFill>
                  <a:srgbClr val="9900FF"/>
                </a:solidFill>
              </a:rPr>
              <a:t>, and </a:t>
            </a:r>
            <a:r>
              <a:rPr lang="en-GB" sz="1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&lt;select&gt;</a:t>
            </a:r>
            <a:r>
              <a:rPr lang="en-GB" sz="1100">
                <a:solidFill>
                  <a:srgbClr val="9900FF"/>
                </a:solidFill>
              </a:rPr>
              <a:t> are usually controlled components. This means that their values are controlled by React state.</a:t>
            </a:r>
            <a:endParaRPr sz="11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900FF"/>
                </a:solidFill>
              </a:rPr>
              <a:t>Example of Controlled Component:</a:t>
            </a:r>
            <a:endParaRPr b="1" sz="11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In this example: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100"/>
              <a:buChar char="●"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The value of the input field is tied to the name state variable.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Char char="●"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onChange handler updates the state, making this a controlled input.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68" name="Google Shape;168;p31"/>
          <p:cNvSpPr txBox="1"/>
          <p:nvPr/>
        </p:nvSpPr>
        <p:spPr>
          <a:xfrm>
            <a:off x="4572000" y="1159825"/>
            <a:ext cx="40080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function NameForm() {</a:t>
            </a:r>
            <a:endParaRPr sz="11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const [name, setName] = useState('');</a:t>
            </a:r>
            <a:endParaRPr sz="11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const handleChange = (event) =&gt; {</a:t>
            </a:r>
            <a:endParaRPr sz="11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  setName(event.target.value);</a:t>
            </a:r>
            <a:endParaRPr sz="11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}</a:t>
            </a:r>
            <a:endParaRPr sz="11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return (</a:t>
            </a:r>
            <a:endParaRPr sz="11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  &lt;form&gt;</a:t>
            </a:r>
            <a:endParaRPr sz="11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    &lt;label&gt;</a:t>
            </a:r>
            <a:endParaRPr sz="11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      Name:</a:t>
            </a:r>
            <a:endParaRPr sz="11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      &lt;input type="text" value={name} onChange={handleChange} /&gt;</a:t>
            </a:r>
            <a:endParaRPr sz="11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    &lt;/label&gt;</a:t>
            </a:r>
            <a:endParaRPr sz="11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    &lt;p&gt;Your name is: {name}&lt;/p&gt;</a:t>
            </a:r>
            <a:endParaRPr sz="11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  &lt;/form&gt;</a:t>
            </a:r>
            <a:endParaRPr sz="11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);</a:t>
            </a:r>
            <a:endParaRPr sz="11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1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11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Agenda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0" y="691975"/>
            <a:ext cx="8832300" cy="45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2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Design A Form in React</a:t>
            </a:r>
            <a:endParaRPr sz="12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-GB" sz="12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Apply the </a:t>
            </a:r>
            <a:r>
              <a:rPr lang="en-GB" sz="12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style</a:t>
            </a:r>
            <a:r>
              <a:rPr lang="en-GB" sz="12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in components</a:t>
            </a:r>
            <a:endParaRPr sz="12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-GB" sz="12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Apply styles using CSS</a:t>
            </a:r>
            <a:endParaRPr sz="12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-GB" sz="12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Apply styles using SASS</a:t>
            </a:r>
            <a:endParaRPr sz="12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-GB" sz="12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Working with Events in React components</a:t>
            </a:r>
            <a:endParaRPr sz="12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-GB" sz="12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Hands on Exercise</a:t>
            </a:r>
            <a:endParaRPr sz="12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-GB" sz="12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Day 24</a:t>
            </a:r>
            <a:endParaRPr b="1" sz="12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-GB" sz="12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React Routing </a:t>
            </a:r>
            <a:endParaRPr sz="12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-GB" sz="12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React Routing Basics</a:t>
            </a:r>
            <a:endParaRPr sz="12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-GB" sz="12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Create Routing</a:t>
            </a:r>
            <a:endParaRPr sz="12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-GB" sz="12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Working with  browserRouters and routes</a:t>
            </a:r>
            <a:endParaRPr sz="12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-GB" sz="12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Conditional Rendering</a:t>
            </a:r>
            <a:endParaRPr sz="12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-GB" sz="12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Navigate Route  programmatically</a:t>
            </a:r>
            <a:endParaRPr sz="12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2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2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2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2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2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7. Higher-Order Components (HOCs)</a:t>
            </a:r>
            <a:endParaRPr sz="3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221500" y="1152475"/>
            <a:ext cx="86109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7. Higher-Order Components (HOCs)</a:t>
            </a:r>
            <a:endParaRPr b="1" sz="13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Higher-Order Component (HOC)</a:t>
            </a: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is a function that takes a component and returns a new component. HOCs are used for reusing component logic.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Example of an HOC:</a:t>
            </a:r>
            <a:endParaRPr b="1" sz="11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function withLogger(WrappedComponent) {</a:t>
            </a:r>
            <a:endParaRPr b="1" sz="11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return function LoggerComponent(props) {</a:t>
            </a:r>
            <a:endParaRPr b="1" sz="11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  console.log('Rendering component with props:', props);</a:t>
            </a:r>
            <a:endParaRPr b="1" sz="11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  return &lt;WrappedComponent {...props} /&gt;;</a:t>
            </a:r>
            <a:endParaRPr b="1" sz="11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};</a:t>
            </a:r>
            <a:endParaRPr b="1" sz="11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b="1" sz="11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-GB" sz="11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const HelloWithLogger = withLogger(Hello);</a:t>
            </a:r>
            <a:endParaRPr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558"/>
              <a:buFont typeface="Arial"/>
              <a:buNone/>
            </a:pPr>
            <a:r>
              <a:rPr b="1" lang="en-GB" sz="1911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to Syle React Components</a:t>
            </a:r>
            <a:endParaRPr sz="2911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b="1" sz="136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GB" sz="1045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Styling in React Components can be done by using CSS with different approaches, using CSS frameworks, and using the components from UI libraries.</a:t>
            </a:r>
            <a:endParaRPr sz="1045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GB" sz="1045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There are about eight different ways to style React JS components, there names and explanations of some of them are mentioned below.</a:t>
            </a:r>
            <a:endParaRPr sz="1045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4957" lvl="0" marL="685800" rtl="0" algn="l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9900FF"/>
              </a:buClr>
              <a:buSzPts val="1045"/>
              <a:buFont typeface="Lato"/>
              <a:buAutoNum type="arabicPeriod"/>
            </a:pPr>
            <a:r>
              <a:rPr lang="en-GB" sz="1045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Inline CSS</a:t>
            </a:r>
            <a:endParaRPr sz="1045" u="sng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4957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045"/>
              <a:buFont typeface="Lato"/>
              <a:buAutoNum type="arabicPeriod"/>
            </a:pPr>
            <a:r>
              <a:rPr lang="en-GB" sz="1045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Normal CSS</a:t>
            </a:r>
            <a:endParaRPr sz="1045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4957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045"/>
              <a:buFont typeface="Lato"/>
              <a:buAutoNum type="arabicPeriod"/>
            </a:pPr>
            <a:r>
              <a:rPr lang="en-GB" sz="1045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CSS in JS</a:t>
            </a:r>
            <a:endParaRPr sz="1045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4957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045"/>
              <a:buFont typeface="Lato"/>
              <a:buAutoNum type="arabicPeriod"/>
            </a:pPr>
            <a:r>
              <a:rPr lang="en-GB" sz="1045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Styled Components</a:t>
            </a:r>
            <a:endParaRPr sz="1045" u="sng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4957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045"/>
              <a:buFont typeface="Lato"/>
              <a:buAutoNum type="arabicPeriod"/>
            </a:pPr>
            <a:r>
              <a:rPr lang="en-GB" sz="1045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CSS module</a:t>
            </a:r>
            <a:endParaRPr sz="1045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4957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045"/>
              <a:buFont typeface="Lato"/>
              <a:buAutoNum type="arabicPeriod"/>
            </a:pPr>
            <a:r>
              <a:rPr lang="en-GB" sz="1045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Sass &amp; SCSS</a:t>
            </a:r>
            <a:endParaRPr sz="1045" u="sng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4957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045"/>
              <a:buFont typeface="Lato"/>
              <a:buAutoNum type="arabicPeriod"/>
            </a:pPr>
            <a:r>
              <a:rPr lang="en-GB" sz="1045" u="sng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Less</a:t>
            </a:r>
            <a:endParaRPr sz="1045" u="sng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4957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045"/>
              <a:buFont typeface="Lato"/>
              <a:buAutoNum type="arabicPeriod"/>
            </a:pPr>
            <a:r>
              <a:rPr lang="en-GB" sz="1045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Stylable</a:t>
            </a:r>
            <a:endParaRPr sz="1045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4957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045"/>
              <a:buFont typeface="Lato"/>
              <a:buAutoNum type="arabicPeriod"/>
            </a:pPr>
            <a:r>
              <a:t/>
            </a:r>
            <a:endParaRPr sz="1045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36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80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-GB" sz="17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Introduction to the routing library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Introduction to the routing library</a:t>
            </a:r>
            <a:endParaRPr b="1" sz="17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There are multiple ways to implement routing in React applications, such as by creating custom hooks. However, this approach is time-consuming, as it requires the creation of separate hooks for individual features.</a:t>
            </a:r>
            <a:endParaRPr sz="13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Instead, we can use a feature-rich library, such as </a:t>
            </a:r>
            <a:r>
              <a:rPr lang="en-GB" sz="1200">
                <a:solidFill>
                  <a:srgbClr val="9900FF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react-router</a:t>
            </a:r>
            <a:r>
              <a:rPr lang="en-GB" sz="13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which is recommended by the React team. Top companies like Facebook, Netflix, Microsoft, and Discord all use this library.</a:t>
            </a:r>
            <a:endParaRPr sz="13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-GB" sz="17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is </a:t>
            </a:r>
            <a:r>
              <a:rPr b="1" lang="en-GB" sz="2150">
                <a:solidFill>
                  <a:srgbClr val="9900FF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react-router</a:t>
            </a:r>
            <a:r>
              <a:rPr b="1" lang="en-GB" sz="17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?</a:t>
            </a:r>
            <a:r>
              <a:rPr lang="en-GB" sz="1700" u="sng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#</a:t>
            </a:r>
            <a:endParaRPr sz="1700" u="sng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-GB" sz="1772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is </a:t>
            </a:r>
            <a:r>
              <a:rPr b="1" lang="en-GB" sz="2188">
                <a:solidFill>
                  <a:srgbClr val="9900FF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react-router</a:t>
            </a:r>
            <a:r>
              <a:rPr b="1" lang="en-GB" sz="1772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?</a:t>
            </a:r>
            <a:endParaRPr b="1" sz="1772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GB" sz="1448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GB" sz="1310">
                <a:solidFill>
                  <a:srgbClr val="9900FF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react-router</a:t>
            </a:r>
            <a:r>
              <a:rPr lang="en-GB" sz="1448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is a routing library for React. Official documentation describes it as a fully-featured client-side and server-side routing library for React, a JavaScript library for building user interfaces.</a:t>
            </a:r>
            <a:endParaRPr sz="1448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GB" sz="1448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can use </a:t>
            </a:r>
            <a:r>
              <a:rPr lang="en-GB" sz="1310">
                <a:solidFill>
                  <a:srgbClr val="9900FF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react-router</a:t>
            </a:r>
            <a:r>
              <a:rPr lang="en-GB" sz="1448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on the web, NodeJS, and React Native. It has several advantages:</a:t>
            </a:r>
            <a:endParaRPr sz="1448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7895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9900FF"/>
              </a:buClr>
              <a:buSzPts val="1249"/>
              <a:buChar char="●"/>
            </a:pPr>
            <a:r>
              <a:rPr lang="en-GB" sz="1448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GB" sz="1310">
                <a:solidFill>
                  <a:srgbClr val="9900FF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react-router</a:t>
            </a:r>
            <a:r>
              <a:rPr lang="en-GB" sz="1448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is mainly used to make single-page applications (SPA). It maintains the behavior and structure of the web application.</a:t>
            </a:r>
            <a:endParaRPr sz="1448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205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49"/>
              <a:buFont typeface="Lato"/>
              <a:buChar char="●"/>
            </a:pPr>
            <a:r>
              <a:rPr lang="en-GB" sz="1448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 allows us to use different browser functionalities such as refresh, back button, and locate objects.</a:t>
            </a:r>
            <a:endParaRPr sz="1448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205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49"/>
              <a:buFont typeface="Lato"/>
              <a:buChar char="●"/>
            </a:pPr>
            <a:r>
              <a:rPr lang="en-GB" sz="1448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It’s easy to use and reduces the amount of code we have to write.</a:t>
            </a:r>
            <a:endParaRPr sz="1448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205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49"/>
              <a:buFont typeface="Lato"/>
              <a:buChar char="●"/>
            </a:pPr>
            <a:r>
              <a:rPr lang="en-GB" sz="1448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 allows for navigation without refreshing the page. Because of this, we can maintain different states in our application.</a:t>
            </a:r>
            <a:endParaRPr sz="1448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205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49"/>
              <a:buFont typeface="Lato"/>
              <a:buChar char="●"/>
            </a:pPr>
            <a:r>
              <a:rPr lang="en-GB" sz="1448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 provides many features like navigation, URL params, and passing props to components.</a:t>
            </a:r>
            <a:endParaRPr sz="1448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205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49"/>
              <a:buFont typeface="Lato"/>
              <a:buChar char="●"/>
            </a:pPr>
            <a:r>
              <a:t/>
            </a:r>
            <a:endParaRPr sz="1448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86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-GB" sz="17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Do we need to use </a:t>
            </a:r>
            <a:r>
              <a:rPr b="1" lang="en-GB" sz="2150">
                <a:solidFill>
                  <a:srgbClr val="9900FF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react-router</a:t>
            </a:r>
            <a:r>
              <a:rPr b="1" lang="en-GB" sz="17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in all React applications?</a:t>
            </a:r>
            <a:r>
              <a:rPr lang="en-GB" sz="1700" u="sng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#</a:t>
            </a:r>
            <a:endParaRPr sz="1700" u="sng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don’t need to use </a:t>
            </a:r>
            <a:r>
              <a:rPr lang="en-GB" sz="1200">
                <a:solidFill>
                  <a:srgbClr val="9900FF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react-router</a:t>
            </a:r>
            <a:r>
              <a:rPr lang="en-GB" sz="13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if we develop a simple application or website that only needs minimal navigation and routing.</a:t>
            </a:r>
            <a:endParaRPr sz="13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can also use react hooks to achieve some basic routing functionalities. However, if we want complex navigation and to display multiple views in a single page application, we should use it in our React applications.</a:t>
            </a:r>
            <a:endParaRPr sz="13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-GB" sz="13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does </a:t>
            </a:r>
            <a:r>
              <a:rPr b="1" lang="en-GB" sz="1900">
                <a:solidFill>
                  <a:srgbClr val="9900FF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react-router</a:t>
            </a:r>
            <a:r>
              <a:rPr b="1" lang="en-GB" sz="13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work in the browser?</a:t>
            </a:r>
            <a:r>
              <a:rPr lang="en-GB" sz="1300" u="sng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#</a:t>
            </a:r>
            <a:endParaRPr sz="1300" u="sng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rgbClr val="9900FF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Location:</a:t>
            </a:r>
            <a:r>
              <a:rPr lang="en-GB" sz="13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Each browser has a </a:t>
            </a:r>
            <a:r>
              <a:rPr lang="en-GB" sz="1200">
                <a:solidFill>
                  <a:srgbClr val="9900FF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location</a:t>
            </a:r>
            <a:r>
              <a:rPr lang="en-GB" sz="13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object. We can access it via </a:t>
            </a:r>
            <a:r>
              <a:rPr lang="en-GB" sz="1200">
                <a:solidFill>
                  <a:srgbClr val="9900FF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window.location</a:t>
            </a:r>
            <a:r>
              <a:rPr lang="en-GB" sz="13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-GB" sz="1200">
                <a:solidFill>
                  <a:srgbClr val="9900FF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document.location</a:t>
            </a:r>
            <a:r>
              <a:rPr lang="en-GB" sz="13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 It can be used to get the current URL.</a:t>
            </a:r>
            <a:endParaRPr sz="13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279400" marR="279400" rtl="0" algn="l"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b="1" lang="en-GB" sz="135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Tip:</a:t>
            </a:r>
            <a:r>
              <a:rPr lang="en-GB" sz="135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Open the console in a browser tab and type </a:t>
            </a:r>
            <a:r>
              <a:rPr lang="en-GB" sz="1200">
                <a:solidFill>
                  <a:srgbClr val="9900FF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window.location</a:t>
            </a:r>
            <a:r>
              <a:rPr lang="en-GB" sz="135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to get the whole </a:t>
            </a:r>
            <a:r>
              <a:rPr lang="en-GB" sz="1200">
                <a:solidFill>
                  <a:srgbClr val="9900FF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location</a:t>
            </a:r>
            <a:r>
              <a:rPr lang="en-GB" sz="135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object.</a:t>
            </a:r>
            <a:endParaRPr sz="135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279400" marR="27940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t/>
            </a:r>
            <a:endParaRPr sz="135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rgbClr val="9900FF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History:</a:t>
            </a:r>
            <a:r>
              <a:rPr lang="en-GB" sz="13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This is the same as </a:t>
            </a:r>
            <a:r>
              <a:rPr lang="en-GB" sz="1200">
                <a:solidFill>
                  <a:srgbClr val="9900FF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window.location</a:t>
            </a:r>
            <a:r>
              <a:rPr lang="en-GB" sz="13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 We can also try </a:t>
            </a:r>
            <a:r>
              <a:rPr lang="en-GB" sz="1200">
                <a:solidFill>
                  <a:srgbClr val="9900FF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window.history</a:t>
            </a:r>
            <a:r>
              <a:rPr lang="en-GB" sz="13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which returns a history object, which provides an interface to manipulate browser session history, including pages visited in the tab where the current page is loaded.</a:t>
            </a:r>
            <a:endParaRPr sz="13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rgbClr val="9900FF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History stack:</a:t>
            </a:r>
            <a:r>
              <a:rPr lang="en-GB" sz="13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As the user navigates through different parts of the web app, the browser keeps track of each location in a stack called the history stack.</a:t>
            </a:r>
            <a:endParaRPr sz="13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rgbClr val="9900FF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History stack:</a:t>
            </a:r>
            <a:r>
              <a:rPr lang="en-GB" sz="1350">
                <a:solidFill>
                  <a:srgbClr val="9900FF"/>
                </a:solidFill>
                <a:highlight>
                  <a:srgbClr val="FFFFFF"/>
                </a:highlight>
              </a:rPr>
              <a:t> As the user navigates through different parts of the web app, the browser keeps track of each location in a stack called the history stack.</a:t>
            </a:r>
            <a:endParaRPr sz="1350">
              <a:solidFill>
                <a:srgbClr val="9900F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</p:txBody>
      </p:sp>
      <p:pic>
        <p:nvPicPr>
          <p:cNvPr id="210" name="Google Shape;2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225" y="1137850"/>
            <a:ext cx="669801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Three actions can be performed on the history stack:</a:t>
            </a:r>
            <a:endParaRPr sz="13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4325" lvl="0" marL="457200" rtl="0" algn="l">
              <a:spcBef>
                <a:spcPts val="1400"/>
              </a:spcBef>
              <a:spcAft>
                <a:spcPts val="0"/>
              </a:spcAft>
              <a:buClr>
                <a:srgbClr val="9900FF"/>
              </a:buClr>
              <a:buSzPts val="1350"/>
              <a:buChar char="●"/>
            </a:pPr>
            <a:r>
              <a:rPr lang="en-GB" sz="1200">
                <a:solidFill>
                  <a:srgbClr val="9900FF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Push</a:t>
            </a:r>
            <a:r>
              <a:rPr lang="en-GB" sz="13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 When a user clicks a link, it gets pushed to the history stack.</a:t>
            </a:r>
            <a:endParaRPr sz="13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350"/>
              <a:buChar char="●"/>
            </a:pPr>
            <a:r>
              <a:rPr lang="en-GB" sz="1200">
                <a:solidFill>
                  <a:srgbClr val="9900FF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Replace</a:t>
            </a:r>
            <a:r>
              <a:rPr lang="en-GB" sz="13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 This replaces the current entry in the history stack with the new one.</a:t>
            </a:r>
            <a:endParaRPr sz="13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350"/>
              <a:buChar char="●"/>
            </a:pPr>
            <a:r>
              <a:rPr lang="en-GB" sz="1200">
                <a:solidFill>
                  <a:srgbClr val="9900FF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Pop</a:t>
            </a:r>
            <a:r>
              <a:rPr lang="en-GB" sz="13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 This happens when the user clicks on the forward or back button in the browser and stores the previous state.</a:t>
            </a:r>
            <a:endParaRPr sz="13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Routes:</a:t>
            </a:r>
            <a:r>
              <a:rPr lang="en-GB" sz="13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These are objects that contain a path and an element. When the path matches the current URL, the element is rendered.</a:t>
            </a:r>
            <a:endParaRPr sz="13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0"/>
          <p:cNvSpPr txBox="1"/>
          <p:nvPr>
            <p:ph idx="1" type="body"/>
          </p:nvPr>
        </p:nvSpPr>
        <p:spPr>
          <a:xfrm>
            <a:off x="311700" y="1152475"/>
            <a:ext cx="490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1130">
                <a:solidFill>
                  <a:srgbClr val="9900FF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react-router</a:t>
            </a:r>
            <a:r>
              <a:rPr lang="en-GB" sz="1246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does the following three operations:</a:t>
            </a:r>
            <a:endParaRPr sz="1246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1052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1130">
                <a:solidFill>
                  <a:srgbClr val="9900FF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react-router</a:t>
            </a:r>
            <a:r>
              <a:rPr lang="en-GB" sz="1013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does the following three operations:</a:t>
            </a:r>
            <a:endParaRPr sz="1013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GB" sz="1013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1. Subscribing and manipulating the history stack</a:t>
            </a:r>
            <a:endParaRPr b="1" sz="1013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1013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First, </a:t>
            </a:r>
            <a:r>
              <a:rPr lang="en-GB" sz="1130">
                <a:solidFill>
                  <a:srgbClr val="9900FF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react-router</a:t>
            </a:r>
            <a:r>
              <a:rPr lang="en-GB" sz="1013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has to subscribe to changes in the browser history stack.</a:t>
            </a:r>
            <a:endParaRPr sz="1013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1013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During server-side routing, the browser makes a request to a server for each URL change. However, we can manipulate the history stack through </a:t>
            </a:r>
            <a:r>
              <a:rPr lang="en-GB" sz="1130">
                <a:solidFill>
                  <a:srgbClr val="9900FF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window.history</a:t>
            </a:r>
            <a:r>
              <a:rPr lang="en-GB" sz="1013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in client-side routing.</a:t>
            </a:r>
            <a:endParaRPr sz="1013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1013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Using browser APIs, </a:t>
            </a:r>
            <a:r>
              <a:rPr lang="en-GB" sz="1130">
                <a:solidFill>
                  <a:srgbClr val="9900FF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react-router</a:t>
            </a:r>
            <a:r>
              <a:rPr lang="en-GB" sz="1013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changes the URL without the browser’s default behavior of sending a request to the server.</a:t>
            </a:r>
            <a:endParaRPr sz="1013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59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0"/>
          <p:cNvSpPr txBox="1"/>
          <p:nvPr/>
        </p:nvSpPr>
        <p:spPr>
          <a:xfrm>
            <a:off x="5423275" y="1452675"/>
            <a:ext cx="35724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80000"/>
                </a:solidFill>
                <a:highlight>
                  <a:srgbClr val="FFFFFF"/>
                </a:highlight>
              </a:rPr>
              <a:t>&lt;a</a:t>
            </a:r>
            <a:endParaRPr sz="1050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80000"/>
                </a:solidFill>
                <a:highlight>
                  <a:srgbClr val="FFFFFF"/>
                </a:highlight>
              </a:rPr>
              <a:t>  href="/contact"</a:t>
            </a:r>
            <a:endParaRPr sz="1050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80000"/>
                </a:solidFill>
                <a:highlight>
                  <a:srgbClr val="FFFFFF"/>
                </a:highlight>
              </a:rPr>
              <a:t>  onClick={(event) =&gt; {</a:t>
            </a:r>
            <a:endParaRPr sz="1050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80000"/>
                </a:solidFill>
                <a:highlight>
                  <a:srgbClr val="FFFFFF"/>
                </a:highlight>
              </a:rPr>
              <a:t>    // stop the browser from changing the URL and requesting the new document</a:t>
            </a:r>
            <a:endParaRPr sz="1050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80000"/>
                </a:solidFill>
                <a:highlight>
                  <a:srgbClr val="FFFFFF"/>
                </a:highlight>
              </a:rPr>
              <a:t>    event.preventDefault();</a:t>
            </a:r>
            <a:endParaRPr sz="1050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80000"/>
                </a:solidFill>
                <a:highlight>
                  <a:srgbClr val="FFFFFF"/>
                </a:highlight>
              </a:rPr>
              <a:t>    // push an entry into the browser history stack and change the URL</a:t>
            </a:r>
            <a:endParaRPr sz="1050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80000"/>
                </a:solidFill>
                <a:highlight>
                  <a:srgbClr val="FFFFFF"/>
                </a:highlight>
              </a:rPr>
              <a:t>    window.history.pushState({}, undefined, "/contact");</a:t>
            </a:r>
            <a:endParaRPr sz="1050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80000"/>
                </a:solidFill>
                <a:highlight>
                  <a:srgbClr val="FFFFFF"/>
                </a:highlight>
              </a:rPr>
              <a:t>  }}</a:t>
            </a:r>
            <a:endParaRPr sz="1050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80000"/>
                </a:solidFill>
                <a:highlight>
                  <a:srgbClr val="FFFFFF"/>
                </a:highlight>
              </a:rPr>
              <a:t>/&gt;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23" name="Google Shape;223;p40"/>
          <p:cNvSpPr txBox="1"/>
          <p:nvPr/>
        </p:nvSpPr>
        <p:spPr>
          <a:xfrm>
            <a:off x="5423275" y="3415275"/>
            <a:ext cx="3000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9900"/>
                </a:solidFill>
                <a:highlight>
                  <a:srgbClr val="FFFFFF"/>
                </a:highlight>
              </a:rPr>
              <a:t>The above code is only an example, and eact-router doesn’t use the same code in its implementation</a:t>
            </a:r>
            <a:endParaRPr sz="1050">
              <a:solidFill>
                <a:srgbClr val="FF99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99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idx="1" type="body"/>
          </p:nvPr>
        </p:nvSpPr>
        <p:spPr>
          <a:xfrm>
            <a:off x="311700" y="1152475"/>
            <a:ext cx="443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9900FF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event.preventDefault()</a:t>
            </a:r>
            <a:r>
              <a:rPr lang="en-GB" sz="1050">
                <a:solidFill>
                  <a:srgbClr val="9900FF"/>
                </a:solidFill>
                <a:highlight>
                  <a:srgbClr val="FFFFFF"/>
                </a:highlight>
              </a:rPr>
              <a:t>: This prevents the browser from changing the URL and sending a request to the server.</a:t>
            </a:r>
            <a:endParaRPr sz="1050">
              <a:solidFill>
                <a:srgbClr val="9900F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9900FF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pushState()</a:t>
            </a:r>
            <a:r>
              <a:rPr lang="en-GB" sz="1050">
                <a:solidFill>
                  <a:srgbClr val="9900FF"/>
                </a:solidFill>
                <a:highlight>
                  <a:srgbClr val="FFFFFF"/>
                </a:highlight>
              </a:rPr>
              <a:t>: This adds an entry to the browser’s session history stack.</a:t>
            </a:r>
            <a:endParaRPr sz="1050">
              <a:solidFill>
                <a:srgbClr val="9900F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9900FF"/>
                </a:solidFill>
                <a:highlight>
                  <a:srgbClr val="FFFFFF"/>
                </a:highlight>
              </a:rPr>
              <a:t>The web browser doesn’t allow us to observe these URL changes. However, the </a:t>
            </a:r>
            <a:r>
              <a:rPr lang="en-GB" sz="1200">
                <a:solidFill>
                  <a:srgbClr val="9900FF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react-router</a:t>
            </a:r>
            <a:r>
              <a:rPr lang="en-GB" sz="1050">
                <a:solidFill>
                  <a:srgbClr val="9900FF"/>
                </a:solidFill>
                <a:highlight>
                  <a:srgbClr val="FFFFFF"/>
                </a:highlight>
              </a:rPr>
              <a:t> specific history object allows us to observe such changes whether the history action is a </a:t>
            </a:r>
            <a:r>
              <a:rPr lang="en-GB" sz="1200">
                <a:solidFill>
                  <a:srgbClr val="9900FF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GB" sz="1050">
                <a:solidFill>
                  <a:srgbClr val="9900FF"/>
                </a:solidFill>
                <a:highlight>
                  <a:srgbClr val="FFFFFF"/>
                </a:highlight>
              </a:rPr>
              <a:t>, </a:t>
            </a:r>
            <a:r>
              <a:rPr lang="en-GB" sz="1200">
                <a:solidFill>
                  <a:srgbClr val="9900FF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-GB" sz="1050">
                <a:solidFill>
                  <a:srgbClr val="9900FF"/>
                </a:solidFill>
                <a:highlight>
                  <a:srgbClr val="FFFFFF"/>
                </a:highlight>
              </a:rPr>
              <a:t>, or </a:t>
            </a:r>
            <a:r>
              <a:rPr lang="en-GB" sz="1200">
                <a:solidFill>
                  <a:srgbClr val="9900FF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GB" sz="1050">
                <a:solidFill>
                  <a:srgbClr val="9900FF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99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41"/>
          <p:cNvSpPr txBox="1"/>
          <p:nvPr/>
        </p:nvSpPr>
        <p:spPr>
          <a:xfrm>
            <a:off x="5046650" y="1700150"/>
            <a:ext cx="3000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80000"/>
                </a:solidFill>
                <a:highlight>
                  <a:srgbClr val="FFFFFF"/>
                </a:highlight>
              </a:rPr>
              <a:t>let history = createBrowserHistory();</a:t>
            </a:r>
            <a:endParaRPr sz="1050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80000"/>
                </a:solidFill>
                <a:highlight>
                  <a:srgbClr val="FFFFFF"/>
                </a:highlight>
              </a:rPr>
              <a:t>history.listen(({ location, action }) =&gt; {</a:t>
            </a:r>
            <a:endParaRPr sz="1050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80000"/>
                </a:solidFill>
                <a:highlight>
                  <a:srgbClr val="FFFFFF"/>
                </a:highlight>
              </a:rPr>
              <a:t>  // this is called whenever new locations come in</a:t>
            </a:r>
            <a:endParaRPr sz="1050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80000"/>
                </a:solidFill>
                <a:highlight>
                  <a:srgbClr val="FFFFFF"/>
                </a:highlight>
              </a:rPr>
              <a:t>  // the action is POP, PUSH, or REPLACE</a:t>
            </a:r>
            <a:endParaRPr sz="1050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80000"/>
                </a:solidFill>
                <a:highlight>
                  <a:srgbClr val="FFFFFF"/>
                </a:highlight>
              </a:rPr>
              <a:t>});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30" name="Google Shape;230;p41"/>
          <p:cNvSpPr txBox="1"/>
          <p:nvPr/>
        </p:nvSpPr>
        <p:spPr>
          <a:xfrm>
            <a:off x="4971350" y="3012925"/>
            <a:ext cx="30000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9900"/>
                </a:solidFill>
                <a:highlight>
                  <a:srgbClr val="FFFFFF"/>
                </a:highlight>
              </a:rPr>
              <a:t>The react-router provides a way to observe URL changes.</a:t>
            </a:r>
            <a:endParaRPr sz="1050">
              <a:solidFill>
                <a:srgbClr val="FF99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9900"/>
              </a:solidFill>
              <a:highlight>
                <a:srgbClr val="FFFFFF"/>
              </a:highlight>
            </a:endParaRPr>
          </a:p>
        </p:txBody>
      </p:sp>
      <p:sp>
        <p:nvSpPr>
          <p:cNvPr id="231" name="Google Shape;231;p41"/>
          <p:cNvSpPr txBox="1"/>
          <p:nvPr/>
        </p:nvSpPr>
        <p:spPr>
          <a:xfrm>
            <a:off x="4745400" y="3475625"/>
            <a:ext cx="40782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FF0000"/>
                </a:solidFill>
                <a:highlight>
                  <a:srgbClr val="FFFFFF"/>
                </a:highlight>
              </a:rPr>
              <a:t>This whole operation happens internally, so we don’t have to write this code manually. This is just an example to help us understand how it works.</a:t>
            </a:r>
            <a:endParaRPr sz="135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0" y="345775"/>
            <a:ext cx="491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GB" sz="21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Design A Form</a:t>
            </a:r>
            <a:endParaRPr b="1" sz="3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-49000" y="918475"/>
            <a:ext cx="43107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Creating a form in React is straightforward. Below is a simple example of a form component that includes fields for a user’s name and email, along with a submit button. </a:t>
            </a:r>
            <a:endParaRPr sz="135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This example demonstrates controlled components, where the form elements are controlled by React state.</a:t>
            </a:r>
            <a:endParaRPr sz="135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Example Code</a:t>
            </a:r>
            <a:endParaRPr sz="135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Set up a new React app (if you haven't already):</a:t>
            </a:r>
            <a:endParaRPr sz="135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npx create-react-app my-form-app</a:t>
            </a:r>
            <a:endParaRPr sz="135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cd my-form-app</a:t>
            </a:r>
            <a:endParaRPr sz="135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npm start</a:t>
            </a:r>
            <a:endParaRPr sz="135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Create a Form Component:</a:t>
            </a:r>
            <a:endParaRPr sz="135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Create a file named MyForm.js in the src directory and add the following code:</a:t>
            </a:r>
            <a:endParaRPr sz="135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188275" y="52950"/>
            <a:ext cx="2890200" cy="49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// src/MyForm.js</a:t>
            </a:r>
            <a:endParaRPr sz="115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import React, { useState } from 'react';</a:t>
            </a:r>
            <a:endParaRPr sz="115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const MyForm = () =&gt; {</a:t>
            </a:r>
            <a:endParaRPr sz="105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const [formData, setFormData] = useState({</a:t>
            </a:r>
            <a:endParaRPr sz="115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  name: '',</a:t>
            </a:r>
            <a:endParaRPr sz="75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  email: '',</a:t>
            </a:r>
            <a:endParaRPr sz="115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});</a:t>
            </a:r>
            <a:endParaRPr sz="115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const [submitted, setSubmitted] = useState(false);</a:t>
            </a:r>
            <a:endParaRPr sz="115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const handleChange = (e) =&gt; {</a:t>
            </a:r>
            <a:endParaRPr sz="115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  const { name, value } = e.target;</a:t>
            </a:r>
            <a:endParaRPr sz="115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  setFormData((prevData) =&gt; ({</a:t>
            </a:r>
            <a:endParaRPr sz="115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    ...prevData,</a:t>
            </a:r>
            <a:endParaRPr sz="115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    [name]: value,</a:t>
            </a:r>
            <a:endParaRPr sz="115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  }));</a:t>
            </a:r>
            <a:endParaRPr sz="115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};</a:t>
            </a:r>
            <a:endParaRPr sz="115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const handleSubmit = (e) =&gt; {</a:t>
            </a:r>
            <a:endParaRPr sz="115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  e.preventDefault();</a:t>
            </a:r>
            <a:endParaRPr sz="115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  console.log('Form submitted:', formData);</a:t>
            </a:r>
            <a:endParaRPr sz="115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  setSubmitted(true);</a:t>
            </a:r>
            <a:endParaRPr sz="115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};</a:t>
            </a:r>
            <a:endParaRPr sz="115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6747600" y="186575"/>
            <a:ext cx="2396400" cy="45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80000"/>
                </a:solidFill>
              </a:rPr>
              <a:t>  return (</a:t>
            </a:r>
            <a:endParaRPr sz="105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80000"/>
                </a:solidFill>
              </a:rPr>
              <a:t>    &lt;div&gt;</a:t>
            </a:r>
            <a:endParaRPr sz="105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80000"/>
                </a:solidFill>
              </a:rPr>
              <a:t>      &lt;h2&gt;Simple Form&lt;/h2&gt;</a:t>
            </a:r>
            <a:endParaRPr sz="105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80000"/>
                </a:solidFill>
              </a:rPr>
              <a:t>      {submitted &amp;&amp; &lt;p&gt;Form submitted successfully!&lt;/p&gt;}</a:t>
            </a:r>
            <a:endParaRPr sz="105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80000"/>
                </a:solidFill>
              </a:rPr>
              <a:t>      &lt;form onSubmit={handleSubmit}&gt;</a:t>
            </a:r>
            <a:endParaRPr sz="105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80000"/>
                </a:solidFill>
              </a:rPr>
              <a:t>        &lt;div&gt;</a:t>
            </a:r>
            <a:endParaRPr sz="105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80000"/>
                </a:solidFill>
              </a:rPr>
              <a:t>          &lt;label&gt;</a:t>
            </a:r>
            <a:endParaRPr sz="105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80000"/>
                </a:solidFill>
              </a:rPr>
              <a:t>            Name:</a:t>
            </a:r>
            <a:endParaRPr sz="105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80000"/>
                </a:solidFill>
              </a:rPr>
              <a:t>            &lt;input</a:t>
            </a:r>
            <a:endParaRPr sz="105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80000"/>
                </a:solidFill>
              </a:rPr>
              <a:t>              type="text"</a:t>
            </a:r>
            <a:endParaRPr sz="105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80000"/>
                </a:solidFill>
              </a:rPr>
              <a:t>              name="name"</a:t>
            </a:r>
            <a:endParaRPr sz="105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80000"/>
                </a:solidFill>
              </a:rPr>
              <a:t>              value={formData.name}</a:t>
            </a:r>
            <a:endParaRPr sz="105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80000"/>
                </a:solidFill>
              </a:rPr>
              <a:t>              onChange={handleChange}</a:t>
            </a:r>
            <a:endParaRPr sz="105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80000"/>
                </a:solidFill>
              </a:rPr>
              <a:t>              required</a:t>
            </a:r>
            <a:endParaRPr sz="105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80000"/>
                </a:solidFill>
              </a:rPr>
              <a:t>            /&gt;</a:t>
            </a:r>
            <a:endParaRPr sz="105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80000"/>
                </a:solidFill>
              </a:rPr>
              <a:t>          &lt;/label&gt;</a:t>
            </a:r>
            <a:endParaRPr sz="105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80000"/>
                </a:solidFill>
              </a:rPr>
              <a:t>        &lt;/div&gt;</a:t>
            </a:r>
            <a:endParaRPr sz="105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80000"/>
                </a:solidFill>
              </a:rPr>
              <a:t>        &lt;div&gt;</a:t>
            </a:r>
            <a:endParaRPr sz="105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80000"/>
                </a:solidFill>
              </a:rPr>
              <a:t>          &lt;label&gt;</a:t>
            </a:r>
            <a:endParaRPr sz="105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80000"/>
                </a:solidFill>
              </a:rPr>
              <a:t>            Email:</a:t>
            </a:r>
            <a:endParaRPr sz="105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80000"/>
                </a:solidFill>
              </a:rPr>
              <a:t>            &lt;input</a:t>
            </a:r>
            <a:endParaRPr sz="105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80000"/>
                </a:solidFill>
              </a:rPr>
              <a:t>              type="email"</a:t>
            </a:r>
            <a:endParaRPr sz="105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80000"/>
                </a:solidFill>
              </a:rPr>
              <a:t>              name="email"</a:t>
            </a:r>
            <a:endParaRPr sz="105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80000"/>
                </a:solidFill>
              </a:rPr>
              <a:t>              value={formData.email}</a:t>
            </a:r>
            <a:endParaRPr sz="105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80000"/>
                </a:solidFill>
              </a:rPr>
              <a:t>    </a:t>
            </a:r>
            <a:endParaRPr sz="105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idx="1" type="body"/>
          </p:nvPr>
        </p:nvSpPr>
        <p:spPr>
          <a:xfrm>
            <a:off x="204500" y="282750"/>
            <a:ext cx="8627700" cy="4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-GB" sz="1135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2. Matching the URL to the routes</a:t>
            </a:r>
            <a:endParaRPr b="1" sz="1135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GB" sz="1347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When the URL in the address bar changes, </a:t>
            </a:r>
            <a:r>
              <a:rPr lang="en-GB" sz="1220">
                <a:solidFill>
                  <a:srgbClr val="9900FF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react-router</a:t>
            </a:r>
            <a:r>
              <a:rPr lang="en-GB" sz="1347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matches the URL with the routes defined by the user.</a:t>
            </a:r>
            <a:endParaRPr sz="1347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13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-GB" sz="113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2. Matching the URL to the routes</a:t>
            </a:r>
            <a:endParaRPr b="1" sz="113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GB" sz="113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When the URL in the address bar changes, </a:t>
            </a:r>
            <a:r>
              <a:rPr lang="en-GB" sz="1220">
                <a:solidFill>
                  <a:srgbClr val="9900FF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react-router</a:t>
            </a:r>
            <a:r>
              <a:rPr lang="en-GB" sz="113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matches the URL with the routes defined by the user.</a:t>
            </a:r>
            <a:endParaRPr sz="113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-GB" sz="113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3. Rendering a nested UI from the route matches</a:t>
            </a:r>
            <a:endParaRPr b="1" sz="113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GB" sz="113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When the URL in the address bar matches the specific route path, </a:t>
            </a:r>
            <a:r>
              <a:rPr lang="en-GB" sz="1220">
                <a:solidFill>
                  <a:srgbClr val="9900FF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react-router</a:t>
            </a:r>
            <a:r>
              <a:rPr lang="en-GB" sz="113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renders the element defined in the route object. The official documentation, found </a:t>
            </a:r>
            <a:r>
              <a:rPr lang="en-GB" sz="1135" u="sng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en-GB" sz="113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, goes into more detail.</a:t>
            </a:r>
            <a:endParaRPr sz="113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GB" sz="113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GB" sz="1220">
                <a:solidFill>
                  <a:srgbClr val="9900FF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react-router</a:t>
            </a:r>
            <a:r>
              <a:rPr lang="en-GB" sz="113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isn’t just a standard library. It’s highly recommended by the React team and provides features that can save us from writing a huge amount of code. Anyone developing a website with multiple pages should seriously consider using </a:t>
            </a:r>
            <a:r>
              <a:rPr lang="en-GB" sz="1220">
                <a:solidFill>
                  <a:srgbClr val="9900FF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react-router</a:t>
            </a:r>
            <a:r>
              <a:rPr lang="en-GB" sz="113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. Behind the scenes, it uses history objects and a few other APIs provided by the browser. Despite its impressive utility, its size is less than 0.5Mb.</a:t>
            </a:r>
            <a:endParaRPr sz="123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13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729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Form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980000"/>
                </a:solidFill>
              </a:rPr>
              <a:t>          onChange={handleChange}</a:t>
            </a:r>
            <a:endParaRPr sz="105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980000"/>
                </a:solidFill>
              </a:rPr>
              <a:t>              required</a:t>
            </a:r>
            <a:endParaRPr sz="105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980000"/>
                </a:solidFill>
              </a:rPr>
              <a:t>            /&gt;</a:t>
            </a:r>
            <a:endParaRPr sz="105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980000"/>
                </a:solidFill>
              </a:rPr>
              <a:t>          &lt;/label&gt;</a:t>
            </a:r>
            <a:endParaRPr sz="105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980000"/>
                </a:solidFill>
              </a:rPr>
              <a:t>        &lt;/div&gt;</a:t>
            </a:r>
            <a:endParaRPr sz="105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980000"/>
                </a:solidFill>
              </a:rPr>
              <a:t>        &lt;button type="submit"&gt;Submit&lt;/button&gt;</a:t>
            </a:r>
            <a:endParaRPr sz="105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980000"/>
                </a:solidFill>
              </a:rPr>
              <a:t>      &lt;/form&gt;</a:t>
            </a:r>
            <a:endParaRPr sz="105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980000"/>
                </a:solidFill>
              </a:rPr>
              <a:t>    &lt;/div&gt;</a:t>
            </a:r>
            <a:endParaRPr sz="105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980000"/>
                </a:solidFill>
              </a:rPr>
              <a:t>  );</a:t>
            </a:r>
            <a:endParaRPr sz="105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980000"/>
                </a:solidFill>
              </a:rPr>
              <a:t>};</a:t>
            </a:r>
            <a:endParaRPr sz="105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980000"/>
                </a:solidFill>
              </a:rPr>
              <a:t>export default MyForm;</a:t>
            </a:r>
            <a:endParaRPr b="1" sz="13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Understanding JSX Basics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rgbClr val="9900FF"/>
                </a:solidFill>
              </a:rPr>
              <a:t>JSX is Not HTML</a:t>
            </a:r>
            <a:r>
              <a:rPr lang="en-GB" sz="1100">
                <a:solidFill>
                  <a:srgbClr val="9900FF"/>
                </a:solidFill>
              </a:rPr>
              <a:t>:</a:t>
            </a:r>
            <a:endParaRPr sz="1100">
              <a:solidFill>
                <a:srgbClr val="9900FF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100"/>
              <a:buChar char="●"/>
            </a:pPr>
            <a:r>
              <a:rPr lang="en-GB" sz="1100">
                <a:solidFill>
                  <a:srgbClr val="9900FF"/>
                </a:solidFill>
              </a:rPr>
              <a:t>While JSX looks like HTML, it’s not. JSX tags are compiled into JavaScript, and each JSX element is transformed into a React element (e.g., </a:t>
            </a:r>
            <a:r>
              <a:rPr lang="en-GB" sz="1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React.createElement</a:t>
            </a:r>
            <a:r>
              <a:rPr lang="en-GB" sz="1100">
                <a:solidFill>
                  <a:srgbClr val="9900FF"/>
                </a:solidFill>
              </a:rPr>
              <a:t>).</a:t>
            </a:r>
            <a:endParaRPr sz="1100">
              <a:solidFill>
                <a:srgbClr val="9900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Char char="●"/>
            </a:pPr>
            <a:r>
              <a:rPr lang="en-GB" sz="1100">
                <a:solidFill>
                  <a:srgbClr val="9900FF"/>
                </a:solidFill>
              </a:rPr>
              <a:t>The JSX </a:t>
            </a:r>
            <a:r>
              <a:rPr lang="en-GB" sz="1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&lt;div&gt;&lt;/div&gt;</a:t>
            </a:r>
            <a:r>
              <a:rPr lang="en-GB" sz="1100">
                <a:solidFill>
                  <a:srgbClr val="9900FF"/>
                </a:solidFill>
              </a:rPr>
              <a:t> tag, for instance, is transformed into </a:t>
            </a:r>
            <a:r>
              <a:rPr lang="en-GB" sz="1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React.createElement('div', null)</a:t>
            </a:r>
            <a:r>
              <a:rPr lang="en-GB" sz="1100">
                <a:solidFill>
                  <a:srgbClr val="9900FF"/>
                </a:solidFill>
              </a:rPr>
              <a:t>.</a:t>
            </a:r>
            <a:endParaRPr sz="11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rgbClr val="9900FF"/>
                </a:solidFill>
              </a:rPr>
              <a:t>JSX Components</a:t>
            </a:r>
            <a:r>
              <a:rPr lang="en-GB" sz="1100">
                <a:solidFill>
                  <a:srgbClr val="9900FF"/>
                </a:solidFill>
              </a:rPr>
              <a:t>: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100"/>
              <a:buChar char="●"/>
            </a:pPr>
            <a:r>
              <a:rPr lang="en-GB" sz="1100">
                <a:solidFill>
                  <a:srgbClr val="9900FF"/>
                </a:solidFill>
              </a:rPr>
              <a:t>JSX also supports using components in the same way as HTML tags. Components must be capitalized, or else React will interpret them as native HTML tags.</a:t>
            </a:r>
            <a:endParaRPr sz="11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function Welcome() {</a:t>
            </a:r>
            <a:endParaRPr sz="12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  return &lt;h1&gt;Hello, World!&lt;/h1&gt;;</a:t>
            </a:r>
            <a:endParaRPr sz="12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12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const element = &lt;Welcome /&gt;;</a:t>
            </a:r>
            <a:endParaRPr sz="1200"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Understanding JSX Basics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86100" y="1152475"/>
            <a:ext cx="87462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Attributes in JSX</a:t>
            </a: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100"/>
              <a:buChar char="●"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JSX supports passing attributes to elements, just like in HTML. In JSX, attributes are passed using camelCase for HTML attributes (e.g., className instead of class).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JavaScript expressions can also be passed as attributes by enclosing them in curly braces.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const element = &lt;img src={imagePath} alt="Example" /&gt;;</a:t>
            </a:r>
            <a:endParaRPr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rgbClr val="9900FF"/>
                </a:solidFill>
              </a:rPr>
              <a:t>Self-Closing Tags</a:t>
            </a:r>
            <a:r>
              <a:rPr lang="en-GB" sz="1100">
                <a:solidFill>
                  <a:srgbClr val="9900FF"/>
                </a:solidFill>
              </a:rPr>
              <a:t>:</a:t>
            </a:r>
            <a:endParaRPr sz="1100">
              <a:solidFill>
                <a:srgbClr val="9900FF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100"/>
              <a:buChar char="●"/>
            </a:pPr>
            <a:r>
              <a:rPr lang="en-GB" sz="1100">
                <a:solidFill>
                  <a:srgbClr val="9900FF"/>
                </a:solidFill>
              </a:rPr>
              <a:t>Like in XML, tags without children can be self-closing in JSX.</a:t>
            </a:r>
            <a:endParaRPr sz="11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const element = &lt;img src="image.png" /&gt;;</a:t>
            </a:r>
            <a:endParaRPr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rgbClr val="9900FF"/>
                </a:solidFill>
              </a:rPr>
              <a:t>Fragment Syntax</a:t>
            </a:r>
            <a:r>
              <a:rPr lang="en-GB" sz="1100">
                <a:solidFill>
                  <a:srgbClr val="9900FF"/>
                </a:solidFill>
              </a:rPr>
              <a:t>:</a:t>
            </a:r>
            <a:endParaRPr sz="1100">
              <a:solidFill>
                <a:srgbClr val="9900FF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100"/>
              <a:buChar char="●"/>
            </a:pPr>
            <a:r>
              <a:rPr lang="en-GB" sz="1100">
                <a:solidFill>
                  <a:srgbClr val="9900FF"/>
                </a:solidFill>
              </a:rPr>
              <a:t>JSX must have a single enclosing tag, but if you don't want to add extra HTML elements like </a:t>
            </a:r>
            <a:r>
              <a:rPr lang="en-GB" sz="1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  <a:r>
              <a:rPr lang="en-GB" sz="1100">
                <a:solidFill>
                  <a:srgbClr val="9900FF"/>
                </a:solidFill>
              </a:rPr>
              <a:t>, you can use React Fragments (</a:t>
            </a:r>
            <a:r>
              <a:rPr lang="en-GB" sz="1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&lt;&gt;&lt;/&gt;</a:t>
            </a:r>
            <a:r>
              <a:rPr lang="en-GB" sz="1100">
                <a:solidFill>
                  <a:srgbClr val="9900FF"/>
                </a:solidFill>
              </a:rPr>
              <a:t> or </a:t>
            </a:r>
            <a:r>
              <a:rPr lang="en-GB" sz="1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&lt;React.Fragment&gt;&lt;/React.Fragment&gt;</a:t>
            </a:r>
            <a:r>
              <a:rPr lang="en-GB" sz="1100">
                <a:solidFill>
                  <a:srgbClr val="9900FF"/>
                </a:solidFill>
              </a:rPr>
              <a:t>) to wrap adjacent JSX elements without adding extra nodes to the DOM.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Understanding JSX Basics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return (</a:t>
            </a:r>
            <a:endParaRPr sz="13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&lt;&gt;</a:t>
            </a:r>
            <a:endParaRPr sz="13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  &lt;h1&gt;Title&lt;/h1&gt;</a:t>
            </a:r>
            <a:endParaRPr sz="13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  &lt;p&gt;Description&lt;/p&gt;</a:t>
            </a:r>
            <a:endParaRPr sz="13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 &lt;/&gt;</a:t>
            </a:r>
            <a:endParaRPr sz="13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);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1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Babel: Transforming JSX into JavaScript</a:t>
            </a:r>
            <a:endParaRPr sz="34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</a:rPr>
              <a:t>Since browsers don’t understand JSX natively, it needs to be compiled into standard JavaScript. This is where </a:t>
            </a:r>
            <a:r>
              <a:rPr b="1" lang="en-GB" sz="1100">
                <a:solidFill>
                  <a:srgbClr val="9900FF"/>
                </a:solidFill>
              </a:rPr>
              <a:t>Babel</a:t>
            </a:r>
            <a:r>
              <a:rPr lang="en-GB" sz="1100">
                <a:solidFill>
                  <a:srgbClr val="9900FF"/>
                </a:solidFill>
              </a:rPr>
              <a:t> comes in.</a:t>
            </a:r>
            <a:endParaRPr sz="11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900FF"/>
                </a:solidFill>
              </a:rPr>
              <a:t>What is Babel?</a:t>
            </a:r>
            <a:endParaRPr b="1" sz="11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</a:rPr>
              <a:t>Babel is a JavaScript compiler that is widely used to transform ECMAScript 6+ (ES6+) code into backward-compatible versions for older browsers. It can also transform JSX syntax into plain JavaScript that browsers can understand.</a:t>
            </a:r>
            <a:endParaRPr sz="11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900FF"/>
                </a:solidFill>
              </a:rPr>
              <a:t>JSX and Babel Transformation:</a:t>
            </a:r>
            <a:endParaRPr b="1" sz="11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</a:rPr>
              <a:t>When you write JSX, Babel transforms it into </a:t>
            </a:r>
            <a:r>
              <a:rPr lang="en-GB" sz="1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React.createElement()</a:t>
            </a:r>
            <a:r>
              <a:rPr lang="en-GB" sz="1100">
                <a:solidFill>
                  <a:srgbClr val="9900FF"/>
                </a:solidFill>
              </a:rPr>
              <a:t> calls. For example:</a:t>
            </a:r>
            <a:endParaRPr sz="11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</a:rPr>
              <a:t>jsx</a:t>
            </a:r>
            <a:endParaRPr sz="11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const element = &lt;h1&gt;Hello, world!&lt;/h1&gt;;</a:t>
            </a:r>
            <a:endParaRPr sz="13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29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This would be transformed by Babel into:</a:t>
            </a:r>
            <a:endParaRPr sz="1429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const element = React.createElement('h1', null, 'Hello, world!');</a:t>
            </a:r>
            <a:endParaRPr sz="13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1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Babel: Transforming JSX into JavaScript</a:t>
            </a:r>
            <a:endParaRPr sz="34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The React.createElement() function takes three arguments:</a:t>
            </a:r>
            <a:endParaRPr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200"/>
              <a:buAutoNum type="arabicPeriod"/>
            </a:pPr>
            <a:r>
              <a:rPr b="1"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Type</a:t>
            </a:r>
            <a:r>
              <a:rPr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: The type of element (e.g., 'div', 'h1', or a custom component).</a:t>
            </a:r>
            <a:endParaRPr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AutoNum type="arabicPeriod"/>
            </a:pPr>
            <a:r>
              <a:rPr b="1"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Props</a:t>
            </a:r>
            <a:r>
              <a:rPr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: An object representing the properties (attributes) of the element.</a:t>
            </a:r>
            <a:endParaRPr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AutoNum type="arabicPeriod"/>
            </a:pPr>
            <a:r>
              <a:rPr b="1"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Children</a:t>
            </a:r>
            <a:r>
              <a:rPr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: The children elements or content of the element.</a:t>
            </a:r>
            <a:endParaRPr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Why Babel?</a:t>
            </a:r>
            <a:endParaRPr b="1"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200"/>
              <a:buChar char="●"/>
            </a:pPr>
            <a:r>
              <a:rPr b="1"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Modern JavaScript Compatibility</a:t>
            </a:r>
            <a:r>
              <a:rPr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: Babel allows you to write modern JavaScript (e.g., ES6, ES7) and JSX, and it compiles this code down to a version that older browsers can understand.</a:t>
            </a:r>
            <a:endParaRPr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●"/>
            </a:pPr>
            <a:r>
              <a:rPr b="1"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React Compatibility</a:t>
            </a:r>
            <a:r>
              <a:rPr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: Babel transforms JSX syntax into valid JavaScript (React.createElement() calls) that React uses internally to build the UI.</a:t>
            </a:r>
            <a:endParaRPr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Babel Configuration</a:t>
            </a:r>
            <a:endParaRPr b="1"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To use Babel in a project, you typically include it in your build process using tools like </a:t>
            </a:r>
            <a:r>
              <a:rPr b="1"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Webpack</a:t>
            </a:r>
            <a:r>
              <a:rPr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or </a:t>
            </a:r>
            <a:r>
              <a:rPr b="1"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Parcel</a:t>
            </a:r>
            <a:r>
              <a:rPr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. In your configuration, you define the presets and plugins you need for your project.</a:t>
            </a:r>
            <a:endParaRPr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For React with JSX, you would typically use the following Babel preset:</a:t>
            </a:r>
            <a:endParaRPr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