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
      <p:font typeface="Roboto Mono"/>
      <p:regular r:id="rId30"/>
      <p:bold r:id="rId31"/>
      <p:italic r:id="rId32"/>
      <p:boldItalic r:id="rId33"/>
    </p:embeddedFont>
    <p:embeddedFont>
      <p:font typeface="Comfortaa"/>
      <p:regular r:id="rId34"/>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35" Type="http://schemas.openxmlformats.org/officeDocument/2006/relationships/font" Target="fonts/Comfortaa-bold.fntdata"/><Relationship Id="rId12" Type="http://schemas.openxmlformats.org/officeDocument/2006/relationships/slide" Target="slides/slide7.xml"/><Relationship Id="rId34" Type="http://schemas.openxmlformats.org/officeDocument/2006/relationships/font" Target="fonts/Comforta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22dedc7f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22dedc7f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22dedc7f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22dedc7f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22dedc7f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22dedc7f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22dedc7f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22dedc7f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22dedc7ff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22dedc7ff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22dedc7f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22dedc7f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22dedc7f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22dedc7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22dedc7ff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22dedc7ff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22dedc7ff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22dedc7ff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2dedc7f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22dedc7f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22dedc7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22dedc7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22dedc7f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22dedc7f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22dedc7f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22dedc7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22dedc7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022dedc7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22dedc7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22dedc7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22dedc7f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22dedc7f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22dedc7f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22dedc7f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22dedc7f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22dedc7f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22dedc7f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22dedc7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solidFill>
                  <a:srgbClr val="9900FF"/>
                </a:solidFill>
                <a:latin typeface="Lato"/>
                <a:ea typeface="Lato"/>
                <a:cs typeface="Lato"/>
                <a:sym typeface="Lato"/>
              </a:rPr>
              <a:t>React JS</a:t>
            </a:r>
            <a:endParaRPr>
              <a:solidFill>
                <a:srgbClr val="9900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900">
                <a:solidFill>
                  <a:srgbClr val="9900FF"/>
                </a:solidFill>
                <a:latin typeface="Lato"/>
                <a:ea typeface="Lato"/>
                <a:cs typeface="Lato"/>
                <a:sym typeface="Lato"/>
              </a:rPr>
              <a:t>Babel: Transforming JSX into JavaScript</a:t>
            </a:r>
            <a:endParaRPr sz="3400">
              <a:solidFill>
                <a:srgbClr val="9900FF"/>
              </a:solidFill>
              <a:latin typeface="Lato"/>
              <a:ea typeface="Lato"/>
              <a:cs typeface="Lato"/>
              <a:sym typeface="Lato"/>
            </a:endParaRPr>
          </a:p>
        </p:txBody>
      </p:sp>
      <p:sp>
        <p:nvSpPr>
          <p:cNvPr id="108" name="Google Shape;108;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GB" sz="1200">
                <a:solidFill>
                  <a:srgbClr val="980000"/>
                </a:solidFill>
                <a:latin typeface="Lato"/>
                <a:ea typeface="Lato"/>
                <a:cs typeface="Lato"/>
                <a:sym typeface="Lato"/>
              </a:rPr>
              <a:t>{</a:t>
            </a:r>
            <a:endParaRPr sz="1200">
              <a:solidFill>
                <a:srgbClr val="980000"/>
              </a:solidFill>
              <a:latin typeface="Lato"/>
              <a:ea typeface="Lato"/>
              <a:cs typeface="Lato"/>
              <a:sym typeface="Lato"/>
            </a:endParaRPr>
          </a:p>
          <a:p>
            <a:pPr indent="0" lvl="0" marL="0" rtl="0" algn="l">
              <a:spcBef>
                <a:spcPts val="1200"/>
              </a:spcBef>
              <a:spcAft>
                <a:spcPts val="0"/>
              </a:spcAft>
              <a:buNone/>
            </a:pPr>
            <a:r>
              <a:rPr lang="en-GB" sz="1200">
                <a:solidFill>
                  <a:srgbClr val="980000"/>
                </a:solidFill>
                <a:latin typeface="Lato"/>
                <a:ea typeface="Lato"/>
                <a:cs typeface="Lato"/>
                <a:sym typeface="Lato"/>
              </a:rPr>
              <a:t>  "presets": ["@babel/preset-react"]</a:t>
            </a:r>
            <a:endParaRPr sz="1200">
              <a:solidFill>
                <a:srgbClr val="980000"/>
              </a:solidFill>
              <a:latin typeface="Lato"/>
              <a:ea typeface="Lato"/>
              <a:cs typeface="Lato"/>
              <a:sym typeface="Lato"/>
            </a:endParaRPr>
          </a:p>
          <a:p>
            <a:pPr indent="0" lvl="0" marL="0" rtl="0" algn="l">
              <a:spcBef>
                <a:spcPts val="1200"/>
              </a:spcBef>
              <a:spcAft>
                <a:spcPts val="0"/>
              </a:spcAft>
              <a:buNone/>
            </a:pPr>
            <a:r>
              <a:rPr lang="en-GB" sz="1200">
                <a:solidFill>
                  <a:srgbClr val="980000"/>
                </a:solidFill>
                <a:latin typeface="Lato"/>
                <a:ea typeface="Lato"/>
                <a:cs typeface="Lato"/>
                <a:sym typeface="Lato"/>
              </a:rPr>
              <a:t>}</a:t>
            </a:r>
            <a:endParaRPr sz="1200">
              <a:solidFill>
                <a:srgbClr val="980000"/>
              </a:solidFill>
              <a:latin typeface="Lato"/>
              <a:ea typeface="Lato"/>
              <a:cs typeface="Lato"/>
              <a:sym typeface="Lato"/>
            </a:endParaRPr>
          </a:p>
          <a:p>
            <a:pPr indent="0" lvl="0" marL="0" rtl="0" algn="l">
              <a:spcBef>
                <a:spcPts val="1200"/>
              </a:spcBef>
              <a:spcAft>
                <a:spcPts val="0"/>
              </a:spcAft>
              <a:buNone/>
            </a:pPr>
            <a:r>
              <a:rPr lang="en-GB" sz="1100">
                <a:solidFill>
                  <a:srgbClr val="9900FF"/>
                </a:solidFill>
              </a:rPr>
              <a:t>This preset tells Babel to handle JSX syntax and transform it into JavaScript.</a:t>
            </a:r>
            <a:endParaRPr sz="1100">
              <a:solidFill>
                <a:srgbClr val="9900FF"/>
              </a:solidFill>
            </a:endParaRPr>
          </a:p>
          <a:p>
            <a:pPr indent="0" lvl="0" marL="0" rtl="0" algn="l">
              <a:spcBef>
                <a:spcPts val="1200"/>
              </a:spcBef>
              <a:spcAft>
                <a:spcPts val="0"/>
              </a:spcAft>
              <a:buNone/>
            </a:pPr>
            <a:r>
              <a:rPr b="1" lang="en-GB" sz="1100">
                <a:solidFill>
                  <a:srgbClr val="9900FF"/>
                </a:solidFill>
              </a:rPr>
              <a:t>Example Workflow with Babel:</a:t>
            </a:r>
            <a:endParaRPr b="1" sz="1100">
              <a:solidFill>
                <a:srgbClr val="9900FF"/>
              </a:solidFill>
            </a:endParaRPr>
          </a:p>
          <a:p>
            <a:pPr indent="-298450" lvl="0" marL="457200" rtl="0" algn="l">
              <a:spcBef>
                <a:spcPts val="1200"/>
              </a:spcBef>
              <a:spcAft>
                <a:spcPts val="0"/>
              </a:spcAft>
              <a:buClr>
                <a:srgbClr val="9900FF"/>
              </a:buClr>
              <a:buSzPts val="1100"/>
              <a:buAutoNum type="arabicPeriod"/>
            </a:pPr>
            <a:r>
              <a:rPr b="1" lang="en-GB" sz="1100">
                <a:solidFill>
                  <a:srgbClr val="9900FF"/>
                </a:solidFill>
              </a:rPr>
              <a:t>Write JSX</a:t>
            </a:r>
            <a:r>
              <a:rPr lang="en-GB" sz="1100">
                <a:solidFill>
                  <a:srgbClr val="9900FF"/>
                </a:solidFill>
              </a:rPr>
              <a:t>:</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You write JSX in your </a:t>
            </a:r>
            <a:r>
              <a:rPr lang="en-GB" sz="1100">
                <a:solidFill>
                  <a:srgbClr val="9900FF"/>
                </a:solidFill>
                <a:latin typeface="Roboto Mono"/>
                <a:ea typeface="Roboto Mono"/>
                <a:cs typeface="Roboto Mono"/>
                <a:sym typeface="Roboto Mono"/>
              </a:rPr>
              <a:t>.jsx</a:t>
            </a:r>
            <a:r>
              <a:rPr lang="en-GB" sz="1100">
                <a:solidFill>
                  <a:srgbClr val="9900FF"/>
                </a:solidFill>
              </a:rPr>
              <a:t> or </a:t>
            </a:r>
            <a:r>
              <a:rPr lang="en-GB" sz="1100">
                <a:solidFill>
                  <a:srgbClr val="9900FF"/>
                </a:solidFill>
                <a:latin typeface="Roboto Mono"/>
                <a:ea typeface="Roboto Mono"/>
                <a:cs typeface="Roboto Mono"/>
                <a:sym typeface="Roboto Mono"/>
              </a:rPr>
              <a:t>.js</a:t>
            </a:r>
            <a:r>
              <a:rPr lang="en-GB" sz="1100">
                <a:solidFill>
                  <a:srgbClr val="9900FF"/>
                </a:solidFill>
              </a:rPr>
              <a:t> files.</a:t>
            </a:r>
            <a:endParaRPr sz="1100">
              <a:solidFill>
                <a:srgbClr val="9900FF"/>
              </a:solidFill>
            </a:endParaRPr>
          </a:p>
          <a:p>
            <a:pPr indent="0" lvl="0" marL="0" rtl="0" algn="l">
              <a:spcBef>
                <a:spcPts val="1200"/>
              </a:spcBef>
              <a:spcAft>
                <a:spcPts val="0"/>
              </a:spcAft>
              <a:buNone/>
            </a:pPr>
            <a:r>
              <a:rPr lang="en-GB" sz="1200">
                <a:solidFill>
                  <a:srgbClr val="980000"/>
                </a:solidFill>
                <a:latin typeface="Lato"/>
                <a:ea typeface="Lato"/>
                <a:cs typeface="Lato"/>
                <a:sym typeface="Lato"/>
              </a:rPr>
              <a:t>const element = &lt;h1&gt;Hello, Babel!&lt;/h1&gt;;</a:t>
            </a:r>
            <a:endParaRPr sz="1200">
              <a:solidFill>
                <a:srgbClr val="980000"/>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rPr>
              <a:t>Babel Compiles the JSX</a:t>
            </a:r>
            <a:r>
              <a:rPr lang="en-GB" sz="1100">
                <a:solidFill>
                  <a:srgbClr val="9900FF"/>
                </a:solidFill>
              </a:rPr>
              <a:t>:</a:t>
            </a:r>
            <a:endParaRPr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Babel transforms your JSX code into vanilla JavaScript that browsers can execute.</a:t>
            </a:r>
            <a:endParaRPr sz="1100">
              <a:solidFill>
                <a:srgbClr val="9900FF"/>
              </a:solidFill>
            </a:endParaRPr>
          </a:p>
          <a:p>
            <a:pPr indent="0" lvl="0" marL="0" rtl="0" algn="l">
              <a:spcBef>
                <a:spcPts val="1200"/>
              </a:spcBef>
              <a:spcAft>
                <a:spcPts val="0"/>
              </a:spcAft>
              <a:buNone/>
            </a:pPr>
            <a:r>
              <a:rPr lang="en-GB" sz="1200">
                <a:solidFill>
                  <a:srgbClr val="980000"/>
                </a:solidFill>
                <a:latin typeface="Lato"/>
                <a:ea typeface="Lato"/>
                <a:cs typeface="Lato"/>
                <a:sym typeface="Lato"/>
              </a:rPr>
              <a:t>const element = React.createElement('h1', null, 'Hello, Babel!');</a:t>
            </a:r>
            <a:endParaRPr sz="1200">
              <a:solidFill>
                <a:srgbClr val="980000"/>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rPr>
              <a:t>Run in Browser</a:t>
            </a:r>
            <a:r>
              <a:rPr lang="en-GB" sz="1100">
                <a:solidFill>
                  <a:srgbClr val="9900FF"/>
                </a:solidFill>
              </a:rPr>
              <a:t>:</a:t>
            </a:r>
            <a:endParaRPr sz="1100">
              <a:solidFill>
                <a:srgbClr val="9900FF"/>
              </a:solidFill>
            </a:endParaRPr>
          </a:p>
          <a:p>
            <a:pPr indent="-298450" lvl="1" marL="914400" rtl="0" algn="l">
              <a:spcBef>
                <a:spcPts val="0"/>
              </a:spcBef>
              <a:spcAft>
                <a:spcPts val="0"/>
              </a:spcAft>
              <a:buClr>
                <a:srgbClr val="9900FF"/>
              </a:buClr>
              <a:buSzPts val="1100"/>
              <a:buChar char="○"/>
            </a:pPr>
            <a:r>
              <a:rPr lang="en-GB" sz="1100">
                <a:solidFill>
                  <a:srgbClr val="9900FF"/>
                </a:solidFill>
              </a:rPr>
              <a:t>The browser executes the compiled JavaScript code and renders the React component to the DOM.</a:t>
            </a:r>
            <a:endParaRPr sz="1200">
              <a:solidFill>
                <a:srgbClr val="9900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900">
                <a:solidFill>
                  <a:srgbClr val="9900FF"/>
                </a:solidFill>
                <a:latin typeface="Lato"/>
                <a:ea typeface="Lato"/>
                <a:cs typeface="Lato"/>
                <a:sym typeface="Lato"/>
              </a:rPr>
              <a:t>Babel: Transforming JSX into JavaScript</a:t>
            </a:r>
            <a:endParaRPr sz="3400">
              <a:solidFill>
                <a:srgbClr val="9900FF"/>
              </a:solidFill>
              <a:latin typeface="Lato"/>
              <a:ea typeface="Lato"/>
              <a:cs typeface="Lato"/>
              <a:sym typeface="Lato"/>
            </a:endParaRPr>
          </a:p>
        </p:txBody>
      </p:sp>
      <p:sp>
        <p:nvSpPr>
          <p:cNvPr id="114" name="Google Shape;114;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600">
                <a:solidFill>
                  <a:srgbClr val="9900FF"/>
                </a:solidFill>
                <a:latin typeface="Lato"/>
                <a:ea typeface="Lato"/>
                <a:cs typeface="Lato"/>
                <a:sym typeface="Lato"/>
              </a:rPr>
              <a:t>Babel in Development vs. Production</a:t>
            </a:r>
            <a:endParaRPr b="1" sz="1600">
              <a:solidFill>
                <a:srgbClr val="9900FF"/>
              </a:solidFill>
              <a:latin typeface="Lato"/>
              <a:ea typeface="Lato"/>
              <a:cs typeface="Lato"/>
              <a:sym typeface="Lato"/>
            </a:endParaRPr>
          </a:p>
          <a:p>
            <a:pPr indent="-317500" lvl="0" marL="457200" rtl="0" algn="l">
              <a:spcBef>
                <a:spcPts val="1200"/>
              </a:spcBef>
              <a:spcAft>
                <a:spcPts val="0"/>
              </a:spcAft>
              <a:buClr>
                <a:srgbClr val="9900FF"/>
              </a:buClr>
              <a:buSzPts val="1400"/>
              <a:buChar char="●"/>
            </a:pPr>
            <a:r>
              <a:rPr b="1" lang="en-GB" sz="1400">
                <a:solidFill>
                  <a:srgbClr val="9900FF"/>
                </a:solidFill>
                <a:latin typeface="Lato"/>
                <a:ea typeface="Lato"/>
                <a:cs typeface="Lato"/>
                <a:sym typeface="Lato"/>
              </a:rPr>
              <a:t>Development</a:t>
            </a:r>
            <a:r>
              <a:rPr lang="en-GB" sz="1400">
                <a:solidFill>
                  <a:srgbClr val="9900FF"/>
                </a:solidFill>
                <a:latin typeface="Lato"/>
                <a:ea typeface="Lato"/>
                <a:cs typeface="Lato"/>
                <a:sym typeface="Lato"/>
              </a:rPr>
              <a:t>: Babel compiles JSX and ES6+ code during development to allow for more modern and readable code. It’s integrated with other tools like Webpack to provide hot-reloading, better error messages, etc.</a:t>
            </a:r>
            <a:endParaRPr sz="1400">
              <a:solidFill>
                <a:srgbClr val="9900FF"/>
              </a:solidFill>
              <a:latin typeface="Lato"/>
              <a:ea typeface="Lato"/>
              <a:cs typeface="Lato"/>
              <a:sym typeface="Lato"/>
            </a:endParaRPr>
          </a:p>
          <a:p>
            <a:pPr indent="-317500" lvl="0" marL="457200" rtl="0" algn="l">
              <a:spcBef>
                <a:spcPts val="0"/>
              </a:spcBef>
              <a:spcAft>
                <a:spcPts val="0"/>
              </a:spcAft>
              <a:buClr>
                <a:srgbClr val="9900FF"/>
              </a:buClr>
              <a:buSzPts val="1400"/>
              <a:buChar char="●"/>
            </a:pPr>
            <a:r>
              <a:rPr b="1" lang="en-GB" sz="1400">
                <a:solidFill>
                  <a:srgbClr val="9900FF"/>
                </a:solidFill>
                <a:latin typeface="Lato"/>
                <a:ea typeface="Lato"/>
                <a:cs typeface="Lato"/>
                <a:sym typeface="Lato"/>
              </a:rPr>
              <a:t>Production</a:t>
            </a:r>
            <a:r>
              <a:rPr lang="en-GB" sz="1400">
                <a:solidFill>
                  <a:srgbClr val="9900FF"/>
                </a:solidFill>
                <a:latin typeface="Lato"/>
                <a:ea typeface="Lato"/>
                <a:cs typeface="Lato"/>
                <a:sym typeface="Lato"/>
              </a:rPr>
              <a:t>: For production builds, Babel can be configured to optimize the compiled JavaScript for performance, like minifying and removing unnecessary code</a:t>
            </a:r>
            <a:endParaRPr sz="14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JSX</a:t>
            </a:r>
            <a:r>
              <a:rPr lang="en-GB" sz="1300">
                <a:solidFill>
                  <a:srgbClr val="9900FF"/>
                </a:solidFill>
                <a:latin typeface="Lato"/>
                <a:ea typeface="Lato"/>
                <a:cs typeface="Lato"/>
                <a:sym typeface="Lato"/>
              </a:rPr>
              <a:t> is a syntax extension that allows developers to write more expressive UI code that mixes HTML-like tags with JavaScript logic. It enhances code readability and makes it easier to build complex UIs in React.</a:t>
            </a:r>
            <a:endParaRPr sz="1300">
              <a:solidFill>
                <a:srgbClr val="9900FF"/>
              </a:solidFill>
              <a:latin typeface="Lato"/>
              <a:ea typeface="Lato"/>
              <a:cs typeface="Lato"/>
              <a:sym typeface="Lato"/>
            </a:endParaRPr>
          </a:p>
          <a:p>
            <a:pPr indent="-311150" lvl="0" marL="4572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Babel</a:t>
            </a:r>
            <a:r>
              <a:rPr lang="en-GB" sz="1300">
                <a:solidFill>
                  <a:srgbClr val="9900FF"/>
                </a:solidFill>
                <a:latin typeface="Lato"/>
                <a:ea typeface="Lato"/>
                <a:cs typeface="Lato"/>
                <a:sym typeface="Lato"/>
              </a:rPr>
              <a:t> is crucial in transforming JSX and modern JavaScript into browser-compatible code, allowing developers to take advantage of the latest language features while ensuring compatibility with older environments. Together, JSX and Babel form a core part of the modern React development ecosystem.</a:t>
            </a:r>
            <a:endParaRPr sz="1300">
              <a:solidFill>
                <a:srgbClr val="9900FF"/>
              </a:solidFill>
              <a:latin typeface="Lato"/>
              <a:ea typeface="Lato"/>
              <a:cs typeface="Lato"/>
              <a:sym typeface="Lato"/>
            </a:endParaRPr>
          </a:p>
          <a:p>
            <a:pPr indent="0" lvl="0" marL="0" rtl="0" algn="l">
              <a:spcBef>
                <a:spcPts val="1200"/>
              </a:spcBef>
              <a:spcAft>
                <a:spcPts val="0"/>
              </a:spcAft>
              <a:buNone/>
            </a:pPr>
            <a:r>
              <a:t/>
            </a:r>
            <a:endParaRPr sz="1400">
              <a:solidFill>
                <a:srgbClr val="9900FF"/>
              </a:solidFill>
              <a:latin typeface="Lato"/>
              <a:ea typeface="Lato"/>
              <a:cs typeface="Lato"/>
              <a:sym typeface="Lato"/>
            </a:endParaRPr>
          </a:p>
          <a:p>
            <a:pPr indent="0" lvl="0" marL="0" rtl="0" algn="l">
              <a:spcBef>
                <a:spcPts val="1200"/>
              </a:spcBef>
              <a:spcAft>
                <a:spcPts val="1200"/>
              </a:spcAft>
              <a:buNone/>
            </a:pPr>
            <a:r>
              <a:t/>
            </a:r>
            <a:endParaRPr sz="1600">
              <a:solidFill>
                <a:srgbClr val="9900FF"/>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Clr>
                <a:schemeClr val="dk1"/>
              </a:buClr>
              <a:buSzPts val="523"/>
              <a:buFont typeface="Arial"/>
              <a:buNone/>
            </a:pPr>
            <a:r>
              <a:rPr b="1" lang="en-GB" sz="2155">
                <a:solidFill>
                  <a:srgbClr val="9900FF"/>
                </a:solidFill>
                <a:latin typeface="Lato"/>
                <a:ea typeface="Lato"/>
                <a:cs typeface="Lato"/>
                <a:sym typeface="Lato"/>
              </a:rPr>
              <a:t>React Components</a:t>
            </a:r>
            <a:endParaRPr b="1" sz="3700">
              <a:latin typeface="Lato"/>
              <a:ea typeface="Lato"/>
              <a:cs typeface="Lato"/>
              <a:sym typeface="Lato"/>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200">
                <a:solidFill>
                  <a:srgbClr val="9900FF"/>
                </a:solidFill>
              </a:rPr>
              <a:t>React components are the building blocks of a React application. They allow you to split the UI into independent, reusable pieces and manage each part in isolation. There are two primary types of React components: </a:t>
            </a:r>
            <a:r>
              <a:rPr b="1" lang="en-GB" sz="1200">
                <a:solidFill>
                  <a:srgbClr val="9900FF"/>
                </a:solidFill>
              </a:rPr>
              <a:t>Functional Components</a:t>
            </a:r>
            <a:r>
              <a:rPr lang="en-GB" sz="1200">
                <a:solidFill>
                  <a:srgbClr val="9900FF"/>
                </a:solidFill>
              </a:rPr>
              <a:t> and </a:t>
            </a:r>
            <a:r>
              <a:rPr b="1" lang="en-GB" sz="1200">
                <a:solidFill>
                  <a:srgbClr val="9900FF"/>
                </a:solidFill>
              </a:rPr>
              <a:t>Class Components</a:t>
            </a:r>
            <a:r>
              <a:rPr lang="en-GB" sz="1200">
                <a:solidFill>
                  <a:srgbClr val="9900FF"/>
                </a:solidFill>
              </a:rPr>
              <a:t>.</a:t>
            </a:r>
            <a:endParaRPr sz="1200">
              <a:solidFill>
                <a:srgbClr val="9900FF"/>
              </a:solidFill>
            </a:endParaRPr>
          </a:p>
          <a:p>
            <a:pPr indent="0" lvl="0" marL="0" rtl="0" algn="l">
              <a:spcBef>
                <a:spcPts val="1400"/>
              </a:spcBef>
              <a:spcAft>
                <a:spcPts val="0"/>
              </a:spcAft>
              <a:buClr>
                <a:schemeClr val="dk1"/>
              </a:buClr>
              <a:buSzPts val="1100"/>
              <a:buFont typeface="Arial"/>
              <a:buNone/>
            </a:pPr>
            <a:r>
              <a:rPr b="1" lang="en-GB" sz="1200">
                <a:solidFill>
                  <a:srgbClr val="9900FF"/>
                </a:solidFill>
              </a:rPr>
              <a:t>1. Functional Components</a:t>
            </a:r>
            <a:endParaRPr b="1" sz="1200">
              <a:solidFill>
                <a:srgbClr val="9900FF"/>
              </a:solidFill>
            </a:endParaRPr>
          </a:p>
          <a:p>
            <a:pPr indent="0" lvl="0" marL="0" rtl="0" algn="l">
              <a:spcBef>
                <a:spcPts val="1200"/>
              </a:spcBef>
              <a:spcAft>
                <a:spcPts val="0"/>
              </a:spcAft>
              <a:buClr>
                <a:schemeClr val="dk1"/>
              </a:buClr>
              <a:buSzPts val="1100"/>
              <a:buFont typeface="Arial"/>
              <a:buNone/>
            </a:pPr>
            <a:r>
              <a:rPr lang="en-GB" sz="1200">
                <a:solidFill>
                  <a:srgbClr val="9900FF"/>
                </a:solidFill>
              </a:rPr>
              <a:t>Functional components are the simplest way to write components in React. They are JavaScript functions that take in </a:t>
            </a:r>
            <a:r>
              <a:rPr lang="en-GB" sz="1200">
                <a:solidFill>
                  <a:srgbClr val="9900FF"/>
                </a:solidFill>
                <a:latin typeface="Roboto Mono"/>
                <a:ea typeface="Roboto Mono"/>
                <a:cs typeface="Roboto Mono"/>
                <a:sym typeface="Roboto Mono"/>
              </a:rPr>
              <a:t>props</a:t>
            </a:r>
            <a:r>
              <a:rPr lang="en-GB" sz="1200">
                <a:solidFill>
                  <a:srgbClr val="9900FF"/>
                </a:solidFill>
              </a:rPr>
              <a:t> (properties) as arguments and return JSX. Functional components do not manage their own state or lifecycle directly, but with the introduction of </a:t>
            </a:r>
            <a:r>
              <a:rPr b="1" lang="en-GB" sz="1200">
                <a:solidFill>
                  <a:srgbClr val="9900FF"/>
                </a:solidFill>
              </a:rPr>
              <a:t>hooks</a:t>
            </a:r>
            <a:r>
              <a:rPr lang="en-GB" sz="1200">
                <a:solidFill>
                  <a:srgbClr val="9900FF"/>
                </a:solidFill>
              </a:rPr>
              <a:t> (like </a:t>
            </a:r>
            <a:r>
              <a:rPr lang="en-GB" sz="1200">
                <a:solidFill>
                  <a:srgbClr val="9900FF"/>
                </a:solidFill>
                <a:latin typeface="Roboto Mono"/>
                <a:ea typeface="Roboto Mono"/>
                <a:cs typeface="Roboto Mono"/>
                <a:sym typeface="Roboto Mono"/>
              </a:rPr>
              <a:t>useState</a:t>
            </a:r>
            <a:r>
              <a:rPr lang="en-GB" sz="1200">
                <a:solidFill>
                  <a:srgbClr val="9900FF"/>
                </a:solidFill>
              </a:rPr>
              <a:t>, </a:t>
            </a:r>
            <a:r>
              <a:rPr lang="en-GB" sz="1200">
                <a:solidFill>
                  <a:srgbClr val="9900FF"/>
                </a:solidFill>
                <a:latin typeface="Roboto Mono"/>
                <a:ea typeface="Roboto Mono"/>
                <a:cs typeface="Roboto Mono"/>
                <a:sym typeface="Roboto Mono"/>
              </a:rPr>
              <a:t>useEffect</a:t>
            </a:r>
            <a:r>
              <a:rPr lang="en-GB" sz="1200">
                <a:solidFill>
                  <a:srgbClr val="9900FF"/>
                </a:solidFill>
              </a:rPr>
              <a:t>), functional components can now handle state and side effects, making them more versatile.</a:t>
            </a:r>
            <a:endParaRPr sz="1200">
              <a:solidFill>
                <a:srgbClr val="9900FF"/>
              </a:solidFill>
            </a:endParaRPr>
          </a:p>
          <a:p>
            <a:pPr indent="0" lvl="0" marL="0" rtl="0" algn="l">
              <a:spcBef>
                <a:spcPts val="1200"/>
              </a:spcBef>
              <a:spcAft>
                <a:spcPts val="0"/>
              </a:spcAft>
              <a:buClr>
                <a:schemeClr val="dk1"/>
              </a:buClr>
              <a:buSzPts val="1100"/>
              <a:buFont typeface="Arial"/>
              <a:buNone/>
            </a:pPr>
            <a:r>
              <a:rPr b="1" lang="en-GB" sz="1200">
                <a:solidFill>
                  <a:srgbClr val="9900FF"/>
                </a:solidFill>
              </a:rPr>
              <a:t>Example:</a:t>
            </a:r>
            <a:endParaRPr b="1" sz="1200">
              <a:solidFill>
                <a:srgbClr val="9900FF"/>
              </a:solidFill>
            </a:endParaRPr>
          </a:p>
          <a:p>
            <a:pPr indent="0" lvl="0" marL="0" rtl="0" algn="l">
              <a:spcBef>
                <a:spcPts val="200"/>
              </a:spcBef>
              <a:spcAft>
                <a:spcPts val="0"/>
              </a:spcAft>
              <a:buClr>
                <a:schemeClr val="dk1"/>
              </a:buClr>
              <a:buSzPts val="1100"/>
              <a:buFont typeface="Arial"/>
              <a:buNone/>
            </a:pPr>
            <a:r>
              <a:rPr lang="en-GB" sz="1200">
                <a:solidFill>
                  <a:srgbClr val="980000"/>
                </a:solidFill>
                <a:latin typeface="Lato"/>
                <a:ea typeface="Lato"/>
                <a:cs typeface="Lato"/>
                <a:sym typeface="Lato"/>
              </a:rPr>
              <a:t>function Greeting(props) {</a:t>
            </a:r>
            <a:endParaRPr sz="12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80000"/>
                </a:solidFill>
                <a:latin typeface="Lato"/>
                <a:ea typeface="Lato"/>
                <a:cs typeface="Lato"/>
                <a:sym typeface="Lato"/>
              </a:rPr>
              <a:t>  return &lt;h1&gt;Hello, {props.name}!&lt;/h1&gt;;</a:t>
            </a:r>
            <a:endParaRPr sz="12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80000"/>
                </a:solidFill>
                <a:latin typeface="Lato"/>
                <a:ea typeface="Lato"/>
                <a:cs typeface="Lato"/>
                <a:sym typeface="Lato"/>
              </a:rPr>
              <a:t>}</a:t>
            </a:r>
            <a:endParaRPr sz="12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sz="1200"/>
          </a:p>
          <a:p>
            <a:pPr indent="0" lvl="0" marL="0" rtl="0" algn="l">
              <a:spcBef>
                <a:spcPts val="1200"/>
              </a:spcBef>
              <a:spcAft>
                <a:spcPts val="1200"/>
              </a:spcAft>
              <a:buNone/>
            </a:pPr>
            <a:r>
              <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b="1" lang="en-GB" sz="2155">
                <a:solidFill>
                  <a:srgbClr val="9900FF"/>
                </a:solidFill>
                <a:latin typeface="Lato"/>
                <a:ea typeface="Lato"/>
                <a:cs typeface="Lato"/>
                <a:sym typeface="Lato"/>
              </a:rPr>
              <a:t>React Components</a:t>
            </a:r>
            <a:endParaRPr b="1" sz="3700">
              <a:latin typeface="Lato"/>
              <a:ea typeface="Lato"/>
              <a:cs typeface="Lato"/>
              <a:sym typeface="Lato"/>
            </a:endParaRPr>
          </a:p>
        </p:txBody>
      </p:sp>
      <p:sp>
        <p:nvSpPr>
          <p:cNvPr id="126" name="Google Shape;126;p25"/>
          <p:cNvSpPr txBox="1"/>
          <p:nvPr>
            <p:ph idx="1" type="body"/>
          </p:nvPr>
        </p:nvSpPr>
        <p:spPr>
          <a:xfrm>
            <a:off x="144025" y="1152475"/>
            <a:ext cx="8688300" cy="3990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100">
                <a:solidFill>
                  <a:srgbClr val="9900FF"/>
                </a:solidFill>
                <a:latin typeface="Lato"/>
                <a:ea typeface="Lato"/>
                <a:cs typeface="Lato"/>
                <a:sym typeface="Lato"/>
              </a:rPr>
              <a:t>Advantages of Functional Components</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1200"/>
              </a:spcBef>
              <a:spcAft>
                <a:spcPts val="0"/>
              </a:spcAft>
              <a:buClr>
                <a:srgbClr val="9900FF"/>
              </a:buClr>
              <a:buSzPts val="1100"/>
              <a:buFont typeface="Lato"/>
              <a:buChar char="○"/>
            </a:pPr>
            <a:r>
              <a:rPr lang="en-GB" sz="1100">
                <a:solidFill>
                  <a:srgbClr val="9900FF"/>
                </a:solidFill>
                <a:latin typeface="Lato"/>
                <a:ea typeface="Lato"/>
                <a:cs typeface="Lato"/>
                <a:sym typeface="Lato"/>
              </a:rPr>
              <a:t>Easier to read and test.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Perform better because they don’t have the overhead of lifecycle methods.</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They are "stateless" (although this changed with hooks).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Using Hooks in Functional Components:</a:t>
            </a:r>
            <a:endParaRPr b="1"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With hooks, you can manage state and lifecycle features in functional components.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200">
                <a:solidFill>
                  <a:srgbClr val="980000"/>
                </a:solidFill>
              </a:rPr>
              <a:t>import React, { useState } from 'react';</a:t>
            </a:r>
            <a:endParaRPr sz="1200">
              <a:solidFill>
                <a:srgbClr val="980000"/>
              </a:solidFill>
            </a:endParaRPr>
          </a:p>
          <a:p>
            <a:pPr indent="0" lvl="0" marL="0" rtl="0" algn="l">
              <a:spcBef>
                <a:spcPts val="1200"/>
              </a:spcBef>
              <a:spcAft>
                <a:spcPts val="0"/>
              </a:spcAft>
              <a:buClr>
                <a:schemeClr val="dk1"/>
              </a:buClr>
              <a:buSzPts val="1100"/>
              <a:buFont typeface="Arial"/>
              <a:buNone/>
            </a:pPr>
            <a:r>
              <a:rPr lang="en-GB" sz="1200">
                <a:solidFill>
                  <a:srgbClr val="980000"/>
                </a:solidFill>
              </a:rPr>
              <a:t>function Counter() {</a:t>
            </a:r>
            <a:endParaRPr sz="1200">
              <a:solidFill>
                <a:srgbClr val="980000"/>
              </a:solidFill>
            </a:endParaRPr>
          </a:p>
          <a:p>
            <a:pPr indent="0" lvl="0" marL="0" rtl="0" algn="l">
              <a:spcBef>
                <a:spcPts val="1200"/>
              </a:spcBef>
              <a:spcAft>
                <a:spcPts val="0"/>
              </a:spcAft>
              <a:buClr>
                <a:schemeClr val="dk1"/>
              </a:buClr>
              <a:buSzPts val="1100"/>
              <a:buFont typeface="Arial"/>
              <a:buNone/>
            </a:pPr>
            <a:r>
              <a:rPr lang="en-GB" sz="1200">
                <a:solidFill>
                  <a:srgbClr val="980000"/>
                </a:solidFill>
              </a:rPr>
              <a:t>  const [count, setCount] = useState(0);</a:t>
            </a:r>
            <a:endParaRPr sz="1200">
              <a:solidFill>
                <a:srgbClr val="980000"/>
              </a:solidFill>
            </a:endParaRPr>
          </a:p>
          <a:p>
            <a:pPr indent="0" lvl="0" marL="0" rtl="0" algn="l">
              <a:spcBef>
                <a:spcPts val="1200"/>
              </a:spcBef>
              <a:spcAft>
                <a:spcPts val="0"/>
              </a:spcAft>
              <a:buNone/>
            </a:pPr>
            <a:r>
              <a:rPr lang="en-GB" sz="1200">
                <a:solidFill>
                  <a:srgbClr val="980000"/>
                </a:solidFill>
              </a:rPr>
              <a:t>  return (     &lt;div&gt;       &lt;p&gt;You clicked {count} times&lt;/p&gt;      &lt;button onClick={() =&gt; setCount(count + 1)}&gt;Click me&lt;/button&gt;    &lt;/div&gt;   ); }</a:t>
            </a:r>
            <a:r>
              <a:rPr lang="en-GB" sz="1100">
                <a:solidFill>
                  <a:srgbClr val="9900FF"/>
                </a:solidFill>
              </a:rPr>
              <a:t>In this example:</a:t>
            </a:r>
            <a:endParaRPr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latin typeface="Roboto Mono"/>
                <a:ea typeface="Roboto Mono"/>
                <a:cs typeface="Roboto Mono"/>
                <a:sym typeface="Roboto Mono"/>
              </a:rPr>
              <a:t>useState(0)</a:t>
            </a:r>
            <a:r>
              <a:rPr lang="en-GB" sz="1100">
                <a:solidFill>
                  <a:srgbClr val="9900FF"/>
                </a:solidFill>
              </a:rPr>
              <a:t> initializes the state variable </a:t>
            </a:r>
            <a:r>
              <a:rPr lang="en-GB" sz="1100">
                <a:solidFill>
                  <a:srgbClr val="9900FF"/>
                </a:solidFill>
                <a:latin typeface="Roboto Mono"/>
                <a:ea typeface="Roboto Mono"/>
                <a:cs typeface="Roboto Mono"/>
                <a:sym typeface="Roboto Mono"/>
              </a:rPr>
              <a:t>count</a:t>
            </a:r>
            <a:r>
              <a:rPr lang="en-GB" sz="1100">
                <a:solidFill>
                  <a:srgbClr val="9900FF"/>
                </a:solidFill>
              </a:rPr>
              <a:t> with a value of </a:t>
            </a:r>
            <a:r>
              <a:rPr lang="en-GB" sz="1100">
                <a:solidFill>
                  <a:srgbClr val="9900FF"/>
                </a:solidFill>
                <a:latin typeface="Roboto Mono"/>
                <a:ea typeface="Roboto Mono"/>
                <a:cs typeface="Roboto Mono"/>
                <a:sym typeface="Roboto Mono"/>
              </a:rPr>
              <a:t>0</a:t>
            </a:r>
            <a:r>
              <a:rPr lang="en-GB" sz="1100">
                <a:solidFill>
                  <a:srgbClr val="9900FF"/>
                </a:solidFill>
              </a:rPr>
              <a:t>.</a:t>
            </a:r>
            <a:endParaRPr sz="1100">
              <a:solidFill>
                <a:srgbClr val="9900FF"/>
              </a:solidFill>
            </a:endParaRPr>
          </a:p>
          <a:p>
            <a:pPr indent="-298450" lvl="0" marL="457200" rtl="0" algn="l">
              <a:spcBef>
                <a:spcPts val="0"/>
              </a:spcBef>
              <a:spcAft>
                <a:spcPts val="0"/>
              </a:spcAft>
              <a:buClr>
                <a:srgbClr val="9900FF"/>
              </a:buClr>
              <a:buSzPts val="1100"/>
              <a:buChar char="●"/>
            </a:pPr>
            <a:r>
              <a:rPr lang="en-GB" sz="1100">
                <a:solidFill>
                  <a:srgbClr val="9900FF"/>
                </a:solidFill>
                <a:latin typeface="Roboto Mono"/>
                <a:ea typeface="Roboto Mono"/>
                <a:cs typeface="Roboto Mono"/>
                <a:sym typeface="Roboto Mono"/>
              </a:rPr>
              <a:t>setCount</a:t>
            </a:r>
            <a:r>
              <a:rPr lang="en-GB" sz="1100">
                <a:solidFill>
                  <a:srgbClr val="9900FF"/>
                </a:solidFill>
              </a:rPr>
              <a:t> is a function that updates the </a:t>
            </a:r>
            <a:r>
              <a:rPr lang="en-GB" sz="1100">
                <a:solidFill>
                  <a:srgbClr val="9900FF"/>
                </a:solidFill>
                <a:latin typeface="Roboto Mono"/>
                <a:ea typeface="Roboto Mono"/>
                <a:cs typeface="Roboto Mono"/>
                <a:sym typeface="Roboto Mono"/>
              </a:rPr>
              <a:t>count</a:t>
            </a:r>
            <a:r>
              <a:rPr lang="en-GB" sz="1100">
                <a:solidFill>
                  <a:srgbClr val="9900FF"/>
                </a:solidFill>
              </a:rPr>
              <a:t> state.</a:t>
            </a:r>
            <a:endParaRPr sz="1100">
              <a:solidFill>
                <a:srgbClr val="9900FF"/>
              </a:solidFill>
            </a:endParaRPr>
          </a:p>
          <a:p>
            <a:pPr indent="0" lvl="0" marL="0" rtl="0" algn="l">
              <a:spcBef>
                <a:spcPts val="1200"/>
              </a:spcBef>
              <a:spcAft>
                <a:spcPts val="0"/>
              </a:spcAft>
              <a:buClr>
                <a:schemeClr val="dk1"/>
              </a:buClr>
              <a:buSzPts val="1100"/>
              <a:buFont typeface="Arial"/>
              <a:buNone/>
            </a:pPr>
            <a:r>
              <a:t/>
            </a:r>
            <a:endParaRPr sz="1200">
              <a:solidFill>
                <a:srgbClr val="980000"/>
              </a:solidFill>
            </a:endParaRPr>
          </a:p>
          <a:p>
            <a:pPr indent="0" lvl="0" marL="0" rtl="0" algn="l">
              <a:spcBef>
                <a:spcPts val="1200"/>
              </a:spcBef>
              <a:spcAft>
                <a:spcPts val="0"/>
              </a:spcAft>
              <a:buClr>
                <a:schemeClr val="dk1"/>
              </a:buClr>
              <a:buSzPts val="1100"/>
              <a:buFont typeface="Arial"/>
              <a:buNone/>
            </a:pPr>
            <a:r>
              <a:t/>
            </a:r>
            <a:endParaRPr sz="1200">
              <a:solidFill>
                <a:srgbClr val="9900FF"/>
              </a:solidFill>
            </a:endParaRPr>
          </a:p>
          <a:p>
            <a:pPr indent="0" lvl="0" marL="0" rtl="0" algn="l">
              <a:spcBef>
                <a:spcPts val="1200"/>
              </a:spcBef>
              <a:spcAft>
                <a:spcPts val="1200"/>
              </a:spcAft>
              <a:buNone/>
            </a:pPr>
            <a:r>
              <a:t/>
            </a:r>
            <a:endParaRPr sz="1200">
              <a:solidFill>
                <a:srgbClr val="9900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14557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Components</a:t>
            </a:r>
            <a:endParaRPr>
              <a:solidFill>
                <a:srgbClr val="9900FF"/>
              </a:solidFill>
              <a:latin typeface="Lato"/>
              <a:ea typeface="Lato"/>
              <a:cs typeface="Lato"/>
              <a:sym typeface="Lato"/>
            </a:endParaRPr>
          </a:p>
        </p:txBody>
      </p:sp>
      <p:sp>
        <p:nvSpPr>
          <p:cNvPr id="132" name="Google Shape;132;p26"/>
          <p:cNvSpPr txBox="1"/>
          <p:nvPr>
            <p:ph idx="1" type="body"/>
          </p:nvPr>
        </p:nvSpPr>
        <p:spPr>
          <a:xfrm>
            <a:off x="145575"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2. Class Components</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Class components are more feature-rich than functional components. They were the traditional way of writing components before React introduced hooks. Class components extend the React.Component class and can maintain internal state and lifecycle methods.</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Example:</a:t>
            </a:r>
            <a:endParaRPr b="1" sz="1100">
              <a:solidFill>
                <a:srgbClr val="9900FF"/>
              </a:solidFill>
              <a:latin typeface="Lato"/>
              <a:ea typeface="Lato"/>
              <a:cs typeface="Lato"/>
              <a:sym typeface="Lato"/>
            </a:endParaRPr>
          </a:p>
          <a:p>
            <a:pPr indent="0" lvl="0" marL="0" rtl="0" algn="l">
              <a:spcBef>
                <a:spcPts val="1200"/>
              </a:spcBef>
              <a:spcAft>
                <a:spcPts val="0"/>
              </a:spcAft>
              <a:buNone/>
            </a:pPr>
            <a:r>
              <a:rPr b="1" lang="en-GB" sz="1593">
                <a:solidFill>
                  <a:srgbClr val="980000"/>
                </a:solidFill>
                <a:latin typeface="Lato"/>
                <a:ea typeface="Lato"/>
                <a:cs typeface="Lato"/>
                <a:sym typeface="Lato"/>
              </a:rPr>
              <a:t>class Welcome extends React.Component {</a:t>
            </a:r>
            <a:endParaRPr b="1" sz="1593">
              <a:solidFill>
                <a:srgbClr val="980000"/>
              </a:solidFill>
              <a:latin typeface="Lato"/>
              <a:ea typeface="Lato"/>
              <a:cs typeface="Lato"/>
              <a:sym typeface="Lato"/>
            </a:endParaRPr>
          </a:p>
          <a:p>
            <a:pPr indent="0" lvl="0" marL="0" rtl="0" algn="l">
              <a:spcBef>
                <a:spcPts val="1200"/>
              </a:spcBef>
              <a:spcAft>
                <a:spcPts val="0"/>
              </a:spcAft>
              <a:buNone/>
            </a:pPr>
            <a:r>
              <a:rPr b="1" lang="en-GB" sz="1593">
                <a:solidFill>
                  <a:srgbClr val="980000"/>
                </a:solidFill>
                <a:latin typeface="Lato"/>
                <a:ea typeface="Lato"/>
                <a:cs typeface="Lato"/>
                <a:sym typeface="Lato"/>
              </a:rPr>
              <a:t>  render() {</a:t>
            </a:r>
            <a:endParaRPr b="1" sz="1593">
              <a:solidFill>
                <a:srgbClr val="980000"/>
              </a:solidFill>
              <a:latin typeface="Lato"/>
              <a:ea typeface="Lato"/>
              <a:cs typeface="Lato"/>
              <a:sym typeface="Lato"/>
            </a:endParaRPr>
          </a:p>
          <a:p>
            <a:pPr indent="0" lvl="0" marL="0" rtl="0" algn="l">
              <a:spcBef>
                <a:spcPts val="1200"/>
              </a:spcBef>
              <a:spcAft>
                <a:spcPts val="0"/>
              </a:spcAft>
              <a:buNone/>
            </a:pPr>
            <a:r>
              <a:rPr b="1" lang="en-GB" sz="1593">
                <a:solidFill>
                  <a:srgbClr val="980000"/>
                </a:solidFill>
                <a:latin typeface="Lato"/>
                <a:ea typeface="Lato"/>
                <a:cs typeface="Lato"/>
                <a:sym typeface="Lato"/>
              </a:rPr>
              <a:t>    return &lt;h1&gt;Hello, {this.props.name}!&lt;/h1&gt;;</a:t>
            </a:r>
            <a:endParaRPr b="1" sz="1593">
              <a:solidFill>
                <a:srgbClr val="980000"/>
              </a:solidFill>
              <a:latin typeface="Lato"/>
              <a:ea typeface="Lato"/>
              <a:cs typeface="Lato"/>
              <a:sym typeface="Lato"/>
            </a:endParaRPr>
          </a:p>
          <a:p>
            <a:pPr indent="0" lvl="0" marL="0" rtl="0" algn="l">
              <a:spcBef>
                <a:spcPts val="1200"/>
              </a:spcBef>
              <a:spcAft>
                <a:spcPts val="0"/>
              </a:spcAft>
              <a:buNone/>
            </a:pPr>
            <a:r>
              <a:rPr b="1" lang="en-GB" sz="1593">
                <a:solidFill>
                  <a:srgbClr val="980000"/>
                </a:solidFill>
                <a:latin typeface="Lato"/>
                <a:ea typeface="Lato"/>
                <a:cs typeface="Lato"/>
                <a:sym typeface="Lato"/>
              </a:rPr>
              <a:t>  } }</a:t>
            </a:r>
            <a:endParaRPr b="1" sz="1593">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b="1" sz="1100">
              <a:solidFill>
                <a:srgbClr val="9900FF"/>
              </a:solidFill>
              <a:latin typeface="Lato"/>
              <a:ea typeface="Lato"/>
              <a:cs typeface="Lato"/>
              <a:sym typeface="Lato"/>
            </a:endParaRPr>
          </a:p>
          <a:p>
            <a:pPr indent="0" lvl="0" marL="0" rtl="0" algn="l">
              <a:spcBef>
                <a:spcPts val="200"/>
              </a:spcBef>
              <a:spcAft>
                <a:spcPts val="1200"/>
              </a:spcAft>
              <a:buNone/>
            </a:pPr>
            <a:r>
              <a:t/>
            </a:r>
            <a:endParaRPr>
              <a:solidFill>
                <a:srgbClr val="9900FF"/>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145575"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1200"/>
              </a:spcAft>
              <a:buNone/>
            </a:pPr>
            <a:r>
              <a:rPr b="1" lang="en-GB" sz="2000">
                <a:solidFill>
                  <a:srgbClr val="9900FF"/>
                </a:solidFill>
                <a:latin typeface="Lato"/>
                <a:ea typeface="Lato"/>
                <a:cs typeface="Lato"/>
                <a:sym typeface="Lato"/>
              </a:rPr>
              <a:t>State and Props in Class Components:</a:t>
            </a:r>
            <a:endParaRPr b="1" sz="3700">
              <a:solidFill>
                <a:srgbClr val="9900FF"/>
              </a:solidFill>
              <a:latin typeface="Lato"/>
              <a:ea typeface="Lato"/>
              <a:cs typeface="Lato"/>
              <a:sym typeface="Lato"/>
            </a:endParaRPr>
          </a:p>
        </p:txBody>
      </p:sp>
      <p:sp>
        <p:nvSpPr>
          <p:cNvPr id="138" name="Google Shape;138;p27"/>
          <p:cNvSpPr txBox="1"/>
          <p:nvPr>
            <p:ph idx="1" type="body"/>
          </p:nvPr>
        </p:nvSpPr>
        <p:spPr>
          <a:xfrm>
            <a:off x="145575" y="1152475"/>
            <a:ext cx="8520600" cy="13314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State and Props in Class Components</a:t>
            </a:r>
            <a:r>
              <a:rPr lang="en-GB" sz="1200">
                <a:solidFill>
                  <a:srgbClr val="9900FF"/>
                </a:solidFill>
                <a:latin typeface="Lato"/>
                <a:ea typeface="Lato"/>
                <a:cs typeface="Lato"/>
                <a:sym typeface="Lato"/>
              </a:rPr>
              <a:t>:</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Props</a:t>
            </a:r>
            <a:r>
              <a:rPr lang="en-GB" sz="1200">
                <a:solidFill>
                  <a:srgbClr val="9900FF"/>
                </a:solidFill>
                <a:latin typeface="Lato"/>
                <a:ea typeface="Lato"/>
                <a:cs typeface="Lato"/>
                <a:sym typeface="Lato"/>
              </a:rPr>
              <a:t>: Similar to functional components, props are passed down from parent components. They are accessed in class components using this.props.</a:t>
            </a:r>
            <a:endParaRPr sz="1200">
              <a:solidFill>
                <a:srgbClr val="9900FF"/>
              </a:solidFill>
              <a:latin typeface="Lato"/>
              <a:ea typeface="Lato"/>
              <a:cs typeface="Lato"/>
              <a:sym typeface="Lato"/>
            </a:endParaRPr>
          </a:p>
          <a:p>
            <a:pPr indent="-304800" lvl="1" marL="9144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State</a:t>
            </a:r>
            <a:r>
              <a:rPr lang="en-GB" sz="1200">
                <a:solidFill>
                  <a:srgbClr val="9900FF"/>
                </a:solidFill>
                <a:latin typeface="Lato"/>
                <a:ea typeface="Lato"/>
                <a:cs typeface="Lato"/>
                <a:sym typeface="Lato"/>
              </a:rPr>
              <a:t>: State is managed internally in class components, using this.state, and updated using this.setState().</a:t>
            </a:r>
            <a:endParaRPr sz="1200">
              <a:solidFill>
                <a:srgbClr val="9900FF"/>
              </a:solidFill>
              <a:latin typeface="Lato"/>
              <a:ea typeface="Lato"/>
              <a:cs typeface="Lato"/>
              <a:sym typeface="Lato"/>
            </a:endParaRPr>
          </a:p>
          <a:p>
            <a:pPr indent="0" lvl="0" marL="0" rtl="0" algn="l">
              <a:spcBef>
                <a:spcPts val="1200"/>
              </a:spcBef>
              <a:spcAft>
                <a:spcPts val="200"/>
              </a:spcAft>
              <a:buNone/>
            </a:pPr>
            <a:r>
              <a:rPr b="1" lang="en-GB" sz="1100">
                <a:solidFill>
                  <a:srgbClr val="9900FF"/>
                </a:solidFill>
                <a:latin typeface="Lato"/>
                <a:ea typeface="Lato"/>
                <a:cs typeface="Lato"/>
                <a:sym typeface="Lato"/>
              </a:rPr>
              <a:t>State Example in a Class Component:</a:t>
            </a:r>
            <a:endParaRPr b="1" sz="1400">
              <a:solidFill>
                <a:srgbClr val="9900FF"/>
              </a:solidFill>
              <a:latin typeface="Lato"/>
              <a:ea typeface="Lato"/>
              <a:cs typeface="Lato"/>
              <a:sym typeface="Lato"/>
            </a:endParaRPr>
          </a:p>
        </p:txBody>
      </p:sp>
      <p:sp>
        <p:nvSpPr>
          <p:cNvPr id="139" name="Google Shape;139;p27"/>
          <p:cNvSpPr txBox="1"/>
          <p:nvPr/>
        </p:nvSpPr>
        <p:spPr>
          <a:xfrm>
            <a:off x="44350" y="2417525"/>
            <a:ext cx="8916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80000"/>
                </a:solidFill>
                <a:latin typeface="Comfortaa"/>
                <a:ea typeface="Comfortaa"/>
                <a:cs typeface="Comfortaa"/>
                <a:sym typeface="Comfortaa"/>
              </a:rPr>
              <a:t>class Counter extends React.Component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constructor(props)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super(props);</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this.state = { count: 0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increment = () =&gt;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this.setState({ count: this.state.count + 1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render()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return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&lt;div&gt;</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&lt;p&gt;Count: {this.state.count}&lt;/p&gt;</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&lt;button onClick={this.increment}&gt;Increment&lt;/button&gt;</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&lt;/div&gt;</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  }}</a:t>
            </a:r>
            <a:endParaRPr sz="1200">
              <a:solidFill>
                <a:srgbClr val="980000"/>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55000"/>
              <a:buFont typeface="Arial"/>
              <a:buNone/>
            </a:pPr>
            <a:r>
              <a:rPr b="1" lang="en-GB" sz="2000">
                <a:solidFill>
                  <a:srgbClr val="9900FF"/>
                </a:solidFill>
                <a:latin typeface="Lato"/>
                <a:ea typeface="Lato"/>
                <a:cs typeface="Lato"/>
                <a:sym typeface="Lato"/>
              </a:rPr>
              <a:t>State and Props in Class Components:</a:t>
            </a:r>
            <a:endParaRPr/>
          </a:p>
        </p:txBody>
      </p:sp>
      <p:sp>
        <p:nvSpPr>
          <p:cNvPr id="145" name="Google Shape;145;p28"/>
          <p:cNvSpPr txBox="1"/>
          <p:nvPr>
            <p:ph idx="1" type="body"/>
          </p:nvPr>
        </p:nvSpPr>
        <p:spPr>
          <a:xfrm>
            <a:off x="166175" y="1152475"/>
            <a:ext cx="8666100" cy="3922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In this example:</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this.state holds the component's local state.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this.setState() is used to update the state, causing the component to re-render.</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render() is a required method in class components, which returns the JSX to be rendered.</a:t>
            </a:r>
            <a:endParaRPr sz="1100">
              <a:solidFill>
                <a:srgbClr val="9900FF"/>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3. Stateful vs Stateless Components</a:t>
            </a:r>
            <a:endParaRPr b="1" sz="13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b="1" lang="en-GB" sz="1100">
                <a:solidFill>
                  <a:srgbClr val="9900FF"/>
                </a:solidFill>
                <a:latin typeface="Lato"/>
                <a:ea typeface="Lato"/>
                <a:cs typeface="Lato"/>
                <a:sym typeface="Lato"/>
              </a:rPr>
              <a:t>Stateful Components</a:t>
            </a:r>
            <a:r>
              <a:rPr lang="en-GB" sz="1100">
                <a:solidFill>
                  <a:srgbClr val="9900FF"/>
                </a:solidFill>
                <a:latin typeface="Lato"/>
                <a:ea typeface="Lato"/>
                <a:cs typeface="Lato"/>
                <a:sym typeface="Lato"/>
              </a:rPr>
              <a:t>: Components that manage and maintain their own state. Typically, class components or functional components using hooks are stateful.</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564">
                <a:solidFill>
                  <a:srgbClr val="980000"/>
                </a:solidFill>
                <a:latin typeface="Comfortaa"/>
                <a:ea typeface="Comfortaa"/>
                <a:cs typeface="Comfortaa"/>
                <a:sym typeface="Comfortaa"/>
              </a:rPr>
              <a:t>function StatefulComponent() {</a:t>
            </a:r>
            <a:endParaRPr sz="1564">
              <a:solidFill>
                <a:srgbClr val="980000"/>
              </a:solidFill>
              <a:latin typeface="Comfortaa"/>
              <a:ea typeface="Comfortaa"/>
              <a:cs typeface="Comfortaa"/>
              <a:sym typeface="Comfortaa"/>
            </a:endParaRPr>
          </a:p>
          <a:p>
            <a:pPr indent="0" lvl="0" marL="0" rtl="0" algn="l">
              <a:spcBef>
                <a:spcPts val="1200"/>
              </a:spcBef>
              <a:spcAft>
                <a:spcPts val="0"/>
              </a:spcAft>
              <a:buNone/>
            </a:pPr>
            <a:r>
              <a:rPr lang="en-GB" sz="1564">
                <a:solidFill>
                  <a:srgbClr val="980000"/>
                </a:solidFill>
                <a:latin typeface="Comfortaa"/>
                <a:ea typeface="Comfortaa"/>
                <a:cs typeface="Comfortaa"/>
                <a:sym typeface="Comfortaa"/>
              </a:rPr>
              <a:t>  const [state, setState] = useState('Hello');</a:t>
            </a:r>
            <a:endParaRPr sz="1564">
              <a:solidFill>
                <a:srgbClr val="980000"/>
              </a:solidFill>
              <a:latin typeface="Comfortaa"/>
              <a:ea typeface="Comfortaa"/>
              <a:cs typeface="Comfortaa"/>
              <a:sym typeface="Comfortaa"/>
            </a:endParaRPr>
          </a:p>
          <a:p>
            <a:pPr indent="0" lvl="0" marL="0" rtl="0" algn="l">
              <a:spcBef>
                <a:spcPts val="1200"/>
              </a:spcBef>
              <a:spcAft>
                <a:spcPts val="0"/>
              </a:spcAft>
              <a:buNone/>
            </a:pPr>
            <a:r>
              <a:rPr lang="en-GB" sz="1564">
                <a:solidFill>
                  <a:srgbClr val="980000"/>
                </a:solidFill>
                <a:latin typeface="Comfortaa"/>
                <a:ea typeface="Comfortaa"/>
                <a:cs typeface="Comfortaa"/>
                <a:sym typeface="Comfortaa"/>
              </a:rPr>
              <a:t>  return &lt;p&gt;{state}&lt;/p&gt;;</a:t>
            </a:r>
            <a:endParaRPr sz="1564">
              <a:solidFill>
                <a:srgbClr val="980000"/>
              </a:solidFill>
              <a:latin typeface="Comfortaa"/>
              <a:ea typeface="Comfortaa"/>
              <a:cs typeface="Comfortaa"/>
              <a:sym typeface="Comfortaa"/>
            </a:endParaRPr>
          </a:p>
          <a:p>
            <a:pPr indent="0" lvl="0" marL="0" rtl="0" algn="l">
              <a:spcBef>
                <a:spcPts val="1200"/>
              </a:spcBef>
              <a:spcAft>
                <a:spcPts val="1200"/>
              </a:spcAft>
              <a:buNone/>
            </a:pPr>
            <a:r>
              <a:rPr lang="en-GB" sz="1564">
                <a:solidFill>
                  <a:srgbClr val="980000"/>
                </a:solidFill>
                <a:latin typeface="Comfortaa"/>
                <a:ea typeface="Comfortaa"/>
                <a:cs typeface="Comfortaa"/>
                <a:sym typeface="Comfortaa"/>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55000"/>
              <a:buFont typeface="Arial"/>
              <a:buNone/>
            </a:pPr>
            <a:r>
              <a:rPr b="1" lang="en-GB" sz="2000">
                <a:solidFill>
                  <a:srgbClr val="9900FF"/>
                </a:solidFill>
                <a:latin typeface="Lato"/>
                <a:ea typeface="Lato"/>
                <a:cs typeface="Lato"/>
                <a:sym typeface="Lato"/>
              </a:rPr>
              <a:t>State and Props in Class Components:</a:t>
            </a:r>
            <a:endParaRPr/>
          </a:p>
        </p:txBody>
      </p:sp>
      <p:sp>
        <p:nvSpPr>
          <p:cNvPr id="151" name="Google Shape;151;p29"/>
          <p:cNvSpPr txBox="1"/>
          <p:nvPr>
            <p:ph idx="1" type="body"/>
          </p:nvPr>
        </p:nvSpPr>
        <p:spPr>
          <a:xfrm>
            <a:off x="110800" y="1152475"/>
            <a:ext cx="4230900" cy="3922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Stateless Components</a:t>
            </a:r>
            <a:r>
              <a:rPr lang="en-GB" sz="1100">
                <a:solidFill>
                  <a:srgbClr val="9900FF"/>
                </a:solidFill>
                <a:latin typeface="Lato"/>
                <a:ea typeface="Lato"/>
                <a:cs typeface="Lato"/>
                <a:sym typeface="Lato"/>
              </a:rPr>
              <a:t>: Components that do not manage their own state, and simply render based on the props they receive. Functional components without hooks are stateless.</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80000"/>
                </a:solidFill>
                <a:latin typeface="Lato"/>
                <a:ea typeface="Lato"/>
                <a:cs typeface="Lato"/>
                <a:sym typeface="Lato"/>
              </a:rPr>
              <a:t>function StatelessComponent(props) {</a:t>
            </a:r>
            <a:endParaRPr>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80000"/>
                </a:solidFill>
                <a:latin typeface="Lato"/>
                <a:ea typeface="Lato"/>
                <a:cs typeface="Lato"/>
                <a:sym typeface="Lato"/>
              </a:rPr>
              <a:t>  return &lt;p&gt;{props.message}&lt;/p&gt;;</a:t>
            </a:r>
            <a:endParaRPr>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a:solidFill>
                  <a:srgbClr val="980000"/>
                </a:solidFill>
                <a:latin typeface="Lato"/>
                <a:ea typeface="Lato"/>
                <a:cs typeface="Lato"/>
                <a:sym typeface="Lato"/>
              </a:rPr>
              <a:t>}</a:t>
            </a:r>
            <a:endParaRPr>
              <a:solidFill>
                <a:srgbClr val="980000"/>
              </a:solidFill>
              <a:latin typeface="Lato"/>
              <a:ea typeface="Lato"/>
              <a:cs typeface="Lato"/>
              <a:sym typeface="Lato"/>
            </a:endParaRPr>
          </a:p>
          <a:p>
            <a:pPr indent="0" lvl="0" marL="0" rtl="0" algn="l">
              <a:spcBef>
                <a:spcPts val="1400"/>
              </a:spcBef>
              <a:spcAft>
                <a:spcPts val="0"/>
              </a:spcAft>
              <a:buNone/>
            </a:pPr>
            <a:r>
              <a:rPr b="1" lang="en-GB" sz="1300">
                <a:solidFill>
                  <a:srgbClr val="9900FF"/>
                </a:solidFill>
                <a:latin typeface="Lato"/>
                <a:ea typeface="Lato"/>
                <a:cs typeface="Lato"/>
                <a:sym typeface="Lato"/>
              </a:rPr>
              <a:t>4. Props</a:t>
            </a:r>
            <a:endParaRPr b="1" sz="13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900FF"/>
                </a:solidFill>
                <a:latin typeface="Lato"/>
                <a:ea typeface="Lato"/>
                <a:cs typeface="Lato"/>
                <a:sym typeface="Lato"/>
              </a:rPr>
              <a:t>Props</a:t>
            </a:r>
            <a:r>
              <a:rPr lang="en-GB" sz="1100">
                <a:solidFill>
                  <a:srgbClr val="9900FF"/>
                </a:solidFill>
                <a:latin typeface="Lato"/>
                <a:ea typeface="Lato"/>
                <a:cs typeface="Lato"/>
                <a:sym typeface="Lato"/>
              </a:rPr>
              <a:t> are inputs to React components. They allow data to be passed from parent to child components and are read-only (i.e., immutable). Components use props to render dynamic content.</a:t>
            </a:r>
            <a:endParaRPr sz="1100">
              <a:solidFill>
                <a:srgbClr val="9900FF"/>
              </a:solidFill>
              <a:latin typeface="Lato"/>
              <a:ea typeface="Lato"/>
              <a:cs typeface="Lato"/>
              <a:sym typeface="Lato"/>
            </a:endParaRPr>
          </a:p>
          <a:p>
            <a:pPr indent="0" lvl="0" marL="0" rtl="0" algn="l">
              <a:spcBef>
                <a:spcPts val="1200"/>
              </a:spcBef>
              <a:spcAft>
                <a:spcPts val="200"/>
              </a:spcAft>
              <a:buNone/>
            </a:pPr>
            <a:r>
              <a:rPr b="1" lang="en-GB" sz="1100">
                <a:solidFill>
                  <a:srgbClr val="9900FF"/>
                </a:solidFill>
                <a:latin typeface="Lato"/>
                <a:ea typeface="Lato"/>
                <a:cs typeface="Lato"/>
                <a:sym typeface="Lato"/>
              </a:rPr>
              <a:t>Example of Passing Props:</a:t>
            </a:r>
            <a:endParaRPr>
              <a:solidFill>
                <a:srgbClr val="9900FF"/>
              </a:solidFill>
              <a:latin typeface="Lato"/>
              <a:ea typeface="Lato"/>
              <a:cs typeface="Lato"/>
              <a:sym typeface="Lato"/>
            </a:endParaRPr>
          </a:p>
        </p:txBody>
      </p:sp>
      <p:sp>
        <p:nvSpPr>
          <p:cNvPr id="152" name="Google Shape;152;p29"/>
          <p:cNvSpPr txBox="1"/>
          <p:nvPr/>
        </p:nvSpPr>
        <p:spPr>
          <a:xfrm>
            <a:off x="4862225" y="719925"/>
            <a:ext cx="3376500" cy="407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980000"/>
                </a:solidFill>
                <a:latin typeface="Comfortaa"/>
                <a:ea typeface="Comfortaa"/>
                <a:cs typeface="Comfortaa"/>
                <a:sym typeface="Comfortaa"/>
              </a:rPr>
              <a:t>function Greeting(props) {</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return &lt;h1&gt;Hello, {props.name}!&lt;/h1&gt;;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function App() {</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return (</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&lt;div&gt;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&lt;Greeting name="Alice" /&gt;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&lt;Greeting name="Bob" /&gt;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&lt;/div&gt;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  );</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rPr b="1" lang="en-GB" sz="1300">
                <a:solidFill>
                  <a:srgbClr val="980000"/>
                </a:solidFill>
                <a:latin typeface="Comfortaa"/>
                <a:ea typeface="Comfortaa"/>
                <a:cs typeface="Comfortaa"/>
                <a:sym typeface="Comfortaa"/>
              </a:rPr>
              <a:t>}</a:t>
            </a:r>
            <a:endParaRPr b="1" sz="1300">
              <a:solidFill>
                <a:srgbClr val="980000"/>
              </a:solidFill>
              <a:latin typeface="Comfortaa"/>
              <a:ea typeface="Comfortaa"/>
              <a:cs typeface="Comfortaa"/>
              <a:sym typeface="Comfortaa"/>
            </a:endParaRPr>
          </a:p>
          <a:p>
            <a:pPr indent="0" lvl="0" marL="0" rtl="0" algn="l">
              <a:spcBef>
                <a:spcPts val="0"/>
              </a:spcBef>
              <a:spcAft>
                <a:spcPts val="0"/>
              </a:spcAft>
              <a:buNone/>
            </a:pPr>
            <a:r>
              <a:t/>
            </a:r>
            <a:endParaRPr b="1" sz="1300">
              <a:solidFill>
                <a:srgbClr val="980000"/>
              </a:solidFill>
              <a:latin typeface="Comfortaa"/>
              <a:ea typeface="Comfortaa"/>
              <a:cs typeface="Comfortaa"/>
              <a:sym typeface="Comfortaa"/>
            </a:endParaRPr>
          </a:p>
          <a:p>
            <a:pPr indent="-298450" lvl="0" marL="457200" rtl="0" algn="l">
              <a:lnSpc>
                <a:spcPct val="115000"/>
              </a:lnSpc>
              <a:spcBef>
                <a:spcPts val="1200"/>
              </a:spcBef>
              <a:spcAft>
                <a:spcPts val="0"/>
              </a:spcAft>
              <a:buClr>
                <a:srgbClr val="9900FF"/>
              </a:buClr>
              <a:buSzPts val="1100"/>
              <a:buChar char="●"/>
            </a:pPr>
            <a:r>
              <a:rPr lang="en-GB" sz="1100">
                <a:solidFill>
                  <a:srgbClr val="9900FF"/>
                </a:solidFill>
                <a:latin typeface="Lato"/>
                <a:ea typeface="Lato"/>
                <a:cs typeface="Lato"/>
                <a:sym typeface="Lato"/>
              </a:rPr>
              <a:t>The Greeting component receives the name prop and displays it. Props are passed like attributes in HTML.</a:t>
            </a:r>
            <a:endParaRPr sz="1100">
              <a:solidFill>
                <a:srgbClr val="9900FF"/>
              </a:solidFill>
              <a:latin typeface="Lato"/>
              <a:ea typeface="Lato"/>
              <a:cs typeface="Lato"/>
              <a:sym typeface="Lato"/>
            </a:endParaRPr>
          </a:p>
          <a:p>
            <a:pPr indent="0" lvl="0" marL="0" rtl="0" algn="l">
              <a:spcBef>
                <a:spcPts val="1200"/>
              </a:spcBef>
              <a:spcAft>
                <a:spcPts val="0"/>
              </a:spcAft>
              <a:buNone/>
            </a:pPr>
            <a:r>
              <a:t/>
            </a:r>
            <a:endParaRPr b="1" sz="1300">
              <a:solidFill>
                <a:srgbClr val="980000"/>
              </a:solidFill>
              <a:latin typeface="Comfortaa"/>
              <a:ea typeface="Comfortaa"/>
              <a:cs typeface="Comfortaa"/>
              <a:sym typeface="Comforta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GB" sz="2170">
                <a:solidFill>
                  <a:srgbClr val="9900FF"/>
                </a:solidFill>
                <a:latin typeface="Lato"/>
                <a:ea typeface="Lato"/>
                <a:cs typeface="Lato"/>
                <a:sym typeface="Lato"/>
              </a:rPr>
              <a:t>5. Lifecycle Methods (in Class Components)</a:t>
            </a:r>
            <a:endParaRPr b="1" sz="2170">
              <a:solidFill>
                <a:srgbClr val="9900FF"/>
              </a:solidFill>
              <a:latin typeface="Lato"/>
              <a:ea typeface="Lato"/>
              <a:cs typeface="Lato"/>
              <a:sym typeface="Lato"/>
            </a:endParaRPr>
          </a:p>
          <a:p>
            <a:pPr indent="0" lvl="0" marL="0" rtl="0" algn="l">
              <a:spcBef>
                <a:spcPts val="400"/>
              </a:spcBef>
              <a:spcAft>
                <a:spcPts val="0"/>
              </a:spcAft>
              <a:buSzPts val="990"/>
              <a:buNone/>
            </a:pPr>
            <a:r>
              <a:t/>
            </a:r>
            <a:endParaRPr sz="3520">
              <a:solidFill>
                <a:srgbClr val="9900FF"/>
              </a:solidFill>
              <a:latin typeface="Lato"/>
              <a:ea typeface="Lato"/>
              <a:cs typeface="Lato"/>
              <a:sym typeface="Lato"/>
            </a:endParaRPr>
          </a:p>
        </p:txBody>
      </p:sp>
      <p:sp>
        <p:nvSpPr>
          <p:cNvPr id="158" name="Google Shape;158;p30"/>
          <p:cNvSpPr txBox="1"/>
          <p:nvPr>
            <p:ph idx="1" type="body"/>
          </p:nvPr>
        </p:nvSpPr>
        <p:spPr>
          <a:xfrm>
            <a:off x="311700" y="1152475"/>
            <a:ext cx="43512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lang="en-GB" sz="1100">
                <a:solidFill>
                  <a:srgbClr val="9900FF"/>
                </a:solidFill>
              </a:rPr>
              <a:t>React class components have lifecycle methods that allow you to hook into different stages of the component's life (e.g., mounting, updating, unmounting).</a:t>
            </a:r>
            <a:endParaRPr sz="1100">
              <a:solidFill>
                <a:srgbClr val="9900FF"/>
              </a:solidFill>
            </a:endParaRPr>
          </a:p>
          <a:p>
            <a:pPr indent="-293211" lvl="0" marL="457200" rtl="0" algn="l">
              <a:spcBef>
                <a:spcPts val="1200"/>
              </a:spcBef>
              <a:spcAft>
                <a:spcPts val="0"/>
              </a:spcAft>
              <a:buClr>
                <a:srgbClr val="9900FF"/>
              </a:buClr>
              <a:buSzPct val="100000"/>
              <a:buChar char="●"/>
            </a:pPr>
            <a:r>
              <a:rPr b="1" lang="en-GB" sz="1100">
                <a:solidFill>
                  <a:srgbClr val="9900FF"/>
                </a:solidFill>
              </a:rPr>
              <a:t>Mounting</a:t>
            </a:r>
            <a:r>
              <a:rPr lang="en-GB" sz="1100">
                <a:solidFill>
                  <a:srgbClr val="9900FF"/>
                </a:solidFill>
              </a:rPr>
              <a:t>: The moment the component is inserted into the DOM.</a:t>
            </a:r>
            <a:endParaRPr sz="1100">
              <a:solidFill>
                <a:srgbClr val="9900FF"/>
              </a:solidFill>
            </a:endParaRPr>
          </a:p>
          <a:p>
            <a:pPr indent="-293211" lvl="1" marL="914400" rtl="0" algn="l">
              <a:spcBef>
                <a:spcPts val="0"/>
              </a:spcBef>
              <a:spcAft>
                <a:spcPts val="0"/>
              </a:spcAft>
              <a:buClr>
                <a:srgbClr val="9900FF"/>
              </a:buClr>
              <a:buSzPct val="100000"/>
              <a:buChar char="○"/>
            </a:pPr>
            <a:r>
              <a:rPr lang="en-GB" sz="1100">
                <a:solidFill>
                  <a:srgbClr val="9900FF"/>
                </a:solidFill>
                <a:latin typeface="Roboto Mono"/>
                <a:ea typeface="Roboto Mono"/>
                <a:cs typeface="Roboto Mono"/>
                <a:sym typeface="Roboto Mono"/>
              </a:rPr>
              <a:t>componentDidMount()</a:t>
            </a:r>
            <a:r>
              <a:rPr lang="en-GB" sz="1100">
                <a:solidFill>
                  <a:srgbClr val="9900FF"/>
                </a:solidFill>
              </a:rPr>
              <a:t>: Called after the component is mounted.</a:t>
            </a:r>
            <a:endParaRPr sz="1100">
              <a:solidFill>
                <a:srgbClr val="9900FF"/>
              </a:solidFill>
            </a:endParaRPr>
          </a:p>
          <a:p>
            <a:pPr indent="-293211" lvl="0" marL="457200" rtl="0" algn="l">
              <a:spcBef>
                <a:spcPts val="0"/>
              </a:spcBef>
              <a:spcAft>
                <a:spcPts val="0"/>
              </a:spcAft>
              <a:buClr>
                <a:srgbClr val="9900FF"/>
              </a:buClr>
              <a:buSzPct val="100000"/>
              <a:buChar char="●"/>
            </a:pPr>
            <a:r>
              <a:rPr b="1" lang="en-GB" sz="1100">
                <a:solidFill>
                  <a:srgbClr val="9900FF"/>
                </a:solidFill>
              </a:rPr>
              <a:t>Updating</a:t>
            </a:r>
            <a:r>
              <a:rPr lang="en-GB" sz="1100">
                <a:solidFill>
                  <a:srgbClr val="9900FF"/>
                </a:solidFill>
              </a:rPr>
              <a:t>: When the component's state or props change.</a:t>
            </a:r>
            <a:endParaRPr sz="1100">
              <a:solidFill>
                <a:srgbClr val="9900FF"/>
              </a:solidFill>
            </a:endParaRPr>
          </a:p>
          <a:p>
            <a:pPr indent="-293211" lvl="1" marL="914400" rtl="0" algn="l">
              <a:spcBef>
                <a:spcPts val="0"/>
              </a:spcBef>
              <a:spcAft>
                <a:spcPts val="0"/>
              </a:spcAft>
              <a:buClr>
                <a:srgbClr val="9900FF"/>
              </a:buClr>
              <a:buSzPct val="100000"/>
              <a:buChar char="○"/>
            </a:pPr>
            <a:r>
              <a:rPr lang="en-GB" sz="1100">
                <a:solidFill>
                  <a:srgbClr val="9900FF"/>
                </a:solidFill>
                <a:latin typeface="Roboto Mono"/>
                <a:ea typeface="Roboto Mono"/>
                <a:cs typeface="Roboto Mono"/>
                <a:sym typeface="Roboto Mono"/>
              </a:rPr>
              <a:t>componentDidUpdate()</a:t>
            </a:r>
            <a:r>
              <a:rPr lang="en-GB" sz="1100">
                <a:solidFill>
                  <a:srgbClr val="9900FF"/>
                </a:solidFill>
              </a:rPr>
              <a:t>: Called after the component is updated.</a:t>
            </a:r>
            <a:endParaRPr sz="1100">
              <a:solidFill>
                <a:srgbClr val="9900FF"/>
              </a:solidFill>
            </a:endParaRPr>
          </a:p>
          <a:p>
            <a:pPr indent="-293211" lvl="0" marL="457200" rtl="0" algn="l">
              <a:spcBef>
                <a:spcPts val="0"/>
              </a:spcBef>
              <a:spcAft>
                <a:spcPts val="0"/>
              </a:spcAft>
              <a:buClr>
                <a:srgbClr val="9900FF"/>
              </a:buClr>
              <a:buSzPct val="100000"/>
              <a:buChar char="●"/>
            </a:pPr>
            <a:r>
              <a:rPr b="1" lang="en-GB" sz="1100">
                <a:solidFill>
                  <a:srgbClr val="9900FF"/>
                </a:solidFill>
              </a:rPr>
              <a:t>Unmounting</a:t>
            </a:r>
            <a:r>
              <a:rPr lang="en-GB" sz="1100">
                <a:solidFill>
                  <a:srgbClr val="9900FF"/>
                </a:solidFill>
              </a:rPr>
              <a:t>: When the component is removed from the DOM.</a:t>
            </a:r>
            <a:endParaRPr sz="1100">
              <a:solidFill>
                <a:srgbClr val="9900FF"/>
              </a:solidFill>
            </a:endParaRPr>
          </a:p>
          <a:p>
            <a:pPr indent="-293211" lvl="1" marL="914400" rtl="0" algn="l">
              <a:spcBef>
                <a:spcPts val="0"/>
              </a:spcBef>
              <a:spcAft>
                <a:spcPts val="0"/>
              </a:spcAft>
              <a:buClr>
                <a:srgbClr val="9900FF"/>
              </a:buClr>
              <a:buSzPct val="100000"/>
              <a:buChar char="○"/>
            </a:pPr>
            <a:r>
              <a:rPr lang="en-GB" sz="1100">
                <a:solidFill>
                  <a:srgbClr val="9900FF"/>
                </a:solidFill>
                <a:latin typeface="Roboto Mono"/>
                <a:ea typeface="Roboto Mono"/>
                <a:cs typeface="Roboto Mono"/>
                <a:sym typeface="Roboto Mono"/>
              </a:rPr>
              <a:t>componentWillUnmount()</a:t>
            </a:r>
            <a:r>
              <a:rPr lang="en-GB" sz="1100">
                <a:solidFill>
                  <a:srgbClr val="9900FF"/>
                </a:solidFill>
              </a:rPr>
              <a:t>: Called just before the component is unmounted and destroyed.</a:t>
            </a:r>
            <a:endParaRPr sz="1100">
              <a:solidFill>
                <a:srgbClr val="9900FF"/>
              </a:solidFill>
            </a:endParaRPr>
          </a:p>
          <a:p>
            <a:pPr indent="0" lvl="0" marL="0" rtl="0" algn="l">
              <a:spcBef>
                <a:spcPts val="1200"/>
              </a:spcBef>
              <a:spcAft>
                <a:spcPts val="0"/>
              </a:spcAft>
              <a:buNone/>
            </a:pPr>
            <a:r>
              <a:rPr lang="en-GB" sz="1100">
                <a:solidFill>
                  <a:srgbClr val="9900FF"/>
                </a:solidFill>
                <a:latin typeface="Lato"/>
                <a:ea typeface="Lato"/>
                <a:cs typeface="Lato"/>
                <a:sym typeface="Lato"/>
              </a:rPr>
              <a:t>In this example:</a:t>
            </a:r>
            <a:endParaRPr sz="1100">
              <a:solidFill>
                <a:srgbClr val="9900FF"/>
              </a:solidFill>
              <a:latin typeface="Lato"/>
              <a:ea typeface="Lato"/>
              <a:cs typeface="Lato"/>
              <a:sym typeface="Lato"/>
            </a:endParaRPr>
          </a:p>
          <a:p>
            <a:pPr indent="-293211" lvl="0" marL="457200" rtl="0" algn="l">
              <a:spcBef>
                <a:spcPts val="1200"/>
              </a:spcBef>
              <a:spcAft>
                <a:spcPts val="0"/>
              </a:spcAft>
              <a:buClr>
                <a:srgbClr val="9900FF"/>
              </a:buClr>
              <a:buSzPct val="100000"/>
              <a:buChar char="●"/>
            </a:pPr>
            <a:r>
              <a:rPr lang="en-GB" sz="1100">
                <a:solidFill>
                  <a:srgbClr val="9900FF"/>
                </a:solidFill>
                <a:latin typeface="Lato"/>
                <a:ea typeface="Lato"/>
                <a:cs typeface="Lato"/>
                <a:sym typeface="Lato"/>
              </a:rPr>
              <a:t>componentDidMount() sets up a timer when the component is first mounted.</a:t>
            </a:r>
            <a:endParaRPr sz="1100">
              <a:solidFill>
                <a:srgbClr val="9900FF"/>
              </a:solidFill>
              <a:latin typeface="Lato"/>
              <a:ea typeface="Lato"/>
              <a:cs typeface="Lato"/>
              <a:sym typeface="Lato"/>
            </a:endParaRPr>
          </a:p>
          <a:p>
            <a:pPr indent="-293211" lvl="0" marL="457200" rtl="0" algn="l">
              <a:spcBef>
                <a:spcPts val="0"/>
              </a:spcBef>
              <a:spcAft>
                <a:spcPts val="0"/>
              </a:spcAft>
              <a:buClr>
                <a:srgbClr val="9900FF"/>
              </a:buClr>
              <a:buSzPct val="100000"/>
              <a:buChar char="●"/>
            </a:pPr>
            <a:r>
              <a:rPr lang="en-GB" sz="1100">
                <a:solidFill>
                  <a:srgbClr val="9900FF"/>
                </a:solidFill>
                <a:latin typeface="Lato"/>
                <a:ea typeface="Lato"/>
                <a:cs typeface="Lato"/>
                <a:sym typeface="Lato"/>
              </a:rPr>
              <a:t>componentWillUnmount() cleans up the timer when the component is removed.</a:t>
            </a:r>
            <a:endParaRPr sz="1900">
              <a:solidFill>
                <a:srgbClr val="9900FF"/>
              </a:solidFill>
              <a:latin typeface="Lato"/>
              <a:ea typeface="Lato"/>
              <a:cs typeface="Lato"/>
              <a:sym typeface="Lato"/>
            </a:endParaRPr>
          </a:p>
        </p:txBody>
      </p:sp>
      <p:sp>
        <p:nvSpPr>
          <p:cNvPr id="159" name="Google Shape;159;p30"/>
          <p:cNvSpPr txBox="1"/>
          <p:nvPr/>
        </p:nvSpPr>
        <p:spPr>
          <a:xfrm>
            <a:off x="5825750" y="445025"/>
            <a:ext cx="33183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980000"/>
                </a:solidFill>
                <a:latin typeface="Comfortaa"/>
                <a:ea typeface="Comfortaa"/>
                <a:cs typeface="Comfortaa"/>
                <a:sym typeface="Comfortaa"/>
              </a:rPr>
              <a:t>class Clock extends React.Component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constructor(props)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super(props);</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this.state = { time: new Date()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componentDidMount()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this.timerID = setInterval(() =&gt; this.tick(), 1000);</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componentWillUnmount()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clearInterval(this.timerID);</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tick()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this.setState({ time: new Date()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render() {</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return &lt;h1&gt;{this.state.time.toLocaleTimeString()}&lt;/h1&gt;;</a:t>
            </a:r>
            <a:endParaRPr sz="1200">
              <a:solidFill>
                <a:srgbClr val="980000"/>
              </a:solidFill>
              <a:latin typeface="Comfortaa"/>
              <a:ea typeface="Comfortaa"/>
              <a:cs typeface="Comfortaa"/>
              <a:sym typeface="Comfortaa"/>
            </a:endParaRPr>
          </a:p>
          <a:p>
            <a:pPr indent="0" lvl="0" marL="0" rtl="0" algn="l">
              <a:spcBef>
                <a:spcPts val="0"/>
              </a:spcBef>
              <a:spcAft>
                <a:spcPts val="0"/>
              </a:spcAft>
              <a:buNone/>
            </a:pPr>
            <a:r>
              <a:rPr lang="en-GB" sz="1200">
                <a:solidFill>
                  <a:srgbClr val="980000"/>
                </a:solidFill>
                <a:latin typeface="Comfortaa"/>
                <a:ea typeface="Comfortaa"/>
                <a:cs typeface="Comfortaa"/>
                <a:sym typeface="Comfortaa"/>
              </a:rPr>
              <a:t>  }}</a:t>
            </a:r>
            <a:endParaRPr sz="1200">
              <a:solidFill>
                <a:srgbClr val="980000"/>
              </a:solidFill>
              <a:latin typeface="Comfortaa"/>
              <a:ea typeface="Comfortaa"/>
              <a:cs typeface="Comfortaa"/>
              <a:sym typeface="Comforta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2320">
                <a:solidFill>
                  <a:srgbClr val="9900FF"/>
                </a:solidFill>
                <a:latin typeface="Lato"/>
                <a:ea typeface="Lato"/>
                <a:cs typeface="Lato"/>
                <a:sym typeface="Lato"/>
              </a:rPr>
              <a:t>Controlled Components (Forms)</a:t>
            </a:r>
            <a:endParaRPr sz="2320">
              <a:solidFill>
                <a:srgbClr val="9900FF"/>
              </a:solidFill>
              <a:latin typeface="Lato"/>
              <a:ea typeface="Lato"/>
              <a:cs typeface="Lato"/>
              <a:sym typeface="Lato"/>
            </a:endParaRPr>
          </a:p>
        </p:txBody>
      </p:sp>
      <p:sp>
        <p:nvSpPr>
          <p:cNvPr id="165" name="Google Shape;165;p31"/>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rgbClr val="9900FF"/>
                </a:solidFill>
              </a:rPr>
              <a:t>6. Controlled Components (Forms)</a:t>
            </a:r>
            <a:endParaRPr b="1" sz="1300">
              <a:solidFill>
                <a:srgbClr val="9900FF"/>
              </a:solidFill>
            </a:endParaRPr>
          </a:p>
          <a:p>
            <a:pPr indent="0" lvl="0" marL="0" rtl="0" algn="l">
              <a:spcBef>
                <a:spcPts val="1200"/>
              </a:spcBef>
              <a:spcAft>
                <a:spcPts val="0"/>
              </a:spcAft>
              <a:buClr>
                <a:schemeClr val="dk1"/>
              </a:buClr>
              <a:buSzPts val="1100"/>
              <a:buFont typeface="Arial"/>
              <a:buNone/>
            </a:pPr>
            <a:r>
              <a:rPr lang="en-GB" sz="1100">
                <a:solidFill>
                  <a:srgbClr val="9900FF"/>
                </a:solidFill>
              </a:rPr>
              <a:t>In React, form elements such as </a:t>
            </a:r>
            <a:r>
              <a:rPr lang="en-GB" sz="1100">
                <a:solidFill>
                  <a:srgbClr val="9900FF"/>
                </a:solidFill>
                <a:latin typeface="Roboto Mono"/>
                <a:ea typeface="Roboto Mono"/>
                <a:cs typeface="Roboto Mono"/>
                <a:sym typeface="Roboto Mono"/>
              </a:rPr>
              <a:t>&lt;input&gt;</a:t>
            </a:r>
            <a:r>
              <a:rPr lang="en-GB" sz="1100">
                <a:solidFill>
                  <a:srgbClr val="9900FF"/>
                </a:solidFill>
              </a:rPr>
              <a:t>, </a:t>
            </a:r>
            <a:r>
              <a:rPr lang="en-GB" sz="1100">
                <a:solidFill>
                  <a:srgbClr val="9900FF"/>
                </a:solidFill>
                <a:latin typeface="Roboto Mono"/>
                <a:ea typeface="Roboto Mono"/>
                <a:cs typeface="Roboto Mono"/>
                <a:sym typeface="Roboto Mono"/>
              </a:rPr>
              <a:t>&lt;textarea&gt;</a:t>
            </a:r>
            <a:r>
              <a:rPr lang="en-GB" sz="1100">
                <a:solidFill>
                  <a:srgbClr val="9900FF"/>
                </a:solidFill>
              </a:rPr>
              <a:t>, and </a:t>
            </a:r>
            <a:r>
              <a:rPr lang="en-GB" sz="1100">
                <a:solidFill>
                  <a:srgbClr val="9900FF"/>
                </a:solidFill>
                <a:latin typeface="Roboto Mono"/>
                <a:ea typeface="Roboto Mono"/>
                <a:cs typeface="Roboto Mono"/>
                <a:sym typeface="Roboto Mono"/>
              </a:rPr>
              <a:t>&lt;select&gt;</a:t>
            </a:r>
            <a:r>
              <a:rPr lang="en-GB" sz="1100">
                <a:solidFill>
                  <a:srgbClr val="9900FF"/>
                </a:solidFill>
              </a:rPr>
              <a:t> are usually controlled components. This means that their values are controlled by React state.</a:t>
            </a:r>
            <a:endParaRPr sz="1100">
              <a:solidFill>
                <a:srgbClr val="9900FF"/>
              </a:solidFill>
            </a:endParaRPr>
          </a:p>
          <a:p>
            <a:pPr indent="0" lvl="0" marL="0" rtl="0" algn="l">
              <a:spcBef>
                <a:spcPts val="1200"/>
              </a:spcBef>
              <a:spcAft>
                <a:spcPts val="0"/>
              </a:spcAft>
              <a:buNone/>
            </a:pPr>
            <a:r>
              <a:rPr b="1" lang="en-GB" sz="1100">
                <a:solidFill>
                  <a:srgbClr val="9900FF"/>
                </a:solidFill>
              </a:rPr>
              <a:t>Example of Controlled Component:</a:t>
            </a:r>
            <a:endParaRPr b="1" sz="1100">
              <a:solidFill>
                <a:srgbClr val="9900FF"/>
              </a:solidFill>
            </a:endParaRPr>
          </a:p>
          <a:p>
            <a:pPr indent="0" lvl="0" marL="0" rtl="0" algn="l">
              <a:spcBef>
                <a:spcPts val="1200"/>
              </a:spcBef>
              <a:spcAft>
                <a:spcPts val="0"/>
              </a:spcAft>
              <a:buNone/>
            </a:pPr>
            <a:r>
              <a:rPr lang="en-GB" sz="1100">
                <a:solidFill>
                  <a:srgbClr val="9900FF"/>
                </a:solidFill>
                <a:latin typeface="Lato"/>
                <a:ea typeface="Lato"/>
                <a:cs typeface="Lato"/>
                <a:sym typeface="Lato"/>
              </a:rPr>
              <a:t>In this example:</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The value of the input field is tied to the name state variable.</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onChange handler updates the state, making this a controlled input.</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t/>
            </a:r>
            <a:endParaRPr b="1" sz="1100">
              <a:solidFill>
                <a:srgbClr val="9900FF"/>
              </a:solidFill>
            </a:endParaRPr>
          </a:p>
          <a:p>
            <a:pPr indent="0" lvl="0" marL="0" rtl="0" algn="l">
              <a:spcBef>
                <a:spcPts val="200"/>
              </a:spcBef>
              <a:spcAft>
                <a:spcPts val="1200"/>
              </a:spcAft>
              <a:buNone/>
            </a:pPr>
            <a:r>
              <a:t/>
            </a:r>
            <a:endParaRPr>
              <a:solidFill>
                <a:srgbClr val="9900FF"/>
              </a:solidFill>
            </a:endParaRPr>
          </a:p>
        </p:txBody>
      </p:sp>
      <p:sp>
        <p:nvSpPr>
          <p:cNvPr id="166" name="Google Shape;166;p31"/>
          <p:cNvSpPr txBox="1"/>
          <p:nvPr/>
        </p:nvSpPr>
        <p:spPr>
          <a:xfrm>
            <a:off x="4572000" y="1159825"/>
            <a:ext cx="4008000" cy="340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980000"/>
                </a:solidFill>
                <a:latin typeface="Lato"/>
                <a:ea typeface="Lato"/>
                <a:cs typeface="Lato"/>
                <a:sym typeface="Lato"/>
              </a:rPr>
              <a:t>function NameForm()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const [name, setName] = useState('');</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const handleChange = (event) =&gt;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setName(event.target.value);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return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&lt;form&gt;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&lt;label&gt;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Name:</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&lt;input type="text" value={name} onChange={handleChange} /&gt;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&lt;/label&gt;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&lt;p&gt;Your name is: {name}&lt;/p&gt;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&lt;/form&gt;</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  );</a:t>
            </a:r>
            <a:endParaRPr sz="1100">
              <a:solidFill>
                <a:srgbClr val="980000"/>
              </a:solidFill>
              <a:latin typeface="Lato"/>
              <a:ea typeface="Lato"/>
              <a:cs typeface="Lato"/>
              <a:sym typeface="Lato"/>
            </a:endParaRPr>
          </a:p>
          <a:p>
            <a:pPr indent="0" lvl="0" marL="0" rtl="0" algn="l">
              <a:spcBef>
                <a:spcPts val="0"/>
              </a:spcBef>
              <a:spcAft>
                <a:spcPts val="0"/>
              </a:spcAft>
              <a:buNone/>
            </a:pPr>
            <a:r>
              <a:rPr lang="en-GB" sz="1100">
                <a:solidFill>
                  <a:srgbClr val="980000"/>
                </a:solidFill>
                <a:latin typeface="Lato"/>
                <a:ea typeface="Lato"/>
                <a:cs typeface="Lato"/>
                <a:sym typeface="Lato"/>
              </a:rPr>
              <a:t>}</a:t>
            </a:r>
            <a:endParaRPr sz="1100">
              <a:solidFill>
                <a:srgbClr val="980000"/>
              </a:solidFill>
              <a:latin typeface="Lato"/>
              <a:ea typeface="Lato"/>
              <a:cs typeface="Lato"/>
              <a:sym typeface="Lato"/>
            </a:endParaRPr>
          </a:p>
          <a:p>
            <a:pPr indent="0" lvl="0" marL="0" rtl="0" algn="l">
              <a:spcBef>
                <a:spcPts val="0"/>
              </a:spcBef>
              <a:spcAft>
                <a:spcPts val="0"/>
              </a:spcAft>
              <a:buNone/>
            </a:pPr>
            <a:r>
              <a:t/>
            </a:r>
            <a:endParaRPr sz="1100">
              <a:solidFill>
                <a:srgbClr val="98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Agenda</a:t>
            </a:r>
            <a:endParaRPr>
              <a:solidFill>
                <a:srgbClr val="9900FF"/>
              </a:solidFill>
              <a:latin typeface="Lato"/>
              <a:ea typeface="Lato"/>
              <a:cs typeface="Lato"/>
              <a:sym typeface="Lato"/>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lang="en-GB" sz="1255">
                <a:solidFill>
                  <a:srgbClr val="9900FF"/>
                </a:solidFill>
                <a:latin typeface="Lato"/>
                <a:ea typeface="Lato"/>
                <a:cs typeface="Lato"/>
                <a:sym typeface="Lato"/>
              </a:rPr>
              <a:t>React Fundamentals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Understanding JSX and Babels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React Components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Creating Components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Components Rendering</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What is Props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Passing props between components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What is State</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Manage State in Components</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rPr lang="en-GB" sz="1255">
                <a:solidFill>
                  <a:srgbClr val="9900FF"/>
                </a:solidFill>
                <a:latin typeface="Lato"/>
                <a:ea typeface="Lato"/>
                <a:cs typeface="Lato"/>
                <a:sym typeface="Lato"/>
              </a:rPr>
              <a:t>Hands On Exercise</a:t>
            </a:r>
            <a:endParaRPr sz="1255">
              <a:solidFill>
                <a:srgbClr val="9900FF"/>
              </a:solidFill>
              <a:latin typeface="Lato"/>
              <a:ea typeface="Lato"/>
              <a:cs typeface="Lato"/>
              <a:sym typeface="Lato"/>
            </a:endParaRPr>
          </a:p>
          <a:p>
            <a:pPr indent="0" lvl="0" marL="0" rtl="0" algn="l">
              <a:lnSpc>
                <a:spcPct val="95000"/>
              </a:lnSpc>
              <a:spcBef>
                <a:spcPts val="1200"/>
              </a:spcBef>
              <a:spcAft>
                <a:spcPts val="0"/>
              </a:spcAft>
              <a:buSzPts val="523"/>
              <a:buNone/>
            </a:pPr>
            <a:r>
              <a:t/>
            </a:r>
            <a:endParaRPr sz="1255">
              <a:solidFill>
                <a:srgbClr val="9900FF"/>
              </a:solidFill>
              <a:latin typeface="Lato"/>
              <a:ea typeface="Lato"/>
              <a:cs typeface="Lato"/>
              <a:sym typeface="Lato"/>
            </a:endParaRPr>
          </a:p>
          <a:p>
            <a:pPr indent="0" lvl="0" marL="0" rtl="0" algn="l">
              <a:lnSpc>
                <a:spcPct val="95000"/>
              </a:lnSpc>
              <a:spcBef>
                <a:spcPts val="1200"/>
              </a:spcBef>
              <a:spcAft>
                <a:spcPts val="1200"/>
              </a:spcAft>
              <a:buSzPts val="523"/>
              <a:buNone/>
            </a:pPr>
            <a:r>
              <a:t/>
            </a:r>
            <a:endParaRPr sz="1255">
              <a:solidFill>
                <a:srgbClr val="9900FF"/>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200">
                <a:solidFill>
                  <a:srgbClr val="9900FF"/>
                </a:solidFill>
                <a:latin typeface="Lato"/>
                <a:ea typeface="Lato"/>
                <a:cs typeface="Lato"/>
                <a:sym typeface="Lato"/>
              </a:rPr>
              <a:t>7. Higher-Order Components (HOCs)</a:t>
            </a:r>
            <a:endParaRPr sz="3700">
              <a:solidFill>
                <a:srgbClr val="9900FF"/>
              </a:solidFill>
              <a:latin typeface="Lato"/>
              <a:ea typeface="Lato"/>
              <a:cs typeface="Lato"/>
              <a:sym typeface="Lato"/>
            </a:endParaRPr>
          </a:p>
        </p:txBody>
      </p:sp>
      <p:sp>
        <p:nvSpPr>
          <p:cNvPr id="172" name="Google Shape;172;p32"/>
          <p:cNvSpPr txBox="1"/>
          <p:nvPr>
            <p:ph idx="1" type="body"/>
          </p:nvPr>
        </p:nvSpPr>
        <p:spPr>
          <a:xfrm>
            <a:off x="221500" y="1152475"/>
            <a:ext cx="8610900" cy="3875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7. Higher-Order Components (HOCs)</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A </a:t>
            </a:r>
            <a:r>
              <a:rPr b="1" lang="en-GB" sz="1100">
                <a:solidFill>
                  <a:srgbClr val="9900FF"/>
                </a:solidFill>
                <a:latin typeface="Lato"/>
                <a:ea typeface="Lato"/>
                <a:cs typeface="Lato"/>
                <a:sym typeface="Lato"/>
              </a:rPr>
              <a:t>Higher-Order Component (HOC)</a:t>
            </a:r>
            <a:r>
              <a:rPr lang="en-GB" sz="1100">
                <a:solidFill>
                  <a:srgbClr val="9900FF"/>
                </a:solidFill>
                <a:latin typeface="Lato"/>
                <a:ea typeface="Lato"/>
                <a:cs typeface="Lato"/>
                <a:sym typeface="Lato"/>
              </a:rPr>
              <a:t> is a function that takes a component and returns a new component. HOCs are used for reusing component logic.</a:t>
            </a:r>
            <a:endParaRPr sz="1100">
              <a:solidFill>
                <a:srgbClr val="9900FF"/>
              </a:solidFill>
              <a:latin typeface="Lato"/>
              <a:ea typeface="Lato"/>
              <a:cs typeface="Lato"/>
              <a:sym typeface="Lato"/>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Example of an HOC:</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function withLogger(WrappedComponent) {</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  return function LoggerComponent(props) {</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    console.log('Rendering component with props:', props);</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    return &lt;WrappedComponent {...props} /&gt;;</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  };</a:t>
            </a:r>
            <a:endParaRPr b="1" sz="1100">
              <a:solidFill>
                <a:srgbClr val="980000"/>
              </a:solidFill>
              <a:latin typeface="Comfortaa"/>
              <a:ea typeface="Comfortaa"/>
              <a:cs typeface="Comfortaa"/>
              <a:sym typeface="Comfortaa"/>
            </a:endParaRPr>
          </a:p>
          <a:p>
            <a:pPr indent="0" lvl="0" marL="0" rtl="0" algn="l">
              <a:spcBef>
                <a:spcPts val="1200"/>
              </a:spcBef>
              <a:spcAft>
                <a:spcPts val="0"/>
              </a:spcAft>
              <a:buNone/>
            </a:pPr>
            <a:r>
              <a:rPr b="1" lang="en-GB" sz="1100">
                <a:solidFill>
                  <a:srgbClr val="980000"/>
                </a:solidFill>
                <a:latin typeface="Comfortaa"/>
                <a:ea typeface="Comfortaa"/>
                <a:cs typeface="Comfortaa"/>
                <a:sym typeface="Comfortaa"/>
              </a:rPr>
              <a:t>}</a:t>
            </a:r>
            <a:endParaRPr b="1" sz="1100">
              <a:solidFill>
                <a:srgbClr val="980000"/>
              </a:solidFill>
              <a:latin typeface="Comfortaa"/>
              <a:ea typeface="Comfortaa"/>
              <a:cs typeface="Comfortaa"/>
              <a:sym typeface="Comfortaa"/>
            </a:endParaRPr>
          </a:p>
          <a:p>
            <a:pPr indent="0" lvl="0" marL="0" rtl="0" algn="l">
              <a:spcBef>
                <a:spcPts val="1200"/>
              </a:spcBef>
              <a:spcAft>
                <a:spcPts val="200"/>
              </a:spcAft>
              <a:buNone/>
            </a:pPr>
            <a:r>
              <a:rPr b="1" lang="en-GB" sz="1100">
                <a:solidFill>
                  <a:srgbClr val="980000"/>
                </a:solidFill>
                <a:latin typeface="Comfortaa"/>
                <a:ea typeface="Comfortaa"/>
                <a:cs typeface="Comfortaa"/>
                <a:sym typeface="Comfortaa"/>
              </a:rPr>
              <a:t>const HelloWithLogger = withLogger(Hello);</a:t>
            </a:r>
            <a:endParaRPr>
              <a:solidFill>
                <a:srgbClr val="980000"/>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95000"/>
              </a:lnSpc>
              <a:spcBef>
                <a:spcPts val="0"/>
              </a:spcBef>
              <a:spcAft>
                <a:spcPts val="1200"/>
              </a:spcAft>
              <a:buClr>
                <a:schemeClr val="dk1"/>
              </a:buClr>
              <a:buSzPts val="523"/>
              <a:buFont typeface="Arial"/>
              <a:buNone/>
            </a:pPr>
            <a:r>
              <a:rPr b="1" lang="en-GB" sz="2155">
                <a:solidFill>
                  <a:srgbClr val="9900FF"/>
                </a:solidFill>
                <a:latin typeface="Lato"/>
                <a:ea typeface="Lato"/>
                <a:cs typeface="Lato"/>
                <a:sym typeface="Lato"/>
              </a:rPr>
              <a:t>React Fundamentals</a:t>
            </a:r>
            <a:endParaRPr b="1" sz="3700">
              <a:latin typeface="Lato"/>
              <a:ea typeface="Lato"/>
              <a:cs typeface="Lato"/>
              <a:sym typeface="Lato"/>
            </a:endParaRPr>
          </a:p>
        </p:txBody>
      </p:sp>
      <p:sp>
        <p:nvSpPr>
          <p:cNvPr id="66" name="Google Shape;66;p15"/>
          <p:cNvSpPr txBox="1"/>
          <p:nvPr>
            <p:ph idx="1" type="body"/>
          </p:nvPr>
        </p:nvSpPr>
        <p:spPr>
          <a:xfrm>
            <a:off x="64600" y="1152475"/>
            <a:ext cx="8767800" cy="3929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React is a popular JavaScript library for building user interfaces, primarily used for building web applications. It was developed by Facebook and is now maintained as an open-source project. The key idea behind React is to make the creation of complex, interactive UIs easier and more efficient by using a component-based architecture.</a:t>
            </a:r>
            <a:endParaRPr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900FF"/>
                </a:solidFill>
                <a:latin typeface="Lato"/>
                <a:ea typeface="Lato"/>
                <a:cs typeface="Lato"/>
                <a:sym typeface="Lato"/>
              </a:rPr>
              <a:t>Here are the fundamentals of React:</a:t>
            </a:r>
            <a:endParaRPr sz="1300">
              <a:solidFill>
                <a:srgbClr val="9900FF"/>
              </a:solidFill>
              <a:latin typeface="Lato"/>
              <a:ea typeface="Lato"/>
              <a:cs typeface="Lato"/>
              <a:sym typeface="Lato"/>
            </a:endParaRPr>
          </a:p>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1. Components</a:t>
            </a:r>
            <a:endParaRPr b="1"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Core Concept</a:t>
            </a:r>
            <a:r>
              <a:rPr lang="en-GB" sz="1300">
                <a:solidFill>
                  <a:srgbClr val="9900FF"/>
                </a:solidFill>
                <a:latin typeface="Lato"/>
                <a:ea typeface="Lato"/>
                <a:cs typeface="Lato"/>
                <a:sym typeface="Lato"/>
              </a:rPr>
              <a:t>: React apps are built using components. A component in React is a self-contained piece of UI that can be reused throughout the application.</a:t>
            </a:r>
            <a:endParaRPr sz="1300">
              <a:solidFill>
                <a:srgbClr val="9900FF"/>
              </a:solidFill>
              <a:latin typeface="Lato"/>
              <a:ea typeface="Lato"/>
              <a:cs typeface="Lato"/>
              <a:sym typeface="Lato"/>
            </a:endParaRPr>
          </a:p>
          <a:p>
            <a:pPr indent="0" lvl="0" marL="457200" rtl="0" algn="l">
              <a:spcBef>
                <a:spcPts val="1200"/>
              </a:spcBef>
              <a:spcAft>
                <a:spcPts val="0"/>
              </a:spcAft>
              <a:buNone/>
            </a:pPr>
            <a:r>
              <a:t/>
            </a:r>
            <a:endParaRPr sz="1300">
              <a:solidFill>
                <a:srgbClr val="9900FF"/>
              </a:solidFill>
              <a:latin typeface="Lato"/>
              <a:ea typeface="Lato"/>
              <a:cs typeface="Lato"/>
              <a:sym typeface="Lato"/>
            </a:endParaRPr>
          </a:p>
          <a:p>
            <a:pPr indent="-311150" lvl="0" marL="457200" rtl="0" algn="l">
              <a:spcBef>
                <a:spcPts val="1200"/>
              </a:spcBef>
              <a:spcAft>
                <a:spcPts val="0"/>
              </a:spcAft>
              <a:buClr>
                <a:srgbClr val="9900FF"/>
              </a:buClr>
              <a:buSzPts val="1300"/>
              <a:buChar char="●"/>
            </a:pPr>
            <a:r>
              <a:rPr b="1" lang="en-GB" sz="1300">
                <a:solidFill>
                  <a:srgbClr val="9900FF"/>
                </a:solidFill>
                <a:latin typeface="Lato"/>
                <a:ea typeface="Lato"/>
                <a:cs typeface="Lato"/>
                <a:sym typeface="Lato"/>
              </a:rPr>
              <a:t>Types</a:t>
            </a:r>
            <a:r>
              <a:rPr lang="en-GB" sz="1300">
                <a:solidFill>
                  <a:srgbClr val="9900FF"/>
                </a:solidFill>
                <a:latin typeface="Lato"/>
                <a:ea typeface="Lato"/>
                <a:cs typeface="Lato"/>
                <a:sym typeface="Lato"/>
              </a:rPr>
              <a: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Functional Components</a:t>
            </a:r>
            <a:r>
              <a:rPr lang="en-GB" sz="1300">
                <a:solidFill>
                  <a:srgbClr val="9900FF"/>
                </a:solidFill>
                <a:latin typeface="Lato"/>
                <a:ea typeface="Lato"/>
                <a:cs typeface="Lato"/>
                <a:sym typeface="Lato"/>
              </a:rPr>
              <a:t>: These are simple JavaScript functions that return JSX. They can use hooks for state and lifecycle management.</a:t>
            </a:r>
            <a:endParaRPr sz="1300">
              <a:solidFill>
                <a:srgbClr val="9900FF"/>
              </a:solidFill>
              <a:latin typeface="Lato"/>
              <a:ea typeface="Lato"/>
              <a:cs typeface="Lato"/>
              <a:sym typeface="Lato"/>
            </a:endParaRPr>
          </a:p>
          <a:p>
            <a:pPr indent="-311150" lvl="1" marL="914400" rtl="0" algn="l">
              <a:spcBef>
                <a:spcPts val="0"/>
              </a:spcBef>
              <a:spcAft>
                <a:spcPts val="0"/>
              </a:spcAft>
              <a:buClr>
                <a:srgbClr val="9900FF"/>
              </a:buClr>
              <a:buSzPts val="1300"/>
              <a:buChar char="○"/>
            </a:pPr>
            <a:r>
              <a:rPr b="1" lang="en-GB" sz="1300">
                <a:solidFill>
                  <a:srgbClr val="9900FF"/>
                </a:solidFill>
                <a:latin typeface="Lato"/>
                <a:ea typeface="Lato"/>
                <a:cs typeface="Lato"/>
                <a:sym typeface="Lato"/>
              </a:rPr>
              <a:t>Class Components</a:t>
            </a:r>
            <a:r>
              <a:rPr lang="en-GB" sz="1300">
                <a:solidFill>
                  <a:srgbClr val="9900FF"/>
                </a:solidFill>
                <a:latin typeface="Lato"/>
                <a:ea typeface="Lato"/>
                <a:cs typeface="Lato"/>
                <a:sym typeface="Lato"/>
              </a:rPr>
              <a:t>: These are ES6 classes that extend React.Component and have lifecycle methods. With the introduction of hooks, functional components are now more common.</a:t>
            </a:r>
            <a:endParaRPr sz="1300">
              <a:solidFill>
                <a:srgbClr val="9900FF"/>
              </a:solidFill>
              <a:latin typeface="Lato"/>
              <a:ea typeface="Lato"/>
              <a:cs typeface="Lato"/>
              <a:sym typeface="Lato"/>
            </a:endParaRPr>
          </a:p>
          <a:p>
            <a:pPr indent="0" lvl="0" marL="0" rtl="0" algn="l">
              <a:spcBef>
                <a:spcPts val="1200"/>
              </a:spcBef>
              <a:spcAft>
                <a:spcPts val="1200"/>
              </a:spcAft>
              <a:buNone/>
            </a:pPr>
            <a:r>
              <a:t/>
            </a:r>
            <a:endParaRPr sz="1300">
              <a:solidFill>
                <a:srgbClr val="9900FF"/>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latin typeface="Lato"/>
                <a:ea typeface="Lato"/>
                <a:cs typeface="Lato"/>
                <a:sym typeface="Lato"/>
              </a:rPr>
              <a:t>Understanding JSX Basics</a:t>
            </a:r>
            <a:endParaRPr>
              <a:solidFill>
                <a:srgbClr val="9900FF"/>
              </a:solidFill>
              <a:latin typeface="Lato"/>
              <a:ea typeface="Lato"/>
              <a:cs typeface="Lato"/>
              <a:sym typeface="Lato"/>
            </a:endParaRPr>
          </a:p>
          <a:p>
            <a:pPr indent="0" lvl="0" marL="0" rtl="0" algn="l">
              <a:spcBef>
                <a:spcPts val="0"/>
              </a:spcBef>
              <a:spcAft>
                <a:spcPts val="0"/>
              </a:spcAft>
              <a:buNone/>
            </a:pPr>
            <a:r>
              <a:t/>
            </a:r>
            <a:endParaRPr>
              <a:solidFill>
                <a:srgbClr val="9900FF"/>
              </a:solidFill>
              <a:latin typeface="Lato"/>
              <a:ea typeface="Lato"/>
              <a:cs typeface="Lato"/>
              <a:sym typeface="La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rgbClr val="9900FF"/>
                </a:solidFill>
                <a:latin typeface="Lato"/>
                <a:ea typeface="Lato"/>
                <a:cs typeface="Lato"/>
                <a:sym typeface="Lato"/>
              </a:rPr>
              <a:t>JSX (JavaScript XML)</a:t>
            </a:r>
            <a:endParaRPr b="1" sz="13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100">
                <a:solidFill>
                  <a:srgbClr val="9900FF"/>
                </a:solidFill>
                <a:latin typeface="Lato"/>
                <a:ea typeface="Lato"/>
                <a:cs typeface="Lato"/>
                <a:sym typeface="Lato"/>
              </a:rPr>
              <a:t>JSX is a syntax extension for JavaScript used in React to describe the UI structure. It looks similar to HTML or XML but is not actually HTML. JSX allows developers to write what looks like HTML tags directly in JavaScript, making the UI structure more readable and intuitive. Under the hood, JSX is transformed into standard JavaScript that React can interpret.</a:t>
            </a:r>
            <a:endParaRPr sz="1100">
              <a:solidFill>
                <a:srgbClr val="9900FF"/>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Key Features of JSX:</a:t>
            </a:r>
            <a:endParaRPr b="1"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AutoNum type="arabicPeriod"/>
            </a:pPr>
            <a:r>
              <a:rPr b="1" lang="en-GB" sz="1100">
                <a:solidFill>
                  <a:srgbClr val="9900FF"/>
                </a:solidFill>
                <a:latin typeface="Lato"/>
                <a:ea typeface="Lato"/>
                <a:cs typeface="Lato"/>
                <a:sym typeface="Lato"/>
              </a:rPr>
              <a:t>Embedded in JavaScript</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JSX allows developers to write HTML-like syntax within JavaScript, making the code more intuitive.</a:t>
            </a:r>
            <a:endParaRPr sz="1100">
              <a:solidFill>
                <a:srgbClr val="9900FF"/>
              </a:solidFill>
              <a:latin typeface="Lato"/>
              <a:ea typeface="Lato"/>
              <a:cs typeface="Lato"/>
              <a:sym typeface="Lato"/>
            </a:endParaRPr>
          </a:p>
          <a:p>
            <a:pPr indent="-298450" lvl="1" marL="914400" rtl="0" algn="l">
              <a:spcBef>
                <a:spcPts val="0"/>
              </a:spcBef>
              <a:spcAft>
                <a:spcPts val="0"/>
              </a:spcAft>
              <a:buClr>
                <a:srgbClr val="9900FF"/>
              </a:buClr>
              <a:buSzPts val="1100"/>
              <a:buChar char="○"/>
            </a:pPr>
            <a:r>
              <a:rPr lang="en-GB" sz="1100">
                <a:solidFill>
                  <a:srgbClr val="9900FF"/>
                </a:solidFill>
                <a:latin typeface="Lato"/>
                <a:ea typeface="Lato"/>
                <a:cs typeface="Lato"/>
                <a:sym typeface="Lato"/>
              </a:rPr>
              <a:t>You can embed any valid JavaScript expression within JSX by using curly braces ({}).</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sz="1400">
                <a:solidFill>
                  <a:srgbClr val="980000"/>
                </a:solidFill>
                <a:latin typeface="Lato"/>
                <a:ea typeface="Lato"/>
                <a:cs typeface="Lato"/>
                <a:sym typeface="Lato"/>
              </a:rPr>
              <a:t>const name = 'Alice';</a:t>
            </a:r>
            <a:endParaRPr sz="1400">
              <a:solidFill>
                <a:srgbClr val="980000"/>
              </a:solidFill>
              <a:latin typeface="Lato"/>
              <a:ea typeface="Lato"/>
              <a:cs typeface="Lato"/>
              <a:sym typeface="Lato"/>
            </a:endParaRPr>
          </a:p>
          <a:p>
            <a:pPr indent="0" lvl="0" marL="0" rtl="0" algn="l">
              <a:spcBef>
                <a:spcPts val="1200"/>
              </a:spcBef>
              <a:spcAft>
                <a:spcPts val="0"/>
              </a:spcAft>
              <a:buNone/>
            </a:pPr>
            <a:r>
              <a:rPr lang="en-GB" sz="1400">
                <a:solidFill>
                  <a:srgbClr val="980000"/>
                </a:solidFill>
                <a:latin typeface="Lato"/>
                <a:ea typeface="Lato"/>
                <a:cs typeface="Lato"/>
                <a:sym typeface="Lato"/>
              </a:rPr>
              <a:t>const element = &lt;h1&gt;Hello, {name}&lt;/h1&gt;;  // Embedding JavaScript expression inside JSX</a:t>
            </a:r>
            <a:endParaRPr sz="1400">
              <a:solidFill>
                <a:srgbClr val="980000"/>
              </a:solidFill>
              <a:latin typeface="Lato"/>
              <a:ea typeface="Lato"/>
              <a:cs typeface="Lato"/>
              <a:sym typeface="Lato"/>
            </a:endParaRPr>
          </a:p>
          <a:p>
            <a:pPr indent="0" lvl="0" marL="0" rtl="0" algn="l">
              <a:spcBef>
                <a:spcPts val="1200"/>
              </a:spcBef>
              <a:spcAft>
                <a:spcPts val="1200"/>
              </a:spcAft>
              <a:buNone/>
            </a:pPr>
            <a:r>
              <a:t/>
            </a:r>
            <a:endParaRPr sz="1400">
              <a:solidFill>
                <a:srgbClr val="9900FF"/>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Understanding JSX Basics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100">
                <a:solidFill>
                  <a:srgbClr val="9900FF"/>
                </a:solidFill>
              </a:rPr>
              <a:t>JSX is Not HTML</a:t>
            </a:r>
            <a:r>
              <a:rPr lang="en-GB" sz="1100">
                <a:solidFill>
                  <a:srgbClr val="9900FF"/>
                </a:solidFill>
              </a:rPr>
              <a:t>:</a:t>
            </a:r>
            <a:endParaRPr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While JSX looks like HTML, it’s not. JSX tags are compiled into JavaScript, and each JSX element is transformed into a React element (e.g., </a:t>
            </a:r>
            <a:r>
              <a:rPr lang="en-GB" sz="1100">
                <a:solidFill>
                  <a:srgbClr val="9900FF"/>
                </a:solidFill>
                <a:latin typeface="Roboto Mono"/>
                <a:ea typeface="Roboto Mono"/>
                <a:cs typeface="Roboto Mono"/>
                <a:sym typeface="Roboto Mono"/>
              </a:rPr>
              <a:t>React.createElement</a:t>
            </a:r>
            <a:r>
              <a:rPr lang="en-GB" sz="1100">
                <a:solidFill>
                  <a:srgbClr val="9900FF"/>
                </a:solidFill>
              </a:rPr>
              <a:t>).</a:t>
            </a:r>
            <a:endParaRPr sz="1100">
              <a:solidFill>
                <a:srgbClr val="9900FF"/>
              </a:solidFill>
            </a:endParaRPr>
          </a:p>
          <a:p>
            <a:pPr indent="-298450" lvl="0" marL="457200" rtl="0" algn="l">
              <a:spcBef>
                <a:spcPts val="0"/>
              </a:spcBef>
              <a:spcAft>
                <a:spcPts val="0"/>
              </a:spcAft>
              <a:buClr>
                <a:srgbClr val="9900FF"/>
              </a:buClr>
              <a:buSzPts val="1100"/>
              <a:buChar char="●"/>
            </a:pPr>
            <a:r>
              <a:rPr lang="en-GB" sz="1100">
                <a:solidFill>
                  <a:srgbClr val="9900FF"/>
                </a:solidFill>
              </a:rPr>
              <a:t>The JSX </a:t>
            </a:r>
            <a:r>
              <a:rPr lang="en-GB" sz="1100">
                <a:solidFill>
                  <a:srgbClr val="9900FF"/>
                </a:solidFill>
                <a:latin typeface="Roboto Mono"/>
                <a:ea typeface="Roboto Mono"/>
                <a:cs typeface="Roboto Mono"/>
                <a:sym typeface="Roboto Mono"/>
              </a:rPr>
              <a:t>&lt;div&gt;&lt;/div&gt;</a:t>
            </a:r>
            <a:r>
              <a:rPr lang="en-GB" sz="1100">
                <a:solidFill>
                  <a:srgbClr val="9900FF"/>
                </a:solidFill>
              </a:rPr>
              <a:t> tag, for instance, is transformed into </a:t>
            </a:r>
            <a:r>
              <a:rPr lang="en-GB" sz="1100">
                <a:solidFill>
                  <a:srgbClr val="9900FF"/>
                </a:solidFill>
                <a:latin typeface="Roboto Mono"/>
                <a:ea typeface="Roboto Mono"/>
                <a:cs typeface="Roboto Mono"/>
                <a:sym typeface="Roboto Mono"/>
              </a:rPr>
              <a:t>React.createElement('div', null)</a:t>
            </a:r>
            <a:r>
              <a:rPr lang="en-GB" sz="1100">
                <a:solidFill>
                  <a:srgbClr val="9900FF"/>
                </a:solidFill>
              </a:rPr>
              <a:t>.</a:t>
            </a:r>
            <a:endParaRPr sz="1100">
              <a:solidFill>
                <a:srgbClr val="9900FF"/>
              </a:solidFill>
            </a:endParaRPr>
          </a:p>
          <a:p>
            <a:pPr indent="0" lvl="0" marL="0" rtl="0" algn="l">
              <a:spcBef>
                <a:spcPts val="1200"/>
              </a:spcBef>
              <a:spcAft>
                <a:spcPts val="0"/>
              </a:spcAft>
              <a:buClr>
                <a:schemeClr val="dk1"/>
              </a:buClr>
              <a:buSzPts val="1100"/>
              <a:buFont typeface="Arial"/>
              <a:buNone/>
            </a:pPr>
            <a:r>
              <a:rPr b="1" lang="en-GB" sz="1100">
                <a:solidFill>
                  <a:srgbClr val="9900FF"/>
                </a:solidFill>
              </a:rPr>
              <a:t>JSX Components</a:t>
            </a:r>
            <a:r>
              <a:rPr lang="en-GB" sz="1100">
                <a:solidFill>
                  <a:srgbClr val="9900FF"/>
                </a:solidFill>
              </a:rPr>
              <a:t>:</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rPr>
              <a:t>JSX also supports using components in the same way as HTML tags. Components must be capitalized, or else React will interpret them as native HTML tags.</a:t>
            </a:r>
            <a:endParaRPr sz="1100">
              <a:solidFill>
                <a:srgbClr val="9900FF"/>
              </a:solidFill>
            </a:endParaRPr>
          </a:p>
          <a:p>
            <a:pPr indent="0" lvl="0" marL="0" rtl="0" algn="l">
              <a:spcBef>
                <a:spcPts val="1200"/>
              </a:spcBef>
              <a:spcAft>
                <a:spcPts val="0"/>
              </a:spcAft>
              <a:buNone/>
            </a:pPr>
            <a:r>
              <a:rPr lang="en-GB" sz="1200">
                <a:solidFill>
                  <a:srgbClr val="980000"/>
                </a:solidFill>
                <a:latin typeface="Comfortaa"/>
                <a:ea typeface="Comfortaa"/>
                <a:cs typeface="Comfortaa"/>
                <a:sym typeface="Comfortaa"/>
              </a:rPr>
              <a:t>function Welcome() {</a:t>
            </a:r>
            <a:endParaRPr sz="1200">
              <a:solidFill>
                <a:srgbClr val="980000"/>
              </a:solidFill>
              <a:latin typeface="Comfortaa"/>
              <a:ea typeface="Comfortaa"/>
              <a:cs typeface="Comfortaa"/>
              <a:sym typeface="Comfortaa"/>
            </a:endParaRPr>
          </a:p>
          <a:p>
            <a:pPr indent="0" lvl="0" marL="0" rtl="0" algn="l">
              <a:spcBef>
                <a:spcPts val="1200"/>
              </a:spcBef>
              <a:spcAft>
                <a:spcPts val="0"/>
              </a:spcAft>
              <a:buNone/>
            </a:pPr>
            <a:r>
              <a:rPr lang="en-GB" sz="1200">
                <a:solidFill>
                  <a:srgbClr val="980000"/>
                </a:solidFill>
                <a:latin typeface="Comfortaa"/>
                <a:ea typeface="Comfortaa"/>
                <a:cs typeface="Comfortaa"/>
                <a:sym typeface="Comfortaa"/>
              </a:rPr>
              <a:t>  return &lt;h1&gt;Hello, World!&lt;/h1&gt;;</a:t>
            </a:r>
            <a:endParaRPr sz="1200">
              <a:solidFill>
                <a:srgbClr val="980000"/>
              </a:solidFill>
              <a:latin typeface="Comfortaa"/>
              <a:ea typeface="Comfortaa"/>
              <a:cs typeface="Comfortaa"/>
              <a:sym typeface="Comfortaa"/>
            </a:endParaRPr>
          </a:p>
          <a:p>
            <a:pPr indent="0" lvl="0" marL="0" rtl="0" algn="l">
              <a:spcBef>
                <a:spcPts val="1200"/>
              </a:spcBef>
              <a:spcAft>
                <a:spcPts val="0"/>
              </a:spcAft>
              <a:buNone/>
            </a:pPr>
            <a:r>
              <a:rPr lang="en-GB" sz="1200">
                <a:solidFill>
                  <a:srgbClr val="980000"/>
                </a:solidFill>
                <a:latin typeface="Comfortaa"/>
                <a:ea typeface="Comfortaa"/>
                <a:cs typeface="Comfortaa"/>
                <a:sym typeface="Comfortaa"/>
              </a:rPr>
              <a:t>}</a:t>
            </a:r>
            <a:endParaRPr sz="1200">
              <a:solidFill>
                <a:srgbClr val="980000"/>
              </a:solidFill>
              <a:latin typeface="Comfortaa"/>
              <a:ea typeface="Comfortaa"/>
              <a:cs typeface="Comfortaa"/>
              <a:sym typeface="Comfortaa"/>
            </a:endParaRPr>
          </a:p>
          <a:p>
            <a:pPr indent="0" lvl="0" marL="0" rtl="0" algn="l">
              <a:spcBef>
                <a:spcPts val="1200"/>
              </a:spcBef>
              <a:spcAft>
                <a:spcPts val="0"/>
              </a:spcAft>
              <a:buNone/>
            </a:pPr>
            <a:r>
              <a:t/>
            </a:r>
            <a:endParaRPr sz="1200">
              <a:solidFill>
                <a:srgbClr val="980000"/>
              </a:solidFill>
              <a:latin typeface="Comfortaa"/>
              <a:ea typeface="Comfortaa"/>
              <a:cs typeface="Comfortaa"/>
              <a:sym typeface="Comfortaa"/>
            </a:endParaRPr>
          </a:p>
          <a:p>
            <a:pPr indent="0" lvl="0" marL="0" rtl="0" algn="l">
              <a:spcBef>
                <a:spcPts val="1200"/>
              </a:spcBef>
              <a:spcAft>
                <a:spcPts val="1200"/>
              </a:spcAft>
              <a:buNone/>
            </a:pPr>
            <a:r>
              <a:rPr lang="en-GB" sz="1200">
                <a:solidFill>
                  <a:srgbClr val="980000"/>
                </a:solidFill>
                <a:latin typeface="Comfortaa"/>
                <a:ea typeface="Comfortaa"/>
                <a:cs typeface="Comfortaa"/>
                <a:sym typeface="Comfortaa"/>
              </a:rPr>
              <a:t>const element = &lt;Welcome /&gt;;</a:t>
            </a:r>
            <a:endParaRPr sz="1200">
              <a:solidFill>
                <a:srgbClr val="980000"/>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Understanding JSX Basics</a:t>
            </a:r>
            <a:endParaRPr/>
          </a:p>
          <a:p>
            <a:pPr indent="0" lvl="0" marL="0" rtl="0" algn="l">
              <a:spcBef>
                <a:spcPts val="0"/>
              </a:spcBef>
              <a:spcAft>
                <a:spcPts val="0"/>
              </a:spcAft>
              <a:buNone/>
            </a:pPr>
            <a:r>
              <a:t/>
            </a:r>
            <a:endParaRPr/>
          </a:p>
        </p:txBody>
      </p:sp>
      <p:sp>
        <p:nvSpPr>
          <p:cNvPr id="84" name="Google Shape;84;p18"/>
          <p:cNvSpPr txBox="1"/>
          <p:nvPr>
            <p:ph idx="1" type="body"/>
          </p:nvPr>
        </p:nvSpPr>
        <p:spPr>
          <a:xfrm>
            <a:off x="86100" y="1152475"/>
            <a:ext cx="8746200" cy="399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100">
                <a:solidFill>
                  <a:srgbClr val="9900FF"/>
                </a:solidFill>
                <a:latin typeface="Lato"/>
                <a:ea typeface="Lato"/>
                <a:cs typeface="Lato"/>
                <a:sym typeface="Lato"/>
              </a:rPr>
              <a:t>Attributes in JSX</a:t>
            </a:r>
            <a:r>
              <a:rPr lang="en-GB" sz="1100">
                <a:solidFill>
                  <a:srgbClr val="9900FF"/>
                </a:solidFill>
                <a:latin typeface="Lato"/>
                <a:ea typeface="Lato"/>
                <a:cs typeface="Lato"/>
                <a:sym typeface="Lato"/>
              </a:rPr>
              <a:t>:</a:t>
            </a:r>
            <a:endParaRPr sz="1100">
              <a:solidFill>
                <a:srgbClr val="9900FF"/>
              </a:solidFill>
              <a:latin typeface="Lato"/>
              <a:ea typeface="Lato"/>
              <a:cs typeface="Lato"/>
              <a:sym typeface="Lato"/>
            </a:endParaRPr>
          </a:p>
          <a:p>
            <a:pPr indent="-298450" lvl="0" marL="457200" rtl="0" algn="l">
              <a:spcBef>
                <a:spcPts val="1200"/>
              </a:spcBef>
              <a:spcAft>
                <a:spcPts val="0"/>
              </a:spcAft>
              <a:buClr>
                <a:srgbClr val="9900FF"/>
              </a:buClr>
              <a:buSzPts val="1100"/>
              <a:buChar char="●"/>
            </a:pPr>
            <a:r>
              <a:rPr lang="en-GB" sz="1100">
                <a:solidFill>
                  <a:srgbClr val="9900FF"/>
                </a:solidFill>
                <a:latin typeface="Lato"/>
                <a:ea typeface="Lato"/>
                <a:cs typeface="Lato"/>
                <a:sym typeface="Lato"/>
              </a:rPr>
              <a:t>JSX supports passing attributes to elements, just like in HTML. In JSX, attributes are passed using camelCase for HTML attributes (e.g., className instead of class).</a:t>
            </a:r>
            <a:endParaRPr sz="1100">
              <a:solidFill>
                <a:srgbClr val="9900FF"/>
              </a:solidFill>
              <a:latin typeface="Lato"/>
              <a:ea typeface="Lato"/>
              <a:cs typeface="Lato"/>
              <a:sym typeface="Lato"/>
            </a:endParaRPr>
          </a:p>
          <a:p>
            <a:pPr indent="-298450" lvl="0" marL="457200" rtl="0" algn="l">
              <a:spcBef>
                <a:spcPts val="0"/>
              </a:spcBef>
              <a:spcAft>
                <a:spcPts val="0"/>
              </a:spcAft>
              <a:buClr>
                <a:srgbClr val="9900FF"/>
              </a:buClr>
              <a:buSzPts val="1100"/>
              <a:buFont typeface="Lato"/>
              <a:buChar char="●"/>
            </a:pPr>
            <a:r>
              <a:rPr lang="en-GB" sz="1100">
                <a:solidFill>
                  <a:srgbClr val="9900FF"/>
                </a:solidFill>
                <a:latin typeface="Lato"/>
                <a:ea typeface="Lato"/>
                <a:cs typeface="Lato"/>
                <a:sym typeface="Lato"/>
              </a:rPr>
              <a:t>JavaScript expressions can also be passed as attributes by enclosing them in curly braces.</a:t>
            </a:r>
            <a:endParaRPr sz="1100">
              <a:solidFill>
                <a:srgbClr val="9900FF"/>
              </a:solidFill>
              <a:latin typeface="Lato"/>
              <a:ea typeface="Lato"/>
              <a:cs typeface="Lato"/>
              <a:sym typeface="Lato"/>
            </a:endParaRPr>
          </a:p>
          <a:p>
            <a:pPr indent="0" lvl="0" marL="0" rtl="0" algn="l">
              <a:spcBef>
                <a:spcPts val="1200"/>
              </a:spcBef>
              <a:spcAft>
                <a:spcPts val="0"/>
              </a:spcAft>
              <a:buNone/>
            </a:pPr>
            <a:r>
              <a:rPr lang="en-GB">
                <a:solidFill>
                  <a:srgbClr val="980000"/>
                </a:solidFill>
                <a:latin typeface="Lato"/>
                <a:ea typeface="Lato"/>
                <a:cs typeface="Lato"/>
                <a:sym typeface="Lato"/>
              </a:rPr>
              <a:t>const element = &lt;img src={imagePath} alt="Example" /&gt;;</a:t>
            </a:r>
            <a:endParaRPr>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rPr>
              <a:t>Self-Closing Tags</a:t>
            </a:r>
            <a:r>
              <a:rPr lang="en-GB" sz="1100">
                <a:solidFill>
                  <a:srgbClr val="9900FF"/>
                </a:solidFill>
              </a:rPr>
              <a:t>:</a:t>
            </a:r>
            <a:endParaRPr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Like in XML, tags without children can be self-closing in JSX.</a:t>
            </a:r>
            <a:endParaRPr sz="1100">
              <a:solidFill>
                <a:srgbClr val="9900FF"/>
              </a:solidFill>
            </a:endParaRPr>
          </a:p>
          <a:p>
            <a:pPr indent="0" lvl="0" marL="0" rtl="0" algn="l">
              <a:spcBef>
                <a:spcPts val="1200"/>
              </a:spcBef>
              <a:spcAft>
                <a:spcPts val="0"/>
              </a:spcAft>
              <a:buNone/>
            </a:pPr>
            <a:r>
              <a:rPr lang="en-GB">
                <a:solidFill>
                  <a:srgbClr val="980000"/>
                </a:solidFill>
                <a:latin typeface="Lato"/>
                <a:ea typeface="Lato"/>
                <a:cs typeface="Lato"/>
                <a:sym typeface="Lato"/>
              </a:rPr>
              <a:t>const element = &lt;img src="image.png" /&gt;;</a:t>
            </a:r>
            <a:endParaRPr>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b="1" lang="en-GB" sz="1100">
                <a:solidFill>
                  <a:srgbClr val="9900FF"/>
                </a:solidFill>
              </a:rPr>
              <a:t>Fragment Syntax</a:t>
            </a:r>
            <a:r>
              <a:rPr lang="en-GB" sz="1100">
                <a:solidFill>
                  <a:srgbClr val="9900FF"/>
                </a:solidFill>
              </a:rPr>
              <a:t>:</a:t>
            </a:r>
            <a:endParaRPr sz="1100">
              <a:solidFill>
                <a:srgbClr val="9900FF"/>
              </a:solidFill>
            </a:endParaRPr>
          </a:p>
          <a:p>
            <a:pPr indent="-298450" lvl="0" marL="457200" rtl="0" algn="l">
              <a:spcBef>
                <a:spcPts val="1200"/>
              </a:spcBef>
              <a:spcAft>
                <a:spcPts val="0"/>
              </a:spcAft>
              <a:buClr>
                <a:srgbClr val="9900FF"/>
              </a:buClr>
              <a:buSzPts val="1100"/>
              <a:buChar char="●"/>
            </a:pPr>
            <a:r>
              <a:rPr lang="en-GB" sz="1100">
                <a:solidFill>
                  <a:srgbClr val="9900FF"/>
                </a:solidFill>
              </a:rPr>
              <a:t>JSX must have a single enclosing tag, but if you don't want to add extra HTML elements like </a:t>
            </a:r>
            <a:r>
              <a:rPr lang="en-GB" sz="1100">
                <a:solidFill>
                  <a:srgbClr val="9900FF"/>
                </a:solidFill>
                <a:latin typeface="Roboto Mono"/>
                <a:ea typeface="Roboto Mono"/>
                <a:cs typeface="Roboto Mono"/>
                <a:sym typeface="Roboto Mono"/>
              </a:rPr>
              <a:t>&lt;div&gt;</a:t>
            </a:r>
            <a:r>
              <a:rPr lang="en-GB" sz="1100">
                <a:solidFill>
                  <a:srgbClr val="9900FF"/>
                </a:solidFill>
              </a:rPr>
              <a:t>, you can use React Fragments (</a:t>
            </a:r>
            <a:r>
              <a:rPr lang="en-GB" sz="1100">
                <a:solidFill>
                  <a:srgbClr val="9900FF"/>
                </a:solidFill>
                <a:latin typeface="Roboto Mono"/>
                <a:ea typeface="Roboto Mono"/>
                <a:cs typeface="Roboto Mono"/>
                <a:sym typeface="Roboto Mono"/>
              </a:rPr>
              <a:t>&lt;&gt;&lt;/&gt;</a:t>
            </a:r>
            <a:r>
              <a:rPr lang="en-GB" sz="1100">
                <a:solidFill>
                  <a:srgbClr val="9900FF"/>
                </a:solidFill>
              </a:rPr>
              <a:t> or </a:t>
            </a:r>
            <a:r>
              <a:rPr lang="en-GB" sz="1100">
                <a:solidFill>
                  <a:srgbClr val="9900FF"/>
                </a:solidFill>
                <a:latin typeface="Roboto Mono"/>
                <a:ea typeface="Roboto Mono"/>
                <a:cs typeface="Roboto Mono"/>
                <a:sym typeface="Roboto Mono"/>
              </a:rPr>
              <a:t>&lt;React.Fragment&gt;&lt;/React.Fragment&gt;</a:t>
            </a:r>
            <a:r>
              <a:rPr lang="en-GB" sz="1100">
                <a:solidFill>
                  <a:srgbClr val="9900FF"/>
                </a:solidFill>
              </a:rPr>
              <a:t>) to wrap adjacent JSX elements without adding extra nodes to the DOM.</a:t>
            </a:r>
            <a:endParaRPr>
              <a:solidFill>
                <a:srgbClr val="9900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solidFill>
                  <a:srgbClr val="9900FF"/>
                </a:solidFill>
                <a:latin typeface="Lato"/>
                <a:ea typeface="Lato"/>
                <a:cs typeface="Lato"/>
                <a:sym typeface="Lato"/>
              </a:rPr>
              <a:t>Understanding JSX Basics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300">
                <a:solidFill>
                  <a:srgbClr val="980000"/>
                </a:solidFill>
                <a:latin typeface="Lato"/>
                <a:ea typeface="Lato"/>
                <a:cs typeface="Lato"/>
                <a:sym typeface="Lato"/>
              </a:rPr>
              <a:t>return (</a:t>
            </a:r>
            <a:endParaRPr sz="13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80000"/>
                </a:solidFill>
                <a:latin typeface="Lato"/>
                <a:ea typeface="Lato"/>
                <a:cs typeface="Lato"/>
                <a:sym typeface="Lato"/>
              </a:rPr>
              <a:t>  &lt;&gt;</a:t>
            </a:r>
            <a:endParaRPr sz="13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80000"/>
                </a:solidFill>
                <a:latin typeface="Lato"/>
                <a:ea typeface="Lato"/>
                <a:cs typeface="Lato"/>
                <a:sym typeface="Lato"/>
              </a:rPr>
              <a:t>    &lt;h1&gt;Title&lt;/h1&gt;</a:t>
            </a:r>
            <a:endParaRPr sz="13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80000"/>
                </a:solidFill>
                <a:latin typeface="Lato"/>
                <a:ea typeface="Lato"/>
                <a:cs typeface="Lato"/>
                <a:sym typeface="Lato"/>
              </a:rPr>
              <a:t>    &lt;p&gt;Description&lt;/p&gt;</a:t>
            </a:r>
            <a:endParaRPr sz="1300">
              <a:solidFill>
                <a:srgbClr val="980000"/>
              </a:solidFill>
              <a:latin typeface="Lato"/>
              <a:ea typeface="Lato"/>
              <a:cs typeface="Lato"/>
              <a:sym typeface="Lato"/>
            </a:endParaRPr>
          </a:p>
          <a:p>
            <a:pPr indent="0" lvl="0" marL="0" rtl="0" algn="l">
              <a:spcBef>
                <a:spcPts val="1200"/>
              </a:spcBef>
              <a:spcAft>
                <a:spcPts val="0"/>
              </a:spcAft>
              <a:buClr>
                <a:schemeClr val="dk1"/>
              </a:buClr>
              <a:buSzPts val="1100"/>
              <a:buFont typeface="Arial"/>
              <a:buNone/>
            </a:pPr>
            <a:r>
              <a:rPr lang="en-GB" sz="1300">
                <a:solidFill>
                  <a:srgbClr val="980000"/>
                </a:solidFill>
                <a:latin typeface="Lato"/>
                <a:ea typeface="Lato"/>
                <a:cs typeface="Lato"/>
                <a:sym typeface="Lato"/>
              </a:rPr>
              <a:t>  &lt;/&gt;</a:t>
            </a:r>
            <a:endParaRPr sz="1300">
              <a:solidFill>
                <a:srgbClr val="980000"/>
              </a:solidFill>
              <a:latin typeface="Lato"/>
              <a:ea typeface="Lato"/>
              <a:cs typeface="Lato"/>
              <a:sym typeface="Lato"/>
            </a:endParaRPr>
          </a:p>
          <a:p>
            <a:pPr indent="0" lvl="0" marL="0" rtl="0" algn="l">
              <a:spcBef>
                <a:spcPts val="1200"/>
              </a:spcBef>
              <a:spcAft>
                <a:spcPts val="1200"/>
              </a:spcAft>
              <a:buClr>
                <a:schemeClr val="dk1"/>
              </a:buClr>
              <a:buSzPts val="1100"/>
              <a:buFont typeface="Arial"/>
              <a:buNone/>
            </a:pPr>
            <a:r>
              <a:rPr lang="en-GB" sz="1300">
                <a:solidFill>
                  <a:srgbClr val="980000"/>
                </a:solidFill>
                <a:latin typeface="Lato"/>
                <a:ea typeface="Lato"/>
                <a:cs typeface="Lato"/>
                <a:sym typeface="Lato"/>
              </a:rPr>
              <a:t>);</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900">
                <a:solidFill>
                  <a:srgbClr val="9900FF"/>
                </a:solidFill>
                <a:latin typeface="Lato"/>
                <a:ea typeface="Lato"/>
                <a:cs typeface="Lato"/>
                <a:sym typeface="Lato"/>
              </a:rPr>
              <a:t>Babel: Transforming JSX into JavaScript</a:t>
            </a:r>
            <a:endParaRPr sz="3400">
              <a:solidFill>
                <a:srgbClr val="9900FF"/>
              </a:solidFill>
              <a:latin typeface="Lato"/>
              <a:ea typeface="Lato"/>
              <a:cs typeface="Lato"/>
              <a:sym typeface="Lato"/>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100">
                <a:solidFill>
                  <a:srgbClr val="9900FF"/>
                </a:solidFill>
              </a:rPr>
              <a:t>Since browsers don’t understand JSX natively, it needs to be compiled into standard JavaScript. This is where </a:t>
            </a:r>
            <a:r>
              <a:rPr b="1" lang="en-GB" sz="1100">
                <a:solidFill>
                  <a:srgbClr val="9900FF"/>
                </a:solidFill>
              </a:rPr>
              <a:t>Babel</a:t>
            </a:r>
            <a:r>
              <a:rPr lang="en-GB" sz="1100">
                <a:solidFill>
                  <a:srgbClr val="9900FF"/>
                </a:solidFill>
              </a:rPr>
              <a:t> comes in.</a:t>
            </a:r>
            <a:endParaRPr sz="1100">
              <a:solidFill>
                <a:srgbClr val="9900FF"/>
              </a:solidFill>
            </a:endParaRPr>
          </a:p>
          <a:p>
            <a:pPr indent="0" lvl="0" marL="0" rtl="0" algn="l">
              <a:spcBef>
                <a:spcPts val="1200"/>
              </a:spcBef>
              <a:spcAft>
                <a:spcPts val="0"/>
              </a:spcAft>
              <a:buNone/>
            </a:pPr>
            <a:r>
              <a:rPr b="1" lang="en-GB" sz="1100">
                <a:solidFill>
                  <a:srgbClr val="9900FF"/>
                </a:solidFill>
              </a:rPr>
              <a:t>What is Babel?</a:t>
            </a:r>
            <a:endParaRPr b="1" sz="1100">
              <a:solidFill>
                <a:srgbClr val="9900FF"/>
              </a:solidFill>
            </a:endParaRPr>
          </a:p>
          <a:p>
            <a:pPr indent="0" lvl="0" marL="0" rtl="0" algn="l">
              <a:spcBef>
                <a:spcPts val="1200"/>
              </a:spcBef>
              <a:spcAft>
                <a:spcPts val="0"/>
              </a:spcAft>
              <a:buNone/>
            </a:pPr>
            <a:r>
              <a:rPr lang="en-GB" sz="1100">
                <a:solidFill>
                  <a:srgbClr val="9900FF"/>
                </a:solidFill>
              </a:rPr>
              <a:t>Babel is a JavaScript compiler that is widely used to transform ECMAScript 6+ (ES6+) code into backward-compatible versions for older browsers. It can also transform JSX syntax into plain JavaScript that browsers can understand.</a:t>
            </a:r>
            <a:endParaRPr sz="1100">
              <a:solidFill>
                <a:srgbClr val="9900FF"/>
              </a:solidFill>
            </a:endParaRPr>
          </a:p>
          <a:p>
            <a:pPr indent="0" lvl="0" marL="0" rtl="0" algn="l">
              <a:spcBef>
                <a:spcPts val="1200"/>
              </a:spcBef>
              <a:spcAft>
                <a:spcPts val="0"/>
              </a:spcAft>
              <a:buNone/>
            </a:pPr>
            <a:r>
              <a:rPr b="1" lang="en-GB" sz="1100">
                <a:solidFill>
                  <a:srgbClr val="9900FF"/>
                </a:solidFill>
              </a:rPr>
              <a:t>JSX and Babel Transformation:</a:t>
            </a:r>
            <a:endParaRPr b="1" sz="1100">
              <a:solidFill>
                <a:srgbClr val="9900FF"/>
              </a:solidFill>
            </a:endParaRPr>
          </a:p>
          <a:p>
            <a:pPr indent="0" lvl="0" marL="0" rtl="0" algn="l">
              <a:spcBef>
                <a:spcPts val="1200"/>
              </a:spcBef>
              <a:spcAft>
                <a:spcPts val="0"/>
              </a:spcAft>
              <a:buNone/>
            </a:pPr>
            <a:r>
              <a:rPr lang="en-GB" sz="1100">
                <a:solidFill>
                  <a:srgbClr val="9900FF"/>
                </a:solidFill>
              </a:rPr>
              <a:t>When you write JSX, Babel transforms it into </a:t>
            </a:r>
            <a:r>
              <a:rPr lang="en-GB" sz="1100">
                <a:solidFill>
                  <a:srgbClr val="9900FF"/>
                </a:solidFill>
                <a:latin typeface="Roboto Mono"/>
                <a:ea typeface="Roboto Mono"/>
                <a:cs typeface="Roboto Mono"/>
                <a:sym typeface="Roboto Mono"/>
              </a:rPr>
              <a:t>React.createElement()</a:t>
            </a:r>
            <a:r>
              <a:rPr lang="en-GB" sz="1100">
                <a:solidFill>
                  <a:srgbClr val="9900FF"/>
                </a:solidFill>
              </a:rPr>
              <a:t> calls. For example:</a:t>
            </a:r>
            <a:endParaRPr sz="1100">
              <a:solidFill>
                <a:srgbClr val="9900FF"/>
              </a:solidFill>
            </a:endParaRPr>
          </a:p>
          <a:p>
            <a:pPr indent="0" lvl="0" marL="0" rtl="0" algn="l">
              <a:spcBef>
                <a:spcPts val="1200"/>
              </a:spcBef>
              <a:spcAft>
                <a:spcPts val="0"/>
              </a:spcAft>
              <a:buNone/>
            </a:pPr>
            <a:r>
              <a:rPr lang="en-GB" sz="1100">
                <a:solidFill>
                  <a:srgbClr val="9900FF"/>
                </a:solidFill>
              </a:rPr>
              <a:t>jsx</a:t>
            </a:r>
            <a:endParaRPr sz="1100">
              <a:solidFill>
                <a:srgbClr val="9900FF"/>
              </a:solidFill>
            </a:endParaRPr>
          </a:p>
          <a:p>
            <a:pPr indent="0" lvl="0" marL="0" rtl="0" algn="l">
              <a:spcBef>
                <a:spcPts val="1200"/>
              </a:spcBef>
              <a:spcAft>
                <a:spcPts val="0"/>
              </a:spcAft>
              <a:buNone/>
            </a:pPr>
            <a:r>
              <a:rPr lang="en-GB" sz="1300">
                <a:solidFill>
                  <a:srgbClr val="980000"/>
                </a:solidFill>
                <a:latin typeface="Lato"/>
                <a:ea typeface="Lato"/>
                <a:cs typeface="Lato"/>
                <a:sym typeface="Lato"/>
              </a:rPr>
              <a:t>const element = &lt;h1&gt;Hello, world!&lt;/h1&gt;;</a:t>
            </a:r>
            <a:endParaRPr sz="1300">
              <a:solidFill>
                <a:srgbClr val="980000"/>
              </a:solidFill>
              <a:latin typeface="Lato"/>
              <a:ea typeface="Lato"/>
              <a:cs typeface="Lato"/>
              <a:sym typeface="Lato"/>
            </a:endParaRPr>
          </a:p>
          <a:p>
            <a:pPr indent="0" lvl="0" marL="0" rtl="0" algn="l">
              <a:spcBef>
                <a:spcPts val="1200"/>
              </a:spcBef>
              <a:spcAft>
                <a:spcPts val="0"/>
              </a:spcAft>
              <a:buNone/>
            </a:pPr>
            <a:r>
              <a:rPr lang="en-GB" sz="1429">
                <a:solidFill>
                  <a:srgbClr val="9900FF"/>
                </a:solidFill>
                <a:latin typeface="Lato"/>
                <a:ea typeface="Lato"/>
                <a:cs typeface="Lato"/>
                <a:sym typeface="Lato"/>
              </a:rPr>
              <a:t>This would be transformed by Babel into:</a:t>
            </a:r>
            <a:endParaRPr sz="1429">
              <a:solidFill>
                <a:srgbClr val="9900FF"/>
              </a:solidFill>
              <a:latin typeface="Lato"/>
              <a:ea typeface="Lato"/>
              <a:cs typeface="Lato"/>
              <a:sym typeface="Lato"/>
            </a:endParaRPr>
          </a:p>
          <a:p>
            <a:pPr indent="0" lvl="0" marL="0" rtl="0" algn="l">
              <a:spcBef>
                <a:spcPts val="1200"/>
              </a:spcBef>
              <a:spcAft>
                <a:spcPts val="1200"/>
              </a:spcAft>
              <a:buNone/>
            </a:pPr>
            <a:r>
              <a:rPr lang="en-GB" sz="1300">
                <a:solidFill>
                  <a:srgbClr val="980000"/>
                </a:solidFill>
                <a:latin typeface="Lato"/>
                <a:ea typeface="Lato"/>
                <a:cs typeface="Lato"/>
                <a:sym typeface="Lato"/>
              </a:rPr>
              <a:t>const element = React.createElement('h1', null, 'Hello, world!');</a:t>
            </a:r>
            <a:endParaRPr sz="1300">
              <a:solidFill>
                <a:srgbClr val="98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1900">
                <a:solidFill>
                  <a:srgbClr val="9900FF"/>
                </a:solidFill>
                <a:latin typeface="Lato"/>
                <a:ea typeface="Lato"/>
                <a:cs typeface="Lato"/>
                <a:sym typeface="Lato"/>
              </a:rPr>
              <a:t>Babel: Transforming JSX into JavaScript</a:t>
            </a:r>
            <a:endParaRPr sz="3400">
              <a:solidFill>
                <a:srgbClr val="9900FF"/>
              </a:solidFill>
              <a:latin typeface="Lato"/>
              <a:ea typeface="Lato"/>
              <a:cs typeface="Lato"/>
              <a:sym typeface="Lato"/>
            </a:endParaRPr>
          </a:p>
        </p:txBody>
      </p:sp>
      <p:sp>
        <p:nvSpPr>
          <p:cNvPr id="102" name="Google Shape;102;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200">
                <a:solidFill>
                  <a:srgbClr val="9900FF"/>
                </a:solidFill>
                <a:latin typeface="Lato"/>
                <a:ea typeface="Lato"/>
                <a:cs typeface="Lato"/>
                <a:sym typeface="Lato"/>
              </a:rPr>
              <a:t>The React.createElement() function takes three arguments:</a:t>
            </a:r>
            <a:endParaRPr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AutoNum type="arabicPeriod"/>
            </a:pPr>
            <a:r>
              <a:rPr b="1" lang="en-GB" sz="1200">
                <a:solidFill>
                  <a:srgbClr val="9900FF"/>
                </a:solidFill>
                <a:latin typeface="Lato"/>
                <a:ea typeface="Lato"/>
                <a:cs typeface="Lato"/>
                <a:sym typeface="Lato"/>
              </a:rPr>
              <a:t>Type</a:t>
            </a:r>
            <a:r>
              <a:rPr lang="en-GB" sz="1200">
                <a:solidFill>
                  <a:srgbClr val="9900FF"/>
                </a:solidFill>
                <a:latin typeface="Lato"/>
                <a:ea typeface="Lato"/>
                <a:cs typeface="Lato"/>
                <a:sym typeface="Lato"/>
              </a:rPr>
              <a:t>: The type of element (e.g., 'div', 'h1', or a custom component).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Props</a:t>
            </a:r>
            <a:r>
              <a:rPr lang="en-GB" sz="1200">
                <a:solidFill>
                  <a:srgbClr val="9900FF"/>
                </a:solidFill>
                <a:latin typeface="Lato"/>
                <a:ea typeface="Lato"/>
                <a:cs typeface="Lato"/>
                <a:sym typeface="Lato"/>
              </a:rPr>
              <a:t>: An object representing the properties (attributes) of the element.</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AutoNum type="arabicPeriod"/>
            </a:pPr>
            <a:r>
              <a:rPr b="1" lang="en-GB" sz="1200">
                <a:solidFill>
                  <a:srgbClr val="9900FF"/>
                </a:solidFill>
                <a:latin typeface="Lato"/>
                <a:ea typeface="Lato"/>
                <a:cs typeface="Lato"/>
                <a:sym typeface="Lato"/>
              </a:rPr>
              <a:t>Children</a:t>
            </a:r>
            <a:r>
              <a:rPr lang="en-GB" sz="1200">
                <a:solidFill>
                  <a:srgbClr val="9900FF"/>
                </a:solidFill>
                <a:latin typeface="Lato"/>
                <a:ea typeface="Lato"/>
                <a:cs typeface="Lato"/>
                <a:sym typeface="Lato"/>
              </a:rPr>
              <a:t>: The children elements or content of the element.</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Why Babel?</a:t>
            </a:r>
            <a:endParaRPr b="1" sz="1200">
              <a:solidFill>
                <a:srgbClr val="9900FF"/>
              </a:solidFill>
              <a:latin typeface="Lato"/>
              <a:ea typeface="Lato"/>
              <a:cs typeface="Lato"/>
              <a:sym typeface="Lato"/>
            </a:endParaRPr>
          </a:p>
          <a:p>
            <a:pPr indent="-304800" lvl="0" marL="457200" rtl="0" algn="l">
              <a:spcBef>
                <a:spcPts val="1200"/>
              </a:spcBef>
              <a:spcAft>
                <a:spcPts val="0"/>
              </a:spcAft>
              <a:buClr>
                <a:srgbClr val="9900FF"/>
              </a:buClr>
              <a:buSzPts val="1200"/>
              <a:buChar char="●"/>
            </a:pPr>
            <a:r>
              <a:rPr b="1" lang="en-GB" sz="1200">
                <a:solidFill>
                  <a:srgbClr val="9900FF"/>
                </a:solidFill>
                <a:latin typeface="Lato"/>
                <a:ea typeface="Lato"/>
                <a:cs typeface="Lato"/>
                <a:sym typeface="Lato"/>
              </a:rPr>
              <a:t>Modern JavaScript Compatibility</a:t>
            </a:r>
            <a:r>
              <a:rPr lang="en-GB" sz="1200">
                <a:solidFill>
                  <a:srgbClr val="9900FF"/>
                </a:solidFill>
                <a:latin typeface="Lato"/>
                <a:ea typeface="Lato"/>
                <a:cs typeface="Lato"/>
                <a:sym typeface="Lato"/>
              </a:rPr>
              <a:t>: Babel allows you to write modern JavaScript (e.g., ES6, ES7) and JSX, and it compiles this code down to a version that older browsers can understand.</a:t>
            </a:r>
            <a:endParaRPr sz="1200">
              <a:solidFill>
                <a:srgbClr val="9900FF"/>
              </a:solidFill>
              <a:latin typeface="Lato"/>
              <a:ea typeface="Lato"/>
              <a:cs typeface="Lato"/>
              <a:sym typeface="Lato"/>
            </a:endParaRPr>
          </a:p>
          <a:p>
            <a:pPr indent="-304800" lvl="0" marL="457200" rtl="0" algn="l">
              <a:spcBef>
                <a:spcPts val="0"/>
              </a:spcBef>
              <a:spcAft>
                <a:spcPts val="0"/>
              </a:spcAft>
              <a:buClr>
                <a:srgbClr val="9900FF"/>
              </a:buClr>
              <a:buSzPts val="1200"/>
              <a:buChar char="●"/>
            </a:pPr>
            <a:r>
              <a:rPr b="1" lang="en-GB" sz="1200">
                <a:solidFill>
                  <a:srgbClr val="9900FF"/>
                </a:solidFill>
                <a:latin typeface="Lato"/>
                <a:ea typeface="Lato"/>
                <a:cs typeface="Lato"/>
                <a:sym typeface="Lato"/>
              </a:rPr>
              <a:t>React Compatibility</a:t>
            </a:r>
            <a:r>
              <a:rPr lang="en-GB" sz="1200">
                <a:solidFill>
                  <a:srgbClr val="9900FF"/>
                </a:solidFill>
                <a:latin typeface="Lato"/>
                <a:ea typeface="Lato"/>
                <a:cs typeface="Lato"/>
                <a:sym typeface="Lato"/>
              </a:rPr>
              <a:t>: Babel transforms JSX syntax into valid JavaScript (React.createElement() calls) that React uses internally to build the UI.</a:t>
            </a:r>
            <a:endParaRPr sz="1200">
              <a:solidFill>
                <a:srgbClr val="9900FF"/>
              </a:solidFill>
              <a:latin typeface="Lato"/>
              <a:ea typeface="Lato"/>
              <a:cs typeface="Lato"/>
              <a:sym typeface="Lato"/>
            </a:endParaRPr>
          </a:p>
          <a:p>
            <a:pPr indent="0" lvl="0" marL="0" rtl="0" algn="l">
              <a:spcBef>
                <a:spcPts val="1200"/>
              </a:spcBef>
              <a:spcAft>
                <a:spcPts val="0"/>
              </a:spcAft>
              <a:buNone/>
            </a:pPr>
            <a:r>
              <a:rPr b="1" lang="en-GB" sz="1200">
                <a:solidFill>
                  <a:srgbClr val="9900FF"/>
                </a:solidFill>
                <a:latin typeface="Lato"/>
                <a:ea typeface="Lato"/>
                <a:cs typeface="Lato"/>
                <a:sym typeface="Lato"/>
              </a:rPr>
              <a:t>Babel Configuration</a:t>
            </a:r>
            <a:endParaRPr b="1" sz="1200">
              <a:solidFill>
                <a:srgbClr val="9900FF"/>
              </a:solidFill>
              <a:latin typeface="Lato"/>
              <a:ea typeface="Lato"/>
              <a:cs typeface="Lato"/>
              <a:sym typeface="Lato"/>
            </a:endParaRPr>
          </a:p>
          <a:p>
            <a:pPr indent="0" lvl="0" marL="0" rtl="0" algn="l">
              <a:spcBef>
                <a:spcPts val="1200"/>
              </a:spcBef>
              <a:spcAft>
                <a:spcPts val="0"/>
              </a:spcAft>
              <a:buNone/>
            </a:pPr>
            <a:r>
              <a:rPr lang="en-GB" sz="1200">
                <a:solidFill>
                  <a:srgbClr val="9900FF"/>
                </a:solidFill>
                <a:latin typeface="Lato"/>
                <a:ea typeface="Lato"/>
                <a:cs typeface="Lato"/>
                <a:sym typeface="Lato"/>
              </a:rPr>
              <a:t>To use Babel in a project, you typically include it in your build process using tools like </a:t>
            </a:r>
            <a:r>
              <a:rPr b="1" lang="en-GB" sz="1200">
                <a:solidFill>
                  <a:srgbClr val="9900FF"/>
                </a:solidFill>
                <a:latin typeface="Lato"/>
                <a:ea typeface="Lato"/>
                <a:cs typeface="Lato"/>
                <a:sym typeface="Lato"/>
              </a:rPr>
              <a:t>Webpack</a:t>
            </a:r>
            <a:r>
              <a:rPr lang="en-GB" sz="1200">
                <a:solidFill>
                  <a:srgbClr val="9900FF"/>
                </a:solidFill>
                <a:latin typeface="Lato"/>
                <a:ea typeface="Lato"/>
                <a:cs typeface="Lato"/>
                <a:sym typeface="Lato"/>
              </a:rPr>
              <a:t> or </a:t>
            </a:r>
            <a:r>
              <a:rPr b="1" lang="en-GB" sz="1200">
                <a:solidFill>
                  <a:srgbClr val="9900FF"/>
                </a:solidFill>
                <a:latin typeface="Lato"/>
                <a:ea typeface="Lato"/>
                <a:cs typeface="Lato"/>
                <a:sym typeface="Lato"/>
              </a:rPr>
              <a:t>Parcel</a:t>
            </a:r>
            <a:r>
              <a:rPr lang="en-GB" sz="1200">
                <a:solidFill>
                  <a:srgbClr val="9900FF"/>
                </a:solidFill>
                <a:latin typeface="Lato"/>
                <a:ea typeface="Lato"/>
                <a:cs typeface="Lato"/>
                <a:sym typeface="Lato"/>
              </a:rPr>
              <a:t>. In your configuration, you define the presets and plugins you need for your project.</a:t>
            </a:r>
            <a:endParaRPr sz="1200">
              <a:solidFill>
                <a:srgbClr val="9900FF"/>
              </a:solidFill>
              <a:latin typeface="Lato"/>
              <a:ea typeface="Lato"/>
              <a:cs typeface="Lato"/>
              <a:sym typeface="Lato"/>
            </a:endParaRPr>
          </a:p>
          <a:p>
            <a:pPr indent="0" lvl="0" marL="0" rtl="0" algn="l">
              <a:spcBef>
                <a:spcPts val="1200"/>
              </a:spcBef>
              <a:spcAft>
                <a:spcPts val="1200"/>
              </a:spcAft>
              <a:buNone/>
            </a:pPr>
            <a:r>
              <a:rPr lang="en-GB" sz="1200">
                <a:solidFill>
                  <a:srgbClr val="9900FF"/>
                </a:solidFill>
                <a:latin typeface="Lato"/>
                <a:ea typeface="Lato"/>
                <a:cs typeface="Lato"/>
                <a:sym typeface="Lato"/>
              </a:rPr>
              <a:t>For React with JSX, you would typically use the following Babel preset:</a:t>
            </a:r>
            <a:endParaRPr sz="1200">
              <a:solidFill>
                <a:srgbClr val="9900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