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5393a557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5393a557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5393a557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5393a557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5393a557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5393a557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5393a557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5393a557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5393a557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5393a557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5393a55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5393a557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566d345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566d345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566d345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566d345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5beda54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5beda54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5beda547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5beda547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5393a55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5393a55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5393a557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5393a557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5393a557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5393a557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5393a557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5393a557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5393a557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5393a557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5393a557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5393a557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5393a557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5393a557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5393a557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5393a557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5393a55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5393a55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5393a55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5393a55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5393a55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5393a55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5393a557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5393a557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5393a55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5393a55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5393a55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5393a557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5393a557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5393a557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rgbClr val="9900FF"/>
                </a:solidFill>
                <a:latin typeface="Lato"/>
                <a:ea typeface="Lato"/>
                <a:cs typeface="Lato"/>
                <a:sym typeface="Lato"/>
              </a:rPr>
              <a:t>Week-2</a:t>
            </a:r>
            <a:endParaRPr>
              <a:solidFill>
                <a:srgbClr val="9900FF"/>
              </a:solidFill>
              <a:latin typeface="Lato"/>
              <a:ea typeface="Lato"/>
              <a:cs typeface="Lato"/>
              <a:sym typeface="Lat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07000"/>
              </a:lnSpc>
              <a:spcBef>
                <a:spcPts val="0"/>
              </a:spcBef>
              <a:spcAft>
                <a:spcPts val="0"/>
              </a:spcAft>
              <a:buClr>
                <a:schemeClr val="dk1"/>
              </a:buClr>
              <a:buSzPts val="1400"/>
              <a:buFont typeface="Play"/>
              <a:buNone/>
            </a:pPr>
            <a:r>
              <a:rPr lang="en-GB" sz="2100">
                <a:solidFill>
                  <a:srgbClr val="9900FF"/>
                </a:solidFill>
                <a:highlight>
                  <a:srgbClr val="FFFFFF"/>
                </a:highlight>
                <a:latin typeface="Lato"/>
                <a:ea typeface="Lato"/>
                <a:cs typeface="Lato"/>
                <a:sym typeface="Lato"/>
              </a:rPr>
              <a:t>Week 2: Java Spring - I</a:t>
            </a:r>
            <a:endParaRPr sz="3500">
              <a:solidFill>
                <a:srgbClr val="9900FF"/>
              </a:solidFill>
              <a:highlight>
                <a:srgbClr val="FFFFFF"/>
              </a:highlight>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rgbClr val="9900FF"/>
                </a:solidFill>
                <a:latin typeface="Lato"/>
                <a:ea typeface="Lato"/>
                <a:cs typeface="Lato"/>
                <a:sym typeface="Lato"/>
              </a:rPr>
              <a:t>Benefits of Spring's Approach</a:t>
            </a:r>
            <a:endParaRPr>
              <a:solidFill>
                <a:srgbClr val="9900FF"/>
              </a:solidFill>
              <a:latin typeface="Lato"/>
              <a:ea typeface="Lato"/>
              <a:cs typeface="Lato"/>
              <a:sym typeface="Lato"/>
            </a:endParaRPr>
          </a:p>
          <a:p>
            <a:pPr indent="0" lvl="0" marL="0" rtl="0" algn="ctr">
              <a:spcBef>
                <a:spcPts val="0"/>
              </a:spcBef>
              <a:spcAft>
                <a:spcPts val="0"/>
              </a:spcAft>
              <a:buClr>
                <a:schemeClr val="dk1"/>
              </a:buClr>
              <a:buSzPct val="39285"/>
              <a:buFont typeface="Arial"/>
              <a:buNone/>
            </a:pPr>
            <a:r>
              <a:t/>
            </a:r>
            <a:endParaRPr>
              <a:solidFill>
                <a:srgbClr val="9900FF"/>
              </a:solidFill>
              <a:latin typeface="Lato"/>
              <a:ea typeface="Lato"/>
              <a:cs typeface="Lato"/>
              <a:sym typeface="Lato"/>
            </a:endParaRPr>
          </a:p>
          <a:p>
            <a:pPr indent="0" lvl="0" marL="0" rtl="0" algn="ctr">
              <a:spcBef>
                <a:spcPts val="0"/>
              </a:spcBef>
              <a:spcAft>
                <a:spcPts val="0"/>
              </a:spcAft>
              <a:buNone/>
            </a:pPr>
            <a:r>
              <a:t/>
            </a:r>
            <a:endParaRPr>
              <a:solidFill>
                <a:srgbClr val="9900FF"/>
              </a:solidFill>
              <a:latin typeface="Lato"/>
              <a:ea typeface="Lato"/>
              <a:cs typeface="Lato"/>
              <a:sym typeface="Lato"/>
            </a:endParaRPr>
          </a:p>
        </p:txBody>
      </p:sp>
      <p:sp>
        <p:nvSpPr>
          <p:cNvPr id="109" name="Google Shape;109;p22"/>
          <p:cNvSpPr txBox="1"/>
          <p:nvPr>
            <p:ph idx="1" type="body"/>
          </p:nvPr>
        </p:nvSpPr>
        <p:spPr>
          <a:xfrm>
            <a:off x="86250" y="1152475"/>
            <a:ext cx="8746200" cy="391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GB">
                <a:solidFill>
                  <a:srgbClr val="9900FF"/>
                </a:solidFill>
                <a:latin typeface="Lato"/>
                <a:ea typeface="Lato"/>
                <a:cs typeface="Lato"/>
                <a:sym typeface="Lato"/>
              </a:rPr>
              <a:t>Modularity and Reusability:</a:t>
            </a:r>
            <a:endParaRPr b="1">
              <a:solidFill>
                <a:srgbClr val="9900FF"/>
              </a:solidFill>
              <a:latin typeface="Lato"/>
              <a:ea typeface="Lato"/>
              <a:cs typeface="Lato"/>
              <a:sym typeface="Lato"/>
            </a:endParaRPr>
          </a:p>
          <a:p>
            <a:pPr indent="0" lvl="0" marL="0" rtl="0" algn="l">
              <a:spcBef>
                <a:spcPts val="1200"/>
              </a:spcBef>
              <a:spcAft>
                <a:spcPts val="0"/>
              </a:spcAft>
              <a:buNone/>
            </a:pPr>
            <a:r>
              <a:rPr b="1" lang="en-GB">
                <a:solidFill>
                  <a:srgbClr val="9900FF"/>
                </a:solidFill>
                <a:latin typeface="Lato"/>
                <a:ea typeface="Lato"/>
                <a:cs typeface="Lato"/>
                <a:sym typeface="Lato"/>
              </a:rPr>
              <a:t>Benefit</a:t>
            </a:r>
            <a:r>
              <a:rPr lang="en-GB">
                <a:solidFill>
                  <a:srgbClr val="9900FF"/>
                </a:solidFill>
                <a:latin typeface="Lato"/>
                <a:ea typeface="Lato"/>
                <a:cs typeface="Lato"/>
                <a:sym typeface="Lato"/>
              </a:rPr>
              <a:t>: Components designed to be loosely coupled and rely on DI can be easily reused across different parts of an application or even in different projects.</a:t>
            </a:r>
            <a:endParaRPr>
              <a:solidFill>
                <a:srgbClr val="9900FF"/>
              </a:solidFill>
              <a:latin typeface="Lato"/>
              <a:ea typeface="Lato"/>
              <a:cs typeface="Lato"/>
              <a:sym typeface="Lato"/>
            </a:endParaRPr>
          </a:p>
          <a:p>
            <a:pPr indent="0" lvl="0" marL="0" rtl="0" algn="l">
              <a:spcBef>
                <a:spcPts val="1200"/>
              </a:spcBef>
              <a:spcAft>
                <a:spcPts val="0"/>
              </a:spcAft>
              <a:buNone/>
            </a:pPr>
            <a:r>
              <a:rPr b="1" lang="en-GB">
                <a:solidFill>
                  <a:srgbClr val="9900FF"/>
                </a:solidFill>
                <a:latin typeface="Lato"/>
                <a:ea typeface="Lato"/>
                <a:cs typeface="Lato"/>
                <a:sym typeface="Lato"/>
              </a:rPr>
              <a:t>Example</a:t>
            </a:r>
            <a:r>
              <a:rPr lang="en-GB">
                <a:solidFill>
                  <a:srgbClr val="9900FF"/>
                </a:solidFill>
                <a:latin typeface="Lato"/>
                <a:ea typeface="Lato"/>
                <a:cs typeface="Lato"/>
                <a:sym typeface="Lato"/>
              </a:rPr>
              <a:t>: A service class that processes orders can be reused in multiple applications, provided it receives the necessary dependencies (e.g., a data repository) via DI.</a:t>
            </a:r>
            <a:endParaRPr>
              <a:solidFill>
                <a:srgbClr val="9900FF"/>
              </a:solidFill>
              <a:latin typeface="Lato"/>
              <a:ea typeface="Lato"/>
              <a:cs typeface="Lato"/>
              <a:sym typeface="Lato"/>
            </a:endParaRPr>
          </a:p>
          <a:p>
            <a:pPr indent="0" lvl="0" marL="0" rtl="0" algn="l">
              <a:spcBef>
                <a:spcPts val="1200"/>
              </a:spcBef>
              <a:spcAft>
                <a:spcPts val="0"/>
              </a:spcAft>
              <a:buNone/>
            </a:pPr>
            <a:r>
              <a:rPr b="1" lang="en-GB">
                <a:solidFill>
                  <a:srgbClr val="9900FF"/>
                </a:solidFill>
                <a:latin typeface="Lato"/>
                <a:ea typeface="Lato"/>
                <a:cs typeface="Lato"/>
                <a:sym typeface="Lato"/>
              </a:rPr>
              <a:t>Testability:</a:t>
            </a:r>
            <a:endParaRPr b="1">
              <a:solidFill>
                <a:srgbClr val="9900FF"/>
              </a:solidFill>
              <a:latin typeface="Lato"/>
              <a:ea typeface="Lato"/>
              <a:cs typeface="Lato"/>
              <a:sym typeface="Lato"/>
            </a:endParaRPr>
          </a:p>
          <a:p>
            <a:pPr indent="0" lvl="0" marL="0" rtl="0" algn="l">
              <a:spcBef>
                <a:spcPts val="1200"/>
              </a:spcBef>
              <a:spcAft>
                <a:spcPts val="0"/>
              </a:spcAft>
              <a:buNone/>
            </a:pPr>
            <a:r>
              <a:rPr b="1" lang="en-GB">
                <a:solidFill>
                  <a:srgbClr val="9900FF"/>
                </a:solidFill>
                <a:latin typeface="Lato"/>
                <a:ea typeface="Lato"/>
                <a:cs typeface="Lato"/>
                <a:sym typeface="Lato"/>
              </a:rPr>
              <a:t>Benefit</a:t>
            </a:r>
            <a:r>
              <a:rPr lang="en-GB">
                <a:solidFill>
                  <a:srgbClr val="9900FF"/>
                </a:solidFill>
                <a:latin typeface="Lato"/>
                <a:ea typeface="Lato"/>
                <a:cs typeface="Lato"/>
                <a:sym typeface="Lato"/>
              </a:rPr>
              <a:t>: Classes that rely on DI are easier to test, especially with unit tests. Since dependencies can be injected, they can also be mocked or stubbed during testing, leading to more isolated and effective tests.</a:t>
            </a:r>
            <a:endParaRPr>
              <a:solidFill>
                <a:srgbClr val="9900FF"/>
              </a:solidFill>
              <a:latin typeface="Lato"/>
              <a:ea typeface="Lato"/>
              <a:cs typeface="Lato"/>
              <a:sym typeface="Lato"/>
            </a:endParaRPr>
          </a:p>
          <a:p>
            <a:pPr indent="0" lvl="0" marL="0" rtl="0" algn="l">
              <a:spcBef>
                <a:spcPts val="1200"/>
              </a:spcBef>
              <a:spcAft>
                <a:spcPts val="1200"/>
              </a:spcAft>
              <a:buNone/>
            </a:pPr>
            <a:r>
              <a:rPr b="1" lang="en-GB">
                <a:solidFill>
                  <a:srgbClr val="9900FF"/>
                </a:solidFill>
                <a:latin typeface="Lato"/>
                <a:ea typeface="Lato"/>
                <a:cs typeface="Lato"/>
                <a:sym typeface="Lato"/>
              </a:rPr>
              <a:t>Example</a:t>
            </a:r>
            <a:r>
              <a:rPr lang="en-GB">
                <a:solidFill>
                  <a:srgbClr val="9900FF"/>
                </a:solidFill>
                <a:latin typeface="Lato"/>
                <a:ea typeface="Lato"/>
                <a:cs typeface="Lato"/>
                <a:sym typeface="Lato"/>
              </a:rPr>
              <a:t>: In a unit test, you can inject a mock implementation of a data access object (DAO) into a service class to test its logic without needing a real database connection.</a:t>
            </a:r>
            <a:endParaRPr>
              <a:solidFill>
                <a:srgbClr val="9900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rgbClr val="9900FF"/>
                </a:solidFill>
                <a:latin typeface="Lato"/>
                <a:ea typeface="Lato"/>
                <a:cs typeface="Lato"/>
                <a:sym typeface="Lato"/>
              </a:rPr>
              <a:t>Benefits of Spring Approach</a:t>
            </a:r>
            <a:endParaRPr>
              <a:solidFill>
                <a:srgbClr val="9900FF"/>
              </a:solidFill>
              <a:latin typeface="Lato"/>
              <a:ea typeface="Lato"/>
              <a:cs typeface="Lato"/>
              <a:sym typeface="Lato"/>
            </a:endParaRPr>
          </a:p>
          <a:p>
            <a:pPr indent="0" lvl="0" marL="0" rtl="0" algn="ctr">
              <a:spcBef>
                <a:spcPts val="0"/>
              </a:spcBef>
              <a:spcAft>
                <a:spcPts val="0"/>
              </a:spcAft>
              <a:buClr>
                <a:schemeClr val="dk1"/>
              </a:buClr>
              <a:buSzPct val="39285"/>
              <a:buFont typeface="Arial"/>
              <a:buNone/>
            </a:pPr>
            <a:r>
              <a:t/>
            </a:r>
            <a:endParaRPr>
              <a:solidFill>
                <a:srgbClr val="9900FF"/>
              </a:solidFill>
              <a:latin typeface="Lato"/>
              <a:ea typeface="Lato"/>
              <a:cs typeface="Lato"/>
              <a:sym typeface="Lato"/>
            </a:endParaRPr>
          </a:p>
          <a:p>
            <a:pPr indent="0" lvl="0" marL="0" rtl="0" algn="ctr">
              <a:spcBef>
                <a:spcPts val="0"/>
              </a:spcBef>
              <a:spcAft>
                <a:spcPts val="0"/>
              </a:spcAft>
              <a:buNone/>
            </a:pPr>
            <a:r>
              <a:t/>
            </a:r>
            <a:endParaRPr>
              <a:solidFill>
                <a:srgbClr val="9900FF"/>
              </a:solidFill>
              <a:latin typeface="Lato"/>
              <a:ea typeface="Lato"/>
              <a:cs typeface="Lato"/>
              <a:sym typeface="Lato"/>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a:solidFill>
                  <a:srgbClr val="9900FF"/>
                </a:solidFill>
                <a:latin typeface="Lato"/>
                <a:ea typeface="Lato"/>
                <a:cs typeface="Lato"/>
                <a:sym typeface="Lato"/>
              </a:rPr>
              <a:t>Flexibility and Configurability:</a:t>
            </a:r>
            <a:endParaRPr b="1">
              <a:solidFill>
                <a:srgbClr val="9900FF"/>
              </a:solidFill>
              <a:latin typeface="Lato"/>
              <a:ea typeface="Lato"/>
              <a:cs typeface="Lato"/>
              <a:sym typeface="Lato"/>
            </a:endParaRPr>
          </a:p>
          <a:p>
            <a:pPr indent="0" lvl="0" marL="0" rtl="0" algn="l">
              <a:spcBef>
                <a:spcPts val="1200"/>
              </a:spcBef>
              <a:spcAft>
                <a:spcPts val="0"/>
              </a:spcAft>
              <a:buNone/>
            </a:pPr>
            <a:r>
              <a:rPr b="1" lang="en-GB">
                <a:solidFill>
                  <a:srgbClr val="9900FF"/>
                </a:solidFill>
                <a:latin typeface="Lato"/>
                <a:ea typeface="Lato"/>
                <a:cs typeface="Lato"/>
                <a:sym typeface="Lato"/>
              </a:rPr>
              <a:t>Benefit</a:t>
            </a:r>
            <a:r>
              <a:rPr lang="en-GB">
                <a:solidFill>
                  <a:srgbClr val="9900FF"/>
                </a:solidFill>
                <a:latin typeface="Lato"/>
                <a:ea typeface="Lato"/>
                <a:cs typeface="Lato"/>
                <a:sym typeface="Lato"/>
              </a:rPr>
              <a:t>: Spring provides several ways to configure and wire up components, from XML and Java-based configurations to annotations. This flexibility allows developers to choose the method that best fits their needs and the complexity of their application.</a:t>
            </a:r>
            <a:endParaRPr>
              <a:solidFill>
                <a:srgbClr val="9900FF"/>
              </a:solidFill>
              <a:latin typeface="Lato"/>
              <a:ea typeface="Lato"/>
              <a:cs typeface="Lato"/>
              <a:sym typeface="Lato"/>
            </a:endParaRPr>
          </a:p>
          <a:p>
            <a:pPr indent="0" lvl="0" marL="0" rtl="0" algn="l">
              <a:spcBef>
                <a:spcPts val="1200"/>
              </a:spcBef>
              <a:spcAft>
                <a:spcPts val="0"/>
              </a:spcAft>
              <a:buNone/>
            </a:pPr>
            <a:r>
              <a:rPr b="1" lang="en-GB">
                <a:solidFill>
                  <a:srgbClr val="9900FF"/>
                </a:solidFill>
                <a:latin typeface="Lato"/>
                <a:ea typeface="Lato"/>
                <a:cs typeface="Lato"/>
                <a:sym typeface="Lato"/>
              </a:rPr>
              <a:t>Example</a:t>
            </a:r>
            <a:r>
              <a:rPr lang="en-GB">
                <a:solidFill>
                  <a:srgbClr val="9900FF"/>
                </a:solidFill>
                <a:latin typeface="Lato"/>
                <a:ea typeface="Lato"/>
                <a:cs typeface="Lato"/>
                <a:sym typeface="Lato"/>
              </a:rPr>
              <a:t>: For a small application, annotation-based configuration might be sufficient. For a large enterprise application with complex dependency graphs, a combination of XML and Java-based configuration might be more appropriate</a:t>
            </a:r>
            <a:endParaRPr>
              <a:solidFill>
                <a:srgbClr val="9900FF"/>
              </a:solidFill>
              <a:latin typeface="Lato"/>
              <a:ea typeface="Lato"/>
              <a:cs typeface="Lato"/>
              <a:sym typeface="Lato"/>
            </a:endParaRPr>
          </a:p>
          <a:p>
            <a:pPr indent="0" lvl="0" marL="0" rtl="0" algn="l">
              <a:spcBef>
                <a:spcPts val="1200"/>
              </a:spcBef>
              <a:spcAft>
                <a:spcPts val="0"/>
              </a:spcAft>
              <a:buNone/>
            </a:pPr>
            <a:r>
              <a:rPr b="1" lang="en-GB">
                <a:solidFill>
                  <a:srgbClr val="9900FF"/>
                </a:solidFill>
                <a:latin typeface="Lato"/>
                <a:ea typeface="Lato"/>
                <a:cs typeface="Lato"/>
                <a:sym typeface="Lato"/>
              </a:rPr>
              <a:t>Ease of Integration:</a:t>
            </a:r>
            <a:endParaRPr b="1">
              <a:solidFill>
                <a:srgbClr val="9900FF"/>
              </a:solidFill>
              <a:latin typeface="Lato"/>
              <a:ea typeface="Lato"/>
              <a:cs typeface="Lato"/>
              <a:sym typeface="Lato"/>
            </a:endParaRPr>
          </a:p>
          <a:p>
            <a:pPr indent="0" lvl="0" marL="0" rtl="0" algn="l">
              <a:spcBef>
                <a:spcPts val="1200"/>
              </a:spcBef>
              <a:spcAft>
                <a:spcPts val="0"/>
              </a:spcAft>
              <a:buNone/>
            </a:pPr>
            <a:r>
              <a:rPr lang="en-GB">
                <a:solidFill>
                  <a:srgbClr val="9900FF"/>
                </a:solidFill>
                <a:latin typeface="Lato"/>
                <a:ea typeface="Lato"/>
                <a:cs typeface="Lato"/>
                <a:sym typeface="Lato"/>
              </a:rPr>
              <a:t>Benefit: Spring's loosely coupled design and DI make it easier to integrate with other frameworks and libraries. Spring's architecture allows it to be used alongside other technologies without major conflicts.</a:t>
            </a:r>
            <a:endParaRPr>
              <a:solidFill>
                <a:srgbClr val="9900FF"/>
              </a:solidFill>
              <a:latin typeface="Lato"/>
              <a:ea typeface="Lato"/>
              <a:cs typeface="Lato"/>
              <a:sym typeface="Lato"/>
            </a:endParaRPr>
          </a:p>
          <a:p>
            <a:pPr indent="0" lvl="0" marL="0" rtl="0" algn="l">
              <a:spcBef>
                <a:spcPts val="1200"/>
              </a:spcBef>
              <a:spcAft>
                <a:spcPts val="1200"/>
              </a:spcAft>
              <a:buNone/>
            </a:pPr>
            <a:r>
              <a:rPr lang="en-GB">
                <a:solidFill>
                  <a:srgbClr val="9900FF"/>
                </a:solidFill>
                <a:latin typeface="Lato"/>
                <a:ea typeface="Lato"/>
                <a:cs typeface="Lato"/>
                <a:sym typeface="Lato"/>
              </a:rPr>
              <a:t>Example: You can easily integrate Spring with Hibernate for ORM (Object-Relational Mapping), with Spring handling transaction management and Hibernate managing the persistence.</a:t>
            </a:r>
            <a:endParaRPr>
              <a:solidFill>
                <a:srgbClr val="9900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1329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500">
                <a:solidFill>
                  <a:srgbClr val="9900FF"/>
                </a:solidFill>
                <a:latin typeface="Lato"/>
                <a:ea typeface="Lato"/>
                <a:cs typeface="Lato"/>
                <a:sym typeface="Lato"/>
              </a:rPr>
              <a:t>Benefits of Spring Approach</a:t>
            </a:r>
            <a:endParaRPr b="1" sz="3900"/>
          </a:p>
        </p:txBody>
      </p:sp>
      <p:sp>
        <p:nvSpPr>
          <p:cNvPr id="121" name="Google Shape;121;p24"/>
          <p:cNvSpPr txBox="1"/>
          <p:nvPr>
            <p:ph idx="1" type="body"/>
          </p:nvPr>
        </p:nvSpPr>
        <p:spPr>
          <a:xfrm>
            <a:off x="75500" y="705675"/>
            <a:ext cx="8756700" cy="44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70"/>
              <a:buFont typeface="Arial"/>
              <a:buNone/>
            </a:pPr>
            <a:r>
              <a:rPr b="1" lang="en-GB" sz="1400">
                <a:solidFill>
                  <a:srgbClr val="9900FF"/>
                </a:solidFill>
                <a:latin typeface="Lato"/>
                <a:ea typeface="Lato"/>
                <a:cs typeface="Lato"/>
                <a:sym typeface="Lato"/>
              </a:rPr>
              <a:t>Maintainability:</a:t>
            </a:r>
            <a:endParaRPr b="1" sz="1400">
              <a:solidFill>
                <a:srgbClr val="9900FF"/>
              </a:solidFill>
              <a:latin typeface="Lato"/>
              <a:ea typeface="Lato"/>
              <a:cs typeface="Lato"/>
              <a:sym typeface="Lato"/>
            </a:endParaRPr>
          </a:p>
          <a:p>
            <a:pPr indent="0" lvl="0" marL="0" rtl="0" algn="l">
              <a:spcBef>
                <a:spcPts val="1200"/>
              </a:spcBef>
              <a:spcAft>
                <a:spcPts val="0"/>
              </a:spcAft>
              <a:buClr>
                <a:schemeClr val="dk1"/>
              </a:buClr>
              <a:buSzPts val="770"/>
              <a:buFont typeface="Arial"/>
              <a:buNone/>
            </a:pPr>
            <a:r>
              <a:rPr b="1" lang="en-GB" sz="1400">
                <a:solidFill>
                  <a:srgbClr val="9900FF"/>
                </a:solidFill>
                <a:latin typeface="Lato"/>
                <a:ea typeface="Lato"/>
                <a:cs typeface="Lato"/>
                <a:sym typeface="Lato"/>
              </a:rPr>
              <a:t>Benefit</a:t>
            </a:r>
            <a:r>
              <a:rPr lang="en-GB" sz="1400">
                <a:solidFill>
                  <a:srgbClr val="9900FF"/>
                </a:solidFill>
                <a:latin typeface="Lato"/>
                <a:ea typeface="Lato"/>
                <a:cs typeface="Lato"/>
                <a:sym typeface="Lato"/>
              </a:rPr>
              <a:t>: Applications built with Spring's principles are easier to maintain over time. Since components are loosely coupled and follow DI, updating or replacing a component is less likely to cause issues elsewhere in the application.</a:t>
            </a:r>
            <a:endParaRPr sz="1400">
              <a:solidFill>
                <a:srgbClr val="9900FF"/>
              </a:solidFill>
              <a:latin typeface="Lato"/>
              <a:ea typeface="Lato"/>
              <a:cs typeface="Lato"/>
              <a:sym typeface="Lato"/>
            </a:endParaRPr>
          </a:p>
          <a:p>
            <a:pPr indent="0" lvl="0" marL="0" rtl="0" algn="l">
              <a:spcBef>
                <a:spcPts val="1200"/>
              </a:spcBef>
              <a:spcAft>
                <a:spcPts val="0"/>
              </a:spcAft>
              <a:buClr>
                <a:schemeClr val="dk1"/>
              </a:buClr>
              <a:buSzPts val="770"/>
              <a:buFont typeface="Arial"/>
              <a:buNone/>
            </a:pPr>
            <a:r>
              <a:rPr b="1" lang="en-GB" sz="1400">
                <a:solidFill>
                  <a:srgbClr val="9900FF"/>
                </a:solidFill>
                <a:latin typeface="Lato"/>
                <a:ea typeface="Lato"/>
                <a:cs typeface="Lato"/>
                <a:sym typeface="Lato"/>
              </a:rPr>
              <a:t>Example</a:t>
            </a:r>
            <a:r>
              <a:rPr lang="en-GB" sz="1400">
                <a:solidFill>
                  <a:srgbClr val="9900FF"/>
                </a:solidFill>
                <a:latin typeface="Lato"/>
                <a:ea typeface="Lato"/>
                <a:cs typeface="Lato"/>
                <a:sym typeface="Lato"/>
              </a:rPr>
              <a:t>: If you need to replace a third-party library with a new one, Spring's DI mechanism allows you to swap out the implementation without having to rewrite significant parts of your application.</a:t>
            </a:r>
            <a:endParaRPr sz="1400">
              <a:solidFill>
                <a:srgbClr val="9900FF"/>
              </a:solidFill>
              <a:latin typeface="Lato"/>
              <a:ea typeface="Lato"/>
              <a:cs typeface="Lato"/>
              <a:sym typeface="Lato"/>
            </a:endParaRPr>
          </a:p>
          <a:p>
            <a:pPr indent="0" lvl="0" marL="0" rtl="0" algn="l">
              <a:spcBef>
                <a:spcPts val="1200"/>
              </a:spcBef>
              <a:spcAft>
                <a:spcPts val="0"/>
              </a:spcAft>
              <a:buSzPts val="770"/>
              <a:buNone/>
            </a:pPr>
            <a:r>
              <a:rPr b="1" lang="en-GB" sz="1400">
                <a:solidFill>
                  <a:srgbClr val="9900FF"/>
                </a:solidFill>
                <a:latin typeface="Lato"/>
                <a:ea typeface="Lato"/>
                <a:cs typeface="Lato"/>
                <a:sym typeface="Lato"/>
              </a:rPr>
              <a:t>Scalability:</a:t>
            </a:r>
            <a:endParaRPr b="1" sz="1400">
              <a:solidFill>
                <a:srgbClr val="9900FF"/>
              </a:solidFill>
              <a:latin typeface="Lato"/>
              <a:ea typeface="Lato"/>
              <a:cs typeface="Lato"/>
              <a:sym typeface="Lato"/>
            </a:endParaRPr>
          </a:p>
          <a:p>
            <a:pPr indent="0" lvl="0" marL="0" rtl="0" algn="l">
              <a:spcBef>
                <a:spcPts val="1200"/>
              </a:spcBef>
              <a:spcAft>
                <a:spcPts val="0"/>
              </a:spcAft>
              <a:buSzPts val="770"/>
              <a:buNone/>
            </a:pPr>
            <a:r>
              <a:rPr b="1" lang="en-GB" sz="1400">
                <a:solidFill>
                  <a:srgbClr val="9900FF"/>
                </a:solidFill>
                <a:latin typeface="Lato"/>
                <a:ea typeface="Lato"/>
                <a:cs typeface="Lato"/>
                <a:sym typeface="Lato"/>
              </a:rPr>
              <a:t>Benefit</a:t>
            </a:r>
            <a:r>
              <a:rPr lang="en-GB" sz="1400">
                <a:solidFill>
                  <a:srgbClr val="9900FF"/>
                </a:solidFill>
                <a:latin typeface="Lato"/>
                <a:ea typeface="Lato"/>
                <a:cs typeface="Lato"/>
                <a:sym typeface="Lato"/>
              </a:rPr>
              <a:t>: Spring's design promotes the development of scalable applications. As your application grows, the loosely coupled nature of Spring components ensures that new features can be added with minimal disruption to existing code.</a:t>
            </a:r>
            <a:endParaRPr sz="1400">
              <a:solidFill>
                <a:srgbClr val="9900FF"/>
              </a:solidFill>
              <a:latin typeface="Lato"/>
              <a:ea typeface="Lato"/>
              <a:cs typeface="Lato"/>
              <a:sym typeface="Lato"/>
            </a:endParaRPr>
          </a:p>
          <a:p>
            <a:pPr indent="0" lvl="0" marL="0" rtl="0" algn="l">
              <a:spcBef>
                <a:spcPts val="1200"/>
              </a:spcBef>
              <a:spcAft>
                <a:spcPts val="1200"/>
              </a:spcAft>
              <a:buSzPts val="770"/>
              <a:buNone/>
            </a:pPr>
            <a:r>
              <a:rPr b="1" lang="en-GB" sz="1400">
                <a:solidFill>
                  <a:srgbClr val="9900FF"/>
                </a:solidFill>
                <a:latin typeface="Lato"/>
                <a:ea typeface="Lato"/>
                <a:cs typeface="Lato"/>
                <a:sym typeface="Lato"/>
              </a:rPr>
              <a:t>Example</a:t>
            </a:r>
            <a:r>
              <a:rPr lang="en-GB" sz="1400">
                <a:solidFill>
                  <a:srgbClr val="9900FF"/>
                </a:solidFill>
                <a:latin typeface="Lato"/>
                <a:ea typeface="Lato"/>
                <a:cs typeface="Lato"/>
                <a:sym typeface="Lato"/>
              </a:rPr>
              <a:t>: Adding a new payment method to an e-commerce application can be done by introducing a new payment service implementation, which can then be injected where needed, without affecting the existing payment methods.</a:t>
            </a:r>
            <a:endParaRPr sz="1400">
              <a:solidFill>
                <a:srgbClr val="9900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1222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rgbClr val="9900FF"/>
                </a:solidFill>
                <a:latin typeface="Lato"/>
                <a:ea typeface="Lato"/>
                <a:cs typeface="Lato"/>
                <a:sym typeface="Lato"/>
              </a:rPr>
              <a:t>Core Concepts</a:t>
            </a:r>
            <a:endParaRPr>
              <a:solidFill>
                <a:srgbClr val="9900FF"/>
              </a:solidFill>
              <a:latin typeface="Lato"/>
              <a:ea typeface="Lato"/>
              <a:cs typeface="Lato"/>
              <a:sym typeface="Lato"/>
            </a:endParaRPr>
          </a:p>
          <a:p>
            <a:pPr indent="0" lvl="0" marL="0" rtl="0" algn="ctr">
              <a:spcBef>
                <a:spcPts val="0"/>
              </a:spcBef>
              <a:spcAft>
                <a:spcPts val="0"/>
              </a:spcAft>
              <a:buClr>
                <a:schemeClr val="dk1"/>
              </a:buClr>
              <a:buSzPct val="39285"/>
              <a:buFont typeface="Arial"/>
              <a:buNone/>
            </a:pPr>
            <a:r>
              <a:t/>
            </a:r>
            <a:endParaRPr>
              <a:solidFill>
                <a:srgbClr val="9900FF"/>
              </a:solidFill>
              <a:latin typeface="Lato"/>
              <a:ea typeface="Lato"/>
              <a:cs typeface="Lato"/>
              <a:sym typeface="Lato"/>
            </a:endParaRPr>
          </a:p>
          <a:p>
            <a:pPr indent="0" lvl="0" marL="0" rtl="0" algn="ctr">
              <a:spcBef>
                <a:spcPts val="0"/>
              </a:spcBef>
              <a:spcAft>
                <a:spcPts val="0"/>
              </a:spcAft>
              <a:buNone/>
            </a:pPr>
            <a:r>
              <a:t/>
            </a:r>
            <a:endParaRPr>
              <a:solidFill>
                <a:srgbClr val="9900FF"/>
              </a:solidFill>
              <a:latin typeface="Lato"/>
              <a:ea typeface="Lato"/>
              <a:cs typeface="Lato"/>
              <a:sym typeface="Lato"/>
            </a:endParaRPr>
          </a:p>
        </p:txBody>
      </p:sp>
      <p:sp>
        <p:nvSpPr>
          <p:cNvPr id="127" name="Google Shape;127;p25"/>
          <p:cNvSpPr txBox="1"/>
          <p:nvPr>
            <p:ph idx="1" type="body"/>
          </p:nvPr>
        </p:nvSpPr>
        <p:spPr>
          <a:xfrm>
            <a:off x="75500" y="648750"/>
            <a:ext cx="8877300" cy="44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88"/>
              <a:buFont typeface="Arial"/>
              <a:buNone/>
            </a:pPr>
            <a:r>
              <a:rPr b="1" lang="en-GB" sz="1225">
                <a:solidFill>
                  <a:srgbClr val="9900FF"/>
                </a:solidFill>
                <a:latin typeface="Lato"/>
                <a:ea typeface="Lato"/>
                <a:cs typeface="Lato"/>
                <a:sym typeface="Lato"/>
              </a:rPr>
              <a:t>1. Beans and the IoC Container</a:t>
            </a:r>
            <a:endParaRPr b="1" sz="1225">
              <a:solidFill>
                <a:srgbClr val="9900FF"/>
              </a:solidFill>
              <a:latin typeface="Lato"/>
              <a:ea typeface="Lato"/>
              <a:cs typeface="Lato"/>
              <a:sym typeface="Lato"/>
            </a:endParaRPr>
          </a:p>
          <a:p>
            <a:pPr indent="0" lvl="0" marL="0" rtl="0" algn="l">
              <a:spcBef>
                <a:spcPts val="1200"/>
              </a:spcBef>
              <a:spcAft>
                <a:spcPts val="0"/>
              </a:spcAft>
              <a:buClr>
                <a:schemeClr val="dk1"/>
              </a:buClr>
              <a:buSzPts val="688"/>
              <a:buFont typeface="Arial"/>
              <a:buNone/>
            </a:pPr>
            <a:r>
              <a:rPr b="1" lang="en-GB" sz="1225">
                <a:solidFill>
                  <a:srgbClr val="9900FF"/>
                </a:solidFill>
                <a:latin typeface="Lato"/>
                <a:ea typeface="Lato"/>
                <a:cs typeface="Lato"/>
                <a:sym typeface="Lato"/>
              </a:rPr>
              <a:t>Beans</a:t>
            </a:r>
            <a:r>
              <a:rPr lang="en-GB" sz="1225">
                <a:solidFill>
                  <a:srgbClr val="9900FF"/>
                </a:solidFill>
                <a:latin typeface="Lato"/>
                <a:ea typeface="Lato"/>
                <a:cs typeface="Lato"/>
                <a:sym typeface="Lato"/>
              </a:rPr>
              <a:t>: In Spring, a bean is an object that is managed by the IoC container. Beans are typically defined in a configuration file (XML or Java annotations) and are created, wired together, and managed by the container.</a:t>
            </a:r>
            <a:endParaRPr sz="1225">
              <a:solidFill>
                <a:srgbClr val="9900FF"/>
              </a:solidFill>
              <a:latin typeface="Lato"/>
              <a:ea typeface="Lato"/>
              <a:cs typeface="Lato"/>
              <a:sym typeface="Lato"/>
            </a:endParaRPr>
          </a:p>
          <a:p>
            <a:pPr indent="0" lvl="0" marL="0" rtl="0" algn="l">
              <a:spcBef>
                <a:spcPts val="1200"/>
              </a:spcBef>
              <a:spcAft>
                <a:spcPts val="0"/>
              </a:spcAft>
              <a:buClr>
                <a:schemeClr val="dk1"/>
              </a:buClr>
              <a:buSzPts val="688"/>
              <a:buFont typeface="Arial"/>
              <a:buNone/>
            </a:pPr>
            <a:r>
              <a:rPr b="1" lang="en-GB" sz="1225">
                <a:solidFill>
                  <a:srgbClr val="9900FF"/>
                </a:solidFill>
                <a:latin typeface="Lato"/>
                <a:ea typeface="Lato"/>
                <a:cs typeface="Lato"/>
                <a:sym typeface="Lato"/>
              </a:rPr>
              <a:t>IoC Container: </a:t>
            </a:r>
            <a:r>
              <a:rPr lang="en-GB" sz="1225">
                <a:solidFill>
                  <a:srgbClr val="9900FF"/>
                </a:solidFill>
                <a:latin typeface="Lato"/>
                <a:ea typeface="Lato"/>
                <a:cs typeface="Lato"/>
                <a:sym typeface="Lato"/>
              </a:rPr>
              <a:t>The IoC container is responsible for managing the lifecycle of beans, resolving their dependencies, and injecting those dependencies where needed. The most common IoC containers in Spring are ApplicationContext and BeanFactory.</a:t>
            </a:r>
            <a:endParaRPr sz="1225">
              <a:solidFill>
                <a:srgbClr val="9900FF"/>
              </a:solidFill>
              <a:latin typeface="Lato"/>
              <a:ea typeface="Lato"/>
              <a:cs typeface="Lato"/>
              <a:sym typeface="Lato"/>
            </a:endParaRPr>
          </a:p>
          <a:p>
            <a:pPr indent="0" lvl="0" marL="0" rtl="0" algn="l">
              <a:spcBef>
                <a:spcPts val="1200"/>
              </a:spcBef>
              <a:spcAft>
                <a:spcPts val="0"/>
              </a:spcAft>
              <a:buClr>
                <a:schemeClr val="dk1"/>
              </a:buClr>
              <a:buSzPts val="688"/>
              <a:buFont typeface="Arial"/>
              <a:buNone/>
            </a:pPr>
            <a:r>
              <a:rPr b="1" lang="en-GB" sz="1225">
                <a:solidFill>
                  <a:srgbClr val="9900FF"/>
                </a:solidFill>
                <a:latin typeface="Lato"/>
                <a:ea typeface="Lato"/>
                <a:cs typeface="Lato"/>
                <a:sym typeface="Lato"/>
              </a:rPr>
              <a:t>2. Annotations</a:t>
            </a:r>
            <a:endParaRPr b="1" sz="1225">
              <a:solidFill>
                <a:srgbClr val="9900FF"/>
              </a:solidFill>
              <a:latin typeface="Lato"/>
              <a:ea typeface="Lato"/>
              <a:cs typeface="Lato"/>
              <a:sym typeface="Lato"/>
            </a:endParaRPr>
          </a:p>
          <a:p>
            <a:pPr indent="0" lvl="0" marL="0" rtl="0" algn="l">
              <a:spcBef>
                <a:spcPts val="1200"/>
              </a:spcBef>
              <a:spcAft>
                <a:spcPts val="0"/>
              </a:spcAft>
              <a:buSzPts val="688"/>
              <a:buNone/>
            </a:pPr>
            <a:r>
              <a:rPr lang="en-GB" sz="1225">
                <a:solidFill>
                  <a:srgbClr val="9900FF"/>
                </a:solidFill>
                <a:latin typeface="Lato"/>
                <a:ea typeface="Lato"/>
                <a:cs typeface="Lato"/>
                <a:sym typeface="Lato"/>
              </a:rPr>
              <a:t>Spring introduced annotations to reduce the need for extensive XML configuration. Some commonly used annotations include:</a:t>
            </a:r>
            <a:endParaRPr sz="1225">
              <a:solidFill>
                <a:srgbClr val="9900FF"/>
              </a:solidFill>
              <a:latin typeface="Lato"/>
              <a:ea typeface="Lato"/>
              <a:cs typeface="Lato"/>
              <a:sym typeface="Lato"/>
            </a:endParaRPr>
          </a:p>
          <a:p>
            <a:pPr indent="0" lvl="0" marL="0" rtl="0" algn="l">
              <a:spcBef>
                <a:spcPts val="1200"/>
              </a:spcBef>
              <a:spcAft>
                <a:spcPts val="0"/>
              </a:spcAft>
              <a:buSzPts val="688"/>
              <a:buNone/>
            </a:pPr>
            <a:r>
              <a:rPr lang="en-GB" sz="1225">
                <a:solidFill>
                  <a:srgbClr val="9900FF"/>
                </a:solidFill>
                <a:latin typeface="Lato"/>
                <a:ea typeface="Lato"/>
                <a:cs typeface="Lato"/>
                <a:sym typeface="Lato"/>
              </a:rPr>
              <a:t>@</a:t>
            </a:r>
            <a:r>
              <a:rPr b="1" lang="en-GB" sz="1225">
                <a:solidFill>
                  <a:srgbClr val="9900FF"/>
                </a:solidFill>
                <a:latin typeface="Lato"/>
                <a:ea typeface="Lato"/>
                <a:cs typeface="Lato"/>
                <a:sym typeface="Lato"/>
              </a:rPr>
              <a:t>Component</a:t>
            </a:r>
            <a:r>
              <a:rPr lang="en-GB" sz="1225">
                <a:solidFill>
                  <a:srgbClr val="9900FF"/>
                </a:solidFill>
                <a:latin typeface="Lato"/>
                <a:ea typeface="Lato"/>
                <a:cs typeface="Lato"/>
                <a:sym typeface="Lato"/>
              </a:rPr>
              <a:t>: Marks a Java class as a Spring bean.</a:t>
            </a:r>
            <a:endParaRPr sz="1225">
              <a:solidFill>
                <a:srgbClr val="9900FF"/>
              </a:solidFill>
              <a:latin typeface="Lato"/>
              <a:ea typeface="Lato"/>
              <a:cs typeface="Lato"/>
              <a:sym typeface="Lato"/>
            </a:endParaRPr>
          </a:p>
          <a:p>
            <a:pPr indent="0" lvl="0" marL="0" rtl="0" algn="l">
              <a:spcBef>
                <a:spcPts val="1200"/>
              </a:spcBef>
              <a:spcAft>
                <a:spcPts val="0"/>
              </a:spcAft>
              <a:buSzPts val="688"/>
              <a:buNone/>
            </a:pPr>
            <a:r>
              <a:rPr lang="en-GB" sz="1225">
                <a:solidFill>
                  <a:srgbClr val="9900FF"/>
                </a:solidFill>
                <a:latin typeface="Lato"/>
                <a:ea typeface="Lato"/>
                <a:cs typeface="Lato"/>
                <a:sym typeface="Lato"/>
              </a:rPr>
              <a:t>@</a:t>
            </a:r>
            <a:r>
              <a:rPr b="1" lang="en-GB" sz="1225">
                <a:solidFill>
                  <a:srgbClr val="9900FF"/>
                </a:solidFill>
                <a:latin typeface="Lato"/>
                <a:ea typeface="Lato"/>
                <a:cs typeface="Lato"/>
                <a:sym typeface="Lato"/>
              </a:rPr>
              <a:t>Autowired</a:t>
            </a:r>
            <a:r>
              <a:rPr lang="en-GB" sz="1225">
                <a:solidFill>
                  <a:srgbClr val="9900FF"/>
                </a:solidFill>
                <a:latin typeface="Lato"/>
                <a:ea typeface="Lato"/>
                <a:cs typeface="Lato"/>
                <a:sym typeface="Lato"/>
              </a:rPr>
              <a:t>: Used for automatic dependency injection.</a:t>
            </a:r>
            <a:endParaRPr sz="1225">
              <a:solidFill>
                <a:srgbClr val="9900FF"/>
              </a:solidFill>
              <a:latin typeface="Lato"/>
              <a:ea typeface="Lato"/>
              <a:cs typeface="Lato"/>
              <a:sym typeface="Lato"/>
            </a:endParaRPr>
          </a:p>
          <a:p>
            <a:pPr indent="0" lvl="0" marL="0" rtl="0" algn="l">
              <a:spcBef>
                <a:spcPts val="1200"/>
              </a:spcBef>
              <a:spcAft>
                <a:spcPts val="0"/>
              </a:spcAft>
              <a:buSzPts val="688"/>
              <a:buNone/>
            </a:pPr>
            <a:r>
              <a:rPr lang="en-GB" sz="1225">
                <a:solidFill>
                  <a:srgbClr val="9900FF"/>
                </a:solidFill>
                <a:latin typeface="Lato"/>
                <a:ea typeface="Lato"/>
                <a:cs typeface="Lato"/>
                <a:sym typeface="Lato"/>
              </a:rPr>
              <a:t>@</a:t>
            </a:r>
            <a:r>
              <a:rPr b="1" lang="en-GB" sz="1225">
                <a:solidFill>
                  <a:srgbClr val="9900FF"/>
                </a:solidFill>
                <a:latin typeface="Lato"/>
                <a:ea typeface="Lato"/>
                <a:cs typeface="Lato"/>
                <a:sym typeface="Lato"/>
              </a:rPr>
              <a:t>Configuration</a:t>
            </a:r>
            <a:r>
              <a:rPr lang="en-GB" sz="1225">
                <a:solidFill>
                  <a:srgbClr val="9900FF"/>
                </a:solidFill>
                <a:latin typeface="Lato"/>
                <a:ea typeface="Lato"/>
                <a:cs typeface="Lato"/>
                <a:sym typeface="Lato"/>
              </a:rPr>
              <a:t>: Indicates that a class is a source of bean definitions.</a:t>
            </a:r>
            <a:endParaRPr sz="1225">
              <a:solidFill>
                <a:srgbClr val="9900FF"/>
              </a:solidFill>
              <a:latin typeface="Lato"/>
              <a:ea typeface="Lato"/>
              <a:cs typeface="Lato"/>
              <a:sym typeface="Lato"/>
            </a:endParaRPr>
          </a:p>
          <a:p>
            <a:pPr indent="0" lvl="0" marL="0" rtl="0" algn="l">
              <a:spcBef>
                <a:spcPts val="1200"/>
              </a:spcBef>
              <a:spcAft>
                <a:spcPts val="0"/>
              </a:spcAft>
              <a:buSzPts val="688"/>
              <a:buNone/>
            </a:pPr>
            <a:r>
              <a:rPr lang="en-GB" sz="1225">
                <a:solidFill>
                  <a:srgbClr val="9900FF"/>
                </a:solidFill>
                <a:latin typeface="Lato"/>
                <a:ea typeface="Lato"/>
                <a:cs typeface="Lato"/>
                <a:sym typeface="Lato"/>
              </a:rPr>
              <a:t>@</a:t>
            </a:r>
            <a:r>
              <a:rPr b="1" lang="en-GB" sz="1225">
                <a:solidFill>
                  <a:srgbClr val="9900FF"/>
                </a:solidFill>
                <a:latin typeface="Lato"/>
                <a:ea typeface="Lato"/>
                <a:cs typeface="Lato"/>
                <a:sym typeface="Lato"/>
              </a:rPr>
              <a:t>Service</a:t>
            </a:r>
            <a:r>
              <a:rPr lang="en-GB" sz="1225">
                <a:solidFill>
                  <a:srgbClr val="9900FF"/>
                </a:solidFill>
                <a:latin typeface="Lato"/>
                <a:ea typeface="Lato"/>
                <a:cs typeface="Lato"/>
                <a:sym typeface="Lato"/>
              </a:rPr>
              <a:t>, @</a:t>
            </a:r>
            <a:r>
              <a:rPr b="1" lang="en-GB" sz="1225">
                <a:solidFill>
                  <a:srgbClr val="9900FF"/>
                </a:solidFill>
                <a:latin typeface="Lato"/>
                <a:ea typeface="Lato"/>
                <a:cs typeface="Lato"/>
                <a:sym typeface="Lato"/>
              </a:rPr>
              <a:t>Repository</a:t>
            </a:r>
            <a:r>
              <a:rPr lang="en-GB" sz="1225">
                <a:solidFill>
                  <a:srgbClr val="9900FF"/>
                </a:solidFill>
                <a:latin typeface="Lato"/>
                <a:ea typeface="Lato"/>
                <a:cs typeface="Lato"/>
                <a:sym typeface="Lato"/>
              </a:rPr>
              <a:t>, @</a:t>
            </a:r>
            <a:r>
              <a:rPr b="1" lang="en-GB" sz="1225">
                <a:solidFill>
                  <a:srgbClr val="9900FF"/>
                </a:solidFill>
                <a:latin typeface="Lato"/>
                <a:ea typeface="Lato"/>
                <a:cs typeface="Lato"/>
                <a:sym typeface="Lato"/>
              </a:rPr>
              <a:t>Controller</a:t>
            </a:r>
            <a:r>
              <a:rPr lang="en-GB" sz="1225">
                <a:solidFill>
                  <a:srgbClr val="9900FF"/>
                </a:solidFill>
                <a:latin typeface="Lato"/>
                <a:ea typeface="Lato"/>
                <a:cs typeface="Lato"/>
                <a:sym typeface="Lato"/>
              </a:rPr>
              <a:t>: Specialized stereotypes for different layers in an application.</a:t>
            </a:r>
            <a:endParaRPr sz="1225">
              <a:solidFill>
                <a:srgbClr val="9900FF"/>
              </a:solidFill>
              <a:latin typeface="Lato"/>
              <a:ea typeface="Lato"/>
              <a:cs typeface="Lato"/>
              <a:sym typeface="Lato"/>
            </a:endParaRPr>
          </a:p>
          <a:p>
            <a:pPr indent="0" lvl="0" marL="0" rtl="0" algn="l">
              <a:spcBef>
                <a:spcPts val="1200"/>
              </a:spcBef>
              <a:spcAft>
                <a:spcPts val="1200"/>
              </a:spcAft>
              <a:buSzPts val="688"/>
              <a:buNone/>
            </a:pPr>
            <a:r>
              <a:rPr lang="en-GB" sz="1225">
                <a:solidFill>
                  <a:srgbClr val="9900FF"/>
                </a:solidFill>
                <a:latin typeface="Lato"/>
                <a:ea typeface="Lato"/>
                <a:cs typeface="Lato"/>
                <a:sym typeface="Lato"/>
              </a:rPr>
              <a:t>@</a:t>
            </a:r>
            <a:r>
              <a:rPr b="1" lang="en-GB" sz="1225">
                <a:solidFill>
                  <a:srgbClr val="9900FF"/>
                </a:solidFill>
                <a:latin typeface="Lato"/>
                <a:ea typeface="Lato"/>
                <a:cs typeface="Lato"/>
                <a:sym typeface="Lato"/>
              </a:rPr>
              <a:t>Aspect</a:t>
            </a:r>
            <a:r>
              <a:rPr lang="en-GB" sz="1225">
                <a:solidFill>
                  <a:srgbClr val="9900FF"/>
                </a:solidFill>
                <a:latin typeface="Lato"/>
                <a:ea typeface="Lato"/>
                <a:cs typeface="Lato"/>
                <a:sym typeface="Lato"/>
              </a:rPr>
              <a:t>: Used to define aspects in Spring AOP.</a:t>
            </a:r>
            <a:endParaRPr sz="1225">
              <a:solidFill>
                <a:srgbClr val="99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Clr>
                <a:schemeClr val="dk1"/>
              </a:buClr>
              <a:buSzPct val="40909"/>
              <a:buFont typeface="Arial"/>
              <a:buNone/>
            </a:pPr>
            <a:r>
              <a:rPr b="1" lang="en-GB" sz="2688">
                <a:solidFill>
                  <a:srgbClr val="9900FF"/>
                </a:solidFill>
                <a:latin typeface="Lato"/>
                <a:ea typeface="Lato"/>
                <a:cs typeface="Lato"/>
                <a:sym typeface="Lato"/>
              </a:rPr>
              <a:t>Spring Boot and Spring Initializr</a:t>
            </a:r>
            <a:endParaRPr b="1" sz="3688">
              <a:solidFill>
                <a:srgbClr val="9900FF"/>
              </a:solidFill>
              <a:latin typeface="Lato"/>
              <a:ea typeface="Lato"/>
              <a:cs typeface="Lato"/>
              <a:sym typeface="Lato"/>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a:solidFill>
                  <a:srgbClr val="9900FF"/>
                </a:solidFill>
                <a:latin typeface="Lato"/>
                <a:ea typeface="Lato"/>
                <a:cs typeface="Lato"/>
                <a:sym typeface="Lato"/>
              </a:rPr>
              <a:t>Spring Boot: </a:t>
            </a:r>
            <a:r>
              <a:rPr lang="en-GB">
                <a:solidFill>
                  <a:srgbClr val="9900FF"/>
                </a:solidFill>
                <a:latin typeface="Lato"/>
                <a:ea typeface="Lato"/>
                <a:cs typeface="Lato"/>
                <a:sym typeface="Lato"/>
              </a:rPr>
              <a:t>Provides a rapid application development platform with embedded servers like Tomcat, default configurations, and production-ready features out of the box.</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a:solidFill>
                  <a:srgbClr val="9900FF"/>
                </a:solidFill>
                <a:latin typeface="Lato"/>
                <a:ea typeface="Lato"/>
                <a:cs typeface="Lato"/>
                <a:sym typeface="Lato"/>
              </a:rPr>
              <a:t>Spring Initializr: </a:t>
            </a:r>
            <a:r>
              <a:rPr lang="en-GB">
                <a:solidFill>
                  <a:srgbClr val="9900FF"/>
                </a:solidFill>
                <a:latin typeface="Lato"/>
                <a:ea typeface="Lato"/>
                <a:cs typeface="Lato"/>
                <a:sym typeface="Lato"/>
              </a:rPr>
              <a:t>A web-based tool provided by Spring to generate a Spring Boot project structure with the desired dependencies, which can be imported directly into an IDE.</a:t>
            </a:r>
            <a:endParaRPr>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400">
                <a:solidFill>
                  <a:srgbClr val="9900FF"/>
                </a:solidFill>
                <a:latin typeface="Lato"/>
                <a:ea typeface="Lato"/>
                <a:cs typeface="Lato"/>
                <a:sym typeface="Lato"/>
              </a:rPr>
              <a:t>Autowiring by type, by name</a:t>
            </a:r>
            <a:endParaRPr b="1" sz="3900">
              <a:latin typeface="Lato"/>
              <a:ea typeface="Lato"/>
              <a:cs typeface="Lato"/>
              <a:sym typeface="Lato"/>
            </a:endParaRPr>
          </a:p>
        </p:txBody>
      </p:sp>
      <p:sp>
        <p:nvSpPr>
          <p:cNvPr id="139" name="Google Shape;139;p27"/>
          <p:cNvSpPr txBox="1"/>
          <p:nvPr>
            <p:ph idx="1" type="body"/>
          </p:nvPr>
        </p:nvSpPr>
        <p:spPr>
          <a:xfrm>
            <a:off x="236900" y="1152475"/>
            <a:ext cx="8595300" cy="37896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500">
                <a:solidFill>
                  <a:srgbClr val="9900FF"/>
                </a:solidFill>
                <a:latin typeface="Lato"/>
                <a:ea typeface="Lato"/>
                <a:cs typeface="Lato"/>
                <a:sym typeface="Lato"/>
              </a:rPr>
              <a:t>1. Autowiring by Type</a:t>
            </a:r>
            <a:endParaRPr b="1" sz="15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Autowiring by type</a:t>
            </a:r>
            <a:r>
              <a:rPr lang="en-GB" sz="1300">
                <a:solidFill>
                  <a:srgbClr val="9900FF"/>
                </a:solidFill>
                <a:latin typeface="Lato"/>
                <a:ea typeface="Lato"/>
                <a:cs typeface="Lato"/>
                <a:sym typeface="Lato"/>
              </a:rPr>
              <a:t> is a method where Spring resolves and injects a bean based on the type of the property. If a bean's type matches the type of a property in another bean, Spring will automatically wire them together.</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How It Works</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lang="en-GB" sz="1300">
                <a:solidFill>
                  <a:srgbClr val="9900FF"/>
                </a:solidFill>
                <a:latin typeface="Lato"/>
                <a:ea typeface="Lato"/>
                <a:cs typeface="Lato"/>
                <a:sym typeface="Lato"/>
              </a:rPr>
              <a:t>Spring scans the context for a bean that matches the type of the property.</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If exactly one bean of the required type is found, Spring injects it.</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lang="en-GB" sz="1300">
                <a:solidFill>
                  <a:srgbClr val="9900FF"/>
                </a:solidFill>
                <a:latin typeface="Lato"/>
                <a:ea typeface="Lato"/>
                <a:cs typeface="Lato"/>
                <a:sym typeface="Lato"/>
              </a:rPr>
              <a:t>If no matching bean is found, Spring will leave the property unset (null), which may cause a NullPointerException if not handled.</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lang="en-GB" sz="1300">
                <a:solidFill>
                  <a:srgbClr val="9900FF"/>
                </a:solidFill>
                <a:latin typeface="Lato"/>
                <a:ea typeface="Lato"/>
                <a:cs typeface="Lato"/>
                <a:sym typeface="Lato"/>
              </a:rPr>
              <a:t>If more than one matching bean is found, Spring will throw a NoUniqueBeanDefinitionException, because it cannot determine which bean to inject.</a:t>
            </a:r>
            <a:endParaRPr sz="2000">
              <a:solidFill>
                <a:srgbClr val="9900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AutoWire</a:t>
            </a:r>
            <a:endParaRPr>
              <a:solidFill>
                <a:srgbClr val="9900FF"/>
              </a:solidFill>
              <a:latin typeface="Lato"/>
              <a:ea typeface="Lato"/>
              <a:cs typeface="Lato"/>
              <a:sym typeface="Lato"/>
            </a:endParaRPr>
          </a:p>
        </p:txBody>
      </p:sp>
      <p:sp>
        <p:nvSpPr>
          <p:cNvPr id="145" name="Google Shape;145;p28"/>
          <p:cNvSpPr txBox="1"/>
          <p:nvPr>
            <p:ph idx="1" type="body"/>
          </p:nvPr>
        </p:nvSpPr>
        <p:spPr>
          <a:xfrm>
            <a:off x="172350" y="1152475"/>
            <a:ext cx="8660100" cy="38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350">
                <a:solidFill>
                  <a:srgbClr val="9900FF"/>
                </a:solidFill>
                <a:highlight>
                  <a:srgbClr val="FFFFFF"/>
                </a:highlight>
                <a:latin typeface="Lato"/>
                <a:ea typeface="Lato"/>
                <a:cs typeface="Lato"/>
                <a:sym typeface="Lato"/>
              </a:rPr>
              <a:t>In Spring, autowiring is a feature that allows the framework to automatically inject dependencies into your beans, eliminating the need for explicit configuration. It simplifies the development process by reducing the amount of boilerplate code you need to write.</a:t>
            </a:r>
            <a:endParaRPr sz="1350">
              <a:solidFill>
                <a:srgbClr val="9900FF"/>
              </a:solidFill>
              <a:highlight>
                <a:srgbClr val="FFFFFF"/>
              </a:highlight>
              <a:latin typeface="Lato"/>
              <a:ea typeface="Lato"/>
              <a:cs typeface="Lato"/>
              <a:sym typeface="Lato"/>
            </a:endParaRPr>
          </a:p>
          <a:p>
            <a:pPr indent="0" lvl="0" marL="0" rtl="0" algn="l">
              <a:lnSpc>
                <a:spcPct val="144444"/>
              </a:lnSpc>
              <a:spcBef>
                <a:spcPts val="1500"/>
              </a:spcBef>
              <a:spcAft>
                <a:spcPts val="0"/>
              </a:spcAft>
              <a:buClr>
                <a:schemeClr val="dk1"/>
              </a:buClr>
              <a:buSzPts val="1100"/>
              <a:buFont typeface="Arial"/>
              <a:buNone/>
            </a:pPr>
            <a:r>
              <a:rPr lang="en-GB" sz="1350">
                <a:solidFill>
                  <a:srgbClr val="9900FF"/>
                </a:solidFill>
                <a:highlight>
                  <a:srgbClr val="FFFFFF"/>
                </a:highlight>
                <a:latin typeface="Lato"/>
                <a:ea typeface="Lato"/>
                <a:cs typeface="Lato"/>
                <a:sym typeface="Lato"/>
              </a:rPr>
              <a:t>How it works:</a:t>
            </a:r>
            <a:endParaRPr sz="1350">
              <a:solidFill>
                <a:srgbClr val="9900FF"/>
              </a:solidFill>
              <a:highlight>
                <a:srgbClr val="FFFFFF"/>
              </a:highlight>
              <a:latin typeface="Lato"/>
              <a:ea typeface="Lato"/>
              <a:cs typeface="Lato"/>
              <a:sym typeface="Lato"/>
            </a:endParaRPr>
          </a:p>
          <a:p>
            <a:pPr indent="-304800" lvl="0" marL="457200" rtl="0" algn="l">
              <a:lnSpc>
                <a:spcPct val="137500"/>
              </a:lnSpc>
              <a:spcBef>
                <a:spcPts val="800"/>
              </a:spcBef>
              <a:spcAft>
                <a:spcPts val="0"/>
              </a:spcAft>
              <a:buClr>
                <a:srgbClr val="9900FF"/>
              </a:buClr>
              <a:buSzPts val="1200"/>
              <a:buFont typeface="Lato"/>
              <a:buChar char="●"/>
            </a:pPr>
            <a:r>
              <a:rPr lang="en-GB" sz="1200">
                <a:solidFill>
                  <a:srgbClr val="9900FF"/>
                </a:solidFill>
                <a:highlight>
                  <a:srgbClr val="FFFFFF"/>
                </a:highlight>
                <a:latin typeface="Lato"/>
                <a:ea typeface="Lato"/>
                <a:cs typeface="Lato"/>
                <a:sym typeface="Lato"/>
              </a:rPr>
              <a:t>Spring scans your application context for beans that match the required dependencies of a particular bean.</a:t>
            </a:r>
            <a:endParaRPr sz="1200">
              <a:solidFill>
                <a:srgbClr val="9900FF"/>
              </a:solidFill>
              <a:highlight>
                <a:srgbClr val="FFFFFF"/>
              </a:highlight>
              <a:latin typeface="Lato"/>
              <a:ea typeface="Lato"/>
              <a:cs typeface="Lato"/>
              <a:sym typeface="Lato"/>
            </a:endParaRPr>
          </a:p>
          <a:p>
            <a:pPr indent="-304800" lvl="0" marL="457200" rtl="0" algn="l">
              <a:lnSpc>
                <a:spcPct val="137500"/>
              </a:lnSpc>
              <a:spcBef>
                <a:spcPts val="0"/>
              </a:spcBef>
              <a:spcAft>
                <a:spcPts val="0"/>
              </a:spcAft>
              <a:buClr>
                <a:srgbClr val="9900FF"/>
              </a:buClr>
              <a:buSzPts val="1200"/>
              <a:buFont typeface="Lato"/>
              <a:buChar char="●"/>
            </a:pPr>
            <a:r>
              <a:rPr lang="en-GB" sz="1200">
                <a:solidFill>
                  <a:srgbClr val="9900FF"/>
                </a:solidFill>
                <a:highlight>
                  <a:srgbClr val="FFFFFF"/>
                </a:highlight>
                <a:latin typeface="Lato"/>
                <a:ea typeface="Lato"/>
                <a:cs typeface="Lato"/>
                <a:sym typeface="Lato"/>
              </a:rPr>
              <a:t>It then automatically injects those dependencies into the bean, based on certain matching rules.</a:t>
            </a:r>
            <a:endParaRPr sz="1200">
              <a:solidFill>
                <a:srgbClr val="9900FF"/>
              </a:solidFill>
              <a:highlight>
                <a:srgbClr val="FFFFFF"/>
              </a:highlight>
              <a:latin typeface="Lato"/>
              <a:ea typeface="Lato"/>
              <a:cs typeface="Lato"/>
              <a:sym typeface="Lato"/>
            </a:endParaRPr>
          </a:p>
          <a:p>
            <a:pPr indent="0" lvl="0" marL="0" rtl="0" algn="l">
              <a:lnSpc>
                <a:spcPct val="144444"/>
              </a:lnSpc>
              <a:spcBef>
                <a:spcPts val="1500"/>
              </a:spcBef>
              <a:spcAft>
                <a:spcPts val="0"/>
              </a:spcAft>
              <a:buNone/>
            </a:pPr>
            <a:r>
              <a:rPr b="1" lang="en-GB" sz="1350">
                <a:solidFill>
                  <a:srgbClr val="9900FF"/>
                </a:solidFill>
                <a:highlight>
                  <a:srgbClr val="FFFFFF"/>
                </a:highlight>
                <a:latin typeface="Lato"/>
                <a:ea typeface="Lato"/>
                <a:cs typeface="Lato"/>
                <a:sym typeface="Lato"/>
              </a:rPr>
              <a:t>Ways to autowire:</a:t>
            </a:r>
            <a:endParaRPr b="1" sz="1350">
              <a:solidFill>
                <a:srgbClr val="9900FF"/>
              </a:solidFill>
              <a:highlight>
                <a:srgbClr val="FFFFFF"/>
              </a:highlight>
              <a:latin typeface="Lato"/>
              <a:ea typeface="Lato"/>
              <a:cs typeface="Lato"/>
              <a:sym typeface="Lato"/>
            </a:endParaRPr>
          </a:p>
          <a:p>
            <a:pPr indent="-228600" lvl="0" marL="190500" rtl="0" algn="l">
              <a:lnSpc>
                <a:spcPct val="137500"/>
              </a:lnSpc>
              <a:spcBef>
                <a:spcPts val="800"/>
              </a:spcBef>
              <a:spcAft>
                <a:spcPts val="0"/>
              </a:spcAft>
              <a:buClr>
                <a:srgbClr val="9900FF"/>
              </a:buClr>
              <a:buSzPts val="1200"/>
              <a:buFont typeface="Lato"/>
              <a:buNone/>
            </a:pPr>
            <a:r>
              <a:rPr lang="en-GB" sz="1200">
                <a:solidFill>
                  <a:srgbClr val="9900FF"/>
                </a:solidFill>
                <a:highlight>
                  <a:srgbClr val="FFFFFF"/>
                </a:highlight>
                <a:latin typeface="Lato"/>
                <a:ea typeface="Lato"/>
                <a:cs typeface="Lato"/>
                <a:sym typeface="Lato"/>
              </a:rPr>
              <a:t>@Autowired annotation:</a:t>
            </a:r>
            <a:endParaRPr sz="12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200"/>
              <a:buFont typeface="Lato"/>
              <a:buNone/>
            </a:pPr>
            <a:r>
              <a:rPr lang="en-GB" sz="1200">
                <a:solidFill>
                  <a:srgbClr val="9900FF"/>
                </a:solidFill>
                <a:highlight>
                  <a:srgbClr val="FFFFFF"/>
                </a:highlight>
                <a:latin typeface="Lato"/>
                <a:ea typeface="Lato"/>
                <a:cs typeface="Lato"/>
                <a:sym typeface="Lato"/>
              </a:rPr>
              <a:t>This is the most common way to enable autowiring. You can use it on fields, constructor parameters, and setter methods.</a:t>
            </a:r>
            <a:endParaRPr sz="12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200"/>
              <a:buFont typeface="Lato"/>
              <a:buNone/>
            </a:pPr>
            <a:r>
              <a:rPr lang="en-GB" sz="1200">
                <a:solidFill>
                  <a:srgbClr val="9900FF"/>
                </a:solidFill>
                <a:highlight>
                  <a:srgbClr val="FFFFFF"/>
                </a:highlight>
                <a:latin typeface="Lato"/>
                <a:ea typeface="Lato"/>
                <a:cs typeface="Lato"/>
                <a:sym typeface="Lato"/>
              </a:rPr>
              <a:t>XML configuration:</a:t>
            </a:r>
            <a:endParaRPr sz="12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200"/>
              <a:buFont typeface="Lato"/>
              <a:buNone/>
            </a:pPr>
            <a:r>
              <a:rPr lang="en-GB" sz="1200">
                <a:solidFill>
                  <a:srgbClr val="9900FF"/>
                </a:solidFill>
                <a:highlight>
                  <a:srgbClr val="FFFFFF"/>
                </a:highlight>
                <a:latin typeface="Lato"/>
                <a:ea typeface="Lato"/>
                <a:cs typeface="Lato"/>
                <a:sym typeface="Lato"/>
              </a:rPr>
              <a:t>You can also configure autowiring using XML, although the annotation-based approach is generally preferred.</a:t>
            </a:r>
            <a:endParaRPr>
              <a:solidFill>
                <a:srgbClr val="9900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Type of AutoWiring</a:t>
            </a:r>
            <a:endParaRPr>
              <a:solidFill>
                <a:srgbClr val="9900FF"/>
              </a:solidFill>
              <a:latin typeface="Lato"/>
              <a:ea typeface="Lato"/>
              <a:cs typeface="Lato"/>
              <a:sym typeface="Lato"/>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44444"/>
              </a:lnSpc>
              <a:spcBef>
                <a:spcPts val="1500"/>
              </a:spcBef>
              <a:spcAft>
                <a:spcPts val="0"/>
              </a:spcAft>
              <a:buClr>
                <a:schemeClr val="dk1"/>
              </a:buClr>
              <a:buSzPts val="1100"/>
              <a:buFont typeface="Arial"/>
              <a:buNone/>
            </a:pPr>
            <a:r>
              <a:rPr lang="en-GB" sz="1950">
                <a:solidFill>
                  <a:srgbClr val="9900FF"/>
                </a:solidFill>
                <a:highlight>
                  <a:srgbClr val="FFFFFF"/>
                </a:highlight>
                <a:latin typeface="Lato"/>
                <a:ea typeface="Lato"/>
                <a:cs typeface="Lato"/>
                <a:sym typeface="Lato"/>
              </a:rPr>
              <a:t>Types of autowiring:</a:t>
            </a:r>
            <a:endParaRPr sz="1950">
              <a:solidFill>
                <a:srgbClr val="9900FF"/>
              </a:solidFill>
              <a:highlight>
                <a:srgbClr val="FFFFFF"/>
              </a:highlight>
              <a:latin typeface="Lato"/>
              <a:ea typeface="Lato"/>
              <a:cs typeface="Lato"/>
              <a:sym typeface="Lato"/>
            </a:endParaRPr>
          </a:p>
          <a:p>
            <a:pPr indent="-342900" lvl="0" marL="457200" rtl="0" algn="l">
              <a:lnSpc>
                <a:spcPct val="137500"/>
              </a:lnSpc>
              <a:spcBef>
                <a:spcPts val="800"/>
              </a:spcBef>
              <a:spcAft>
                <a:spcPts val="0"/>
              </a:spcAft>
              <a:buClr>
                <a:srgbClr val="9900FF"/>
              </a:buClr>
              <a:buSzPts val="1800"/>
              <a:buFont typeface="Lato"/>
              <a:buChar char="●"/>
            </a:pPr>
            <a:r>
              <a:rPr lang="en-GB">
                <a:solidFill>
                  <a:srgbClr val="9900FF"/>
                </a:solidFill>
                <a:highlight>
                  <a:srgbClr val="FFFFFF"/>
                </a:highlight>
                <a:latin typeface="Lato"/>
                <a:ea typeface="Lato"/>
                <a:cs typeface="Lato"/>
                <a:sym typeface="Lato"/>
              </a:rPr>
              <a:t>byType: Spring tries to find a bean of the same type as the dependency.</a:t>
            </a:r>
            <a:endParaRPr>
              <a:solidFill>
                <a:srgbClr val="9900FF"/>
              </a:solidFill>
              <a:highlight>
                <a:srgbClr val="FFFFFF"/>
              </a:highlight>
              <a:latin typeface="Lato"/>
              <a:ea typeface="Lato"/>
              <a:cs typeface="Lato"/>
              <a:sym typeface="Lato"/>
            </a:endParaRPr>
          </a:p>
          <a:p>
            <a:pPr indent="-342900" lvl="0" marL="457200" rtl="0" algn="l">
              <a:lnSpc>
                <a:spcPct val="137500"/>
              </a:lnSpc>
              <a:spcBef>
                <a:spcPts val="0"/>
              </a:spcBef>
              <a:spcAft>
                <a:spcPts val="0"/>
              </a:spcAft>
              <a:buClr>
                <a:srgbClr val="9900FF"/>
              </a:buClr>
              <a:buSzPts val="1800"/>
              <a:buFont typeface="Lato"/>
              <a:buChar char="●"/>
            </a:pPr>
            <a:r>
              <a:rPr lang="en-GB">
                <a:solidFill>
                  <a:srgbClr val="9900FF"/>
                </a:solidFill>
                <a:highlight>
                  <a:srgbClr val="FFFFFF"/>
                </a:highlight>
                <a:latin typeface="Lato"/>
                <a:ea typeface="Lato"/>
                <a:cs typeface="Lato"/>
                <a:sym typeface="Lato"/>
              </a:rPr>
              <a:t>byName: Spring tries to find a bean with the same name as the dependency.</a:t>
            </a:r>
            <a:endParaRPr>
              <a:solidFill>
                <a:srgbClr val="9900FF"/>
              </a:solidFill>
              <a:highlight>
                <a:srgbClr val="FFFFFF"/>
              </a:highlight>
              <a:latin typeface="Lato"/>
              <a:ea typeface="Lato"/>
              <a:cs typeface="Lato"/>
              <a:sym typeface="Lato"/>
            </a:endParaRPr>
          </a:p>
          <a:p>
            <a:pPr indent="-342900" lvl="0" marL="457200" rtl="0" algn="l">
              <a:lnSpc>
                <a:spcPct val="137500"/>
              </a:lnSpc>
              <a:spcBef>
                <a:spcPts val="0"/>
              </a:spcBef>
              <a:spcAft>
                <a:spcPts val="0"/>
              </a:spcAft>
              <a:buClr>
                <a:srgbClr val="9900FF"/>
              </a:buClr>
              <a:buSzPts val="1800"/>
              <a:buFont typeface="Lato"/>
              <a:buChar char="●"/>
            </a:pPr>
            <a:r>
              <a:rPr lang="en-GB">
                <a:solidFill>
                  <a:srgbClr val="9900FF"/>
                </a:solidFill>
                <a:highlight>
                  <a:srgbClr val="FFFFFF"/>
                </a:highlight>
                <a:latin typeface="Lato"/>
                <a:ea typeface="Lato"/>
                <a:cs typeface="Lato"/>
                <a:sym typeface="Lato"/>
              </a:rPr>
              <a:t>constructor: Spring tries to find a constructor that matches the dependencies.</a:t>
            </a:r>
            <a:endParaRPr>
              <a:solidFill>
                <a:srgbClr val="9900FF"/>
              </a:solidFill>
              <a:highlight>
                <a:srgbClr val="FFFFFF"/>
              </a:highlight>
              <a:latin typeface="Lato"/>
              <a:ea typeface="Lato"/>
              <a:cs typeface="Lato"/>
              <a:sym typeface="Lato"/>
            </a:endParaRPr>
          </a:p>
          <a:p>
            <a:pPr indent="-342900" lvl="0" marL="457200" rtl="0" algn="l">
              <a:lnSpc>
                <a:spcPct val="137500"/>
              </a:lnSpc>
              <a:spcBef>
                <a:spcPts val="0"/>
              </a:spcBef>
              <a:spcAft>
                <a:spcPts val="0"/>
              </a:spcAft>
              <a:buClr>
                <a:srgbClr val="9900FF"/>
              </a:buClr>
              <a:buSzPts val="1800"/>
              <a:buFont typeface="Lato"/>
              <a:buChar char="●"/>
            </a:pPr>
            <a:r>
              <a:rPr lang="en-GB">
                <a:solidFill>
                  <a:srgbClr val="9900FF"/>
                </a:solidFill>
                <a:highlight>
                  <a:srgbClr val="FFFFFF"/>
                </a:highlight>
                <a:latin typeface="Lato"/>
                <a:ea typeface="Lato"/>
                <a:cs typeface="Lato"/>
                <a:sym typeface="Lato"/>
              </a:rPr>
              <a:t>no: Disables autowiring.</a:t>
            </a:r>
            <a:endParaRPr>
              <a:solidFill>
                <a:srgbClr val="9900FF"/>
              </a:solidFill>
              <a:highlight>
                <a:srgbClr val="FFFFFF"/>
              </a:highlight>
              <a:latin typeface="Lato"/>
              <a:ea typeface="Lato"/>
              <a:cs typeface="Lato"/>
              <a:sym typeface="Lato"/>
            </a:endParaRPr>
          </a:p>
          <a:p>
            <a:pPr indent="0" lvl="0" marL="457200" rtl="0" algn="l">
              <a:lnSpc>
                <a:spcPct val="137500"/>
              </a:lnSpc>
              <a:spcBef>
                <a:spcPts val="1500"/>
              </a:spcBef>
              <a:spcAft>
                <a:spcPts val="0"/>
              </a:spcAft>
              <a:buNone/>
            </a:pPr>
            <a:r>
              <a:t/>
            </a:r>
            <a:endParaRPr>
              <a:solidFill>
                <a:srgbClr val="9900FF"/>
              </a:solidFill>
              <a:highlight>
                <a:srgbClr val="FFFFFF"/>
              </a:highlight>
              <a:latin typeface="Lato"/>
              <a:ea typeface="Lato"/>
              <a:cs typeface="Lato"/>
              <a:sym typeface="Lato"/>
            </a:endParaRPr>
          </a:p>
          <a:p>
            <a:pPr indent="0" lvl="0" marL="0" rtl="0" algn="l">
              <a:spcBef>
                <a:spcPts val="1500"/>
              </a:spcBef>
              <a:spcAft>
                <a:spcPts val="1200"/>
              </a:spcAft>
              <a:buNone/>
            </a:pPr>
            <a:r>
              <a:t/>
            </a:r>
            <a:endParaRPr sz="2400">
              <a:solidFill>
                <a:srgbClr val="9900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2600">
                <a:solidFill>
                  <a:srgbClr val="9900FF"/>
                </a:solidFill>
                <a:latin typeface="Lato"/>
                <a:ea typeface="Lato"/>
                <a:cs typeface="Lato"/>
                <a:sym typeface="Lato"/>
              </a:rPr>
              <a:t>Autowiring by type, by name</a:t>
            </a:r>
            <a:endParaRPr b="1" sz="4200">
              <a:solidFill>
                <a:srgbClr val="9900FF"/>
              </a:solidFill>
              <a:latin typeface="Lato"/>
              <a:ea typeface="Lato"/>
              <a:cs typeface="Lato"/>
              <a:sym typeface="Lato"/>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500">
                <a:solidFill>
                  <a:srgbClr val="9900FF"/>
                </a:solidFill>
                <a:latin typeface="Lato"/>
                <a:ea typeface="Lato"/>
                <a:cs typeface="Lato"/>
                <a:sym typeface="Lato"/>
              </a:rPr>
              <a:t>A</a:t>
            </a:r>
            <a:r>
              <a:rPr lang="en-GB" sz="1500">
                <a:solidFill>
                  <a:srgbClr val="9900FF"/>
                </a:solidFill>
                <a:latin typeface="Lato"/>
                <a:ea typeface="Lato"/>
                <a:cs typeface="Lato"/>
                <a:sym typeface="Lato"/>
              </a:rPr>
              <a:t>utowiring is a feature that allows the Spring container to automatically resolve and inject dependencies into a bean's properties, constructor, or methods. Spring provides several autowiring modes, including by type and by name. Here’s how you can use these autowiring modes with examples.</a:t>
            </a:r>
            <a:endParaRPr sz="1500">
              <a:solidFill>
                <a:srgbClr val="9900FF"/>
              </a:solidFill>
              <a:latin typeface="Lato"/>
              <a:ea typeface="Lato"/>
              <a:cs typeface="Lato"/>
              <a:sym typeface="Lato"/>
            </a:endParaRPr>
          </a:p>
          <a:p>
            <a:pPr indent="0" lvl="0" marL="0" rtl="0" algn="l">
              <a:spcBef>
                <a:spcPts val="1400"/>
              </a:spcBef>
              <a:spcAft>
                <a:spcPts val="0"/>
              </a:spcAft>
              <a:buNone/>
            </a:pPr>
            <a:r>
              <a:rPr b="1" lang="en-GB" sz="1500">
                <a:solidFill>
                  <a:srgbClr val="9900FF"/>
                </a:solidFill>
                <a:latin typeface="Lato"/>
                <a:ea typeface="Lato"/>
                <a:cs typeface="Lato"/>
                <a:sym typeface="Lato"/>
              </a:rPr>
              <a:t>1. Autowiring by Type</a:t>
            </a:r>
            <a:endParaRPr b="1" sz="1500">
              <a:solidFill>
                <a:srgbClr val="9900FF"/>
              </a:solidFill>
              <a:latin typeface="Lato"/>
              <a:ea typeface="Lato"/>
              <a:cs typeface="Lato"/>
              <a:sym typeface="Lato"/>
            </a:endParaRPr>
          </a:p>
          <a:p>
            <a:pPr indent="0" lvl="0" marL="0" rtl="0" algn="l">
              <a:spcBef>
                <a:spcPts val="1200"/>
              </a:spcBef>
              <a:spcAft>
                <a:spcPts val="0"/>
              </a:spcAft>
              <a:buNone/>
            </a:pPr>
            <a:r>
              <a:rPr lang="en-GB" sz="1500">
                <a:solidFill>
                  <a:srgbClr val="9900FF"/>
                </a:solidFill>
                <a:latin typeface="Lato"/>
                <a:ea typeface="Lato"/>
                <a:cs typeface="Lato"/>
                <a:sym typeface="Lato"/>
              </a:rPr>
              <a:t>Autowiring by type means that Spring will look for a bean of the same type as the property to be injected and will automatically inject it.</a:t>
            </a:r>
            <a:endParaRPr sz="1500">
              <a:solidFill>
                <a:srgbClr val="9900FF"/>
              </a:solidFill>
              <a:latin typeface="Lato"/>
              <a:ea typeface="Lato"/>
              <a:cs typeface="Lato"/>
              <a:sym typeface="Lato"/>
            </a:endParaRPr>
          </a:p>
          <a:p>
            <a:pPr indent="0" lvl="0" marL="0" rtl="0" algn="l">
              <a:spcBef>
                <a:spcPts val="1200"/>
              </a:spcBef>
              <a:spcAft>
                <a:spcPts val="0"/>
              </a:spcAft>
              <a:buNone/>
            </a:pPr>
            <a:r>
              <a:rPr b="1" lang="en-GB" sz="1500">
                <a:solidFill>
                  <a:srgbClr val="9900FF"/>
                </a:solidFill>
                <a:latin typeface="Lato"/>
                <a:ea typeface="Lato"/>
                <a:cs typeface="Lato"/>
                <a:sym typeface="Lato"/>
              </a:rPr>
              <a:t>Example</a:t>
            </a:r>
            <a:endParaRPr b="1" sz="15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500">
                <a:solidFill>
                  <a:srgbClr val="9900FF"/>
                </a:solidFill>
                <a:latin typeface="Lato"/>
                <a:ea typeface="Lato"/>
                <a:cs typeface="Lato"/>
                <a:sym typeface="Lato"/>
              </a:rPr>
              <a:t>Let’s consider a simple example where we have a Car class that needs an Engine dependency.</a:t>
            </a:r>
            <a:endParaRPr b="1" sz="1500">
              <a:solidFill>
                <a:srgbClr val="9900FF"/>
              </a:solidFill>
              <a:latin typeface="Lato"/>
              <a:ea typeface="Lato"/>
              <a:cs typeface="Lato"/>
              <a:sym typeface="Lato"/>
            </a:endParaRPr>
          </a:p>
          <a:p>
            <a:pPr indent="0" lvl="0" marL="0" rtl="0" algn="l">
              <a:spcBef>
                <a:spcPts val="1200"/>
              </a:spcBef>
              <a:spcAft>
                <a:spcPts val="0"/>
              </a:spcAft>
              <a:buNone/>
            </a:pPr>
            <a:r>
              <a:t/>
            </a:r>
            <a:endParaRPr sz="1500">
              <a:solidFill>
                <a:srgbClr val="9900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2600">
                <a:solidFill>
                  <a:srgbClr val="9900FF"/>
                </a:solidFill>
                <a:latin typeface="Lato"/>
                <a:ea typeface="Lato"/>
                <a:cs typeface="Lato"/>
                <a:sym typeface="Lato"/>
              </a:rPr>
              <a:t>Autowiring by type, by name</a:t>
            </a:r>
            <a:endParaRPr b="1" sz="4200">
              <a:solidFill>
                <a:srgbClr val="9900FF"/>
              </a:solidFill>
              <a:latin typeface="Lato"/>
              <a:ea typeface="Lato"/>
              <a:cs typeface="Lato"/>
              <a:sym typeface="Lato"/>
            </a:endParaRPr>
          </a:p>
        </p:txBody>
      </p:sp>
      <p:sp>
        <p:nvSpPr>
          <p:cNvPr id="163" name="Google Shape;163;p31"/>
          <p:cNvSpPr txBox="1"/>
          <p:nvPr>
            <p:ph idx="1" type="body"/>
          </p:nvPr>
        </p:nvSpPr>
        <p:spPr>
          <a:xfrm>
            <a:off x="311700" y="1152475"/>
            <a:ext cx="8520600" cy="3929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In this example:</a:t>
            </a:r>
            <a:endParaRPr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lang="en-GB" sz="1300">
                <a:solidFill>
                  <a:srgbClr val="9900FF"/>
                </a:solidFill>
                <a:latin typeface="Lato"/>
                <a:ea typeface="Lato"/>
                <a:cs typeface="Lato"/>
                <a:sym typeface="Lato"/>
              </a:rPr>
              <a:t>The Engine class is a Spring component.</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lang="en-GB" sz="1300">
                <a:solidFill>
                  <a:srgbClr val="9900FF"/>
                </a:solidFill>
                <a:latin typeface="Lato"/>
                <a:ea typeface="Lato"/>
                <a:cs typeface="Lato"/>
                <a:sym typeface="Lato"/>
              </a:rPr>
              <a:t>The Car class has a dependency on Engine, and it is autowired by type using the @Autowired annotation.</a:t>
            </a:r>
            <a:endParaRPr sz="1300">
              <a:solidFill>
                <a:srgbClr val="9900FF"/>
              </a:solidFill>
              <a:latin typeface="Lato"/>
              <a:ea typeface="Lato"/>
              <a:cs typeface="Lato"/>
              <a:sym typeface="Lato"/>
            </a:endParaRPr>
          </a:p>
          <a:p>
            <a:pPr indent="0" lvl="0" marL="0" rtl="0" algn="l">
              <a:spcBef>
                <a:spcPts val="1400"/>
              </a:spcBef>
              <a:spcAft>
                <a:spcPts val="0"/>
              </a:spcAft>
              <a:buNone/>
            </a:pPr>
            <a:r>
              <a:rPr b="1" lang="en-GB" sz="1500">
                <a:solidFill>
                  <a:srgbClr val="9900FF"/>
                </a:solidFill>
                <a:latin typeface="Lato"/>
                <a:ea typeface="Lato"/>
                <a:cs typeface="Lato"/>
                <a:sym typeface="Lato"/>
              </a:rPr>
              <a:t>2. Autowiring by Name</a:t>
            </a:r>
            <a:endParaRPr b="1" sz="1500">
              <a:solidFill>
                <a:srgbClr val="9900FF"/>
              </a:solidFill>
              <a:latin typeface="Lato"/>
              <a:ea typeface="Lato"/>
              <a:cs typeface="Lato"/>
              <a:sym typeface="Lato"/>
            </a:endParaRPr>
          </a:p>
          <a:p>
            <a:pPr indent="0" lvl="0" marL="0" rtl="0" algn="l">
              <a:spcBef>
                <a:spcPts val="1200"/>
              </a:spcBef>
              <a:spcAft>
                <a:spcPts val="0"/>
              </a:spcAft>
              <a:buNone/>
            </a:pPr>
            <a:r>
              <a:rPr lang="en-GB" sz="1300">
                <a:solidFill>
                  <a:srgbClr val="9900FF"/>
                </a:solidFill>
                <a:latin typeface="Lato"/>
                <a:ea typeface="Lato"/>
                <a:cs typeface="Lato"/>
                <a:sym typeface="Lato"/>
              </a:rPr>
              <a:t>Autowiring by name means that Spring will look for a bean with a name that matches the name of the property to be injected.</a:t>
            </a:r>
            <a:endParaRPr sz="1300">
              <a:solidFill>
                <a:srgbClr val="9900FF"/>
              </a:solidFill>
              <a:latin typeface="Lato"/>
              <a:ea typeface="Lato"/>
              <a:cs typeface="Lato"/>
              <a:sym typeface="Lato"/>
            </a:endParaRPr>
          </a:p>
          <a:p>
            <a:pPr indent="0" lvl="0" marL="0" rtl="0" algn="l">
              <a:spcBef>
                <a:spcPts val="1200"/>
              </a:spcBef>
              <a:spcAft>
                <a:spcPts val="0"/>
              </a:spcAft>
              <a:buNone/>
            </a:pPr>
            <a:r>
              <a:rPr b="1" lang="en-GB" sz="1300">
                <a:solidFill>
                  <a:srgbClr val="9900FF"/>
                </a:solidFill>
                <a:latin typeface="Lato"/>
                <a:ea typeface="Lato"/>
                <a:cs typeface="Lato"/>
                <a:sym typeface="Lato"/>
              </a:rPr>
              <a:t>Example</a:t>
            </a:r>
            <a:endParaRPr b="1" sz="1300">
              <a:solidFill>
                <a:srgbClr val="9900FF"/>
              </a:solidFill>
              <a:latin typeface="Lato"/>
              <a:ea typeface="Lato"/>
              <a:cs typeface="Lato"/>
              <a:sym typeface="Lato"/>
            </a:endParaRPr>
          </a:p>
          <a:p>
            <a:pPr indent="0" lvl="0" marL="0" rtl="0" algn="l">
              <a:spcBef>
                <a:spcPts val="1200"/>
              </a:spcBef>
              <a:spcAft>
                <a:spcPts val="0"/>
              </a:spcAft>
              <a:buNone/>
            </a:pPr>
            <a:r>
              <a:rPr lang="en-GB" sz="1300">
                <a:solidFill>
                  <a:srgbClr val="9900FF"/>
                </a:solidFill>
                <a:latin typeface="Lato"/>
                <a:ea typeface="Lato"/>
                <a:cs typeface="Lato"/>
                <a:sym typeface="Lato"/>
              </a:rPr>
              <a:t>We will modify the previous example to use autowiring by name.</a:t>
            </a:r>
            <a:endParaRPr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lang="en-GB" sz="1300">
                <a:solidFill>
                  <a:srgbClr val="9900FF"/>
                </a:solidFill>
                <a:latin typeface="Lato"/>
                <a:ea typeface="Lato"/>
                <a:cs typeface="Lato"/>
                <a:sym typeface="Lato"/>
              </a:rPr>
              <a:t>The Engine bean is named dieselEngine.</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lang="en-GB" sz="1300">
                <a:solidFill>
                  <a:srgbClr val="9900FF"/>
                </a:solidFill>
                <a:latin typeface="Lato"/>
                <a:ea typeface="Lato"/>
                <a:cs typeface="Lato"/>
                <a:sym typeface="Lato"/>
              </a:rPr>
              <a:t>The Car class specifies that it wants to inject the dieselEngine bean by using the @Qualifier("dieselEngine") annotation along with @Autowired.</a:t>
            </a:r>
            <a:endParaRPr sz="1300">
              <a:solidFill>
                <a:srgbClr val="9900FF"/>
              </a:solidFill>
              <a:latin typeface="Lato"/>
              <a:ea typeface="Lato"/>
              <a:cs typeface="Lato"/>
              <a:sym typeface="Lato"/>
            </a:endParaRPr>
          </a:p>
          <a:p>
            <a:pPr indent="0" lvl="0" marL="0" rtl="0" algn="l">
              <a:spcBef>
                <a:spcPts val="1200"/>
              </a:spcBef>
              <a:spcAft>
                <a:spcPts val="0"/>
              </a:spcAft>
              <a:buNone/>
            </a:pPr>
            <a:r>
              <a:t/>
            </a:r>
            <a:endParaRPr sz="1500">
              <a:solidFill>
                <a:srgbClr val="9900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GB" sz="1600">
                <a:solidFill>
                  <a:srgbClr val="9900FF"/>
                </a:solidFill>
                <a:highlight>
                  <a:srgbClr val="FFFFFF"/>
                </a:highlight>
                <a:latin typeface="Lato"/>
                <a:ea typeface="Lato"/>
                <a:cs typeface="Lato"/>
                <a:sym typeface="Lato"/>
              </a:rPr>
              <a:t>Introduction to Java Spring</a:t>
            </a:r>
            <a:endParaRPr b="1" sz="3200">
              <a:solidFill>
                <a:srgbClr val="9900FF"/>
              </a:solidFill>
              <a:highlight>
                <a:srgbClr val="FFFFFF"/>
              </a:highlight>
              <a:latin typeface="Lato"/>
              <a:ea typeface="Lato"/>
              <a:cs typeface="Lato"/>
              <a:sym typeface="Lato"/>
            </a:endParaRPr>
          </a:p>
        </p:txBody>
      </p:sp>
      <p:sp>
        <p:nvSpPr>
          <p:cNvPr id="61" name="Google Shape;61;p14"/>
          <p:cNvSpPr txBox="1"/>
          <p:nvPr>
            <p:ph idx="1" type="body"/>
          </p:nvPr>
        </p:nvSpPr>
        <p:spPr>
          <a:xfrm>
            <a:off x="247650" y="885475"/>
            <a:ext cx="8584800" cy="408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Font typeface="Arial"/>
              <a:buNone/>
            </a:pPr>
            <a:r>
              <a:t/>
            </a:r>
            <a:endParaRPr sz="1300">
              <a:solidFill>
                <a:srgbClr val="9900FF"/>
              </a:solidFill>
              <a:highlight>
                <a:srgbClr val="D9BC9E"/>
              </a:highlight>
              <a:latin typeface="Lato"/>
              <a:ea typeface="Lato"/>
              <a:cs typeface="Lato"/>
              <a:sym typeface="Lato"/>
            </a:endParaRPr>
          </a:p>
          <a:p>
            <a:pPr indent="-349250" lvl="0" marL="3429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Introduction to Spring Framework</a:t>
            </a:r>
            <a:endParaRPr sz="1300">
              <a:solidFill>
                <a:srgbClr val="9900FF"/>
              </a:solidFill>
              <a:latin typeface="Lato"/>
              <a:ea typeface="Lato"/>
              <a:cs typeface="Lato"/>
              <a:sym typeface="Lato"/>
            </a:endParaRPr>
          </a:p>
          <a:p>
            <a:pPr indent="0" lvl="0" marL="457200" rtl="0" algn="l">
              <a:spcBef>
                <a:spcPts val="0"/>
              </a:spcBef>
              <a:spcAft>
                <a:spcPts val="0"/>
              </a:spcAft>
              <a:buNone/>
            </a:pPr>
            <a:r>
              <a:t/>
            </a:r>
            <a:endParaRPr sz="1300">
              <a:solidFill>
                <a:srgbClr val="9900FF"/>
              </a:solidFill>
              <a:latin typeface="Lato"/>
              <a:ea typeface="Lato"/>
              <a:cs typeface="Lato"/>
              <a:sym typeface="Lato"/>
            </a:endParaRPr>
          </a:p>
          <a:p>
            <a:pPr indent="-349250" lvl="0" marL="3429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Overview of Spring's philosophy and benefits (loose coupling, dependency injection)</a:t>
            </a:r>
            <a:endParaRPr sz="1300">
              <a:solidFill>
                <a:srgbClr val="9900FF"/>
              </a:solidFill>
              <a:latin typeface="Lato"/>
              <a:ea typeface="Lato"/>
              <a:cs typeface="Lato"/>
              <a:sym typeface="Lato"/>
            </a:endParaRPr>
          </a:p>
          <a:p>
            <a:pPr indent="0" lvl="0" marL="457200" rtl="0" algn="l">
              <a:spcBef>
                <a:spcPts val="0"/>
              </a:spcBef>
              <a:spcAft>
                <a:spcPts val="0"/>
              </a:spcAft>
              <a:buNone/>
            </a:pPr>
            <a:r>
              <a:t/>
            </a:r>
            <a:endParaRPr sz="1300">
              <a:solidFill>
                <a:srgbClr val="9900FF"/>
              </a:solidFill>
              <a:latin typeface="Lato"/>
              <a:ea typeface="Lato"/>
              <a:cs typeface="Lato"/>
              <a:sym typeface="Lato"/>
            </a:endParaRPr>
          </a:p>
          <a:p>
            <a:pPr indent="-349250" lvl="0" marL="3429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Core Spring concepts (beans, annotations, configuration)</a:t>
            </a:r>
            <a:endParaRPr sz="1300">
              <a:solidFill>
                <a:srgbClr val="9900FF"/>
              </a:solidFill>
              <a:latin typeface="Lato"/>
              <a:ea typeface="Lato"/>
              <a:cs typeface="Lato"/>
              <a:sym typeface="Lato"/>
            </a:endParaRPr>
          </a:p>
          <a:p>
            <a:pPr indent="0" lvl="0" marL="457200" rtl="0" algn="l">
              <a:spcBef>
                <a:spcPts val="0"/>
              </a:spcBef>
              <a:spcAft>
                <a:spcPts val="0"/>
              </a:spcAft>
              <a:buNone/>
            </a:pPr>
            <a:r>
              <a:t/>
            </a:r>
            <a:endParaRPr sz="1300">
              <a:solidFill>
                <a:srgbClr val="9900FF"/>
              </a:solidFill>
              <a:latin typeface="Lato"/>
              <a:ea typeface="Lato"/>
              <a:cs typeface="Lato"/>
              <a:sym typeface="Lato"/>
            </a:endParaRPr>
          </a:p>
          <a:p>
            <a:pPr indent="-349250" lvl="0" marL="3429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Spring Core:</a:t>
            </a:r>
            <a:endParaRPr sz="1300">
              <a:solidFill>
                <a:srgbClr val="9900FF"/>
              </a:solidFill>
              <a:latin typeface="Lato"/>
              <a:ea typeface="Lato"/>
              <a:cs typeface="Lato"/>
              <a:sym typeface="Lato"/>
            </a:endParaRPr>
          </a:p>
          <a:p>
            <a:pPr indent="0" lvl="0" marL="457200" rtl="0" algn="l">
              <a:spcBef>
                <a:spcPts val="0"/>
              </a:spcBef>
              <a:spcAft>
                <a:spcPts val="0"/>
              </a:spcAft>
              <a:buNone/>
            </a:pPr>
            <a:r>
              <a:t/>
            </a:r>
            <a:endParaRPr sz="1300">
              <a:solidFill>
                <a:srgbClr val="9900FF"/>
              </a:solidFill>
              <a:latin typeface="Lato"/>
              <a:ea typeface="Lato"/>
              <a:cs typeface="Lato"/>
              <a:sym typeface="Lato"/>
            </a:endParaRPr>
          </a:p>
          <a:p>
            <a:pPr indent="-349250" lvl="0" marL="3429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Bean lifecycle and configurations (XML, Annotations)</a:t>
            </a:r>
            <a:endParaRPr sz="1300">
              <a:solidFill>
                <a:srgbClr val="9900FF"/>
              </a:solidFill>
              <a:latin typeface="Lato"/>
              <a:ea typeface="Lato"/>
              <a:cs typeface="Lato"/>
              <a:sym typeface="Lato"/>
            </a:endParaRPr>
          </a:p>
          <a:p>
            <a:pPr indent="0" lvl="0" marL="457200" rtl="0" algn="l">
              <a:spcBef>
                <a:spcPts val="0"/>
              </a:spcBef>
              <a:spcAft>
                <a:spcPts val="0"/>
              </a:spcAft>
              <a:buNone/>
            </a:pPr>
            <a:r>
              <a:t/>
            </a:r>
            <a:endParaRPr sz="1300">
              <a:solidFill>
                <a:srgbClr val="9900FF"/>
              </a:solidFill>
              <a:latin typeface="Lato"/>
              <a:ea typeface="Lato"/>
              <a:cs typeface="Lato"/>
              <a:sym typeface="Lato"/>
            </a:endParaRPr>
          </a:p>
          <a:p>
            <a:pPr indent="-349250" lvl="0" marL="3429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Dependency Injection (constructor injection, setter injection)</a:t>
            </a:r>
            <a:endParaRPr sz="1300">
              <a:solidFill>
                <a:srgbClr val="9900FF"/>
              </a:solidFill>
              <a:latin typeface="Lato"/>
              <a:ea typeface="Lato"/>
              <a:cs typeface="Lato"/>
              <a:sym typeface="Lato"/>
            </a:endParaRPr>
          </a:p>
          <a:p>
            <a:pPr indent="0" lvl="0" marL="457200" rtl="0" algn="l">
              <a:spcBef>
                <a:spcPts val="0"/>
              </a:spcBef>
              <a:spcAft>
                <a:spcPts val="0"/>
              </a:spcAft>
              <a:buNone/>
            </a:pPr>
            <a:r>
              <a:t/>
            </a:r>
            <a:endParaRPr sz="1300">
              <a:solidFill>
                <a:srgbClr val="9900FF"/>
              </a:solidFill>
              <a:latin typeface="Lato"/>
              <a:ea typeface="Lato"/>
              <a:cs typeface="Lato"/>
              <a:sym typeface="Lato"/>
            </a:endParaRPr>
          </a:p>
          <a:p>
            <a:pPr indent="-349250" lvl="0" marL="3429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Autowiring by type, by name</a:t>
            </a:r>
            <a:endParaRPr sz="1300">
              <a:solidFill>
                <a:srgbClr val="9900FF"/>
              </a:solidFill>
              <a:latin typeface="Lato"/>
              <a:ea typeface="Lato"/>
              <a:cs typeface="Lato"/>
              <a:sym typeface="Lato"/>
            </a:endParaRPr>
          </a:p>
          <a:p>
            <a:pPr indent="0" lvl="0" marL="457200" rtl="0" algn="l">
              <a:spcBef>
                <a:spcPts val="0"/>
              </a:spcBef>
              <a:spcAft>
                <a:spcPts val="0"/>
              </a:spcAft>
              <a:buNone/>
            </a:pPr>
            <a:r>
              <a:t/>
            </a:r>
            <a:endParaRPr sz="1300">
              <a:solidFill>
                <a:srgbClr val="9900FF"/>
              </a:solidFill>
              <a:latin typeface="Lato"/>
              <a:ea typeface="Lato"/>
              <a:cs typeface="Lato"/>
              <a:sym typeface="Lato"/>
            </a:endParaRPr>
          </a:p>
          <a:p>
            <a:pPr indent="-349250" lvl="0" marL="3429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Building simple Spring applications with annotations</a:t>
            </a:r>
            <a:endParaRPr sz="1900">
              <a:solidFill>
                <a:srgbClr val="9900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2"/>
          <p:cNvPicPr preferRelativeResize="0"/>
          <p:nvPr/>
        </p:nvPicPr>
        <p:blipFill rotWithShape="1">
          <a:blip r:embed="rId3">
            <a:alphaModFix/>
          </a:blip>
          <a:srcRect b="8799" l="0" r="1448" t="8033"/>
          <a:stretch/>
        </p:blipFill>
        <p:spPr>
          <a:xfrm>
            <a:off x="152400" y="218325"/>
            <a:ext cx="8477674" cy="4713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What is a Spring Bean</a:t>
            </a:r>
            <a:endParaRPr>
              <a:solidFill>
                <a:srgbClr val="9900FF"/>
              </a:solidFill>
              <a:latin typeface="Lato"/>
              <a:ea typeface="Lato"/>
              <a:cs typeface="Lato"/>
              <a:sym typeface="Lato"/>
            </a:endParaRPr>
          </a:p>
        </p:txBody>
      </p:sp>
      <p:pic>
        <p:nvPicPr>
          <p:cNvPr id="174" name="Google Shape;174;p33"/>
          <p:cNvPicPr preferRelativeResize="0"/>
          <p:nvPr/>
        </p:nvPicPr>
        <p:blipFill rotWithShape="1">
          <a:blip r:embed="rId3">
            <a:alphaModFix/>
          </a:blip>
          <a:srcRect b="22684" l="19305" r="15275" t="36763"/>
          <a:stretch/>
        </p:blipFill>
        <p:spPr>
          <a:xfrm>
            <a:off x="1635775" y="1498800"/>
            <a:ext cx="5627702" cy="2345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4"/>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5"/>
          <p:cNvPicPr preferRelativeResize="0"/>
          <p:nvPr/>
        </p:nvPicPr>
        <p:blipFill rotWithShape="1">
          <a:blip r:embed="rId3">
            <a:alphaModFix/>
          </a:blip>
          <a:srcRect b="16576" l="50641" r="0" t="0"/>
          <a:stretch/>
        </p:blipFill>
        <p:spPr>
          <a:xfrm>
            <a:off x="2141500" y="227725"/>
            <a:ext cx="4245725" cy="4036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Inversion of Control</a:t>
            </a:r>
            <a:endParaRPr>
              <a:solidFill>
                <a:srgbClr val="9900FF"/>
              </a:solidFill>
              <a:latin typeface="Lato"/>
              <a:ea typeface="Lato"/>
              <a:cs typeface="Lato"/>
              <a:sym typeface="Lato"/>
            </a:endParaRPr>
          </a:p>
        </p:txBody>
      </p:sp>
      <p:pic>
        <p:nvPicPr>
          <p:cNvPr id="190" name="Google Shape;190;p36"/>
          <p:cNvPicPr preferRelativeResize="0"/>
          <p:nvPr/>
        </p:nvPicPr>
        <p:blipFill>
          <a:blip r:embed="rId3">
            <a:alphaModFix/>
          </a:blip>
          <a:stretch>
            <a:fillRect/>
          </a:stretch>
        </p:blipFill>
        <p:spPr>
          <a:xfrm>
            <a:off x="572075" y="1073275"/>
            <a:ext cx="6926831"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870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rPr>
              <a:t>Aspects</a:t>
            </a:r>
            <a:endParaRPr>
              <a:solidFill>
                <a:srgbClr val="9900FF"/>
              </a:solidFill>
            </a:endParaRPr>
          </a:p>
        </p:txBody>
      </p:sp>
      <p:pic>
        <p:nvPicPr>
          <p:cNvPr id="196" name="Google Shape;196;p37"/>
          <p:cNvPicPr preferRelativeResize="0"/>
          <p:nvPr/>
        </p:nvPicPr>
        <p:blipFill>
          <a:blip r:embed="rId3">
            <a:alphaModFix/>
          </a:blip>
          <a:stretch>
            <a:fillRect/>
          </a:stretch>
        </p:blipFill>
        <p:spPr>
          <a:xfrm>
            <a:off x="518275" y="658125"/>
            <a:ext cx="7046524" cy="4305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Aspect</a:t>
            </a:r>
            <a:endParaRPr>
              <a:solidFill>
                <a:srgbClr val="9900FF"/>
              </a:solidFill>
              <a:latin typeface="Lato"/>
              <a:ea typeface="Lato"/>
              <a:cs typeface="Lato"/>
              <a:sym typeface="Lato"/>
            </a:endParaRPr>
          </a:p>
        </p:txBody>
      </p:sp>
      <p:pic>
        <p:nvPicPr>
          <p:cNvPr id="202" name="Google Shape;202;p38"/>
          <p:cNvPicPr preferRelativeResize="0"/>
          <p:nvPr/>
        </p:nvPicPr>
        <p:blipFill>
          <a:blip r:embed="rId3">
            <a:alphaModFix/>
          </a:blip>
          <a:stretch>
            <a:fillRect/>
          </a:stretch>
        </p:blipFill>
        <p:spPr>
          <a:xfrm>
            <a:off x="1357463" y="1116325"/>
            <a:ext cx="6429087"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ctr">
              <a:lnSpc>
                <a:spcPct val="115000"/>
              </a:lnSpc>
              <a:spcBef>
                <a:spcPts val="0"/>
              </a:spcBef>
              <a:spcAft>
                <a:spcPts val="0"/>
              </a:spcAft>
              <a:buNone/>
            </a:pPr>
            <a:r>
              <a:rPr b="1" lang="en-GB" sz="2100">
                <a:solidFill>
                  <a:srgbClr val="9900FF"/>
                </a:solidFill>
                <a:latin typeface="Lato"/>
                <a:ea typeface="Lato"/>
                <a:cs typeface="Lato"/>
                <a:sym typeface="Lato"/>
              </a:rPr>
              <a:t>Introduction to Spring Framework</a:t>
            </a:r>
            <a:endParaRPr b="1" sz="36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9900FF"/>
              </a:buClr>
              <a:buSzPts val="1800"/>
              <a:buFont typeface="Lato"/>
              <a:buChar char="➢"/>
            </a:pPr>
            <a:r>
              <a:rPr lang="en-GB">
                <a:solidFill>
                  <a:srgbClr val="9900FF"/>
                </a:solidFill>
                <a:latin typeface="Lato"/>
                <a:ea typeface="Lato"/>
                <a:cs typeface="Lato"/>
                <a:sym typeface="Lato"/>
              </a:rPr>
              <a:t>The Spring Framework is one of the most popular Java frameworks for building enterprise applications. </a:t>
            </a:r>
            <a:endParaRPr>
              <a:solidFill>
                <a:srgbClr val="9900FF"/>
              </a:solidFill>
              <a:latin typeface="Lato"/>
              <a:ea typeface="Lato"/>
              <a:cs typeface="Lato"/>
              <a:sym typeface="Lato"/>
            </a:endParaRPr>
          </a:p>
          <a:p>
            <a:pPr indent="-342900" lvl="0" marL="457200" rtl="0" algn="l">
              <a:spcBef>
                <a:spcPts val="0"/>
              </a:spcBef>
              <a:spcAft>
                <a:spcPts val="0"/>
              </a:spcAft>
              <a:buClr>
                <a:srgbClr val="9900FF"/>
              </a:buClr>
              <a:buSzPts val="1800"/>
              <a:buFont typeface="Lato"/>
              <a:buChar char="➢"/>
            </a:pPr>
            <a:r>
              <a:rPr lang="en-GB">
                <a:solidFill>
                  <a:srgbClr val="9900FF"/>
                </a:solidFill>
                <a:latin typeface="Lato"/>
                <a:ea typeface="Lato"/>
                <a:cs typeface="Lato"/>
                <a:sym typeface="Lato"/>
              </a:rPr>
              <a:t>It provides comprehensive infrastructure support for developing Java applications, making it easier to develop, test, and deploy large-scale applications. </a:t>
            </a:r>
            <a:endParaRPr>
              <a:solidFill>
                <a:srgbClr val="9900FF"/>
              </a:solidFill>
              <a:latin typeface="Lato"/>
              <a:ea typeface="Lato"/>
              <a:cs typeface="Lato"/>
              <a:sym typeface="Lato"/>
            </a:endParaRPr>
          </a:p>
          <a:p>
            <a:pPr indent="-342900" lvl="0" marL="457200" rtl="0" algn="l">
              <a:spcBef>
                <a:spcPts val="0"/>
              </a:spcBef>
              <a:spcAft>
                <a:spcPts val="0"/>
              </a:spcAft>
              <a:buClr>
                <a:srgbClr val="9900FF"/>
              </a:buClr>
              <a:buSzPts val="1800"/>
              <a:buFont typeface="Lato"/>
              <a:buChar char="➢"/>
            </a:pPr>
            <a:r>
              <a:rPr lang="en-GB">
                <a:solidFill>
                  <a:srgbClr val="9900FF"/>
                </a:solidFill>
                <a:latin typeface="Lato"/>
                <a:ea typeface="Lato"/>
                <a:cs typeface="Lato"/>
                <a:sym typeface="Lato"/>
              </a:rPr>
              <a:t>Spring's primary goal is to simplify Java development by offering a wide range of tools, libraries, and best practices.</a:t>
            </a:r>
            <a:endParaRPr>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5447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GB" sz="1700">
                <a:solidFill>
                  <a:srgbClr val="9900FF"/>
                </a:solidFill>
                <a:latin typeface="Lato"/>
                <a:ea typeface="Lato"/>
                <a:cs typeface="Lato"/>
                <a:sym typeface="Lato"/>
              </a:rPr>
              <a:t>Key Features of the Spring Framework</a:t>
            </a:r>
            <a:endParaRPr sz="1800">
              <a:solidFill>
                <a:srgbClr val="9900FF"/>
              </a:solidFill>
              <a:latin typeface="Lato"/>
              <a:ea typeface="Lato"/>
              <a:cs typeface="Lato"/>
              <a:sym typeface="Lato"/>
            </a:endParaRPr>
          </a:p>
        </p:txBody>
      </p:sp>
      <p:sp>
        <p:nvSpPr>
          <p:cNvPr id="73" name="Google Shape;73;p16"/>
          <p:cNvSpPr txBox="1"/>
          <p:nvPr>
            <p:ph idx="1" type="body"/>
          </p:nvPr>
        </p:nvSpPr>
        <p:spPr>
          <a:xfrm>
            <a:off x="64725" y="582175"/>
            <a:ext cx="8823600" cy="460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GB" sz="1300">
                <a:solidFill>
                  <a:srgbClr val="9900FF"/>
                </a:solidFill>
                <a:latin typeface="Lato"/>
                <a:ea typeface="Lato"/>
                <a:cs typeface="Lato"/>
                <a:sym typeface="Lato"/>
              </a:rPr>
              <a:t>1.	Dependency Injection (DI) and Inversion of Control (IoC):</a:t>
            </a:r>
            <a:endParaRPr b="1" sz="1300">
              <a:solidFill>
                <a:srgbClr val="9900FF"/>
              </a:solidFill>
              <a:latin typeface="Lato"/>
              <a:ea typeface="Lato"/>
              <a:cs typeface="Lato"/>
              <a:sym typeface="Lato"/>
            </a:endParaRPr>
          </a:p>
          <a:p>
            <a:pPr indent="-311150" lvl="0" marL="914400" rtl="0" algn="l">
              <a:lnSpc>
                <a:spcPct val="95000"/>
              </a:lnSpc>
              <a:spcBef>
                <a:spcPts val="1200"/>
              </a:spcBef>
              <a:spcAft>
                <a:spcPts val="0"/>
              </a:spcAft>
              <a:buClr>
                <a:srgbClr val="9900FF"/>
              </a:buClr>
              <a:buSzPts val="1300"/>
              <a:buChar char="●"/>
            </a:pPr>
            <a:r>
              <a:rPr lang="en-GB" sz="1300">
                <a:solidFill>
                  <a:srgbClr val="9900FF"/>
                </a:solidFill>
                <a:latin typeface="Lato"/>
                <a:ea typeface="Lato"/>
                <a:cs typeface="Lato"/>
                <a:sym typeface="Lato"/>
              </a:rPr>
              <a:t>Dependency Injection (DI) is a design pattern that allows a class to have its dependencies injected from an external source rather than creating them internally. This promotes loose coupling between classes.</a:t>
            </a:r>
            <a:endParaRPr sz="1300">
              <a:solidFill>
                <a:srgbClr val="9900FF"/>
              </a:solidFill>
              <a:latin typeface="Lato"/>
              <a:ea typeface="Lato"/>
              <a:cs typeface="Lato"/>
              <a:sym typeface="Lato"/>
            </a:endParaRPr>
          </a:p>
          <a:p>
            <a:pPr indent="-311150" lvl="0" marL="914400" rtl="0" algn="l">
              <a:lnSpc>
                <a:spcPct val="95000"/>
              </a:lnSpc>
              <a:spcBef>
                <a:spcPts val="0"/>
              </a:spcBef>
              <a:spcAft>
                <a:spcPts val="0"/>
              </a:spcAft>
              <a:buClr>
                <a:srgbClr val="9900FF"/>
              </a:buClr>
              <a:buSzPts val="1300"/>
              <a:buChar char="●"/>
            </a:pPr>
            <a:r>
              <a:rPr lang="en-GB" sz="1300">
                <a:solidFill>
                  <a:srgbClr val="9900FF"/>
                </a:solidFill>
                <a:latin typeface="Lato"/>
                <a:ea typeface="Lato"/>
                <a:cs typeface="Lato"/>
                <a:sym typeface="Lato"/>
              </a:rPr>
              <a:t>Inversion of Control (IoC) is the principle of letting a framework manage the lifecycle and dependencies of objects. In Spring, this is achieved through IoC containers, which manage object creation and configuration.</a:t>
            </a:r>
            <a:endParaRPr sz="1300">
              <a:solidFill>
                <a:srgbClr val="9900FF"/>
              </a:solidFill>
              <a:latin typeface="Lato"/>
              <a:ea typeface="Lato"/>
              <a:cs typeface="Lato"/>
              <a:sym typeface="Lato"/>
            </a:endParaRPr>
          </a:p>
          <a:p>
            <a:pPr indent="0" lvl="0" marL="0" rtl="0" algn="l">
              <a:lnSpc>
                <a:spcPct val="95000"/>
              </a:lnSpc>
              <a:spcBef>
                <a:spcPts val="1200"/>
              </a:spcBef>
              <a:spcAft>
                <a:spcPts val="0"/>
              </a:spcAft>
              <a:buNone/>
            </a:pPr>
            <a:r>
              <a:t/>
            </a:r>
            <a:endParaRPr sz="13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1300">
                <a:solidFill>
                  <a:srgbClr val="9900FF"/>
                </a:solidFill>
                <a:latin typeface="Lato"/>
                <a:ea typeface="Lato"/>
                <a:cs typeface="Lato"/>
                <a:sym typeface="Lato"/>
              </a:rPr>
              <a:t>2.	Aspect-Oriented Programming (AOP):</a:t>
            </a:r>
            <a:endParaRPr b="1" sz="1300">
              <a:solidFill>
                <a:srgbClr val="9900FF"/>
              </a:solidFill>
              <a:latin typeface="Lato"/>
              <a:ea typeface="Lato"/>
              <a:cs typeface="Lato"/>
              <a:sym typeface="Lato"/>
            </a:endParaRPr>
          </a:p>
          <a:p>
            <a:pPr indent="-311150" lvl="0" marL="914400" rtl="0" algn="l">
              <a:lnSpc>
                <a:spcPct val="95000"/>
              </a:lnSpc>
              <a:spcBef>
                <a:spcPts val="1200"/>
              </a:spcBef>
              <a:spcAft>
                <a:spcPts val="0"/>
              </a:spcAft>
              <a:buClr>
                <a:srgbClr val="9900FF"/>
              </a:buClr>
              <a:buSzPts val="1300"/>
              <a:buFont typeface="Lato"/>
              <a:buChar char="●"/>
            </a:pPr>
            <a:r>
              <a:rPr lang="en-GB" sz="1300">
                <a:solidFill>
                  <a:srgbClr val="9900FF"/>
                </a:solidFill>
                <a:latin typeface="Lato"/>
                <a:ea typeface="Lato"/>
                <a:cs typeface="Lato"/>
                <a:sym typeface="Lato"/>
              </a:rPr>
              <a:t>AOP allows for separating cross-cutting concerns (like logging, security, transactions) from business logic. Spring AOP provides the capability to define aspects, join points, and advice to modularize cross-cutting concerns.</a:t>
            </a:r>
            <a:endParaRPr sz="1300">
              <a:solidFill>
                <a:srgbClr val="9900FF"/>
              </a:solidFill>
              <a:latin typeface="Lato"/>
              <a:ea typeface="Lato"/>
              <a:cs typeface="Lato"/>
              <a:sym typeface="Lato"/>
            </a:endParaRPr>
          </a:p>
          <a:p>
            <a:pPr indent="0" lvl="0" marL="0" rtl="0" algn="l">
              <a:lnSpc>
                <a:spcPct val="95000"/>
              </a:lnSpc>
              <a:spcBef>
                <a:spcPts val="1200"/>
              </a:spcBef>
              <a:spcAft>
                <a:spcPts val="0"/>
              </a:spcAft>
              <a:buNone/>
            </a:pPr>
            <a:r>
              <a:t/>
            </a:r>
            <a:endParaRPr sz="13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1300">
                <a:solidFill>
                  <a:srgbClr val="9900FF"/>
                </a:solidFill>
                <a:latin typeface="Lato"/>
                <a:ea typeface="Lato"/>
                <a:cs typeface="Lato"/>
                <a:sym typeface="Lato"/>
              </a:rPr>
              <a:t>3.	Data Access/Integration:</a:t>
            </a:r>
            <a:endParaRPr b="1" sz="1300">
              <a:solidFill>
                <a:srgbClr val="9900FF"/>
              </a:solidFill>
              <a:latin typeface="Lato"/>
              <a:ea typeface="Lato"/>
              <a:cs typeface="Lato"/>
              <a:sym typeface="Lato"/>
            </a:endParaRPr>
          </a:p>
          <a:p>
            <a:pPr indent="-311150" lvl="0" marL="914400" rtl="0" algn="l">
              <a:lnSpc>
                <a:spcPct val="95000"/>
              </a:lnSpc>
              <a:spcBef>
                <a:spcPts val="1200"/>
              </a:spcBef>
              <a:spcAft>
                <a:spcPts val="0"/>
              </a:spcAft>
              <a:buClr>
                <a:srgbClr val="9900FF"/>
              </a:buClr>
              <a:buSzPts val="1300"/>
              <a:buChar char="●"/>
            </a:pPr>
            <a:r>
              <a:rPr lang="en-GB" sz="1300">
                <a:solidFill>
                  <a:srgbClr val="9900FF"/>
                </a:solidFill>
                <a:latin typeface="Lato"/>
                <a:ea typeface="Lato"/>
                <a:cs typeface="Lato"/>
                <a:sym typeface="Lato"/>
              </a:rPr>
              <a:t>Spring simplifies database interaction with features like JdbcTemplate and integrates well with ORM frameworks like Hibernate. Spring Data provides a consistent, Spring-based programming model for data access, abstracting the complexities of different data storage technologies.</a:t>
            </a:r>
            <a:endParaRPr sz="2000">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720">
                <a:solidFill>
                  <a:srgbClr val="9900FF"/>
                </a:solidFill>
                <a:latin typeface="Lato"/>
                <a:ea typeface="Lato"/>
                <a:cs typeface="Lato"/>
                <a:sym typeface="Lato"/>
              </a:rPr>
              <a:t>Key Features of Spring</a:t>
            </a:r>
            <a:endParaRPr sz="2720">
              <a:solidFill>
                <a:srgbClr val="9900FF"/>
              </a:solidFill>
              <a:latin typeface="Lato"/>
              <a:ea typeface="Lato"/>
              <a:cs typeface="Lato"/>
              <a:sym typeface="Lato"/>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rgbClr val="9900FF"/>
                </a:solidFill>
                <a:latin typeface="Lato"/>
                <a:ea typeface="Lato"/>
                <a:cs typeface="Lato"/>
                <a:sym typeface="Lato"/>
              </a:rPr>
              <a:t>4.	Transaction Management:</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lang="en-GB" sz="1300">
                <a:solidFill>
                  <a:srgbClr val="9900FF"/>
                </a:solidFill>
                <a:latin typeface="Lato"/>
                <a:ea typeface="Lato"/>
                <a:cs typeface="Lato"/>
                <a:sym typeface="Lato"/>
              </a:rPr>
              <a:t>Spring offers a robust transaction management framework, allowing developers to manage transactions declaratively or programmatically, abstracting the complexities involved in transaction management.</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5.	Spring MVC (Model-View-Controller):</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lang="en-GB" sz="1300">
                <a:solidFill>
                  <a:srgbClr val="9900FF"/>
                </a:solidFill>
                <a:latin typeface="Lato"/>
                <a:ea typeface="Lato"/>
                <a:cs typeface="Lato"/>
                <a:sym typeface="Lato"/>
              </a:rPr>
              <a:t>Spring MVC is a web framework that simplifies the development of web applications by providing a clear separation between the model, view, and controller. It supports RESTful web services and is highly configurable.</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6.	Spring Boot:</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lang="en-GB" sz="1300">
                <a:solidFill>
                  <a:srgbClr val="9900FF"/>
                </a:solidFill>
                <a:latin typeface="Lato"/>
                <a:ea typeface="Lato"/>
                <a:cs typeface="Lato"/>
                <a:sym typeface="Lato"/>
              </a:rPr>
              <a:t>Spring Boot is an extension of the Spring Framework that simplifies the setup, configuration, and deployment of new Spring applications. It offers convention-over-configuration, embedded servers, and production-ready features like metrics and health checks.</a:t>
            </a:r>
            <a:endParaRPr sz="1300">
              <a:solidFill>
                <a:srgbClr val="9900FF"/>
              </a:solidFill>
              <a:latin typeface="Lato"/>
              <a:ea typeface="Lato"/>
              <a:cs typeface="Lato"/>
              <a:sym typeface="Lato"/>
            </a:endParaRPr>
          </a:p>
          <a:p>
            <a:pPr indent="0" lvl="0" marL="0" rtl="0" algn="l">
              <a:spcBef>
                <a:spcPts val="120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620">
                <a:solidFill>
                  <a:srgbClr val="9900FF"/>
                </a:solidFill>
                <a:latin typeface="Lato"/>
                <a:ea typeface="Lato"/>
                <a:cs typeface="Lato"/>
                <a:sym typeface="Lato"/>
              </a:rPr>
              <a:t>Key Features of Spring</a:t>
            </a:r>
            <a:endParaRPr sz="2620">
              <a:solidFill>
                <a:srgbClr val="9900FF"/>
              </a:solidFill>
              <a:latin typeface="Lato"/>
              <a:ea typeface="Lato"/>
              <a:cs typeface="Lato"/>
              <a:sym typeface="Lato"/>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400">
                <a:solidFill>
                  <a:srgbClr val="9900FF"/>
                </a:solidFill>
                <a:latin typeface="Lato"/>
                <a:ea typeface="Lato"/>
                <a:cs typeface="Lato"/>
                <a:sym typeface="Lato"/>
              </a:rPr>
              <a:t>Security</a:t>
            </a:r>
            <a:r>
              <a:rPr lang="en-GB" sz="1400">
                <a:solidFill>
                  <a:srgbClr val="9900FF"/>
                </a:solidFill>
                <a:latin typeface="Lato"/>
                <a:ea typeface="Lato"/>
                <a:cs typeface="Lato"/>
                <a:sym typeface="Lato"/>
              </a:rPr>
              <a:t>:</a:t>
            </a:r>
            <a:endParaRPr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Font typeface="Lato"/>
              <a:buChar char="●"/>
            </a:pPr>
            <a:r>
              <a:rPr lang="en-GB" sz="1400">
                <a:solidFill>
                  <a:srgbClr val="9900FF"/>
                </a:solidFill>
                <a:latin typeface="Lato"/>
                <a:ea typeface="Lato"/>
                <a:cs typeface="Lato"/>
                <a:sym typeface="Lato"/>
              </a:rPr>
              <a:t>Spring Security is a powerful and highly customizable authentication and access-control framework. It provides features for securing applications, such as user authentication, authorization, and protection against common security attacks.</a:t>
            </a:r>
            <a:endParaRPr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Testing</a:t>
            </a:r>
            <a:r>
              <a:rPr lang="en-GB" sz="1400">
                <a:solidFill>
                  <a:srgbClr val="9900FF"/>
                </a:solidFill>
                <a:latin typeface="Lato"/>
                <a:ea typeface="Lato"/>
                <a:cs typeface="Lato"/>
                <a:sym typeface="Lato"/>
              </a:rPr>
              <a:t>:</a:t>
            </a:r>
            <a:endParaRPr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Font typeface="Lato"/>
              <a:buChar char="●"/>
            </a:pPr>
            <a:r>
              <a:rPr lang="en-GB" sz="1400">
                <a:solidFill>
                  <a:srgbClr val="9900FF"/>
                </a:solidFill>
                <a:latin typeface="Lato"/>
                <a:ea typeface="Lato"/>
                <a:cs typeface="Lato"/>
                <a:sym typeface="Lato"/>
              </a:rPr>
              <a:t>Spring offers extensive support for integration testing, unit testing, and mock objects, making it easier to write and manage tests for Spring applications.</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b="1" lang="en-GB" sz="1670">
                <a:solidFill>
                  <a:srgbClr val="9900FF"/>
                </a:solidFill>
                <a:latin typeface="Lato"/>
                <a:ea typeface="Lato"/>
                <a:cs typeface="Lato"/>
                <a:sym typeface="Lato"/>
              </a:rPr>
              <a:t>Overview of Spring's philosophy and benefits (loose coupling, dependency injection)</a:t>
            </a:r>
            <a:endParaRPr b="1" sz="1670">
              <a:solidFill>
                <a:srgbClr val="9900FF"/>
              </a:solidFill>
              <a:latin typeface="Lato"/>
              <a:ea typeface="Lato"/>
              <a:cs typeface="Lato"/>
              <a:sym typeface="Lato"/>
            </a:endParaRPr>
          </a:p>
          <a:p>
            <a:pPr indent="0" lvl="0" marL="0" rtl="0" algn="ctr">
              <a:spcBef>
                <a:spcPts val="0"/>
              </a:spcBef>
              <a:spcAft>
                <a:spcPts val="0"/>
              </a:spcAft>
              <a:buSzPts val="990"/>
              <a:buNone/>
            </a:pPr>
            <a:r>
              <a:t/>
            </a:r>
            <a:endParaRPr b="1" sz="302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9900FF"/>
                </a:solidFill>
                <a:latin typeface="Lato"/>
                <a:ea typeface="Lato"/>
                <a:cs typeface="Lato"/>
                <a:sym typeface="Lato"/>
              </a:rPr>
              <a:t>The Spring Framework is designed with a clear philosophy that revolves around making Java development more modular, flexible, and easier to manage. </a:t>
            </a:r>
            <a:endParaRPr>
              <a:solidFill>
                <a:srgbClr val="9900FF"/>
              </a:solidFill>
              <a:latin typeface="Lato"/>
              <a:ea typeface="Lato"/>
              <a:cs typeface="Lato"/>
              <a:sym typeface="Lato"/>
            </a:endParaRPr>
          </a:p>
          <a:p>
            <a:pPr indent="0" lvl="0" marL="0" rtl="0" algn="l">
              <a:spcBef>
                <a:spcPts val="1200"/>
              </a:spcBef>
              <a:spcAft>
                <a:spcPts val="0"/>
              </a:spcAft>
              <a:buNone/>
            </a:pPr>
            <a:r>
              <a:rPr lang="en-GB">
                <a:solidFill>
                  <a:srgbClr val="9900FF"/>
                </a:solidFill>
                <a:latin typeface="Lato"/>
                <a:ea typeface="Lato"/>
                <a:cs typeface="Lato"/>
                <a:sym typeface="Lato"/>
              </a:rPr>
              <a:t>Two key concepts that encapsulate this philosophy are loose coupling and dependency injection (DI). </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These principles not only make the codebase cleaner and more maintainable but also enable developers to build scalable and testable applications.</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Clr>
                <a:schemeClr val="dk1"/>
              </a:buClr>
              <a:buSzPct val="40909"/>
              <a:buFont typeface="Arial"/>
              <a:buNone/>
            </a:pPr>
            <a:r>
              <a:rPr b="1" lang="en-GB" sz="2688">
                <a:solidFill>
                  <a:srgbClr val="9900FF"/>
                </a:solidFill>
                <a:latin typeface="Lato"/>
                <a:ea typeface="Lato"/>
                <a:cs typeface="Lato"/>
                <a:sym typeface="Lato"/>
              </a:rPr>
              <a:t>Spring's Core Philosophy</a:t>
            </a:r>
            <a:endParaRPr b="1" sz="3688">
              <a:solidFill>
                <a:srgbClr val="9900FF"/>
              </a:solidFill>
              <a:latin typeface="Lato"/>
              <a:ea typeface="Lato"/>
              <a:cs typeface="Lato"/>
              <a:sym typeface="Lato"/>
            </a:endParaRPr>
          </a:p>
        </p:txBody>
      </p:sp>
      <p:sp>
        <p:nvSpPr>
          <p:cNvPr id="97" name="Google Shape;97;p20"/>
          <p:cNvSpPr txBox="1"/>
          <p:nvPr>
            <p:ph idx="1" type="body"/>
          </p:nvPr>
        </p:nvSpPr>
        <p:spPr>
          <a:xfrm>
            <a:off x="118500" y="937250"/>
            <a:ext cx="87138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88"/>
              <a:buFont typeface="Arial"/>
              <a:buNone/>
            </a:pPr>
            <a:r>
              <a:rPr b="1" lang="en-GB" sz="1525">
                <a:solidFill>
                  <a:srgbClr val="9900FF"/>
                </a:solidFill>
                <a:latin typeface="Lato"/>
                <a:ea typeface="Lato"/>
                <a:cs typeface="Lato"/>
                <a:sym typeface="Lato"/>
              </a:rPr>
              <a:t>Loose Coupling:</a:t>
            </a:r>
            <a:endParaRPr b="1" sz="1525">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688"/>
              <a:buFont typeface="Arial"/>
              <a:buNone/>
            </a:pPr>
            <a:r>
              <a:rPr b="1" lang="en-GB" sz="1525">
                <a:solidFill>
                  <a:srgbClr val="9900FF"/>
                </a:solidFill>
                <a:latin typeface="Lato"/>
                <a:ea typeface="Lato"/>
                <a:cs typeface="Lato"/>
                <a:sym typeface="Lato"/>
              </a:rPr>
              <a:t>Definition</a:t>
            </a:r>
            <a:r>
              <a:rPr lang="en-GB" sz="1525">
                <a:solidFill>
                  <a:srgbClr val="9900FF"/>
                </a:solidFill>
                <a:latin typeface="Lato"/>
                <a:ea typeface="Lato"/>
                <a:cs typeface="Lato"/>
                <a:sym typeface="Lato"/>
              </a:rPr>
              <a:t>: Loose coupling refers to reducing dependencies between different parts of an application, making the components less dependent on one another. This enables easier modification, testing, and reusability of components.</a:t>
            </a:r>
            <a:endParaRPr sz="1525">
              <a:solidFill>
                <a:srgbClr val="9900FF"/>
              </a:solidFill>
              <a:latin typeface="Lato"/>
              <a:ea typeface="Lato"/>
              <a:cs typeface="Lato"/>
              <a:sym typeface="Lato"/>
            </a:endParaRPr>
          </a:p>
          <a:p>
            <a:pPr indent="0" lvl="0" marL="0" rtl="0" algn="l">
              <a:lnSpc>
                <a:spcPct val="95000"/>
              </a:lnSpc>
              <a:spcBef>
                <a:spcPts val="1200"/>
              </a:spcBef>
              <a:spcAft>
                <a:spcPts val="0"/>
              </a:spcAft>
              <a:buSzPts val="688"/>
              <a:buNone/>
            </a:pPr>
            <a:r>
              <a:rPr b="1" lang="en-GB" sz="1525">
                <a:solidFill>
                  <a:srgbClr val="9900FF"/>
                </a:solidFill>
                <a:latin typeface="Lato"/>
                <a:ea typeface="Lato"/>
                <a:cs typeface="Lato"/>
                <a:sym typeface="Lato"/>
              </a:rPr>
              <a:t>Why It Matters</a:t>
            </a:r>
            <a:r>
              <a:rPr lang="en-GB" sz="1525">
                <a:solidFill>
                  <a:srgbClr val="9900FF"/>
                </a:solidFill>
                <a:latin typeface="Lato"/>
                <a:ea typeface="Lato"/>
                <a:cs typeface="Lato"/>
                <a:sym typeface="Lato"/>
              </a:rPr>
              <a:t>: </a:t>
            </a:r>
            <a:endParaRPr sz="1525">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688"/>
              <a:buFont typeface="Arial"/>
              <a:buNone/>
            </a:pPr>
            <a:r>
              <a:rPr lang="en-GB" sz="1525">
                <a:solidFill>
                  <a:srgbClr val="9900FF"/>
                </a:solidFill>
                <a:latin typeface="Lato"/>
                <a:ea typeface="Lato"/>
                <a:cs typeface="Lato"/>
                <a:sym typeface="Lato"/>
              </a:rPr>
              <a:t>In tightly coupled systems, changes in one part of the application can have a ripple effect, requiring changes in many other parts. Loose coupling minimizes these dependencies, allowing for more independent development and evolution of different components.</a:t>
            </a:r>
            <a:endParaRPr sz="1525">
              <a:solidFill>
                <a:srgbClr val="9900FF"/>
              </a:solidFill>
              <a:latin typeface="Lato"/>
              <a:ea typeface="Lato"/>
              <a:cs typeface="Lato"/>
              <a:sym typeface="Lato"/>
            </a:endParaRPr>
          </a:p>
          <a:p>
            <a:pPr indent="0" lvl="0" marL="0" rtl="0" algn="l">
              <a:lnSpc>
                <a:spcPct val="95000"/>
              </a:lnSpc>
              <a:spcBef>
                <a:spcPts val="1200"/>
              </a:spcBef>
              <a:spcAft>
                <a:spcPts val="0"/>
              </a:spcAft>
              <a:buSzPts val="688"/>
              <a:buNone/>
            </a:pPr>
            <a:r>
              <a:rPr b="1" lang="en-GB" sz="1525">
                <a:solidFill>
                  <a:srgbClr val="9900FF"/>
                </a:solidFill>
                <a:latin typeface="Lato"/>
                <a:ea typeface="Lato"/>
                <a:cs typeface="Lato"/>
                <a:sym typeface="Lato"/>
              </a:rPr>
              <a:t>How Spring Achieves It</a:t>
            </a:r>
            <a:r>
              <a:rPr lang="en-GB" sz="1525">
                <a:solidFill>
                  <a:srgbClr val="9900FF"/>
                </a:solidFill>
                <a:latin typeface="Lato"/>
                <a:ea typeface="Lato"/>
                <a:cs typeface="Lato"/>
                <a:sym typeface="Lato"/>
              </a:rPr>
              <a:t>: </a:t>
            </a:r>
            <a:endParaRPr sz="1525">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688"/>
              <a:buFont typeface="Arial"/>
              <a:buNone/>
            </a:pPr>
            <a:r>
              <a:rPr lang="en-GB" sz="1525">
                <a:solidFill>
                  <a:srgbClr val="9900FF"/>
                </a:solidFill>
                <a:latin typeface="Lato"/>
                <a:ea typeface="Lato"/>
                <a:cs typeface="Lato"/>
                <a:sym typeface="Lato"/>
              </a:rPr>
              <a:t>Spring achieves loose coupling by using interfaces and dependency injection. Instead of a class directly depending on another concrete class, it relies on an interface or abstract class. The specific implementation is injected at runtime, allowing for easy swapping of implementations without modifying the dependent code.</a:t>
            </a:r>
            <a:endParaRPr sz="1525">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688"/>
              <a:buFont typeface="Arial"/>
              <a:buNone/>
            </a:pPr>
            <a:r>
              <a:t/>
            </a:r>
            <a:endParaRPr sz="1525">
              <a:solidFill>
                <a:srgbClr val="9900FF"/>
              </a:solidFill>
              <a:latin typeface="Lato"/>
              <a:ea typeface="Lato"/>
              <a:cs typeface="Lato"/>
              <a:sym typeface="Lato"/>
            </a:endParaRPr>
          </a:p>
          <a:p>
            <a:pPr indent="0" lvl="0" marL="0" rtl="0" algn="l">
              <a:lnSpc>
                <a:spcPct val="95000"/>
              </a:lnSpc>
              <a:spcBef>
                <a:spcPts val="1200"/>
              </a:spcBef>
              <a:spcAft>
                <a:spcPts val="1200"/>
              </a:spcAft>
              <a:buSzPts val="688"/>
              <a:buNone/>
            </a:pPr>
            <a:r>
              <a:t/>
            </a:r>
            <a:endParaRPr sz="1525">
              <a:solidFill>
                <a:srgbClr val="9900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rgbClr val="9900FF"/>
                </a:solidFill>
              </a:rPr>
              <a:t>Dependency Injection (DI):</a:t>
            </a:r>
            <a:endParaRPr>
              <a:solidFill>
                <a:srgbClr val="9900FF"/>
              </a:solidFill>
            </a:endParaRPr>
          </a:p>
          <a:p>
            <a:pPr indent="0" lvl="0" marL="0" rtl="0" algn="l">
              <a:spcBef>
                <a:spcPts val="0"/>
              </a:spcBef>
              <a:spcAft>
                <a:spcPts val="0"/>
              </a:spcAft>
              <a:buClr>
                <a:schemeClr val="dk1"/>
              </a:buClr>
              <a:buSzPct val="39285"/>
              <a:buFont typeface="Arial"/>
              <a:buNone/>
            </a:pPr>
            <a:r>
              <a:t/>
            </a:r>
            <a:endParaRPr>
              <a:solidFill>
                <a:srgbClr val="9900FF"/>
              </a:solidFill>
            </a:endParaRPr>
          </a:p>
          <a:p>
            <a:pPr indent="0" lvl="0" marL="0" rtl="0" algn="l">
              <a:spcBef>
                <a:spcPts val="0"/>
              </a:spcBef>
              <a:spcAft>
                <a:spcPts val="0"/>
              </a:spcAft>
              <a:buNone/>
            </a:pPr>
            <a:r>
              <a:t/>
            </a:r>
            <a:endParaRPr>
              <a:solidFill>
                <a:srgbClr val="9900FF"/>
              </a:solidFill>
            </a:endParaRPr>
          </a:p>
        </p:txBody>
      </p:sp>
      <p:sp>
        <p:nvSpPr>
          <p:cNvPr id="103" name="Google Shape;103;p21"/>
          <p:cNvSpPr txBox="1"/>
          <p:nvPr>
            <p:ph idx="1" type="body"/>
          </p:nvPr>
        </p:nvSpPr>
        <p:spPr>
          <a:xfrm>
            <a:off x="75500" y="1152475"/>
            <a:ext cx="8756700" cy="399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a:solidFill>
                  <a:srgbClr val="9900FF"/>
                </a:solidFill>
                <a:latin typeface="Lato"/>
                <a:ea typeface="Lato"/>
                <a:cs typeface="Lato"/>
                <a:sym typeface="Lato"/>
              </a:rPr>
              <a:t>Definition: </a:t>
            </a:r>
            <a:endParaRPr b="1">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Dependency Injection is a design pattern in which an object receives its dependencies from an external source rather than creating them internally. The dependencies are typically injected through constructor injection, setter injection, or field injection.</a:t>
            </a:r>
            <a:endParaRPr>
              <a:solidFill>
                <a:srgbClr val="9900FF"/>
              </a:solidFill>
              <a:latin typeface="Lato"/>
              <a:ea typeface="Lato"/>
              <a:cs typeface="Lato"/>
              <a:sym typeface="Lato"/>
            </a:endParaRPr>
          </a:p>
          <a:p>
            <a:pPr indent="0" lvl="0" marL="0" rtl="0" algn="l">
              <a:spcBef>
                <a:spcPts val="1200"/>
              </a:spcBef>
              <a:spcAft>
                <a:spcPts val="0"/>
              </a:spcAft>
              <a:buNone/>
            </a:pPr>
            <a:r>
              <a:rPr b="1" lang="en-GB">
                <a:solidFill>
                  <a:srgbClr val="9900FF"/>
                </a:solidFill>
                <a:latin typeface="Lato"/>
                <a:ea typeface="Lato"/>
                <a:cs typeface="Lato"/>
                <a:sym typeface="Lato"/>
              </a:rPr>
              <a:t>Why It Matters: </a:t>
            </a:r>
            <a:endParaRPr b="1">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DI promotes loose coupling and separation of concerns, making the code more modular and easier to test. With DI, classes don't need to manage the lifecycle of their dependencies, which is instead handled by the Spring container.</a:t>
            </a:r>
            <a:endParaRPr>
              <a:solidFill>
                <a:srgbClr val="9900FF"/>
              </a:solidFill>
              <a:latin typeface="Lato"/>
              <a:ea typeface="Lato"/>
              <a:cs typeface="Lato"/>
              <a:sym typeface="Lato"/>
            </a:endParaRPr>
          </a:p>
          <a:p>
            <a:pPr indent="0" lvl="0" marL="0" rtl="0" algn="l">
              <a:spcBef>
                <a:spcPts val="1200"/>
              </a:spcBef>
              <a:spcAft>
                <a:spcPts val="0"/>
              </a:spcAft>
              <a:buNone/>
            </a:pPr>
            <a:r>
              <a:rPr b="1" lang="en-GB">
                <a:solidFill>
                  <a:srgbClr val="9900FF"/>
                </a:solidFill>
                <a:latin typeface="Lato"/>
                <a:ea typeface="Lato"/>
                <a:cs typeface="Lato"/>
                <a:sym typeface="Lato"/>
              </a:rPr>
              <a:t>How Spring Implements DI: </a:t>
            </a:r>
            <a:endParaRPr b="1">
              <a:solidFill>
                <a:srgbClr val="9900FF"/>
              </a:solidFill>
              <a:latin typeface="Lato"/>
              <a:ea typeface="Lato"/>
              <a:cs typeface="Lato"/>
              <a:sym typeface="Lato"/>
            </a:endParaRPr>
          </a:p>
          <a:p>
            <a:pPr indent="0" lvl="0" marL="0" rtl="0" algn="l">
              <a:spcBef>
                <a:spcPts val="1200"/>
              </a:spcBef>
              <a:spcAft>
                <a:spcPts val="1200"/>
              </a:spcAft>
              <a:buNone/>
            </a:pPr>
            <a:r>
              <a:rPr lang="en-GB">
                <a:solidFill>
                  <a:srgbClr val="9900FF"/>
                </a:solidFill>
                <a:latin typeface="Lato"/>
                <a:ea typeface="Lato"/>
                <a:cs typeface="Lato"/>
                <a:sym typeface="Lato"/>
              </a:rPr>
              <a:t>Spring uses its IoC (Inversion of Control) container to manage the lifecycle of beans (objects) and inject dependencies where needed. Developers can define beans and their dependencies either through XML configuration, Java-based configuration, or annotations.</a:t>
            </a:r>
            <a:endParaRPr>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