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Lato"/>
      <p:regular r:id="rId24"/>
      <p:bold r:id="rId25"/>
      <p:italic r:id="rId26"/>
      <p:boldItalic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RobotoMono-regular.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01f3c9cfe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01f3c9cfe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01f3c9cfe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01f3c9cfe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01f3c9cfe8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01f3c9cfe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1f3c9cfe8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1f3c9cfe8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1f3c9cfe8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01f3c9cfe8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0044337c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0044337c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0044337c4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0044337c4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0044337c4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0044337c4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8aa0b9468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8aa0b9468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aa0b9468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aa0b9468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8aa0b9468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8aa0b9468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1f3c9cfe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1f3c9cfe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1f3c9cfe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1f3c9cfe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babeljs.io/rep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Typescript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nvSpPr>
        <p:spPr>
          <a:xfrm>
            <a:off x="0" y="1063000"/>
            <a:ext cx="9144000" cy="279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200"/>
              </a:spcBef>
              <a:spcAft>
                <a:spcPts val="0"/>
              </a:spcAft>
              <a:buNone/>
            </a:pPr>
            <a:r>
              <a:rPr b="1" lang="en-GB" sz="2000">
                <a:solidFill>
                  <a:schemeClr val="dk1"/>
                </a:solidFill>
                <a:highlight>
                  <a:srgbClr val="FAFAFA"/>
                </a:highlight>
              </a:rPr>
              <a:t>Setting up Babel with Webpack</a:t>
            </a:r>
            <a:endParaRPr b="1" sz="2000">
              <a:solidFill>
                <a:schemeClr val="dk1"/>
              </a:solidFill>
              <a:highlight>
                <a:srgbClr val="FAFAFA"/>
              </a:highlight>
            </a:endParaRPr>
          </a:p>
          <a:p>
            <a:pPr indent="0" lvl="0" marL="0" rtl="0" algn="l">
              <a:lnSpc>
                <a:spcPct val="115000"/>
              </a:lnSpc>
              <a:spcBef>
                <a:spcPts val="1500"/>
              </a:spcBef>
              <a:spcAft>
                <a:spcPts val="0"/>
              </a:spcAft>
              <a:buNone/>
            </a:pPr>
            <a:r>
              <a:rPr lang="en-GB" sz="1800">
                <a:solidFill>
                  <a:srgbClr val="374151"/>
                </a:solidFill>
                <a:highlight>
                  <a:srgbClr val="FAFAFA"/>
                </a:highlight>
              </a:rPr>
              <a:t>To integrate Babel with Webpack, the </a:t>
            </a:r>
            <a:r>
              <a:rPr lang="en-GB" sz="1650">
                <a:solidFill>
                  <a:srgbClr val="374151"/>
                </a:solidFill>
                <a:highlight>
                  <a:srgbClr val="FAFAFA"/>
                </a:highlight>
                <a:latin typeface="Roboto Mono"/>
                <a:ea typeface="Roboto Mono"/>
                <a:cs typeface="Roboto Mono"/>
                <a:sym typeface="Roboto Mono"/>
              </a:rPr>
              <a:t>babel-loader</a:t>
            </a:r>
            <a:r>
              <a:rPr lang="en-GB" sz="1800">
                <a:solidFill>
                  <a:srgbClr val="374151"/>
                </a:solidFill>
                <a:highlight>
                  <a:srgbClr val="FAFAFA"/>
                </a:highlight>
              </a:rPr>
              <a:t> is utilized. This loader ensures that all JavaScript files processed by Webpack are first passed through Babel. By configuring your </a:t>
            </a:r>
            <a:r>
              <a:rPr lang="en-GB" sz="1650">
                <a:solidFill>
                  <a:srgbClr val="374151"/>
                </a:solidFill>
                <a:highlight>
                  <a:srgbClr val="FAFAFA"/>
                </a:highlight>
                <a:latin typeface="Roboto Mono"/>
                <a:ea typeface="Roboto Mono"/>
                <a:cs typeface="Roboto Mono"/>
                <a:sym typeface="Roboto Mono"/>
              </a:rPr>
              <a:t>webpack.config.js</a:t>
            </a:r>
            <a:r>
              <a:rPr lang="en-GB" sz="1800">
                <a:solidFill>
                  <a:srgbClr val="374151"/>
                </a:solidFill>
                <a:highlight>
                  <a:srgbClr val="FAFAFA"/>
                </a:highlight>
              </a:rPr>
              <a:t> to use </a:t>
            </a:r>
            <a:r>
              <a:rPr lang="en-GB" sz="1650">
                <a:solidFill>
                  <a:srgbClr val="374151"/>
                </a:solidFill>
                <a:highlight>
                  <a:srgbClr val="FAFAFA"/>
                </a:highlight>
                <a:latin typeface="Roboto Mono"/>
                <a:ea typeface="Roboto Mono"/>
                <a:cs typeface="Roboto Mono"/>
                <a:sym typeface="Roboto Mono"/>
              </a:rPr>
              <a:t>babel-loader</a:t>
            </a:r>
            <a:r>
              <a:rPr lang="en-GB" sz="1800">
                <a:solidFill>
                  <a:srgbClr val="374151"/>
                </a:solidFill>
                <a:highlight>
                  <a:srgbClr val="FAFAFA"/>
                </a:highlight>
              </a:rPr>
              <a:t> and setting up a </a:t>
            </a:r>
            <a:r>
              <a:rPr lang="en-GB" sz="1650">
                <a:solidFill>
                  <a:srgbClr val="374151"/>
                </a:solidFill>
                <a:highlight>
                  <a:srgbClr val="FAFAFA"/>
                </a:highlight>
                <a:latin typeface="Roboto Mono"/>
                <a:ea typeface="Roboto Mono"/>
                <a:cs typeface="Roboto Mono"/>
                <a:sym typeface="Roboto Mono"/>
              </a:rPr>
              <a:t>.babelrc</a:t>
            </a:r>
            <a:r>
              <a:rPr lang="en-GB" sz="1800">
                <a:solidFill>
                  <a:srgbClr val="374151"/>
                </a:solidFill>
                <a:highlight>
                  <a:srgbClr val="FAFAFA"/>
                </a:highlight>
              </a:rPr>
              <a:t> file with the necessary presets and plugins, you forge a harmonious collaboration between the two tools.</a:t>
            </a:r>
            <a:endParaRPr sz="1800">
              <a:solidFill>
                <a:srgbClr val="374151"/>
              </a:solidFill>
              <a:highlight>
                <a:srgbClr val="FAFAFA"/>
              </a:highlight>
            </a:endParaRPr>
          </a:p>
          <a:p>
            <a:pPr indent="0" lvl="0" marL="0" rtl="0" algn="l">
              <a:lnSpc>
                <a:spcPct val="115000"/>
              </a:lnSpc>
              <a:spcBef>
                <a:spcPts val="1500"/>
              </a:spcBef>
              <a:spcAft>
                <a:spcPts val="0"/>
              </a:spcAft>
              <a:buNone/>
            </a:pPr>
            <a:r>
              <a:t/>
            </a:r>
            <a:endParaRPr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nvSpPr>
        <p:spPr>
          <a:xfrm>
            <a:off x="0" y="0"/>
            <a:ext cx="9144000" cy="4002600"/>
          </a:xfrm>
          <a:prstGeom prst="rect">
            <a:avLst/>
          </a:prstGeom>
          <a:noFill/>
          <a:ln>
            <a:noFill/>
          </a:ln>
        </p:spPr>
        <p:txBody>
          <a:bodyPr anchorCtr="0" anchor="t" bIns="91425" lIns="91425" spcFirstLastPara="1" rIns="91425" wrap="square" tIns="91425">
            <a:spAutoFit/>
          </a:bodyPr>
          <a:lstStyle/>
          <a:p>
            <a:pPr indent="0" lvl="0" marL="190500" marR="469900" rtl="0" algn="l">
              <a:lnSpc>
                <a:spcPct val="108333"/>
              </a:lnSpc>
              <a:spcBef>
                <a:spcPts val="5400"/>
              </a:spcBef>
              <a:spcAft>
                <a:spcPts val="0"/>
              </a:spcAft>
              <a:buNone/>
            </a:pPr>
            <a:r>
              <a:rPr b="1" lang="en-GB" sz="4500">
                <a:solidFill>
                  <a:srgbClr val="282C34"/>
                </a:solidFill>
                <a:latin typeface="Roboto"/>
                <a:ea typeface="Roboto"/>
                <a:cs typeface="Roboto"/>
                <a:sym typeface="Roboto"/>
              </a:rPr>
              <a:t>JSX Compiler Service</a:t>
            </a:r>
            <a:endParaRPr b="1" sz="4500">
              <a:solidFill>
                <a:srgbClr val="282C34"/>
              </a:solidFill>
              <a:latin typeface="Roboto"/>
              <a:ea typeface="Roboto"/>
              <a:cs typeface="Roboto"/>
              <a:sym typeface="Roboto"/>
            </a:endParaRPr>
          </a:p>
          <a:p>
            <a:pPr indent="0" lvl="0" marL="190500" marR="190500" rtl="0" algn="l">
              <a:lnSpc>
                <a:spcPct val="170000"/>
              </a:lnSpc>
              <a:spcBef>
                <a:spcPts val="10600"/>
              </a:spcBef>
              <a:spcAft>
                <a:spcPts val="0"/>
              </a:spcAft>
              <a:buNone/>
            </a:pPr>
            <a:r>
              <a:rPr lang="en-GB" sz="1350">
                <a:solidFill>
                  <a:srgbClr val="6B6B6B"/>
                </a:solidFill>
                <a:latin typeface="Roboto"/>
                <a:ea typeface="Roboto"/>
                <a:cs typeface="Roboto"/>
                <a:sym typeface="Roboto"/>
              </a:rPr>
              <a:t>This tool has been removed as JSXTransformer has been deprecated.</a:t>
            </a:r>
            <a:endParaRPr sz="1350">
              <a:solidFill>
                <a:srgbClr val="6B6B6B"/>
              </a:solidFill>
              <a:latin typeface="Roboto"/>
              <a:ea typeface="Roboto"/>
              <a:cs typeface="Roboto"/>
              <a:sym typeface="Roboto"/>
            </a:endParaRPr>
          </a:p>
          <a:p>
            <a:pPr indent="0" lvl="0" marL="190500" marR="190500" rtl="0" algn="l">
              <a:lnSpc>
                <a:spcPct val="170000"/>
              </a:lnSpc>
              <a:spcBef>
                <a:spcPts val="9000"/>
              </a:spcBef>
              <a:spcAft>
                <a:spcPts val="9000"/>
              </a:spcAft>
              <a:buNone/>
            </a:pPr>
            <a:r>
              <a:rPr lang="en-GB" sz="1300">
                <a:solidFill>
                  <a:schemeClr val="dk1"/>
                </a:solidFill>
                <a:latin typeface="Roboto"/>
                <a:ea typeface="Roboto"/>
                <a:cs typeface="Roboto"/>
                <a:sym typeface="Roboto"/>
              </a:rPr>
              <a:t>We recommend using another tool such as </a:t>
            </a:r>
            <a:r>
              <a:rPr lang="en-GB" sz="1300">
                <a:solidFill>
                  <a:srgbClr val="1A1A1A"/>
                </a:solidFill>
                <a:uFill>
                  <a:noFill/>
                </a:uFill>
                <a:latin typeface="Roboto"/>
                <a:ea typeface="Roboto"/>
                <a:cs typeface="Roboto"/>
                <a:sym typeface="Roboto"/>
                <a:hlinkClick r:id="rId3">
                  <a:extLst>
                    <a:ext uri="{A12FA001-AC4F-418D-AE19-62706E023703}">
                      <ahyp:hlinkClr val="tx"/>
                    </a:ext>
                  </a:extLst>
                </a:hlinkClick>
              </a:rPr>
              <a:t>the Babel REPL</a:t>
            </a:r>
            <a:r>
              <a:rPr lang="en-GB" sz="1300">
                <a:solidFill>
                  <a:schemeClr val="dk1"/>
                </a:solidFill>
                <a:latin typeface="Roboto"/>
                <a:ea typeface="Roboto"/>
                <a:cs typeface="Roboto"/>
                <a:sym typeface="Roboto"/>
              </a:rPr>
              <a:t>.</a:t>
            </a:r>
            <a:endParaRPr sz="13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nvSpPr>
        <p:spPr>
          <a:xfrm>
            <a:off x="240025" y="1183000"/>
            <a:ext cx="8109600" cy="22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GB" sz="2750">
                <a:solidFill>
                  <a:srgbClr val="313337"/>
                </a:solidFill>
                <a:highlight>
                  <a:srgbClr val="FFFFFF"/>
                </a:highlight>
              </a:rPr>
              <a:t>What is Babel?</a:t>
            </a:r>
            <a:endParaRPr b="1" sz="2750">
              <a:solidFill>
                <a:srgbClr val="313337"/>
              </a:solidFill>
              <a:highlight>
                <a:srgbClr val="FFFFFF"/>
              </a:highlight>
            </a:endParaRPr>
          </a:p>
          <a:p>
            <a:pPr indent="0" lvl="0" marL="0" rtl="0" algn="l">
              <a:lnSpc>
                <a:spcPct val="115000"/>
              </a:lnSpc>
              <a:spcBef>
                <a:spcPts val="400"/>
              </a:spcBef>
              <a:spcAft>
                <a:spcPts val="0"/>
              </a:spcAft>
              <a:buNone/>
            </a:pPr>
            <a:r>
              <a:rPr lang="en-GB" sz="2300">
                <a:solidFill>
                  <a:srgbClr val="313337"/>
                </a:solidFill>
                <a:highlight>
                  <a:srgbClr val="FFFFFF"/>
                </a:highlight>
                <a:latin typeface="Times New Roman"/>
                <a:ea typeface="Times New Roman"/>
                <a:cs typeface="Times New Roman"/>
                <a:sym typeface="Times New Roman"/>
              </a:rPr>
              <a:t>Babel is a tool to help us transpile newer versions of JavaScript code such as ES6 into older versions of JavaScript — it even helps you transpile TypeScript.</a:t>
            </a:r>
            <a:endParaRPr sz="2300">
              <a:solidFill>
                <a:srgbClr val="313337"/>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15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nvSpPr>
        <p:spPr>
          <a:xfrm>
            <a:off x="85725" y="994425"/>
            <a:ext cx="9144000" cy="437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2100">
                <a:solidFill>
                  <a:srgbClr val="313337"/>
                </a:solidFill>
                <a:highlight>
                  <a:srgbClr val="FFFFFF"/>
                </a:highlight>
                <a:latin typeface="Times New Roman"/>
                <a:ea typeface="Times New Roman"/>
                <a:cs typeface="Times New Roman"/>
                <a:sym typeface="Times New Roman"/>
              </a:rPr>
              <a:t>Babel reads the source code based on the configs you define for it and compiles newer JavaScript features such as arrow functions or optional chaining. This happens with Babel’s three major tools:</a:t>
            </a:r>
            <a:endParaRPr sz="2100">
              <a:solidFill>
                <a:srgbClr val="313337"/>
              </a:solidFill>
              <a:highlight>
                <a:srgbClr val="FFFFFF"/>
              </a:highlight>
              <a:latin typeface="Times New Roman"/>
              <a:ea typeface="Times New Roman"/>
              <a:cs typeface="Times New Roman"/>
              <a:sym typeface="Times New Roman"/>
            </a:endParaRPr>
          </a:p>
          <a:p>
            <a:pPr indent="-361950" lvl="0" marL="457200" rtl="0" algn="l">
              <a:lnSpc>
                <a:spcPct val="115000"/>
              </a:lnSpc>
              <a:spcBef>
                <a:spcPts val="1200"/>
              </a:spcBef>
              <a:spcAft>
                <a:spcPts val="0"/>
              </a:spcAft>
              <a:buClr>
                <a:srgbClr val="313337"/>
              </a:buClr>
              <a:buSzPts val="2100"/>
              <a:buFont typeface="Times New Roman"/>
              <a:buChar char="○"/>
            </a:pPr>
            <a:r>
              <a:rPr lang="en-GB" sz="2100">
                <a:solidFill>
                  <a:srgbClr val="313337"/>
                </a:solidFill>
                <a:highlight>
                  <a:srgbClr val="FFFFFF"/>
                </a:highlight>
                <a:latin typeface="Times New Roman"/>
                <a:ea typeface="Times New Roman"/>
                <a:cs typeface="Times New Roman"/>
                <a:sym typeface="Times New Roman"/>
              </a:rPr>
              <a:t>First, Babel’s parser takes the JavaScript code and converts it to an Abstract Syntax Tree (AST) which is the structure of the source code understandable by the computer</a:t>
            </a:r>
            <a:endParaRPr sz="2100">
              <a:solidFill>
                <a:srgbClr val="313337"/>
              </a:solidFill>
              <a:highlight>
                <a:srgbClr val="FFFFFF"/>
              </a:highlight>
              <a:latin typeface="Times New Roman"/>
              <a:ea typeface="Times New Roman"/>
              <a:cs typeface="Times New Roman"/>
              <a:sym typeface="Times New Roman"/>
            </a:endParaRPr>
          </a:p>
          <a:p>
            <a:pPr indent="-361950" lvl="0" marL="457200" rtl="0" algn="l">
              <a:lnSpc>
                <a:spcPct val="115000"/>
              </a:lnSpc>
              <a:spcBef>
                <a:spcPts val="0"/>
              </a:spcBef>
              <a:spcAft>
                <a:spcPts val="0"/>
              </a:spcAft>
              <a:buClr>
                <a:srgbClr val="313337"/>
              </a:buClr>
              <a:buSzPts val="2100"/>
              <a:buFont typeface="Times New Roman"/>
              <a:buChar char="○"/>
            </a:pPr>
            <a:r>
              <a:rPr lang="en-GB" sz="2100">
                <a:solidFill>
                  <a:srgbClr val="313337"/>
                </a:solidFill>
                <a:highlight>
                  <a:srgbClr val="FFFFFF"/>
                </a:highlight>
                <a:latin typeface="Times New Roman"/>
                <a:ea typeface="Times New Roman"/>
                <a:cs typeface="Times New Roman"/>
                <a:sym typeface="Times New Roman"/>
              </a:rPr>
              <a:t>Next, Babel’s traverser takes the AST, explores it and modify it to the intended code we defined in our Babel configs</a:t>
            </a:r>
            <a:endParaRPr sz="2100">
              <a:solidFill>
                <a:srgbClr val="313337"/>
              </a:solidFill>
              <a:highlight>
                <a:srgbClr val="FFFFFF"/>
              </a:highlight>
              <a:latin typeface="Times New Roman"/>
              <a:ea typeface="Times New Roman"/>
              <a:cs typeface="Times New Roman"/>
              <a:sym typeface="Times New Roman"/>
            </a:endParaRPr>
          </a:p>
          <a:p>
            <a:pPr indent="-361950" lvl="0" marL="457200" rtl="0" algn="l">
              <a:lnSpc>
                <a:spcPct val="115000"/>
              </a:lnSpc>
              <a:spcBef>
                <a:spcPts val="0"/>
              </a:spcBef>
              <a:spcAft>
                <a:spcPts val="0"/>
              </a:spcAft>
              <a:buClr>
                <a:srgbClr val="313337"/>
              </a:buClr>
              <a:buSzPts val="2100"/>
              <a:buFont typeface="Times New Roman"/>
              <a:buChar char="○"/>
            </a:pPr>
            <a:r>
              <a:rPr lang="en-GB" sz="2100">
                <a:solidFill>
                  <a:srgbClr val="313337"/>
                </a:solidFill>
                <a:highlight>
                  <a:srgbClr val="FFFFFF"/>
                </a:highlight>
                <a:latin typeface="Times New Roman"/>
                <a:ea typeface="Times New Roman"/>
                <a:cs typeface="Times New Roman"/>
                <a:sym typeface="Times New Roman"/>
              </a:rPr>
              <a:t>Lastly, Babel’s generator will translate the modified AST back to the regular code</a:t>
            </a:r>
            <a:endParaRPr sz="2100">
              <a:solidFill>
                <a:srgbClr val="313337"/>
              </a:solidFill>
              <a:highlight>
                <a:srgbClr val="FFFFFF"/>
              </a:highlight>
              <a:latin typeface="Times New Roman"/>
              <a:ea typeface="Times New Roman"/>
              <a:cs typeface="Times New Roman"/>
              <a:sym typeface="Times New Roman"/>
            </a:endParaRPr>
          </a:p>
          <a:p>
            <a:pPr indent="-361950" lvl="0" marL="457200" rtl="0" algn="l">
              <a:lnSpc>
                <a:spcPct val="115000"/>
              </a:lnSpc>
              <a:spcBef>
                <a:spcPts val="0"/>
              </a:spcBef>
              <a:spcAft>
                <a:spcPts val="0"/>
              </a:spcAft>
              <a:buClr>
                <a:srgbClr val="313337"/>
              </a:buClr>
              <a:buSzPts val="2100"/>
              <a:buFont typeface="Times New Roman"/>
              <a:buChar char="○"/>
            </a:pPr>
            <a:r>
              <a:t/>
            </a:r>
            <a:endParaRPr sz="2100">
              <a:solidFill>
                <a:srgbClr val="313337"/>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6"/>
          <p:cNvPicPr preferRelativeResize="0"/>
          <p:nvPr/>
        </p:nvPicPr>
        <p:blipFill>
          <a:blip r:embed="rId3">
            <a:alphaModFix/>
          </a:blip>
          <a:stretch>
            <a:fillRect/>
          </a:stretch>
        </p:blipFill>
        <p:spPr>
          <a:xfrm>
            <a:off x="381000" y="1592575"/>
            <a:ext cx="8382000" cy="2171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9900FF"/>
                </a:solidFill>
                <a:latin typeface="Lato"/>
                <a:ea typeface="Lato"/>
                <a:cs typeface="Lato"/>
                <a:sym typeface="Lato"/>
              </a:rPr>
              <a:t>Introduction of Typescript</a:t>
            </a:r>
            <a:endParaRPr>
              <a:solidFill>
                <a:srgbClr val="9900FF"/>
              </a:solidFill>
              <a:latin typeface="Lato"/>
              <a:ea typeface="Lato"/>
              <a:cs typeface="Lato"/>
              <a:sym typeface="Lato"/>
            </a:endParaRPr>
          </a:p>
        </p:txBody>
      </p:sp>
      <p:sp>
        <p:nvSpPr>
          <p:cNvPr id="60" name="Google Shape;60;p14"/>
          <p:cNvSpPr txBox="1"/>
          <p:nvPr/>
        </p:nvSpPr>
        <p:spPr>
          <a:xfrm>
            <a:off x="1199300" y="1575975"/>
            <a:ext cx="6167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rgbClr val="9900FF"/>
                </a:solidFill>
              </a:rPr>
              <a:t>Typescript = Javascript +  A type system</a:t>
            </a:r>
            <a:endParaRPr sz="1800">
              <a:solidFill>
                <a:srgbClr val="9900FF"/>
              </a:solidFill>
            </a:endParaRPr>
          </a:p>
        </p:txBody>
      </p:sp>
      <p:sp>
        <p:nvSpPr>
          <p:cNvPr id="61" name="Google Shape;61;p14"/>
          <p:cNvSpPr txBox="1"/>
          <p:nvPr/>
        </p:nvSpPr>
        <p:spPr>
          <a:xfrm>
            <a:off x="5235800" y="3346075"/>
            <a:ext cx="4008300" cy="4002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9900FF"/>
                </a:solidFill>
                <a:latin typeface="Lato"/>
                <a:ea typeface="Lato"/>
                <a:cs typeface="Lato"/>
                <a:sym typeface="Lato"/>
              </a:rPr>
              <a:t>Only Active during development</a:t>
            </a:r>
            <a:endParaRPr>
              <a:solidFill>
                <a:srgbClr val="9900FF"/>
              </a:solidFill>
              <a:latin typeface="Lato"/>
              <a:ea typeface="Lato"/>
              <a:cs typeface="Lato"/>
              <a:sym typeface="Lato"/>
            </a:endParaRPr>
          </a:p>
        </p:txBody>
      </p:sp>
      <p:sp>
        <p:nvSpPr>
          <p:cNvPr id="62" name="Google Shape;62;p14"/>
          <p:cNvSpPr txBox="1"/>
          <p:nvPr/>
        </p:nvSpPr>
        <p:spPr>
          <a:xfrm>
            <a:off x="5285500" y="2748750"/>
            <a:ext cx="3630600" cy="4002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9900FF"/>
                </a:solidFill>
                <a:latin typeface="Lato"/>
                <a:ea typeface="Lato"/>
                <a:cs typeface="Lato"/>
                <a:sym typeface="Lato"/>
              </a:rPr>
              <a:t>Uses ‘type annotations’ to analyze our code</a:t>
            </a:r>
            <a:endParaRPr>
              <a:solidFill>
                <a:srgbClr val="9900FF"/>
              </a:solidFill>
              <a:latin typeface="Lato"/>
              <a:ea typeface="Lato"/>
              <a:cs typeface="Lato"/>
              <a:sym typeface="Lato"/>
            </a:endParaRPr>
          </a:p>
        </p:txBody>
      </p:sp>
      <p:sp>
        <p:nvSpPr>
          <p:cNvPr id="63" name="Google Shape;63;p14"/>
          <p:cNvSpPr txBox="1"/>
          <p:nvPr/>
        </p:nvSpPr>
        <p:spPr>
          <a:xfrm>
            <a:off x="1841725" y="1618825"/>
            <a:ext cx="1456200" cy="4617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
        <p:nvSpPr>
          <p:cNvPr id="64" name="Google Shape;64;p14"/>
          <p:cNvSpPr txBox="1"/>
          <p:nvPr/>
        </p:nvSpPr>
        <p:spPr>
          <a:xfrm>
            <a:off x="5285500" y="2151425"/>
            <a:ext cx="3901200" cy="4002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9900FF"/>
                </a:solidFill>
                <a:latin typeface="Lato"/>
                <a:ea typeface="Lato"/>
                <a:cs typeface="Lato"/>
                <a:sym typeface="Lato"/>
              </a:rPr>
              <a:t>Helps us catch errors during development</a:t>
            </a:r>
            <a:endParaRPr>
              <a:solidFill>
                <a:srgbClr val="9900FF"/>
              </a:solidFill>
              <a:latin typeface="Lato"/>
              <a:ea typeface="Lato"/>
              <a:cs typeface="Lato"/>
              <a:sym typeface="Lato"/>
            </a:endParaRPr>
          </a:p>
        </p:txBody>
      </p:sp>
      <p:sp>
        <p:nvSpPr>
          <p:cNvPr id="65" name="Google Shape;65;p14"/>
          <p:cNvSpPr txBox="1"/>
          <p:nvPr/>
        </p:nvSpPr>
        <p:spPr>
          <a:xfrm>
            <a:off x="3465325" y="1575975"/>
            <a:ext cx="1175400" cy="4617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
        <p:nvSpPr>
          <p:cNvPr id="66" name="Google Shape;66;p14"/>
          <p:cNvSpPr txBox="1"/>
          <p:nvPr/>
        </p:nvSpPr>
        <p:spPr>
          <a:xfrm>
            <a:off x="4808125" y="1575975"/>
            <a:ext cx="1648500" cy="4617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
        <p:nvSpPr>
          <p:cNvPr id="67" name="Google Shape;67;p14"/>
          <p:cNvSpPr txBox="1"/>
          <p:nvPr/>
        </p:nvSpPr>
        <p:spPr>
          <a:xfrm>
            <a:off x="567575" y="3148950"/>
            <a:ext cx="3000000" cy="4617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9900FF"/>
                </a:solidFill>
                <a:latin typeface="Lato"/>
                <a:ea typeface="Lato"/>
                <a:cs typeface="Lato"/>
                <a:sym typeface="Lato"/>
              </a:rPr>
              <a:t>The TS type system</a:t>
            </a:r>
            <a:endParaRPr sz="1800">
              <a:solidFill>
                <a:srgbClr val="9900FF"/>
              </a:solidFill>
              <a:latin typeface="Lato"/>
              <a:ea typeface="Lato"/>
              <a:cs typeface="Lato"/>
              <a:sym typeface="Lato"/>
            </a:endParaRPr>
          </a:p>
        </p:txBody>
      </p:sp>
      <p:sp>
        <p:nvSpPr>
          <p:cNvPr id="68" name="Google Shape;68;p14"/>
          <p:cNvSpPr txBox="1"/>
          <p:nvPr/>
        </p:nvSpPr>
        <p:spPr>
          <a:xfrm>
            <a:off x="5235875" y="4116550"/>
            <a:ext cx="4008300" cy="4002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9900FF"/>
                </a:solidFill>
                <a:latin typeface="Lato"/>
                <a:ea typeface="Lato"/>
                <a:cs typeface="Lato"/>
                <a:sym typeface="Lato"/>
              </a:rPr>
              <a:t>Does’nt provide any performance Optimization</a:t>
            </a:r>
            <a:endParaRPr>
              <a:solidFill>
                <a:srgbClr val="9900FF"/>
              </a:solidFill>
              <a:latin typeface="Lato"/>
              <a:ea typeface="Lato"/>
              <a:cs typeface="Lato"/>
              <a:sym typeface="Lato"/>
            </a:endParaRPr>
          </a:p>
        </p:txBody>
      </p:sp>
      <p:cxnSp>
        <p:nvCxnSpPr>
          <p:cNvPr id="69" name="Google Shape;69;p14"/>
          <p:cNvCxnSpPr>
            <a:stCxn id="67" idx="3"/>
            <a:endCxn id="64" idx="1"/>
          </p:cNvCxnSpPr>
          <p:nvPr/>
        </p:nvCxnSpPr>
        <p:spPr>
          <a:xfrm flipH="1" rot="10800000">
            <a:off x="3567575" y="2351400"/>
            <a:ext cx="1717800" cy="1028400"/>
          </a:xfrm>
          <a:prstGeom prst="straightConnector1">
            <a:avLst/>
          </a:prstGeom>
          <a:noFill/>
          <a:ln cap="flat" cmpd="sng" w="9525">
            <a:solidFill>
              <a:schemeClr val="dk2"/>
            </a:solidFill>
            <a:prstDash val="solid"/>
            <a:round/>
            <a:headEnd len="med" w="med" type="none"/>
            <a:tailEnd len="med" w="med" type="triangle"/>
          </a:ln>
        </p:spPr>
      </p:cxnSp>
      <p:cxnSp>
        <p:nvCxnSpPr>
          <p:cNvPr id="70" name="Google Shape;70;p14"/>
          <p:cNvCxnSpPr>
            <a:stCxn id="67" idx="3"/>
          </p:cNvCxnSpPr>
          <p:nvPr/>
        </p:nvCxnSpPr>
        <p:spPr>
          <a:xfrm flipH="1" rot="10800000">
            <a:off x="3567575" y="2949000"/>
            <a:ext cx="1717800" cy="430800"/>
          </a:xfrm>
          <a:prstGeom prst="straightConnector1">
            <a:avLst/>
          </a:prstGeom>
          <a:noFill/>
          <a:ln cap="flat" cmpd="sng" w="9525">
            <a:solidFill>
              <a:schemeClr val="dk2"/>
            </a:solidFill>
            <a:prstDash val="solid"/>
            <a:round/>
            <a:headEnd len="med" w="med" type="none"/>
            <a:tailEnd len="med" w="med" type="triangle"/>
          </a:ln>
        </p:spPr>
      </p:cxnSp>
      <p:cxnSp>
        <p:nvCxnSpPr>
          <p:cNvPr id="71" name="Google Shape;71;p14"/>
          <p:cNvCxnSpPr>
            <a:stCxn id="67" idx="3"/>
            <a:endCxn id="61" idx="1"/>
          </p:cNvCxnSpPr>
          <p:nvPr/>
        </p:nvCxnSpPr>
        <p:spPr>
          <a:xfrm>
            <a:off x="3567575" y="3379800"/>
            <a:ext cx="1668300" cy="166500"/>
          </a:xfrm>
          <a:prstGeom prst="straightConnector1">
            <a:avLst/>
          </a:prstGeom>
          <a:noFill/>
          <a:ln cap="flat" cmpd="sng" w="9525">
            <a:solidFill>
              <a:schemeClr val="dk2"/>
            </a:solidFill>
            <a:prstDash val="solid"/>
            <a:round/>
            <a:headEnd len="med" w="med" type="none"/>
            <a:tailEnd len="med" w="med" type="triangle"/>
          </a:ln>
        </p:spPr>
      </p:cxnSp>
      <p:cxnSp>
        <p:nvCxnSpPr>
          <p:cNvPr id="72" name="Google Shape;72;p14"/>
          <p:cNvCxnSpPr/>
          <p:nvPr/>
        </p:nvCxnSpPr>
        <p:spPr>
          <a:xfrm>
            <a:off x="3607325" y="3400775"/>
            <a:ext cx="1638300" cy="694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nvSpPr>
        <p:spPr>
          <a:xfrm>
            <a:off x="1017225" y="637525"/>
            <a:ext cx="3000000" cy="7389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9900FF"/>
                </a:solidFill>
                <a:latin typeface="Lato"/>
                <a:ea typeface="Lato"/>
                <a:cs typeface="Lato"/>
                <a:sym typeface="Lato"/>
              </a:rPr>
              <a:t>TypeScript code(Javascript with type annotations)</a:t>
            </a:r>
            <a:endParaRPr sz="1800">
              <a:solidFill>
                <a:srgbClr val="9900FF"/>
              </a:solidFill>
              <a:latin typeface="Lato"/>
              <a:ea typeface="Lato"/>
              <a:cs typeface="Lato"/>
              <a:sym typeface="Lato"/>
            </a:endParaRPr>
          </a:p>
        </p:txBody>
      </p:sp>
      <p:sp>
        <p:nvSpPr>
          <p:cNvPr id="78" name="Google Shape;78;p15"/>
          <p:cNvSpPr txBox="1"/>
          <p:nvPr/>
        </p:nvSpPr>
        <p:spPr>
          <a:xfrm>
            <a:off x="1017225" y="1996275"/>
            <a:ext cx="3000000" cy="4617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9900FF"/>
                </a:solidFill>
                <a:latin typeface="Lato"/>
                <a:ea typeface="Lato"/>
                <a:cs typeface="Lato"/>
                <a:sym typeface="Lato"/>
              </a:rPr>
              <a:t>Typescript Compiler</a:t>
            </a:r>
            <a:endParaRPr sz="1800">
              <a:solidFill>
                <a:srgbClr val="9900FF"/>
              </a:solidFill>
              <a:latin typeface="Lato"/>
              <a:ea typeface="Lato"/>
              <a:cs typeface="Lato"/>
              <a:sym typeface="Lato"/>
            </a:endParaRPr>
          </a:p>
        </p:txBody>
      </p:sp>
      <p:sp>
        <p:nvSpPr>
          <p:cNvPr id="79" name="Google Shape;79;p15"/>
          <p:cNvSpPr txBox="1"/>
          <p:nvPr/>
        </p:nvSpPr>
        <p:spPr>
          <a:xfrm>
            <a:off x="1113650" y="3212475"/>
            <a:ext cx="3000000" cy="4617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9900FF"/>
                </a:solidFill>
                <a:latin typeface="Lato"/>
                <a:ea typeface="Lato"/>
                <a:cs typeface="Lato"/>
                <a:sym typeface="Lato"/>
              </a:rPr>
              <a:t>Plain Old Javascript</a:t>
            </a:r>
            <a:endParaRPr sz="1800">
              <a:solidFill>
                <a:srgbClr val="9900FF"/>
              </a:solidFill>
              <a:latin typeface="Lato"/>
              <a:ea typeface="Lato"/>
              <a:cs typeface="Lato"/>
              <a:sym typeface="Lato"/>
            </a:endParaRPr>
          </a:p>
        </p:txBody>
      </p:sp>
      <p:cxnSp>
        <p:nvCxnSpPr>
          <p:cNvPr id="80" name="Google Shape;80;p15"/>
          <p:cNvCxnSpPr/>
          <p:nvPr/>
        </p:nvCxnSpPr>
        <p:spPr>
          <a:xfrm flipH="1">
            <a:off x="2379825" y="2466975"/>
            <a:ext cx="137400" cy="736500"/>
          </a:xfrm>
          <a:prstGeom prst="straightConnector1">
            <a:avLst/>
          </a:prstGeom>
          <a:noFill/>
          <a:ln cap="flat" cmpd="sng" w="9525">
            <a:solidFill>
              <a:schemeClr val="dk2"/>
            </a:solidFill>
            <a:prstDash val="solid"/>
            <a:round/>
            <a:headEnd len="med" w="med" type="none"/>
            <a:tailEnd len="med" w="med" type="triangle"/>
          </a:ln>
        </p:spPr>
      </p:cxnSp>
      <p:cxnSp>
        <p:nvCxnSpPr>
          <p:cNvPr id="81" name="Google Shape;81;p15"/>
          <p:cNvCxnSpPr>
            <a:endCxn id="78" idx="0"/>
          </p:cNvCxnSpPr>
          <p:nvPr/>
        </p:nvCxnSpPr>
        <p:spPr>
          <a:xfrm>
            <a:off x="2517225" y="1283475"/>
            <a:ext cx="0" cy="712800"/>
          </a:xfrm>
          <a:prstGeom prst="straightConnector1">
            <a:avLst/>
          </a:prstGeom>
          <a:noFill/>
          <a:ln cap="flat" cmpd="sng" w="9525">
            <a:solidFill>
              <a:schemeClr val="dk2"/>
            </a:solidFill>
            <a:prstDash val="solid"/>
            <a:round/>
            <a:headEnd len="med" w="med" type="none"/>
            <a:tailEnd len="med" w="med" type="triangle"/>
          </a:ln>
        </p:spPr>
      </p:cxnSp>
      <p:cxnSp>
        <p:nvCxnSpPr>
          <p:cNvPr id="82" name="Google Shape;82;p15"/>
          <p:cNvCxnSpPr/>
          <p:nvPr/>
        </p:nvCxnSpPr>
        <p:spPr>
          <a:xfrm flipH="1" rot="10800000">
            <a:off x="4160000" y="3429975"/>
            <a:ext cx="1060500" cy="26700"/>
          </a:xfrm>
          <a:prstGeom prst="straightConnector1">
            <a:avLst/>
          </a:prstGeom>
          <a:noFill/>
          <a:ln cap="flat" cmpd="sng" w="9525">
            <a:solidFill>
              <a:schemeClr val="dk2"/>
            </a:solidFill>
            <a:prstDash val="solid"/>
            <a:round/>
            <a:headEnd len="med" w="med" type="none"/>
            <a:tailEnd len="med" w="med" type="triangle"/>
          </a:ln>
        </p:spPr>
      </p:cxnSp>
      <p:sp>
        <p:nvSpPr>
          <p:cNvPr id="83" name="Google Shape;83;p15"/>
          <p:cNvSpPr txBox="1"/>
          <p:nvPr/>
        </p:nvSpPr>
        <p:spPr>
          <a:xfrm>
            <a:off x="5266850" y="3090700"/>
            <a:ext cx="3000000" cy="10158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9900FF"/>
                </a:solidFill>
                <a:latin typeface="Lato"/>
                <a:ea typeface="Lato"/>
                <a:cs typeface="Lato"/>
                <a:sym typeface="Lato"/>
              </a:rPr>
              <a:t>Browser executes plain javascript, has no idea we wrote Typescript</a:t>
            </a:r>
            <a:endParaRPr sz="1800">
              <a:solidFill>
                <a:srgbClr val="9900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6"/>
          <p:cNvPicPr preferRelativeResize="0"/>
          <p:nvPr/>
        </p:nvPicPr>
        <p:blipFill>
          <a:blip r:embed="rId3">
            <a:alphaModFix/>
          </a:blip>
          <a:stretch>
            <a:fillRect/>
          </a:stretch>
        </p:blipFill>
        <p:spPr>
          <a:xfrm>
            <a:off x="152400" y="152400"/>
            <a:ext cx="8839199" cy="41025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nvSpPr>
        <p:spPr>
          <a:xfrm>
            <a:off x="298150" y="748700"/>
            <a:ext cx="8859300" cy="4648500"/>
          </a:xfrm>
          <a:prstGeom prst="rect">
            <a:avLst/>
          </a:prstGeom>
          <a:noFill/>
          <a:ln cap="flat" cmpd="sng" w="9525">
            <a:solidFill>
              <a:srgbClr val="00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u="sng">
                <a:solidFill>
                  <a:srgbClr val="9900FF"/>
                </a:solidFill>
                <a:latin typeface="Lato"/>
                <a:ea typeface="Lato"/>
                <a:cs typeface="Lato"/>
                <a:sym typeface="Lato"/>
              </a:rPr>
              <a:t>We developers tell typescript the type and typescript guesses the type</a:t>
            </a:r>
            <a:endParaRPr b="1" sz="2000" u="sng">
              <a:solidFill>
                <a:srgbClr val="9900FF"/>
              </a:solidFill>
              <a:latin typeface="Lato"/>
              <a:ea typeface="Lato"/>
              <a:cs typeface="Lato"/>
              <a:sym typeface="Lato"/>
            </a:endParaRPr>
          </a:p>
          <a:p>
            <a:pPr indent="0" lvl="0" marL="0" rtl="0" algn="l">
              <a:spcBef>
                <a:spcPts val="0"/>
              </a:spcBef>
              <a:spcAft>
                <a:spcPts val="0"/>
              </a:spcAft>
              <a:buNone/>
            </a:pPr>
            <a:r>
              <a:t/>
            </a:r>
            <a:endParaRPr sz="1800">
              <a:solidFill>
                <a:srgbClr val="9900FF"/>
              </a:solidFill>
              <a:latin typeface="Lato"/>
              <a:ea typeface="Lato"/>
              <a:cs typeface="Lato"/>
              <a:sym typeface="Lato"/>
            </a:endParaRPr>
          </a:p>
          <a:p>
            <a:pPr indent="0" lvl="0" marL="0" rtl="0" algn="l">
              <a:spcBef>
                <a:spcPts val="0"/>
              </a:spcBef>
              <a:spcAft>
                <a:spcPts val="0"/>
              </a:spcAft>
              <a:buNone/>
            </a:pPr>
            <a:r>
              <a:rPr b="1" lang="en-GB" sz="1800">
                <a:solidFill>
                  <a:srgbClr val="9900FF"/>
                </a:solidFill>
                <a:latin typeface="Lato"/>
                <a:ea typeface="Lato"/>
                <a:cs typeface="Lato"/>
                <a:sym typeface="Lato"/>
              </a:rPr>
              <a:t>Type Annotations                                                    	                                                      Type Inference</a:t>
            </a:r>
            <a:endParaRPr b="1" sz="1800">
              <a:solidFill>
                <a:srgbClr val="9900FF"/>
              </a:solidFill>
              <a:latin typeface="Lato"/>
              <a:ea typeface="Lato"/>
              <a:cs typeface="Lato"/>
              <a:sym typeface="Lato"/>
            </a:endParaRPr>
          </a:p>
          <a:p>
            <a:pPr indent="0" lvl="0" marL="0" rtl="0" algn="l">
              <a:spcBef>
                <a:spcPts val="0"/>
              </a:spcBef>
              <a:spcAft>
                <a:spcPts val="0"/>
              </a:spcAft>
              <a:buNone/>
            </a:pPr>
            <a:r>
              <a:t/>
            </a:r>
            <a:endParaRPr b="1" sz="1800">
              <a:solidFill>
                <a:srgbClr val="9900FF"/>
              </a:solidFill>
              <a:latin typeface="Lato"/>
              <a:ea typeface="Lato"/>
              <a:cs typeface="Lato"/>
              <a:sym typeface="Lato"/>
            </a:endParaRPr>
          </a:p>
          <a:p>
            <a:pPr indent="0" lvl="0" marL="0" rtl="0" algn="l">
              <a:spcBef>
                <a:spcPts val="0"/>
              </a:spcBef>
              <a:spcAft>
                <a:spcPts val="0"/>
              </a:spcAft>
              <a:buNone/>
            </a:pPr>
            <a:r>
              <a:rPr b="1" lang="en-GB" sz="1800">
                <a:solidFill>
                  <a:srgbClr val="9900FF"/>
                </a:solidFill>
                <a:latin typeface="Lato"/>
                <a:ea typeface="Lato"/>
                <a:cs typeface="Lato"/>
                <a:sym typeface="Lato"/>
              </a:rPr>
              <a:t>When to use										      </a:t>
            </a:r>
            <a:r>
              <a:rPr b="1" lang="en-GB" sz="1800">
                <a:solidFill>
                  <a:srgbClr val="9900FF"/>
                </a:solidFill>
                <a:latin typeface="Lato"/>
                <a:ea typeface="Lato"/>
                <a:cs typeface="Lato"/>
                <a:sym typeface="Lato"/>
              </a:rPr>
              <a:t>When to use</a:t>
            </a:r>
            <a:endParaRPr b="1" sz="1800">
              <a:solidFill>
                <a:srgbClr val="9900FF"/>
              </a:solidFill>
              <a:latin typeface="Lato"/>
              <a:ea typeface="Lato"/>
              <a:cs typeface="Lato"/>
              <a:sym typeface="Lato"/>
            </a:endParaRPr>
          </a:p>
          <a:p>
            <a:pPr indent="0" lvl="0" marL="0" rtl="0" algn="l">
              <a:spcBef>
                <a:spcPts val="0"/>
              </a:spcBef>
              <a:spcAft>
                <a:spcPts val="0"/>
              </a:spcAft>
              <a:buNone/>
            </a:pPr>
            <a:r>
              <a:rPr b="1" lang="en-GB" sz="1800">
                <a:solidFill>
                  <a:schemeClr val="accent4"/>
                </a:solidFill>
                <a:latin typeface="Lato"/>
                <a:ea typeface="Lato"/>
                <a:cs typeface="Lato"/>
                <a:sym typeface="Lato"/>
              </a:rPr>
              <a:t>When we declare a variable on one line</a:t>
            </a:r>
            <a:endParaRPr b="1" sz="1800">
              <a:solidFill>
                <a:schemeClr val="accent4"/>
              </a:solidFill>
              <a:latin typeface="Lato"/>
              <a:ea typeface="Lato"/>
              <a:cs typeface="Lato"/>
              <a:sym typeface="Lato"/>
            </a:endParaRPr>
          </a:p>
          <a:p>
            <a:pPr indent="0" lvl="0" marL="0" rtl="0" algn="l">
              <a:spcBef>
                <a:spcPts val="0"/>
              </a:spcBef>
              <a:spcAft>
                <a:spcPts val="0"/>
              </a:spcAft>
              <a:buNone/>
            </a:pPr>
            <a:r>
              <a:rPr b="1" lang="en-GB" sz="1800">
                <a:solidFill>
                  <a:schemeClr val="accent4"/>
                </a:solidFill>
                <a:latin typeface="Lato"/>
                <a:ea typeface="Lato"/>
                <a:cs typeface="Lato"/>
                <a:sym typeface="Lato"/>
              </a:rPr>
              <a:t>Then initialize it later                                                 				Always </a:t>
            </a:r>
            <a:endParaRPr b="1" sz="1800">
              <a:solidFill>
                <a:schemeClr val="accent4"/>
              </a:solidFill>
              <a:latin typeface="Lato"/>
              <a:ea typeface="Lato"/>
              <a:cs typeface="Lato"/>
              <a:sym typeface="Lato"/>
            </a:endParaRPr>
          </a:p>
          <a:p>
            <a:pPr indent="0" lvl="0" marL="0" rtl="0" algn="l">
              <a:spcBef>
                <a:spcPts val="0"/>
              </a:spcBef>
              <a:spcAft>
                <a:spcPts val="0"/>
              </a:spcAft>
              <a:buNone/>
            </a:pPr>
            <a:r>
              <a:rPr b="1" lang="en-GB" sz="1800">
                <a:solidFill>
                  <a:schemeClr val="accent4"/>
                </a:solidFill>
                <a:latin typeface="Lato"/>
                <a:ea typeface="Lato"/>
                <a:cs typeface="Lato"/>
                <a:sym typeface="Lato"/>
              </a:rPr>
              <a:t>					</a:t>
            </a:r>
            <a:endParaRPr b="1" sz="1800">
              <a:solidFill>
                <a:schemeClr val="accent4"/>
              </a:solidFill>
              <a:latin typeface="Lato"/>
              <a:ea typeface="Lato"/>
              <a:cs typeface="Lato"/>
              <a:sym typeface="Lato"/>
            </a:endParaRPr>
          </a:p>
          <a:p>
            <a:pPr indent="0" lvl="0" marL="0" rtl="0" algn="l">
              <a:spcBef>
                <a:spcPts val="0"/>
              </a:spcBef>
              <a:spcAft>
                <a:spcPts val="0"/>
              </a:spcAft>
              <a:buNone/>
            </a:pPr>
            <a:r>
              <a:rPr b="1" lang="en-GB" sz="1800">
                <a:solidFill>
                  <a:schemeClr val="accent4"/>
                </a:solidFill>
                <a:latin typeface="Lato"/>
                <a:ea typeface="Lato"/>
                <a:cs typeface="Lato"/>
                <a:sym typeface="Lato"/>
              </a:rPr>
              <a:t>When we want a variable to have a type that</a:t>
            </a:r>
            <a:endParaRPr b="1" sz="1800">
              <a:solidFill>
                <a:schemeClr val="accent4"/>
              </a:solidFill>
              <a:latin typeface="Lato"/>
              <a:ea typeface="Lato"/>
              <a:cs typeface="Lato"/>
              <a:sym typeface="Lato"/>
            </a:endParaRPr>
          </a:p>
          <a:p>
            <a:pPr indent="0" lvl="0" marL="0" rtl="0" algn="l">
              <a:spcBef>
                <a:spcPts val="0"/>
              </a:spcBef>
              <a:spcAft>
                <a:spcPts val="0"/>
              </a:spcAft>
              <a:buNone/>
            </a:pPr>
            <a:r>
              <a:rPr b="1" lang="en-GB" sz="1800">
                <a:solidFill>
                  <a:schemeClr val="accent4"/>
                </a:solidFill>
                <a:latin typeface="Lato"/>
                <a:ea typeface="Lato"/>
                <a:cs typeface="Lato"/>
                <a:sym typeface="Lato"/>
              </a:rPr>
              <a:t>Can’t be inferred</a:t>
            </a:r>
            <a:endParaRPr b="1" sz="1800">
              <a:solidFill>
                <a:schemeClr val="accent4"/>
              </a:solidFill>
              <a:latin typeface="Lato"/>
              <a:ea typeface="Lato"/>
              <a:cs typeface="Lato"/>
              <a:sym typeface="Lato"/>
            </a:endParaRPr>
          </a:p>
          <a:p>
            <a:pPr indent="0" lvl="0" marL="0" rtl="0" algn="l">
              <a:spcBef>
                <a:spcPts val="0"/>
              </a:spcBef>
              <a:spcAft>
                <a:spcPts val="0"/>
              </a:spcAft>
              <a:buNone/>
            </a:pPr>
            <a:r>
              <a:t/>
            </a:r>
            <a:endParaRPr b="1" sz="1800">
              <a:solidFill>
                <a:schemeClr val="accent4"/>
              </a:solidFill>
              <a:latin typeface="Lato"/>
              <a:ea typeface="Lato"/>
              <a:cs typeface="Lato"/>
              <a:sym typeface="Lato"/>
            </a:endParaRPr>
          </a:p>
          <a:p>
            <a:pPr indent="0" lvl="0" marL="0" rtl="0" algn="l">
              <a:spcBef>
                <a:spcPts val="0"/>
              </a:spcBef>
              <a:spcAft>
                <a:spcPts val="0"/>
              </a:spcAft>
              <a:buNone/>
            </a:pPr>
            <a:r>
              <a:rPr b="1" lang="en-GB" sz="1800">
                <a:solidFill>
                  <a:schemeClr val="accent4"/>
                </a:solidFill>
                <a:latin typeface="Lato"/>
                <a:ea typeface="Lato"/>
                <a:cs typeface="Lato"/>
                <a:sym typeface="Lato"/>
              </a:rPr>
              <a:t>When a function returns the ‘any’</a:t>
            </a:r>
            <a:endParaRPr b="1" sz="1800">
              <a:solidFill>
                <a:schemeClr val="accent4"/>
              </a:solidFill>
              <a:latin typeface="Lato"/>
              <a:ea typeface="Lato"/>
              <a:cs typeface="Lato"/>
              <a:sym typeface="Lato"/>
            </a:endParaRPr>
          </a:p>
          <a:p>
            <a:pPr indent="0" lvl="0" marL="0" rtl="0" algn="l">
              <a:spcBef>
                <a:spcPts val="0"/>
              </a:spcBef>
              <a:spcAft>
                <a:spcPts val="0"/>
              </a:spcAft>
              <a:buNone/>
            </a:pPr>
            <a:r>
              <a:rPr b="1" lang="en-GB" sz="1800">
                <a:solidFill>
                  <a:schemeClr val="accent4"/>
                </a:solidFill>
                <a:latin typeface="Lato"/>
                <a:ea typeface="Lato"/>
                <a:cs typeface="Lato"/>
                <a:sym typeface="Lato"/>
              </a:rPr>
              <a:t>Type and we need to clarify the value</a:t>
            </a:r>
            <a:endParaRPr b="1" sz="1800">
              <a:solidFill>
                <a:schemeClr val="accent4"/>
              </a:solidFill>
              <a:latin typeface="Lato"/>
              <a:ea typeface="Lato"/>
              <a:cs typeface="Lato"/>
              <a:sym typeface="Lato"/>
            </a:endParaRPr>
          </a:p>
          <a:p>
            <a:pPr indent="0" lvl="0" marL="0" rtl="0" algn="l">
              <a:spcBef>
                <a:spcPts val="0"/>
              </a:spcBef>
              <a:spcAft>
                <a:spcPts val="0"/>
              </a:spcAft>
              <a:buNone/>
            </a:pPr>
            <a:r>
              <a:t/>
            </a:r>
            <a:endParaRPr b="1"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nvSpPr>
        <p:spPr>
          <a:xfrm>
            <a:off x="441200" y="164400"/>
            <a:ext cx="8457600" cy="49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9900FF"/>
              </a:solidFill>
            </a:endParaRPr>
          </a:p>
          <a:p>
            <a:pPr indent="0" lvl="0" marL="0" rtl="0" algn="l">
              <a:spcBef>
                <a:spcPts val="0"/>
              </a:spcBef>
              <a:spcAft>
                <a:spcPts val="0"/>
              </a:spcAft>
              <a:buNone/>
            </a:pPr>
            <a:r>
              <a:t/>
            </a:r>
            <a:endParaRPr sz="1800">
              <a:solidFill>
                <a:srgbClr val="9900FF"/>
              </a:solidFill>
            </a:endParaRPr>
          </a:p>
          <a:p>
            <a:pPr indent="457200" lvl="0" marL="457200" rtl="0" algn="l">
              <a:spcBef>
                <a:spcPts val="0"/>
              </a:spcBef>
              <a:spcAft>
                <a:spcPts val="0"/>
              </a:spcAft>
              <a:buNone/>
            </a:pPr>
            <a:r>
              <a:rPr lang="en-GB" sz="1800">
                <a:solidFill>
                  <a:srgbClr val="9900FF"/>
                </a:solidFill>
              </a:rPr>
              <a:t>‘</a:t>
            </a:r>
            <a:r>
              <a:rPr lang="en-GB" sz="1800">
                <a:solidFill>
                  <a:srgbClr val="9900FF"/>
                </a:solidFill>
              </a:rPr>
              <a:t>f</a:t>
            </a:r>
            <a:r>
              <a:rPr lang="en-GB" sz="1800">
                <a:solidFill>
                  <a:srgbClr val="9900FF"/>
                </a:solidFill>
              </a:rPr>
              <a:t>alse ‘ -&gt; 			JSON.parse() 	-&gt; 	boolean</a:t>
            </a:r>
            <a:endParaRPr sz="1800">
              <a:solidFill>
                <a:srgbClr val="9900FF"/>
              </a:solidFill>
            </a:endParaRPr>
          </a:p>
          <a:p>
            <a:pPr indent="457200" lvl="0" marL="457200" rtl="0" algn="l">
              <a:spcBef>
                <a:spcPts val="0"/>
              </a:spcBef>
              <a:spcAft>
                <a:spcPts val="0"/>
              </a:spcAft>
              <a:buNone/>
            </a:pPr>
            <a:r>
              <a:t/>
            </a:r>
            <a:endParaRPr sz="1800">
              <a:solidFill>
                <a:srgbClr val="9900FF"/>
              </a:solidFill>
            </a:endParaRPr>
          </a:p>
          <a:p>
            <a:pPr indent="457200" lvl="0" marL="457200" rtl="0" algn="l">
              <a:spcBef>
                <a:spcPts val="0"/>
              </a:spcBef>
              <a:spcAft>
                <a:spcPts val="0"/>
              </a:spcAft>
              <a:buNone/>
            </a:pPr>
            <a:r>
              <a:rPr lang="en-GB" sz="1800">
                <a:solidFill>
                  <a:srgbClr val="9900FF"/>
                </a:solidFill>
              </a:rPr>
              <a:t>‘4’       -&gt;  			</a:t>
            </a:r>
            <a:r>
              <a:rPr lang="en-GB" sz="1800">
                <a:solidFill>
                  <a:srgbClr val="9900FF"/>
                </a:solidFill>
              </a:rPr>
              <a:t>JSON.parse() 	-&gt; 	number</a:t>
            </a:r>
            <a:endParaRPr sz="1800">
              <a:solidFill>
                <a:srgbClr val="9900FF"/>
              </a:solidFill>
            </a:endParaRPr>
          </a:p>
          <a:p>
            <a:pPr indent="457200" lvl="0" marL="457200" rtl="0" algn="l">
              <a:spcBef>
                <a:spcPts val="0"/>
              </a:spcBef>
              <a:spcAft>
                <a:spcPts val="0"/>
              </a:spcAft>
              <a:buNone/>
            </a:pPr>
            <a:r>
              <a:t/>
            </a:r>
            <a:endParaRPr sz="1800">
              <a:solidFill>
                <a:srgbClr val="9900FF"/>
              </a:solidFill>
            </a:endParaRPr>
          </a:p>
          <a:p>
            <a:pPr indent="457200" lvl="0" marL="457200" rtl="0" algn="l">
              <a:spcBef>
                <a:spcPts val="0"/>
              </a:spcBef>
              <a:spcAft>
                <a:spcPts val="0"/>
              </a:spcAft>
              <a:buNone/>
            </a:pPr>
            <a:r>
              <a:rPr lang="en-GB" sz="1800">
                <a:solidFill>
                  <a:srgbClr val="9900FF"/>
                </a:solidFill>
              </a:rPr>
              <a:t>‘{“value”:5}’   			JSON.parse()	-&gt;    {value:number}</a:t>
            </a:r>
            <a:endParaRPr sz="1800">
              <a:solidFill>
                <a:srgbClr val="9900FF"/>
              </a:solidFill>
            </a:endParaRPr>
          </a:p>
          <a:p>
            <a:pPr indent="457200" lvl="0" marL="457200" rtl="0" algn="l">
              <a:spcBef>
                <a:spcPts val="0"/>
              </a:spcBef>
              <a:spcAft>
                <a:spcPts val="0"/>
              </a:spcAft>
              <a:buNone/>
            </a:pPr>
            <a:r>
              <a:t/>
            </a:r>
            <a:endParaRPr sz="1800">
              <a:solidFill>
                <a:srgbClr val="9900FF"/>
              </a:solidFill>
            </a:endParaRPr>
          </a:p>
          <a:p>
            <a:pPr indent="457200" lvl="0" marL="457200" rtl="0" algn="l">
              <a:spcBef>
                <a:spcPts val="0"/>
              </a:spcBef>
              <a:spcAft>
                <a:spcPts val="0"/>
              </a:spcAft>
              <a:buNone/>
            </a:pPr>
            <a:r>
              <a:rPr lang="en-GB" sz="1800">
                <a:solidFill>
                  <a:srgbClr val="9900FF"/>
                </a:solidFill>
              </a:rPr>
              <a:t>‘{“name”:”Krishna”}’	JSON.parse()	-&gt;	{name:string}</a:t>
            </a:r>
            <a:endParaRPr sz="1800">
              <a:solidFill>
                <a:srgbClr val="9900FF"/>
              </a:solidFill>
            </a:endParaRPr>
          </a:p>
          <a:p>
            <a:pPr indent="457200" lvl="0" marL="457200" rtl="0" algn="l">
              <a:spcBef>
                <a:spcPts val="0"/>
              </a:spcBef>
              <a:spcAft>
                <a:spcPts val="0"/>
              </a:spcAft>
              <a:buNone/>
            </a:pPr>
            <a:r>
              <a:t/>
            </a:r>
            <a:endParaRPr sz="1800">
              <a:solidFill>
                <a:srgbClr val="9900FF"/>
              </a:solidFill>
            </a:endParaRPr>
          </a:p>
          <a:p>
            <a:pPr indent="457200" lvl="0" marL="457200" rtl="0" algn="l">
              <a:spcBef>
                <a:spcPts val="0"/>
              </a:spcBef>
              <a:spcAft>
                <a:spcPts val="0"/>
              </a:spcAft>
              <a:buNone/>
            </a:pPr>
            <a:r>
              <a:t/>
            </a:r>
            <a:endParaRPr sz="1800">
              <a:solidFill>
                <a:srgbClr val="99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nvSpPr>
        <p:spPr>
          <a:xfrm>
            <a:off x="505775" y="519500"/>
            <a:ext cx="8425500" cy="44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GB" sz="1800">
                <a:solidFill>
                  <a:schemeClr val="dk2"/>
                </a:solidFill>
              </a:rPr>
              <a:t>						</a:t>
            </a:r>
            <a:r>
              <a:rPr lang="en-GB" sz="1800">
                <a:solidFill>
                  <a:srgbClr val="9900FF"/>
                </a:solidFill>
              </a:rPr>
              <a:t>A type, just as ‘string’ or ‘boolean’</a:t>
            </a:r>
            <a:endParaRPr sz="1800">
              <a:solidFill>
                <a:srgbClr val="9900FF"/>
              </a:solidFill>
            </a:endParaRPr>
          </a:p>
          <a:p>
            <a:pPr indent="0" lvl="0" marL="0" rtl="0" algn="l">
              <a:spcBef>
                <a:spcPts val="0"/>
              </a:spcBef>
              <a:spcAft>
                <a:spcPts val="0"/>
              </a:spcAft>
              <a:buNone/>
            </a:pPr>
            <a:r>
              <a:t/>
            </a:r>
            <a:endParaRPr sz="1800">
              <a:solidFill>
                <a:srgbClr val="9900FF"/>
              </a:solidFill>
            </a:endParaRPr>
          </a:p>
          <a:p>
            <a:pPr indent="0" lvl="0" marL="0" rtl="0" algn="l">
              <a:spcBef>
                <a:spcPts val="0"/>
              </a:spcBef>
              <a:spcAft>
                <a:spcPts val="0"/>
              </a:spcAft>
              <a:buNone/>
            </a:pPr>
            <a:r>
              <a:rPr lang="en-GB" sz="1800">
                <a:solidFill>
                  <a:srgbClr val="9900FF"/>
                </a:solidFill>
              </a:rPr>
              <a:t>       Any type 			Means TS has no idea what this is - can’t </a:t>
            </a:r>
            <a:endParaRPr sz="1800">
              <a:solidFill>
                <a:srgbClr val="9900FF"/>
              </a:solidFill>
            </a:endParaRPr>
          </a:p>
          <a:p>
            <a:pPr indent="0" lvl="0" marL="0" rtl="0" algn="l">
              <a:spcBef>
                <a:spcPts val="0"/>
              </a:spcBef>
              <a:spcAft>
                <a:spcPts val="0"/>
              </a:spcAft>
              <a:buNone/>
            </a:pPr>
            <a:r>
              <a:rPr lang="en-GB" sz="1800">
                <a:solidFill>
                  <a:srgbClr val="9900FF"/>
                </a:solidFill>
              </a:rPr>
              <a:t>						Check for correct property </a:t>
            </a:r>
            <a:r>
              <a:rPr lang="en-GB" sz="1800">
                <a:solidFill>
                  <a:srgbClr val="9900FF"/>
                </a:solidFill>
              </a:rPr>
              <a:t>references</a:t>
            </a:r>
            <a:endParaRPr sz="1800">
              <a:solidFill>
                <a:srgbClr val="9900FF"/>
              </a:solidFill>
            </a:endParaRPr>
          </a:p>
          <a:p>
            <a:pPr indent="0" lvl="0" marL="0" rtl="0" algn="l">
              <a:spcBef>
                <a:spcPts val="0"/>
              </a:spcBef>
              <a:spcAft>
                <a:spcPts val="0"/>
              </a:spcAft>
              <a:buNone/>
            </a:pPr>
            <a:r>
              <a:t/>
            </a:r>
            <a:endParaRPr sz="1800">
              <a:solidFill>
                <a:srgbClr val="9900FF"/>
              </a:solidFill>
            </a:endParaRPr>
          </a:p>
          <a:p>
            <a:pPr indent="0" lvl="0" marL="0" rtl="0" algn="l">
              <a:spcBef>
                <a:spcPts val="0"/>
              </a:spcBef>
              <a:spcAft>
                <a:spcPts val="0"/>
              </a:spcAft>
              <a:buNone/>
            </a:pPr>
            <a:r>
              <a:rPr b="1" lang="en-GB" sz="1800">
                <a:solidFill>
                  <a:srgbClr val="9900FF"/>
                </a:solidFill>
              </a:rPr>
              <a:t>						Avoid variables with ‘any’ at all costs</a:t>
            </a:r>
            <a:endParaRPr b="1" sz="1800">
              <a:solidFill>
                <a:srgbClr val="9900FF"/>
              </a:solidFill>
            </a:endParaRPr>
          </a:p>
          <a:p>
            <a:pPr indent="0" lvl="0" marL="0" rtl="0" algn="l">
              <a:spcBef>
                <a:spcPts val="0"/>
              </a:spcBef>
              <a:spcAft>
                <a:spcPts val="0"/>
              </a:spcAft>
              <a:buNone/>
            </a:pPr>
            <a:r>
              <a:t/>
            </a:r>
            <a:endParaRPr sz="1800">
              <a:solidFill>
                <a:schemeClr val="dk2"/>
              </a:solidFill>
            </a:endParaRPr>
          </a:p>
        </p:txBody>
      </p:sp>
      <p:cxnSp>
        <p:nvCxnSpPr>
          <p:cNvPr id="104" name="Google Shape;104;p19"/>
          <p:cNvCxnSpPr/>
          <p:nvPr/>
        </p:nvCxnSpPr>
        <p:spPr>
          <a:xfrm flipH="1" rot="10800000">
            <a:off x="2087550" y="1003675"/>
            <a:ext cx="1259100" cy="581100"/>
          </a:xfrm>
          <a:prstGeom prst="straightConnector1">
            <a:avLst/>
          </a:prstGeom>
          <a:noFill/>
          <a:ln cap="flat" cmpd="sng" w="9525">
            <a:solidFill>
              <a:srgbClr val="FF0000"/>
            </a:solidFill>
            <a:prstDash val="solid"/>
            <a:round/>
            <a:headEnd len="med" w="med" type="none"/>
            <a:tailEnd len="med" w="med" type="triangle"/>
          </a:ln>
        </p:spPr>
      </p:cxnSp>
      <p:cxnSp>
        <p:nvCxnSpPr>
          <p:cNvPr id="105" name="Google Shape;105;p19"/>
          <p:cNvCxnSpPr/>
          <p:nvPr/>
        </p:nvCxnSpPr>
        <p:spPr>
          <a:xfrm>
            <a:off x="1969200" y="1584775"/>
            <a:ext cx="1377300" cy="53700"/>
          </a:xfrm>
          <a:prstGeom prst="straightConnector1">
            <a:avLst/>
          </a:prstGeom>
          <a:noFill/>
          <a:ln cap="flat" cmpd="sng" w="9525">
            <a:solidFill>
              <a:srgbClr val="FF0000"/>
            </a:solidFill>
            <a:prstDash val="solid"/>
            <a:round/>
            <a:headEnd len="med" w="med" type="none"/>
            <a:tailEnd len="med" w="med" type="triangle"/>
          </a:ln>
        </p:spPr>
      </p:cxnSp>
      <p:cxnSp>
        <p:nvCxnSpPr>
          <p:cNvPr id="106" name="Google Shape;106;p19"/>
          <p:cNvCxnSpPr/>
          <p:nvPr/>
        </p:nvCxnSpPr>
        <p:spPr>
          <a:xfrm>
            <a:off x="2012225" y="1584775"/>
            <a:ext cx="1334400" cy="7860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nvSpPr>
        <p:spPr>
          <a:xfrm>
            <a:off x="0" y="617225"/>
            <a:ext cx="9144000" cy="451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100"/>
              </a:spcBef>
              <a:spcAft>
                <a:spcPts val="0"/>
              </a:spcAft>
              <a:buNone/>
            </a:pPr>
            <a:r>
              <a:rPr b="1" lang="en-GB" sz="1600">
                <a:solidFill>
                  <a:schemeClr val="dk1"/>
                </a:solidFill>
                <a:highlight>
                  <a:srgbClr val="FAFAFA"/>
                </a:highlight>
              </a:rPr>
              <a:t>Core Concepts of Webpack</a:t>
            </a:r>
            <a:endParaRPr b="1" sz="1600">
              <a:solidFill>
                <a:schemeClr val="dk1"/>
              </a:solidFill>
              <a:highlight>
                <a:srgbClr val="FAFAFA"/>
              </a:highlight>
            </a:endParaRPr>
          </a:p>
          <a:p>
            <a:pPr indent="-304800" lvl="0" marL="457200" rtl="0" algn="l">
              <a:lnSpc>
                <a:spcPct val="115000"/>
              </a:lnSpc>
              <a:spcBef>
                <a:spcPts val="800"/>
              </a:spcBef>
              <a:spcAft>
                <a:spcPts val="0"/>
              </a:spcAft>
              <a:buClr>
                <a:srgbClr val="374151"/>
              </a:buClr>
              <a:buSzPts val="1200"/>
              <a:buChar char="●"/>
            </a:pPr>
            <a:r>
              <a:rPr lang="en-GB" sz="1500">
                <a:solidFill>
                  <a:srgbClr val="374151"/>
                </a:solidFill>
                <a:highlight>
                  <a:srgbClr val="FAFAFA"/>
                </a:highlight>
              </a:rPr>
              <a:t>Entry: Think of the entry as the front door to your application. It specifies which module Webpack should use to begin building the internal dependency graph. By default, Webpack looks at </a:t>
            </a:r>
            <a:r>
              <a:rPr lang="en-GB" sz="1350">
                <a:solidFill>
                  <a:srgbClr val="374151"/>
                </a:solidFill>
                <a:highlight>
                  <a:srgbClr val="FAFAFA"/>
                </a:highlight>
                <a:latin typeface="Roboto Mono"/>
                <a:ea typeface="Roboto Mono"/>
                <a:cs typeface="Roboto Mono"/>
                <a:sym typeface="Roboto Mono"/>
              </a:rPr>
              <a:t>./src/index.js</a:t>
            </a:r>
            <a:r>
              <a:rPr lang="en-GB" sz="1500">
                <a:solidFill>
                  <a:srgbClr val="374151"/>
                </a:solidFill>
                <a:highlight>
                  <a:srgbClr val="FAFAFA"/>
                </a:highlight>
              </a:rPr>
              <a:t>, but this can be configured as per the developer’s requirements.</a:t>
            </a:r>
            <a:endParaRPr sz="1500">
              <a:solidFill>
                <a:srgbClr val="374151"/>
              </a:solidFill>
              <a:highlight>
                <a:srgbClr val="FAFAFA"/>
              </a:highlight>
            </a:endParaRPr>
          </a:p>
          <a:p>
            <a:pPr indent="-304800" lvl="0" marL="457200" rtl="0" algn="l">
              <a:lnSpc>
                <a:spcPct val="115000"/>
              </a:lnSpc>
              <a:spcBef>
                <a:spcPts val="0"/>
              </a:spcBef>
              <a:spcAft>
                <a:spcPts val="0"/>
              </a:spcAft>
              <a:buClr>
                <a:srgbClr val="374151"/>
              </a:buClr>
              <a:buSzPts val="1200"/>
              <a:buChar char="●"/>
            </a:pPr>
            <a:r>
              <a:rPr lang="en-GB" sz="1500">
                <a:solidFill>
                  <a:srgbClr val="374151"/>
                </a:solidFill>
                <a:highlight>
                  <a:srgbClr val="FAFAFA"/>
                </a:highlight>
              </a:rPr>
              <a:t>Output: Once Webpack bundles all the modules together, the output configuration helps in determining where to emit the bundled files and under what name. Typically, it goes into a </a:t>
            </a:r>
            <a:r>
              <a:rPr lang="en-GB" sz="1350">
                <a:solidFill>
                  <a:srgbClr val="374151"/>
                </a:solidFill>
                <a:highlight>
                  <a:srgbClr val="FAFAFA"/>
                </a:highlight>
                <a:latin typeface="Roboto Mono"/>
                <a:ea typeface="Roboto Mono"/>
                <a:cs typeface="Roboto Mono"/>
                <a:sym typeface="Roboto Mono"/>
              </a:rPr>
              <a:t>./dist</a:t>
            </a:r>
            <a:r>
              <a:rPr lang="en-GB" sz="1500">
                <a:solidFill>
                  <a:srgbClr val="374151"/>
                </a:solidFill>
                <a:highlight>
                  <a:srgbClr val="FAFAFA"/>
                </a:highlight>
              </a:rPr>
              <a:t> folder as </a:t>
            </a:r>
            <a:r>
              <a:rPr lang="en-GB" sz="1350">
                <a:solidFill>
                  <a:srgbClr val="374151"/>
                </a:solidFill>
                <a:highlight>
                  <a:srgbClr val="FAFAFA"/>
                </a:highlight>
                <a:latin typeface="Roboto Mono"/>
                <a:ea typeface="Roboto Mono"/>
                <a:cs typeface="Roboto Mono"/>
                <a:sym typeface="Roboto Mono"/>
              </a:rPr>
              <a:t>main.js</a:t>
            </a:r>
            <a:r>
              <a:rPr lang="en-GB" sz="1500">
                <a:solidFill>
                  <a:srgbClr val="374151"/>
                </a:solidFill>
                <a:highlight>
                  <a:srgbClr val="FAFAFA"/>
                </a:highlight>
              </a:rPr>
              <a:t>.</a:t>
            </a:r>
            <a:endParaRPr sz="1500">
              <a:solidFill>
                <a:srgbClr val="374151"/>
              </a:solidFill>
              <a:highlight>
                <a:srgbClr val="FAFAFA"/>
              </a:highlight>
            </a:endParaRPr>
          </a:p>
          <a:p>
            <a:pPr indent="-323850" lvl="0" marL="457200" rtl="0" algn="l">
              <a:lnSpc>
                <a:spcPct val="115000"/>
              </a:lnSpc>
              <a:spcBef>
                <a:spcPts val="0"/>
              </a:spcBef>
              <a:spcAft>
                <a:spcPts val="0"/>
              </a:spcAft>
              <a:buClr>
                <a:srgbClr val="374151"/>
              </a:buClr>
              <a:buSzPts val="1500"/>
              <a:buChar char="●"/>
            </a:pPr>
            <a:r>
              <a:rPr lang="en-GB" sz="1500">
                <a:solidFill>
                  <a:srgbClr val="374151"/>
                </a:solidFill>
                <a:highlight>
                  <a:srgbClr val="FAFAFA"/>
                </a:highlight>
              </a:rPr>
              <a:t>Loaders: By default, Webpack understands only JavaScript and JSON files. But with loaders, we can instruct Webpack on how to process different types of files (like SASS or TypeScript) and convert them into valid modules.</a:t>
            </a:r>
            <a:endParaRPr sz="1500">
              <a:solidFill>
                <a:srgbClr val="374151"/>
              </a:solidFill>
              <a:highlight>
                <a:srgbClr val="FAFAFA"/>
              </a:highlight>
            </a:endParaRPr>
          </a:p>
          <a:p>
            <a:pPr indent="-323850" lvl="0" marL="457200" rtl="0" algn="l">
              <a:lnSpc>
                <a:spcPct val="115000"/>
              </a:lnSpc>
              <a:spcBef>
                <a:spcPts val="0"/>
              </a:spcBef>
              <a:spcAft>
                <a:spcPts val="0"/>
              </a:spcAft>
              <a:buClr>
                <a:srgbClr val="374151"/>
              </a:buClr>
              <a:buSzPts val="1500"/>
              <a:buChar char="●"/>
            </a:pPr>
            <a:r>
              <a:rPr lang="en-GB" sz="1500">
                <a:solidFill>
                  <a:srgbClr val="374151"/>
                </a:solidFill>
                <a:highlight>
                  <a:srgbClr val="FAFAFA"/>
                </a:highlight>
              </a:rPr>
              <a:t>Plugins: While loaders are used to transform certain types of modules, plugins come into play for a broader range of tasks like bundle optimization, asset management, and injecting environment variables.</a:t>
            </a:r>
            <a:endParaRPr sz="1500">
              <a:solidFill>
                <a:srgbClr val="374151"/>
              </a:solidFill>
              <a:highlight>
                <a:srgbClr val="FAFAFA"/>
              </a:highlight>
            </a:endParaRPr>
          </a:p>
          <a:p>
            <a:pPr indent="-304800" lvl="0" marL="457200" rtl="0" algn="l">
              <a:lnSpc>
                <a:spcPct val="115000"/>
              </a:lnSpc>
              <a:spcBef>
                <a:spcPts val="0"/>
              </a:spcBef>
              <a:spcAft>
                <a:spcPts val="0"/>
              </a:spcAft>
              <a:buClr>
                <a:srgbClr val="374151"/>
              </a:buClr>
              <a:buSzPts val="1200"/>
              <a:buChar char="●"/>
            </a:pPr>
            <a:r>
              <a:rPr lang="en-GB" sz="1500">
                <a:solidFill>
                  <a:srgbClr val="374151"/>
                </a:solidFill>
                <a:highlight>
                  <a:srgbClr val="FAFAFA"/>
                </a:highlight>
              </a:rPr>
              <a:t>Mode: Setting the mode to either </a:t>
            </a:r>
            <a:r>
              <a:rPr lang="en-GB" sz="1350">
                <a:solidFill>
                  <a:srgbClr val="374151"/>
                </a:solidFill>
                <a:highlight>
                  <a:srgbClr val="FAFAFA"/>
                </a:highlight>
                <a:latin typeface="Roboto Mono"/>
                <a:ea typeface="Roboto Mono"/>
                <a:cs typeface="Roboto Mono"/>
                <a:sym typeface="Roboto Mono"/>
              </a:rPr>
              <a:t>development</a:t>
            </a:r>
            <a:r>
              <a:rPr lang="en-GB" sz="1500">
                <a:solidFill>
                  <a:srgbClr val="374151"/>
                </a:solidFill>
                <a:highlight>
                  <a:srgbClr val="FAFAFA"/>
                </a:highlight>
              </a:rPr>
              <a:t> or </a:t>
            </a:r>
            <a:r>
              <a:rPr lang="en-GB" sz="1350">
                <a:solidFill>
                  <a:srgbClr val="374151"/>
                </a:solidFill>
                <a:highlight>
                  <a:srgbClr val="FAFAFA"/>
                </a:highlight>
                <a:latin typeface="Roboto Mono"/>
                <a:ea typeface="Roboto Mono"/>
                <a:cs typeface="Roboto Mono"/>
                <a:sym typeface="Roboto Mono"/>
              </a:rPr>
              <a:t>production</a:t>
            </a:r>
            <a:r>
              <a:rPr lang="en-GB" sz="1500">
                <a:solidFill>
                  <a:srgbClr val="374151"/>
                </a:solidFill>
                <a:highlight>
                  <a:srgbClr val="FAFAFA"/>
                </a:highlight>
              </a:rPr>
              <a:t> tells Webpack to use built-in optimizations suitable for each environment. This simplifies the configuration and helps in better debugging or performance.</a:t>
            </a:r>
            <a:endParaRPr sz="1500">
              <a:solidFill>
                <a:srgbClr val="374151"/>
              </a:solidFill>
              <a:highlight>
                <a:srgbClr val="FAFAFA"/>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nvSpPr>
        <p:spPr>
          <a:xfrm>
            <a:off x="0" y="685800"/>
            <a:ext cx="9144000" cy="408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600"/>
              </a:spcBef>
              <a:spcAft>
                <a:spcPts val="0"/>
              </a:spcAft>
              <a:buNone/>
            </a:pPr>
            <a:r>
              <a:rPr b="1" lang="en-GB" sz="2200">
                <a:solidFill>
                  <a:schemeClr val="dk1"/>
                </a:solidFill>
                <a:highlight>
                  <a:srgbClr val="FAFAFA"/>
                </a:highlight>
              </a:rPr>
              <a:t>What is Babel?</a:t>
            </a:r>
            <a:endParaRPr b="1" sz="2200">
              <a:solidFill>
                <a:schemeClr val="dk1"/>
              </a:solidFill>
              <a:highlight>
                <a:srgbClr val="FAFAFA"/>
              </a:highlight>
            </a:endParaRPr>
          </a:p>
          <a:p>
            <a:pPr indent="0" lvl="0" marL="0" rtl="0" algn="l">
              <a:lnSpc>
                <a:spcPct val="115000"/>
              </a:lnSpc>
              <a:spcBef>
                <a:spcPts val="1800"/>
              </a:spcBef>
              <a:spcAft>
                <a:spcPts val="0"/>
              </a:spcAft>
              <a:buNone/>
            </a:pPr>
            <a:r>
              <a:rPr lang="en-GB" sz="1600">
                <a:solidFill>
                  <a:srgbClr val="374151"/>
                </a:solidFill>
                <a:highlight>
                  <a:srgbClr val="FAFAFA"/>
                </a:highlight>
              </a:rPr>
              <a:t>Babel is a powerful JavaScript compiler that has become an indispensable tool for developers, especially those building React applications. </a:t>
            </a:r>
            <a:endParaRPr sz="1600">
              <a:solidFill>
                <a:srgbClr val="374151"/>
              </a:solidFill>
              <a:highlight>
                <a:srgbClr val="FAFAFA"/>
              </a:highlight>
            </a:endParaRPr>
          </a:p>
          <a:p>
            <a:pPr indent="0" lvl="0" marL="0" rtl="0" algn="l">
              <a:lnSpc>
                <a:spcPct val="115000"/>
              </a:lnSpc>
              <a:spcBef>
                <a:spcPts val="1500"/>
              </a:spcBef>
              <a:spcAft>
                <a:spcPts val="0"/>
              </a:spcAft>
              <a:buNone/>
            </a:pPr>
            <a:r>
              <a:rPr lang="en-GB" sz="1600">
                <a:solidFill>
                  <a:srgbClr val="374151"/>
                </a:solidFill>
                <a:highlight>
                  <a:srgbClr val="FAFAFA"/>
                </a:highlight>
              </a:rPr>
              <a:t>At its core, Babel’s primary function is to transform cutting-edge JavaScript code into versions of JavaScript that can be interpreted by older browsers. </a:t>
            </a:r>
            <a:endParaRPr sz="1600">
              <a:solidFill>
                <a:srgbClr val="374151"/>
              </a:solidFill>
              <a:highlight>
                <a:srgbClr val="FAFAFA"/>
              </a:highlight>
            </a:endParaRPr>
          </a:p>
          <a:p>
            <a:pPr indent="0" lvl="0" marL="0" rtl="0" algn="l">
              <a:lnSpc>
                <a:spcPct val="115000"/>
              </a:lnSpc>
              <a:spcBef>
                <a:spcPts val="1500"/>
              </a:spcBef>
              <a:spcAft>
                <a:spcPts val="0"/>
              </a:spcAft>
              <a:buNone/>
            </a:pPr>
            <a:r>
              <a:rPr lang="en-GB" sz="1600">
                <a:solidFill>
                  <a:srgbClr val="374151"/>
                </a:solidFill>
                <a:highlight>
                  <a:srgbClr val="FAFAFA"/>
                </a:highlight>
              </a:rPr>
              <a:t>As developers, we constantly strive to utilize the latest and most efficient features in JavaScript. However, many of these features are not natively supported by older browsers. </a:t>
            </a:r>
            <a:endParaRPr sz="1600">
              <a:solidFill>
                <a:srgbClr val="374151"/>
              </a:solidFill>
              <a:highlight>
                <a:srgbClr val="FAFAFA"/>
              </a:highlight>
            </a:endParaRPr>
          </a:p>
          <a:p>
            <a:pPr indent="0" lvl="0" marL="0" rtl="0" algn="l">
              <a:lnSpc>
                <a:spcPct val="115000"/>
              </a:lnSpc>
              <a:spcBef>
                <a:spcPts val="1500"/>
              </a:spcBef>
              <a:spcAft>
                <a:spcPts val="0"/>
              </a:spcAft>
              <a:buNone/>
            </a:pPr>
            <a:r>
              <a:rPr lang="en-GB" sz="1600">
                <a:solidFill>
                  <a:srgbClr val="374151"/>
                </a:solidFill>
                <a:highlight>
                  <a:srgbClr val="FAFAFA"/>
                </a:highlight>
              </a:rPr>
              <a:t>Babel bridges this gap, ensuring that even users on outdated browsers can experience your React apps seamlessly.</a:t>
            </a:r>
            <a:endParaRPr sz="1600">
              <a:solidFill>
                <a:srgbClr val="374151"/>
              </a:solidFill>
              <a:highlight>
                <a:srgbClr val="FAFAFA"/>
              </a:highlight>
            </a:endParaRPr>
          </a:p>
          <a:p>
            <a:pPr indent="0" lvl="0" marL="0" rtl="0" algn="l">
              <a:lnSpc>
                <a:spcPct val="115000"/>
              </a:lnSpc>
              <a:spcBef>
                <a:spcPts val="1500"/>
              </a:spcBef>
              <a:spcAft>
                <a:spcPts val="0"/>
              </a:spcAft>
              <a:buNone/>
            </a:pPr>
            <a:r>
              <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