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Lst>
  <p:sldSz cy="6858000" cx="12192000"/>
  <p:notesSz cx="6858000" cy="9144000"/>
  <p:embeddedFontLst>
    <p:embeddedFont>
      <p:font typeface="Roboto"/>
      <p:regular r:id="rId82"/>
      <p:bold r:id="rId83"/>
      <p:italic r:id="rId84"/>
      <p:boldItalic r:id="rId85"/>
    </p:embeddedFont>
    <p:embeddedFont>
      <p:font typeface="Century Gothic"/>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8.xml"/><Relationship Id="rId86" Type="http://schemas.openxmlformats.org/officeDocument/2006/relationships/font" Target="fonts/CenturyGothic-regular.fntdata"/><Relationship Id="rId41" Type="http://schemas.openxmlformats.org/officeDocument/2006/relationships/slide" Target="slides/slide37.xml"/><Relationship Id="rId85" Type="http://schemas.openxmlformats.org/officeDocument/2006/relationships/font" Target="fonts/Roboto-boldItalic.fntdata"/><Relationship Id="rId44" Type="http://schemas.openxmlformats.org/officeDocument/2006/relationships/slide" Target="slides/slide40.xml"/><Relationship Id="rId88" Type="http://schemas.openxmlformats.org/officeDocument/2006/relationships/font" Target="fonts/CenturyGothic-italic.fntdata"/><Relationship Id="rId43" Type="http://schemas.openxmlformats.org/officeDocument/2006/relationships/slide" Target="slides/slide39.xml"/><Relationship Id="rId87" Type="http://schemas.openxmlformats.org/officeDocument/2006/relationships/font" Target="fonts/CenturyGothic-bold.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CenturyGothic-boldItalic.fntdata"/><Relationship Id="rId80" Type="http://schemas.openxmlformats.org/officeDocument/2006/relationships/slide" Target="slides/slide76.xml"/><Relationship Id="rId82" Type="http://schemas.openxmlformats.org/officeDocument/2006/relationships/font" Target="fonts/Roboto-regular.fntdata"/><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4" name="Google Shape;24;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8" name="Google Shape;28;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9" name="Google Shape;29;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1" name="Google Shape;31;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1"/>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5" name="Google Shape;85;p11"/>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6" name="Google Shape;86;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92" name="Google Shape;92;p12"/>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3" name="Google Shape;93;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9" name="Google Shape;99;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0" name="Google Shape;100;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4" name="Google Shape;104;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8" name="Google Shape;108;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4" name="Google Shape;114;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5" name="Google Shape;115;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9" name="Google Shape;119;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3" name="Google Shape;123;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4" name="Google Shape;124;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0" name="Google Shape;130;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6" name="Google Shape;136;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5" name="Google Shape;35;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43" name="Shape 43"/>
        <p:cNvGrpSpPr/>
        <p:nvPr/>
      </p:nvGrpSpPr>
      <p:grpSpPr>
        <a:xfrm>
          <a:off x="0" y="0"/>
          <a:ext cx="0" cy="0"/>
          <a:chOff x="0" y="0"/>
          <a:chExt cx="0" cy="0"/>
        </a:xfrm>
      </p:grpSpPr>
      <p:sp>
        <p:nvSpPr>
          <p:cNvPr id="44" name="Google Shape;44;p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6" name="Google Shape;46;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2" name="Google Shape;52;p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3" name="Google Shape;63;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9" name="Google Shape;69;p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0" name="Google Shape;70;p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71" name="Google Shape;71;p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2" name="Google Shape;72;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8" name="Google Shape;78;p10"/>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9" name="Google Shape;79;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9206969" y="2963333"/>
            <a:ext cx="2981858" cy="3208867"/>
            <a:chOff x="9206969" y="2963333"/>
            <a:chExt cx="2981858" cy="3208867"/>
          </a:xfrm>
        </p:grpSpPr>
        <p:cxnSp>
          <p:nvCxnSpPr>
            <p:cNvPr id="11" name="Google Shape;11;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witter.com/ahejlsbe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utorialsteacher.com/articles/what-is-ecmascrip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s://www.tutorialsteacher.com/javascript/new-keyword-in-javascript" TargetMode="Externa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tutorialsteacher.com/nodejs/what-is-node-package-manager" TargetMode="External"/><Relationship Id="rId4" Type="http://schemas.openxmlformats.org/officeDocument/2006/relationships/hyperlink" Target="https://www.typescriptlang.org/play"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6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5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6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63.png"/><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5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58.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7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7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7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8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8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7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76.png"/><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8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8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8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7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8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7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8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7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8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9600"/>
              <a:buFont typeface="Calibri"/>
              <a:buNone/>
            </a:pPr>
            <a:r>
              <a:rPr b="1" lang="en-US" sz="9600">
                <a:solidFill>
                  <a:schemeClr val="dk1"/>
                </a:solidFill>
                <a:latin typeface="Calibri"/>
                <a:ea typeface="Calibri"/>
                <a:cs typeface="Calibri"/>
                <a:sym typeface="Calibri"/>
              </a:rPr>
              <a:t>TYPESCRIPT</a:t>
            </a:r>
            <a:endParaRPr b="1" sz="9600">
              <a:solidFill>
                <a:schemeClr val="dk1"/>
              </a:solidFill>
              <a:latin typeface="Calibri"/>
              <a:ea typeface="Calibri"/>
              <a:cs typeface="Calibri"/>
              <a:sym typeface="Calibri"/>
            </a:endParaRPr>
          </a:p>
        </p:txBody>
      </p:sp>
      <p:sp>
        <p:nvSpPr>
          <p:cNvPr id="144" name="Google Shape;144;p19"/>
          <p:cNvSpPr txBox="1"/>
          <p:nvPr>
            <p:ph idx="1" type="subTitle"/>
          </p:nvPr>
        </p:nvSpPr>
        <p:spPr>
          <a:xfrm>
            <a:off x="902215" y="3226193"/>
            <a:ext cx="64008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t/>
            </a:r>
            <a:endParaRPr b="1" sz="3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1239197" y="1420513"/>
            <a:ext cx="9907383" cy="1933845"/>
          </a:xfrm>
          <a:prstGeom prst="rect">
            <a:avLst/>
          </a:prstGeom>
          <a:noFill/>
          <a:ln>
            <a:noFill/>
          </a:ln>
        </p:spPr>
      </p:pic>
      <p:pic>
        <p:nvPicPr>
          <p:cNvPr id="201" name="Google Shape;201;p28"/>
          <p:cNvPicPr preferRelativeResize="0"/>
          <p:nvPr/>
        </p:nvPicPr>
        <p:blipFill rotWithShape="1">
          <a:blip r:embed="rId4">
            <a:alphaModFix/>
          </a:blip>
          <a:srcRect b="0" l="0" r="0" t="0"/>
          <a:stretch/>
        </p:blipFill>
        <p:spPr>
          <a:xfrm>
            <a:off x="1245252" y="3611150"/>
            <a:ext cx="9912517" cy="14816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ctrTitle"/>
          </p:nvPr>
        </p:nvSpPr>
        <p:spPr>
          <a:xfrm>
            <a:off x="581267" y="411783"/>
            <a:ext cx="10421812" cy="2040747"/>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TYPESCRIPT DATA TYPE - TUPLE</a:t>
            </a:r>
            <a:br>
              <a:rPr lang="en-US" sz="3200">
                <a:solidFill>
                  <a:schemeClr val="dk1"/>
                </a:solidFill>
                <a:latin typeface="Calibri"/>
                <a:ea typeface="Calibri"/>
                <a:cs typeface="Calibri"/>
                <a:sym typeface="Calibri"/>
              </a:rPr>
            </a:br>
            <a:r>
              <a:rPr lang="en-US" sz="1800" cap="none">
                <a:latin typeface="Arial"/>
                <a:ea typeface="Arial"/>
                <a:cs typeface="Arial"/>
                <a:sym typeface="Arial"/>
              </a:rPr>
              <a:t>Typescript introduced a new data type called tuple. There are other data types such as number, string, boolean etc. In typescript which only store a value of that particular data type. Tuple is a new data type which includes two set of values of different data types.</a:t>
            </a:r>
            <a:endParaRPr sz="1800" cap="none">
              <a:latin typeface="Arial"/>
              <a:ea typeface="Arial"/>
              <a:cs typeface="Arial"/>
              <a:sym typeface="Arial"/>
            </a:endParaRPr>
          </a:p>
        </p:txBody>
      </p:sp>
      <p:pic>
        <p:nvPicPr>
          <p:cNvPr id="207" name="Google Shape;207;p29"/>
          <p:cNvPicPr preferRelativeResize="0"/>
          <p:nvPr/>
        </p:nvPicPr>
        <p:blipFill rotWithShape="1">
          <a:blip r:embed="rId3">
            <a:alphaModFix/>
          </a:blip>
          <a:srcRect b="0" l="0" r="0" t="0"/>
          <a:stretch/>
        </p:blipFill>
        <p:spPr>
          <a:xfrm>
            <a:off x="676024" y="2615239"/>
            <a:ext cx="9907383" cy="1857634"/>
          </a:xfrm>
          <a:prstGeom prst="rect">
            <a:avLst/>
          </a:prstGeom>
          <a:noFill/>
          <a:ln>
            <a:noFill/>
          </a:ln>
        </p:spPr>
      </p:pic>
      <p:pic>
        <p:nvPicPr>
          <p:cNvPr id="208" name="Google Shape;208;p29"/>
          <p:cNvPicPr preferRelativeResize="0"/>
          <p:nvPr/>
        </p:nvPicPr>
        <p:blipFill rotWithShape="1">
          <a:blip r:embed="rId4">
            <a:alphaModFix/>
          </a:blip>
          <a:srcRect b="0" l="0" r="0" t="0"/>
          <a:stretch/>
        </p:blipFill>
        <p:spPr>
          <a:xfrm>
            <a:off x="669967" y="4570164"/>
            <a:ext cx="9913440" cy="19196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0"/>
          <p:cNvPicPr preferRelativeResize="0"/>
          <p:nvPr/>
        </p:nvPicPr>
        <p:blipFill rotWithShape="1">
          <a:blip r:embed="rId3">
            <a:alphaModFix/>
          </a:blip>
          <a:srcRect b="0" l="0" r="0" t="0"/>
          <a:stretch/>
        </p:blipFill>
        <p:spPr>
          <a:xfrm>
            <a:off x="1076583" y="1654047"/>
            <a:ext cx="9869277" cy="1200318"/>
          </a:xfrm>
          <a:prstGeom prst="rect">
            <a:avLst/>
          </a:prstGeom>
          <a:noFill/>
          <a:ln>
            <a:noFill/>
          </a:ln>
        </p:spPr>
      </p:pic>
      <p:pic>
        <p:nvPicPr>
          <p:cNvPr id="214" name="Google Shape;214;p30"/>
          <p:cNvPicPr preferRelativeResize="0"/>
          <p:nvPr/>
        </p:nvPicPr>
        <p:blipFill rotWithShape="1">
          <a:blip r:embed="rId4">
            <a:alphaModFix/>
          </a:blip>
          <a:srcRect b="0" l="0" r="0" t="0"/>
          <a:stretch/>
        </p:blipFill>
        <p:spPr>
          <a:xfrm>
            <a:off x="1076583" y="3830460"/>
            <a:ext cx="9897856" cy="1486107"/>
          </a:xfrm>
          <a:prstGeom prst="rect">
            <a:avLst/>
          </a:prstGeom>
          <a:noFill/>
          <a:ln>
            <a:noFill/>
          </a:ln>
        </p:spPr>
      </p:pic>
      <p:sp>
        <p:nvSpPr>
          <p:cNvPr id="215" name="Google Shape;215;p30"/>
          <p:cNvSpPr/>
          <p:nvPr/>
        </p:nvSpPr>
        <p:spPr>
          <a:xfrm>
            <a:off x="982041" y="3189834"/>
            <a:ext cx="4327851"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chemeClr val="dk1"/>
                </a:solidFill>
                <a:latin typeface="Calibri"/>
                <a:ea typeface="Calibri"/>
                <a:cs typeface="Calibri"/>
                <a:sym typeface="Calibri"/>
              </a:rPr>
              <a:t>Add Elements into Tuple</a:t>
            </a:r>
            <a:endParaRPr b="1" i="0" sz="3200" u="none" cap="none" strike="noStrike">
              <a:solidFill>
                <a:schemeClr val="dk1"/>
              </a:solidFill>
              <a:latin typeface="Calibri"/>
              <a:ea typeface="Calibri"/>
              <a:cs typeface="Calibri"/>
              <a:sym typeface="Calibri"/>
            </a:endParaRPr>
          </a:p>
        </p:txBody>
      </p:sp>
      <p:sp>
        <p:nvSpPr>
          <p:cNvPr id="216" name="Google Shape;216;p30"/>
          <p:cNvSpPr/>
          <p:nvPr/>
        </p:nvSpPr>
        <p:spPr>
          <a:xfrm>
            <a:off x="982041" y="1138211"/>
            <a:ext cx="41133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181717"/>
                </a:solidFill>
                <a:latin typeface="Arial"/>
                <a:ea typeface="Arial"/>
                <a:cs typeface="Arial"/>
                <a:sym typeface="Arial"/>
              </a:rPr>
              <a:t>You can declare an array of tuple also.</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023328" y="766950"/>
            <a:ext cx="8534400" cy="80528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a:solidFill>
                  <a:schemeClr val="dk1"/>
                </a:solidFill>
                <a:latin typeface="Calibri"/>
                <a:ea typeface="Calibri"/>
                <a:cs typeface="Calibri"/>
                <a:sym typeface="Calibri"/>
              </a:rPr>
              <a:t>TYPESCRIPT</a:t>
            </a:r>
            <a:r>
              <a:rPr b="1" lang="en-US" sz="3200">
                <a:solidFill>
                  <a:schemeClr val="dk1"/>
                </a:solidFill>
                <a:latin typeface="Calibri"/>
                <a:ea typeface="Calibri"/>
                <a:cs typeface="Calibri"/>
                <a:sym typeface="Calibri"/>
              </a:rPr>
              <a:t> DATA TYPE - ENUM</a:t>
            </a:r>
            <a:br>
              <a:rPr lang="en-US"/>
            </a:br>
            <a:endParaRPr/>
          </a:p>
        </p:txBody>
      </p:sp>
      <p:sp>
        <p:nvSpPr>
          <p:cNvPr id="223" name="Google Shape;223;p31"/>
          <p:cNvSpPr/>
          <p:nvPr/>
        </p:nvSpPr>
        <p:spPr>
          <a:xfrm>
            <a:off x="1077827" y="1345207"/>
            <a:ext cx="10700371" cy="9586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000">
                <a:solidFill>
                  <a:schemeClr val="lt1"/>
                </a:solidFill>
                <a:latin typeface="Arial"/>
                <a:ea typeface="Arial"/>
                <a:cs typeface="Arial"/>
                <a:sym typeface="Arial"/>
              </a:rPr>
              <a:t>Enums or enumerations are a new data type supported in typescript. Most object-oriented languages like java and C# use enums. This is now available in typescript too.</a:t>
            </a:r>
            <a:endParaRPr sz="2000">
              <a:solidFill>
                <a:schemeClr val="lt1"/>
              </a:solidFill>
              <a:latin typeface="Arial"/>
              <a:ea typeface="Arial"/>
              <a:cs typeface="Arial"/>
              <a:sym typeface="Arial"/>
            </a:endParaRPr>
          </a:p>
        </p:txBody>
      </p:sp>
      <p:sp>
        <p:nvSpPr>
          <p:cNvPr id="224" name="Google Shape;224;p31"/>
          <p:cNvSpPr/>
          <p:nvPr/>
        </p:nvSpPr>
        <p:spPr>
          <a:xfrm>
            <a:off x="629710" y="2665333"/>
            <a:ext cx="6096000" cy="234339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400">
                <a:solidFill>
                  <a:schemeClr val="lt1"/>
                </a:solidFill>
                <a:latin typeface="Arial"/>
                <a:ea typeface="Arial"/>
                <a:cs typeface="Arial"/>
                <a:sym typeface="Arial"/>
              </a:rPr>
              <a:t>     </a:t>
            </a:r>
            <a:r>
              <a:rPr b="1" i="0" lang="en-US" sz="2800">
                <a:solidFill>
                  <a:schemeClr val="lt1"/>
                </a:solidFill>
                <a:latin typeface="Calibri"/>
                <a:ea typeface="Calibri"/>
                <a:cs typeface="Calibri"/>
                <a:sym typeface="Calibri"/>
              </a:rPr>
              <a:t>There are three types of enums:</a:t>
            </a:r>
            <a:endParaRPr/>
          </a:p>
          <a:p>
            <a:pPr indent="0" lvl="1" marL="457200" marR="0" rtl="0" algn="just">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Numeric enum</a:t>
            </a:r>
            <a:endParaRPr/>
          </a:p>
          <a:p>
            <a:pPr indent="0" lvl="1" marL="457200" marR="0" rtl="0" algn="just">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String enum</a:t>
            </a:r>
            <a:endParaRPr b="1" i="0" sz="2400" u="none" cap="none" strike="noStrike">
              <a:solidFill>
                <a:schemeClr val="dk1"/>
              </a:solidFill>
              <a:latin typeface="Calibri"/>
              <a:ea typeface="Calibri"/>
              <a:cs typeface="Calibri"/>
              <a:sym typeface="Calibri"/>
            </a:endParaRPr>
          </a:p>
          <a:p>
            <a:pPr indent="0" lvl="1" marL="457200" marR="0" rtl="0" algn="just">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Heterogeneous enum</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nvSpPr>
        <p:spPr>
          <a:xfrm>
            <a:off x="495059" y="337632"/>
            <a:ext cx="2699778"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Numeric Enum</a:t>
            </a:r>
            <a:endParaRPr b="1" i="0" sz="3200">
              <a:solidFill>
                <a:srgbClr val="181717"/>
              </a:solidFill>
              <a:latin typeface="Calibri"/>
              <a:ea typeface="Calibri"/>
              <a:cs typeface="Calibri"/>
              <a:sym typeface="Calibri"/>
            </a:endParaRPr>
          </a:p>
        </p:txBody>
      </p:sp>
      <p:sp>
        <p:nvSpPr>
          <p:cNvPr id="230" name="Google Shape;230;p32"/>
          <p:cNvSpPr/>
          <p:nvPr/>
        </p:nvSpPr>
        <p:spPr>
          <a:xfrm>
            <a:off x="525339" y="895529"/>
            <a:ext cx="101532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Numeric enums are number-based enums i.e. they store string values as numbers.</a:t>
            </a:r>
            <a:endParaRPr sz="1800">
              <a:solidFill>
                <a:schemeClr val="lt1"/>
              </a:solidFill>
              <a:latin typeface="Arial"/>
              <a:ea typeface="Arial"/>
              <a:cs typeface="Arial"/>
              <a:sym typeface="Arial"/>
            </a:endParaRPr>
          </a:p>
        </p:txBody>
      </p:sp>
      <p:pic>
        <p:nvPicPr>
          <p:cNvPr id="231" name="Google Shape;231;p32"/>
          <p:cNvPicPr preferRelativeResize="0"/>
          <p:nvPr/>
        </p:nvPicPr>
        <p:blipFill rotWithShape="1">
          <a:blip r:embed="rId3">
            <a:alphaModFix/>
          </a:blip>
          <a:srcRect b="0" l="0" r="0" t="0"/>
          <a:stretch/>
        </p:blipFill>
        <p:spPr>
          <a:xfrm>
            <a:off x="525339" y="1353135"/>
            <a:ext cx="9821646" cy="2114845"/>
          </a:xfrm>
          <a:prstGeom prst="rect">
            <a:avLst/>
          </a:prstGeom>
          <a:noFill/>
          <a:ln>
            <a:noFill/>
          </a:ln>
        </p:spPr>
      </p:pic>
      <p:pic>
        <p:nvPicPr>
          <p:cNvPr id="232" name="Google Shape;232;p32"/>
          <p:cNvPicPr preferRelativeResize="0"/>
          <p:nvPr/>
        </p:nvPicPr>
        <p:blipFill rotWithShape="1">
          <a:blip r:embed="rId4">
            <a:alphaModFix/>
          </a:blip>
          <a:srcRect b="0" l="0" r="0" t="0"/>
          <a:stretch/>
        </p:blipFill>
        <p:spPr>
          <a:xfrm>
            <a:off x="1784910" y="2271278"/>
            <a:ext cx="9850225" cy="37819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b="0" l="0" r="0" t="0"/>
          <a:stretch/>
        </p:blipFill>
        <p:spPr>
          <a:xfrm>
            <a:off x="481431" y="1065810"/>
            <a:ext cx="9812119" cy="3934374"/>
          </a:xfrm>
          <a:prstGeom prst="rect">
            <a:avLst/>
          </a:prstGeom>
          <a:noFill/>
          <a:ln>
            <a:noFill/>
          </a:ln>
        </p:spPr>
      </p:pic>
      <p:sp>
        <p:nvSpPr>
          <p:cNvPr id="238" name="Google Shape;238;p33"/>
          <p:cNvSpPr/>
          <p:nvPr/>
        </p:nvSpPr>
        <p:spPr>
          <a:xfrm>
            <a:off x="365354" y="304421"/>
            <a:ext cx="1100105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Numeric enums can include members with computed numeric value. The value of an enum member can be either a constant or computed. The following enum includes members with computed values.</a:t>
            </a:r>
            <a:endParaRPr sz="1800">
              <a:solidFill>
                <a:schemeClr val="lt1"/>
              </a:solidFill>
              <a:latin typeface="Arial"/>
              <a:ea typeface="Arial"/>
              <a:cs typeface="Arial"/>
              <a:sym typeface="Arial"/>
            </a:endParaRPr>
          </a:p>
        </p:txBody>
      </p:sp>
      <p:sp>
        <p:nvSpPr>
          <p:cNvPr id="239" name="Google Shape;239;p33"/>
          <p:cNvSpPr/>
          <p:nvPr/>
        </p:nvSpPr>
        <p:spPr>
          <a:xfrm>
            <a:off x="438025" y="5106532"/>
            <a:ext cx="105832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When the enum includes computed and constant members, then uninitiated enum members either must come first or must come after other initialized members with numeric constants.</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p:nvPr/>
        </p:nvSpPr>
        <p:spPr>
          <a:xfrm>
            <a:off x="536440" y="319466"/>
            <a:ext cx="264123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STRING ENUM</a:t>
            </a:r>
            <a:endParaRPr b="1" i="0" sz="3200">
              <a:solidFill>
                <a:srgbClr val="181717"/>
              </a:solidFill>
              <a:latin typeface="Calibri"/>
              <a:ea typeface="Calibri"/>
              <a:cs typeface="Calibri"/>
              <a:sym typeface="Calibri"/>
            </a:endParaRPr>
          </a:p>
        </p:txBody>
      </p:sp>
      <p:sp>
        <p:nvSpPr>
          <p:cNvPr id="245" name="Google Shape;245;p34"/>
          <p:cNvSpPr/>
          <p:nvPr/>
        </p:nvSpPr>
        <p:spPr>
          <a:xfrm>
            <a:off x="536440" y="904241"/>
            <a:ext cx="11005589"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String enums are similar to numeric enums, except that the enum values are initialized with string values rather than numeric values.</a:t>
            </a:r>
            <a:endParaRPr sz="1800">
              <a:solidFill>
                <a:schemeClr val="lt1"/>
              </a:solidFill>
              <a:latin typeface="Arial"/>
              <a:ea typeface="Arial"/>
              <a:cs typeface="Arial"/>
              <a:sym typeface="Arial"/>
            </a:endParaRPr>
          </a:p>
        </p:txBody>
      </p:sp>
      <p:pic>
        <p:nvPicPr>
          <p:cNvPr id="246" name="Google Shape;246;p34"/>
          <p:cNvPicPr preferRelativeResize="0"/>
          <p:nvPr/>
        </p:nvPicPr>
        <p:blipFill rotWithShape="1">
          <a:blip r:embed="rId3">
            <a:alphaModFix/>
          </a:blip>
          <a:srcRect b="0" l="0" r="0" t="0"/>
          <a:stretch/>
        </p:blipFill>
        <p:spPr>
          <a:xfrm>
            <a:off x="629352" y="2002707"/>
            <a:ext cx="9831172" cy="2743583"/>
          </a:xfrm>
          <a:prstGeom prst="rect">
            <a:avLst/>
          </a:prstGeom>
          <a:noFill/>
          <a:ln>
            <a:noFill/>
          </a:ln>
        </p:spPr>
      </p:pic>
      <p:sp>
        <p:nvSpPr>
          <p:cNvPr id="247" name="Google Shape;247;p34"/>
          <p:cNvSpPr/>
          <p:nvPr/>
        </p:nvSpPr>
        <p:spPr>
          <a:xfrm>
            <a:off x="560664" y="4815080"/>
            <a:ext cx="10660418"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The difference between numeric and string enums is that numeric enum values are auto-incremented, while string enum values need to be individually initialized.</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p:nvPr/>
        </p:nvSpPr>
        <p:spPr>
          <a:xfrm>
            <a:off x="548906" y="1408477"/>
            <a:ext cx="4408771"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chemeClr val="dk1"/>
                </a:solidFill>
                <a:latin typeface="Calibri"/>
                <a:ea typeface="Calibri"/>
                <a:cs typeface="Calibri"/>
                <a:sym typeface="Calibri"/>
              </a:rPr>
              <a:t>HETEROGENEOUS ENUM</a:t>
            </a:r>
            <a:endParaRPr b="1" i="0" sz="3200">
              <a:solidFill>
                <a:schemeClr val="dk1"/>
              </a:solidFill>
              <a:latin typeface="Calibri"/>
              <a:ea typeface="Calibri"/>
              <a:cs typeface="Calibri"/>
              <a:sym typeface="Calibri"/>
            </a:endParaRPr>
          </a:p>
        </p:txBody>
      </p:sp>
      <p:sp>
        <p:nvSpPr>
          <p:cNvPr id="253" name="Google Shape;253;p35"/>
          <p:cNvSpPr/>
          <p:nvPr/>
        </p:nvSpPr>
        <p:spPr>
          <a:xfrm>
            <a:off x="548906" y="1896913"/>
            <a:ext cx="94205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Heterogeneous enums are enums that contain both string and numeric values.</a:t>
            </a:r>
            <a:endParaRPr sz="1800">
              <a:solidFill>
                <a:schemeClr val="lt1"/>
              </a:solidFill>
              <a:latin typeface="Arial"/>
              <a:ea typeface="Arial"/>
              <a:cs typeface="Arial"/>
              <a:sym typeface="Arial"/>
            </a:endParaRPr>
          </a:p>
        </p:txBody>
      </p:sp>
      <p:grpSp>
        <p:nvGrpSpPr>
          <p:cNvPr id="254" name="Google Shape;254;p35"/>
          <p:cNvGrpSpPr/>
          <p:nvPr/>
        </p:nvGrpSpPr>
        <p:grpSpPr>
          <a:xfrm>
            <a:off x="656158" y="2402000"/>
            <a:ext cx="9850225" cy="2549243"/>
            <a:chOff x="571380" y="1378599"/>
            <a:chExt cx="9850225" cy="2549243"/>
          </a:xfrm>
        </p:grpSpPr>
        <p:pic>
          <p:nvPicPr>
            <p:cNvPr id="255" name="Google Shape;255;p35"/>
            <p:cNvPicPr preferRelativeResize="0"/>
            <p:nvPr/>
          </p:nvPicPr>
          <p:blipFill rotWithShape="1">
            <a:blip r:embed="rId3">
              <a:alphaModFix/>
            </a:blip>
            <a:srcRect b="0" l="0" r="0" t="0"/>
            <a:stretch/>
          </p:blipFill>
          <p:spPr>
            <a:xfrm>
              <a:off x="571380" y="1378599"/>
              <a:ext cx="9850225" cy="1848108"/>
            </a:xfrm>
            <a:prstGeom prst="rect">
              <a:avLst/>
            </a:prstGeom>
            <a:noFill/>
            <a:ln>
              <a:noFill/>
            </a:ln>
          </p:spPr>
        </p:pic>
        <p:grpSp>
          <p:nvGrpSpPr>
            <p:cNvPr id="256" name="Google Shape;256;p35"/>
            <p:cNvGrpSpPr/>
            <p:nvPr/>
          </p:nvGrpSpPr>
          <p:grpSpPr>
            <a:xfrm>
              <a:off x="4065671" y="2395768"/>
              <a:ext cx="4154161" cy="1532074"/>
              <a:chOff x="722963" y="3358613"/>
              <a:chExt cx="4154161" cy="1532074"/>
            </a:xfrm>
          </p:grpSpPr>
          <p:sp>
            <p:nvSpPr>
              <p:cNvPr id="257" name="Google Shape;257;p35"/>
              <p:cNvSpPr/>
              <p:nvPr/>
            </p:nvSpPr>
            <p:spPr>
              <a:xfrm>
                <a:off x="722963" y="3358613"/>
                <a:ext cx="4154161" cy="1532074"/>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58" name="Google Shape;258;p35"/>
              <p:cNvPicPr preferRelativeResize="0"/>
              <p:nvPr/>
            </p:nvPicPr>
            <p:blipFill rotWithShape="1">
              <a:blip r:embed="rId4">
                <a:alphaModFix/>
              </a:blip>
              <a:srcRect b="0" l="0" r="0" t="0"/>
              <a:stretch/>
            </p:blipFill>
            <p:spPr>
              <a:xfrm>
                <a:off x="842382" y="3472096"/>
                <a:ext cx="3915321" cy="1305107"/>
              </a:xfrm>
              <a:prstGeom prst="rect">
                <a:avLst/>
              </a:prstGeom>
              <a:noFill/>
              <a:ln>
                <a:noFill/>
              </a:ln>
            </p:spPr>
          </p:pic>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p:nvPr/>
        </p:nvSpPr>
        <p:spPr>
          <a:xfrm>
            <a:off x="421446" y="307353"/>
            <a:ext cx="3694794"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TYPESCRIPT - UNION</a:t>
            </a:r>
            <a:endParaRPr b="1" i="0" sz="3200">
              <a:solidFill>
                <a:srgbClr val="181717"/>
              </a:solidFill>
              <a:latin typeface="Calibri"/>
              <a:ea typeface="Calibri"/>
              <a:cs typeface="Calibri"/>
              <a:sym typeface="Calibri"/>
            </a:endParaRPr>
          </a:p>
        </p:txBody>
      </p:sp>
      <p:sp>
        <p:nvSpPr>
          <p:cNvPr id="264" name="Google Shape;264;p36"/>
          <p:cNvSpPr/>
          <p:nvPr/>
        </p:nvSpPr>
        <p:spPr>
          <a:xfrm>
            <a:off x="468301" y="837624"/>
            <a:ext cx="11091895"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Typescript allows us to use more than one data type for a variable or a function parameter. This is called union type.</a:t>
            </a:r>
            <a:endParaRPr sz="1800">
              <a:solidFill>
                <a:schemeClr val="lt1"/>
              </a:solidFill>
              <a:latin typeface="Arial"/>
              <a:ea typeface="Arial"/>
              <a:cs typeface="Arial"/>
              <a:sym typeface="Arial"/>
            </a:endParaRPr>
          </a:p>
        </p:txBody>
      </p:sp>
      <p:pic>
        <p:nvPicPr>
          <p:cNvPr id="265" name="Google Shape;265;p36"/>
          <p:cNvPicPr preferRelativeResize="0"/>
          <p:nvPr/>
        </p:nvPicPr>
        <p:blipFill rotWithShape="1">
          <a:blip r:embed="rId3">
            <a:alphaModFix/>
          </a:blip>
          <a:srcRect b="0" l="0" r="0" t="0"/>
          <a:stretch/>
        </p:blipFill>
        <p:spPr>
          <a:xfrm>
            <a:off x="553080" y="1874462"/>
            <a:ext cx="9850225" cy="2715004"/>
          </a:xfrm>
          <a:prstGeom prst="rect">
            <a:avLst/>
          </a:prstGeom>
          <a:noFill/>
          <a:ln>
            <a:noFill/>
          </a:ln>
        </p:spPr>
      </p:pic>
      <p:pic>
        <p:nvPicPr>
          <p:cNvPr id="266" name="Google Shape;266;p36"/>
          <p:cNvPicPr preferRelativeResize="0"/>
          <p:nvPr/>
        </p:nvPicPr>
        <p:blipFill rotWithShape="1">
          <a:blip r:embed="rId4">
            <a:alphaModFix/>
          </a:blip>
          <a:srcRect b="0" l="0" r="0" t="0"/>
          <a:stretch/>
        </p:blipFill>
        <p:spPr>
          <a:xfrm>
            <a:off x="3392010" y="3044844"/>
            <a:ext cx="7729738" cy="2514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p:nvPr/>
        </p:nvSpPr>
        <p:spPr>
          <a:xfrm>
            <a:off x="384477" y="252855"/>
            <a:ext cx="5137304"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TYPESCRIPT DATA TYPE - ANY</a:t>
            </a:r>
            <a:endParaRPr b="1" i="0" sz="3200">
              <a:solidFill>
                <a:srgbClr val="181717"/>
              </a:solidFill>
              <a:latin typeface="Calibri"/>
              <a:ea typeface="Calibri"/>
              <a:cs typeface="Calibri"/>
              <a:sym typeface="Calibri"/>
            </a:endParaRPr>
          </a:p>
        </p:txBody>
      </p:sp>
      <p:sp>
        <p:nvSpPr>
          <p:cNvPr id="272" name="Google Shape;272;p37"/>
          <p:cNvSpPr/>
          <p:nvPr/>
        </p:nvSpPr>
        <p:spPr>
          <a:xfrm>
            <a:off x="384476" y="765422"/>
            <a:ext cx="11308943"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endParaRPr sz="1800">
              <a:solidFill>
                <a:schemeClr val="lt1"/>
              </a:solidFill>
              <a:latin typeface="Arial"/>
              <a:ea typeface="Arial"/>
              <a:cs typeface="Arial"/>
              <a:sym typeface="Arial"/>
            </a:endParaRPr>
          </a:p>
        </p:txBody>
      </p:sp>
      <p:pic>
        <p:nvPicPr>
          <p:cNvPr id="273" name="Google Shape;273;p37"/>
          <p:cNvPicPr preferRelativeResize="0"/>
          <p:nvPr/>
        </p:nvPicPr>
        <p:blipFill rotWithShape="1">
          <a:blip r:embed="rId3">
            <a:alphaModFix/>
          </a:blip>
          <a:srcRect b="0" l="0" r="0" t="0"/>
          <a:stretch/>
        </p:blipFill>
        <p:spPr>
          <a:xfrm>
            <a:off x="486601" y="2263326"/>
            <a:ext cx="9850225" cy="1362265"/>
          </a:xfrm>
          <a:prstGeom prst="rect">
            <a:avLst/>
          </a:prstGeom>
          <a:noFill/>
          <a:ln>
            <a:noFill/>
          </a:ln>
        </p:spPr>
      </p:pic>
      <p:pic>
        <p:nvPicPr>
          <p:cNvPr id="274" name="Google Shape;274;p37"/>
          <p:cNvPicPr preferRelativeResize="0"/>
          <p:nvPr/>
        </p:nvPicPr>
        <p:blipFill rotWithShape="1">
          <a:blip r:embed="rId4">
            <a:alphaModFix/>
          </a:blip>
          <a:srcRect b="0" l="0" r="0" t="0"/>
          <a:stretch/>
        </p:blipFill>
        <p:spPr>
          <a:xfrm>
            <a:off x="1181706" y="3835963"/>
            <a:ext cx="9840698" cy="17052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690270" y="526839"/>
            <a:ext cx="11263543" cy="4226829"/>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b="1" lang="en-US" sz="3200" cap="none">
                <a:solidFill>
                  <a:schemeClr val="dk1"/>
                </a:solidFill>
                <a:latin typeface="Calibri"/>
                <a:ea typeface="Calibri"/>
                <a:cs typeface="Calibri"/>
                <a:sym typeface="Calibri"/>
              </a:rPr>
              <a:t>A brief history of typescript</a:t>
            </a:r>
            <a:br>
              <a:rPr lang="en-US" sz="3200" cap="none">
                <a:latin typeface="Calibri"/>
                <a:ea typeface="Calibri"/>
                <a:cs typeface="Calibri"/>
                <a:sym typeface="Calibri"/>
              </a:rPr>
            </a:br>
            <a:r>
              <a:rPr lang="en-US" sz="2000" cap="none">
                <a:latin typeface="Arial"/>
                <a:ea typeface="Arial"/>
                <a:cs typeface="Arial"/>
                <a:sym typeface="Arial"/>
              </a:rPr>
              <a:t>in 2010, </a:t>
            </a:r>
            <a:r>
              <a:rPr lang="en-US" sz="2000" u="sng" cap="none">
                <a:solidFill>
                  <a:schemeClr val="hlink"/>
                </a:solidFill>
                <a:latin typeface="Arial"/>
                <a:ea typeface="Arial"/>
                <a:cs typeface="Arial"/>
                <a:sym typeface="Arial"/>
                <a:hlinkClick r:id="rId3"/>
              </a:rPr>
              <a:t>anders hejlsberg</a:t>
            </a:r>
            <a:r>
              <a:rPr lang="en-US" sz="2000" cap="none">
                <a:latin typeface="Arial"/>
                <a:ea typeface="Arial"/>
                <a:cs typeface="Arial"/>
                <a:sym typeface="Arial"/>
              </a:rPr>
              <a:t>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lang="en-US" sz="2000" cap="none">
                <a:latin typeface="Arial"/>
                <a:ea typeface="Arial"/>
                <a:cs typeface="Arial"/>
                <a:sym typeface="Arial"/>
              </a:rPr>
            </a:br>
            <a:r>
              <a:rPr lang="en-US" sz="2000" cap="none">
                <a:latin typeface="Arial"/>
                <a:ea typeface="Arial"/>
                <a:cs typeface="Arial"/>
                <a:sym typeface="Arial"/>
              </a:rPr>
              <a:t>The first version of typescript (typescript 0.8) released to the public October 2012.</a:t>
            </a:r>
            <a:br>
              <a:rPr lang="en-US" sz="2000" cap="none">
                <a:latin typeface="Arial"/>
                <a:ea typeface="Arial"/>
                <a:cs typeface="Arial"/>
                <a:sym typeface="Arial"/>
              </a:rPr>
            </a:br>
            <a:r>
              <a:rPr lang="en-US" sz="2000" cap="none">
                <a:latin typeface="Arial"/>
                <a:ea typeface="Arial"/>
                <a:cs typeface="Arial"/>
                <a:sym typeface="Arial"/>
              </a:rPr>
              <a:t>The latest version of typescript (typescript 3.0) was released to the public in July 2018.</a:t>
            </a:r>
            <a:endParaRPr sz="2000"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p:nvPr/>
        </p:nvSpPr>
        <p:spPr>
          <a:xfrm>
            <a:off x="423882" y="448455"/>
            <a:ext cx="5283178"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TYPESCRIPT DATA TYPE - VOID</a:t>
            </a:r>
            <a:endParaRPr b="1" i="0" sz="3200">
              <a:solidFill>
                <a:srgbClr val="181717"/>
              </a:solidFill>
              <a:latin typeface="Calibri"/>
              <a:ea typeface="Calibri"/>
              <a:cs typeface="Calibri"/>
              <a:sym typeface="Calibri"/>
            </a:endParaRPr>
          </a:p>
        </p:txBody>
      </p:sp>
      <p:sp>
        <p:nvSpPr>
          <p:cNvPr id="280" name="Google Shape;280;p38"/>
          <p:cNvSpPr/>
          <p:nvPr/>
        </p:nvSpPr>
        <p:spPr>
          <a:xfrm>
            <a:off x="433302" y="1073516"/>
            <a:ext cx="10407608" cy="87004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Similar to languages like java, void is used where there is no data type. For example, in return type of functions that do not return any value.</a:t>
            </a:r>
            <a:endParaRPr sz="1800">
              <a:solidFill>
                <a:schemeClr val="lt1"/>
              </a:solidFill>
              <a:latin typeface="Arial"/>
              <a:ea typeface="Arial"/>
              <a:cs typeface="Arial"/>
              <a:sym typeface="Arial"/>
            </a:endParaRPr>
          </a:p>
        </p:txBody>
      </p:sp>
      <p:pic>
        <p:nvPicPr>
          <p:cNvPr id="281" name="Google Shape;281;p38"/>
          <p:cNvPicPr preferRelativeResize="0"/>
          <p:nvPr/>
        </p:nvPicPr>
        <p:blipFill rotWithShape="1">
          <a:blip r:embed="rId3">
            <a:alphaModFix/>
          </a:blip>
          <a:srcRect b="0" l="0" r="0" t="0"/>
          <a:stretch/>
        </p:blipFill>
        <p:spPr>
          <a:xfrm>
            <a:off x="526812" y="2244005"/>
            <a:ext cx="9878804" cy="2133898"/>
          </a:xfrm>
          <a:prstGeom prst="rect">
            <a:avLst/>
          </a:prstGeom>
          <a:noFill/>
          <a:ln>
            <a:noFill/>
          </a:ln>
        </p:spPr>
      </p:pic>
      <p:sp>
        <p:nvSpPr>
          <p:cNvPr id="282" name="Google Shape;282;p38"/>
          <p:cNvSpPr/>
          <p:nvPr/>
        </p:nvSpPr>
        <p:spPr>
          <a:xfrm>
            <a:off x="526812" y="4710576"/>
            <a:ext cx="10360497" cy="9586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US" sz="2000">
                <a:solidFill>
                  <a:schemeClr val="dk1"/>
                </a:solidFill>
                <a:latin typeface="Arial"/>
                <a:ea typeface="Arial"/>
                <a:cs typeface="Arial"/>
                <a:sym typeface="Arial"/>
              </a:rPr>
              <a:t>* There is no meaning to assign void to a variable, as only null or undefined is assignable to void.</a:t>
            </a:r>
            <a:endParaRPr b="1" sz="20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p:nvPr/>
        </p:nvSpPr>
        <p:spPr>
          <a:xfrm>
            <a:off x="553941" y="567746"/>
            <a:ext cx="554927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TYPESCRIPT DATA TYPE - NEVER</a:t>
            </a:r>
            <a:endParaRPr b="1" i="0" sz="3200">
              <a:solidFill>
                <a:srgbClr val="181717"/>
              </a:solidFill>
              <a:latin typeface="Calibri"/>
              <a:ea typeface="Calibri"/>
              <a:cs typeface="Calibri"/>
              <a:sym typeface="Calibri"/>
            </a:endParaRPr>
          </a:p>
        </p:txBody>
      </p:sp>
      <p:sp>
        <p:nvSpPr>
          <p:cNvPr id="288" name="Google Shape;288;p39"/>
          <p:cNvSpPr/>
          <p:nvPr/>
        </p:nvSpPr>
        <p:spPr>
          <a:xfrm>
            <a:off x="619692" y="1250657"/>
            <a:ext cx="11104005" cy="17030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Typescript introduced a new type never, which indicates the values that will never occur.</a:t>
            </a:r>
            <a:endParaRPr/>
          </a:p>
          <a:p>
            <a:pPr indent="0" lvl="0" marL="0" marR="0" rtl="0" algn="l">
              <a:lnSpc>
                <a:spcPct val="150000"/>
              </a:lnSpc>
              <a:spcBef>
                <a:spcPts val="0"/>
              </a:spcBef>
              <a:spcAft>
                <a:spcPts val="0"/>
              </a:spcAft>
              <a:buNone/>
            </a:pPr>
            <a:r>
              <a:t/>
            </a:r>
            <a:endParaRPr sz="18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never type is used when you are sure that something is never going to occur. For example, you write a function which will not return to its end point or always throws an exception.</a:t>
            </a:r>
            <a:endParaRPr sz="1800">
              <a:solidFill>
                <a:schemeClr val="lt1"/>
              </a:solidFill>
              <a:latin typeface="Arial"/>
              <a:ea typeface="Arial"/>
              <a:cs typeface="Arial"/>
              <a:sym typeface="Arial"/>
            </a:endParaRPr>
          </a:p>
        </p:txBody>
      </p:sp>
      <p:pic>
        <p:nvPicPr>
          <p:cNvPr id="289" name="Google Shape;289;p39"/>
          <p:cNvPicPr preferRelativeResize="0"/>
          <p:nvPr/>
        </p:nvPicPr>
        <p:blipFill rotWithShape="1">
          <a:blip r:embed="rId3">
            <a:alphaModFix/>
          </a:blip>
          <a:srcRect b="0" l="0" r="0" t="0"/>
          <a:stretch/>
        </p:blipFill>
        <p:spPr>
          <a:xfrm>
            <a:off x="681674" y="3098777"/>
            <a:ext cx="9859751" cy="27435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p:nvPr/>
        </p:nvSpPr>
        <p:spPr>
          <a:xfrm>
            <a:off x="431773" y="246798"/>
            <a:ext cx="7101624"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DIFFERENCE BETWEEN NEVER AND VOID</a:t>
            </a:r>
            <a:endParaRPr b="1" i="0" sz="3200">
              <a:solidFill>
                <a:srgbClr val="181717"/>
              </a:solidFill>
              <a:latin typeface="Calibri"/>
              <a:ea typeface="Calibri"/>
              <a:cs typeface="Calibri"/>
              <a:sym typeface="Calibri"/>
            </a:endParaRPr>
          </a:p>
        </p:txBody>
      </p:sp>
      <p:sp>
        <p:nvSpPr>
          <p:cNvPr id="295" name="Google Shape;295;p40"/>
          <p:cNvSpPr/>
          <p:nvPr/>
        </p:nvSpPr>
        <p:spPr>
          <a:xfrm>
            <a:off x="484450" y="827469"/>
            <a:ext cx="9531365" cy="5078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The void type can have undefined or null as a value where as never cannot have any value.</a:t>
            </a:r>
            <a:endParaRPr sz="1800">
              <a:solidFill>
                <a:schemeClr val="lt1"/>
              </a:solidFill>
              <a:latin typeface="Arial"/>
              <a:ea typeface="Arial"/>
              <a:cs typeface="Arial"/>
              <a:sym typeface="Arial"/>
            </a:endParaRPr>
          </a:p>
        </p:txBody>
      </p:sp>
      <p:pic>
        <p:nvPicPr>
          <p:cNvPr id="296" name="Google Shape;296;p40"/>
          <p:cNvPicPr preferRelativeResize="0"/>
          <p:nvPr/>
        </p:nvPicPr>
        <p:blipFill rotWithShape="1">
          <a:blip r:embed="rId3">
            <a:alphaModFix/>
          </a:blip>
          <a:srcRect b="0" l="0" r="0" t="0"/>
          <a:stretch/>
        </p:blipFill>
        <p:spPr>
          <a:xfrm>
            <a:off x="587395" y="1325981"/>
            <a:ext cx="9850225" cy="2695951"/>
          </a:xfrm>
          <a:prstGeom prst="rect">
            <a:avLst/>
          </a:prstGeom>
          <a:noFill/>
          <a:ln>
            <a:noFill/>
          </a:ln>
        </p:spPr>
      </p:pic>
      <p:sp>
        <p:nvSpPr>
          <p:cNvPr id="297" name="Google Shape;297;p40"/>
          <p:cNvSpPr/>
          <p:nvPr/>
        </p:nvSpPr>
        <p:spPr>
          <a:xfrm>
            <a:off x="484450" y="4097391"/>
            <a:ext cx="106982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In typescript, a function that does not return a value, actually returns undefined.</a:t>
            </a:r>
            <a:endParaRPr sz="1800">
              <a:solidFill>
                <a:schemeClr val="lt1"/>
              </a:solidFill>
              <a:latin typeface="Arial"/>
              <a:ea typeface="Arial"/>
              <a:cs typeface="Arial"/>
              <a:sym typeface="Arial"/>
            </a:endParaRPr>
          </a:p>
        </p:txBody>
      </p:sp>
      <p:grpSp>
        <p:nvGrpSpPr>
          <p:cNvPr id="298" name="Google Shape;298;p40"/>
          <p:cNvGrpSpPr/>
          <p:nvPr/>
        </p:nvGrpSpPr>
        <p:grpSpPr>
          <a:xfrm>
            <a:off x="587395" y="4533336"/>
            <a:ext cx="9253002" cy="1570736"/>
            <a:chOff x="484450" y="4612061"/>
            <a:chExt cx="9253002" cy="1570736"/>
          </a:xfrm>
        </p:grpSpPr>
        <p:sp>
          <p:nvSpPr>
            <p:cNvPr id="299" name="Google Shape;299;p40"/>
            <p:cNvSpPr/>
            <p:nvPr/>
          </p:nvSpPr>
          <p:spPr>
            <a:xfrm>
              <a:off x="484450" y="4612061"/>
              <a:ext cx="9253002" cy="1570736"/>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00" name="Google Shape;300;p40"/>
            <p:cNvPicPr preferRelativeResize="0"/>
            <p:nvPr/>
          </p:nvPicPr>
          <p:blipFill rotWithShape="1">
            <a:blip r:embed="rId4">
              <a:alphaModFix/>
            </a:blip>
            <a:srcRect b="0" l="0" r="0" t="0"/>
            <a:stretch/>
          </p:blipFill>
          <p:spPr>
            <a:xfrm>
              <a:off x="587395" y="4717800"/>
              <a:ext cx="9021434" cy="1381318"/>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p:nvPr/>
        </p:nvSpPr>
        <p:spPr>
          <a:xfrm>
            <a:off x="282232" y="93808"/>
            <a:ext cx="557191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 INFERENCE IN TYPESCRIPT</a:t>
            </a:r>
            <a:endParaRPr b="1" i="0" sz="3200">
              <a:solidFill>
                <a:srgbClr val="181717"/>
              </a:solidFill>
              <a:latin typeface="Calibri"/>
              <a:ea typeface="Calibri"/>
              <a:cs typeface="Calibri"/>
              <a:sym typeface="Calibri"/>
            </a:endParaRPr>
          </a:p>
        </p:txBody>
      </p:sp>
      <p:sp>
        <p:nvSpPr>
          <p:cNvPr id="306" name="Google Shape;306;p41"/>
          <p:cNvSpPr/>
          <p:nvPr/>
        </p:nvSpPr>
        <p:spPr>
          <a:xfrm>
            <a:off x="360494" y="571126"/>
            <a:ext cx="11831506"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a:t>
            </a:r>
            <a:r>
              <a:rPr b="0" i="0" lang="en-US" sz="1800">
                <a:solidFill>
                  <a:schemeClr val="lt1"/>
                </a:solidFill>
                <a:latin typeface="Arial"/>
                <a:ea typeface="Arial"/>
                <a:cs typeface="Arial"/>
                <a:sym typeface="Arial"/>
              </a:rPr>
              <a:t>t is not mandatory to annotate type. TypeScript infers types of variables when there is no explicit information available in the form of type annotations.</a:t>
            </a:r>
            <a:endParaRPr sz="1800">
              <a:solidFill>
                <a:schemeClr val="lt1"/>
              </a:solidFill>
              <a:latin typeface="Arial"/>
              <a:ea typeface="Arial"/>
              <a:cs typeface="Arial"/>
              <a:sym typeface="Arial"/>
            </a:endParaRPr>
          </a:p>
        </p:txBody>
      </p:sp>
      <p:sp>
        <p:nvSpPr>
          <p:cNvPr id="307" name="Google Shape;307;p41"/>
          <p:cNvSpPr/>
          <p:nvPr/>
        </p:nvSpPr>
        <p:spPr>
          <a:xfrm>
            <a:off x="360494" y="1481762"/>
            <a:ext cx="6096000" cy="175432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a:solidFill>
                  <a:schemeClr val="lt1"/>
                </a:solidFill>
                <a:latin typeface="Arial"/>
                <a:ea typeface="Arial"/>
                <a:cs typeface="Arial"/>
                <a:sym typeface="Arial"/>
              </a:rPr>
              <a:t>Types are inferred by TypeScript compiler when:</a:t>
            </a:r>
            <a:endParaRPr/>
          </a:p>
          <a:p>
            <a:pPr indent="-114300" lvl="0" marL="0" marR="0" rtl="0" algn="just">
              <a:lnSpc>
                <a:spcPct val="150000"/>
              </a:lnSpc>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 Variables are initialized</a:t>
            </a:r>
            <a:endParaRPr/>
          </a:p>
          <a:p>
            <a:pPr indent="-114300" lvl="0" marL="0" marR="0" rtl="0" algn="just">
              <a:lnSpc>
                <a:spcPct val="150000"/>
              </a:lnSpc>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 Default values are set for parameters</a:t>
            </a:r>
            <a:endParaRPr/>
          </a:p>
          <a:p>
            <a:pPr indent="-114300" lvl="0" marL="0" marR="0" rtl="0" algn="just">
              <a:lnSpc>
                <a:spcPct val="150000"/>
              </a:lnSpc>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 Function return types are determined</a:t>
            </a:r>
            <a:endParaRPr b="0" i="0" sz="1800">
              <a:solidFill>
                <a:schemeClr val="dk1"/>
              </a:solidFill>
              <a:latin typeface="Arial"/>
              <a:ea typeface="Arial"/>
              <a:cs typeface="Arial"/>
              <a:sym typeface="Arial"/>
            </a:endParaRPr>
          </a:p>
        </p:txBody>
      </p:sp>
      <p:grpSp>
        <p:nvGrpSpPr>
          <p:cNvPr id="308" name="Google Shape;308;p41"/>
          <p:cNvGrpSpPr/>
          <p:nvPr/>
        </p:nvGrpSpPr>
        <p:grpSpPr>
          <a:xfrm>
            <a:off x="360494" y="3143839"/>
            <a:ext cx="6433463" cy="1408546"/>
            <a:chOff x="409398" y="3993076"/>
            <a:chExt cx="6433463" cy="1408546"/>
          </a:xfrm>
        </p:grpSpPr>
        <p:grpSp>
          <p:nvGrpSpPr>
            <p:cNvPr id="309" name="Google Shape;309;p41"/>
            <p:cNvGrpSpPr/>
            <p:nvPr/>
          </p:nvGrpSpPr>
          <p:grpSpPr>
            <a:xfrm>
              <a:off x="506290" y="4450888"/>
              <a:ext cx="6336571" cy="950734"/>
              <a:chOff x="433622" y="4020938"/>
              <a:chExt cx="6336571" cy="950734"/>
            </a:xfrm>
          </p:grpSpPr>
          <p:sp>
            <p:nvSpPr>
              <p:cNvPr id="310" name="Google Shape;310;p41"/>
              <p:cNvSpPr/>
              <p:nvPr/>
            </p:nvSpPr>
            <p:spPr>
              <a:xfrm>
                <a:off x="433622" y="4020938"/>
                <a:ext cx="6336571" cy="950734"/>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11" name="Google Shape;311;p41"/>
              <p:cNvPicPr preferRelativeResize="0"/>
              <p:nvPr/>
            </p:nvPicPr>
            <p:blipFill rotWithShape="1">
              <a:blip r:embed="rId3">
                <a:alphaModFix/>
              </a:blip>
              <a:srcRect b="0" l="0" r="0" t="0"/>
              <a:stretch/>
            </p:blipFill>
            <p:spPr>
              <a:xfrm>
                <a:off x="553947" y="4130612"/>
                <a:ext cx="6106377" cy="752580"/>
              </a:xfrm>
              <a:prstGeom prst="rect">
                <a:avLst/>
              </a:prstGeom>
              <a:noFill/>
              <a:ln>
                <a:noFill/>
              </a:ln>
            </p:spPr>
          </p:pic>
        </p:grpSp>
        <p:sp>
          <p:nvSpPr>
            <p:cNvPr id="312" name="Google Shape;312;p41"/>
            <p:cNvSpPr/>
            <p:nvPr/>
          </p:nvSpPr>
          <p:spPr>
            <a:xfrm>
              <a:off x="409398" y="3993076"/>
              <a:ext cx="1531188"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For example:</a:t>
              </a:r>
              <a:endParaRPr sz="1800">
                <a:solidFill>
                  <a:schemeClr val="lt1"/>
                </a:solidFill>
                <a:latin typeface="Arial"/>
                <a:ea typeface="Arial"/>
                <a:cs typeface="Arial"/>
                <a:sym typeface="Arial"/>
              </a:endParaRPr>
            </a:p>
          </p:txBody>
        </p:sp>
      </p:grpSp>
      <p:sp>
        <p:nvSpPr>
          <p:cNvPr id="313" name="Google Shape;313;p41"/>
          <p:cNvSpPr/>
          <p:nvPr/>
        </p:nvSpPr>
        <p:spPr>
          <a:xfrm>
            <a:off x="360494" y="4662059"/>
            <a:ext cx="11072073"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code shows an error because while inferring types, typescript inferred the type of variable a as string and variable b as number. When we try to assign b to a, the compiler complains saying a number type cannot be assigned to a string type.</a:t>
            </a:r>
            <a:endParaRPr sz="18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p:nvPr/>
        </p:nvSpPr>
        <p:spPr>
          <a:xfrm>
            <a:off x="281346" y="192297"/>
            <a:ext cx="678480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a:solidFill>
                  <a:srgbClr val="181717"/>
                </a:solidFill>
                <a:latin typeface="Calibri"/>
                <a:ea typeface="Calibri"/>
                <a:cs typeface="Calibri"/>
                <a:sym typeface="Calibri"/>
              </a:rPr>
              <a:t>TYPE INFERENCE IN COMPLEX OBJECTS</a:t>
            </a:r>
            <a:endParaRPr b="1" i="0" sz="3200">
              <a:solidFill>
                <a:srgbClr val="181717"/>
              </a:solidFill>
              <a:latin typeface="Calibri"/>
              <a:ea typeface="Calibri"/>
              <a:cs typeface="Calibri"/>
              <a:sym typeface="Calibri"/>
            </a:endParaRPr>
          </a:p>
        </p:txBody>
      </p:sp>
      <p:sp>
        <p:nvSpPr>
          <p:cNvPr id="319" name="Google Shape;319;p42"/>
          <p:cNvSpPr/>
          <p:nvPr/>
        </p:nvSpPr>
        <p:spPr>
          <a:xfrm>
            <a:off x="281346" y="1127362"/>
            <a:ext cx="16209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For example:</a:t>
            </a:r>
            <a:endParaRPr b="1" sz="1800">
              <a:solidFill>
                <a:schemeClr val="dk1"/>
              </a:solidFill>
              <a:latin typeface="Arial"/>
              <a:ea typeface="Arial"/>
              <a:cs typeface="Arial"/>
              <a:sym typeface="Arial"/>
            </a:endParaRPr>
          </a:p>
        </p:txBody>
      </p:sp>
      <p:pic>
        <p:nvPicPr>
          <p:cNvPr id="320" name="Google Shape;320;p42"/>
          <p:cNvPicPr preferRelativeResize="0"/>
          <p:nvPr/>
        </p:nvPicPr>
        <p:blipFill rotWithShape="1">
          <a:blip r:embed="rId3">
            <a:alphaModFix/>
          </a:blip>
          <a:srcRect b="0" l="0" r="0" t="0"/>
          <a:stretch/>
        </p:blipFill>
        <p:spPr>
          <a:xfrm>
            <a:off x="1902303" y="1112407"/>
            <a:ext cx="2838846" cy="466790"/>
          </a:xfrm>
          <a:prstGeom prst="rect">
            <a:avLst/>
          </a:prstGeom>
          <a:noFill/>
          <a:ln>
            <a:noFill/>
          </a:ln>
        </p:spPr>
      </p:pic>
      <p:sp>
        <p:nvSpPr>
          <p:cNvPr id="321" name="Google Shape;321;p42"/>
          <p:cNvSpPr/>
          <p:nvPr/>
        </p:nvSpPr>
        <p:spPr>
          <a:xfrm>
            <a:off x="333998" y="1579197"/>
            <a:ext cx="11379600" cy="13388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a:solidFill>
                  <a:schemeClr val="lt1"/>
                </a:solidFill>
                <a:latin typeface="Arial"/>
                <a:ea typeface="Arial"/>
                <a:cs typeface="Arial"/>
                <a:sym typeface="Arial"/>
              </a:rPr>
              <a:t>In the above example, we have an array that has the values 10, null, 30, and, 40 . typescript looks for the most common type to infer the type of the object. In this case, it picks the one that's is compatible with all types i.e. Number, as well as null.</a:t>
            </a:r>
            <a:endParaRPr sz="1800">
              <a:solidFill>
                <a:schemeClr val="lt1"/>
              </a:solidFill>
              <a:latin typeface="Arial"/>
              <a:ea typeface="Arial"/>
              <a:cs typeface="Arial"/>
              <a:sym typeface="Arial"/>
            </a:endParaRPr>
          </a:p>
        </p:txBody>
      </p:sp>
      <p:sp>
        <p:nvSpPr>
          <p:cNvPr id="322" name="Google Shape;322;p42"/>
          <p:cNvSpPr/>
          <p:nvPr/>
        </p:nvSpPr>
        <p:spPr>
          <a:xfrm>
            <a:off x="281346" y="3053081"/>
            <a:ext cx="31470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Consider another example</a:t>
            </a:r>
            <a:r>
              <a:rPr b="0" i="0"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323" name="Google Shape;323;p42"/>
          <p:cNvPicPr preferRelativeResize="0"/>
          <p:nvPr/>
        </p:nvPicPr>
        <p:blipFill rotWithShape="1">
          <a:blip r:embed="rId4">
            <a:alphaModFix/>
          </a:blip>
          <a:srcRect b="0" l="0" r="0" t="0"/>
          <a:stretch/>
        </p:blipFill>
        <p:spPr>
          <a:xfrm>
            <a:off x="3428361" y="3053081"/>
            <a:ext cx="2295845" cy="400106"/>
          </a:xfrm>
          <a:prstGeom prst="rect">
            <a:avLst/>
          </a:prstGeom>
          <a:noFill/>
          <a:ln>
            <a:noFill/>
          </a:ln>
        </p:spPr>
      </p:pic>
      <p:sp>
        <p:nvSpPr>
          <p:cNvPr id="324" name="Google Shape;324;p42"/>
          <p:cNvSpPr/>
          <p:nvPr/>
        </p:nvSpPr>
        <p:spPr>
          <a:xfrm>
            <a:off x="333998" y="3412513"/>
            <a:ext cx="11379600" cy="216982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p:nvPr/>
        </p:nvSpPr>
        <p:spPr>
          <a:xfrm>
            <a:off x="451658" y="467296"/>
            <a:ext cx="560634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 ASSERTION IN TYPESCRIPT</a:t>
            </a:r>
            <a:endParaRPr b="1" i="0" sz="3200">
              <a:solidFill>
                <a:srgbClr val="181717"/>
              </a:solidFill>
              <a:latin typeface="Calibri"/>
              <a:ea typeface="Calibri"/>
              <a:cs typeface="Calibri"/>
              <a:sym typeface="Calibri"/>
            </a:endParaRPr>
          </a:p>
        </p:txBody>
      </p:sp>
      <p:sp>
        <p:nvSpPr>
          <p:cNvPr id="330" name="Google Shape;330;p43"/>
          <p:cNvSpPr/>
          <p:nvPr/>
        </p:nvSpPr>
        <p:spPr>
          <a:xfrm>
            <a:off x="451658" y="1176260"/>
            <a:ext cx="9760131" cy="4969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chemeClr val="lt1"/>
                </a:solidFill>
                <a:latin typeface="Arial"/>
                <a:ea typeface="Arial"/>
                <a:cs typeface="Arial"/>
                <a:sym typeface="Arial"/>
              </a:rPr>
              <a:t>There are two ways to do type assertion in typescript:</a:t>
            </a:r>
            <a:endParaRPr sz="2000">
              <a:solidFill>
                <a:schemeClr val="lt1"/>
              </a:solidFill>
              <a:latin typeface="Arial"/>
              <a:ea typeface="Arial"/>
              <a:cs typeface="Arial"/>
              <a:sym typeface="Arial"/>
            </a:endParaRPr>
          </a:p>
        </p:txBody>
      </p:sp>
      <p:sp>
        <p:nvSpPr>
          <p:cNvPr id="331" name="Google Shape;331;p43"/>
          <p:cNvSpPr/>
          <p:nvPr/>
        </p:nvSpPr>
        <p:spPr>
          <a:xfrm>
            <a:off x="451658" y="1735762"/>
            <a:ext cx="4294765"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Using the angular bracket &lt;&gt; syntax.</a:t>
            </a:r>
            <a:endParaRPr/>
          </a:p>
        </p:txBody>
      </p:sp>
      <p:sp>
        <p:nvSpPr>
          <p:cNvPr id="332" name="Google Shape;332;p43"/>
          <p:cNvSpPr/>
          <p:nvPr/>
        </p:nvSpPr>
        <p:spPr>
          <a:xfrm>
            <a:off x="451658" y="2747163"/>
            <a:ext cx="2358338" cy="45653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Using as keyword</a:t>
            </a:r>
            <a:endParaRPr/>
          </a:p>
        </p:txBody>
      </p:sp>
      <p:pic>
        <p:nvPicPr>
          <p:cNvPr id="333" name="Google Shape;333;p43"/>
          <p:cNvPicPr preferRelativeResize="0"/>
          <p:nvPr/>
        </p:nvPicPr>
        <p:blipFill rotWithShape="1">
          <a:blip r:embed="rId3">
            <a:alphaModFix/>
          </a:blip>
          <a:srcRect b="0" l="0" r="0" t="0"/>
          <a:stretch/>
        </p:blipFill>
        <p:spPr>
          <a:xfrm>
            <a:off x="526866" y="2200400"/>
            <a:ext cx="3134162" cy="552527"/>
          </a:xfrm>
          <a:prstGeom prst="rect">
            <a:avLst/>
          </a:prstGeom>
          <a:noFill/>
          <a:ln>
            <a:noFill/>
          </a:ln>
        </p:spPr>
      </p:pic>
      <p:pic>
        <p:nvPicPr>
          <p:cNvPr id="334" name="Google Shape;334;p43"/>
          <p:cNvPicPr preferRelativeResize="0"/>
          <p:nvPr/>
        </p:nvPicPr>
        <p:blipFill rotWithShape="1">
          <a:blip r:embed="rId4">
            <a:alphaModFix/>
          </a:blip>
          <a:srcRect b="0" l="0" r="0" t="0"/>
          <a:stretch/>
        </p:blipFill>
        <p:spPr>
          <a:xfrm>
            <a:off x="526866" y="3286305"/>
            <a:ext cx="2991267" cy="552527"/>
          </a:xfrm>
          <a:prstGeom prst="rect">
            <a:avLst/>
          </a:prstGeom>
          <a:noFill/>
          <a:ln>
            <a:noFill/>
          </a:ln>
        </p:spPr>
      </p:pic>
      <p:sp>
        <p:nvSpPr>
          <p:cNvPr id="335" name="Google Shape;335;p43"/>
          <p:cNvSpPr/>
          <p:nvPr/>
        </p:nvSpPr>
        <p:spPr>
          <a:xfrm>
            <a:off x="451658" y="4120308"/>
            <a:ext cx="11226536"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lt1"/>
                </a:solidFill>
                <a:latin typeface="Verdana"/>
                <a:ea typeface="Verdana"/>
                <a:cs typeface="Verdana"/>
                <a:sym typeface="Verdana"/>
              </a:rPr>
              <a:t>Type assertion allows you to set the type of a value and tell the compiler not to infer it. This is when you, as a programmer, might have a better </a:t>
            </a:r>
            <a:r>
              <a:rPr lang="en-US" sz="1800">
                <a:solidFill>
                  <a:schemeClr val="lt1"/>
                </a:solidFill>
                <a:latin typeface="Arial"/>
                <a:ea typeface="Arial"/>
                <a:cs typeface="Arial"/>
                <a:sym typeface="Arial"/>
              </a:rPr>
              <a:t>understanding</a:t>
            </a:r>
            <a:r>
              <a:rPr lang="en-US" sz="1800">
                <a:solidFill>
                  <a:schemeClr val="lt1"/>
                </a:solidFill>
                <a:latin typeface="Verdana"/>
                <a:ea typeface="Verdana"/>
                <a:cs typeface="Verdana"/>
                <a:sym typeface="Verdana"/>
              </a:rPr>
              <a:t> of the type of a variable than what Typescript can infer on its own. Such a situation can occur when you might be porting over code from JavaScript and you may know a more accurate type of the variable than what is currently assigned. It is similar to </a:t>
            </a:r>
            <a:r>
              <a:rPr lang="en-US" sz="1800">
                <a:solidFill>
                  <a:srgbClr val="FF0000"/>
                </a:solidFill>
                <a:latin typeface="Verdana"/>
                <a:ea typeface="Verdana"/>
                <a:cs typeface="Verdana"/>
                <a:sym typeface="Verdana"/>
              </a:rPr>
              <a:t>type casting</a:t>
            </a:r>
            <a:r>
              <a:rPr lang="en-US" sz="1800">
                <a:solidFill>
                  <a:schemeClr val="lt1"/>
                </a:solidFill>
                <a:latin typeface="Verdana"/>
                <a:ea typeface="Verdana"/>
                <a:cs typeface="Verdana"/>
                <a:sym typeface="Verdana"/>
              </a:rPr>
              <a:t> in other languages like C# and Java. However, unlike C# and Java, there is no runtime effect of type assertion in Typescript. It is merely a way to let the Typescript compiler know the type of a variable.</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p:nvPr/>
        </p:nvSpPr>
        <p:spPr>
          <a:xfrm>
            <a:off x="271574" y="130581"/>
            <a:ext cx="430752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FUNCTION</a:t>
            </a:r>
            <a:endParaRPr b="1" i="0" sz="3200">
              <a:solidFill>
                <a:srgbClr val="181717"/>
              </a:solidFill>
              <a:latin typeface="Calibri"/>
              <a:ea typeface="Calibri"/>
              <a:cs typeface="Calibri"/>
              <a:sym typeface="Calibri"/>
            </a:endParaRPr>
          </a:p>
        </p:txBody>
      </p:sp>
      <p:sp>
        <p:nvSpPr>
          <p:cNvPr id="341" name="Google Shape;341;p44"/>
          <p:cNvSpPr/>
          <p:nvPr/>
        </p:nvSpPr>
        <p:spPr>
          <a:xfrm>
            <a:off x="356483" y="637664"/>
            <a:ext cx="9144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Functions can also include parameter types and return type.</a:t>
            </a:r>
            <a:endParaRPr sz="1800">
              <a:solidFill>
                <a:schemeClr val="lt1"/>
              </a:solidFill>
              <a:latin typeface="Arial"/>
              <a:ea typeface="Arial"/>
              <a:cs typeface="Arial"/>
              <a:sym typeface="Arial"/>
            </a:endParaRPr>
          </a:p>
        </p:txBody>
      </p:sp>
      <p:pic>
        <p:nvPicPr>
          <p:cNvPr id="342" name="Google Shape;342;p44"/>
          <p:cNvPicPr preferRelativeResize="0"/>
          <p:nvPr/>
        </p:nvPicPr>
        <p:blipFill rotWithShape="1">
          <a:blip r:embed="rId3">
            <a:alphaModFix/>
          </a:blip>
          <a:srcRect b="0" l="0" r="0" t="0"/>
          <a:stretch/>
        </p:blipFill>
        <p:spPr>
          <a:xfrm>
            <a:off x="434604" y="1113034"/>
            <a:ext cx="7959239" cy="1684129"/>
          </a:xfrm>
          <a:prstGeom prst="rect">
            <a:avLst/>
          </a:prstGeom>
          <a:noFill/>
          <a:ln>
            <a:noFill/>
          </a:ln>
        </p:spPr>
      </p:pic>
      <p:pic>
        <p:nvPicPr>
          <p:cNvPr id="343" name="Google Shape;343;p44"/>
          <p:cNvPicPr preferRelativeResize="0"/>
          <p:nvPr/>
        </p:nvPicPr>
        <p:blipFill rotWithShape="1">
          <a:blip r:embed="rId4">
            <a:alphaModFix/>
          </a:blip>
          <a:srcRect b="0" l="0" r="0" t="0"/>
          <a:stretch/>
        </p:blipFill>
        <p:spPr>
          <a:xfrm>
            <a:off x="434604" y="4606231"/>
            <a:ext cx="7865128" cy="1787529"/>
          </a:xfrm>
          <a:prstGeom prst="rect">
            <a:avLst/>
          </a:prstGeom>
          <a:noFill/>
          <a:ln>
            <a:noFill/>
          </a:ln>
        </p:spPr>
      </p:pic>
      <p:sp>
        <p:nvSpPr>
          <p:cNvPr id="344" name="Google Shape;344;p44"/>
          <p:cNvSpPr/>
          <p:nvPr/>
        </p:nvSpPr>
        <p:spPr>
          <a:xfrm>
            <a:off x="356483" y="2797163"/>
            <a:ext cx="10739846" cy="17030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i="1"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p:nvPr/>
        </p:nvSpPr>
        <p:spPr>
          <a:xfrm>
            <a:off x="478304" y="586043"/>
            <a:ext cx="692465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OPTIONAL PARAMETERS IN FUNCTIONS</a:t>
            </a:r>
            <a:endParaRPr b="1" i="0" sz="3200">
              <a:solidFill>
                <a:srgbClr val="181717"/>
              </a:solidFill>
              <a:latin typeface="Calibri"/>
              <a:ea typeface="Calibri"/>
              <a:cs typeface="Calibri"/>
              <a:sym typeface="Calibri"/>
            </a:endParaRPr>
          </a:p>
        </p:txBody>
      </p:sp>
      <p:sp>
        <p:nvSpPr>
          <p:cNvPr id="350" name="Google Shape;350;p45"/>
          <p:cNvSpPr/>
          <p:nvPr/>
        </p:nvSpPr>
        <p:spPr>
          <a:xfrm>
            <a:off x="526044" y="1260146"/>
            <a:ext cx="96621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All optional parameters must follow required parameters and should be at the end.</a:t>
            </a:r>
            <a:endParaRPr sz="1800">
              <a:solidFill>
                <a:schemeClr val="lt1"/>
              </a:solidFill>
              <a:latin typeface="Arial"/>
              <a:ea typeface="Arial"/>
              <a:cs typeface="Arial"/>
              <a:sym typeface="Arial"/>
            </a:endParaRPr>
          </a:p>
        </p:txBody>
      </p:sp>
      <p:pic>
        <p:nvPicPr>
          <p:cNvPr id="351" name="Google Shape;351;p45"/>
          <p:cNvPicPr preferRelativeResize="0"/>
          <p:nvPr/>
        </p:nvPicPr>
        <p:blipFill rotWithShape="1">
          <a:blip r:embed="rId3">
            <a:alphaModFix/>
          </a:blip>
          <a:srcRect b="0" l="0" r="0" t="0"/>
          <a:stretch/>
        </p:blipFill>
        <p:spPr>
          <a:xfrm>
            <a:off x="526044" y="1923040"/>
            <a:ext cx="9859751" cy="2286319"/>
          </a:xfrm>
          <a:prstGeom prst="rect">
            <a:avLst/>
          </a:prstGeom>
          <a:noFill/>
          <a:ln>
            <a:noFill/>
          </a:ln>
        </p:spPr>
      </p:pic>
      <p:sp>
        <p:nvSpPr>
          <p:cNvPr id="352" name="Google Shape;352;p45"/>
          <p:cNvSpPr/>
          <p:nvPr/>
        </p:nvSpPr>
        <p:spPr>
          <a:xfrm>
            <a:off x="478304" y="4380636"/>
            <a:ext cx="11145620"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endParaRPr sz="18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p:nvPr/>
        </p:nvSpPr>
        <p:spPr>
          <a:xfrm>
            <a:off x="338771" y="279066"/>
            <a:ext cx="6929397"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FUNCTION OVERLOADING</a:t>
            </a:r>
            <a:endParaRPr b="1" i="0" sz="3200">
              <a:solidFill>
                <a:srgbClr val="181717"/>
              </a:solidFill>
              <a:latin typeface="Calibri"/>
              <a:ea typeface="Calibri"/>
              <a:cs typeface="Calibri"/>
              <a:sym typeface="Calibri"/>
            </a:endParaRPr>
          </a:p>
        </p:txBody>
      </p:sp>
      <p:sp>
        <p:nvSpPr>
          <p:cNvPr id="358" name="Google Shape;358;p46"/>
          <p:cNvSpPr/>
          <p:nvPr/>
        </p:nvSpPr>
        <p:spPr>
          <a:xfrm>
            <a:off x="338771" y="863841"/>
            <a:ext cx="10315303"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Typescript provides the concept of function overloading. You can have multiple functions with the same name but different parameter types and return type. However, the number of parameters should be the same.</a:t>
            </a:r>
            <a:endParaRPr sz="1800">
              <a:solidFill>
                <a:schemeClr val="lt1"/>
              </a:solidFill>
              <a:latin typeface="Arial"/>
              <a:ea typeface="Arial"/>
              <a:cs typeface="Arial"/>
              <a:sym typeface="Arial"/>
            </a:endParaRPr>
          </a:p>
        </p:txBody>
      </p:sp>
      <p:pic>
        <p:nvPicPr>
          <p:cNvPr id="359" name="Google Shape;359;p46"/>
          <p:cNvPicPr preferRelativeResize="0"/>
          <p:nvPr/>
        </p:nvPicPr>
        <p:blipFill rotWithShape="1">
          <a:blip r:embed="rId3">
            <a:alphaModFix/>
          </a:blip>
          <a:srcRect b="0" l="0" r="0" t="0"/>
          <a:stretch/>
        </p:blipFill>
        <p:spPr>
          <a:xfrm>
            <a:off x="452972" y="2276681"/>
            <a:ext cx="9888330" cy="2905530"/>
          </a:xfrm>
          <a:prstGeom prst="rect">
            <a:avLst/>
          </a:prstGeom>
          <a:noFill/>
          <a:ln>
            <a:noFill/>
          </a:ln>
        </p:spPr>
      </p:pic>
      <p:sp>
        <p:nvSpPr>
          <p:cNvPr id="360" name="Google Shape;360;p46"/>
          <p:cNvSpPr/>
          <p:nvPr/>
        </p:nvSpPr>
        <p:spPr>
          <a:xfrm>
            <a:off x="404085" y="5307519"/>
            <a:ext cx="10184674"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Function overloading with different number of parameters and types with same name is not supported.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p:nvPr/>
        </p:nvSpPr>
        <p:spPr>
          <a:xfrm>
            <a:off x="324395" y="304323"/>
            <a:ext cx="571470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REST PARAMETERS</a:t>
            </a:r>
            <a:endParaRPr b="1" i="0" sz="3200">
              <a:solidFill>
                <a:srgbClr val="181717"/>
              </a:solidFill>
              <a:latin typeface="Calibri"/>
              <a:ea typeface="Calibri"/>
              <a:cs typeface="Calibri"/>
              <a:sym typeface="Calibri"/>
            </a:endParaRPr>
          </a:p>
        </p:txBody>
      </p:sp>
      <p:pic>
        <p:nvPicPr>
          <p:cNvPr id="366" name="Google Shape;366;p47"/>
          <p:cNvPicPr preferRelativeResize="0"/>
          <p:nvPr/>
        </p:nvPicPr>
        <p:blipFill rotWithShape="1">
          <a:blip r:embed="rId3">
            <a:alphaModFix/>
          </a:blip>
          <a:srcRect b="0" l="0" r="0" t="0"/>
          <a:stretch/>
        </p:blipFill>
        <p:spPr>
          <a:xfrm>
            <a:off x="370116" y="2218637"/>
            <a:ext cx="8675912" cy="1993115"/>
          </a:xfrm>
          <a:prstGeom prst="rect">
            <a:avLst/>
          </a:prstGeom>
          <a:noFill/>
          <a:ln>
            <a:noFill/>
          </a:ln>
        </p:spPr>
      </p:pic>
      <p:sp>
        <p:nvSpPr>
          <p:cNvPr id="367" name="Google Shape;367;p47"/>
          <p:cNvSpPr/>
          <p:nvPr/>
        </p:nvSpPr>
        <p:spPr>
          <a:xfrm>
            <a:off x="278675" y="4264977"/>
            <a:ext cx="1086394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Remember, rest parameters must come last in the function definition, otherwise the Typescript compiler will show an error. The following is not valid.</a:t>
            </a:r>
            <a:endParaRPr/>
          </a:p>
        </p:txBody>
      </p:sp>
      <p:pic>
        <p:nvPicPr>
          <p:cNvPr id="368" name="Google Shape;368;p47"/>
          <p:cNvPicPr preferRelativeResize="0"/>
          <p:nvPr/>
        </p:nvPicPr>
        <p:blipFill rotWithShape="1">
          <a:blip r:embed="rId4">
            <a:alphaModFix/>
          </a:blip>
          <a:srcRect b="0" l="0" r="0" t="0"/>
          <a:stretch/>
        </p:blipFill>
        <p:spPr>
          <a:xfrm>
            <a:off x="370116" y="4952349"/>
            <a:ext cx="9869277" cy="1457528"/>
          </a:xfrm>
          <a:prstGeom prst="rect">
            <a:avLst/>
          </a:prstGeom>
          <a:noFill/>
          <a:ln>
            <a:noFill/>
          </a:ln>
        </p:spPr>
      </p:pic>
      <p:sp>
        <p:nvSpPr>
          <p:cNvPr id="369" name="Google Shape;369;p47"/>
          <p:cNvSpPr/>
          <p:nvPr/>
        </p:nvSpPr>
        <p:spPr>
          <a:xfrm>
            <a:off x="324395" y="915711"/>
            <a:ext cx="1147571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Typescript introduced rest parameters to accommodate n number of parameters easily.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When the number of parameters that a function will receive is not known or can vary, we can use rest parameters. In JavaScript, this is achieved with the "arguments" variable. However, with typescript, we can use the rest parameter denoted by ellipsis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84211" y="460228"/>
            <a:ext cx="11154543" cy="5704402"/>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0C0C0C"/>
              </a:buClr>
              <a:buSzPts val="3200"/>
              <a:buFont typeface="Calibri"/>
              <a:buNone/>
            </a:pPr>
            <a:r>
              <a:rPr b="1" lang="en-US" sz="3200" cap="none">
                <a:solidFill>
                  <a:srgbClr val="0C0C0C"/>
                </a:solidFill>
                <a:latin typeface="Calibri"/>
                <a:ea typeface="Calibri"/>
                <a:cs typeface="Calibri"/>
                <a:sym typeface="Calibri"/>
              </a:rPr>
              <a:t>Why typescript?</a:t>
            </a:r>
            <a:br>
              <a:rPr lang="en-US" sz="3200" cap="none">
                <a:solidFill>
                  <a:srgbClr val="0C0C0C"/>
                </a:solidFill>
                <a:latin typeface="Calibri"/>
                <a:ea typeface="Calibri"/>
                <a:cs typeface="Calibri"/>
                <a:sym typeface="Calibri"/>
              </a:rPr>
            </a:br>
            <a:r>
              <a:rPr lang="en-US" sz="1800" cap="none">
                <a:latin typeface="Arial"/>
                <a:ea typeface="Arial"/>
                <a:cs typeface="Arial"/>
                <a:sym typeface="Arial"/>
              </a:rPr>
              <a:t>Typescript is open source.</a:t>
            </a:r>
            <a:br>
              <a:rPr lang="en-US" sz="1800" cap="none">
                <a:latin typeface="Arial"/>
                <a:ea typeface="Arial"/>
                <a:cs typeface="Arial"/>
                <a:sym typeface="Arial"/>
              </a:rPr>
            </a:br>
            <a:r>
              <a:rPr lang="en-US" sz="1800" cap="none">
                <a:latin typeface="Arial"/>
                <a:ea typeface="Arial"/>
                <a:cs typeface="Arial"/>
                <a:sym typeface="Arial"/>
              </a:rPr>
              <a:t>Typescript simplifies JavaScript code, making it easier to read and debug.</a:t>
            </a:r>
            <a:br>
              <a:rPr lang="en-US" sz="1800" cap="none">
                <a:latin typeface="Arial"/>
                <a:ea typeface="Arial"/>
                <a:cs typeface="Arial"/>
                <a:sym typeface="Arial"/>
              </a:rPr>
            </a:br>
            <a:r>
              <a:rPr lang="en-US" sz="1800" cap="none">
                <a:latin typeface="Arial"/>
                <a:ea typeface="Arial"/>
                <a:cs typeface="Arial"/>
                <a:sym typeface="Arial"/>
              </a:rPr>
              <a:t>Typescript is a superset of ES3, ES5, and ES6.</a:t>
            </a:r>
            <a:br>
              <a:rPr lang="en-US" sz="1800" cap="none">
                <a:latin typeface="Arial"/>
                <a:ea typeface="Arial"/>
                <a:cs typeface="Arial"/>
                <a:sym typeface="Arial"/>
              </a:rPr>
            </a:br>
            <a:r>
              <a:rPr lang="en-US" sz="1800" cap="none">
                <a:latin typeface="Arial"/>
                <a:ea typeface="Arial"/>
                <a:cs typeface="Arial"/>
                <a:sym typeface="Arial"/>
              </a:rPr>
              <a:t>Typescript will save developers time.</a:t>
            </a:r>
            <a:br>
              <a:rPr lang="en-US" sz="1800" cap="none">
                <a:latin typeface="Arial"/>
                <a:ea typeface="Arial"/>
                <a:cs typeface="Arial"/>
                <a:sym typeface="Arial"/>
              </a:rPr>
            </a:br>
            <a:r>
              <a:rPr lang="en-US" sz="1800" cap="none">
                <a:latin typeface="Arial"/>
                <a:ea typeface="Arial"/>
                <a:cs typeface="Arial"/>
                <a:sym typeface="Arial"/>
              </a:rPr>
              <a:t>Typescript code can be compiled as per ES5 and ES6 standards to support the latest browser.</a:t>
            </a:r>
            <a:br>
              <a:rPr lang="en-US" sz="1800" cap="none">
                <a:latin typeface="Arial"/>
                <a:ea typeface="Arial"/>
                <a:cs typeface="Arial"/>
                <a:sym typeface="Arial"/>
              </a:rPr>
            </a:br>
            <a:r>
              <a:rPr lang="en-US" sz="1800" cap="none">
                <a:latin typeface="Arial"/>
                <a:ea typeface="Arial"/>
                <a:cs typeface="Arial"/>
                <a:sym typeface="Arial"/>
              </a:rPr>
              <a:t>Typescript can help us to avoid painful bugs that developers commonly run into when writing JavaScript by type checking the code.</a:t>
            </a:r>
            <a:br>
              <a:rPr lang="en-US" sz="1800" cap="none">
                <a:latin typeface="Arial"/>
                <a:ea typeface="Arial"/>
                <a:cs typeface="Arial"/>
                <a:sym typeface="Arial"/>
              </a:rPr>
            </a:br>
            <a:r>
              <a:rPr lang="en-US" sz="1800" cap="none">
                <a:latin typeface="Arial"/>
                <a:ea typeface="Arial"/>
                <a:cs typeface="Arial"/>
                <a:sym typeface="Arial"/>
              </a:rPr>
              <a:t>Typescript is nothing but JavaScript with some additional features.</a:t>
            </a:r>
            <a:br>
              <a:rPr lang="en-US" sz="1800"/>
            </a:br>
            <a:r>
              <a:rPr lang="en-US" sz="1800"/>
              <a:t>…</a:t>
            </a:r>
            <a:endParaRPr sz="1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p:nvPr/>
        </p:nvSpPr>
        <p:spPr>
          <a:xfrm>
            <a:off x="339459" y="605637"/>
            <a:ext cx="434157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INTERFACE</a:t>
            </a:r>
            <a:endParaRPr b="1" i="0" sz="3200">
              <a:solidFill>
                <a:srgbClr val="181717"/>
              </a:solidFill>
              <a:latin typeface="Calibri"/>
              <a:ea typeface="Calibri"/>
              <a:cs typeface="Calibri"/>
              <a:sym typeface="Calibri"/>
            </a:endParaRPr>
          </a:p>
        </p:txBody>
      </p:sp>
      <p:sp>
        <p:nvSpPr>
          <p:cNvPr id="375" name="Google Shape;375;p48"/>
          <p:cNvSpPr/>
          <p:nvPr/>
        </p:nvSpPr>
        <p:spPr>
          <a:xfrm>
            <a:off x="339459" y="1190412"/>
            <a:ext cx="11390987" cy="258532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Interface is a structure that defines the contract in your application. It defines the syntax for classes to follow. Classes that are derived from an interface must follow the structure provided by their interface.</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typescript compiler does not convert interface to JavaScript. It uses interface for type checking. This is also known as "duck typing" or "structural subtyping".</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An interface is defined with the keyword interface and it can include properties and method declarations using a function or an arrow function.</a:t>
            </a:r>
            <a:endParaRPr sz="1800">
              <a:solidFill>
                <a:schemeClr val="lt1"/>
              </a:solidFill>
              <a:latin typeface="Arial"/>
              <a:ea typeface="Arial"/>
              <a:cs typeface="Arial"/>
              <a:sym typeface="Arial"/>
            </a:endParaRPr>
          </a:p>
        </p:txBody>
      </p:sp>
      <p:pic>
        <p:nvPicPr>
          <p:cNvPr id="376" name="Google Shape;376;p48"/>
          <p:cNvPicPr preferRelativeResize="0"/>
          <p:nvPr/>
        </p:nvPicPr>
        <p:blipFill rotWithShape="1">
          <a:blip r:embed="rId3">
            <a:alphaModFix/>
          </a:blip>
          <a:srcRect b="0" l="0" r="0" t="0"/>
          <a:stretch/>
        </p:blipFill>
        <p:spPr>
          <a:xfrm>
            <a:off x="425762" y="3994750"/>
            <a:ext cx="9812119" cy="20576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p:nvPr/>
        </p:nvSpPr>
        <p:spPr>
          <a:xfrm>
            <a:off x="196599" y="157876"/>
            <a:ext cx="3490827"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INTERFACE AS TYPE</a:t>
            </a:r>
            <a:endParaRPr b="1" i="0" sz="3200">
              <a:solidFill>
                <a:srgbClr val="181717"/>
              </a:solidFill>
              <a:latin typeface="Calibri"/>
              <a:ea typeface="Calibri"/>
              <a:cs typeface="Calibri"/>
              <a:sym typeface="Calibri"/>
            </a:endParaRPr>
          </a:p>
        </p:txBody>
      </p:sp>
      <p:sp>
        <p:nvSpPr>
          <p:cNvPr id="382" name="Google Shape;382;p49"/>
          <p:cNvSpPr/>
          <p:nvPr/>
        </p:nvSpPr>
        <p:spPr>
          <a:xfrm>
            <a:off x="196599" y="592428"/>
            <a:ext cx="10720252"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Interface in typescript can be used to define a type and also to implement it in the class.</a:t>
            </a:r>
            <a:endParaRPr sz="1800">
              <a:solidFill>
                <a:schemeClr val="lt1"/>
              </a:solidFill>
              <a:latin typeface="Arial"/>
              <a:ea typeface="Arial"/>
              <a:cs typeface="Arial"/>
              <a:sym typeface="Arial"/>
            </a:endParaRPr>
          </a:p>
        </p:txBody>
      </p:sp>
      <p:pic>
        <p:nvPicPr>
          <p:cNvPr id="383" name="Google Shape;383;p49"/>
          <p:cNvPicPr preferRelativeResize="0"/>
          <p:nvPr/>
        </p:nvPicPr>
        <p:blipFill rotWithShape="1">
          <a:blip r:embed="rId3">
            <a:alphaModFix/>
          </a:blip>
          <a:srcRect b="0" l="0" r="0" t="0"/>
          <a:stretch/>
        </p:blipFill>
        <p:spPr>
          <a:xfrm>
            <a:off x="274975" y="1154618"/>
            <a:ext cx="8541348" cy="2552492"/>
          </a:xfrm>
          <a:prstGeom prst="rect">
            <a:avLst/>
          </a:prstGeom>
          <a:noFill/>
          <a:ln>
            <a:noFill/>
          </a:ln>
        </p:spPr>
      </p:pic>
      <p:sp>
        <p:nvSpPr>
          <p:cNvPr id="384" name="Google Shape;384;p49"/>
          <p:cNvSpPr/>
          <p:nvPr/>
        </p:nvSpPr>
        <p:spPr>
          <a:xfrm>
            <a:off x="196599" y="3707110"/>
            <a:ext cx="11618755" cy="300082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endParaRPr sz="18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p:nvPr/>
        </p:nvSpPr>
        <p:spPr>
          <a:xfrm>
            <a:off x="323510" y="337850"/>
            <a:ext cx="5392374"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INTERFACE AS FUNCTION TYPE</a:t>
            </a:r>
            <a:endParaRPr b="1" i="0" sz="3200">
              <a:solidFill>
                <a:srgbClr val="181717"/>
              </a:solidFill>
              <a:latin typeface="Calibri"/>
              <a:ea typeface="Calibri"/>
              <a:cs typeface="Calibri"/>
              <a:sym typeface="Calibri"/>
            </a:endParaRPr>
          </a:p>
        </p:txBody>
      </p:sp>
      <p:pic>
        <p:nvPicPr>
          <p:cNvPr id="390" name="Google Shape;390;p50"/>
          <p:cNvPicPr preferRelativeResize="0"/>
          <p:nvPr/>
        </p:nvPicPr>
        <p:blipFill rotWithShape="1">
          <a:blip r:embed="rId3">
            <a:alphaModFix/>
          </a:blip>
          <a:srcRect b="0" l="0" r="0" t="0"/>
          <a:stretch/>
        </p:blipFill>
        <p:spPr>
          <a:xfrm>
            <a:off x="391881" y="2706318"/>
            <a:ext cx="8144697" cy="3768795"/>
          </a:xfrm>
          <a:prstGeom prst="rect">
            <a:avLst/>
          </a:prstGeom>
          <a:noFill/>
          <a:ln>
            <a:noFill/>
          </a:ln>
        </p:spPr>
      </p:pic>
      <p:sp>
        <p:nvSpPr>
          <p:cNvPr id="391" name="Google Shape;391;p50"/>
          <p:cNvSpPr/>
          <p:nvPr/>
        </p:nvSpPr>
        <p:spPr>
          <a:xfrm>
            <a:off x="323510" y="844247"/>
            <a:ext cx="11576753"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p:nvPr/>
        </p:nvSpPr>
        <p:spPr>
          <a:xfrm>
            <a:off x="369415" y="298659"/>
            <a:ext cx="497399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INTERFACE FOR ARRAY TYPE</a:t>
            </a:r>
            <a:endParaRPr b="1" i="0" sz="3200">
              <a:solidFill>
                <a:srgbClr val="181717"/>
              </a:solidFill>
              <a:latin typeface="Calibri"/>
              <a:ea typeface="Calibri"/>
              <a:cs typeface="Calibri"/>
              <a:sym typeface="Calibri"/>
            </a:endParaRPr>
          </a:p>
        </p:txBody>
      </p:sp>
      <p:sp>
        <p:nvSpPr>
          <p:cNvPr id="397" name="Google Shape;397;p51"/>
          <p:cNvSpPr/>
          <p:nvPr/>
        </p:nvSpPr>
        <p:spPr>
          <a:xfrm>
            <a:off x="369415" y="883434"/>
            <a:ext cx="109488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An interface can also define the type of an array where you can define the type of index as well as values.</a:t>
            </a:r>
            <a:endParaRPr sz="1800">
              <a:solidFill>
                <a:schemeClr val="lt1"/>
              </a:solidFill>
              <a:latin typeface="Arial"/>
              <a:ea typeface="Arial"/>
              <a:cs typeface="Arial"/>
              <a:sym typeface="Arial"/>
            </a:endParaRPr>
          </a:p>
        </p:txBody>
      </p:sp>
      <p:pic>
        <p:nvPicPr>
          <p:cNvPr id="398" name="Google Shape;398;p51"/>
          <p:cNvPicPr preferRelativeResize="0"/>
          <p:nvPr/>
        </p:nvPicPr>
        <p:blipFill rotWithShape="1">
          <a:blip r:embed="rId3">
            <a:alphaModFix/>
          </a:blip>
          <a:srcRect b="0" l="0" r="0" t="0"/>
          <a:stretch/>
        </p:blipFill>
        <p:spPr>
          <a:xfrm>
            <a:off x="460729" y="1329958"/>
            <a:ext cx="9859751" cy="3962953"/>
          </a:xfrm>
          <a:prstGeom prst="rect">
            <a:avLst/>
          </a:prstGeom>
          <a:noFill/>
          <a:ln>
            <a:noFill/>
          </a:ln>
        </p:spPr>
      </p:pic>
      <p:sp>
        <p:nvSpPr>
          <p:cNvPr id="399" name="Google Shape;399;p51"/>
          <p:cNvSpPr/>
          <p:nvPr/>
        </p:nvSpPr>
        <p:spPr>
          <a:xfrm>
            <a:off x="369414" y="5370103"/>
            <a:ext cx="10948851"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interface numlist defines a type of array with index as number and value as number type. In the same way, istringlist defines a string array with index as string and value as string.</a:t>
            </a:r>
            <a:endParaRPr sz="18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p:nvPr/>
        </p:nvSpPr>
        <p:spPr>
          <a:xfrm>
            <a:off x="231902" y="135374"/>
            <a:ext cx="383823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OPTIONAL PROPERTY</a:t>
            </a:r>
            <a:endParaRPr b="1" i="0" sz="3200">
              <a:solidFill>
                <a:srgbClr val="181717"/>
              </a:solidFill>
              <a:latin typeface="Calibri"/>
              <a:ea typeface="Calibri"/>
              <a:cs typeface="Calibri"/>
              <a:sym typeface="Calibri"/>
            </a:endParaRPr>
          </a:p>
        </p:txBody>
      </p:sp>
      <p:pic>
        <p:nvPicPr>
          <p:cNvPr id="405" name="Google Shape;405;p52"/>
          <p:cNvPicPr preferRelativeResize="0"/>
          <p:nvPr/>
        </p:nvPicPr>
        <p:blipFill rotWithShape="1">
          <a:blip r:embed="rId3">
            <a:alphaModFix/>
          </a:blip>
          <a:srcRect b="0" l="0" r="0" t="0"/>
          <a:stretch/>
        </p:blipFill>
        <p:spPr>
          <a:xfrm>
            <a:off x="362529" y="2062650"/>
            <a:ext cx="9859751" cy="4058216"/>
          </a:xfrm>
          <a:prstGeom prst="rect">
            <a:avLst/>
          </a:prstGeom>
          <a:noFill/>
          <a:ln>
            <a:noFill/>
          </a:ln>
        </p:spPr>
      </p:pic>
      <p:sp>
        <p:nvSpPr>
          <p:cNvPr id="406" name="Google Shape;406;p52"/>
          <p:cNvSpPr/>
          <p:nvPr/>
        </p:nvSpPr>
        <p:spPr>
          <a:xfrm>
            <a:off x="284152" y="641772"/>
            <a:ext cx="11237287" cy="128618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Sometimes, we may declare an interface with excess properties but may not expect all objects to define all the given interface properties. We can have optional properties, marked with a "?". in such cases, objects of the interface may or may not define these properties.</a:t>
            </a:r>
            <a:endParaRPr sz="1800">
              <a:solidFill>
                <a:schemeClr val="lt1"/>
              </a:solidFill>
              <a:latin typeface="Arial"/>
              <a:ea typeface="Arial"/>
              <a:cs typeface="Arial"/>
              <a:sym typeface="Arial"/>
            </a:endParaRPr>
          </a:p>
        </p:txBody>
      </p:sp>
      <p:sp>
        <p:nvSpPr>
          <p:cNvPr id="407" name="Google Shape;407;p52"/>
          <p:cNvSpPr/>
          <p:nvPr/>
        </p:nvSpPr>
        <p:spPr>
          <a:xfrm>
            <a:off x="284152" y="6120866"/>
            <a:ext cx="11570391"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empDept is marked with ?, so objects of IEmployee may or may not include this property.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p:nvPr/>
        </p:nvSpPr>
        <p:spPr>
          <a:xfrm>
            <a:off x="367713" y="285597"/>
            <a:ext cx="427200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READ ONLY PROPERTIES</a:t>
            </a:r>
            <a:endParaRPr b="1" i="0" sz="3200">
              <a:solidFill>
                <a:srgbClr val="181717"/>
              </a:solidFill>
              <a:latin typeface="Calibri"/>
              <a:ea typeface="Calibri"/>
              <a:cs typeface="Calibri"/>
              <a:sym typeface="Calibri"/>
            </a:endParaRPr>
          </a:p>
        </p:txBody>
      </p:sp>
      <p:sp>
        <p:nvSpPr>
          <p:cNvPr id="413" name="Google Shape;413;p53"/>
          <p:cNvSpPr/>
          <p:nvPr/>
        </p:nvSpPr>
        <p:spPr>
          <a:xfrm>
            <a:off x="367713" y="870372"/>
            <a:ext cx="11460704"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Typescript provides a way to mark a property as read only. This means that once a property is assigned a value, it cannot be changed!</a:t>
            </a:r>
            <a:endParaRPr/>
          </a:p>
        </p:txBody>
      </p:sp>
      <p:pic>
        <p:nvPicPr>
          <p:cNvPr id="414" name="Google Shape;414;p53"/>
          <p:cNvPicPr preferRelativeResize="0"/>
          <p:nvPr/>
        </p:nvPicPr>
        <p:blipFill rotWithShape="1">
          <a:blip r:embed="rId3">
            <a:alphaModFix/>
          </a:blip>
          <a:srcRect b="0" l="0" r="0" t="0"/>
          <a:stretch/>
        </p:blipFill>
        <p:spPr>
          <a:xfrm>
            <a:off x="447126" y="1863148"/>
            <a:ext cx="9821646" cy="2667372"/>
          </a:xfrm>
          <a:prstGeom prst="rect">
            <a:avLst/>
          </a:prstGeom>
          <a:noFill/>
          <a:ln>
            <a:noFill/>
          </a:ln>
        </p:spPr>
      </p:pic>
      <p:sp>
        <p:nvSpPr>
          <p:cNvPr id="415" name="Google Shape;415;p53"/>
          <p:cNvSpPr/>
          <p:nvPr/>
        </p:nvSpPr>
        <p:spPr>
          <a:xfrm>
            <a:off x="367713" y="4599014"/>
            <a:ext cx="11055756"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p:nvPr/>
        </p:nvSpPr>
        <p:spPr>
          <a:xfrm>
            <a:off x="315691" y="376845"/>
            <a:ext cx="4310732"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EXTENDING INTERFACES</a:t>
            </a:r>
            <a:endParaRPr b="1" i="0" sz="3200">
              <a:solidFill>
                <a:srgbClr val="181717"/>
              </a:solidFill>
              <a:latin typeface="Calibri"/>
              <a:ea typeface="Calibri"/>
              <a:cs typeface="Calibri"/>
              <a:sym typeface="Calibri"/>
            </a:endParaRPr>
          </a:p>
        </p:txBody>
      </p:sp>
      <p:sp>
        <p:nvSpPr>
          <p:cNvPr id="421" name="Google Shape;421;p54"/>
          <p:cNvSpPr/>
          <p:nvPr/>
        </p:nvSpPr>
        <p:spPr>
          <a:xfrm>
            <a:off x="315691" y="808654"/>
            <a:ext cx="11734795"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Interfaces can extend one or more interfaces. This makes writing interfaces flexible and reusable.</a:t>
            </a:r>
            <a:endParaRPr sz="1800">
              <a:solidFill>
                <a:schemeClr val="lt1"/>
              </a:solidFill>
              <a:latin typeface="Arial"/>
              <a:ea typeface="Arial"/>
              <a:cs typeface="Arial"/>
              <a:sym typeface="Arial"/>
            </a:endParaRPr>
          </a:p>
        </p:txBody>
      </p:sp>
      <p:pic>
        <p:nvPicPr>
          <p:cNvPr id="422" name="Google Shape;422;p54"/>
          <p:cNvPicPr preferRelativeResize="0"/>
          <p:nvPr/>
        </p:nvPicPr>
        <p:blipFill rotWithShape="1">
          <a:blip r:embed="rId3">
            <a:alphaModFix/>
          </a:blip>
          <a:srcRect b="0" l="0" r="0" t="0"/>
          <a:stretch/>
        </p:blipFill>
        <p:spPr>
          <a:xfrm>
            <a:off x="421541" y="1404610"/>
            <a:ext cx="9859751" cy="3705742"/>
          </a:xfrm>
          <a:prstGeom prst="rect">
            <a:avLst/>
          </a:prstGeom>
          <a:noFill/>
          <a:ln>
            <a:noFill/>
          </a:ln>
        </p:spPr>
      </p:pic>
      <p:sp>
        <p:nvSpPr>
          <p:cNvPr id="423" name="Google Shape;423;p54"/>
          <p:cNvSpPr/>
          <p:nvPr/>
        </p:nvSpPr>
        <p:spPr>
          <a:xfrm>
            <a:off x="315691" y="5218000"/>
            <a:ext cx="11323315"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the iemployee interface extends the iperson interface. So, objects of iemployee must include all the properties and methods of the iperson interface otherwise, the compiler will show an error.</a:t>
            </a:r>
            <a:endParaRPr sz="18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p:nvPr/>
        </p:nvSpPr>
        <p:spPr>
          <a:xfrm>
            <a:off x="194591" y="239877"/>
            <a:ext cx="5467331"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IMPLEMENTING AN INTERFACE</a:t>
            </a:r>
            <a:endParaRPr b="1" i="0" sz="3200">
              <a:solidFill>
                <a:srgbClr val="181717"/>
              </a:solidFill>
              <a:latin typeface="Calibri"/>
              <a:ea typeface="Calibri"/>
              <a:cs typeface="Calibri"/>
              <a:sym typeface="Calibri"/>
            </a:endParaRPr>
          </a:p>
        </p:txBody>
      </p:sp>
      <p:sp>
        <p:nvSpPr>
          <p:cNvPr id="430" name="Google Shape;430;p55"/>
          <p:cNvSpPr/>
          <p:nvPr/>
        </p:nvSpPr>
        <p:spPr>
          <a:xfrm>
            <a:off x="194591" y="923172"/>
            <a:ext cx="10935789"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Similar to languages like java and C#, interfaces in typescript can be implemented with a class. The class implementing the interface needs to strictly conform to the structure of the interface.</a:t>
            </a:r>
            <a:endParaRPr sz="1800">
              <a:solidFill>
                <a:schemeClr val="lt1"/>
              </a:solidFill>
              <a:latin typeface="Arial"/>
              <a:ea typeface="Arial"/>
              <a:cs typeface="Arial"/>
              <a:sym typeface="Arial"/>
            </a:endParaRPr>
          </a:p>
        </p:txBody>
      </p:sp>
      <p:pic>
        <p:nvPicPr>
          <p:cNvPr id="431" name="Google Shape;431;p55"/>
          <p:cNvPicPr preferRelativeResize="0"/>
          <p:nvPr/>
        </p:nvPicPr>
        <p:blipFill rotWithShape="1">
          <a:blip r:embed="rId3">
            <a:alphaModFix/>
          </a:blip>
          <a:srcRect b="0" l="0" r="0" t="0"/>
          <a:stretch/>
        </p:blipFill>
        <p:spPr>
          <a:xfrm>
            <a:off x="4804130" y="2144548"/>
            <a:ext cx="7112200" cy="3755572"/>
          </a:xfrm>
          <a:prstGeom prst="rect">
            <a:avLst/>
          </a:prstGeom>
          <a:noFill/>
          <a:ln>
            <a:noFill/>
          </a:ln>
        </p:spPr>
      </p:pic>
      <p:sp>
        <p:nvSpPr>
          <p:cNvPr id="432" name="Google Shape;432;p55"/>
          <p:cNvSpPr/>
          <p:nvPr/>
        </p:nvSpPr>
        <p:spPr>
          <a:xfrm>
            <a:off x="194591" y="1861457"/>
            <a:ext cx="4114800" cy="452431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600">
                <a:solidFill>
                  <a:schemeClr val="lt1"/>
                </a:solidFill>
                <a:latin typeface="Arial"/>
                <a:ea typeface="Arial"/>
                <a:cs typeface="Arial"/>
                <a:sym typeface="Arial"/>
              </a:rP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endParaRPr/>
          </a:p>
          <a:p>
            <a:pPr indent="0" lvl="0" marL="0" marR="0" rtl="0" algn="just">
              <a:lnSpc>
                <a:spcPct val="150000"/>
              </a:lnSpc>
              <a:spcBef>
                <a:spcPts val="0"/>
              </a:spcBef>
              <a:spcAft>
                <a:spcPts val="0"/>
              </a:spcAft>
              <a:buNone/>
            </a:pPr>
            <a:r>
              <a:rPr lang="en-US" sz="1600">
                <a:solidFill>
                  <a:schemeClr val="lt1"/>
                </a:solidFill>
                <a:latin typeface="Arial"/>
                <a:ea typeface="Arial"/>
                <a:cs typeface="Arial"/>
                <a:sym typeface="Arial"/>
              </a:rPr>
              <a:t>Of course, the implementing class can define extra properties and methods, but at least it must define all the members of an interface.</a:t>
            </a:r>
            <a:endParaRPr sz="1600">
              <a:solidFill>
                <a:schemeClr val="lt1"/>
              </a:solidFill>
              <a:latin typeface="Arial"/>
              <a:ea typeface="Arial"/>
              <a:cs typeface="Arial"/>
              <a:sym typeface="Arial"/>
            </a:endParaRPr>
          </a:p>
        </p:txBody>
      </p:sp>
      <p:cxnSp>
        <p:nvCxnSpPr>
          <p:cNvPr id="433" name="Google Shape;433;p55"/>
          <p:cNvCxnSpPr/>
          <p:nvPr/>
        </p:nvCxnSpPr>
        <p:spPr>
          <a:xfrm>
            <a:off x="274321" y="824652"/>
            <a:ext cx="10580914" cy="0"/>
          </a:xfrm>
          <a:prstGeom prst="straightConnector1">
            <a:avLst/>
          </a:prstGeom>
          <a:noFill/>
          <a:ln cap="rnd" cmpd="sng" w="9525">
            <a:solidFill>
              <a:schemeClr val="lt1">
                <a:alpha val="60000"/>
              </a:schemeClr>
            </a:solidFill>
            <a:prstDash val="solid"/>
            <a:round/>
            <a:headEnd len="sm" w="sm" type="none"/>
            <a:tailEnd len="sm" w="sm" type="none"/>
          </a:ln>
        </p:spPr>
      </p:cxnSp>
      <p:cxnSp>
        <p:nvCxnSpPr>
          <p:cNvPr id="434" name="Google Shape;434;p55"/>
          <p:cNvCxnSpPr/>
          <p:nvPr/>
        </p:nvCxnSpPr>
        <p:spPr>
          <a:xfrm>
            <a:off x="4617720" y="1861457"/>
            <a:ext cx="0" cy="4519749"/>
          </a:xfrm>
          <a:prstGeom prst="straightConnector1">
            <a:avLst/>
          </a:prstGeom>
          <a:noFill/>
          <a:ln cap="rnd" cmpd="sng" w="9525">
            <a:solidFill>
              <a:schemeClr val="lt1">
                <a:alpha val="60000"/>
              </a:schemeClr>
            </a:solidFill>
            <a:prstDash val="solid"/>
            <a:round/>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p:nvPr/>
        </p:nvSpPr>
        <p:spPr>
          <a:xfrm>
            <a:off x="394458" y="311643"/>
            <a:ext cx="3526478"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CLASS</a:t>
            </a:r>
            <a:endParaRPr b="1" i="0" sz="3200">
              <a:solidFill>
                <a:srgbClr val="181717"/>
              </a:solidFill>
              <a:latin typeface="Calibri"/>
              <a:ea typeface="Calibri"/>
              <a:cs typeface="Calibri"/>
              <a:sym typeface="Calibri"/>
            </a:endParaRPr>
          </a:p>
        </p:txBody>
      </p:sp>
      <p:sp>
        <p:nvSpPr>
          <p:cNvPr id="440" name="Google Shape;440;p56"/>
          <p:cNvSpPr/>
          <p:nvPr/>
        </p:nvSpPr>
        <p:spPr>
          <a:xfrm>
            <a:off x="394458" y="896418"/>
            <a:ext cx="11401303" cy="341632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endParaRPr/>
          </a:p>
        </p:txBody>
      </p:sp>
      <p:sp>
        <p:nvSpPr>
          <p:cNvPr id="441" name="Google Shape;441;p56"/>
          <p:cNvSpPr/>
          <p:nvPr/>
        </p:nvSpPr>
        <p:spPr>
          <a:xfrm>
            <a:off x="394458" y="4422505"/>
            <a:ext cx="6096000" cy="1892826"/>
          </a:xfrm>
          <a:prstGeom prst="rect">
            <a:avLst/>
          </a:prstGeom>
          <a:noFill/>
          <a:ln>
            <a:noFill/>
          </a:ln>
        </p:spPr>
        <p:txBody>
          <a:bodyPr anchorCtr="0" anchor="t" bIns="45700" lIns="91425" spcFirstLastPara="1" rIns="91425" wrap="square" tIns="45700">
            <a:noAutofit/>
          </a:bodyPr>
          <a:lstStyle/>
          <a:p>
            <a:pPr indent="0" lvl="0" marL="0" marR="0" rtl="0" algn="just">
              <a:lnSpc>
                <a:spcPct val="200000"/>
              </a:lnSpc>
              <a:spcBef>
                <a:spcPts val="0"/>
              </a:spcBef>
              <a:spcAft>
                <a:spcPts val="0"/>
              </a:spcAft>
              <a:buNone/>
            </a:pPr>
            <a:r>
              <a:rPr b="1" lang="en-US" sz="1800">
                <a:solidFill>
                  <a:schemeClr val="dk1"/>
                </a:solidFill>
                <a:latin typeface="Arial"/>
                <a:ea typeface="Arial"/>
                <a:cs typeface="Arial"/>
                <a:sym typeface="Arial"/>
              </a:rPr>
              <a:t>A class can include the following:</a:t>
            </a:r>
            <a:endParaRPr/>
          </a:p>
          <a:p>
            <a:pPr indent="-114300" lvl="0" marL="0" marR="0" rtl="0" algn="just">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Constructor</a:t>
            </a:r>
            <a:endParaRPr sz="1800">
              <a:solidFill>
                <a:schemeClr val="lt1"/>
              </a:solidFill>
              <a:latin typeface="Arial"/>
              <a:ea typeface="Arial"/>
              <a:cs typeface="Arial"/>
              <a:sym typeface="Arial"/>
            </a:endParaRPr>
          </a:p>
          <a:p>
            <a:pPr indent="-114300" lvl="0" marL="0" marR="0" rtl="0" algn="just">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Properties</a:t>
            </a:r>
            <a:endParaRPr sz="1800">
              <a:solidFill>
                <a:schemeClr val="lt1"/>
              </a:solidFill>
              <a:latin typeface="Arial"/>
              <a:ea typeface="Arial"/>
              <a:cs typeface="Arial"/>
              <a:sym typeface="Arial"/>
            </a:endParaRPr>
          </a:p>
          <a:p>
            <a:pPr indent="-114300" lvl="0" marL="0" marR="0" rtl="0" algn="just">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  Methods</a:t>
            </a:r>
            <a:endParaRPr b="0" i="0" sz="18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57"/>
          <p:cNvPicPr preferRelativeResize="0"/>
          <p:nvPr/>
        </p:nvPicPr>
        <p:blipFill rotWithShape="1">
          <a:blip r:embed="rId3">
            <a:alphaModFix/>
          </a:blip>
          <a:srcRect b="0" l="0" r="0" t="0"/>
          <a:stretch/>
        </p:blipFill>
        <p:spPr>
          <a:xfrm>
            <a:off x="442360" y="409586"/>
            <a:ext cx="9859751" cy="3562847"/>
          </a:xfrm>
          <a:prstGeom prst="rect">
            <a:avLst/>
          </a:prstGeom>
          <a:noFill/>
          <a:ln>
            <a:noFill/>
          </a:ln>
        </p:spPr>
      </p:pic>
      <p:sp>
        <p:nvSpPr>
          <p:cNvPr id="447" name="Google Shape;447;p57"/>
          <p:cNvSpPr/>
          <p:nvPr/>
        </p:nvSpPr>
        <p:spPr>
          <a:xfrm>
            <a:off x="359229" y="4216181"/>
            <a:ext cx="8617132" cy="36933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Arial"/>
                <a:ea typeface="Arial"/>
                <a:cs typeface="Arial"/>
                <a:sym typeface="Arial"/>
              </a:rPr>
              <a:t>It is not necessary for a class to have a constructor.</a:t>
            </a:r>
            <a:endParaRPr b="1" sz="1800">
              <a:solidFill>
                <a:schemeClr val="lt1"/>
              </a:solidFill>
              <a:latin typeface="Arial"/>
              <a:ea typeface="Arial"/>
              <a:cs typeface="Arial"/>
              <a:sym typeface="Arial"/>
            </a:endParaRPr>
          </a:p>
        </p:txBody>
      </p:sp>
      <p:pic>
        <p:nvPicPr>
          <p:cNvPr id="448" name="Google Shape;448;p57"/>
          <p:cNvPicPr preferRelativeResize="0"/>
          <p:nvPr/>
        </p:nvPicPr>
        <p:blipFill rotWithShape="1">
          <a:blip r:embed="rId4">
            <a:alphaModFix/>
          </a:blip>
          <a:srcRect b="0" l="0" r="0" t="0"/>
          <a:stretch/>
        </p:blipFill>
        <p:spPr>
          <a:xfrm>
            <a:off x="442360" y="4829261"/>
            <a:ext cx="9831172" cy="16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684212" y="272504"/>
            <a:ext cx="11009208" cy="6352354"/>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0C0C0C"/>
              </a:buClr>
              <a:buSzPts val="3200"/>
              <a:buFont typeface="Calibri"/>
              <a:buNone/>
            </a:pPr>
            <a:r>
              <a:rPr b="1" lang="en-US" sz="3200" cap="none">
                <a:solidFill>
                  <a:srgbClr val="0C0C0C"/>
                </a:solidFill>
                <a:latin typeface="Calibri"/>
                <a:ea typeface="Calibri"/>
                <a:cs typeface="Calibri"/>
                <a:sym typeface="Calibri"/>
              </a:rPr>
              <a:t>Typescript features</a:t>
            </a:r>
            <a:br>
              <a:rPr b="1" lang="en-US" sz="3200" cap="none">
                <a:solidFill>
                  <a:srgbClr val="0C0C0C"/>
                </a:solidFill>
                <a:latin typeface="Calibri"/>
                <a:ea typeface="Calibri"/>
                <a:cs typeface="Calibri"/>
                <a:sym typeface="Calibri"/>
              </a:rPr>
            </a:br>
            <a:r>
              <a:rPr b="1" lang="en-US" sz="1600" cap="none">
                <a:solidFill>
                  <a:srgbClr val="0C0C0C"/>
                </a:solidFill>
                <a:latin typeface="Arial"/>
                <a:ea typeface="Arial"/>
                <a:cs typeface="Arial"/>
                <a:sym typeface="Arial"/>
              </a:rPr>
              <a:t>Cross-platform</a:t>
            </a:r>
            <a:r>
              <a:rPr b="1" lang="en-US" sz="1600" cap="none">
                <a:latin typeface="Arial"/>
                <a:ea typeface="Arial"/>
                <a:cs typeface="Arial"/>
                <a:sym typeface="Arial"/>
              </a:rPr>
              <a:t>:</a:t>
            </a:r>
            <a:r>
              <a:rPr lang="en-US" sz="1600" cap="none">
                <a:latin typeface="Arial"/>
                <a:ea typeface="Arial"/>
                <a:cs typeface="Arial"/>
                <a:sym typeface="Arial"/>
              </a:rPr>
              <a:t> typescript runs on any platform that JavaScript runs on. The typescript compiler can be installed on any operating system such as windows, mac os and Linux.</a:t>
            </a:r>
            <a:br>
              <a:rPr lang="en-US" sz="1600" cap="none">
                <a:latin typeface="Arial"/>
                <a:ea typeface="Arial"/>
                <a:cs typeface="Arial"/>
                <a:sym typeface="Arial"/>
              </a:rPr>
            </a:br>
            <a:r>
              <a:rPr b="1" lang="en-US" sz="1600" cap="none">
                <a:solidFill>
                  <a:srgbClr val="0C0C0C"/>
                </a:solidFill>
                <a:latin typeface="Arial"/>
                <a:ea typeface="Arial"/>
                <a:cs typeface="Arial"/>
                <a:sym typeface="Arial"/>
              </a:rPr>
              <a:t>Object oriented language</a:t>
            </a:r>
            <a:r>
              <a:rPr b="1" lang="en-US" sz="1600" cap="none">
                <a:latin typeface="Arial"/>
                <a:ea typeface="Arial"/>
                <a:cs typeface="Arial"/>
                <a:sym typeface="Arial"/>
              </a:rPr>
              <a:t>: </a:t>
            </a:r>
            <a:r>
              <a:rPr lang="en-US" sz="1600" cap="none">
                <a:latin typeface="Arial"/>
                <a:ea typeface="Arial"/>
                <a:cs typeface="Arial"/>
                <a:sym typeface="Arial"/>
              </a:rPr>
              <a:t>typescript provides powerful features such as classes, interfaces, and modules. You can write pure object-oriented code for client-side as well as server-side development.</a:t>
            </a:r>
            <a:br>
              <a:rPr lang="en-US" sz="1600" cap="none">
                <a:latin typeface="Arial"/>
                <a:ea typeface="Arial"/>
                <a:cs typeface="Arial"/>
                <a:sym typeface="Arial"/>
              </a:rPr>
            </a:br>
            <a:r>
              <a:rPr b="1" lang="en-US" sz="1600" cap="none">
                <a:solidFill>
                  <a:srgbClr val="0C0C0C"/>
                </a:solidFill>
                <a:latin typeface="Arial"/>
                <a:ea typeface="Arial"/>
                <a:cs typeface="Arial"/>
                <a:sym typeface="Arial"/>
              </a:rPr>
              <a:t>Static type-checking</a:t>
            </a:r>
            <a:r>
              <a:rPr b="1" lang="en-US" sz="1600" cap="none">
                <a:latin typeface="Arial"/>
                <a:ea typeface="Arial"/>
                <a:cs typeface="Arial"/>
                <a:sym typeface="Arial"/>
              </a:rPr>
              <a:t>:</a:t>
            </a:r>
            <a:r>
              <a:rPr lang="en-US" sz="1600" cap="none">
                <a:latin typeface="Arial"/>
                <a:ea typeface="Arial"/>
                <a:cs typeface="Arial"/>
                <a:sym typeface="Arial"/>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a:latin typeface="Arial"/>
                <a:ea typeface="Arial"/>
                <a:cs typeface="Arial"/>
                <a:sym typeface="Arial"/>
              </a:rPr>
            </a:br>
            <a:r>
              <a:rPr b="1" lang="en-US" sz="1600" cap="none">
                <a:solidFill>
                  <a:srgbClr val="0C0C0C"/>
                </a:solidFill>
                <a:latin typeface="Arial"/>
                <a:ea typeface="Arial"/>
                <a:cs typeface="Arial"/>
                <a:sym typeface="Arial"/>
              </a:rPr>
              <a:t>Optional static typing</a:t>
            </a:r>
            <a:r>
              <a:rPr b="1" lang="en-US" sz="1600" cap="none">
                <a:latin typeface="Arial"/>
                <a:ea typeface="Arial"/>
                <a:cs typeface="Arial"/>
                <a:sym typeface="Arial"/>
              </a:rPr>
              <a:t>:</a:t>
            </a:r>
            <a:r>
              <a:rPr lang="en-US" sz="1600" cap="none">
                <a:latin typeface="Arial"/>
                <a:ea typeface="Arial"/>
                <a:cs typeface="Arial"/>
                <a:sym typeface="Arial"/>
              </a:rPr>
              <a:t> typescript also allows optional static typing if you would rather use JavaScript's dynamic typing.</a:t>
            </a:r>
            <a:br>
              <a:rPr lang="en-US" sz="1600" cap="none">
                <a:latin typeface="Arial"/>
                <a:ea typeface="Arial"/>
                <a:cs typeface="Arial"/>
                <a:sym typeface="Arial"/>
              </a:rPr>
            </a:br>
            <a:r>
              <a:rPr b="1" lang="en-US" sz="1600" cap="none">
                <a:solidFill>
                  <a:srgbClr val="0C0C0C"/>
                </a:solidFill>
                <a:latin typeface="Arial"/>
                <a:ea typeface="Arial"/>
                <a:cs typeface="Arial"/>
                <a:sym typeface="Arial"/>
              </a:rPr>
              <a:t>DOM manipulation</a:t>
            </a:r>
            <a:r>
              <a:rPr b="1" lang="en-US" sz="1600" cap="none">
                <a:latin typeface="Arial"/>
                <a:ea typeface="Arial"/>
                <a:cs typeface="Arial"/>
                <a:sym typeface="Arial"/>
              </a:rPr>
              <a:t>:</a:t>
            </a:r>
            <a:r>
              <a:rPr lang="en-US" sz="1600" cap="none">
                <a:latin typeface="Arial"/>
                <a:ea typeface="Arial"/>
                <a:cs typeface="Arial"/>
                <a:sym typeface="Arial"/>
              </a:rPr>
              <a:t> just like JavaScript, typescript can be used to manipulate the DOM for adding or removing elements.</a:t>
            </a:r>
            <a:br>
              <a:rPr lang="en-US" sz="1600" cap="none">
                <a:latin typeface="Arial"/>
                <a:ea typeface="Arial"/>
                <a:cs typeface="Arial"/>
                <a:sym typeface="Arial"/>
              </a:rPr>
            </a:br>
            <a:r>
              <a:rPr b="1" lang="en-US" sz="1600" cap="none">
                <a:solidFill>
                  <a:srgbClr val="0C0C0C"/>
                </a:solidFill>
                <a:latin typeface="Arial"/>
                <a:ea typeface="Arial"/>
                <a:cs typeface="Arial"/>
                <a:sym typeface="Arial"/>
              </a:rPr>
              <a:t>ES 6 features</a:t>
            </a:r>
            <a:r>
              <a:rPr b="1" lang="en-US" sz="1600" cap="none">
                <a:latin typeface="Arial"/>
                <a:ea typeface="Arial"/>
                <a:cs typeface="Arial"/>
                <a:sym typeface="Arial"/>
              </a:rPr>
              <a:t>:</a:t>
            </a:r>
            <a:r>
              <a:rPr lang="en-US" sz="1600" cap="none">
                <a:latin typeface="Arial"/>
                <a:ea typeface="Arial"/>
                <a:cs typeface="Arial"/>
                <a:sym typeface="Arial"/>
              </a:rPr>
              <a:t> typescript includes most features of planned </a:t>
            </a:r>
            <a:r>
              <a:rPr b="1" lang="en-US" sz="1600" u="sng" cap="none">
                <a:solidFill>
                  <a:schemeClr val="hlink"/>
                </a:solidFill>
                <a:latin typeface="Arial"/>
                <a:ea typeface="Arial"/>
                <a:cs typeface="Arial"/>
                <a:sym typeface="Arial"/>
                <a:hlinkClick r:id="rId3"/>
              </a:rPr>
              <a:t>ECMAScript</a:t>
            </a:r>
            <a:r>
              <a:rPr lang="en-US" sz="1600" cap="none">
                <a:latin typeface="Arial"/>
                <a:ea typeface="Arial"/>
                <a:cs typeface="Arial"/>
                <a:sym typeface="Arial"/>
              </a:rPr>
              <a:t> 2015 (ES 6, 7) such as class, interface, arrow functions etc.</a:t>
            </a:r>
            <a:br>
              <a:rPr lang="en-US" sz="1600" cap="none">
                <a:latin typeface="Arial"/>
                <a:ea typeface="Arial"/>
                <a:cs typeface="Arial"/>
                <a:sym typeface="Arial"/>
              </a:rPr>
            </a:br>
            <a:endParaRPr sz="1600" cap="non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p:nvPr/>
        </p:nvSpPr>
        <p:spPr>
          <a:xfrm>
            <a:off x="605650" y="780230"/>
            <a:ext cx="553767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CREATING AN OBJECT OF CLASS</a:t>
            </a:r>
            <a:endParaRPr b="1" i="0" sz="3200">
              <a:solidFill>
                <a:srgbClr val="181717"/>
              </a:solidFill>
              <a:latin typeface="Calibri"/>
              <a:ea typeface="Calibri"/>
              <a:cs typeface="Calibri"/>
              <a:sym typeface="Calibri"/>
            </a:endParaRPr>
          </a:p>
        </p:txBody>
      </p:sp>
      <p:sp>
        <p:nvSpPr>
          <p:cNvPr id="454" name="Google Shape;454;p58"/>
          <p:cNvSpPr/>
          <p:nvPr/>
        </p:nvSpPr>
        <p:spPr>
          <a:xfrm>
            <a:off x="625243" y="1455996"/>
            <a:ext cx="83689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An object of the class can be created using the </a:t>
            </a:r>
            <a:r>
              <a:rPr lang="en-US" sz="1800" u="sng">
                <a:solidFill>
                  <a:schemeClr val="hlink"/>
                </a:solidFill>
                <a:latin typeface="Arial"/>
                <a:ea typeface="Arial"/>
                <a:cs typeface="Arial"/>
                <a:sym typeface="Arial"/>
                <a:hlinkClick r:id="rId3"/>
              </a:rPr>
              <a:t>new keyword</a:t>
            </a:r>
            <a:r>
              <a:rPr lang="en-US"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p:txBody>
      </p:sp>
      <p:pic>
        <p:nvPicPr>
          <p:cNvPr id="455" name="Google Shape;455;p58"/>
          <p:cNvPicPr preferRelativeResize="0"/>
          <p:nvPr/>
        </p:nvPicPr>
        <p:blipFill rotWithShape="1">
          <a:blip r:embed="rId4">
            <a:alphaModFix/>
          </a:blip>
          <a:srcRect b="0" l="0" r="0" t="0"/>
          <a:stretch/>
        </p:blipFill>
        <p:spPr>
          <a:xfrm>
            <a:off x="625243" y="2026902"/>
            <a:ext cx="9831172" cy="2057687"/>
          </a:xfrm>
          <a:prstGeom prst="rect">
            <a:avLst/>
          </a:prstGeom>
          <a:noFill/>
          <a:ln>
            <a:noFill/>
          </a:ln>
        </p:spPr>
      </p:pic>
      <p:sp>
        <p:nvSpPr>
          <p:cNvPr id="456" name="Google Shape;456;p58"/>
          <p:cNvSpPr/>
          <p:nvPr/>
        </p:nvSpPr>
        <p:spPr>
          <a:xfrm>
            <a:off x="539931" y="4242138"/>
            <a:ext cx="10765972" cy="17030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endParaRPr sz="18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59"/>
          <p:cNvGrpSpPr/>
          <p:nvPr/>
        </p:nvGrpSpPr>
        <p:grpSpPr>
          <a:xfrm>
            <a:off x="7034349" y="2534194"/>
            <a:ext cx="4402183" cy="2854234"/>
            <a:chOff x="3905794" y="2011680"/>
            <a:chExt cx="4402183" cy="2854234"/>
          </a:xfrm>
        </p:grpSpPr>
        <p:sp>
          <p:nvSpPr>
            <p:cNvPr id="462" name="Google Shape;462;p59"/>
            <p:cNvSpPr/>
            <p:nvPr/>
          </p:nvSpPr>
          <p:spPr>
            <a:xfrm>
              <a:off x="3905794" y="2011680"/>
              <a:ext cx="4402183" cy="2854234"/>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63" name="Google Shape;463;p59"/>
            <p:cNvPicPr preferRelativeResize="0"/>
            <p:nvPr/>
          </p:nvPicPr>
          <p:blipFill rotWithShape="1">
            <a:blip r:embed="rId3">
              <a:alphaModFix/>
            </a:blip>
            <a:srcRect b="0" l="0" r="0" t="0"/>
            <a:stretch/>
          </p:blipFill>
          <p:spPr>
            <a:xfrm>
              <a:off x="4024023" y="2114366"/>
              <a:ext cx="4143953" cy="2629267"/>
            </a:xfrm>
            <a:prstGeom prst="rect">
              <a:avLst/>
            </a:prstGeom>
            <a:noFill/>
            <a:ln>
              <a:noFill/>
            </a:ln>
          </p:spPr>
        </p:pic>
      </p:grpSp>
      <p:sp>
        <p:nvSpPr>
          <p:cNvPr id="464" name="Google Shape;464;p59"/>
          <p:cNvSpPr/>
          <p:nvPr/>
        </p:nvSpPr>
        <p:spPr>
          <a:xfrm>
            <a:off x="748937" y="1604779"/>
            <a:ext cx="5971903" cy="280532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lt1"/>
                </a:solidFill>
                <a:latin typeface="Arial"/>
                <a:ea typeface="Arial"/>
                <a:cs typeface="Arial"/>
                <a:sym typeface="Arial"/>
              </a:rPr>
              <a:t>In the example, we pass values to the object to initialize the member variables. When we instantiate a new object, the class constructor is called with the values passed and the member variables empCode and empName are initialized with these values.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p:nvPr/>
        </p:nvSpPr>
        <p:spPr>
          <a:xfrm>
            <a:off x="182715" y="122311"/>
            <a:ext cx="2473562"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INHERITANCE</a:t>
            </a:r>
            <a:endParaRPr b="1" i="0" sz="3200">
              <a:solidFill>
                <a:srgbClr val="181717"/>
              </a:solidFill>
              <a:latin typeface="Calibri"/>
              <a:ea typeface="Calibri"/>
              <a:cs typeface="Calibri"/>
              <a:sym typeface="Calibri"/>
            </a:endParaRPr>
          </a:p>
        </p:txBody>
      </p:sp>
      <p:sp>
        <p:nvSpPr>
          <p:cNvPr id="470" name="Google Shape;470;p60"/>
          <p:cNvSpPr/>
          <p:nvPr/>
        </p:nvSpPr>
        <p:spPr>
          <a:xfrm>
            <a:off x="176183" y="570505"/>
            <a:ext cx="11142779" cy="8706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Just like object-oriented languages such as java and C#, typescript classes can be extended to create new classes with inheritance, using the keyword extends.</a:t>
            </a:r>
            <a:endParaRPr sz="1800">
              <a:solidFill>
                <a:schemeClr val="lt1"/>
              </a:solidFill>
              <a:latin typeface="Arial"/>
              <a:ea typeface="Arial"/>
              <a:cs typeface="Arial"/>
              <a:sym typeface="Arial"/>
            </a:endParaRPr>
          </a:p>
        </p:txBody>
      </p:sp>
      <p:sp>
        <p:nvSpPr>
          <p:cNvPr id="471" name="Google Shape;471;p60"/>
          <p:cNvSpPr/>
          <p:nvPr/>
        </p:nvSpPr>
        <p:spPr>
          <a:xfrm>
            <a:off x="6191713" y="1841303"/>
            <a:ext cx="5662830" cy="267765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In the last example, the employee class extends the person class using extends keyword. This means that the employee class now includes all the members of the person class.</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The constructor of the employee class initializes its own members as well as the parent class's properties using a special keyword 'super'. The super keyword is used to call the parent constructor and passes the property values.</a:t>
            </a:r>
            <a:endParaRPr sz="1600">
              <a:solidFill>
                <a:schemeClr val="lt1"/>
              </a:solidFill>
              <a:latin typeface="Arial"/>
              <a:ea typeface="Arial"/>
              <a:cs typeface="Arial"/>
              <a:sym typeface="Arial"/>
            </a:endParaRPr>
          </a:p>
        </p:txBody>
      </p:sp>
      <p:sp>
        <p:nvSpPr>
          <p:cNvPr id="472" name="Google Shape;472;p60"/>
          <p:cNvSpPr/>
          <p:nvPr/>
        </p:nvSpPr>
        <p:spPr>
          <a:xfrm>
            <a:off x="6145993" y="5160831"/>
            <a:ext cx="482035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We must call super() method first before assigning values to properties in the constructor of the derived class.</a:t>
            </a:r>
            <a:endParaRPr sz="1600">
              <a:solidFill>
                <a:schemeClr val="lt1"/>
              </a:solidFill>
              <a:latin typeface="Arial"/>
              <a:ea typeface="Arial"/>
              <a:cs typeface="Arial"/>
              <a:sym typeface="Arial"/>
            </a:endParaRPr>
          </a:p>
        </p:txBody>
      </p:sp>
      <p:sp>
        <p:nvSpPr>
          <p:cNvPr id="473" name="Google Shape;473;p60"/>
          <p:cNvSpPr/>
          <p:nvPr/>
        </p:nvSpPr>
        <p:spPr>
          <a:xfrm>
            <a:off x="6152524" y="4764731"/>
            <a:ext cx="102559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181717"/>
                </a:solidFill>
                <a:latin typeface="Calibri"/>
                <a:ea typeface="Calibri"/>
                <a:cs typeface="Calibri"/>
                <a:sym typeface="Calibri"/>
              </a:rPr>
              <a:t>Note:</a:t>
            </a:r>
            <a:endParaRPr b="1" sz="2000">
              <a:solidFill>
                <a:schemeClr val="lt1"/>
              </a:solidFill>
              <a:latin typeface="Calibri"/>
              <a:ea typeface="Calibri"/>
              <a:cs typeface="Calibri"/>
              <a:sym typeface="Calibri"/>
            </a:endParaRPr>
          </a:p>
        </p:txBody>
      </p:sp>
      <p:grpSp>
        <p:nvGrpSpPr>
          <p:cNvPr id="474" name="Google Shape;474;p60"/>
          <p:cNvGrpSpPr/>
          <p:nvPr/>
        </p:nvGrpSpPr>
        <p:grpSpPr>
          <a:xfrm>
            <a:off x="274205" y="1505936"/>
            <a:ext cx="5819577" cy="4757096"/>
            <a:chOff x="274205" y="1505936"/>
            <a:chExt cx="5819577" cy="4757096"/>
          </a:xfrm>
        </p:grpSpPr>
        <p:grpSp>
          <p:nvGrpSpPr>
            <p:cNvPr id="475" name="Google Shape;475;p60"/>
            <p:cNvGrpSpPr/>
            <p:nvPr/>
          </p:nvGrpSpPr>
          <p:grpSpPr>
            <a:xfrm>
              <a:off x="274205" y="1505936"/>
              <a:ext cx="5819577" cy="4757096"/>
              <a:chOff x="202475" y="1787001"/>
              <a:chExt cx="5819577" cy="4757096"/>
            </a:xfrm>
          </p:grpSpPr>
          <p:sp>
            <p:nvSpPr>
              <p:cNvPr id="476" name="Google Shape;476;p60"/>
              <p:cNvSpPr/>
              <p:nvPr/>
            </p:nvSpPr>
            <p:spPr>
              <a:xfrm>
                <a:off x="5786846" y="1799842"/>
                <a:ext cx="235206" cy="4737724"/>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77" name="Google Shape;477;p60"/>
              <p:cNvPicPr preferRelativeResize="0"/>
              <p:nvPr/>
            </p:nvPicPr>
            <p:blipFill rotWithShape="1">
              <a:blip r:embed="rId3">
                <a:alphaModFix/>
              </a:blip>
              <a:srcRect b="0" l="0" r="0" t="0"/>
              <a:stretch/>
            </p:blipFill>
            <p:spPr>
              <a:xfrm>
                <a:off x="202475" y="1787001"/>
                <a:ext cx="5728098" cy="4757096"/>
              </a:xfrm>
              <a:prstGeom prst="rect">
                <a:avLst/>
              </a:prstGeom>
              <a:noFill/>
              <a:ln>
                <a:noFill/>
              </a:ln>
            </p:spPr>
          </p:pic>
        </p:grpSp>
        <p:sp>
          <p:nvSpPr>
            <p:cNvPr id="478" name="Google Shape;478;p60"/>
            <p:cNvSpPr/>
            <p:nvPr/>
          </p:nvSpPr>
          <p:spPr>
            <a:xfrm>
              <a:off x="5858576" y="1513280"/>
              <a:ext cx="235206" cy="87837"/>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p:nvPr/>
        </p:nvSpPr>
        <p:spPr>
          <a:xfrm>
            <a:off x="272142" y="127505"/>
            <a:ext cx="82056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 class can implement single or multiple interfaces.</a:t>
            </a:r>
            <a:endParaRPr/>
          </a:p>
        </p:txBody>
      </p:sp>
      <p:pic>
        <p:nvPicPr>
          <p:cNvPr id="484" name="Google Shape;484;p61"/>
          <p:cNvPicPr preferRelativeResize="0"/>
          <p:nvPr/>
        </p:nvPicPr>
        <p:blipFill rotWithShape="1">
          <a:blip r:embed="rId3">
            <a:alphaModFix/>
          </a:blip>
          <a:srcRect b="0" l="0" r="0" t="0"/>
          <a:stretch/>
        </p:blipFill>
        <p:spPr>
          <a:xfrm>
            <a:off x="356227" y="594808"/>
            <a:ext cx="8813899" cy="59185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p:nvPr/>
        </p:nvSpPr>
        <p:spPr>
          <a:xfrm>
            <a:off x="259083" y="119474"/>
            <a:ext cx="11438708" cy="170168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endParaRPr sz="1800">
              <a:solidFill>
                <a:schemeClr val="lt1"/>
              </a:solidFill>
              <a:latin typeface="Arial"/>
              <a:ea typeface="Arial"/>
              <a:cs typeface="Arial"/>
              <a:sym typeface="Arial"/>
            </a:endParaRPr>
          </a:p>
        </p:txBody>
      </p:sp>
      <p:sp>
        <p:nvSpPr>
          <p:cNvPr id="490" name="Google Shape;490;p62"/>
          <p:cNvSpPr/>
          <p:nvPr/>
        </p:nvSpPr>
        <p:spPr>
          <a:xfrm>
            <a:off x="239490" y="1906061"/>
            <a:ext cx="4218912"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181717"/>
                </a:solidFill>
                <a:latin typeface="Calibri"/>
                <a:ea typeface="Calibri"/>
                <a:cs typeface="Calibri"/>
                <a:sym typeface="Calibri"/>
              </a:rPr>
              <a:t>INTERFACE EXTENDS CLASS</a:t>
            </a:r>
            <a:endParaRPr b="1" i="0" sz="2800">
              <a:solidFill>
                <a:srgbClr val="181717"/>
              </a:solidFill>
              <a:latin typeface="Calibri"/>
              <a:ea typeface="Calibri"/>
              <a:cs typeface="Calibri"/>
              <a:sym typeface="Calibri"/>
            </a:endParaRPr>
          </a:p>
        </p:txBody>
      </p:sp>
      <p:sp>
        <p:nvSpPr>
          <p:cNvPr id="491" name="Google Shape;491;p62"/>
          <p:cNvSpPr/>
          <p:nvPr/>
        </p:nvSpPr>
        <p:spPr>
          <a:xfrm>
            <a:off x="238009" y="2389159"/>
            <a:ext cx="84799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An interface can also extend a class to represent a type.</a:t>
            </a:r>
            <a:endParaRPr sz="1800">
              <a:solidFill>
                <a:schemeClr val="lt1"/>
              </a:solidFill>
              <a:latin typeface="Arial"/>
              <a:ea typeface="Arial"/>
              <a:cs typeface="Arial"/>
              <a:sym typeface="Arial"/>
            </a:endParaRPr>
          </a:p>
        </p:txBody>
      </p:sp>
      <p:pic>
        <p:nvPicPr>
          <p:cNvPr id="492" name="Google Shape;492;p62"/>
          <p:cNvPicPr preferRelativeResize="0"/>
          <p:nvPr/>
        </p:nvPicPr>
        <p:blipFill rotWithShape="1">
          <a:blip r:embed="rId3">
            <a:alphaModFix/>
          </a:blip>
          <a:srcRect b="0" l="0" r="0" t="0"/>
          <a:stretch/>
        </p:blipFill>
        <p:spPr>
          <a:xfrm>
            <a:off x="317864" y="2898678"/>
            <a:ext cx="9821646" cy="2667372"/>
          </a:xfrm>
          <a:prstGeom prst="rect">
            <a:avLst/>
          </a:prstGeom>
          <a:noFill/>
          <a:ln>
            <a:noFill/>
          </a:ln>
        </p:spPr>
      </p:pic>
      <p:sp>
        <p:nvSpPr>
          <p:cNvPr id="493" name="Google Shape;493;p62"/>
          <p:cNvSpPr/>
          <p:nvPr/>
        </p:nvSpPr>
        <p:spPr>
          <a:xfrm>
            <a:off x="238009" y="5575609"/>
            <a:ext cx="11412582"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iemployee is an interface that extends the person class. So, we can declare a variable of type iemployee with two properties. So now, we must declare and initialize values at the same time.</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3"/>
          <p:cNvSpPr/>
          <p:nvPr/>
        </p:nvSpPr>
        <p:spPr>
          <a:xfrm>
            <a:off x="285353" y="213754"/>
            <a:ext cx="5390322"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ABSTRACT CLASS</a:t>
            </a:r>
            <a:endParaRPr b="1" i="0" sz="3200">
              <a:solidFill>
                <a:srgbClr val="181717"/>
              </a:solidFill>
              <a:latin typeface="Calibri"/>
              <a:ea typeface="Calibri"/>
              <a:cs typeface="Calibri"/>
              <a:sym typeface="Calibri"/>
            </a:endParaRPr>
          </a:p>
        </p:txBody>
      </p:sp>
      <p:sp>
        <p:nvSpPr>
          <p:cNvPr id="499" name="Google Shape;499;p63"/>
          <p:cNvSpPr/>
          <p:nvPr/>
        </p:nvSpPr>
        <p:spPr>
          <a:xfrm>
            <a:off x="299213" y="713623"/>
            <a:ext cx="4650838" cy="590931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Typescript allows us to define an abstract class using keyword abstract. Abstract classes are mainly for inheritance where other classes may derive from them. We cannot create an instance of an abstract class.</a:t>
            </a:r>
            <a:endParaRPr/>
          </a:p>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An abstract class typically includes one or more abstract methods or property declarations. The class which extends the abstract class must define all the abstract methods.</a:t>
            </a:r>
            <a:endParaRPr/>
          </a:p>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The following abstract class declares one abstract method find and also includes a normal method display.</a:t>
            </a:r>
            <a:endParaRPr sz="1800">
              <a:solidFill>
                <a:schemeClr val="lt1"/>
              </a:solidFill>
              <a:latin typeface="Arial"/>
              <a:ea typeface="Arial"/>
              <a:cs typeface="Arial"/>
              <a:sym typeface="Arial"/>
            </a:endParaRPr>
          </a:p>
        </p:txBody>
      </p:sp>
      <p:grpSp>
        <p:nvGrpSpPr>
          <p:cNvPr id="500" name="Google Shape;500;p63"/>
          <p:cNvGrpSpPr/>
          <p:nvPr/>
        </p:nvGrpSpPr>
        <p:grpSpPr>
          <a:xfrm>
            <a:off x="5166360" y="991644"/>
            <a:ext cx="6720840" cy="5172892"/>
            <a:chOff x="5225143" y="1606731"/>
            <a:chExt cx="6720840" cy="5172892"/>
          </a:xfrm>
        </p:grpSpPr>
        <p:sp>
          <p:nvSpPr>
            <p:cNvPr id="501" name="Google Shape;501;p63"/>
            <p:cNvSpPr/>
            <p:nvPr/>
          </p:nvSpPr>
          <p:spPr>
            <a:xfrm>
              <a:off x="5225143" y="1606731"/>
              <a:ext cx="6720840" cy="5172892"/>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502" name="Google Shape;502;p63"/>
            <p:cNvPicPr preferRelativeResize="0"/>
            <p:nvPr/>
          </p:nvPicPr>
          <p:blipFill rotWithShape="1">
            <a:blip r:embed="rId3">
              <a:alphaModFix/>
            </a:blip>
            <a:srcRect b="0" l="0" r="0" t="0"/>
            <a:stretch/>
          </p:blipFill>
          <p:spPr>
            <a:xfrm>
              <a:off x="5341301" y="1708031"/>
              <a:ext cx="6525536" cy="4944165"/>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4"/>
          <p:cNvSpPr/>
          <p:nvPr/>
        </p:nvSpPr>
        <p:spPr>
          <a:xfrm>
            <a:off x="311331" y="385916"/>
            <a:ext cx="5743303" cy="383181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endParaRPr sz="1800">
              <a:solidFill>
                <a:schemeClr val="lt1"/>
              </a:solidFill>
              <a:latin typeface="Arial"/>
              <a:ea typeface="Arial"/>
              <a:cs typeface="Arial"/>
              <a:sym typeface="Arial"/>
            </a:endParaRPr>
          </a:p>
        </p:txBody>
      </p:sp>
      <p:sp>
        <p:nvSpPr>
          <p:cNvPr id="508" name="Google Shape;508;p64"/>
          <p:cNvSpPr/>
          <p:nvPr/>
        </p:nvSpPr>
        <p:spPr>
          <a:xfrm>
            <a:off x="475736" y="4866064"/>
            <a:ext cx="3741037" cy="133882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The class which implements an abstract class must call super() in the constructor.</a:t>
            </a:r>
            <a:endParaRPr sz="1800">
              <a:solidFill>
                <a:schemeClr val="lt1"/>
              </a:solidFill>
              <a:latin typeface="Arial"/>
              <a:ea typeface="Arial"/>
              <a:cs typeface="Arial"/>
              <a:sym typeface="Arial"/>
            </a:endParaRPr>
          </a:p>
        </p:txBody>
      </p:sp>
      <p:sp>
        <p:nvSpPr>
          <p:cNvPr id="509" name="Google Shape;509;p64"/>
          <p:cNvSpPr/>
          <p:nvPr/>
        </p:nvSpPr>
        <p:spPr>
          <a:xfrm>
            <a:off x="415832" y="4539218"/>
            <a:ext cx="91082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181717"/>
                </a:solidFill>
                <a:latin typeface="Arial"/>
                <a:ea typeface="Arial"/>
                <a:cs typeface="Arial"/>
                <a:sym typeface="Arial"/>
              </a:rPr>
              <a:t> Note:</a:t>
            </a:r>
            <a:endParaRPr b="1" sz="2000">
              <a:solidFill>
                <a:schemeClr val="lt1"/>
              </a:solidFill>
              <a:latin typeface="Arial"/>
              <a:ea typeface="Arial"/>
              <a:cs typeface="Arial"/>
              <a:sym typeface="Arial"/>
            </a:endParaRPr>
          </a:p>
        </p:txBody>
      </p:sp>
      <p:sp>
        <p:nvSpPr>
          <p:cNvPr id="510" name="Google Shape;510;p64"/>
          <p:cNvSpPr/>
          <p:nvPr/>
        </p:nvSpPr>
        <p:spPr>
          <a:xfrm>
            <a:off x="6620691" y="1378495"/>
            <a:ext cx="5442857"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abstract class can also include an abstract property, as shown below.</a:t>
            </a:r>
            <a:endParaRPr sz="1800">
              <a:solidFill>
                <a:schemeClr val="lt1"/>
              </a:solidFill>
              <a:latin typeface="Arial"/>
              <a:ea typeface="Arial"/>
              <a:cs typeface="Arial"/>
              <a:sym typeface="Arial"/>
            </a:endParaRPr>
          </a:p>
        </p:txBody>
      </p:sp>
      <p:sp>
        <p:nvSpPr>
          <p:cNvPr id="511" name="Google Shape;511;p64"/>
          <p:cNvSpPr/>
          <p:nvPr/>
        </p:nvSpPr>
        <p:spPr>
          <a:xfrm>
            <a:off x="415832" y="4333620"/>
            <a:ext cx="3881848" cy="1972492"/>
          </a:xfrm>
          <a:prstGeom prst="rect">
            <a:avLst/>
          </a:prstGeom>
          <a:no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512" name="Google Shape;512;p64"/>
          <p:cNvGrpSpPr/>
          <p:nvPr/>
        </p:nvGrpSpPr>
        <p:grpSpPr>
          <a:xfrm>
            <a:off x="6714308" y="2466412"/>
            <a:ext cx="4193177" cy="3839700"/>
            <a:chOff x="7589520" y="2835420"/>
            <a:chExt cx="4193177" cy="3839700"/>
          </a:xfrm>
        </p:grpSpPr>
        <p:sp>
          <p:nvSpPr>
            <p:cNvPr id="513" name="Google Shape;513;p64"/>
            <p:cNvSpPr/>
            <p:nvPr/>
          </p:nvSpPr>
          <p:spPr>
            <a:xfrm>
              <a:off x="7589520" y="2835420"/>
              <a:ext cx="4193177" cy="3839700"/>
            </a:xfrm>
            <a:prstGeom prst="rect">
              <a:avLst/>
            </a:prstGeom>
            <a:solidFill>
              <a:srgbClr val="D8E5EE"/>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514" name="Google Shape;514;p64"/>
            <p:cNvPicPr preferRelativeResize="0"/>
            <p:nvPr/>
          </p:nvPicPr>
          <p:blipFill rotWithShape="1">
            <a:blip r:embed="rId3">
              <a:alphaModFix/>
            </a:blip>
            <a:srcRect b="0" l="0" r="0" t="0"/>
            <a:stretch/>
          </p:blipFill>
          <p:spPr>
            <a:xfrm>
              <a:off x="7687757" y="2916083"/>
              <a:ext cx="4001058" cy="3639058"/>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5"/>
          <p:cNvSpPr/>
          <p:nvPr/>
        </p:nvSpPr>
        <p:spPr>
          <a:xfrm>
            <a:off x="326547" y="239877"/>
            <a:ext cx="539936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DATA MODIFIERS</a:t>
            </a:r>
            <a:endParaRPr b="1" i="0" sz="3200">
              <a:solidFill>
                <a:srgbClr val="181717"/>
              </a:solidFill>
              <a:latin typeface="Calibri"/>
              <a:ea typeface="Calibri"/>
              <a:cs typeface="Calibri"/>
              <a:sym typeface="Calibri"/>
            </a:endParaRPr>
          </a:p>
        </p:txBody>
      </p:sp>
      <p:sp>
        <p:nvSpPr>
          <p:cNvPr id="520" name="Google Shape;520;p65"/>
          <p:cNvSpPr/>
          <p:nvPr/>
        </p:nvSpPr>
        <p:spPr>
          <a:xfrm>
            <a:off x="326547" y="824652"/>
            <a:ext cx="11249299" cy="14773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object-oriented programming, the concept of 'encapsulation' is used to make class members public or private i.e. A class can control the visibility of its data members. This is done using access modifiers.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There are three types of access modifiers in typescript:</a:t>
            </a:r>
            <a:endParaRPr sz="1800">
              <a:solidFill>
                <a:schemeClr val="lt1"/>
              </a:solidFill>
              <a:latin typeface="Arial"/>
              <a:ea typeface="Arial"/>
              <a:cs typeface="Arial"/>
              <a:sym typeface="Arial"/>
            </a:endParaRPr>
          </a:p>
        </p:txBody>
      </p:sp>
      <p:sp>
        <p:nvSpPr>
          <p:cNvPr id="521" name="Google Shape;521;p65"/>
          <p:cNvSpPr/>
          <p:nvPr/>
        </p:nvSpPr>
        <p:spPr>
          <a:xfrm>
            <a:off x="5951196" y="1932648"/>
            <a:ext cx="33393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181717"/>
                </a:solidFill>
                <a:latin typeface="Arial"/>
                <a:ea typeface="Arial"/>
                <a:cs typeface="Arial"/>
                <a:sym typeface="Arial"/>
              </a:rPr>
              <a:t>public, private </a:t>
            </a:r>
            <a:r>
              <a:rPr lang="en-US" sz="1800">
                <a:solidFill>
                  <a:schemeClr val="lt1"/>
                </a:solidFill>
                <a:latin typeface="Arial"/>
                <a:ea typeface="Arial"/>
                <a:cs typeface="Arial"/>
                <a:sym typeface="Arial"/>
              </a:rPr>
              <a:t>and</a:t>
            </a:r>
            <a:r>
              <a:rPr b="1" lang="en-US" sz="1800">
                <a:solidFill>
                  <a:srgbClr val="181717"/>
                </a:solidFill>
                <a:latin typeface="Arial"/>
                <a:ea typeface="Arial"/>
                <a:cs typeface="Arial"/>
                <a:sym typeface="Arial"/>
              </a:rPr>
              <a:t> protected</a:t>
            </a:r>
            <a:endParaRPr b="1" sz="1800">
              <a:solidFill>
                <a:schemeClr val="lt1"/>
              </a:solidFill>
              <a:latin typeface="Arial"/>
              <a:ea typeface="Arial"/>
              <a:cs typeface="Arial"/>
              <a:sym typeface="Arial"/>
            </a:endParaRPr>
          </a:p>
        </p:txBody>
      </p:sp>
      <p:sp>
        <p:nvSpPr>
          <p:cNvPr id="522" name="Google Shape;522;p65"/>
          <p:cNvSpPr/>
          <p:nvPr/>
        </p:nvSpPr>
        <p:spPr>
          <a:xfrm>
            <a:off x="272143" y="2545172"/>
            <a:ext cx="877163"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181717"/>
                </a:solidFill>
                <a:latin typeface="Arial"/>
                <a:ea typeface="Arial"/>
                <a:cs typeface="Arial"/>
                <a:sym typeface="Arial"/>
              </a:rPr>
              <a:t>Public</a:t>
            </a:r>
            <a:endParaRPr b="1" i="0" sz="1800">
              <a:solidFill>
                <a:srgbClr val="181717"/>
              </a:solidFill>
              <a:latin typeface="Arial"/>
              <a:ea typeface="Arial"/>
              <a:cs typeface="Arial"/>
              <a:sym typeface="Arial"/>
            </a:endParaRPr>
          </a:p>
        </p:txBody>
      </p:sp>
      <p:sp>
        <p:nvSpPr>
          <p:cNvPr id="523" name="Google Shape;523;p65"/>
          <p:cNvSpPr/>
          <p:nvPr/>
        </p:nvSpPr>
        <p:spPr>
          <a:xfrm>
            <a:off x="272143" y="2914504"/>
            <a:ext cx="11303703"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By default, all members of a class in Typescript are public. All the public members can be accessed anywhere without any restrictions.</a:t>
            </a:r>
            <a:endParaRPr/>
          </a:p>
        </p:txBody>
      </p:sp>
      <p:pic>
        <p:nvPicPr>
          <p:cNvPr id="524" name="Google Shape;524;p65"/>
          <p:cNvPicPr preferRelativeResize="0"/>
          <p:nvPr/>
        </p:nvPicPr>
        <p:blipFill rotWithShape="1">
          <a:blip r:embed="rId3">
            <a:alphaModFix/>
          </a:blip>
          <a:srcRect b="0" l="0" r="0" t="0"/>
          <a:stretch/>
        </p:blipFill>
        <p:spPr>
          <a:xfrm>
            <a:off x="450644" y="4022500"/>
            <a:ext cx="9840698" cy="240063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p:nvPr/>
        </p:nvSpPr>
        <p:spPr>
          <a:xfrm>
            <a:off x="252547" y="146938"/>
            <a:ext cx="11510556"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last example, empcode and empname are declared as public. So, they can be accessible outside of the class using an object of the class.</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Please notice that there is not any modifier applied before empname, as typescript treats properties and methods as public by default if no modifier is applied to them.</a:t>
            </a:r>
            <a:endParaRPr sz="1800">
              <a:solidFill>
                <a:schemeClr val="lt1"/>
              </a:solidFill>
              <a:latin typeface="Arial"/>
              <a:ea typeface="Arial"/>
              <a:cs typeface="Arial"/>
              <a:sym typeface="Arial"/>
            </a:endParaRPr>
          </a:p>
        </p:txBody>
      </p:sp>
      <p:sp>
        <p:nvSpPr>
          <p:cNvPr id="530" name="Google Shape;530;p66"/>
          <p:cNvSpPr/>
          <p:nvPr/>
        </p:nvSpPr>
        <p:spPr>
          <a:xfrm>
            <a:off x="252547" y="1866216"/>
            <a:ext cx="941283"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private</a:t>
            </a:r>
            <a:endParaRPr b="1" i="0" sz="1800">
              <a:solidFill>
                <a:schemeClr val="dk1"/>
              </a:solidFill>
              <a:latin typeface="Arial"/>
              <a:ea typeface="Arial"/>
              <a:cs typeface="Arial"/>
              <a:sym typeface="Arial"/>
            </a:endParaRPr>
          </a:p>
        </p:txBody>
      </p:sp>
      <p:sp>
        <p:nvSpPr>
          <p:cNvPr id="531" name="Google Shape;531;p66"/>
          <p:cNvSpPr/>
          <p:nvPr/>
        </p:nvSpPr>
        <p:spPr>
          <a:xfrm>
            <a:off x="252547" y="2187419"/>
            <a:ext cx="11458304"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private access modifier ensures that class members are visible only to that class and are not accessible outside the containing class.</a:t>
            </a:r>
            <a:endParaRPr sz="1800">
              <a:solidFill>
                <a:schemeClr val="lt1"/>
              </a:solidFill>
              <a:latin typeface="Arial"/>
              <a:ea typeface="Arial"/>
              <a:cs typeface="Arial"/>
              <a:sym typeface="Arial"/>
            </a:endParaRPr>
          </a:p>
        </p:txBody>
      </p:sp>
      <p:pic>
        <p:nvPicPr>
          <p:cNvPr id="532" name="Google Shape;532;p66"/>
          <p:cNvPicPr preferRelativeResize="0"/>
          <p:nvPr/>
        </p:nvPicPr>
        <p:blipFill rotWithShape="1">
          <a:blip r:embed="rId3">
            <a:alphaModFix/>
          </a:blip>
          <a:srcRect b="0" l="0" r="0" t="0"/>
          <a:stretch/>
        </p:blipFill>
        <p:spPr>
          <a:xfrm>
            <a:off x="326565" y="3179824"/>
            <a:ext cx="9840698" cy="2457793"/>
          </a:xfrm>
          <a:prstGeom prst="rect">
            <a:avLst/>
          </a:prstGeom>
          <a:noFill/>
          <a:ln>
            <a:noFill/>
          </a:ln>
        </p:spPr>
      </p:pic>
      <p:sp>
        <p:nvSpPr>
          <p:cNvPr id="533" name="Google Shape;533;p66"/>
          <p:cNvSpPr/>
          <p:nvPr/>
        </p:nvSpPr>
        <p:spPr>
          <a:xfrm>
            <a:off x="232954" y="5656956"/>
            <a:ext cx="11556276"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we have marked the member empcode as private. Hence, when we create an object emp and try to access the emp.Empcode member, it will give an error.</a:t>
            </a:r>
            <a:endParaRPr sz="18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7"/>
          <p:cNvSpPr/>
          <p:nvPr/>
        </p:nvSpPr>
        <p:spPr>
          <a:xfrm>
            <a:off x="304992" y="207222"/>
            <a:ext cx="1236236"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181717"/>
                </a:solidFill>
                <a:latin typeface="Arial"/>
                <a:ea typeface="Arial"/>
                <a:cs typeface="Arial"/>
                <a:sym typeface="Arial"/>
              </a:rPr>
              <a:t>protected</a:t>
            </a:r>
            <a:endParaRPr b="1" i="0" sz="1800">
              <a:solidFill>
                <a:srgbClr val="181717"/>
              </a:solidFill>
              <a:latin typeface="Arial"/>
              <a:ea typeface="Arial"/>
              <a:cs typeface="Arial"/>
              <a:sym typeface="Arial"/>
            </a:endParaRPr>
          </a:p>
        </p:txBody>
      </p:sp>
      <p:sp>
        <p:nvSpPr>
          <p:cNvPr id="539" name="Google Shape;539;p67"/>
          <p:cNvSpPr/>
          <p:nvPr/>
        </p:nvSpPr>
        <p:spPr>
          <a:xfrm>
            <a:off x="304992" y="539154"/>
            <a:ext cx="11686711"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protected access modifier is similar to the private access modifier, except that protected members can be accessed using their deriving classes.</a:t>
            </a:r>
            <a:endParaRPr sz="1800">
              <a:solidFill>
                <a:schemeClr val="lt1"/>
              </a:solidFill>
              <a:latin typeface="Arial"/>
              <a:ea typeface="Arial"/>
              <a:cs typeface="Arial"/>
              <a:sym typeface="Arial"/>
            </a:endParaRPr>
          </a:p>
        </p:txBody>
      </p:sp>
      <p:pic>
        <p:nvPicPr>
          <p:cNvPr id="540" name="Google Shape;540;p67"/>
          <p:cNvPicPr preferRelativeResize="0"/>
          <p:nvPr/>
        </p:nvPicPr>
        <p:blipFill rotWithShape="1">
          <a:blip r:embed="rId3">
            <a:alphaModFix/>
          </a:blip>
          <a:srcRect b="0" l="0" r="0" t="0"/>
          <a:stretch/>
        </p:blipFill>
        <p:spPr>
          <a:xfrm>
            <a:off x="394874" y="1580111"/>
            <a:ext cx="9408419" cy="49186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611544" y="2821251"/>
            <a:ext cx="10058400" cy="10597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b="1" lang="en-US" sz="3600">
                <a:solidFill>
                  <a:schemeClr val="dk1"/>
                </a:solidFill>
                <a:latin typeface="Calibri"/>
                <a:ea typeface="Calibri"/>
                <a:cs typeface="Calibri"/>
                <a:sym typeface="Calibri"/>
              </a:rPr>
              <a:t>SETUP DEVELOPMENT ENVIRONMENT</a:t>
            </a:r>
            <a:br>
              <a:rPr b="1" lang="en-US" sz="3600">
                <a:solidFill>
                  <a:schemeClr val="dk1"/>
                </a:solidFill>
                <a:latin typeface="Calibri"/>
                <a:ea typeface="Calibri"/>
                <a:cs typeface="Calibri"/>
                <a:sym typeface="Calibri"/>
              </a:rPr>
            </a:br>
            <a:r>
              <a:rPr lang="en-US" sz="2000" cap="none">
                <a:latin typeface="Arial"/>
                <a:ea typeface="Arial"/>
                <a:cs typeface="Arial"/>
                <a:sym typeface="Arial"/>
              </a:rPr>
              <a:t>Install typescript using </a:t>
            </a:r>
            <a:r>
              <a:rPr lang="en-US" sz="2000" u="sng" cap="none">
                <a:solidFill>
                  <a:schemeClr val="hlink"/>
                </a:solidFill>
                <a:latin typeface="Arial"/>
                <a:ea typeface="Arial"/>
                <a:cs typeface="Arial"/>
                <a:sym typeface="Arial"/>
                <a:hlinkClick r:id="rId3"/>
              </a:rPr>
              <a:t>node.Js package manager</a:t>
            </a:r>
            <a:r>
              <a:rPr lang="en-US" sz="2000" cap="none">
                <a:latin typeface="Arial"/>
                <a:ea typeface="Arial"/>
                <a:cs typeface="Arial"/>
                <a:sym typeface="Arial"/>
              </a:rPr>
              <a:t> (npm).</a:t>
            </a:r>
            <a:br>
              <a:rPr lang="en-US" sz="2000" cap="none">
                <a:latin typeface="Arial"/>
                <a:ea typeface="Arial"/>
                <a:cs typeface="Arial"/>
                <a:sym typeface="Arial"/>
              </a:rPr>
            </a:br>
            <a:r>
              <a:rPr lang="en-US" sz="2000" cap="none">
                <a:latin typeface="Arial"/>
                <a:ea typeface="Arial"/>
                <a:cs typeface="Arial"/>
                <a:sym typeface="Arial"/>
              </a:rPr>
              <a:t>Install the typescript plug-in in your IDE (integrated development environment).</a:t>
            </a:r>
            <a:br>
              <a:rPr lang="en-US"/>
            </a:br>
            <a:br>
              <a:rPr b="1" lang="en-US">
                <a:solidFill>
                  <a:schemeClr val="dk1"/>
                </a:solidFill>
                <a:latin typeface="Calibri"/>
                <a:ea typeface="Calibri"/>
                <a:cs typeface="Calibri"/>
                <a:sym typeface="Calibri"/>
              </a:rPr>
            </a:br>
            <a:br>
              <a:rPr lang="en-US"/>
            </a:br>
            <a:br>
              <a:rPr lang="en-US"/>
            </a:br>
            <a:r>
              <a:rPr b="1" lang="en-US" sz="3600">
                <a:solidFill>
                  <a:schemeClr val="dk1"/>
                </a:solidFill>
                <a:latin typeface="Calibri"/>
                <a:ea typeface="Calibri"/>
                <a:cs typeface="Calibri"/>
                <a:sym typeface="Calibri"/>
              </a:rPr>
              <a:t>TYPESCRIPT PLAYGROUND</a:t>
            </a:r>
            <a:br>
              <a:rPr b="1" lang="en-US" sz="3600">
                <a:solidFill>
                  <a:schemeClr val="dk1"/>
                </a:solidFill>
                <a:latin typeface="Calibri"/>
                <a:ea typeface="Calibri"/>
                <a:cs typeface="Calibri"/>
                <a:sym typeface="Calibri"/>
              </a:rPr>
            </a:br>
            <a:r>
              <a:rPr lang="en-US" sz="2000" cap="none">
                <a:latin typeface="Arial"/>
                <a:ea typeface="Arial"/>
                <a:cs typeface="Arial"/>
                <a:sym typeface="Arial"/>
              </a:rPr>
              <a:t>Typescript provides an online playground </a:t>
            </a:r>
            <a:r>
              <a:rPr lang="en-US" sz="2000" u="sng" cap="none">
                <a:solidFill>
                  <a:schemeClr val="hlink"/>
                </a:solidFill>
                <a:latin typeface="Arial"/>
                <a:ea typeface="Arial"/>
                <a:cs typeface="Arial"/>
                <a:sym typeface="Arial"/>
                <a:hlinkClick r:id="rId4"/>
              </a:rPr>
              <a:t>https://www.Typescriptlang.Org/play</a:t>
            </a:r>
            <a:r>
              <a:rPr lang="en-US" sz="2000" cap="none">
                <a:latin typeface="Arial"/>
                <a:ea typeface="Arial"/>
                <a:cs typeface="Arial"/>
                <a:sym typeface="Arial"/>
              </a:rPr>
              <a:t> to write and test your code on the fly without the need to download or install anything.</a:t>
            </a:r>
            <a:endParaRPr b="1" sz="2000" cap="none">
              <a:latin typeface="Arial"/>
              <a:ea typeface="Arial"/>
              <a:cs typeface="Arial"/>
              <a:sym typeface="Arial"/>
            </a:endParaRPr>
          </a:p>
        </p:txBody>
      </p:sp>
      <p:sp>
        <p:nvSpPr>
          <p:cNvPr id="165" name="Google Shape;165;p23"/>
          <p:cNvSpPr txBox="1"/>
          <p:nvPr>
            <p:ph idx="1" type="body"/>
          </p:nvPr>
        </p:nvSpPr>
        <p:spPr>
          <a:xfrm>
            <a:off x="611544" y="2821251"/>
            <a:ext cx="8535988" cy="1059736"/>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solidFill>
                  <a:schemeClr val="lt1"/>
                </a:solidFill>
                <a:latin typeface="Arial"/>
                <a:ea typeface="Arial"/>
                <a:cs typeface="Arial"/>
                <a:sym typeface="Arial"/>
              </a:rPr>
              <a:t>npm install -g typescript</a:t>
            </a:r>
            <a:endParaRPr/>
          </a:p>
          <a:p>
            <a:pPr indent="-342900" lvl="0" marL="342900" rtl="0" algn="l">
              <a:spcBef>
                <a:spcPts val="920"/>
              </a:spcBef>
              <a:spcAft>
                <a:spcPts val="0"/>
              </a:spcAft>
              <a:buSzPts val="1280"/>
              <a:buFont typeface="Noto Sans Symbols"/>
              <a:buChar char="⮚"/>
            </a:pPr>
            <a:r>
              <a:rPr lang="en-US" sz="1600">
                <a:solidFill>
                  <a:schemeClr val="lt1"/>
                </a:solidFill>
                <a:latin typeface="Arial"/>
                <a:ea typeface="Arial"/>
                <a:cs typeface="Arial"/>
                <a:sym typeface="Arial"/>
              </a:rPr>
              <a:t>tsc -v</a:t>
            </a:r>
            <a:br>
              <a:rPr lang="en-US" sz="1600">
                <a:solidFill>
                  <a:schemeClr val="lt1"/>
                </a:solidFill>
                <a:latin typeface="Arial"/>
                <a:ea typeface="Arial"/>
                <a:cs typeface="Arial"/>
                <a:sym typeface="Arial"/>
              </a:rPr>
            </a:br>
            <a:r>
              <a:rPr lang="en-US" sz="1600">
                <a:solidFill>
                  <a:schemeClr val="lt1"/>
                </a:solidFill>
                <a:latin typeface="Arial"/>
                <a:ea typeface="Arial"/>
                <a:cs typeface="Arial"/>
                <a:sym typeface="Arial"/>
              </a:rPr>
              <a:t>Version blah.blah.blah</a:t>
            </a:r>
            <a:endParaRPr sz="1600">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8"/>
          <p:cNvSpPr/>
          <p:nvPr/>
        </p:nvSpPr>
        <p:spPr>
          <a:xfrm>
            <a:off x="393313" y="488913"/>
            <a:ext cx="6020549" cy="563231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lt1"/>
                </a:solidFill>
                <a:latin typeface="Arial"/>
                <a:ea typeface="Arial"/>
                <a:cs typeface="Arial"/>
                <a:sym typeface="Arial"/>
              </a:rP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endParaRPr/>
          </a:p>
          <a:p>
            <a:pPr indent="0" lvl="0" marL="0" marR="0" rtl="0" algn="just">
              <a:lnSpc>
                <a:spcPct val="150000"/>
              </a:lnSpc>
              <a:spcBef>
                <a:spcPts val="0"/>
              </a:spcBef>
              <a:spcAft>
                <a:spcPts val="0"/>
              </a:spcAft>
              <a:buNone/>
            </a:pPr>
            <a:r>
              <a:rPr lang="en-US" sz="2000">
                <a:solidFill>
                  <a:schemeClr val="lt1"/>
                </a:solidFill>
                <a:latin typeface="Arial"/>
                <a:ea typeface="Arial"/>
                <a:cs typeface="Arial"/>
                <a:sym typeface="Arial"/>
              </a:rPr>
              <a:t>Error ts2445: property 'empcode' is protected and only accessible within class 'employee' and its subclasses.</a:t>
            </a:r>
            <a:endParaRPr/>
          </a:p>
          <a:p>
            <a:pPr indent="0" lvl="0" marL="0" marR="0" rtl="0" algn="just">
              <a:lnSpc>
                <a:spcPct val="150000"/>
              </a:lnSpc>
              <a:spcBef>
                <a:spcPts val="0"/>
              </a:spcBef>
              <a:spcAft>
                <a:spcPts val="0"/>
              </a:spcAft>
              <a:buNone/>
            </a:pPr>
            <a:r>
              <a:rPr lang="en-US" sz="2000">
                <a:solidFill>
                  <a:schemeClr val="lt1"/>
                </a:solidFill>
                <a:latin typeface="Arial"/>
                <a:ea typeface="Arial"/>
                <a:cs typeface="Arial"/>
                <a:sym typeface="Arial"/>
              </a:rPr>
              <a:t>In addition to the access modifiers, typescript provides two more keywords: </a:t>
            </a:r>
            <a:r>
              <a:rPr b="1" lang="en-US" sz="2000">
                <a:solidFill>
                  <a:schemeClr val="dk1"/>
                </a:solidFill>
                <a:latin typeface="Arial"/>
                <a:ea typeface="Arial"/>
                <a:cs typeface="Arial"/>
                <a:sym typeface="Arial"/>
              </a:rPr>
              <a:t>read-only</a:t>
            </a:r>
            <a:r>
              <a:rPr lang="en-US" sz="2000">
                <a:solidFill>
                  <a:schemeClr val="lt1"/>
                </a:solidFill>
                <a:latin typeface="Arial"/>
                <a:ea typeface="Arial"/>
                <a:cs typeface="Arial"/>
                <a:sym typeface="Arial"/>
              </a:rPr>
              <a:t> and </a:t>
            </a:r>
            <a:r>
              <a:rPr b="1" lang="en-US" sz="2000">
                <a:solidFill>
                  <a:schemeClr val="dk1"/>
                </a:solidFill>
                <a:latin typeface="Arial"/>
                <a:ea typeface="Arial"/>
                <a:cs typeface="Arial"/>
                <a:sym typeface="Arial"/>
              </a:rPr>
              <a:t>static</a:t>
            </a:r>
            <a:r>
              <a:rPr lang="en-US" sz="2000">
                <a:solidFill>
                  <a:schemeClr val="lt1"/>
                </a:solidFill>
                <a:latin typeface="Arial"/>
                <a:ea typeface="Arial"/>
                <a:cs typeface="Arial"/>
                <a:sym typeface="Arial"/>
              </a:rPr>
              <a:t>.</a:t>
            </a:r>
            <a:endParaRPr sz="2000">
              <a:solidFill>
                <a:schemeClr val="lt1"/>
              </a:solidFill>
              <a:latin typeface="Arial"/>
              <a:ea typeface="Arial"/>
              <a:cs typeface="Arial"/>
              <a:sym typeface="Arial"/>
            </a:endParaRPr>
          </a:p>
        </p:txBody>
      </p:sp>
      <p:pic>
        <p:nvPicPr>
          <p:cNvPr id="546" name="Google Shape;546;p68"/>
          <p:cNvPicPr preferRelativeResize="0"/>
          <p:nvPr/>
        </p:nvPicPr>
        <p:blipFill rotWithShape="1">
          <a:blip r:embed="rId3">
            <a:alphaModFix/>
          </a:blip>
          <a:srcRect b="0" l="0" r="0" t="0"/>
          <a:stretch/>
        </p:blipFill>
        <p:spPr>
          <a:xfrm>
            <a:off x="6653347" y="1848394"/>
            <a:ext cx="5213532" cy="362610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9"/>
          <p:cNvSpPr/>
          <p:nvPr/>
        </p:nvSpPr>
        <p:spPr>
          <a:xfrm>
            <a:off x="377823" y="246408"/>
            <a:ext cx="4330160"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READONLY</a:t>
            </a:r>
            <a:endParaRPr b="1" i="0" sz="3200">
              <a:solidFill>
                <a:srgbClr val="181717"/>
              </a:solidFill>
              <a:latin typeface="Calibri"/>
              <a:ea typeface="Calibri"/>
              <a:cs typeface="Calibri"/>
              <a:sym typeface="Calibri"/>
            </a:endParaRPr>
          </a:p>
        </p:txBody>
      </p:sp>
      <p:sp>
        <p:nvSpPr>
          <p:cNvPr id="552" name="Google Shape;552;p69"/>
          <p:cNvSpPr/>
          <p:nvPr/>
        </p:nvSpPr>
        <p:spPr>
          <a:xfrm>
            <a:off x="377823" y="831183"/>
            <a:ext cx="11385280" cy="216982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Typescript introduced the keyword read-only, which makes a property as read-only in the class, type or interface.</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endParaRPr sz="1800">
              <a:solidFill>
                <a:schemeClr val="lt1"/>
              </a:solidFill>
              <a:latin typeface="Arial"/>
              <a:ea typeface="Arial"/>
              <a:cs typeface="Arial"/>
              <a:sym typeface="Arial"/>
            </a:endParaRPr>
          </a:p>
        </p:txBody>
      </p:sp>
      <p:pic>
        <p:nvPicPr>
          <p:cNvPr id="553" name="Google Shape;553;p69"/>
          <p:cNvPicPr preferRelativeResize="0"/>
          <p:nvPr/>
        </p:nvPicPr>
        <p:blipFill rotWithShape="1">
          <a:blip r:embed="rId3">
            <a:alphaModFix/>
          </a:blip>
          <a:srcRect b="0" l="0" r="0" t="0"/>
          <a:stretch/>
        </p:blipFill>
        <p:spPr>
          <a:xfrm>
            <a:off x="475020" y="3001008"/>
            <a:ext cx="9831172" cy="326753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0"/>
          <p:cNvSpPr/>
          <p:nvPr/>
        </p:nvSpPr>
        <p:spPr>
          <a:xfrm>
            <a:off x="252552" y="111600"/>
            <a:ext cx="11654246" cy="21185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last example, we have the employee class with two properties- empname and empcode. Since empcode is read only, it can be initialized at the time of declaration or in the constructor.</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If we try to change the value of empcode after the object has been initialized, the compiler shows the following compilation error:</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Error TS2540: cannot assign to empcode' because it is a constant or a read-only property.</a:t>
            </a:r>
            <a:endParaRPr sz="1800">
              <a:solidFill>
                <a:schemeClr val="lt1"/>
              </a:solidFill>
              <a:latin typeface="Arial"/>
              <a:ea typeface="Arial"/>
              <a:cs typeface="Arial"/>
              <a:sym typeface="Arial"/>
            </a:endParaRPr>
          </a:p>
        </p:txBody>
      </p:sp>
      <p:sp>
        <p:nvSpPr>
          <p:cNvPr id="559" name="Google Shape;559;p70"/>
          <p:cNvSpPr/>
          <p:nvPr/>
        </p:nvSpPr>
        <p:spPr>
          <a:xfrm>
            <a:off x="252552" y="2230129"/>
            <a:ext cx="8669383"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181717"/>
                </a:solidFill>
                <a:latin typeface="Arial"/>
                <a:ea typeface="Arial"/>
                <a:cs typeface="Arial"/>
                <a:sym typeface="Arial"/>
              </a:rPr>
              <a:t>An interface can also have read-only member properties.</a:t>
            </a:r>
            <a:endParaRPr b="1" sz="1800">
              <a:solidFill>
                <a:schemeClr val="lt1"/>
              </a:solidFill>
              <a:latin typeface="Arial"/>
              <a:ea typeface="Arial"/>
              <a:cs typeface="Arial"/>
              <a:sym typeface="Arial"/>
            </a:endParaRPr>
          </a:p>
        </p:txBody>
      </p:sp>
      <p:pic>
        <p:nvPicPr>
          <p:cNvPr id="560" name="Google Shape;560;p70"/>
          <p:cNvPicPr preferRelativeResize="0"/>
          <p:nvPr/>
        </p:nvPicPr>
        <p:blipFill rotWithShape="1">
          <a:blip r:embed="rId3">
            <a:alphaModFix/>
          </a:blip>
          <a:srcRect b="0" l="0" r="0" t="0"/>
          <a:stretch/>
        </p:blipFill>
        <p:spPr>
          <a:xfrm>
            <a:off x="350518" y="2805535"/>
            <a:ext cx="9283338" cy="2872342"/>
          </a:xfrm>
          <a:prstGeom prst="rect">
            <a:avLst/>
          </a:prstGeom>
          <a:noFill/>
          <a:ln>
            <a:noFill/>
          </a:ln>
        </p:spPr>
      </p:pic>
      <p:sp>
        <p:nvSpPr>
          <p:cNvPr id="561" name="Google Shape;561;p70"/>
          <p:cNvSpPr/>
          <p:nvPr/>
        </p:nvSpPr>
        <p:spPr>
          <a:xfrm>
            <a:off x="265610" y="5690939"/>
            <a:ext cx="11595463"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As you can see above, empcode is read-only, so we can assign a value at the time of creating an object but not after wards.</a:t>
            </a:r>
            <a:endParaRPr sz="18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1"/>
          <p:cNvSpPr/>
          <p:nvPr/>
        </p:nvSpPr>
        <p:spPr>
          <a:xfrm>
            <a:off x="226423" y="179758"/>
            <a:ext cx="10093234"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same way you can use read-only&lt;t&gt; to create a read-only type, as shown below.</a:t>
            </a:r>
            <a:endParaRPr sz="1800">
              <a:solidFill>
                <a:schemeClr val="lt1"/>
              </a:solidFill>
              <a:latin typeface="Arial"/>
              <a:ea typeface="Arial"/>
              <a:cs typeface="Arial"/>
              <a:sym typeface="Arial"/>
            </a:endParaRPr>
          </a:p>
        </p:txBody>
      </p:sp>
      <p:pic>
        <p:nvPicPr>
          <p:cNvPr id="567" name="Google Shape;567;p71"/>
          <p:cNvPicPr preferRelativeResize="0"/>
          <p:nvPr/>
        </p:nvPicPr>
        <p:blipFill rotWithShape="1">
          <a:blip r:embed="rId3">
            <a:alphaModFix/>
          </a:blip>
          <a:srcRect b="0" l="0" r="0" t="0"/>
          <a:stretch/>
        </p:blipFill>
        <p:spPr>
          <a:xfrm>
            <a:off x="318808" y="749680"/>
            <a:ext cx="9869277" cy="4953691"/>
          </a:xfrm>
          <a:prstGeom prst="rect">
            <a:avLst/>
          </a:prstGeom>
          <a:noFill/>
          <a:ln>
            <a:noFill/>
          </a:ln>
        </p:spPr>
      </p:pic>
      <p:sp>
        <p:nvSpPr>
          <p:cNvPr id="568" name="Google Shape;568;p71"/>
          <p:cNvSpPr/>
          <p:nvPr/>
        </p:nvSpPr>
        <p:spPr>
          <a:xfrm>
            <a:off x="226423" y="5716433"/>
            <a:ext cx="11680372" cy="8706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emp1 is declared as read-only&lt;iemployee&gt; and so values cannot be changed once initialized.</a:t>
            </a:r>
            <a:endParaRPr sz="18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2"/>
          <p:cNvSpPr/>
          <p:nvPr/>
        </p:nvSpPr>
        <p:spPr>
          <a:xfrm>
            <a:off x="491106" y="1284906"/>
            <a:ext cx="360720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STATIC</a:t>
            </a:r>
            <a:endParaRPr b="1" i="0" sz="3200">
              <a:solidFill>
                <a:srgbClr val="181717"/>
              </a:solidFill>
              <a:latin typeface="Calibri"/>
              <a:ea typeface="Calibri"/>
              <a:cs typeface="Calibri"/>
              <a:sym typeface="Calibri"/>
            </a:endParaRPr>
          </a:p>
        </p:txBody>
      </p:sp>
      <p:sp>
        <p:nvSpPr>
          <p:cNvPr id="574" name="Google Shape;574;p72"/>
          <p:cNvSpPr/>
          <p:nvPr/>
        </p:nvSpPr>
        <p:spPr>
          <a:xfrm>
            <a:off x="546462" y="1869681"/>
            <a:ext cx="11497493" cy="170168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ES6 includes static members and so does typescript. The static members of a class are accessed using the class name and dot notation, without creating an object e.g. &lt;Classname&gt;.&lt;Staticmember&gt;.</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static members can be defined by using the keyword static. Consider the following example of a class with static property.</a:t>
            </a:r>
            <a:endParaRPr sz="1800">
              <a:solidFill>
                <a:schemeClr val="lt1"/>
              </a:solidFill>
              <a:latin typeface="Arial"/>
              <a:ea typeface="Arial"/>
              <a:cs typeface="Arial"/>
              <a:sym typeface="Arial"/>
            </a:endParaRPr>
          </a:p>
        </p:txBody>
      </p:sp>
      <p:pic>
        <p:nvPicPr>
          <p:cNvPr id="575" name="Google Shape;575;p72"/>
          <p:cNvPicPr preferRelativeResize="0"/>
          <p:nvPr/>
        </p:nvPicPr>
        <p:blipFill rotWithShape="1">
          <a:blip r:embed="rId3">
            <a:alphaModFix/>
          </a:blip>
          <a:srcRect b="0" l="0" r="0" t="0"/>
          <a:stretch/>
        </p:blipFill>
        <p:spPr>
          <a:xfrm>
            <a:off x="641300" y="3709756"/>
            <a:ext cx="9812119" cy="1371791"/>
          </a:xfrm>
          <a:prstGeom prst="rect">
            <a:avLst/>
          </a:prstGeom>
          <a:noFill/>
          <a:ln>
            <a:noFill/>
          </a:ln>
        </p:spPr>
      </p:pic>
      <p:sp>
        <p:nvSpPr>
          <p:cNvPr id="576" name="Google Shape;576;p72"/>
          <p:cNvSpPr/>
          <p:nvPr/>
        </p:nvSpPr>
        <p:spPr>
          <a:xfrm>
            <a:off x="546462" y="5128498"/>
            <a:ext cx="11432178"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circle class includes a static property pi. This can be accessed using circle.Pi.</a:t>
            </a:r>
            <a:endParaRPr sz="18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3"/>
          <p:cNvSpPr/>
          <p:nvPr/>
        </p:nvSpPr>
        <p:spPr>
          <a:xfrm>
            <a:off x="520336" y="1113746"/>
            <a:ext cx="10661469"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following example defines a class with static property and method and how to access it.</a:t>
            </a:r>
            <a:endParaRPr sz="1800">
              <a:solidFill>
                <a:schemeClr val="lt1"/>
              </a:solidFill>
              <a:latin typeface="Arial"/>
              <a:ea typeface="Arial"/>
              <a:cs typeface="Arial"/>
              <a:sym typeface="Arial"/>
            </a:endParaRPr>
          </a:p>
        </p:txBody>
      </p:sp>
      <p:pic>
        <p:nvPicPr>
          <p:cNvPr id="582" name="Google Shape;582;p73"/>
          <p:cNvPicPr preferRelativeResize="0"/>
          <p:nvPr/>
        </p:nvPicPr>
        <p:blipFill rotWithShape="1">
          <a:blip r:embed="rId3">
            <a:alphaModFix/>
          </a:blip>
          <a:srcRect b="0" l="0" r="0" t="0"/>
          <a:stretch/>
        </p:blipFill>
        <p:spPr>
          <a:xfrm>
            <a:off x="620480" y="1736617"/>
            <a:ext cx="9840698" cy="2705478"/>
          </a:xfrm>
          <a:prstGeom prst="rect">
            <a:avLst/>
          </a:prstGeom>
          <a:noFill/>
          <a:ln>
            <a:noFill/>
          </a:ln>
        </p:spPr>
      </p:pic>
      <p:sp>
        <p:nvSpPr>
          <p:cNvPr id="583" name="Google Shape;583;p73"/>
          <p:cNvSpPr/>
          <p:nvPr/>
        </p:nvSpPr>
        <p:spPr>
          <a:xfrm>
            <a:off x="566058" y="4520476"/>
            <a:ext cx="11301548"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circle class includes a static property and a static method. Inside the static method calculatearea, the static property can be accessed using this keyword or using the class name circle.Pi.</a:t>
            </a:r>
            <a:endParaRPr sz="1800">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4"/>
          <p:cNvSpPr/>
          <p:nvPr/>
        </p:nvSpPr>
        <p:spPr>
          <a:xfrm>
            <a:off x="500744" y="1192126"/>
            <a:ext cx="10008326" cy="45454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Now, consider the following example with static and non-static members.</a:t>
            </a:r>
            <a:endParaRPr/>
          </a:p>
        </p:txBody>
      </p:sp>
      <p:pic>
        <p:nvPicPr>
          <p:cNvPr id="589" name="Google Shape;589;p74"/>
          <p:cNvPicPr preferRelativeResize="0"/>
          <p:nvPr/>
        </p:nvPicPr>
        <p:blipFill rotWithShape="1">
          <a:blip r:embed="rId3">
            <a:alphaModFix/>
          </a:blip>
          <a:srcRect b="0" l="0" r="0" t="0"/>
          <a:stretch/>
        </p:blipFill>
        <p:spPr>
          <a:xfrm>
            <a:off x="603610" y="1797320"/>
            <a:ext cx="9802593" cy="2610214"/>
          </a:xfrm>
          <a:prstGeom prst="rect">
            <a:avLst/>
          </a:prstGeom>
          <a:noFill/>
          <a:ln>
            <a:noFill/>
          </a:ln>
        </p:spPr>
      </p:pic>
      <p:sp>
        <p:nvSpPr>
          <p:cNvPr id="590" name="Google Shape;590;p74"/>
          <p:cNvSpPr/>
          <p:nvPr/>
        </p:nvSpPr>
        <p:spPr>
          <a:xfrm>
            <a:off x="500744" y="4505932"/>
            <a:ext cx="11288484"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As you can see, static and non-static fields with the same name can exists without any error. The static field will be accessed using dot notation and the non-static field can be accessed using an object.</a:t>
            </a:r>
            <a:endParaRPr sz="1800">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5"/>
          <p:cNvSpPr/>
          <p:nvPr/>
        </p:nvSpPr>
        <p:spPr>
          <a:xfrm>
            <a:off x="283925" y="207220"/>
            <a:ext cx="4034631"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MODULE</a:t>
            </a:r>
            <a:endParaRPr b="1" i="0" sz="3200">
              <a:solidFill>
                <a:srgbClr val="181717"/>
              </a:solidFill>
              <a:latin typeface="Calibri"/>
              <a:ea typeface="Calibri"/>
              <a:cs typeface="Calibri"/>
              <a:sym typeface="Calibri"/>
            </a:endParaRPr>
          </a:p>
        </p:txBody>
      </p:sp>
      <p:sp>
        <p:nvSpPr>
          <p:cNvPr id="596" name="Google Shape;596;p75"/>
          <p:cNvSpPr/>
          <p:nvPr/>
        </p:nvSpPr>
        <p:spPr>
          <a:xfrm>
            <a:off x="337456" y="791995"/>
            <a:ext cx="11131731"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typescript code we write is in the global scope by default. If we have multiple files in a project, the variables, functions, etc. Written in one file are accessible in all the other files.</a:t>
            </a:r>
            <a:endParaRPr sz="1800">
              <a:solidFill>
                <a:schemeClr val="lt1"/>
              </a:solidFill>
              <a:latin typeface="Arial"/>
              <a:ea typeface="Arial"/>
              <a:cs typeface="Arial"/>
              <a:sym typeface="Arial"/>
            </a:endParaRPr>
          </a:p>
        </p:txBody>
      </p:sp>
      <p:sp>
        <p:nvSpPr>
          <p:cNvPr id="597" name="Google Shape;597;p75"/>
          <p:cNvSpPr/>
          <p:nvPr/>
        </p:nvSpPr>
        <p:spPr>
          <a:xfrm>
            <a:off x="337456" y="1664029"/>
            <a:ext cx="9662160"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For example, consider the following Typescript files: file1.ts and file2.ts</a:t>
            </a:r>
            <a:endParaRPr/>
          </a:p>
        </p:txBody>
      </p:sp>
      <p:pic>
        <p:nvPicPr>
          <p:cNvPr id="598" name="Google Shape;598;p75"/>
          <p:cNvPicPr preferRelativeResize="0"/>
          <p:nvPr/>
        </p:nvPicPr>
        <p:blipFill rotWithShape="1">
          <a:blip r:embed="rId3">
            <a:alphaModFix/>
          </a:blip>
          <a:srcRect b="0" l="0" r="0" t="0"/>
          <a:stretch/>
        </p:blipFill>
        <p:spPr>
          <a:xfrm>
            <a:off x="422769" y="2248804"/>
            <a:ext cx="9831172" cy="990738"/>
          </a:xfrm>
          <a:prstGeom prst="rect">
            <a:avLst/>
          </a:prstGeom>
          <a:noFill/>
          <a:ln>
            <a:noFill/>
          </a:ln>
        </p:spPr>
      </p:pic>
      <p:pic>
        <p:nvPicPr>
          <p:cNvPr id="599" name="Google Shape;599;p75"/>
          <p:cNvPicPr preferRelativeResize="0"/>
          <p:nvPr/>
        </p:nvPicPr>
        <p:blipFill rotWithShape="1">
          <a:blip r:embed="rId4">
            <a:alphaModFix/>
          </a:blip>
          <a:srcRect b="0" l="0" r="0" t="0"/>
          <a:stretch/>
        </p:blipFill>
        <p:spPr>
          <a:xfrm>
            <a:off x="422769" y="3367782"/>
            <a:ext cx="9831172" cy="1371568"/>
          </a:xfrm>
          <a:prstGeom prst="rect">
            <a:avLst/>
          </a:prstGeom>
          <a:noFill/>
          <a:ln>
            <a:noFill/>
          </a:ln>
        </p:spPr>
      </p:pic>
      <p:sp>
        <p:nvSpPr>
          <p:cNvPr id="600" name="Google Shape;600;p75"/>
          <p:cNvSpPr/>
          <p:nvPr/>
        </p:nvSpPr>
        <p:spPr>
          <a:xfrm>
            <a:off x="337456" y="4789213"/>
            <a:ext cx="10700658" cy="17030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Let's learn </a:t>
            </a:r>
            <a:r>
              <a:rPr b="1" lang="en-US" sz="1800">
                <a:solidFill>
                  <a:schemeClr val="dk1"/>
                </a:solidFill>
                <a:latin typeface="Arial"/>
                <a:ea typeface="Arial"/>
                <a:cs typeface="Arial"/>
                <a:sym typeface="Arial"/>
              </a:rPr>
              <a:t>export</a:t>
            </a:r>
            <a:r>
              <a:rPr lang="en-US" sz="1800">
                <a:solidFill>
                  <a:schemeClr val="lt1"/>
                </a:solidFill>
                <a:latin typeface="Arial"/>
                <a:ea typeface="Arial"/>
                <a:cs typeface="Arial"/>
                <a:sym typeface="Arial"/>
              </a:rPr>
              <a:t> and </a:t>
            </a:r>
            <a:r>
              <a:rPr b="1" lang="en-US" sz="1800">
                <a:solidFill>
                  <a:schemeClr val="dk1"/>
                </a:solidFill>
                <a:latin typeface="Arial"/>
                <a:ea typeface="Arial"/>
                <a:cs typeface="Arial"/>
                <a:sym typeface="Arial"/>
              </a:rPr>
              <a:t>import</a:t>
            </a:r>
            <a:r>
              <a:rPr lang="en-US" sz="1800">
                <a:solidFill>
                  <a:schemeClr val="lt1"/>
                </a:solidFill>
                <a:latin typeface="Arial"/>
                <a:ea typeface="Arial"/>
                <a:cs typeface="Arial"/>
                <a:sym typeface="Arial"/>
              </a:rPr>
              <a:t> in detail.</a:t>
            </a:r>
            <a:endParaRPr sz="18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6"/>
          <p:cNvSpPr/>
          <p:nvPr/>
        </p:nvSpPr>
        <p:spPr>
          <a:xfrm>
            <a:off x="245202" y="141905"/>
            <a:ext cx="1303562"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chemeClr val="dk1"/>
                </a:solidFill>
                <a:latin typeface="Calibri"/>
                <a:ea typeface="Calibri"/>
                <a:cs typeface="Calibri"/>
                <a:sym typeface="Calibri"/>
              </a:rPr>
              <a:t>Export</a:t>
            </a:r>
            <a:endParaRPr b="1" i="0" sz="3200">
              <a:solidFill>
                <a:schemeClr val="dk1"/>
              </a:solidFill>
              <a:latin typeface="Calibri"/>
              <a:ea typeface="Calibri"/>
              <a:cs typeface="Calibri"/>
              <a:sym typeface="Calibri"/>
            </a:endParaRPr>
          </a:p>
        </p:txBody>
      </p:sp>
      <p:sp>
        <p:nvSpPr>
          <p:cNvPr id="606" name="Google Shape;606;p76"/>
          <p:cNvSpPr/>
          <p:nvPr/>
        </p:nvSpPr>
        <p:spPr>
          <a:xfrm>
            <a:off x="245202" y="654834"/>
            <a:ext cx="11622404"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 module can be defined in a separate </a:t>
            </a:r>
            <a:r>
              <a:rPr lang="en-US" sz="1800">
                <a:solidFill>
                  <a:schemeClr val="dk1"/>
                </a:solidFill>
                <a:latin typeface="Arial"/>
                <a:ea typeface="Arial"/>
                <a:cs typeface="Arial"/>
                <a:sym typeface="Arial"/>
              </a:rPr>
              <a:t>.ts </a:t>
            </a:r>
            <a:r>
              <a:rPr lang="en-US" sz="1800">
                <a:solidFill>
                  <a:schemeClr val="lt1"/>
                </a:solidFill>
                <a:latin typeface="Arial"/>
                <a:ea typeface="Arial"/>
                <a:cs typeface="Arial"/>
                <a:sym typeface="Arial"/>
              </a:rPr>
              <a:t>file which can contain functions, variables, interfaces and classes. Use the prefix export with all the definitions you want to include in a module and want to access from other modules.</a:t>
            </a:r>
            <a:endParaRPr/>
          </a:p>
        </p:txBody>
      </p:sp>
      <p:pic>
        <p:nvPicPr>
          <p:cNvPr id="607" name="Google Shape;607;p76"/>
          <p:cNvPicPr preferRelativeResize="0"/>
          <p:nvPr/>
        </p:nvPicPr>
        <p:blipFill rotWithShape="1">
          <a:blip r:embed="rId3">
            <a:alphaModFix/>
          </a:blip>
          <a:srcRect b="0" l="0" r="0" t="0"/>
          <a:stretch/>
        </p:blipFill>
        <p:spPr>
          <a:xfrm>
            <a:off x="336644" y="1624182"/>
            <a:ext cx="7964804" cy="2783068"/>
          </a:xfrm>
          <a:prstGeom prst="rect">
            <a:avLst/>
          </a:prstGeom>
          <a:noFill/>
          <a:ln>
            <a:noFill/>
          </a:ln>
        </p:spPr>
      </p:pic>
      <p:sp>
        <p:nvSpPr>
          <p:cNvPr id="608" name="Google Shape;608;p76"/>
          <p:cNvSpPr/>
          <p:nvPr/>
        </p:nvSpPr>
        <p:spPr>
          <a:xfrm>
            <a:off x="245202" y="4452317"/>
            <a:ext cx="11622404" cy="216982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endParaRPr sz="180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7"/>
          <p:cNvSpPr/>
          <p:nvPr/>
        </p:nvSpPr>
        <p:spPr>
          <a:xfrm>
            <a:off x="323297" y="194157"/>
            <a:ext cx="1578445"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IMPORT</a:t>
            </a:r>
            <a:endParaRPr b="1" i="0" sz="3200">
              <a:solidFill>
                <a:srgbClr val="181717"/>
              </a:solidFill>
              <a:latin typeface="Calibri"/>
              <a:ea typeface="Calibri"/>
              <a:cs typeface="Calibri"/>
              <a:sym typeface="Calibri"/>
            </a:endParaRPr>
          </a:p>
        </p:txBody>
      </p:sp>
      <p:sp>
        <p:nvSpPr>
          <p:cNvPr id="614" name="Google Shape;614;p77"/>
          <p:cNvSpPr/>
          <p:nvPr/>
        </p:nvSpPr>
        <p:spPr>
          <a:xfrm>
            <a:off x="323296" y="778932"/>
            <a:ext cx="11407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 module can be used in another module using an import statement.</a:t>
            </a:r>
            <a:endParaRPr sz="1800">
              <a:solidFill>
                <a:schemeClr val="lt1"/>
              </a:solidFill>
              <a:latin typeface="Arial"/>
              <a:ea typeface="Arial"/>
              <a:cs typeface="Arial"/>
              <a:sym typeface="Arial"/>
            </a:endParaRPr>
          </a:p>
        </p:txBody>
      </p:sp>
      <p:sp>
        <p:nvSpPr>
          <p:cNvPr id="615" name="Google Shape;615;p77"/>
          <p:cNvSpPr/>
          <p:nvPr/>
        </p:nvSpPr>
        <p:spPr>
          <a:xfrm>
            <a:off x="323296" y="1276504"/>
            <a:ext cx="9250680"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181717"/>
                </a:solidFill>
                <a:latin typeface="Arial"/>
                <a:ea typeface="Arial"/>
                <a:cs typeface="Arial"/>
                <a:sym typeface="Arial"/>
              </a:rPr>
              <a:t>Let's see different ways of importing a module export.</a:t>
            </a:r>
            <a:endParaRPr sz="1800">
              <a:solidFill>
                <a:schemeClr val="lt1"/>
              </a:solidFill>
              <a:latin typeface="Arial"/>
              <a:ea typeface="Arial"/>
              <a:cs typeface="Arial"/>
              <a:sym typeface="Arial"/>
            </a:endParaRPr>
          </a:p>
        </p:txBody>
      </p:sp>
      <p:sp>
        <p:nvSpPr>
          <p:cNvPr id="616" name="Google Shape;616;p77"/>
          <p:cNvSpPr/>
          <p:nvPr/>
        </p:nvSpPr>
        <p:spPr>
          <a:xfrm>
            <a:off x="310234" y="1832203"/>
            <a:ext cx="3441968"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Roboto"/>
                <a:ea typeface="Roboto"/>
                <a:cs typeface="Roboto"/>
                <a:sym typeface="Roboto"/>
              </a:rPr>
              <a:t>* Single export </a:t>
            </a:r>
            <a:r>
              <a:rPr b="1" lang="en-US" sz="1800">
                <a:solidFill>
                  <a:schemeClr val="lt1"/>
                </a:solidFill>
                <a:latin typeface="Arial"/>
                <a:ea typeface="Arial"/>
                <a:cs typeface="Arial"/>
                <a:sym typeface="Arial"/>
              </a:rPr>
              <a:t>from</a:t>
            </a:r>
            <a:r>
              <a:rPr b="1" lang="en-US" sz="1800">
                <a:solidFill>
                  <a:schemeClr val="lt1"/>
                </a:solidFill>
                <a:latin typeface="Roboto"/>
                <a:ea typeface="Roboto"/>
                <a:cs typeface="Roboto"/>
                <a:sym typeface="Roboto"/>
              </a:rPr>
              <a:t> a Module</a:t>
            </a:r>
            <a:endParaRPr b="1" i="0" sz="1800">
              <a:solidFill>
                <a:schemeClr val="lt1"/>
              </a:solidFill>
              <a:latin typeface="Roboto"/>
              <a:ea typeface="Roboto"/>
              <a:cs typeface="Roboto"/>
              <a:sym typeface="Roboto"/>
            </a:endParaRPr>
          </a:p>
        </p:txBody>
      </p:sp>
      <p:pic>
        <p:nvPicPr>
          <p:cNvPr id="617" name="Google Shape;617;p77"/>
          <p:cNvPicPr preferRelativeResize="0"/>
          <p:nvPr/>
        </p:nvPicPr>
        <p:blipFill rotWithShape="1">
          <a:blip r:embed="rId3">
            <a:alphaModFix/>
          </a:blip>
          <a:srcRect b="0" l="0" r="0" t="0"/>
          <a:stretch/>
        </p:blipFill>
        <p:spPr>
          <a:xfrm>
            <a:off x="410933" y="2240214"/>
            <a:ext cx="9802593" cy="1409897"/>
          </a:xfrm>
          <a:prstGeom prst="rect">
            <a:avLst/>
          </a:prstGeom>
          <a:noFill/>
          <a:ln>
            <a:noFill/>
          </a:ln>
        </p:spPr>
      </p:pic>
      <p:sp>
        <p:nvSpPr>
          <p:cNvPr id="618" name="Google Shape;618;p77"/>
          <p:cNvSpPr/>
          <p:nvPr/>
        </p:nvSpPr>
        <p:spPr>
          <a:xfrm>
            <a:off x="310234" y="3727470"/>
            <a:ext cx="3493329"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Arial"/>
                <a:ea typeface="Arial"/>
                <a:cs typeface="Arial"/>
                <a:sym typeface="Arial"/>
              </a:rPr>
              <a:t>* Entire Module into a Variable</a:t>
            </a:r>
            <a:endParaRPr b="1" i="0" sz="1800">
              <a:solidFill>
                <a:schemeClr val="lt1"/>
              </a:solidFill>
              <a:latin typeface="Arial"/>
              <a:ea typeface="Arial"/>
              <a:cs typeface="Arial"/>
              <a:sym typeface="Arial"/>
            </a:endParaRPr>
          </a:p>
        </p:txBody>
      </p:sp>
      <p:pic>
        <p:nvPicPr>
          <p:cNvPr id="619" name="Google Shape;619;p77"/>
          <p:cNvPicPr preferRelativeResize="0"/>
          <p:nvPr/>
        </p:nvPicPr>
        <p:blipFill rotWithShape="1">
          <a:blip r:embed="rId4">
            <a:alphaModFix/>
          </a:blip>
          <a:srcRect b="0" l="0" r="0" t="0"/>
          <a:stretch/>
        </p:blipFill>
        <p:spPr>
          <a:xfrm>
            <a:off x="410933" y="4174161"/>
            <a:ext cx="9831172" cy="179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871935" y="1030972"/>
            <a:ext cx="4937655" cy="5006492"/>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0"/>
              </a:spcBef>
              <a:spcAft>
                <a:spcPts val="0"/>
              </a:spcAft>
              <a:buSzPct val="80000"/>
              <a:buNone/>
            </a:pPr>
            <a:r>
              <a:rPr b="1" lang="en-US" sz="3500">
                <a:solidFill>
                  <a:schemeClr val="dk1"/>
                </a:solidFill>
                <a:latin typeface="Calibri"/>
                <a:ea typeface="Calibri"/>
                <a:cs typeface="Calibri"/>
                <a:sym typeface="Calibri"/>
              </a:rPr>
              <a:t>TypeScript Data Type</a:t>
            </a:r>
            <a:endParaRPr sz="3500">
              <a:solidFill>
                <a:schemeClr val="lt1"/>
              </a:solidFill>
              <a:latin typeface="Arial"/>
              <a:ea typeface="Arial"/>
              <a:cs typeface="Arial"/>
              <a:sym typeface="Arial"/>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Number</a:t>
            </a:r>
            <a:endParaRPr sz="2600">
              <a:solidFill>
                <a:schemeClr val="lt1"/>
              </a:solidFill>
              <a:latin typeface="Arial"/>
              <a:ea typeface="Arial"/>
              <a:cs typeface="Arial"/>
              <a:sym typeface="Arial"/>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String</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Boolean</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Array</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Tuple</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Enum</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Union</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Any</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Void</a:t>
            </a:r>
            <a:endParaRPr/>
          </a:p>
          <a:p>
            <a:pPr indent="-342900" lvl="0" marL="342900" rtl="0" algn="l">
              <a:spcBef>
                <a:spcPts val="1081"/>
              </a:spcBef>
              <a:spcAft>
                <a:spcPts val="0"/>
              </a:spcAft>
              <a:buSzPct val="79999"/>
              <a:buFont typeface="Arial"/>
              <a:buChar char="•"/>
            </a:pPr>
            <a:r>
              <a:rPr lang="en-US" sz="2600">
                <a:solidFill>
                  <a:schemeClr val="lt1"/>
                </a:solidFill>
                <a:latin typeface="Arial"/>
                <a:ea typeface="Arial"/>
                <a:cs typeface="Arial"/>
                <a:sym typeface="Arial"/>
              </a:rPr>
              <a:t>Never</a:t>
            </a:r>
            <a:endParaRPr sz="2600">
              <a:solidFill>
                <a:schemeClr val="lt1"/>
              </a:solidFill>
            </a:endParaRPr>
          </a:p>
        </p:txBody>
      </p:sp>
      <p:sp>
        <p:nvSpPr>
          <p:cNvPr id="171" name="Google Shape;171;p24"/>
          <p:cNvSpPr txBox="1"/>
          <p:nvPr>
            <p:ph idx="2" type="body"/>
          </p:nvPr>
        </p:nvSpPr>
        <p:spPr>
          <a:xfrm>
            <a:off x="5880799" y="2460101"/>
            <a:ext cx="4934479" cy="1678979"/>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20000"/>
              </a:lnSpc>
              <a:spcBef>
                <a:spcPts val="0"/>
              </a:spcBef>
              <a:spcAft>
                <a:spcPts val="0"/>
              </a:spcAft>
              <a:buSzPct val="80000"/>
              <a:buNone/>
            </a:pPr>
            <a:r>
              <a:rPr b="1" lang="en-US" sz="3500">
                <a:solidFill>
                  <a:schemeClr val="dk1"/>
                </a:solidFill>
                <a:latin typeface="Calibri"/>
                <a:ea typeface="Calibri"/>
                <a:cs typeface="Calibri"/>
                <a:sym typeface="Calibri"/>
              </a:rPr>
              <a:t>Variable Declaration</a:t>
            </a:r>
            <a:br>
              <a:rPr lang="en-US"/>
            </a:br>
            <a:r>
              <a:rPr lang="en-US" sz="2600">
                <a:solidFill>
                  <a:schemeClr val="lt1"/>
                </a:solidFill>
                <a:latin typeface="Arial"/>
                <a:ea typeface="Arial"/>
                <a:cs typeface="Arial"/>
                <a:sym typeface="Arial"/>
              </a:rPr>
              <a:t>Variables can be declared using : </a:t>
            </a:r>
            <a:br>
              <a:rPr lang="en-US" sz="2600">
                <a:latin typeface="Arial"/>
                <a:ea typeface="Arial"/>
                <a:cs typeface="Arial"/>
                <a:sym typeface="Arial"/>
              </a:rPr>
            </a:br>
            <a:r>
              <a:rPr b="1" lang="en-US" sz="2600">
                <a:solidFill>
                  <a:schemeClr val="dk1"/>
                </a:solidFill>
                <a:latin typeface="Arial"/>
                <a:ea typeface="Arial"/>
                <a:cs typeface="Arial"/>
                <a:sym typeface="Arial"/>
              </a:rPr>
              <a:t>var, let, const</a:t>
            </a:r>
            <a:endParaRPr sz="2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8"/>
          <p:cNvSpPr/>
          <p:nvPr/>
        </p:nvSpPr>
        <p:spPr>
          <a:xfrm>
            <a:off x="274032" y="239877"/>
            <a:ext cx="4224233"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lt1"/>
                </a:solidFill>
                <a:latin typeface="Arial"/>
                <a:ea typeface="Arial"/>
                <a:cs typeface="Arial"/>
                <a:sym typeface="Arial"/>
              </a:rPr>
              <a:t>* Renaming an Export from a Module</a:t>
            </a:r>
            <a:endParaRPr b="1" i="0" sz="1800">
              <a:solidFill>
                <a:schemeClr val="lt1"/>
              </a:solidFill>
              <a:latin typeface="Arial"/>
              <a:ea typeface="Arial"/>
              <a:cs typeface="Arial"/>
              <a:sym typeface="Arial"/>
            </a:endParaRPr>
          </a:p>
        </p:txBody>
      </p:sp>
      <p:pic>
        <p:nvPicPr>
          <p:cNvPr id="625" name="Google Shape;625;p78"/>
          <p:cNvPicPr preferRelativeResize="0"/>
          <p:nvPr/>
        </p:nvPicPr>
        <p:blipFill rotWithShape="1">
          <a:blip r:embed="rId3">
            <a:alphaModFix/>
          </a:blip>
          <a:srcRect b="0" l="0" r="0" t="0"/>
          <a:stretch/>
        </p:blipFill>
        <p:spPr>
          <a:xfrm>
            <a:off x="391880" y="737635"/>
            <a:ext cx="9840698" cy="1390844"/>
          </a:xfrm>
          <a:prstGeom prst="rect">
            <a:avLst/>
          </a:prstGeom>
          <a:noFill/>
          <a:ln>
            <a:noFill/>
          </a:ln>
        </p:spPr>
      </p:pic>
      <p:sp>
        <p:nvSpPr>
          <p:cNvPr id="626" name="Google Shape;626;p78"/>
          <p:cNvSpPr/>
          <p:nvPr/>
        </p:nvSpPr>
        <p:spPr>
          <a:xfrm>
            <a:off x="274032" y="2259742"/>
            <a:ext cx="3996800" cy="400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181717"/>
                </a:solidFill>
                <a:latin typeface="Arial"/>
                <a:ea typeface="Arial"/>
                <a:cs typeface="Arial"/>
                <a:sym typeface="Arial"/>
              </a:rPr>
              <a:t>Compiling a Typescript Module</a:t>
            </a:r>
            <a:endParaRPr b="1" i="0" sz="2000">
              <a:solidFill>
                <a:srgbClr val="181717"/>
              </a:solidFill>
              <a:latin typeface="Arial"/>
              <a:ea typeface="Arial"/>
              <a:cs typeface="Arial"/>
              <a:sym typeface="Arial"/>
            </a:endParaRPr>
          </a:p>
        </p:txBody>
      </p:sp>
      <p:sp>
        <p:nvSpPr>
          <p:cNvPr id="627" name="Google Shape;627;p78"/>
          <p:cNvSpPr/>
          <p:nvPr/>
        </p:nvSpPr>
        <p:spPr>
          <a:xfrm>
            <a:off x="330925" y="2659852"/>
            <a:ext cx="11458304" cy="258532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We cannot use typescript modules directly in our application. We need to use the JavaScript for typescript modules. To get the JavaScript files for the typescript modules, we need to compile modules using typescript compiler.</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Compilation of a module depends on the target environment you are aiming for. The typescript compiler generates the JavaScript code based on the module target option specified during compilation.</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Use the following command to compile a typescript module and generate the JavaScript code.</a:t>
            </a:r>
            <a:endParaRPr sz="1800">
              <a:solidFill>
                <a:schemeClr val="lt1"/>
              </a:solidFill>
              <a:latin typeface="Arial"/>
              <a:ea typeface="Arial"/>
              <a:cs typeface="Arial"/>
              <a:sym typeface="Arial"/>
            </a:endParaRPr>
          </a:p>
        </p:txBody>
      </p:sp>
      <p:sp>
        <p:nvSpPr>
          <p:cNvPr id="628" name="Google Shape;628;p78"/>
          <p:cNvSpPr/>
          <p:nvPr/>
        </p:nvSpPr>
        <p:spPr>
          <a:xfrm>
            <a:off x="444138" y="5341073"/>
            <a:ext cx="3520440" cy="435475"/>
          </a:xfrm>
          <a:prstGeom prst="rect">
            <a:avLst/>
          </a:prstGeom>
          <a:solidFill>
            <a:srgbClr val="F2F2F2"/>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78"/>
          <p:cNvSpPr/>
          <p:nvPr/>
        </p:nvSpPr>
        <p:spPr>
          <a:xfrm>
            <a:off x="564133" y="5358881"/>
            <a:ext cx="328044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Tsc --module &lt;target&gt; &lt;file path&gt;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9"/>
          <p:cNvSpPr/>
          <p:nvPr/>
        </p:nvSpPr>
        <p:spPr>
          <a:xfrm>
            <a:off x="206818" y="134027"/>
            <a:ext cx="4619919"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NAMESPACE</a:t>
            </a:r>
            <a:endParaRPr b="1" i="0" sz="3200">
              <a:solidFill>
                <a:srgbClr val="181717"/>
              </a:solidFill>
              <a:latin typeface="Calibri"/>
              <a:ea typeface="Calibri"/>
              <a:cs typeface="Calibri"/>
              <a:sym typeface="Calibri"/>
            </a:endParaRPr>
          </a:p>
        </p:txBody>
      </p:sp>
      <p:sp>
        <p:nvSpPr>
          <p:cNvPr id="635" name="Google Shape;635;p79"/>
          <p:cNvSpPr/>
          <p:nvPr/>
        </p:nvSpPr>
        <p:spPr>
          <a:xfrm>
            <a:off x="246004" y="656524"/>
            <a:ext cx="11575879" cy="170168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namespace is used for logical grouping of functionalities. A namespace can include interfaces, classes, functions and variables to support a single or a group of related functionalities.</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 namespace can be created using the namespace keyword followed by the namespace name. All the interfaces, classes etc. Can be defined in the curly brackets { }.</a:t>
            </a:r>
            <a:endParaRPr sz="1800">
              <a:solidFill>
                <a:schemeClr val="lt1"/>
              </a:solidFill>
              <a:latin typeface="Arial"/>
              <a:ea typeface="Arial"/>
              <a:cs typeface="Arial"/>
              <a:sym typeface="Arial"/>
            </a:endParaRPr>
          </a:p>
        </p:txBody>
      </p:sp>
      <p:sp>
        <p:nvSpPr>
          <p:cNvPr id="636" name="Google Shape;636;p79"/>
          <p:cNvSpPr/>
          <p:nvPr/>
        </p:nvSpPr>
        <p:spPr>
          <a:xfrm>
            <a:off x="246004" y="2362728"/>
            <a:ext cx="109815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Consider the following example of different string functions in the stringutilities namespace.</a:t>
            </a:r>
            <a:endParaRPr sz="1800">
              <a:solidFill>
                <a:schemeClr val="dk1"/>
              </a:solidFill>
              <a:latin typeface="Arial"/>
              <a:ea typeface="Arial"/>
              <a:cs typeface="Arial"/>
              <a:sym typeface="Arial"/>
            </a:endParaRPr>
          </a:p>
        </p:txBody>
      </p:sp>
      <p:pic>
        <p:nvPicPr>
          <p:cNvPr id="637" name="Google Shape;637;p79"/>
          <p:cNvPicPr preferRelativeResize="0"/>
          <p:nvPr/>
        </p:nvPicPr>
        <p:blipFill rotWithShape="1">
          <a:blip r:embed="rId3">
            <a:alphaModFix/>
          </a:blip>
          <a:srcRect b="0" l="0" r="0" t="0"/>
          <a:stretch/>
        </p:blipFill>
        <p:spPr>
          <a:xfrm>
            <a:off x="317850" y="2914786"/>
            <a:ext cx="9296413" cy="2743796"/>
          </a:xfrm>
          <a:prstGeom prst="rect">
            <a:avLst/>
          </a:prstGeom>
          <a:noFill/>
          <a:ln>
            <a:noFill/>
          </a:ln>
        </p:spPr>
      </p:pic>
      <p:sp>
        <p:nvSpPr>
          <p:cNvPr id="638" name="Google Shape;638;p79"/>
          <p:cNvSpPr/>
          <p:nvPr/>
        </p:nvSpPr>
        <p:spPr>
          <a:xfrm>
            <a:off x="246004" y="5658582"/>
            <a:ext cx="11379937"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StringUtility.ts file includes the namespace StringUtility which includes two simple string functions. The StringUtility namespace makes a logical grouping of the important string functions for our application.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0"/>
          <p:cNvSpPr/>
          <p:nvPr/>
        </p:nvSpPr>
        <p:spPr>
          <a:xfrm>
            <a:off x="572843" y="808575"/>
            <a:ext cx="11517087"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By default, namespace components cannot be used in other modules or namespaces. You must export each component to make it accessible outside, using the export keyword as shown below.</a:t>
            </a:r>
            <a:endParaRPr sz="1800">
              <a:solidFill>
                <a:schemeClr val="lt1"/>
              </a:solidFill>
              <a:latin typeface="Arial"/>
              <a:ea typeface="Arial"/>
              <a:cs typeface="Arial"/>
              <a:sym typeface="Arial"/>
            </a:endParaRPr>
          </a:p>
        </p:txBody>
      </p:sp>
      <p:pic>
        <p:nvPicPr>
          <p:cNvPr id="644" name="Google Shape;644;p80"/>
          <p:cNvPicPr preferRelativeResize="0"/>
          <p:nvPr/>
        </p:nvPicPr>
        <p:blipFill rotWithShape="1">
          <a:blip r:embed="rId3">
            <a:alphaModFix/>
          </a:blip>
          <a:srcRect b="0" l="0" r="0" t="0"/>
          <a:stretch/>
        </p:blipFill>
        <p:spPr>
          <a:xfrm>
            <a:off x="658156" y="1802057"/>
            <a:ext cx="9831172" cy="2857899"/>
          </a:xfrm>
          <a:prstGeom prst="rect">
            <a:avLst/>
          </a:prstGeom>
          <a:noFill/>
          <a:ln>
            <a:noFill/>
          </a:ln>
        </p:spPr>
      </p:pic>
      <p:sp>
        <p:nvSpPr>
          <p:cNvPr id="645" name="Google Shape;645;p80"/>
          <p:cNvSpPr/>
          <p:nvPr/>
        </p:nvSpPr>
        <p:spPr>
          <a:xfrm>
            <a:off x="572843" y="4775655"/>
            <a:ext cx="9798424"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Now, we can use the stringutility namespace elsewhere. The following JavaScript code will be generated for the above namespace.</a:t>
            </a:r>
            <a:endParaRPr sz="1800">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81"/>
          <p:cNvPicPr preferRelativeResize="0"/>
          <p:nvPr/>
        </p:nvPicPr>
        <p:blipFill rotWithShape="1">
          <a:blip r:embed="rId3">
            <a:alphaModFix/>
          </a:blip>
          <a:srcRect b="0" l="0" r="0" t="0"/>
          <a:stretch/>
        </p:blipFill>
        <p:spPr>
          <a:xfrm>
            <a:off x="474115" y="590820"/>
            <a:ext cx="10526594" cy="4134427"/>
          </a:xfrm>
          <a:prstGeom prst="rect">
            <a:avLst/>
          </a:prstGeom>
          <a:noFill/>
          <a:ln>
            <a:noFill/>
          </a:ln>
        </p:spPr>
      </p:pic>
      <p:sp>
        <p:nvSpPr>
          <p:cNvPr id="651" name="Google Shape;651;p81"/>
          <p:cNvSpPr/>
          <p:nvPr/>
        </p:nvSpPr>
        <p:spPr>
          <a:xfrm>
            <a:off x="384468" y="4958406"/>
            <a:ext cx="10327341"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As you can see, the above generated JavaScript code for the namespace uses the IIFE pattern to stop polluting the global scope.</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Let's use the above stringutility namespace in the employee module, as shown below.</a:t>
            </a:r>
            <a:endParaRPr sz="1800">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82"/>
          <p:cNvPicPr preferRelativeResize="0"/>
          <p:nvPr/>
        </p:nvPicPr>
        <p:blipFill rotWithShape="1">
          <a:blip r:embed="rId3">
            <a:alphaModFix/>
          </a:blip>
          <a:srcRect b="0" l="0" r="0" t="0"/>
          <a:stretch/>
        </p:blipFill>
        <p:spPr>
          <a:xfrm>
            <a:off x="303223" y="309234"/>
            <a:ext cx="10109583" cy="4520545"/>
          </a:xfrm>
          <a:prstGeom prst="rect">
            <a:avLst/>
          </a:prstGeom>
          <a:noFill/>
          <a:ln>
            <a:noFill/>
          </a:ln>
        </p:spPr>
      </p:pic>
      <p:sp>
        <p:nvSpPr>
          <p:cNvPr id="657" name="Google Shape;657;p82"/>
          <p:cNvSpPr/>
          <p:nvPr/>
        </p:nvSpPr>
        <p:spPr>
          <a:xfrm>
            <a:off x="188256" y="4829779"/>
            <a:ext cx="11438967"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endParaRPr sz="1800">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3"/>
          <p:cNvSpPr/>
          <p:nvPr/>
        </p:nvSpPr>
        <p:spPr>
          <a:xfrm>
            <a:off x="264233" y="232193"/>
            <a:ext cx="3989747"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GENERIC</a:t>
            </a:r>
            <a:endParaRPr b="1" i="0" sz="3200">
              <a:solidFill>
                <a:srgbClr val="181717"/>
              </a:solidFill>
              <a:latin typeface="Calibri"/>
              <a:ea typeface="Calibri"/>
              <a:cs typeface="Calibri"/>
              <a:sym typeface="Calibri"/>
            </a:endParaRPr>
          </a:p>
        </p:txBody>
      </p:sp>
      <p:sp>
        <p:nvSpPr>
          <p:cNvPr id="663" name="Google Shape;663;p83"/>
          <p:cNvSpPr/>
          <p:nvPr/>
        </p:nvSpPr>
        <p:spPr>
          <a:xfrm>
            <a:off x="264233" y="671006"/>
            <a:ext cx="11479532" cy="253268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When writing programs, one of the most important aspects is to build reusable components. This ensures that the program is flexible as well as scalable in the long-term.</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Let's see why we need generics using the following example.</a:t>
            </a:r>
            <a:endParaRPr sz="1800">
              <a:solidFill>
                <a:schemeClr val="lt1"/>
              </a:solidFill>
              <a:latin typeface="Arial"/>
              <a:ea typeface="Arial"/>
              <a:cs typeface="Arial"/>
              <a:sym typeface="Arial"/>
            </a:endParaRPr>
          </a:p>
        </p:txBody>
      </p:sp>
      <p:grpSp>
        <p:nvGrpSpPr>
          <p:cNvPr id="664" name="Google Shape;664;p83"/>
          <p:cNvGrpSpPr/>
          <p:nvPr/>
        </p:nvGrpSpPr>
        <p:grpSpPr>
          <a:xfrm>
            <a:off x="353880" y="3260002"/>
            <a:ext cx="10869932" cy="3281082"/>
            <a:chOff x="264233" y="3352800"/>
            <a:chExt cx="10869932" cy="3281082"/>
          </a:xfrm>
        </p:grpSpPr>
        <p:sp>
          <p:nvSpPr>
            <p:cNvPr id="665" name="Google Shape;665;p83"/>
            <p:cNvSpPr/>
            <p:nvPr/>
          </p:nvSpPr>
          <p:spPr>
            <a:xfrm>
              <a:off x="264233" y="3352800"/>
              <a:ext cx="10869932" cy="3281082"/>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666" name="Google Shape;666;p83"/>
            <p:cNvPicPr preferRelativeResize="0"/>
            <p:nvPr/>
          </p:nvPicPr>
          <p:blipFill rotWithShape="1">
            <a:blip r:embed="rId3">
              <a:alphaModFix/>
            </a:blip>
            <a:srcRect b="0" l="0" r="0" t="0"/>
            <a:stretch/>
          </p:blipFill>
          <p:spPr>
            <a:xfrm>
              <a:off x="348879" y="3455120"/>
              <a:ext cx="10669489" cy="3067478"/>
            </a:xfrm>
            <a:prstGeom prst="rect">
              <a:avLst/>
            </a:prstGeom>
            <a:noFill/>
            <a:ln>
              <a:noFill/>
            </a:ln>
          </p:spPr>
        </p:pic>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84"/>
          <p:cNvPicPr preferRelativeResize="0"/>
          <p:nvPr/>
        </p:nvPicPr>
        <p:blipFill rotWithShape="1">
          <a:blip r:embed="rId3">
            <a:alphaModFix/>
          </a:blip>
          <a:srcRect b="0" l="0" r="0" t="0"/>
          <a:stretch/>
        </p:blipFill>
        <p:spPr>
          <a:xfrm>
            <a:off x="233084" y="3572375"/>
            <a:ext cx="9484682" cy="3047115"/>
          </a:xfrm>
          <a:prstGeom prst="rect">
            <a:avLst/>
          </a:prstGeom>
          <a:noFill/>
          <a:ln>
            <a:noFill/>
          </a:ln>
        </p:spPr>
      </p:pic>
      <p:sp>
        <p:nvSpPr>
          <p:cNvPr id="672" name="Google Shape;672;p84"/>
          <p:cNvSpPr/>
          <p:nvPr/>
        </p:nvSpPr>
        <p:spPr>
          <a:xfrm>
            <a:off x="188259" y="96015"/>
            <a:ext cx="11707906" cy="341632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endParaRPr/>
          </a:p>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The above function can be rewritten as a generic function as below.</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5"/>
          <p:cNvSpPr/>
          <p:nvPr/>
        </p:nvSpPr>
        <p:spPr>
          <a:xfrm>
            <a:off x="231368" y="214264"/>
            <a:ext cx="3678956"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181717"/>
                </a:solidFill>
                <a:latin typeface="Calibri"/>
                <a:ea typeface="Calibri"/>
                <a:cs typeface="Calibri"/>
                <a:sym typeface="Calibri"/>
              </a:rPr>
              <a:t>MULTIPLE TYPE VARIABLES:</a:t>
            </a:r>
            <a:endParaRPr b="1" i="0" sz="2400">
              <a:solidFill>
                <a:srgbClr val="181717"/>
              </a:solidFill>
              <a:latin typeface="Calibri"/>
              <a:ea typeface="Calibri"/>
              <a:cs typeface="Calibri"/>
              <a:sym typeface="Calibri"/>
            </a:endParaRPr>
          </a:p>
        </p:txBody>
      </p:sp>
      <p:sp>
        <p:nvSpPr>
          <p:cNvPr id="678" name="Google Shape;678;p85"/>
          <p:cNvSpPr/>
          <p:nvPr/>
        </p:nvSpPr>
        <p:spPr>
          <a:xfrm>
            <a:off x="249298" y="634681"/>
            <a:ext cx="9439835"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We can specify multiple type variables with different names as shown below.</a:t>
            </a:r>
            <a:endParaRPr sz="1800">
              <a:solidFill>
                <a:schemeClr val="lt1"/>
              </a:solidFill>
              <a:latin typeface="Arial"/>
              <a:ea typeface="Arial"/>
              <a:cs typeface="Arial"/>
              <a:sym typeface="Arial"/>
            </a:endParaRPr>
          </a:p>
        </p:txBody>
      </p:sp>
      <p:sp>
        <p:nvSpPr>
          <p:cNvPr id="679" name="Google Shape;679;p85"/>
          <p:cNvSpPr/>
          <p:nvPr/>
        </p:nvSpPr>
        <p:spPr>
          <a:xfrm>
            <a:off x="249298" y="3633183"/>
            <a:ext cx="9144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Generic type can also be used with other non-generic types.</a:t>
            </a:r>
            <a:endParaRPr sz="1800">
              <a:solidFill>
                <a:schemeClr val="lt1"/>
              </a:solidFill>
              <a:latin typeface="Arial"/>
              <a:ea typeface="Arial"/>
              <a:cs typeface="Arial"/>
              <a:sym typeface="Arial"/>
            </a:endParaRPr>
          </a:p>
        </p:txBody>
      </p:sp>
      <p:pic>
        <p:nvPicPr>
          <p:cNvPr id="680" name="Google Shape;680;p85"/>
          <p:cNvPicPr preferRelativeResize="0"/>
          <p:nvPr/>
        </p:nvPicPr>
        <p:blipFill rotWithShape="1">
          <a:blip r:embed="rId3">
            <a:alphaModFix/>
          </a:blip>
          <a:srcRect b="0" l="0" r="0" t="0"/>
          <a:stretch/>
        </p:blipFill>
        <p:spPr>
          <a:xfrm>
            <a:off x="329555" y="1190461"/>
            <a:ext cx="10564699" cy="2343477"/>
          </a:xfrm>
          <a:prstGeom prst="rect">
            <a:avLst/>
          </a:prstGeom>
          <a:noFill/>
          <a:ln>
            <a:noFill/>
          </a:ln>
        </p:spPr>
      </p:pic>
      <p:pic>
        <p:nvPicPr>
          <p:cNvPr id="681" name="Google Shape;681;p85"/>
          <p:cNvPicPr preferRelativeResize="0"/>
          <p:nvPr/>
        </p:nvPicPr>
        <p:blipFill rotWithShape="1">
          <a:blip r:embed="rId4">
            <a:alphaModFix/>
          </a:blip>
          <a:srcRect b="0" l="0" r="0" t="0"/>
          <a:stretch/>
        </p:blipFill>
        <p:spPr>
          <a:xfrm>
            <a:off x="339081" y="4101760"/>
            <a:ext cx="10555173" cy="229584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6"/>
          <p:cNvSpPr/>
          <p:nvPr/>
        </p:nvSpPr>
        <p:spPr>
          <a:xfrm>
            <a:off x="217652" y="250122"/>
            <a:ext cx="6073073"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181717"/>
                </a:solidFill>
                <a:latin typeface="Calibri"/>
                <a:ea typeface="Calibri"/>
                <a:cs typeface="Calibri"/>
                <a:sym typeface="Calibri"/>
              </a:rPr>
              <a:t>METHODS AND PROPERTIES OF GENERIC TYPE</a:t>
            </a:r>
            <a:endParaRPr b="1" i="0" sz="2400">
              <a:solidFill>
                <a:srgbClr val="181717"/>
              </a:solidFill>
              <a:latin typeface="Calibri"/>
              <a:ea typeface="Calibri"/>
              <a:cs typeface="Calibri"/>
              <a:sym typeface="Calibri"/>
            </a:endParaRPr>
          </a:p>
        </p:txBody>
      </p:sp>
      <p:sp>
        <p:nvSpPr>
          <p:cNvPr id="687" name="Google Shape;687;p86"/>
          <p:cNvSpPr/>
          <p:nvPr/>
        </p:nvSpPr>
        <p:spPr>
          <a:xfrm>
            <a:off x="235581" y="679789"/>
            <a:ext cx="11660583"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When using type variables to create generic components, typescript forces us to use only general methods which are available for every type.</a:t>
            </a:r>
            <a:endParaRPr sz="1800">
              <a:solidFill>
                <a:schemeClr val="lt1"/>
              </a:solidFill>
              <a:latin typeface="Arial"/>
              <a:ea typeface="Arial"/>
              <a:cs typeface="Arial"/>
              <a:sym typeface="Arial"/>
            </a:endParaRPr>
          </a:p>
        </p:txBody>
      </p:sp>
      <p:pic>
        <p:nvPicPr>
          <p:cNvPr id="688" name="Google Shape;688;p86"/>
          <p:cNvPicPr preferRelativeResize="0"/>
          <p:nvPr/>
        </p:nvPicPr>
        <p:blipFill rotWithShape="1">
          <a:blip r:embed="rId3">
            <a:alphaModFix/>
          </a:blip>
          <a:srcRect b="0" l="0" r="0" t="0"/>
          <a:stretch/>
        </p:blipFill>
        <p:spPr>
          <a:xfrm>
            <a:off x="316390" y="1627405"/>
            <a:ext cx="10555173" cy="3639058"/>
          </a:xfrm>
          <a:prstGeom prst="rect">
            <a:avLst/>
          </a:prstGeom>
          <a:noFill/>
          <a:ln>
            <a:noFill/>
          </a:ln>
        </p:spPr>
      </p:pic>
      <p:sp>
        <p:nvSpPr>
          <p:cNvPr id="689" name="Google Shape;689;p86"/>
          <p:cNvSpPr/>
          <p:nvPr/>
        </p:nvSpPr>
        <p:spPr>
          <a:xfrm>
            <a:off x="235581" y="5230940"/>
            <a:ext cx="11579774"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example, id.Tostring() and name.Tostring() method calls are correct because the tostring() method is available for all types. However, type specific methods such as tofixed() for number type or touppercase() for string type cannot be called. The compiler will give an error.</a:t>
            </a:r>
            <a:endParaRPr sz="1800">
              <a:solidFill>
                <a:schemeClr val="lt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7"/>
          <p:cNvSpPr/>
          <p:nvPr/>
        </p:nvSpPr>
        <p:spPr>
          <a:xfrm>
            <a:off x="187592" y="205299"/>
            <a:ext cx="5398081"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COMPILE TYPESCRIPT PROJECT</a:t>
            </a:r>
            <a:endParaRPr b="1" i="0" sz="3200">
              <a:solidFill>
                <a:srgbClr val="181717"/>
              </a:solidFill>
              <a:latin typeface="Calibri"/>
              <a:ea typeface="Calibri"/>
              <a:cs typeface="Calibri"/>
              <a:sym typeface="Calibri"/>
            </a:endParaRPr>
          </a:p>
        </p:txBody>
      </p:sp>
      <p:sp>
        <p:nvSpPr>
          <p:cNvPr id="695" name="Google Shape;695;p87"/>
          <p:cNvSpPr/>
          <p:nvPr/>
        </p:nvSpPr>
        <p:spPr>
          <a:xfrm>
            <a:off x="223452" y="790074"/>
            <a:ext cx="11690642" cy="128753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As you know, typescript files can be compiled using the tsc &lt;file name&gt;.ts command. It will be tedious to compile multiple .ts files in a large project. So, typescript provides another option to compile all or certain .Ts files of the project.</a:t>
            </a:r>
            <a:endParaRPr sz="1800">
              <a:solidFill>
                <a:schemeClr val="lt1"/>
              </a:solidFill>
              <a:latin typeface="Arial"/>
              <a:ea typeface="Arial"/>
              <a:cs typeface="Arial"/>
              <a:sym typeface="Arial"/>
            </a:endParaRPr>
          </a:p>
        </p:txBody>
      </p:sp>
      <p:sp>
        <p:nvSpPr>
          <p:cNvPr id="696" name="Google Shape;696;p87"/>
          <p:cNvSpPr/>
          <p:nvPr/>
        </p:nvSpPr>
        <p:spPr>
          <a:xfrm>
            <a:off x="223452" y="2400771"/>
            <a:ext cx="2970685"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181717"/>
                </a:solidFill>
                <a:latin typeface="Roboto"/>
                <a:ea typeface="Roboto"/>
                <a:cs typeface="Roboto"/>
                <a:sym typeface="Roboto"/>
              </a:rPr>
              <a:t>“ tsconfig.json “</a:t>
            </a:r>
            <a:endParaRPr b="1" i="0" sz="2800">
              <a:solidFill>
                <a:srgbClr val="181717"/>
              </a:solidFill>
              <a:latin typeface="Roboto"/>
              <a:ea typeface="Roboto"/>
              <a:cs typeface="Roboto"/>
              <a:sym typeface="Roboto"/>
            </a:endParaRPr>
          </a:p>
        </p:txBody>
      </p:sp>
      <p:sp>
        <p:nvSpPr>
          <p:cNvPr id="697" name="Google Shape;697;p87"/>
          <p:cNvSpPr/>
          <p:nvPr/>
        </p:nvSpPr>
        <p:spPr>
          <a:xfrm>
            <a:off x="223452" y="2926188"/>
            <a:ext cx="7136572" cy="300082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Typescript supports compiling a whole project at once by including the tsconfig.Json file in the root directory.</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tsconfig.Json file is a simple file in JSON format where we can specify various options to tell the compiler how to compile the current project.</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Consider the following simple project which includes two module files, one namespace file, tsconfig.Json and an html file.</a:t>
            </a:r>
            <a:endParaRPr sz="1800">
              <a:solidFill>
                <a:schemeClr val="lt1"/>
              </a:solidFill>
              <a:latin typeface="Arial"/>
              <a:ea typeface="Arial"/>
              <a:cs typeface="Arial"/>
              <a:sym typeface="Arial"/>
            </a:endParaRPr>
          </a:p>
        </p:txBody>
      </p:sp>
      <p:pic>
        <p:nvPicPr>
          <p:cNvPr id="698" name="Google Shape;698;p87"/>
          <p:cNvPicPr preferRelativeResize="0"/>
          <p:nvPr/>
        </p:nvPicPr>
        <p:blipFill rotWithShape="1">
          <a:blip r:embed="rId3">
            <a:alphaModFix/>
          </a:blip>
          <a:srcRect b="0" l="0" r="0" t="0"/>
          <a:stretch/>
        </p:blipFill>
        <p:spPr>
          <a:xfrm>
            <a:off x="7729547" y="2954794"/>
            <a:ext cx="3886742" cy="2972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5"/>
          <p:cNvPicPr preferRelativeResize="0"/>
          <p:nvPr/>
        </p:nvPicPr>
        <p:blipFill rotWithShape="1">
          <a:blip r:embed="rId3">
            <a:alphaModFix/>
          </a:blip>
          <a:srcRect b="0" l="0" r="0" t="0"/>
          <a:stretch/>
        </p:blipFill>
        <p:spPr>
          <a:xfrm>
            <a:off x="1163060" y="872894"/>
            <a:ext cx="9926435" cy="2762636"/>
          </a:xfrm>
          <a:prstGeom prst="rect">
            <a:avLst/>
          </a:prstGeom>
          <a:noFill/>
          <a:ln>
            <a:noFill/>
          </a:ln>
        </p:spPr>
      </p:pic>
      <p:pic>
        <p:nvPicPr>
          <p:cNvPr id="177" name="Google Shape;177;p25"/>
          <p:cNvPicPr preferRelativeResize="0"/>
          <p:nvPr/>
        </p:nvPicPr>
        <p:blipFill rotWithShape="1">
          <a:blip r:embed="rId4">
            <a:alphaModFix/>
          </a:blip>
          <a:srcRect b="0" l="0" r="0" t="0"/>
          <a:stretch/>
        </p:blipFill>
        <p:spPr>
          <a:xfrm>
            <a:off x="1151834" y="4389740"/>
            <a:ext cx="9946071" cy="1466039"/>
          </a:xfrm>
          <a:prstGeom prst="rect">
            <a:avLst/>
          </a:prstGeom>
          <a:noFill/>
          <a:ln>
            <a:noFill/>
          </a:ln>
        </p:spPr>
      </p:pic>
      <p:sp>
        <p:nvSpPr>
          <p:cNvPr id="178" name="Google Shape;178;p25"/>
          <p:cNvSpPr/>
          <p:nvPr/>
        </p:nvSpPr>
        <p:spPr>
          <a:xfrm>
            <a:off x="1068958" y="207788"/>
            <a:ext cx="5633465"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rgbClr val="181717"/>
                </a:solidFill>
                <a:latin typeface="Calibri"/>
                <a:ea typeface="Calibri"/>
                <a:cs typeface="Calibri"/>
                <a:sym typeface="Calibri"/>
              </a:rPr>
              <a:t>TypeScript Data Type - NUMBER</a:t>
            </a:r>
            <a:endParaRPr b="1" i="0" sz="3200" u="none" cap="none" strike="noStrike">
              <a:solidFill>
                <a:srgbClr val="181717"/>
              </a:solidFill>
              <a:latin typeface="Calibri"/>
              <a:ea typeface="Calibri"/>
              <a:cs typeface="Calibri"/>
              <a:sym typeface="Calibri"/>
            </a:endParaRPr>
          </a:p>
        </p:txBody>
      </p:sp>
      <p:sp>
        <p:nvSpPr>
          <p:cNvPr id="179" name="Google Shape;179;p25"/>
          <p:cNvSpPr/>
          <p:nvPr/>
        </p:nvSpPr>
        <p:spPr>
          <a:xfrm>
            <a:off x="1023279" y="3778476"/>
            <a:ext cx="5339282" cy="970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rgbClr val="181717"/>
                </a:solidFill>
                <a:latin typeface="Calibri"/>
                <a:ea typeface="Calibri"/>
                <a:cs typeface="Calibri"/>
                <a:sym typeface="Calibri"/>
              </a:rPr>
              <a:t>TypeScript Data Type - STRING</a:t>
            </a:r>
            <a:endParaRPr b="1" i="0" sz="3200" u="none" cap="none" strike="noStrike">
              <a:solidFill>
                <a:srgbClr val="181717"/>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8"/>
          <p:cNvSpPr/>
          <p:nvPr/>
        </p:nvSpPr>
        <p:spPr>
          <a:xfrm>
            <a:off x="197224" y="325621"/>
            <a:ext cx="11170024" cy="13388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tsconfig.Json file includes empty curly brackets { } and does not include any options. In this case, the tsc command will consider the default values for the compiler options and compile all the .Ts files in a root directory and its sub-directories.</a:t>
            </a:r>
            <a:endParaRPr sz="1800">
              <a:solidFill>
                <a:schemeClr val="lt1"/>
              </a:solidFill>
              <a:latin typeface="Arial"/>
              <a:ea typeface="Arial"/>
              <a:cs typeface="Arial"/>
              <a:sym typeface="Arial"/>
            </a:endParaRPr>
          </a:p>
        </p:txBody>
      </p:sp>
      <p:sp>
        <p:nvSpPr>
          <p:cNvPr id="704" name="Google Shape;704;p88"/>
          <p:cNvSpPr/>
          <p:nvPr/>
        </p:nvSpPr>
        <p:spPr>
          <a:xfrm>
            <a:off x="197224" y="2758263"/>
            <a:ext cx="9332259"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tsc command will generate .js files for all .Ts files, as shown below.</a:t>
            </a:r>
            <a:endParaRPr sz="1800">
              <a:solidFill>
                <a:schemeClr val="lt1"/>
              </a:solidFill>
              <a:latin typeface="Arial"/>
              <a:ea typeface="Arial"/>
              <a:cs typeface="Arial"/>
              <a:sym typeface="Arial"/>
            </a:endParaRPr>
          </a:p>
        </p:txBody>
      </p:sp>
      <p:pic>
        <p:nvPicPr>
          <p:cNvPr id="705" name="Google Shape;705;p88"/>
          <p:cNvPicPr preferRelativeResize="0"/>
          <p:nvPr/>
        </p:nvPicPr>
        <p:blipFill rotWithShape="1">
          <a:blip r:embed="rId3">
            <a:alphaModFix/>
          </a:blip>
          <a:srcRect b="0" l="0" r="0" t="0"/>
          <a:stretch/>
        </p:blipFill>
        <p:spPr>
          <a:xfrm>
            <a:off x="8507507" y="2074816"/>
            <a:ext cx="3361766" cy="3757268"/>
          </a:xfrm>
          <a:prstGeom prst="rect">
            <a:avLst/>
          </a:prstGeom>
          <a:noFill/>
          <a:ln>
            <a:noFill/>
          </a:ln>
        </p:spPr>
      </p:pic>
      <p:sp>
        <p:nvSpPr>
          <p:cNvPr id="706" name="Google Shape;706;p88"/>
          <p:cNvSpPr/>
          <p:nvPr/>
        </p:nvSpPr>
        <p:spPr>
          <a:xfrm>
            <a:off x="197224" y="3200594"/>
            <a:ext cx="8014446" cy="216982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lt1"/>
                </a:solidFill>
                <a:latin typeface="Century Gothic"/>
                <a:ea typeface="Century Gothic"/>
                <a:cs typeface="Century Gothic"/>
                <a:sym typeface="Century Gothic"/>
              </a:rPr>
              <a:t>When using the tsc command to compile files, if a path to tsconfig.json is not specified, the compiler will look for the file in the current directory. If not found in the current directory, it will search for the tsconfig.json file in the parent directory. The compiler will not compile a project if a tsconfig file is absent.</a:t>
            </a:r>
            <a:endParaRPr/>
          </a:p>
        </p:txBody>
      </p:sp>
      <p:sp>
        <p:nvSpPr>
          <p:cNvPr id="707" name="Google Shape;707;p88"/>
          <p:cNvSpPr/>
          <p:nvPr/>
        </p:nvSpPr>
        <p:spPr>
          <a:xfrm>
            <a:off x="295836" y="1931713"/>
            <a:ext cx="2348754" cy="540364"/>
          </a:xfrm>
          <a:prstGeom prst="rect">
            <a:avLst/>
          </a:prstGeom>
          <a:solidFill>
            <a:schemeClr val="lt1"/>
          </a:solidFill>
          <a:ln cap="rnd" cmpd="sng" w="15875">
            <a:solidFill>
              <a:srgbClr val="C622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D:\typescript&gt;tsc</a:t>
            </a:r>
            <a:endParaRPr sz="1600">
              <a:solidFill>
                <a:schemeClr val="dk1"/>
              </a:solidFill>
              <a:latin typeface="Arial"/>
              <a:ea typeface="Arial"/>
              <a:cs typeface="Arial"/>
              <a:sym typeface="Arial"/>
            </a:endParaRPr>
          </a:p>
        </p:txBody>
      </p:sp>
      <p:sp>
        <p:nvSpPr>
          <p:cNvPr id="708" name="Google Shape;708;p88"/>
          <p:cNvSpPr/>
          <p:nvPr/>
        </p:nvSpPr>
        <p:spPr>
          <a:xfrm>
            <a:off x="197224" y="5370419"/>
            <a:ext cx="8014446"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If the tsconfig.json file is not found in the root directory, then you can specify the path using the --project or -p option, as shown below.</a:t>
            </a:r>
            <a:endParaRPr/>
          </a:p>
        </p:txBody>
      </p:sp>
      <p:sp>
        <p:nvSpPr>
          <p:cNvPr id="709" name="Google Shape;709;p88"/>
          <p:cNvSpPr/>
          <p:nvPr/>
        </p:nvSpPr>
        <p:spPr>
          <a:xfrm>
            <a:off x="8507507" y="5985337"/>
            <a:ext cx="3361766" cy="546847"/>
          </a:xfrm>
          <a:prstGeom prst="rect">
            <a:avLst/>
          </a:prstGeom>
          <a:solidFill>
            <a:schemeClr val="lt1"/>
          </a:solidFill>
          <a:ln cap="rnd" cmpd="sng" w="15875">
            <a:solidFill>
              <a:srgbClr val="C622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tsc -p &lt;path to tsconfig.json&gt;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9"/>
          <p:cNvSpPr/>
          <p:nvPr/>
        </p:nvSpPr>
        <p:spPr>
          <a:xfrm>
            <a:off x="358588" y="269865"/>
            <a:ext cx="11492753" cy="13388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Until now, we used an empty tsconfig.Json file and so, the typescript compiler used default settings to compile the typescript files. You can set different compiler options in the "compileroptions" property in the tsconfig.Json file, as shown below.</a:t>
            </a:r>
            <a:endParaRPr sz="1800">
              <a:solidFill>
                <a:schemeClr val="lt1"/>
              </a:solidFill>
              <a:latin typeface="Arial"/>
              <a:ea typeface="Arial"/>
              <a:cs typeface="Arial"/>
              <a:sym typeface="Arial"/>
            </a:endParaRPr>
          </a:p>
        </p:txBody>
      </p:sp>
      <p:pic>
        <p:nvPicPr>
          <p:cNvPr id="715" name="Google Shape;715;p89"/>
          <p:cNvPicPr preferRelativeResize="0"/>
          <p:nvPr/>
        </p:nvPicPr>
        <p:blipFill rotWithShape="1">
          <a:blip r:embed="rId3">
            <a:alphaModFix/>
          </a:blip>
          <a:srcRect b="0" l="0" r="0" t="0"/>
          <a:stretch/>
        </p:blipFill>
        <p:spPr>
          <a:xfrm>
            <a:off x="457200" y="1823560"/>
            <a:ext cx="10536120" cy="3591426"/>
          </a:xfrm>
          <a:prstGeom prst="rect">
            <a:avLst/>
          </a:prstGeom>
          <a:noFill/>
          <a:ln>
            <a:noFill/>
          </a:ln>
        </p:spPr>
      </p:pic>
      <p:sp>
        <p:nvSpPr>
          <p:cNvPr id="716" name="Google Shape;716;p89"/>
          <p:cNvSpPr/>
          <p:nvPr/>
        </p:nvSpPr>
        <p:spPr>
          <a:xfrm>
            <a:off x="358588" y="5611941"/>
            <a:ext cx="11672047"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In the above sample tsconfig.Json file, the compileroptions specifies the custom options for the typescript compiler to use when compiling a project.</a:t>
            </a:r>
            <a:endParaRPr sz="1800">
              <a:solidFill>
                <a:schemeClr val="lt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0"/>
          <p:cNvSpPr/>
          <p:nvPr/>
        </p:nvSpPr>
        <p:spPr>
          <a:xfrm>
            <a:off x="224117" y="242064"/>
            <a:ext cx="11672047"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You can also specify specific files to be compiled by using the "files" option. The files property provides a list of all files to be compiled.</a:t>
            </a:r>
            <a:endParaRPr sz="1800">
              <a:solidFill>
                <a:schemeClr val="lt1"/>
              </a:solidFill>
              <a:latin typeface="Arial"/>
              <a:ea typeface="Arial"/>
              <a:cs typeface="Arial"/>
              <a:sym typeface="Arial"/>
            </a:endParaRPr>
          </a:p>
        </p:txBody>
      </p:sp>
      <p:pic>
        <p:nvPicPr>
          <p:cNvPr id="722" name="Google Shape;722;p90"/>
          <p:cNvPicPr preferRelativeResize="0"/>
          <p:nvPr/>
        </p:nvPicPr>
        <p:blipFill rotWithShape="1">
          <a:blip r:embed="rId3">
            <a:alphaModFix/>
          </a:blip>
          <a:srcRect b="0" l="0" r="0" t="0"/>
          <a:stretch/>
        </p:blipFill>
        <p:spPr>
          <a:xfrm>
            <a:off x="326478" y="1245784"/>
            <a:ext cx="10517068" cy="4420217"/>
          </a:xfrm>
          <a:prstGeom prst="rect">
            <a:avLst/>
          </a:prstGeom>
          <a:noFill/>
          <a:ln>
            <a:noFill/>
          </a:ln>
        </p:spPr>
      </p:pic>
      <p:sp>
        <p:nvSpPr>
          <p:cNvPr id="723" name="Google Shape;723;p90"/>
          <p:cNvSpPr/>
          <p:nvPr/>
        </p:nvSpPr>
        <p:spPr>
          <a:xfrm>
            <a:off x="245792" y="5734932"/>
            <a:ext cx="11713125"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 above files option includes the file names to be compiled. Here, the compiler will only compile the employee.Ts file.</a:t>
            </a:r>
            <a:endParaRPr sz="1800">
              <a:solidFill>
                <a:schemeClr val="lt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1"/>
          <p:cNvSpPr/>
          <p:nvPr/>
        </p:nvSpPr>
        <p:spPr>
          <a:xfrm>
            <a:off x="259976" y="308847"/>
            <a:ext cx="113134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There are two additional properties that can be used to include or omit certain files: </a:t>
            </a:r>
            <a:r>
              <a:rPr lang="en-US" sz="1800">
                <a:solidFill>
                  <a:schemeClr val="dk1"/>
                </a:solidFill>
                <a:latin typeface="Arial"/>
                <a:ea typeface="Arial"/>
                <a:cs typeface="Arial"/>
                <a:sym typeface="Arial"/>
              </a:rPr>
              <a:t>include</a:t>
            </a:r>
            <a:r>
              <a:rPr lang="en-US" sz="1800">
                <a:solidFill>
                  <a:schemeClr val="lt1"/>
                </a:solidFill>
                <a:latin typeface="Arial"/>
                <a:ea typeface="Arial"/>
                <a:cs typeface="Arial"/>
                <a:sym typeface="Arial"/>
              </a:rPr>
              <a:t> and </a:t>
            </a:r>
            <a:r>
              <a:rPr lang="en-US" sz="1800">
                <a:solidFill>
                  <a:schemeClr val="dk1"/>
                </a:solidFill>
                <a:latin typeface="Arial"/>
                <a:ea typeface="Arial"/>
                <a:cs typeface="Arial"/>
                <a:sym typeface="Arial"/>
              </a:rPr>
              <a:t>exclude</a:t>
            </a:r>
            <a:r>
              <a:rPr lang="en-US"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729" name="Google Shape;729;p91"/>
          <p:cNvSpPr/>
          <p:nvPr/>
        </p:nvSpPr>
        <p:spPr>
          <a:xfrm>
            <a:off x="259976" y="678179"/>
            <a:ext cx="10452847"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All files specified in </a:t>
            </a:r>
            <a:r>
              <a:rPr lang="en-US" sz="1800">
                <a:solidFill>
                  <a:schemeClr val="dk1"/>
                </a:solidFill>
                <a:latin typeface="Arial"/>
                <a:ea typeface="Arial"/>
                <a:cs typeface="Arial"/>
                <a:sym typeface="Arial"/>
              </a:rPr>
              <a:t>include</a:t>
            </a:r>
            <a:r>
              <a:rPr lang="en-US" sz="1800">
                <a:solidFill>
                  <a:schemeClr val="lt1"/>
                </a:solidFill>
                <a:latin typeface="Arial"/>
                <a:ea typeface="Arial"/>
                <a:cs typeface="Arial"/>
                <a:sym typeface="Arial"/>
              </a:rPr>
              <a:t> will be compiled, except the ones specified in the exclude property.</a:t>
            </a:r>
            <a:endParaRPr sz="1800">
              <a:solidFill>
                <a:schemeClr val="lt1"/>
              </a:solidFill>
              <a:latin typeface="Arial"/>
              <a:ea typeface="Arial"/>
              <a:cs typeface="Arial"/>
              <a:sym typeface="Arial"/>
            </a:endParaRPr>
          </a:p>
        </p:txBody>
      </p:sp>
      <p:sp>
        <p:nvSpPr>
          <p:cNvPr id="730" name="Google Shape;730;p91"/>
          <p:cNvSpPr/>
          <p:nvPr/>
        </p:nvSpPr>
        <p:spPr>
          <a:xfrm>
            <a:off x="242046" y="1134714"/>
            <a:ext cx="11537577" cy="9233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All files specified in the exclude option are excluded by the compiler. Note that if a file in include has a dependency on another file, that file cannot be specified in the exclude property.</a:t>
            </a:r>
            <a:endParaRPr sz="1800">
              <a:solidFill>
                <a:schemeClr val="lt1"/>
              </a:solidFill>
              <a:latin typeface="Arial"/>
              <a:ea typeface="Arial"/>
              <a:cs typeface="Arial"/>
              <a:sym typeface="Arial"/>
            </a:endParaRPr>
          </a:p>
        </p:txBody>
      </p:sp>
      <p:pic>
        <p:nvPicPr>
          <p:cNvPr id="731" name="Google Shape;731;p91"/>
          <p:cNvPicPr preferRelativeResize="0"/>
          <p:nvPr/>
        </p:nvPicPr>
        <p:blipFill rotWithShape="1">
          <a:blip r:embed="rId3">
            <a:alphaModFix/>
          </a:blip>
          <a:srcRect b="0" l="0" r="0" t="0"/>
          <a:stretch/>
        </p:blipFill>
        <p:spPr>
          <a:xfrm>
            <a:off x="367554" y="2340954"/>
            <a:ext cx="7664824" cy="4140528"/>
          </a:xfrm>
          <a:prstGeom prst="rect">
            <a:avLst/>
          </a:prstGeom>
          <a:noFill/>
          <a:ln>
            <a:noFill/>
          </a:ln>
        </p:spPr>
      </p:pic>
      <p:sp>
        <p:nvSpPr>
          <p:cNvPr id="732" name="Google Shape;732;p91"/>
          <p:cNvSpPr/>
          <p:nvPr/>
        </p:nvSpPr>
        <p:spPr>
          <a:xfrm>
            <a:off x="8274423" y="2447364"/>
            <a:ext cx="2779060"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600">
                <a:solidFill>
                  <a:schemeClr val="dk1"/>
                </a:solidFill>
                <a:latin typeface="Arial"/>
                <a:ea typeface="Arial"/>
                <a:cs typeface="Arial"/>
                <a:sym typeface="Arial"/>
              </a:rPr>
              <a:t>Thus, the tsconfig.Json file includes all the options to indicate the compiler how to compile a project. Learn more about tsconfig.Json here.</a:t>
            </a:r>
            <a:endParaRPr sz="1600">
              <a:solidFill>
                <a:schemeClr val="dk1"/>
              </a:solidFill>
              <a:latin typeface="Arial"/>
              <a:ea typeface="Arial"/>
              <a:cs typeface="Arial"/>
              <a:sym typeface="Arial"/>
            </a:endParaRPr>
          </a:p>
        </p:txBody>
      </p:sp>
      <p:sp>
        <p:nvSpPr>
          <p:cNvPr id="733" name="Google Shape;733;p91"/>
          <p:cNvSpPr/>
          <p:nvPr/>
        </p:nvSpPr>
        <p:spPr>
          <a:xfrm>
            <a:off x="8274424" y="4755688"/>
            <a:ext cx="277906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C7F0FA"/>
                </a:solidFill>
                <a:latin typeface="Arial"/>
                <a:ea typeface="Arial"/>
                <a:cs typeface="Arial"/>
                <a:sym typeface="Arial"/>
              </a:rPr>
              <a:t>https://www.typescriptlang.org/docs/handbook/tsconfig-json.html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2"/>
          <p:cNvSpPr/>
          <p:nvPr/>
        </p:nvSpPr>
        <p:spPr>
          <a:xfrm>
            <a:off x="325900" y="213637"/>
            <a:ext cx="4744953"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rgbClr val="181717"/>
                </a:solidFill>
                <a:latin typeface="Calibri"/>
                <a:ea typeface="Calibri"/>
                <a:cs typeface="Calibri"/>
                <a:sym typeface="Calibri"/>
              </a:rPr>
              <a:t>TYPESCRIPT - BUILD TOOLS</a:t>
            </a:r>
            <a:endParaRPr b="1" i="0" sz="3200">
              <a:solidFill>
                <a:srgbClr val="181717"/>
              </a:solidFill>
              <a:latin typeface="Calibri"/>
              <a:ea typeface="Calibri"/>
              <a:cs typeface="Calibri"/>
              <a:sym typeface="Calibri"/>
            </a:endParaRPr>
          </a:p>
        </p:txBody>
      </p:sp>
      <p:sp>
        <p:nvSpPr>
          <p:cNvPr id="739" name="Google Shape;739;p92"/>
          <p:cNvSpPr/>
          <p:nvPr/>
        </p:nvSpPr>
        <p:spPr>
          <a:xfrm>
            <a:off x="308314" y="670298"/>
            <a:ext cx="11555437" cy="87203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Build tools are utilities that help automate the transformation and bundling of your code into a single file. Most javascript projects use these build tools to automate the build process.</a:t>
            </a:r>
            <a:endParaRPr sz="1800">
              <a:solidFill>
                <a:schemeClr val="lt1"/>
              </a:solidFill>
              <a:latin typeface="Arial"/>
              <a:ea typeface="Arial"/>
              <a:cs typeface="Arial"/>
              <a:sym typeface="Arial"/>
            </a:endParaRPr>
          </a:p>
        </p:txBody>
      </p:sp>
      <p:sp>
        <p:nvSpPr>
          <p:cNvPr id="740" name="Google Shape;740;p92"/>
          <p:cNvSpPr/>
          <p:nvPr/>
        </p:nvSpPr>
        <p:spPr>
          <a:xfrm>
            <a:off x="308314" y="1500270"/>
            <a:ext cx="11394831" cy="8706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There are several common build tools available that can be integrated with typescript. We will take a look at how to integrate typescript with some of these tools:</a:t>
            </a:r>
            <a:endParaRPr sz="1800">
              <a:solidFill>
                <a:schemeClr val="lt1"/>
              </a:solidFill>
              <a:latin typeface="Arial"/>
              <a:ea typeface="Arial"/>
              <a:cs typeface="Arial"/>
              <a:sym typeface="Arial"/>
            </a:endParaRPr>
          </a:p>
        </p:txBody>
      </p:sp>
      <p:sp>
        <p:nvSpPr>
          <p:cNvPr id="741" name="Google Shape;741;p92"/>
          <p:cNvSpPr/>
          <p:nvPr/>
        </p:nvSpPr>
        <p:spPr>
          <a:xfrm>
            <a:off x="325900" y="2367993"/>
            <a:ext cx="6096000" cy="1524007"/>
          </a:xfrm>
          <a:prstGeom prst="rect">
            <a:avLst/>
          </a:prstGeom>
          <a:noFill/>
          <a:ln>
            <a:noFill/>
          </a:ln>
        </p:spPr>
        <p:txBody>
          <a:bodyPr anchorCtr="0" anchor="t" bIns="45700" lIns="91425" spcFirstLastPara="1" rIns="91425" wrap="square" tIns="45700">
            <a:noAutofit/>
          </a:bodyPr>
          <a:lstStyle/>
          <a:p>
            <a:pPr indent="-101600" lvl="0" marL="0" marR="0" rtl="0" algn="just">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  Browserify</a:t>
            </a:r>
            <a:endParaRPr b="1" sz="1600">
              <a:solidFill>
                <a:schemeClr val="lt1"/>
              </a:solidFill>
              <a:latin typeface="Arial"/>
              <a:ea typeface="Arial"/>
              <a:cs typeface="Arial"/>
              <a:sym typeface="Arial"/>
            </a:endParaRPr>
          </a:p>
          <a:p>
            <a:pPr indent="-101600" lvl="0" marL="0" marR="0" rtl="0" algn="just">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  Grunt</a:t>
            </a:r>
            <a:endParaRPr b="1" sz="1600">
              <a:solidFill>
                <a:schemeClr val="lt1"/>
              </a:solidFill>
              <a:latin typeface="Arial"/>
              <a:ea typeface="Arial"/>
              <a:cs typeface="Arial"/>
              <a:sym typeface="Arial"/>
            </a:endParaRPr>
          </a:p>
          <a:p>
            <a:pPr indent="-101600" lvl="0" marL="0" marR="0" rtl="0" algn="just">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  Gulp</a:t>
            </a:r>
            <a:endParaRPr b="1" sz="1600">
              <a:solidFill>
                <a:schemeClr val="lt1"/>
              </a:solidFill>
              <a:latin typeface="Arial"/>
              <a:ea typeface="Arial"/>
              <a:cs typeface="Arial"/>
              <a:sym typeface="Arial"/>
            </a:endParaRPr>
          </a:p>
          <a:p>
            <a:pPr indent="-101600" lvl="0" marL="0" marR="0" rtl="0" algn="just">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  Webpack</a:t>
            </a:r>
            <a:endParaRPr b="1" i="0" sz="1600">
              <a:solidFill>
                <a:schemeClr val="lt1"/>
              </a:solidFill>
              <a:latin typeface="Arial"/>
              <a:ea typeface="Arial"/>
              <a:cs typeface="Arial"/>
              <a:sym typeface="Arial"/>
            </a:endParaRPr>
          </a:p>
        </p:txBody>
      </p:sp>
      <p:sp>
        <p:nvSpPr>
          <p:cNvPr id="742" name="Google Shape;742;p92"/>
          <p:cNvSpPr/>
          <p:nvPr/>
        </p:nvSpPr>
        <p:spPr>
          <a:xfrm>
            <a:off x="308314" y="4000474"/>
            <a:ext cx="1377300"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Browserify</a:t>
            </a:r>
            <a:endParaRPr b="1" i="0" sz="1800">
              <a:solidFill>
                <a:schemeClr val="dk1"/>
              </a:solidFill>
              <a:latin typeface="Arial"/>
              <a:ea typeface="Arial"/>
              <a:cs typeface="Arial"/>
              <a:sym typeface="Arial"/>
            </a:endParaRPr>
          </a:p>
        </p:txBody>
      </p:sp>
      <p:cxnSp>
        <p:nvCxnSpPr>
          <p:cNvPr id="743" name="Google Shape;743;p92"/>
          <p:cNvCxnSpPr/>
          <p:nvPr/>
        </p:nvCxnSpPr>
        <p:spPr>
          <a:xfrm>
            <a:off x="398585" y="277016"/>
            <a:ext cx="0" cy="6086060"/>
          </a:xfrm>
          <a:prstGeom prst="straightConnector1">
            <a:avLst/>
          </a:prstGeom>
          <a:noFill/>
          <a:ln cap="rnd" cmpd="sng" w="9525">
            <a:solidFill>
              <a:srgbClr val="858E99">
                <a:alpha val="60000"/>
              </a:srgbClr>
            </a:solidFill>
            <a:prstDash val="solid"/>
            <a:round/>
            <a:headEnd len="sm" w="sm" type="none"/>
            <a:tailEnd len="sm" w="sm" type="none"/>
          </a:ln>
        </p:spPr>
      </p:cxnSp>
      <p:sp>
        <p:nvSpPr>
          <p:cNvPr id="744" name="Google Shape;744;p92"/>
          <p:cNvSpPr/>
          <p:nvPr/>
        </p:nvSpPr>
        <p:spPr>
          <a:xfrm>
            <a:off x="398585" y="4489938"/>
            <a:ext cx="6400800" cy="738554"/>
          </a:xfrm>
          <a:prstGeom prst="rect">
            <a:avLst/>
          </a:prstGeom>
          <a:solidFill>
            <a:srgbClr val="D8D8D8"/>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1400">
                <a:solidFill>
                  <a:schemeClr val="dk1"/>
                </a:solidFill>
                <a:latin typeface="Arial"/>
                <a:ea typeface="Arial"/>
                <a:cs typeface="Arial"/>
                <a:sym typeface="Arial"/>
              </a:rPr>
              <a:t>npm install tsify</a:t>
            </a:r>
            <a:endParaRPr sz="1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US" sz="1400">
                <a:solidFill>
                  <a:schemeClr val="dk1"/>
                </a:solidFill>
                <a:latin typeface="Arial"/>
                <a:ea typeface="Arial"/>
                <a:cs typeface="Arial"/>
                <a:sym typeface="Arial"/>
              </a:rPr>
              <a:t>browserify main.ts -p [ tsify --noImplicitAny ] &gt; bundle.js</a:t>
            </a:r>
            <a:endParaRPr/>
          </a:p>
        </p:txBody>
      </p:sp>
      <p:sp>
        <p:nvSpPr>
          <p:cNvPr id="745" name="Google Shape;745;p92"/>
          <p:cNvSpPr/>
          <p:nvPr/>
        </p:nvSpPr>
        <p:spPr>
          <a:xfrm>
            <a:off x="308314" y="5348624"/>
            <a:ext cx="813043"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181717"/>
                </a:solidFill>
                <a:latin typeface="Arial"/>
                <a:ea typeface="Arial"/>
                <a:cs typeface="Arial"/>
                <a:sym typeface="Arial"/>
              </a:rPr>
              <a:t>Grunt</a:t>
            </a:r>
            <a:endParaRPr b="1" i="0" sz="1800">
              <a:solidFill>
                <a:srgbClr val="181717"/>
              </a:solidFill>
              <a:latin typeface="Arial"/>
              <a:ea typeface="Arial"/>
              <a:cs typeface="Arial"/>
              <a:sym typeface="Arial"/>
            </a:endParaRPr>
          </a:p>
        </p:txBody>
      </p:sp>
      <p:sp>
        <p:nvSpPr>
          <p:cNvPr id="746" name="Google Shape;746;p92"/>
          <p:cNvSpPr/>
          <p:nvPr/>
        </p:nvSpPr>
        <p:spPr>
          <a:xfrm>
            <a:off x="398585" y="5826430"/>
            <a:ext cx="6400800" cy="536646"/>
          </a:xfrm>
          <a:prstGeom prst="rect">
            <a:avLst/>
          </a:prstGeom>
          <a:solidFill>
            <a:srgbClr val="D8D8D8"/>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1400">
                <a:solidFill>
                  <a:schemeClr val="dk1"/>
                </a:solidFill>
                <a:latin typeface="Arial"/>
                <a:ea typeface="Arial"/>
                <a:cs typeface="Arial"/>
                <a:sym typeface="Arial"/>
              </a:rPr>
              <a:t>npm install grunt-ts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3"/>
          <p:cNvSpPr/>
          <p:nvPr/>
        </p:nvSpPr>
        <p:spPr>
          <a:xfrm>
            <a:off x="239659" y="178749"/>
            <a:ext cx="4716035"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You will need to include the grunt config file:</a:t>
            </a:r>
            <a:endParaRPr sz="1800">
              <a:solidFill>
                <a:schemeClr val="lt1"/>
              </a:solidFill>
              <a:latin typeface="Arial"/>
              <a:ea typeface="Arial"/>
              <a:cs typeface="Arial"/>
              <a:sym typeface="Arial"/>
            </a:endParaRPr>
          </a:p>
        </p:txBody>
      </p:sp>
      <p:grpSp>
        <p:nvGrpSpPr>
          <p:cNvPr id="752" name="Google Shape;752;p93"/>
          <p:cNvGrpSpPr/>
          <p:nvPr/>
        </p:nvGrpSpPr>
        <p:grpSpPr>
          <a:xfrm>
            <a:off x="375134" y="767859"/>
            <a:ext cx="7426569" cy="3593123"/>
            <a:chOff x="275488" y="633042"/>
            <a:chExt cx="7426569" cy="3593123"/>
          </a:xfrm>
        </p:grpSpPr>
        <p:sp>
          <p:nvSpPr>
            <p:cNvPr id="753" name="Google Shape;753;p93"/>
            <p:cNvSpPr/>
            <p:nvPr/>
          </p:nvSpPr>
          <p:spPr>
            <a:xfrm>
              <a:off x="275488" y="633042"/>
              <a:ext cx="7426569" cy="3593123"/>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754" name="Google Shape;754;p93"/>
            <p:cNvPicPr preferRelativeResize="0"/>
            <p:nvPr/>
          </p:nvPicPr>
          <p:blipFill rotWithShape="1">
            <a:blip r:embed="rId3">
              <a:alphaModFix/>
            </a:blip>
            <a:srcRect b="0" l="0" r="0" t="0"/>
            <a:stretch/>
          </p:blipFill>
          <p:spPr>
            <a:xfrm>
              <a:off x="386487" y="739671"/>
              <a:ext cx="7206757" cy="3386853"/>
            </a:xfrm>
            <a:prstGeom prst="rect">
              <a:avLst/>
            </a:prstGeom>
            <a:noFill/>
            <a:ln cap="flat" cmpd="sng" w="9525">
              <a:solidFill>
                <a:srgbClr val="D8E5EE"/>
              </a:solidFill>
              <a:prstDash val="solid"/>
              <a:round/>
              <a:headEnd len="sm" w="sm" type="none"/>
              <a:tailEnd len="sm" w="sm" type="none"/>
            </a:ln>
          </p:spPr>
        </p:pic>
      </p:grpSp>
      <p:sp>
        <p:nvSpPr>
          <p:cNvPr id="755" name="Google Shape;755;p93"/>
          <p:cNvSpPr/>
          <p:nvPr/>
        </p:nvSpPr>
        <p:spPr>
          <a:xfrm>
            <a:off x="268969" y="4458385"/>
            <a:ext cx="704049"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181717"/>
                </a:solidFill>
                <a:latin typeface="Arial"/>
                <a:ea typeface="Arial"/>
                <a:cs typeface="Arial"/>
                <a:sym typeface="Arial"/>
              </a:rPr>
              <a:t>Gulp</a:t>
            </a:r>
            <a:endParaRPr b="1" i="0" sz="1800">
              <a:solidFill>
                <a:srgbClr val="181717"/>
              </a:solidFill>
              <a:latin typeface="Arial"/>
              <a:ea typeface="Arial"/>
              <a:cs typeface="Arial"/>
              <a:sym typeface="Arial"/>
            </a:endParaRPr>
          </a:p>
        </p:txBody>
      </p:sp>
      <p:sp>
        <p:nvSpPr>
          <p:cNvPr id="756" name="Google Shape;756;p93"/>
          <p:cNvSpPr/>
          <p:nvPr/>
        </p:nvSpPr>
        <p:spPr>
          <a:xfrm>
            <a:off x="375134" y="4942706"/>
            <a:ext cx="6400800" cy="536646"/>
          </a:xfrm>
          <a:prstGeom prst="rect">
            <a:avLst/>
          </a:prstGeom>
          <a:solidFill>
            <a:srgbClr val="D8D8D8"/>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npm install gulp-typescript</a:t>
            </a:r>
            <a:endParaRPr/>
          </a:p>
        </p:txBody>
      </p:sp>
      <p:sp>
        <p:nvSpPr>
          <p:cNvPr id="757" name="Google Shape;757;p93"/>
          <p:cNvSpPr/>
          <p:nvPr/>
        </p:nvSpPr>
        <p:spPr>
          <a:xfrm>
            <a:off x="310191" y="5579190"/>
            <a:ext cx="4574970"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You will need to include the gulp config file:</a:t>
            </a:r>
            <a:endParaRPr sz="1800">
              <a:solidFill>
                <a:schemeClr val="lt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grpSp>
        <p:nvGrpSpPr>
          <p:cNvPr id="762" name="Google Shape;762;p94"/>
          <p:cNvGrpSpPr/>
          <p:nvPr/>
        </p:nvGrpSpPr>
        <p:grpSpPr>
          <a:xfrm>
            <a:off x="457198" y="492368"/>
            <a:ext cx="6453554" cy="3089030"/>
            <a:chOff x="257906" y="298937"/>
            <a:chExt cx="6453554" cy="3089030"/>
          </a:xfrm>
        </p:grpSpPr>
        <p:sp>
          <p:nvSpPr>
            <p:cNvPr id="763" name="Google Shape;763;p94"/>
            <p:cNvSpPr/>
            <p:nvPr/>
          </p:nvSpPr>
          <p:spPr>
            <a:xfrm>
              <a:off x="257906" y="298937"/>
              <a:ext cx="6453554" cy="3089030"/>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764" name="Google Shape;764;p94"/>
            <p:cNvPicPr preferRelativeResize="0"/>
            <p:nvPr/>
          </p:nvPicPr>
          <p:blipFill rotWithShape="1">
            <a:blip r:embed="rId3">
              <a:alphaModFix/>
            </a:blip>
            <a:srcRect b="0" l="0" r="0" t="0"/>
            <a:stretch/>
          </p:blipFill>
          <p:spPr>
            <a:xfrm>
              <a:off x="360844" y="395677"/>
              <a:ext cx="6256834" cy="2895121"/>
            </a:xfrm>
            <a:prstGeom prst="rect">
              <a:avLst/>
            </a:prstGeom>
            <a:noFill/>
            <a:ln>
              <a:noFill/>
            </a:ln>
          </p:spPr>
        </p:pic>
      </p:grpSp>
      <p:sp>
        <p:nvSpPr>
          <p:cNvPr id="765" name="Google Shape;765;p94"/>
          <p:cNvSpPr/>
          <p:nvPr/>
        </p:nvSpPr>
        <p:spPr>
          <a:xfrm>
            <a:off x="346909" y="3760150"/>
            <a:ext cx="1193596"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Webpack</a:t>
            </a:r>
            <a:endParaRPr b="1" i="0" sz="1800">
              <a:solidFill>
                <a:schemeClr val="dk1"/>
              </a:solidFill>
              <a:latin typeface="Arial"/>
              <a:ea typeface="Arial"/>
              <a:cs typeface="Arial"/>
              <a:sym typeface="Arial"/>
            </a:endParaRPr>
          </a:p>
        </p:txBody>
      </p:sp>
      <p:sp>
        <p:nvSpPr>
          <p:cNvPr id="766" name="Google Shape;766;p94"/>
          <p:cNvSpPr/>
          <p:nvPr/>
        </p:nvSpPr>
        <p:spPr>
          <a:xfrm>
            <a:off x="457198" y="4198291"/>
            <a:ext cx="6400800" cy="536646"/>
          </a:xfrm>
          <a:prstGeom prst="rect">
            <a:avLst/>
          </a:prstGeom>
          <a:solidFill>
            <a:srgbClr val="D8D8D8"/>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npm install ts-loader --save-dev</a:t>
            </a:r>
            <a:endParaRPr/>
          </a:p>
        </p:txBody>
      </p:sp>
      <p:sp>
        <p:nvSpPr>
          <p:cNvPr id="767" name="Google Shape;767;p94"/>
          <p:cNvSpPr/>
          <p:nvPr/>
        </p:nvSpPr>
        <p:spPr>
          <a:xfrm>
            <a:off x="457198" y="5224060"/>
            <a:ext cx="6400800" cy="536646"/>
          </a:xfrm>
          <a:prstGeom prst="rect">
            <a:avLst/>
          </a:prstGeom>
          <a:solidFill>
            <a:srgbClr val="D8D8D8"/>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npm install awesome-typescript-loader</a:t>
            </a:r>
            <a:endParaRPr/>
          </a:p>
        </p:txBody>
      </p:sp>
      <p:sp>
        <p:nvSpPr>
          <p:cNvPr id="768" name="Google Shape;768;p94"/>
          <p:cNvSpPr/>
          <p:nvPr/>
        </p:nvSpPr>
        <p:spPr>
          <a:xfrm>
            <a:off x="370357" y="4803746"/>
            <a:ext cx="5309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OR</a:t>
            </a:r>
            <a:endParaRPr/>
          </a:p>
        </p:txBody>
      </p:sp>
      <p:sp>
        <p:nvSpPr>
          <p:cNvPr id="769" name="Google Shape;769;p94"/>
          <p:cNvSpPr/>
          <p:nvPr/>
        </p:nvSpPr>
        <p:spPr>
          <a:xfrm>
            <a:off x="370357" y="5811688"/>
            <a:ext cx="7911998" cy="45653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You will need to include the webpack.Config.Js config file:</a:t>
            </a:r>
            <a:endParaRPr sz="1800">
              <a:solidFill>
                <a:schemeClr val="lt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5"/>
          <p:cNvSpPr/>
          <p:nvPr/>
        </p:nvSpPr>
        <p:spPr>
          <a:xfrm>
            <a:off x="298935" y="269626"/>
            <a:ext cx="10503877" cy="4882661"/>
          </a:xfrm>
          <a:prstGeom prst="rect">
            <a:avLst/>
          </a:prstGeom>
          <a:solidFill>
            <a:srgbClr val="D8E5EE"/>
          </a:solidFill>
          <a:ln cap="rnd" cmpd="sng" w="15875">
            <a:solidFill>
              <a:srgbClr val="D8E5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775" name="Google Shape;775;p95"/>
          <p:cNvPicPr preferRelativeResize="0"/>
          <p:nvPr/>
        </p:nvPicPr>
        <p:blipFill rotWithShape="1">
          <a:blip r:embed="rId3">
            <a:alphaModFix/>
          </a:blip>
          <a:srcRect b="0" l="0" r="0" t="0"/>
          <a:stretch/>
        </p:blipFill>
        <p:spPr>
          <a:xfrm>
            <a:off x="429119" y="390392"/>
            <a:ext cx="10268187" cy="4673978"/>
          </a:xfrm>
          <a:prstGeom prst="rect">
            <a:avLst/>
          </a:prstGeom>
          <a:noFill/>
          <a:ln>
            <a:noFill/>
          </a:ln>
        </p:spPr>
      </p:pic>
      <p:sp>
        <p:nvSpPr>
          <p:cNvPr id="776" name="Google Shape;776;p95"/>
          <p:cNvSpPr/>
          <p:nvPr/>
        </p:nvSpPr>
        <p:spPr>
          <a:xfrm>
            <a:off x="9535478" y="6474644"/>
            <a:ext cx="2534668"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Created by Fatemeh Qasemkhnai</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p:nvPr/>
        </p:nvSpPr>
        <p:spPr>
          <a:xfrm>
            <a:off x="860759" y="1812528"/>
            <a:ext cx="5747086"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rgbClr val="181717"/>
                </a:solidFill>
                <a:latin typeface="Calibri"/>
                <a:ea typeface="Calibri"/>
                <a:cs typeface="Calibri"/>
                <a:sym typeface="Calibri"/>
              </a:rPr>
              <a:t>TypeScript Data Type - BOOLEAN</a:t>
            </a:r>
            <a:endParaRPr b="1" i="0" sz="3200" u="none" cap="none" strike="noStrike">
              <a:solidFill>
                <a:srgbClr val="181717"/>
              </a:solidFill>
              <a:latin typeface="Calibri"/>
              <a:ea typeface="Calibri"/>
              <a:cs typeface="Calibri"/>
              <a:sym typeface="Calibri"/>
            </a:endParaRPr>
          </a:p>
        </p:txBody>
      </p:sp>
      <p:pic>
        <p:nvPicPr>
          <p:cNvPr id="185" name="Google Shape;185;p26"/>
          <p:cNvPicPr preferRelativeResize="0"/>
          <p:nvPr/>
        </p:nvPicPr>
        <p:blipFill rotWithShape="1">
          <a:blip r:embed="rId3">
            <a:alphaModFix/>
          </a:blip>
          <a:srcRect b="0" l="0" r="0" t="0"/>
          <a:stretch/>
        </p:blipFill>
        <p:spPr>
          <a:xfrm>
            <a:off x="952030" y="2616566"/>
            <a:ext cx="2657846" cy="428685"/>
          </a:xfrm>
          <a:prstGeom prst="rect">
            <a:avLst/>
          </a:prstGeom>
          <a:noFill/>
          <a:ln>
            <a:noFill/>
          </a:ln>
        </p:spPr>
      </p:pic>
      <p:sp>
        <p:nvSpPr>
          <p:cNvPr id="186" name="Google Shape;186;p26"/>
          <p:cNvSpPr/>
          <p:nvPr/>
        </p:nvSpPr>
        <p:spPr>
          <a:xfrm>
            <a:off x="866815" y="3329298"/>
            <a:ext cx="10747445" cy="170303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Arial"/>
                <a:ea typeface="Arial"/>
                <a:cs typeface="Arial"/>
                <a:sym typeface="Arial"/>
              </a:rP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825814" y="404243"/>
            <a:ext cx="4993418"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3200" u="none" cap="none" strike="noStrike">
                <a:solidFill>
                  <a:srgbClr val="181717"/>
                </a:solidFill>
                <a:latin typeface="Calibri"/>
                <a:ea typeface="Calibri"/>
                <a:cs typeface="Calibri"/>
                <a:sym typeface="Calibri"/>
              </a:rPr>
              <a:t>TypeScript Data Type - Array</a:t>
            </a:r>
            <a:endParaRPr b="1" i="0" sz="3200" u="none" cap="none" strike="noStrike">
              <a:solidFill>
                <a:srgbClr val="181717"/>
              </a:solidFill>
              <a:latin typeface="Calibri"/>
              <a:ea typeface="Calibri"/>
              <a:cs typeface="Calibri"/>
              <a:sym typeface="Calibri"/>
            </a:endParaRPr>
          </a:p>
        </p:txBody>
      </p:sp>
      <p:sp>
        <p:nvSpPr>
          <p:cNvPr id="192" name="Google Shape;192;p27"/>
          <p:cNvSpPr txBox="1"/>
          <p:nvPr>
            <p:ph type="title"/>
          </p:nvPr>
        </p:nvSpPr>
        <p:spPr>
          <a:xfrm>
            <a:off x="825814" y="2113525"/>
            <a:ext cx="8534400" cy="15070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Arial"/>
              <a:buNone/>
            </a:pPr>
            <a:br>
              <a:rPr lang="en-US" sz="2000" cap="none">
                <a:latin typeface="Arial"/>
                <a:ea typeface="Arial"/>
                <a:cs typeface="Arial"/>
                <a:sym typeface="Arial"/>
              </a:rPr>
            </a:br>
            <a:r>
              <a:rPr lang="en-US" sz="2000" cap="none">
                <a:latin typeface="Arial"/>
                <a:ea typeface="Arial"/>
                <a:cs typeface="Arial"/>
                <a:sym typeface="Arial"/>
              </a:rPr>
              <a:t>1. Using square brackets. This method is similar to how you would declare arrays in JavaScript.</a:t>
            </a:r>
            <a:br>
              <a:rPr lang="en-US" sz="2000" cap="none">
                <a:latin typeface="Arial"/>
                <a:ea typeface="Arial"/>
                <a:cs typeface="Arial"/>
                <a:sym typeface="Arial"/>
              </a:rPr>
            </a:br>
            <a:br>
              <a:rPr lang="en-US" sz="2000" cap="none">
                <a:latin typeface="Arial"/>
                <a:ea typeface="Arial"/>
                <a:cs typeface="Arial"/>
                <a:sym typeface="Arial"/>
              </a:rPr>
            </a:br>
            <a:br>
              <a:rPr lang="en-US" sz="2000" cap="none">
                <a:latin typeface="Arial"/>
                <a:ea typeface="Arial"/>
                <a:cs typeface="Arial"/>
                <a:sym typeface="Arial"/>
              </a:rPr>
            </a:br>
            <a:r>
              <a:rPr lang="en-US" sz="2000" cap="none">
                <a:latin typeface="Arial"/>
                <a:ea typeface="Arial"/>
                <a:cs typeface="Arial"/>
                <a:sym typeface="Arial"/>
              </a:rPr>
              <a:t>2. Using a generic array type, array&lt;element type&gt;.</a:t>
            </a:r>
            <a:br>
              <a:rPr lang="en-US"/>
            </a:br>
            <a:br>
              <a:rPr lang="en-US"/>
            </a:br>
            <a:br>
              <a:rPr lang="en-US" sz="1800" cap="none">
                <a:latin typeface="Arial"/>
                <a:ea typeface="Arial"/>
                <a:cs typeface="Arial"/>
                <a:sym typeface="Arial"/>
              </a:rPr>
            </a:br>
            <a:r>
              <a:rPr lang="en-US" sz="2000" cap="none">
                <a:latin typeface="Arial"/>
                <a:ea typeface="Arial"/>
                <a:cs typeface="Arial"/>
                <a:sym typeface="Arial"/>
              </a:rPr>
              <a:t>Of course, you can always initialize an array like shown below, but you will not get the advantage of typescript's type system.</a:t>
            </a:r>
            <a:endParaRPr sz="2000" cap="none">
              <a:latin typeface="Arial"/>
              <a:ea typeface="Arial"/>
              <a:cs typeface="Arial"/>
              <a:sym typeface="Arial"/>
            </a:endParaRPr>
          </a:p>
        </p:txBody>
      </p:sp>
      <p:pic>
        <p:nvPicPr>
          <p:cNvPr id="193" name="Google Shape;193;p27"/>
          <p:cNvPicPr preferRelativeResize="0"/>
          <p:nvPr/>
        </p:nvPicPr>
        <p:blipFill rotWithShape="1">
          <a:blip r:embed="rId3">
            <a:alphaModFix/>
          </a:blip>
          <a:srcRect b="0" l="0" r="0" t="0"/>
          <a:stretch/>
        </p:blipFill>
        <p:spPr>
          <a:xfrm>
            <a:off x="825814" y="2174567"/>
            <a:ext cx="4648849" cy="400106"/>
          </a:xfrm>
          <a:prstGeom prst="rect">
            <a:avLst/>
          </a:prstGeom>
          <a:noFill/>
          <a:ln>
            <a:noFill/>
          </a:ln>
        </p:spPr>
      </p:pic>
      <p:pic>
        <p:nvPicPr>
          <p:cNvPr id="194" name="Google Shape;194;p27"/>
          <p:cNvPicPr preferRelativeResize="0"/>
          <p:nvPr/>
        </p:nvPicPr>
        <p:blipFill rotWithShape="1">
          <a:blip r:embed="rId4">
            <a:alphaModFix/>
          </a:blip>
          <a:srcRect b="0" l="0" r="0" t="0"/>
          <a:stretch/>
        </p:blipFill>
        <p:spPr>
          <a:xfrm>
            <a:off x="825814" y="3415776"/>
            <a:ext cx="5087060" cy="409632"/>
          </a:xfrm>
          <a:prstGeom prst="rect">
            <a:avLst/>
          </a:prstGeom>
          <a:noFill/>
          <a:ln>
            <a:noFill/>
          </a:ln>
        </p:spPr>
      </p:pic>
      <p:pic>
        <p:nvPicPr>
          <p:cNvPr id="195" name="Google Shape;195;p27"/>
          <p:cNvPicPr preferRelativeResize="0"/>
          <p:nvPr/>
        </p:nvPicPr>
        <p:blipFill rotWithShape="1">
          <a:blip r:embed="rId5">
            <a:alphaModFix/>
          </a:blip>
          <a:srcRect b="0" l="0" r="0" t="0"/>
          <a:stretch/>
        </p:blipFill>
        <p:spPr>
          <a:xfrm>
            <a:off x="825814" y="5293916"/>
            <a:ext cx="5182323" cy="4001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