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7782-7E4A-418A-A91F-643F1C851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8FD801-F0E1-4561-8BEE-17C228282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8D38A3-E9A4-48F9-BEC1-4DE97C538D2E}"/>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9A2D87C5-75B1-46E8-8DDA-07891FFA1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9ED2A-FB82-4454-9117-C37BC998DF49}"/>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307981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4EF2-8140-4897-9AAC-88807A3779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82A28F-21E6-4A30-B234-8F6E24FCD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BE207-662A-4DDD-834A-3E2352684DCE}"/>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614E74C1-6BCB-43B1-9DAC-06DF63CB9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C7833-0B20-4DA0-A0D7-A4AE4C629F55}"/>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260713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856F0-9194-4315-97AB-C78494018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EBB47-7FD9-4E42-BCE1-77EBB308D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7E508-D21E-46FD-9E37-5BBC550CBF48}"/>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1A754AD1-6CCB-4061-8AD2-C2DE5023A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C8808-C72D-41AD-A880-FB69C4C78B92}"/>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51830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1F50-864D-4C86-B85D-E9EDD13E2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C8C016-38DD-4E8A-A69C-870881563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E4A03-601D-4492-B493-8EC7A811CD02}"/>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158863C3-4E94-4770-A63F-C4A418324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0CFB9-2FFE-45FF-9D18-A0994FF9052A}"/>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170110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4D26-2E9B-4557-AA9D-6E78B3FB2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D70697-B3EE-45A4-BE69-8BF1E7909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E7228-3BA1-4149-8000-8B9B7C624E44}"/>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9A61A837-1501-45DF-B35F-BF0F69B37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57CD7-6CD6-4DE0-891A-5858AC04AE5D}"/>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278034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F271-967F-4A30-92B7-EB5E4387A6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9F93E-A07A-4BC8-BA5C-ED0E32DD8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28498F-9257-40A4-B4FF-AB062344F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4AA072-30F7-47AC-BC70-F0A34353B6A1}"/>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6" name="Footer Placeholder 5">
            <a:extLst>
              <a:ext uri="{FF2B5EF4-FFF2-40B4-BE49-F238E27FC236}">
                <a16:creationId xmlns:a16="http://schemas.microsoft.com/office/drawing/2014/main" id="{1A4AED9F-2FF4-4935-A2C0-D41EDAFF85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0B1D16-6E58-4164-877B-029B6E37427A}"/>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276823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2862-FE5F-4551-90E4-FDC6CFACDF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A6F29C-A0F7-4289-8920-FCA3E7167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549D0-6A2E-4BB0-A4AB-CD0FF982C4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1FC338-2940-4BDB-A252-B8FFC77CB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16F5B-5A1A-4490-8FA6-952151A9C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07CD6E-D585-463A-BE26-ACA444EFBEBC}"/>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8" name="Footer Placeholder 7">
            <a:extLst>
              <a:ext uri="{FF2B5EF4-FFF2-40B4-BE49-F238E27FC236}">
                <a16:creationId xmlns:a16="http://schemas.microsoft.com/office/drawing/2014/main" id="{7C9ABA78-027A-45DB-982C-97250344A8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972518-49A4-4AA4-901B-4302E3259221}"/>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161154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15C-9323-493A-8DF3-E3202B9ED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60B582-8F81-41BE-B621-7577BBEDC289}"/>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4" name="Footer Placeholder 3">
            <a:extLst>
              <a:ext uri="{FF2B5EF4-FFF2-40B4-BE49-F238E27FC236}">
                <a16:creationId xmlns:a16="http://schemas.microsoft.com/office/drawing/2014/main" id="{A0BC9CE4-A847-499C-BCFF-C8D49F9CDD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C40650-D5ED-4A57-933F-022CD308F133}"/>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3628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28FAE-5192-45BA-901F-1E0641018E61}"/>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3" name="Footer Placeholder 2">
            <a:extLst>
              <a:ext uri="{FF2B5EF4-FFF2-40B4-BE49-F238E27FC236}">
                <a16:creationId xmlns:a16="http://schemas.microsoft.com/office/drawing/2014/main" id="{181BAFDB-DFF3-4FE9-8051-312680E84C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08BFFD-AFDE-4B40-BCC0-D49B6FB41616}"/>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125391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687A-F4BE-4DA0-B7B2-5DD3265A6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75BFAF-7181-47E4-8761-8D2F2F023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ABAD54-5D02-4252-AAEF-C3D0211FC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F746F-5ADD-417B-B220-DF78807C4E55}"/>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6" name="Footer Placeholder 5">
            <a:extLst>
              <a:ext uri="{FF2B5EF4-FFF2-40B4-BE49-F238E27FC236}">
                <a16:creationId xmlns:a16="http://schemas.microsoft.com/office/drawing/2014/main" id="{53ED996E-65BB-4AB6-950A-0D836975E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C431CE-2878-4B57-9C38-887B13BB624E}"/>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97074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F5E9-84A3-4DDA-8AD0-23F6F148A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898C92-B1F7-46E1-8721-4BA975400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85C5AD-67E0-473A-9AEA-89D230C63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F6696-057E-4E74-A068-B16C443991B8}"/>
              </a:ext>
            </a:extLst>
          </p:cNvPr>
          <p:cNvSpPr>
            <a:spLocks noGrp="1"/>
          </p:cNvSpPr>
          <p:nvPr>
            <p:ph type="dt" sz="half" idx="10"/>
          </p:nvPr>
        </p:nvSpPr>
        <p:spPr/>
        <p:txBody>
          <a:bodyPr/>
          <a:lstStyle/>
          <a:p>
            <a:fld id="{E3C71565-4729-4458-B2A2-AF498FB3AD73}" type="datetimeFigureOut">
              <a:rPr lang="en-IN" smtClean="0"/>
              <a:t>31-12-2020</a:t>
            </a:fld>
            <a:endParaRPr lang="en-IN"/>
          </a:p>
        </p:txBody>
      </p:sp>
      <p:sp>
        <p:nvSpPr>
          <p:cNvPr id="6" name="Footer Placeholder 5">
            <a:extLst>
              <a:ext uri="{FF2B5EF4-FFF2-40B4-BE49-F238E27FC236}">
                <a16:creationId xmlns:a16="http://schemas.microsoft.com/office/drawing/2014/main" id="{427C493A-FCCD-4CB6-BF66-663967A6A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C02184-7CF7-4D86-9DD3-2BE844EF8FA7}"/>
              </a:ext>
            </a:extLst>
          </p:cNvPr>
          <p:cNvSpPr>
            <a:spLocks noGrp="1"/>
          </p:cNvSpPr>
          <p:nvPr>
            <p:ph type="sldNum" sz="quarter" idx="12"/>
          </p:nvPr>
        </p:nvSpPr>
        <p:spPr/>
        <p:txBody>
          <a:bodyPr/>
          <a:lstStyle/>
          <a:p>
            <a:fld id="{26C760E0-4986-42B9-A02E-A8E0D901E265}" type="slidenum">
              <a:rPr lang="en-IN" smtClean="0"/>
              <a:t>‹#›</a:t>
            </a:fld>
            <a:endParaRPr lang="en-IN"/>
          </a:p>
        </p:txBody>
      </p:sp>
    </p:spTree>
    <p:extLst>
      <p:ext uri="{BB962C8B-B14F-4D97-AF65-F5344CB8AC3E}">
        <p14:creationId xmlns:p14="http://schemas.microsoft.com/office/powerpoint/2010/main" val="58886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2ABCF-2B2A-4E68-B1F3-D3D51D749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BE9DB7-F128-4196-BDF1-CD68B5B02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1C84F-0181-433A-B655-25AA9D04F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71565-4729-4458-B2A2-AF498FB3AD73}" type="datetimeFigureOut">
              <a:rPr lang="en-IN" smtClean="0"/>
              <a:t>31-12-2020</a:t>
            </a:fld>
            <a:endParaRPr lang="en-IN"/>
          </a:p>
        </p:txBody>
      </p:sp>
      <p:sp>
        <p:nvSpPr>
          <p:cNvPr id="5" name="Footer Placeholder 4">
            <a:extLst>
              <a:ext uri="{FF2B5EF4-FFF2-40B4-BE49-F238E27FC236}">
                <a16:creationId xmlns:a16="http://schemas.microsoft.com/office/drawing/2014/main" id="{2CC0AC81-5C39-403F-A56D-A28F86D08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15224A-4B1A-4C95-935C-73734AF90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760E0-4986-42B9-A02E-A8E0D901E265}" type="slidenum">
              <a:rPr lang="en-IN" smtClean="0"/>
              <a:t>‹#›</a:t>
            </a:fld>
            <a:endParaRPr lang="en-IN"/>
          </a:p>
        </p:txBody>
      </p:sp>
    </p:spTree>
    <p:extLst>
      <p:ext uri="{BB962C8B-B14F-4D97-AF65-F5344CB8AC3E}">
        <p14:creationId xmlns:p14="http://schemas.microsoft.com/office/powerpoint/2010/main" val="245263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2604267-C9A4-46A3-B540-13D85F6EB96E}"/>
              </a:ext>
            </a:extLst>
          </p:cNvPr>
          <p:cNvSpPr>
            <a:spLocks noGrp="1" noChangeArrowheads="1"/>
          </p:cNvSpPr>
          <p:nvPr>
            <p:ph type="ctrTitle"/>
          </p:nvPr>
        </p:nvSpPr>
        <p:spPr bwMode="auto">
          <a:xfrm>
            <a:off x="2339202" y="2016081"/>
            <a:ext cx="75135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Source Sans Pro" panose="020B0503030403020204" pitchFamily="34" charset="0"/>
              </a:rPr>
              <a:t>MySQL GROUP BY and HAVING Clause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60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F388-A735-4688-B344-443559FB49E4}"/>
              </a:ext>
            </a:extLst>
          </p:cNvPr>
          <p:cNvSpPr>
            <a:spLocks noGrp="1"/>
          </p:cNvSpPr>
          <p:nvPr>
            <p:ph type="title"/>
          </p:nvPr>
        </p:nvSpPr>
        <p:spPr/>
        <p:txBody>
          <a:bodyPr/>
          <a:lstStyle/>
          <a:p>
            <a:pPr algn="ctr"/>
            <a:r>
              <a:rPr lang="en-IN" b="1" dirty="0"/>
              <a:t>What is the Group by Clause?</a:t>
            </a:r>
            <a:endParaRPr lang="en-IN" dirty="0"/>
          </a:p>
        </p:txBody>
      </p:sp>
      <p:sp>
        <p:nvSpPr>
          <p:cNvPr id="3" name="Content Placeholder 2">
            <a:extLst>
              <a:ext uri="{FF2B5EF4-FFF2-40B4-BE49-F238E27FC236}">
                <a16:creationId xmlns:a16="http://schemas.microsoft.com/office/drawing/2014/main" id="{B082EE10-02E5-4534-8E95-7A7F053CB7B9}"/>
              </a:ext>
            </a:extLst>
          </p:cNvPr>
          <p:cNvSpPr>
            <a:spLocks noGrp="1"/>
          </p:cNvSpPr>
          <p:nvPr>
            <p:ph idx="1"/>
          </p:nvPr>
        </p:nvSpPr>
        <p:spPr/>
        <p:txBody>
          <a:bodyPr>
            <a:normAutofit/>
          </a:bodyPr>
          <a:lstStyle/>
          <a:p>
            <a:r>
              <a:rPr lang="en-IN" dirty="0"/>
              <a:t>The GROUP BY clause is a SQL command that is used to </a:t>
            </a:r>
            <a:r>
              <a:rPr lang="en-IN" b="1" dirty="0"/>
              <a:t>group rows that have the same values</a:t>
            </a:r>
            <a:r>
              <a:rPr lang="en-IN" dirty="0"/>
              <a:t>.</a:t>
            </a:r>
          </a:p>
          <a:p>
            <a:r>
              <a:rPr lang="en-IN" dirty="0"/>
              <a:t> The GROUP BY clause is used in the SELECT statement .Optionally it is used in conjunction with aggregate functions to produce summary reports from the database.</a:t>
            </a:r>
          </a:p>
          <a:p>
            <a:r>
              <a:rPr lang="en-IN" dirty="0"/>
              <a:t>That's what it does, </a:t>
            </a:r>
            <a:r>
              <a:rPr lang="en-IN" b="1" dirty="0"/>
              <a:t>summarizing data</a:t>
            </a:r>
            <a:r>
              <a:rPr lang="en-IN" dirty="0"/>
              <a:t> from the database.</a:t>
            </a:r>
          </a:p>
          <a:p>
            <a:r>
              <a:rPr lang="en-IN" dirty="0"/>
              <a:t>The queries that contain the GROUP BY clause are called grouped queries and only return a single row for every grouped item.</a:t>
            </a:r>
            <a:br>
              <a:rPr lang="en-IN" dirty="0"/>
            </a:br>
            <a:endParaRPr lang="en-IN" dirty="0"/>
          </a:p>
        </p:txBody>
      </p:sp>
    </p:spTree>
    <p:extLst>
      <p:ext uri="{BB962C8B-B14F-4D97-AF65-F5344CB8AC3E}">
        <p14:creationId xmlns:p14="http://schemas.microsoft.com/office/powerpoint/2010/main" val="9478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2380-73AB-4386-A170-19B16E6C84DA}"/>
              </a:ext>
            </a:extLst>
          </p:cNvPr>
          <p:cNvSpPr>
            <a:spLocks noGrp="1"/>
          </p:cNvSpPr>
          <p:nvPr>
            <p:ph type="title"/>
          </p:nvPr>
        </p:nvSpPr>
        <p:spPr/>
        <p:txBody>
          <a:bodyPr>
            <a:normAutofit/>
          </a:bodyPr>
          <a:lstStyle/>
          <a:p>
            <a:pPr algn="ctr"/>
            <a:r>
              <a:rPr lang="en-IN" b="1" dirty="0"/>
              <a:t>GROUP BY Syntax</a:t>
            </a:r>
            <a:endParaRPr lang="en-IN" dirty="0"/>
          </a:p>
        </p:txBody>
      </p:sp>
      <p:sp>
        <p:nvSpPr>
          <p:cNvPr id="3" name="Content Placeholder 2">
            <a:extLst>
              <a:ext uri="{FF2B5EF4-FFF2-40B4-BE49-F238E27FC236}">
                <a16:creationId xmlns:a16="http://schemas.microsoft.com/office/drawing/2014/main" id="{C00107F7-91CF-425E-A4B1-F911948BBE24}"/>
              </a:ext>
            </a:extLst>
          </p:cNvPr>
          <p:cNvSpPr>
            <a:spLocks noGrp="1"/>
          </p:cNvSpPr>
          <p:nvPr>
            <p:ph idx="1"/>
          </p:nvPr>
        </p:nvSpPr>
        <p:spPr>
          <a:xfrm>
            <a:off x="357809" y="1690688"/>
            <a:ext cx="11542643" cy="4802187"/>
          </a:xfrm>
        </p:spPr>
        <p:txBody>
          <a:bodyPr>
            <a:normAutofit fontScale="85000" lnSpcReduction="20000"/>
          </a:bodyPr>
          <a:lstStyle/>
          <a:p>
            <a:pPr marL="0" indent="0">
              <a:buNone/>
            </a:pPr>
            <a:r>
              <a:rPr lang="en-IN" dirty="0"/>
              <a:t>Now that we know what the GROUP By clause is, let's look at the syntax for a basic group by query.</a:t>
            </a:r>
          </a:p>
          <a:p>
            <a:pPr marL="0" indent="0">
              <a:buNone/>
            </a:pPr>
            <a:endParaRPr lang="en-IN" dirty="0"/>
          </a:p>
          <a:p>
            <a:pPr marL="0" indent="0">
              <a:buNone/>
            </a:pPr>
            <a:r>
              <a:rPr lang="en-IN" dirty="0">
                <a:solidFill>
                  <a:srgbClr val="FF0000"/>
                </a:solidFill>
              </a:rPr>
              <a:t>SELECT statements... GROUP BY column_name1[,column_name2,...] [HAVING condition];</a:t>
            </a:r>
          </a:p>
          <a:p>
            <a:pPr marL="0" indent="0">
              <a:buNone/>
            </a:pPr>
            <a:r>
              <a:rPr lang="en-IN" dirty="0"/>
              <a:t>HERE</a:t>
            </a:r>
          </a:p>
          <a:p>
            <a:pPr marL="0" indent="0">
              <a:buNone/>
            </a:pPr>
            <a:endParaRPr lang="en-IN" dirty="0"/>
          </a:p>
          <a:p>
            <a:pPr marL="0" indent="0">
              <a:buNone/>
            </a:pPr>
            <a:r>
              <a:rPr lang="en-IN" dirty="0">
                <a:solidFill>
                  <a:srgbClr val="FF0000"/>
                </a:solidFill>
              </a:rPr>
              <a:t>"SELECT statements..."</a:t>
            </a:r>
            <a:r>
              <a:rPr lang="en-IN" dirty="0"/>
              <a:t> is the standard SQL SELECT command query.</a:t>
            </a:r>
          </a:p>
          <a:p>
            <a:pPr marL="0" indent="0">
              <a:buNone/>
            </a:pPr>
            <a:r>
              <a:rPr lang="en-IN" dirty="0">
                <a:solidFill>
                  <a:srgbClr val="FF0000"/>
                </a:solidFill>
              </a:rPr>
              <a:t>"GROUP BY column_name1"</a:t>
            </a:r>
            <a:r>
              <a:rPr lang="en-IN" dirty="0"/>
              <a:t> is the clause that performs the grouping based on column_name1.</a:t>
            </a:r>
          </a:p>
          <a:p>
            <a:pPr marL="0" indent="0">
              <a:buNone/>
            </a:pPr>
            <a:r>
              <a:rPr lang="en-IN" dirty="0">
                <a:solidFill>
                  <a:srgbClr val="FF0000"/>
                </a:solidFill>
              </a:rPr>
              <a:t>"[,column_name2,...]"</a:t>
            </a:r>
            <a:r>
              <a:rPr lang="en-IN" dirty="0"/>
              <a:t> is optional; represents other column names when the grouping is done on more than one column.</a:t>
            </a:r>
          </a:p>
          <a:p>
            <a:pPr marL="0" indent="0">
              <a:buNone/>
            </a:pPr>
            <a:r>
              <a:rPr lang="en-IN" dirty="0"/>
              <a:t> </a:t>
            </a:r>
            <a:r>
              <a:rPr lang="en-IN" dirty="0">
                <a:solidFill>
                  <a:srgbClr val="FF0000"/>
                </a:solidFill>
              </a:rPr>
              <a:t>"[HAVING condition]"</a:t>
            </a:r>
            <a:r>
              <a:rPr lang="en-IN" dirty="0"/>
              <a:t> is optional; it is used to restrict the rows affected by the GROUP BY clause. It is similar to the  WHERE clause.</a:t>
            </a:r>
          </a:p>
          <a:p>
            <a:pPr marL="0" indent="0">
              <a:buNone/>
            </a:pPr>
            <a:endParaRPr lang="en-IN" dirty="0"/>
          </a:p>
        </p:txBody>
      </p:sp>
    </p:spTree>
    <p:extLst>
      <p:ext uri="{BB962C8B-B14F-4D97-AF65-F5344CB8AC3E}">
        <p14:creationId xmlns:p14="http://schemas.microsoft.com/office/powerpoint/2010/main" val="129722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9AB7-1F4D-4AA6-96E2-D8AFF5B11126}"/>
              </a:ext>
            </a:extLst>
          </p:cNvPr>
          <p:cNvSpPr>
            <a:spLocks noGrp="1"/>
          </p:cNvSpPr>
          <p:nvPr>
            <p:ph type="title"/>
          </p:nvPr>
        </p:nvSpPr>
        <p:spPr>
          <a:xfrm>
            <a:off x="891207" y="79167"/>
            <a:ext cx="10515600" cy="994259"/>
          </a:xfrm>
        </p:spPr>
        <p:txBody>
          <a:bodyPr>
            <a:normAutofit/>
          </a:bodyPr>
          <a:lstStyle/>
          <a:p>
            <a:pPr algn="ctr"/>
            <a:r>
              <a:rPr lang="en-IN" b="1" dirty="0"/>
              <a:t>Grouping using a Single Column</a:t>
            </a:r>
            <a:endParaRPr lang="en-IN" dirty="0"/>
          </a:p>
        </p:txBody>
      </p:sp>
      <p:sp>
        <p:nvSpPr>
          <p:cNvPr id="3" name="Content Placeholder 2">
            <a:extLst>
              <a:ext uri="{FF2B5EF4-FFF2-40B4-BE49-F238E27FC236}">
                <a16:creationId xmlns:a16="http://schemas.microsoft.com/office/drawing/2014/main" id="{D4951E13-BAA7-4C6D-90E3-DA4D7D099891}"/>
              </a:ext>
            </a:extLst>
          </p:cNvPr>
          <p:cNvSpPr>
            <a:spLocks noGrp="1"/>
          </p:cNvSpPr>
          <p:nvPr>
            <p:ph idx="1"/>
          </p:nvPr>
        </p:nvSpPr>
        <p:spPr>
          <a:xfrm>
            <a:off x="132522" y="1073426"/>
            <a:ext cx="11900451" cy="5103537"/>
          </a:xfrm>
        </p:spPr>
        <p:txBody>
          <a:bodyPr>
            <a:noAutofit/>
          </a:bodyPr>
          <a:lstStyle/>
          <a:p>
            <a:pPr marL="0" indent="0">
              <a:buNone/>
            </a:pPr>
            <a:r>
              <a:rPr lang="en-IN" sz="1600" b="1" dirty="0"/>
              <a:t>In order to help understand the effect of Group By clause, let's execute a simple query that returns all the gender entries from the members table.</a:t>
            </a:r>
          </a:p>
          <a:p>
            <a:pPr marL="0" indent="0">
              <a:buNone/>
            </a:pPr>
            <a:endParaRPr lang="en-IN" sz="1600" b="1" dirty="0"/>
          </a:p>
          <a:p>
            <a:pPr marL="0" indent="0">
              <a:buNone/>
            </a:pPr>
            <a:r>
              <a:rPr lang="en-IN" sz="1600" b="1" dirty="0"/>
              <a:t>Suppose we want to get the unique values for genders. We can use a following query -</a:t>
            </a:r>
          </a:p>
          <a:p>
            <a:endParaRPr lang="en-IN" sz="1600" dirty="0"/>
          </a:p>
          <a:p>
            <a:r>
              <a:rPr lang="en-IN" sz="1600" dirty="0">
                <a:solidFill>
                  <a:srgbClr val="FF0000"/>
                </a:solidFill>
              </a:rPr>
              <a:t>SELECT `gender` FROM `members` GROUP BY `gender`;</a:t>
            </a:r>
          </a:p>
          <a:p>
            <a:r>
              <a:rPr lang="en-IN" sz="1600" dirty="0"/>
              <a:t>Executing the above script in MySQL workbench against the Myflixdb gives us the following results.</a:t>
            </a:r>
          </a:p>
          <a:p>
            <a:pPr marL="0" indent="0">
              <a:buNone/>
            </a:pPr>
            <a:endParaRPr lang="en-IN" sz="1600" b="1" dirty="0"/>
          </a:p>
          <a:p>
            <a:pPr marL="457200" lvl="1" indent="0">
              <a:buNone/>
            </a:pPr>
            <a:r>
              <a:rPr lang="en-IN" sz="1600" b="1" dirty="0"/>
              <a:t>gender</a:t>
            </a:r>
          </a:p>
          <a:p>
            <a:pPr marL="457200" lvl="1" indent="0">
              <a:buNone/>
            </a:pPr>
            <a:r>
              <a:rPr lang="en-IN" sz="1600" b="1" dirty="0"/>
              <a:t>Female</a:t>
            </a:r>
          </a:p>
          <a:p>
            <a:pPr marL="457200" lvl="1" indent="0">
              <a:buNone/>
            </a:pPr>
            <a:r>
              <a:rPr lang="en-IN" sz="1600" b="1" dirty="0"/>
              <a:t>Male</a:t>
            </a:r>
          </a:p>
          <a:p>
            <a:pPr marL="0" indent="0">
              <a:buNone/>
            </a:pPr>
            <a:r>
              <a:rPr lang="en-IN" sz="1600" dirty="0"/>
              <a:t>Note only two results have been returned. This is because we only have two gender types Male and Female. The GROUP BY clause grouped all the "Male" members together and returned only a single row for it. It did the same with the "Female" members</a:t>
            </a:r>
          </a:p>
        </p:txBody>
      </p:sp>
    </p:spTree>
    <p:extLst>
      <p:ext uri="{BB962C8B-B14F-4D97-AF65-F5344CB8AC3E}">
        <p14:creationId xmlns:p14="http://schemas.microsoft.com/office/powerpoint/2010/main" val="226754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1F14-AE2B-4D26-BDEC-E0435681ACCB}"/>
              </a:ext>
            </a:extLst>
          </p:cNvPr>
          <p:cNvSpPr>
            <a:spLocks noGrp="1"/>
          </p:cNvSpPr>
          <p:nvPr>
            <p:ph type="title"/>
          </p:nvPr>
        </p:nvSpPr>
        <p:spPr>
          <a:xfrm>
            <a:off x="838200" y="365125"/>
            <a:ext cx="10515600" cy="721553"/>
          </a:xfrm>
        </p:spPr>
        <p:txBody>
          <a:bodyPr>
            <a:normAutofit/>
          </a:bodyPr>
          <a:lstStyle/>
          <a:p>
            <a:pPr algn="ctr"/>
            <a:r>
              <a:rPr lang="en-IN" b="1" dirty="0"/>
              <a:t>Grouping using multiple columns</a:t>
            </a:r>
            <a:endParaRPr lang="en-IN" dirty="0"/>
          </a:p>
        </p:txBody>
      </p:sp>
      <p:sp>
        <p:nvSpPr>
          <p:cNvPr id="3" name="Content Placeholder 2">
            <a:extLst>
              <a:ext uri="{FF2B5EF4-FFF2-40B4-BE49-F238E27FC236}">
                <a16:creationId xmlns:a16="http://schemas.microsoft.com/office/drawing/2014/main" id="{0E0940A6-7711-4D81-85B1-36213D784E74}"/>
              </a:ext>
            </a:extLst>
          </p:cNvPr>
          <p:cNvSpPr>
            <a:spLocks noGrp="1"/>
          </p:cNvSpPr>
          <p:nvPr>
            <p:ph idx="1"/>
          </p:nvPr>
        </p:nvSpPr>
        <p:spPr>
          <a:xfrm>
            <a:off x="278295" y="1475340"/>
            <a:ext cx="5181601" cy="1953660"/>
          </a:xfrm>
        </p:spPr>
        <p:txBody>
          <a:bodyPr>
            <a:normAutofit fontScale="70000" lnSpcReduction="20000"/>
          </a:bodyPr>
          <a:lstStyle/>
          <a:p>
            <a:pPr marL="0" indent="0">
              <a:buNone/>
            </a:pPr>
            <a:r>
              <a:rPr lang="en-IN" dirty="0"/>
              <a:t>Suppose that we want to get a list of movie </a:t>
            </a:r>
            <a:r>
              <a:rPr lang="en-IN" dirty="0" err="1"/>
              <a:t>category_id</a:t>
            </a:r>
            <a:r>
              <a:rPr lang="en-IN" dirty="0"/>
              <a:t>  and corresponding years in which they were released.</a:t>
            </a:r>
          </a:p>
          <a:p>
            <a:pPr marL="0" indent="0">
              <a:buNone/>
            </a:pPr>
            <a:r>
              <a:rPr lang="en-IN" dirty="0"/>
              <a:t>Let's observe the output of this simple query</a:t>
            </a:r>
          </a:p>
          <a:p>
            <a:pPr marL="0" indent="0">
              <a:buNone/>
            </a:pPr>
            <a:r>
              <a:rPr lang="en-IN" dirty="0">
                <a:solidFill>
                  <a:srgbClr val="FF0000"/>
                </a:solidFill>
              </a:rPr>
              <a:t>SELECT `category_id`,`</a:t>
            </a:r>
            <a:r>
              <a:rPr lang="en-IN" dirty="0" err="1">
                <a:solidFill>
                  <a:srgbClr val="FF0000"/>
                </a:solidFill>
              </a:rPr>
              <a:t>year_released</a:t>
            </a:r>
            <a:r>
              <a:rPr lang="en-IN" dirty="0">
                <a:solidFill>
                  <a:srgbClr val="FF0000"/>
                </a:solidFill>
              </a:rPr>
              <a:t>` FROM `movies` ;</a:t>
            </a:r>
          </a:p>
          <a:p>
            <a:pPr marL="0" indent="0">
              <a:buNone/>
            </a:pPr>
            <a:endParaRPr lang="en-IN" dirty="0"/>
          </a:p>
        </p:txBody>
      </p:sp>
      <p:graphicFrame>
        <p:nvGraphicFramePr>
          <p:cNvPr id="4" name="Table 3">
            <a:extLst>
              <a:ext uri="{FF2B5EF4-FFF2-40B4-BE49-F238E27FC236}">
                <a16:creationId xmlns:a16="http://schemas.microsoft.com/office/drawing/2014/main" id="{0812201C-2852-421F-85D8-6F16FE322DBB}"/>
              </a:ext>
            </a:extLst>
          </p:cNvPr>
          <p:cNvGraphicFramePr>
            <a:graphicFrameLocks noGrp="1"/>
          </p:cNvGraphicFramePr>
          <p:nvPr>
            <p:extLst>
              <p:ext uri="{D42A27DB-BD31-4B8C-83A1-F6EECF244321}">
                <p14:modId xmlns:p14="http://schemas.microsoft.com/office/powerpoint/2010/main" val="429178130"/>
              </p:ext>
            </p:extLst>
          </p:nvPr>
        </p:nvGraphicFramePr>
        <p:xfrm>
          <a:off x="1049612" y="3644349"/>
          <a:ext cx="3591339" cy="2625090"/>
        </p:xfrm>
        <a:graphic>
          <a:graphicData uri="http://schemas.openxmlformats.org/drawingml/2006/table">
            <a:tbl>
              <a:tblPr/>
              <a:tblGrid>
                <a:gridCol w="1153977">
                  <a:extLst>
                    <a:ext uri="{9D8B030D-6E8A-4147-A177-3AD203B41FA5}">
                      <a16:colId xmlns:a16="http://schemas.microsoft.com/office/drawing/2014/main" val="393313221"/>
                    </a:ext>
                  </a:extLst>
                </a:gridCol>
                <a:gridCol w="2437362">
                  <a:extLst>
                    <a:ext uri="{9D8B030D-6E8A-4147-A177-3AD203B41FA5}">
                      <a16:colId xmlns:a16="http://schemas.microsoft.com/office/drawing/2014/main" val="908883205"/>
                    </a:ext>
                  </a:extLst>
                </a:gridCol>
              </a:tblGrid>
              <a:tr h="0">
                <a:tc>
                  <a:txBody>
                    <a:bodyPr/>
                    <a:lstStyle/>
                    <a:p>
                      <a:pPr algn="l" fontAlgn="ctr"/>
                      <a:r>
                        <a:rPr lang="en-IN" sz="1200">
                          <a:effectLst/>
                        </a:rPr>
                        <a:t>category_id</a:t>
                      </a:r>
                    </a:p>
                  </a:txBody>
                  <a:tcPr marL="9525" marR="9525" marT="9525" marB="9525" anchor="ctr">
                    <a:lnL>
                      <a:noFill/>
                    </a:lnL>
                    <a:lnR>
                      <a:noFill/>
                    </a:lnR>
                    <a:lnT>
                      <a:noFill/>
                    </a:lnT>
                    <a:lnB>
                      <a:noFill/>
                    </a:lnB>
                    <a:solidFill>
                      <a:srgbClr val="F7F7F7"/>
                    </a:solidFill>
                  </a:tcPr>
                </a:tc>
                <a:tc>
                  <a:txBody>
                    <a:bodyPr/>
                    <a:lstStyle/>
                    <a:p>
                      <a:pPr algn="l" fontAlgn="ctr"/>
                      <a:r>
                        <a:rPr lang="en-IN" sz="1200">
                          <a:effectLst/>
                        </a:rPr>
                        <a:t>year_released</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3418338445"/>
                  </a:ext>
                </a:extLst>
              </a:tr>
              <a:tr h="0">
                <a:tc>
                  <a:txBody>
                    <a:bodyPr/>
                    <a:lstStyle/>
                    <a:p>
                      <a:pPr fontAlgn="ctr"/>
                      <a:r>
                        <a:rPr lang="en-IN" sz="1200">
                          <a:effectLst/>
                        </a:rPr>
                        <a:t>1</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2011</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1540887336"/>
                  </a:ext>
                </a:extLst>
              </a:tr>
              <a:tr h="0">
                <a:tc>
                  <a:txBody>
                    <a:bodyPr/>
                    <a:lstStyle/>
                    <a:p>
                      <a:pPr fontAlgn="ctr"/>
                      <a:r>
                        <a:rPr lang="en-IN" sz="1200" dirty="0">
                          <a:effectLst/>
                        </a:rPr>
                        <a:t>2</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2008</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826295053"/>
                  </a:ext>
                </a:extLst>
              </a:tr>
              <a:tr h="0">
                <a:tc>
                  <a:txBody>
                    <a:bodyPr/>
                    <a:lstStyle/>
                    <a:p>
                      <a:pPr fontAlgn="ctr"/>
                      <a:r>
                        <a:rPr lang="en-IN" sz="1200">
                          <a:effectLst/>
                        </a:rPr>
                        <a:t>NULL</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2008</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2310175965"/>
                  </a:ext>
                </a:extLst>
              </a:tr>
              <a:tr h="0">
                <a:tc>
                  <a:txBody>
                    <a:bodyPr/>
                    <a:lstStyle/>
                    <a:p>
                      <a:pPr fontAlgn="ctr"/>
                      <a:r>
                        <a:rPr lang="en-IN" sz="1200" dirty="0">
                          <a:effectLst/>
                        </a:rPr>
                        <a:t>NULL</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2010</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3523063960"/>
                  </a:ext>
                </a:extLst>
              </a:tr>
              <a:tr h="0">
                <a:tc>
                  <a:txBody>
                    <a:bodyPr/>
                    <a:lstStyle/>
                    <a:p>
                      <a:pPr fontAlgn="ctr"/>
                      <a:r>
                        <a:rPr lang="en-IN" sz="1200">
                          <a:effectLst/>
                        </a:rPr>
                        <a:t>8</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2007</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447228050"/>
                  </a:ext>
                </a:extLst>
              </a:tr>
              <a:tr h="0">
                <a:tc>
                  <a:txBody>
                    <a:bodyPr/>
                    <a:lstStyle/>
                    <a:p>
                      <a:pPr fontAlgn="ctr"/>
                      <a:r>
                        <a:rPr lang="en-IN" sz="1200">
                          <a:effectLst/>
                        </a:rPr>
                        <a:t>6</a:t>
                      </a:r>
                    </a:p>
                  </a:txBody>
                  <a:tcPr marL="9525" marR="9525" marT="9525" marB="9525" anchor="ctr">
                    <a:lnL>
                      <a:noFill/>
                    </a:lnL>
                    <a:lnR>
                      <a:noFill/>
                    </a:lnR>
                    <a:lnT>
                      <a:noFill/>
                    </a:lnT>
                    <a:lnB>
                      <a:noFill/>
                    </a:lnB>
                    <a:solidFill>
                      <a:srgbClr val="F7D0D0"/>
                    </a:solidFill>
                  </a:tcPr>
                </a:tc>
                <a:tc>
                  <a:txBody>
                    <a:bodyPr/>
                    <a:lstStyle/>
                    <a:p>
                      <a:pPr fontAlgn="ctr"/>
                      <a:r>
                        <a:rPr lang="en-IN" sz="1200">
                          <a:effectLst/>
                        </a:rPr>
                        <a:t>2007</a:t>
                      </a:r>
                    </a:p>
                  </a:txBody>
                  <a:tcPr marL="9525" marR="9525" marT="9525" marB="9525" anchor="ctr">
                    <a:lnL>
                      <a:noFill/>
                    </a:lnL>
                    <a:lnR>
                      <a:noFill/>
                    </a:lnR>
                    <a:lnT>
                      <a:noFill/>
                    </a:lnT>
                    <a:lnB>
                      <a:noFill/>
                    </a:lnB>
                    <a:solidFill>
                      <a:srgbClr val="F7D0D0"/>
                    </a:solidFill>
                  </a:tcPr>
                </a:tc>
                <a:extLst>
                  <a:ext uri="{0D108BD9-81ED-4DB2-BD59-A6C34878D82A}">
                    <a16:rowId xmlns:a16="http://schemas.microsoft.com/office/drawing/2014/main" val="3918063949"/>
                  </a:ext>
                </a:extLst>
              </a:tr>
              <a:tr h="0">
                <a:tc>
                  <a:txBody>
                    <a:bodyPr/>
                    <a:lstStyle/>
                    <a:p>
                      <a:pPr fontAlgn="ctr"/>
                      <a:r>
                        <a:rPr lang="en-IN" sz="1200">
                          <a:effectLst/>
                        </a:rPr>
                        <a:t>6</a:t>
                      </a:r>
                    </a:p>
                  </a:txBody>
                  <a:tcPr marL="9525" marR="9525" marT="9525" marB="9525" anchor="ctr">
                    <a:lnL>
                      <a:noFill/>
                    </a:lnL>
                    <a:lnR>
                      <a:noFill/>
                    </a:lnR>
                    <a:lnT>
                      <a:noFill/>
                    </a:lnT>
                    <a:lnB>
                      <a:noFill/>
                    </a:lnB>
                    <a:solidFill>
                      <a:srgbClr val="F7D0D0"/>
                    </a:solidFill>
                  </a:tcPr>
                </a:tc>
                <a:tc>
                  <a:txBody>
                    <a:bodyPr/>
                    <a:lstStyle/>
                    <a:p>
                      <a:pPr fontAlgn="ctr"/>
                      <a:r>
                        <a:rPr lang="en-IN" sz="1200">
                          <a:effectLst/>
                        </a:rPr>
                        <a:t>2007</a:t>
                      </a:r>
                    </a:p>
                  </a:txBody>
                  <a:tcPr marL="9525" marR="9525" marT="9525" marB="9525" anchor="ctr">
                    <a:lnL>
                      <a:noFill/>
                    </a:lnL>
                    <a:lnR>
                      <a:noFill/>
                    </a:lnR>
                    <a:lnT>
                      <a:noFill/>
                    </a:lnT>
                    <a:lnB>
                      <a:noFill/>
                    </a:lnB>
                    <a:solidFill>
                      <a:srgbClr val="F7D0D0"/>
                    </a:solidFill>
                  </a:tcPr>
                </a:tc>
                <a:extLst>
                  <a:ext uri="{0D108BD9-81ED-4DB2-BD59-A6C34878D82A}">
                    <a16:rowId xmlns:a16="http://schemas.microsoft.com/office/drawing/2014/main" val="1847497386"/>
                  </a:ext>
                </a:extLst>
              </a:tr>
              <a:tr h="0">
                <a:tc>
                  <a:txBody>
                    <a:bodyPr/>
                    <a:lstStyle/>
                    <a:p>
                      <a:pPr fontAlgn="ctr"/>
                      <a:r>
                        <a:rPr lang="en-IN" sz="1200">
                          <a:effectLst/>
                        </a:rPr>
                        <a:t>8</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2005</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356300914"/>
                  </a:ext>
                </a:extLst>
              </a:tr>
              <a:tr h="0">
                <a:tc>
                  <a:txBody>
                    <a:bodyPr/>
                    <a:lstStyle/>
                    <a:p>
                      <a:pPr fontAlgn="ctr"/>
                      <a:r>
                        <a:rPr lang="en-IN" sz="1200">
                          <a:effectLst/>
                        </a:rPr>
                        <a:t>NULL</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2012</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935098983"/>
                  </a:ext>
                </a:extLst>
              </a:tr>
              <a:tr h="0">
                <a:tc>
                  <a:txBody>
                    <a:bodyPr/>
                    <a:lstStyle/>
                    <a:p>
                      <a:pPr fontAlgn="ctr"/>
                      <a:r>
                        <a:rPr lang="en-IN" sz="1200">
                          <a:effectLst/>
                        </a:rPr>
                        <a:t>7</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1920</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151375058"/>
                  </a:ext>
                </a:extLst>
              </a:tr>
              <a:tr h="0">
                <a:tc>
                  <a:txBody>
                    <a:bodyPr/>
                    <a:lstStyle/>
                    <a:p>
                      <a:pPr fontAlgn="ctr"/>
                      <a:r>
                        <a:rPr lang="en-IN" sz="1200">
                          <a:effectLst/>
                        </a:rPr>
                        <a:t>8</a:t>
                      </a:r>
                    </a:p>
                  </a:txBody>
                  <a:tcPr marL="9525" marR="9525" marT="9525" marB="9525" anchor="ctr">
                    <a:lnL>
                      <a:noFill/>
                    </a:lnL>
                    <a:lnR>
                      <a:noFill/>
                    </a:lnR>
                    <a:lnT>
                      <a:noFill/>
                    </a:lnT>
                    <a:lnB>
                      <a:noFill/>
                    </a:lnB>
                    <a:solidFill>
                      <a:srgbClr val="F7F7F7"/>
                    </a:solidFill>
                  </a:tcPr>
                </a:tc>
                <a:tc>
                  <a:txBody>
                    <a:bodyPr/>
                    <a:lstStyle/>
                    <a:p>
                      <a:pPr fontAlgn="ctr"/>
                      <a:r>
                        <a:rPr lang="en-IN" sz="1200">
                          <a:effectLst/>
                        </a:rPr>
                        <a:t>NULL</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484477389"/>
                  </a:ext>
                </a:extLst>
              </a:tr>
              <a:tr h="0">
                <a:tc>
                  <a:txBody>
                    <a:bodyPr/>
                    <a:lstStyle/>
                    <a:p>
                      <a:pPr fontAlgn="ctr"/>
                      <a:r>
                        <a:rPr lang="en-IN" sz="1200">
                          <a:effectLst/>
                        </a:rPr>
                        <a:t>8</a:t>
                      </a:r>
                    </a:p>
                  </a:txBody>
                  <a:tcPr marL="9525" marR="9525" marT="9525" marB="9525" anchor="ctr">
                    <a:lnL>
                      <a:noFill/>
                    </a:lnL>
                    <a:lnR>
                      <a:noFill/>
                    </a:lnR>
                    <a:lnT>
                      <a:noFill/>
                    </a:lnT>
                    <a:lnB>
                      <a:noFill/>
                    </a:lnB>
                    <a:solidFill>
                      <a:srgbClr val="F7F7F7"/>
                    </a:solidFill>
                  </a:tcPr>
                </a:tc>
                <a:tc>
                  <a:txBody>
                    <a:bodyPr/>
                    <a:lstStyle/>
                    <a:p>
                      <a:pPr fontAlgn="ctr"/>
                      <a:r>
                        <a:rPr lang="en-IN" sz="1200" dirty="0">
                          <a:effectLst/>
                        </a:rPr>
                        <a:t>1920</a:t>
                      </a:r>
                    </a:p>
                  </a:txBody>
                  <a:tcPr marL="9525" marR="9525" marT="9525" marB="9525" anchor="ctr">
                    <a:lnL>
                      <a:noFill/>
                    </a:lnL>
                    <a:lnR>
                      <a:noFill/>
                    </a:lnR>
                    <a:lnT>
                      <a:noFill/>
                    </a:lnT>
                    <a:lnB>
                      <a:noFill/>
                    </a:lnB>
                    <a:solidFill>
                      <a:srgbClr val="F7F7F7"/>
                    </a:solidFill>
                  </a:tcPr>
                </a:tc>
                <a:extLst>
                  <a:ext uri="{0D108BD9-81ED-4DB2-BD59-A6C34878D82A}">
                    <a16:rowId xmlns:a16="http://schemas.microsoft.com/office/drawing/2014/main" val="3508862725"/>
                  </a:ext>
                </a:extLst>
              </a:tr>
            </a:tbl>
          </a:graphicData>
        </a:graphic>
      </p:graphicFrame>
      <p:sp>
        <p:nvSpPr>
          <p:cNvPr id="5" name="Rectangle 4">
            <a:extLst>
              <a:ext uri="{FF2B5EF4-FFF2-40B4-BE49-F238E27FC236}">
                <a16:creationId xmlns:a16="http://schemas.microsoft.com/office/drawing/2014/main" id="{7A9FC21F-350E-4307-BFC8-FCE55C68718E}"/>
              </a:ext>
            </a:extLst>
          </p:cNvPr>
          <p:cNvSpPr/>
          <p:nvPr/>
        </p:nvSpPr>
        <p:spPr>
          <a:xfrm>
            <a:off x="5628862" y="1375792"/>
            <a:ext cx="6096000" cy="1754326"/>
          </a:xfrm>
          <a:prstGeom prst="rect">
            <a:avLst/>
          </a:prstGeom>
        </p:spPr>
        <p:txBody>
          <a:bodyPr>
            <a:spAutoFit/>
          </a:bodyPr>
          <a:lstStyle/>
          <a:p>
            <a:r>
              <a:rPr lang="en-IN" dirty="0"/>
              <a:t>Let's execute the same query using group by -</a:t>
            </a:r>
          </a:p>
          <a:p>
            <a:endParaRPr lang="en-IN" dirty="0"/>
          </a:p>
          <a:p>
            <a:r>
              <a:rPr lang="en-IN" dirty="0">
                <a:solidFill>
                  <a:srgbClr val="FF0000"/>
                </a:solidFill>
              </a:rPr>
              <a:t>SELECT `category_id`,`</a:t>
            </a:r>
            <a:r>
              <a:rPr lang="en-IN" dirty="0" err="1">
                <a:solidFill>
                  <a:srgbClr val="FF0000"/>
                </a:solidFill>
              </a:rPr>
              <a:t>year_released</a:t>
            </a:r>
            <a:r>
              <a:rPr lang="en-IN" dirty="0">
                <a:solidFill>
                  <a:srgbClr val="FF0000"/>
                </a:solidFill>
              </a:rPr>
              <a:t>` FROM `movies` GROUP BY `category_id`,`</a:t>
            </a:r>
            <a:r>
              <a:rPr lang="en-IN" dirty="0" err="1">
                <a:solidFill>
                  <a:srgbClr val="FF0000"/>
                </a:solidFill>
              </a:rPr>
              <a:t>year_released</a:t>
            </a:r>
            <a:r>
              <a:rPr lang="en-IN" dirty="0">
                <a:solidFill>
                  <a:srgbClr val="FF0000"/>
                </a:solidFill>
              </a:rPr>
              <a:t>`;</a:t>
            </a:r>
          </a:p>
          <a:p>
            <a:r>
              <a:rPr lang="en-IN" dirty="0"/>
              <a:t>Executing the above script in MySQL workbench against the </a:t>
            </a:r>
            <a:r>
              <a:rPr lang="en-IN" dirty="0" err="1"/>
              <a:t>myflixdb</a:t>
            </a:r>
            <a:r>
              <a:rPr lang="en-IN" dirty="0"/>
              <a:t> gives us the following results shown below.</a:t>
            </a:r>
          </a:p>
        </p:txBody>
      </p:sp>
      <p:graphicFrame>
        <p:nvGraphicFramePr>
          <p:cNvPr id="6" name="Table 5">
            <a:extLst>
              <a:ext uri="{FF2B5EF4-FFF2-40B4-BE49-F238E27FC236}">
                <a16:creationId xmlns:a16="http://schemas.microsoft.com/office/drawing/2014/main" id="{2720DD34-DF0E-4795-9457-EF996F5CB6FE}"/>
              </a:ext>
            </a:extLst>
          </p:cNvPr>
          <p:cNvGraphicFramePr>
            <a:graphicFrameLocks noGrp="1"/>
          </p:cNvGraphicFramePr>
          <p:nvPr>
            <p:extLst>
              <p:ext uri="{D42A27DB-BD31-4B8C-83A1-F6EECF244321}">
                <p14:modId xmlns:p14="http://schemas.microsoft.com/office/powerpoint/2010/main" val="2594346125"/>
              </p:ext>
            </p:extLst>
          </p:nvPr>
        </p:nvGraphicFramePr>
        <p:xfrm>
          <a:off x="5648739" y="3429000"/>
          <a:ext cx="2663688" cy="3017520"/>
        </p:xfrm>
        <a:graphic>
          <a:graphicData uri="http://schemas.openxmlformats.org/drawingml/2006/table">
            <a:tbl>
              <a:tblPr/>
              <a:tblGrid>
                <a:gridCol w="1331844">
                  <a:extLst>
                    <a:ext uri="{9D8B030D-6E8A-4147-A177-3AD203B41FA5}">
                      <a16:colId xmlns:a16="http://schemas.microsoft.com/office/drawing/2014/main" val="3003989095"/>
                    </a:ext>
                  </a:extLst>
                </a:gridCol>
                <a:gridCol w="1331844">
                  <a:extLst>
                    <a:ext uri="{9D8B030D-6E8A-4147-A177-3AD203B41FA5}">
                      <a16:colId xmlns:a16="http://schemas.microsoft.com/office/drawing/2014/main" val="1068557666"/>
                    </a:ext>
                  </a:extLst>
                </a:gridCol>
              </a:tblGrid>
              <a:tr h="0">
                <a:tc>
                  <a:txBody>
                    <a:bodyPr/>
                    <a:lstStyle/>
                    <a:p>
                      <a:pPr algn="l" fontAlgn="ctr"/>
                      <a:r>
                        <a:rPr lang="en-IN" sz="1200">
                          <a:effectLst/>
                        </a:rPr>
                        <a:t>category_id</a:t>
                      </a:r>
                    </a:p>
                  </a:txBody>
                  <a:tcPr anchor="ctr">
                    <a:lnL>
                      <a:noFill/>
                    </a:lnL>
                    <a:lnR>
                      <a:noFill/>
                    </a:lnR>
                    <a:lnT>
                      <a:noFill/>
                    </a:lnT>
                    <a:lnB>
                      <a:noFill/>
                    </a:lnB>
                    <a:solidFill>
                      <a:srgbClr val="F7F7F7"/>
                    </a:solidFill>
                  </a:tcPr>
                </a:tc>
                <a:tc>
                  <a:txBody>
                    <a:bodyPr/>
                    <a:lstStyle/>
                    <a:p>
                      <a:pPr algn="l" fontAlgn="ctr"/>
                      <a:r>
                        <a:rPr lang="en-IN" sz="1200">
                          <a:effectLst/>
                        </a:rPr>
                        <a:t>year_released</a:t>
                      </a:r>
                    </a:p>
                  </a:txBody>
                  <a:tcPr anchor="ctr">
                    <a:lnL>
                      <a:noFill/>
                    </a:lnL>
                    <a:lnR>
                      <a:noFill/>
                    </a:lnR>
                    <a:lnT>
                      <a:noFill/>
                    </a:lnT>
                    <a:lnB>
                      <a:noFill/>
                    </a:lnB>
                    <a:solidFill>
                      <a:srgbClr val="F7F7F7"/>
                    </a:solidFill>
                  </a:tcPr>
                </a:tc>
                <a:extLst>
                  <a:ext uri="{0D108BD9-81ED-4DB2-BD59-A6C34878D82A}">
                    <a16:rowId xmlns:a16="http://schemas.microsoft.com/office/drawing/2014/main" val="1216628669"/>
                  </a:ext>
                </a:extLst>
              </a:tr>
              <a:tr h="0">
                <a:tc>
                  <a:txBody>
                    <a:bodyPr/>
                    <a:lstStyle/>
                    <a:p>
                      <a:pPr fontAlgn="ctr"/>
                      <a:r>
                        <a:rPr lang="en-IN" sz="1200">
                          <a:effectLst/>
                        </a:rPr>
                        <a:t>NULL</a:t>
                      </a:r>
                    </a:p>
                  </a:txBody>
                  <a:tcPr anchor="ctr">
                    <a:lnL>
                      <a:noFill/>
                    </a:lnL>
                    <a:lnR>
                      <a:noFill/>
                    </a:lnR>
                    <a:lnT>
                      <a:noFill/>
                    </a:lnT>
                    <a:lnB>
                      <a:noFill/>
                    </a:lnB>
                    <a:solidFill>
                      <a:srgbClr val="F7F7F7"/>
                    </a:solidFill>
                  </a:tcPr>
                </a:tc>
                <a:tc>
                  <a:txBody>
                    <a:bodyPr/>
                    <a:lstStyle/>
                    <a:p>
                      <a:pPr fontAlgn="ctr"/>
                      <a:r>
                        <a:rPr lang="en-IN" sz="1200">
                          <a:effectLst/>
                        </a:rPr>
                        <a:t>2008</a:t>
                      </a:r>
                    </a:p>
                  </a:txBody>
                  <a:tcPr anchor="ctr">
                    <a:lnL>
                      <a:noFill/>
                    </a:lnL>
                    <a:lnR>
                      <a:noFill/>
                    </a:lnR>
                    <a:lnT>
                      <a:noFill/>
                    </a:lnT>
                    <a:lnB>
                      <a:noFill/>
                    </a:lnB>
                    <a:solidFill>
                      <a:srgbClr val="F7F7F7"/>
                    </a:solidFill>
                  </a:tcPr>
                </a:tc>
                <a:extLst>
                  <a:ext uri="{0D108BD9-81ED-4DB2-BD59-A6C34878D82A}">
                    <a16:rowId xmlns:a16="http://schemas.microsoft.com/office/drawing/2014/main" val="1299111466"/>
                  </a:ext>
                </a:extLst>
              </a:tr>
              <a:tr h="0">
                <a:tc>
                  <a:txBody>
                    <a:bodyPr/>
                    <a:lstStyle/>
                    <a:p>
                      <a:pPr fontAlgn="ctr"/>
                      <a:r>
                        <a:rPr lang="en-IN" sz="1200">
                          <a:effectLst/>
                        </a:rPr>
                        <a:t>NULL</a:t>
                      </a:r>
                    </a:p>
                  </a:txBody>
                  <a:tcPr anchor="ctr">
                    <a:lnL>
                      <a:noFill/>
                    </a:lnL>
                    <a:lnR>
                      <a:noFill/>
                    </a:lnR>
                    <a:lnT>
                      <a:noFill/>
                    </a:lnT>
                    <a:lnB>
                      <a:noFill/>
                    </a:lnB>
                    <a:solidFill>
                      <a:srgbClr val="F7F7F7"/>
                    </a:solidFill>
                  </a:tcPr>
                </a:tc>
                <a:tc>
                  <a:txBody>
                    <a:bodyPr/>
                    <a:lstStyle/>
                    <a:p>
                      <a:pPr fontAlgn="ctr"/>
                      <a:r>
                        <a:rPr lang="en-IN" sz="1200" dirty="0">
                          <a:effectLst/>
                        </a:rPr>
                        <a:t>2010</a:t>
                      </a:r>
                    </a:p>
                  </a:txBody>
                  <a:tcPr anchor="ctr">
                    <a:lnL>
                      <a:noFill/>
                    </a:lnL>
                    <a:lnR>
                      <a:noFill/>
                    </a:lnR>
                    <a:lnT>
                      <a:noFill/>
                    </a:lnT>
                    <a:lnB>
                      <a:noFill/>
                    </a:lnB>
                    <a:solidFill>
                      <a:srgbClr val="F7F7F7"/>
                    </a:solidFill>
                  </a:tcPr>
                </a:tc>
                <a:extLst>
                  <a:ext uri="{0D108BD9-81ED-4DB2-BD59-A6C34878D82A}">
                    <a16:rowId xmlns:a16="http://schemas.microsoft.com/office/drawing/2014/main" val="1882510968"/>
                  </a:ext>
                </a:extLst>
              </a:tr>
              <a:tr h="0">
                <a:tc>
                  <a:txBody>
                    <a:bodyPr/>
                    <a:lstStyle/>
                    <a:p>
                      <a:pPr fontAlgn="ctr"/>
                      <a:r>
                        <a:rPr lang="en-IN" sz="1200">
                          <a:effectLst/>
                        </a:rPr>
                        <a:t>NULL</a:t>
                      </a:r>
                    </a:p>
                  </a:txBody>
                  <a:tcPr anchor="ctr">
                    <a:lnL>
                      <a:noFill/>
                    </a:lnL>
                    <a:lnR>
                      <a:noFill/>
                    </a:lnR>
                    <a:lnT>
                      <a:noFill/>
                    </a:lnT>
                    <a:lnB>
                      <a:noFill/>
                    </a:lnB>
                    <a:solidFill>
                      <a:srgbClr val="F7F7F7"/>
                    </a:solidFill>
                  </a:tcPr>
                </a:tc>
                <a:tc>
                  <a:txBody>
                    <a:bodyPr/>
                    <a:lstStyle/>
                    <a:p>
                      <a:pPr fontAlgn="ctr"/>
                      <a:r>
                        <a:rPr lang="en-IN" sz="1200">
                          <a:effectLst/>
                        </a:rPr>
                        <a:t>2012</a:t>
                      </a:r>
                    </a:p>
                  </a:txBody>
                  <a:tcPr anchor="ctr">
                    <a:lnL>
                      <a:noFill/>
                    </a:lnL>
                    <a:lnR>
                      <a:noFill/>
                    </a:lnR>
                    <a:lnT>
                      <a:noFill/>
                    </a:lnT>
                    <a:lnB>
                      <a:noFill/>
                    </a:lnB>
                    <a:solidFill>
                      <a:srgbClr val="F7F7F7"/>
                    </a:solidFill>
                  </a:tcPr>
                </a:tc>
                <a:extLst>
                  <a:ext uri="{0D108BD9-81ED-4DB2-BD59-A6C34878D82A}">
                    <a16:rowId xmlns:a16="http://schemas.microsoft.com/office/drawing/2014/main" val="1834429031"/>
                  </a:ext>
                </a:extLst>
              </a:tr>
              <a:tr h="0">
                <a:tc>
                  <a:txBody>
                    <a:bodyPr/>
                    <a:lstStyle/>
                    <a:p>
                      <a:pPr fontAlgn="ctr"/>
                      <a:r>
                        <a:rPr lang="en-IN" sz="1200">
                          <a:effectLst/>
                        </a:rPr>
                        <a:t>1</a:t>
                      </a:r>
                    </a:p>
                  </a:txBody>
                  <a:tcPr anchor="ctr">
                    <a:lnL>
                      <a:noFill/>
                    </a:lnL>
                    <a:lnR>
                      <a:noFill/>
                    </a:lnR>
                    <a:lnT>
                      <a:noFill/>
                    </a:lnT>
                    <a:lnB>
                      <a:noFill/>
                    </a:lnB>
                    <a:solidFill>
                      <a:srgbClr val="F7F7F7"/>
                    </a:solidFill>
                  </a:tcPr>
                </a:tc>
                <a:tc>
                  <a:txBody>
                    <a:bodyPr/>
                    <a:lstStyle/>
                    <a:p>
                      <a:pPr fontAlgn="ctr"/>
                      <a:r>
                        <a:rPr lang="en-IN" sz="1200" dirty="0">
                          <a:effectLst/>
                        </a:rPr>
                        <a:t>2011</a:t>
                      </a:r>
                    </a:p>
                  </a:txBody>
                  <a:tcPr anchor="ctr">
                    <a:lnL>
                      <a:noFill/>
                    </a:lnL>
                    <a:lnR>
                      <a:noFill/>
                    </a:lnR>
                    <a:lnT>
                      <a:noFill/>
                    </a:lnT>
                    <a:lnB>
                      <a:noFill/>
                    </a:lnB>
                    <a:solidFill>
                      <a:srgbClr val="F7F7F7"/>
                    </a:solidFill>
                  </a:tcPr>
                </a:tc>
                <a:extLst>
                  <a:ext uri="{0D108BD9-81ED-4DB2-BD59-A6C34878D82A}">
                    <a16:rowId xmlns:a16="http://schemas.microsoft.com/office/drawing/2014/main" val="3942543813"/>
                  </a:ext>
                </a:extLst>
              </a:tr>
              <a:tr h="0">
                <a:tc>
                  <a:txBody>
                    <a:bodyPr/>
                    <a:lstStyle/>
                    <a:p>
                      <a:pPr fontAlgn="ctr"/>
                      <a:r>
                        <a:rPr lang="en-IN" sz="1200">
                          <a:effectLst/>
                        </a:rPr>
                        <a:t>2</a:t>
                      </a:r>
                    </a:p>
                  </a:txBody>
                  <a:tcPr anchor="ctr">
                    <a:lnL>
                      <a:noFill/>
                    </a:lnL>
                    <a:lnR>
                      <a:noFill/>
                    </a:lnR>
                    <a:lnT>
                      <a:noFill/>
                    </a:lnT>
                    <a:lnB>
                      <a:noFill/>
                    </a:lnB>
                    <a:solidFill>
                      <a:srgbClr val="F7F7F7"/>
                    </a:solidFill>
                  </a:tcPr>
                </a:tc>
                <a:tc>
                  <a:txBody>
                    <a:bodyPr/>
                    <a:lstStyle/>
                    <a:p>
                      <a:pPr fontAlgn="ctr"/>
                      <a:r>
                        <a:rPr lang="en-IN" sz="1200">
                          <a:effectLst/>
                        </a:rPr>
                        <a:t>2008</a:t>
                      </a:r>
                    </a:p>
                  </a:txBody>
                  <a:tcPr anchor="ctr">
                    <a:lnL>
                      <a:noFill/>
                    </a:lnL>
                    <a:lnR>
                      <a:noFill/>
                    </a:lnR>
                    <a:lnT>
                      <a:noFill/>
                    </a:lnT>
                    <a:lnB>
                      <a:noFill/>
                    </a:lnB>
                    <a:solidFill>
                      <a:srgbClr val="F7F7F7"/>
                    </a:solidFill>
                  </a:tcPr>
                </a:tc>
                <a:extLst>
                  <a:ext uri="{0D108BD9-81ED-4DB2-BD59-A6C34878D82A}">
                    <a16:rowId xmlns:a16="http://schemas.microsoft.com/office/drawing/2014/main" val="512214564"/>
                  </a:ext>
                </a:extLst>
              </a:tr>
              <a:tr h="0">
                <a:tc>
                  <a:txBody>
                    <a:bodyPr/>
                    <a:lstStyle/>
                    <a:p>
                      <a:pPr fontAlgn="ctr"/>
                      <a:r>
                        <a:rPr lang="en-IN" sz="1200">
                          <a:effectLst/>
                        </a:rPr>
                        <a:t>6</a:t>
                      </a:r>
                    </a:p>
                  </a:txBody>
                  <a:tcPr anchor="ctr">
                    <a:lnL>
                      <a:noFill/>
                    </a:lnL>
                    <a:lnR>
                      <a:noFill/>
                    </a:lnR>
                    <a:lnT>
                      <a:noFill/>
                    </a:lnT>
                    <a:lnB>
                      <a:noFill/>
                    </a:lnB>
                    <a:solidFill>
                      <a:srgbClr val="F7D0D0"/>
                    </a:solidFill>
                  </a:tcPr>
                </a:tc>
                <a:tc>
                  <a:txBody>
                    <a:bodyPr/>
                    <a:lstStyle/>
                    <a:p>
                      <a:pPr fontAlgn="ctr"/>
                      <a:r>
                        <a:rPr lang="en-IN" sz="1200">
                          <a:effectLst/>
                        </a:rPr>
                        <a:t>2007</a:t>
                      </a:r>
                    </a:p>
                  </a:txBody>
                  <a:tcPr anchor="ctr">
                    <a:lnL>
                      <a:noFill/>
                    </a:lnL>
                    <a:lnR>
                      <a:noFill/>
                    </a:lnR>
                    <a:lnT>
                      <a:noFill/>
                    </a:lnT>
                    <a:lnB>
                      <a:noFill/>
                    </a:lnB>
                    <a:solidFill>
                      <a:srgbClr val="F7D0D0"/>
                    </a:solidFill>
                  </a:tcPr>
                </a:tc>
                <a:extLst>
                  <a:ext uri="{0D108BD9-81ED-4DB2-BD59-A6C34878D82A}">
                    <a16:rowId xmlns:a16="http://schemas.microsoft.com/office/drawing/2014/main" val="3769823120"/>
                  </a:ext>
                </a:extLst>
              </a:tr>
              <a:tr h="0">
                <a:tc>
                  <a:txBody>
                    <a:bodyPr/>
                    <a:lstStyle/>
                    <a:p>
                      <a:pPr fontAlgn="ctr"/>
                      <a:r>
                        <a:rPr lang="en-IN" sz="1200">
                          <a:effectLst/>
                        </a:rPr>
                        <a:t>7</a:t>
                      </a:r>
                    </a:p>
                  </a:txBody>
                  <a:tcPr anchor="ctr">
                    <a:lnL>
                      <a:noFill/>
                    </a:lnL>
                    <a:lnR>
                      <a:noFill/>
                    </a:lnR>
                    <a:lnT>
                      <a:noFill/>
                    </a:lnT>
                    <a:lnB>
                      <a:noFill/>
                    </a:lnB>
                    <a:solidFill>
                      <a:srgbClr val="F7F7F7"/>
                    </a:solidFill>
                  </a:tcPr>
                </a:tc>
                <a:tc>
                  <a:txBody>
                    <a:bodyPr/>
                    <a:lstStyle/>
                    <a:p>
                      <a:pPr fontAlgn="ctr"/>
                      <a:r>
                        <a:rPr lang="en-IN" sz="1200">
                          <a:effectLst/>
                        </a:rPr>
                        <a:t>1920</a:t>
                      </a:r>
                    </a:p>
                  </a:txBody>
                  <a:tcPr anchor="ctr">
                    <a:lnL>
                      <a:noFill/>
                    </a:lnL>
                    <a:lnR>
                      <a:noFill/>
                    </a:lnR>
                    <a:lnT>
                      <a:noFill/>
                    </a:lnT>
                    <a:lnB>
                      <a:noFill/>
                    </a:lnB>
                    <a:solidFill>
                      <a:srgbClr val="F7F7F7"/>
                    </a:solidFill>
                  </a:tcPr>
                </a:tc>
                <a:extLst>
                  <a:ext uri="{0D108BD9-81ED-4DB2-BD59-A6C34878D82A}">
                    <a16:rowId xmlns:a16="http://schemas.microsoft.com/office/drawing/2014/main" val="3558506858"/>
                  </a:ext>
                </a:extLst>
              </a:tr>
              <a:tr h="0">
                <a:tc>
                  <a:txBody>
                    <a:bodyPr/>
                    <a:lstStyle/>
                    <a:p>
                      <a:pPr fontAlgn="ctr"/>
                      <a:r>
                        <a:rPr lang="en-IN" sz="1200">
                          <a:effectLst/>
                        </a:rPr>
                        <a:t>8</a:t>
                      </a:r>
                    </a:p>
                  </a:txBody>
                  <a:tcPr anchor="ctr">
                    <a:lnL>
                      <a:noFill/>
                    </a:lnL>
                    <a:lnR>
                      <a:noFill/>
                    </a:lnR>
                    <a:lnT>
                      <a:noFill/>
                    </a:lnT>
                    <a:lnB>
                      <a:noFill/>
                    </a:lnB>
                    <a:solidFill>
                      <a:srgbClr val="F7F7F7"/>
                    </a:solidFill>
                  </a:tcPr>
                </a:tc>
                <a:tc>
                  <a:txBody>
                    <a:bodyPr/>
                    <a:lstStyle/>
                    <a:p>
                      <a:pPr fontAlgn="ctr"/>
                      <a:r>
                        <a:rPr lang="en-IN" sz="1200">
                          <a:effectLst/>
                        </a:rPr>
                        <a:t>1920</a:t>
                      </a:r>
                    </a:p>
                  </a:txBody>
                  <a:tcPr anchor="ctr">
                    <a:lnL>
                      <a:noFill/>
                    </a:lnL>
                    <a:lnR>
                      <a:noFill/>
                    </a:lnR>
                    <a:lnT>
                      <a:noFill/>
                    </a:lnT>
                    <a:lnB>
                      <a:noFill/>
                    </a:lnB>
                    <a:solidFill>
                      <a:srgbClr val="F7F7F7"/>
                    </a:solidFill>
                  </a:tcPr>
                </a:tc>
                <a:extLst>
                  <a:ext uri="{0D108BD9-81ED-4DB2-BD59-A6C34878D82A}">
                    <a16:rowId xmlns:a16="http://schemas.microsoft.com/office/drawing/2014/main" val="2065415040"/>
                  </a:ext>
                </a:extLst>
              </a:tr>
              <a:tr h="0">
                <a:tc>
                  <a:txBody>
                    <a:bodyPr/>
                    <a:lstStyle/>
                    <a:p>
                      <a:pPr fontAlgn="ctr"/>
                      <a:r>
                        <a:rPr lang="en-IN" sz="1200">
                          <a:effectLst/>
                        </a:rPr>
                        <a:t>8</a:t>
                      </a:r>
                    </a:p>
                  </a:txBody>
                  <a:tcPr anchor="ctr">
                    <a:lnL>
                      <a:noFill/>
                    </a:lnL>
                    <a:lnR>
                      <a:noFill/>
                    </a:lnR>
                    <a:lnT>
                      <a:noFill/>
                    </a:lnT>
                    <a:lnB>
                      <a:noFill/>
                    </a:lnB>
                    <a:solidFill>
                      <a:srgbClr val="F7F7F7"/>
                    </a:solidFill>
                  </a:tcPr>
                </a:tc>
                <a:tc>
                  <a:txBody>
                    <a:bodyPr/>
                    <a:lstStyle/>
                    <a:p>
                      <a:pPr fontAlgn="ctr"/>
                      <a:r>
                        <a:rPr lang="en-IN" sz="1200">
                          <a:effectLst/>
                        </a:rPr>
                        <a:t>2005</a:t>
                      </a:r>
                    </a:p>
                  </a:txBody>
                  <a:tcPr anchor="ctr">
                    <a:lnL>
                      <a:noFill/>
                    </a:lnL>
                    <a:lnR>
                      <a:noFill/>
                    </a:lnR>
                    <a:lnT>
                      <a:noFill/>
                    </a:lnT>
                    <a:lnB>
                      <a:noFill/>
                    </a:lnB>
                    <a:solidFill>
                      <a:srgbClr val="F7F7F7"/>
                    </a:solidFill>
                  </a:tcPr>
                </a:tc>
                <a:extLst>
                  <a:ext uri="{0D108BD9-81ED-4DB2-BD59-A6C34878D82A}">
                    <a16:rowId xmlns:a16="http://schemas.microsoft.com/office/drawing/2014/main" val="27384074"/>
                  </a:ext>
                </a:extLst>
              </a:tr>
              <a:tr h="0">
                <a:tc>
                  <a:txBody>
                    <a:bodyPr/>
                    <a:lstStyle/>
                    <a:p>
                      <a:pPr fontAlgn="ctr"/>
                      <a:r>
                        <a:rPr lang="en-IN" sz="1200">
                          <a:effectLst/>
                        </a:rPr>
                        <a:t>8</a:t>
                      </a:r>
                    </a:p>
                  </a:txBody>
                  <a:tcPr anchor="ctr">
                    <a:lnL>
                      <a:noFill/>
                    </a:lnL>
                    <a:lnR>
                      <a:noFill/>
                    </a:lnR>
                    <a:lnT>
                      <a:noFill/>
                    </a:lnT>
                    <a:lnB>
                      <a:noFill/>
                    </a:lnB>
                    <a:solidFill>
                      <a:srgbClr val="F7F7F7"/>
                    </a:solidFill>
                  </a:tcPr>
                </a:tc>
                <a:tc>
                  <a:txBody>
                    <a:bodyPr/>
                    <a:lstStyle/>
                    <a:p>
                      <a:pPr fontAlgn="ctr"/>
                      <a:r>
                        <a:rPr lang="en-IN" sz="1200" dirty="0">
                          <a:effectLst/>
                        </a:rPr>
                        <a:t>2007</a:t>
                      </a:r>
                    </a:p>
                  </a:txBody>
                  <a:tcPr anchor="ctr">
                    <a:lnL>
                      <a:noFill/>
                    </a:lnL>
                    <a:lnR>
                      <a:noFill/>
                    </a:lnR>
                    <a:lnT>
                      <a:noFill/>
                    </a:lnT>
                    <a:lnB>
                      <a:noFill/>
                    </a:lnB>
                    <a:solidFill>
                      <a:srgbClr val="F7F7F7"/>
                    </a:solidFill>
                  </a:tcPr>
                </a:tc>
                <a:extLst>
                  <a:ext uri="{0D108BD9-81ED-4DB2-BD59-A6C34878D82A}">
                    <a16:rowId xmlns:a16="http://schemas.microsoft.com/office/drawing/2014/main" val="3153516814"/>
                  </a:ext>
                </a:extLst>
              </a:tr>
            </a:tbl>
          </a:graphicData>
        </a:graphic>
      </p:graphicFrame>
      <p:sp>
        <p:nvSpPr>
          <p:cNvPr id="7" name="Rectangle 6">
            <a:extLst>
              <a:ext uri="{FF2B5EF4-FFF2-40B4-BE49-F238E27FC236}">
                <a16:creationId xmlns:a16="http://schemas.microsoft.com/office/drawing/2014/main" id="{40D4ED15-D7AE-4A98-88AA-51D331C33CFF}"/>
              </a:ext>
            </a:extLst>
          </p:cNvPr>
          <p:cNvSpPr/>
          <p:nvPr/>
        </p:nvSpPr>
        <p:spPr>
          <a:xfrm>
            <a:off x="8481393" y="3407117"/>
            <a:ext cx="3432312" cy="2862322"/>
          </a:xfrm>
          <a:prstGeom prst="rect">
            <a:avLst/>
          </a:prstGeom>
        </p:spPr>
        <p:txBody>
          <a:bodyPr wrap="square">
            <a:spAutoFit/>
          </a:bodyPr>
          <a:lstStyle/>
          <a:p>
            <a:r>
              <a:rPr lang="en-IN" b="1" i="0" dirty="0">
                <a:solidFill>
                  <a:srgbClr val="222222"/>
                </a:solidFill>
                <a:effectLst/>
                <a:latin typeface="Source Sans Pro" panose="020B0503030403020204" pitchFamily="34" charset="0"/>
              </a:rPr>
              <a:t>If the category id is the same but the year released is different, then a row is treated as a unique one .If the category id and the year released is the same for more than one row, then it's considered a duplicate and only one row is shown.</a:t>
            </a:r>
            <a:endParaRPr lang="en-IN" b="0" i="0" dirty="0">
              <a:solidFill>
                <a:srgbClr val="222222"/>
              </a:solidFill>
              <a:effectLst/>
              <a:latin typeface="Source Sans Pro" panose="020B0503030403020204" pitchFamily="34" charset="0"/>
            </a:endParaRPr>
          </a:p>
          <a:p>
            <a:br>
              <a:rPr lang="en-IN" dirty="0"/>
            </a:br>
            <a:endParaRPr lang="en-IN" dirty="0"/>
          </a:p>
        </p:txBody>
      </p:sp>
    </p:spTree>
    <p:extLst>
      <p:ext uri="{BB962C8B-B14F-4D97-AF65-F5344CB8AC3E}">
        <p14:creationId xmlns:p14="http://schemas.microsoft.com/office/powerpoint/2010/main" val="149235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CEC3-CD1F-40CC-8036-9DC832650848}"/>
              </a:ext>
            </a:extLst>
          </p:cNvPr>
          <p:cNvSpPr>
            <a:spLocks noGrp="1"/>
          </p:cNvSpPr>
          <p:nvPr>
            <p:ph type="title"/>
          </p:nvPr>
        </p:nvSpPr>
        <p:spPr/>
        <p:txBody>
          <a:bodyPr>
            <a:normAutofit/>
          </a:bodyPr>
          <a:lstStyle/>
          <a:p>
            <a:pPr algn="ctr"/>
            <a:r>
              <a:rPr lang="en-IN" b="1" dirty="0"/>
              <a:t>Grouping and aggregate functions</a:t>
            </a:r>
            <a:endParaRPr lang="en-IN" dirty="0"/>
          </a:p>
        </p:txBody>
      </p:sp>
      <p:sp>
        <p:nvSpPr>
          <p:cNvPr id="3" name="Content Placeholder 2">
            <a:extLst>
              <a:ext uri="{FF2B5EF4-FFF2-40B4-BE49-F238E27FC236}">
                <a16:creationId xmlns:a16="http://schemas.microsoft.com/office/drawing/2014/main" id="{EC7F8B3E-7462-490E-A450-0E0A6A2EFF28}"/>
              </a:ext>
            </a:extLst>
          </p:cNvPr>
          <p:cNvSpPr>
            <a:spLocks noGrp="1"/>
          </p:cNvSpPr>
          <p:nvPr>
            <p:ph idx="1"/>
          </p:nvPr>
        </p:nvSpPr>
        <p:spPr>
          <a:xfrm>
            <a:off x="119271" y="1364974"/>
            <a:ext cx="11781182" cy="5327373"/>
          </a:xfrm>
        </p:spPr>
        <p:txBody>
          <a:bodyPr>
            <a:normAutofit/>
          </a:bodyPr>
          <a:lstStyle/>
          <a:p>
            <a:pPr marL="0" indent="0">
              <a:buNone/>
            </a:pPr>
            <a:r>
              <a:rPr lang="en-IN" dirty="0"/>
              <a:t>Suppose we want total number of males and females in our database. We can use the following script shown below to do that.</a:t>
            </a:r>
          </a:p>
          <a:p>
            <a:pPr marL="0" indent="0">
              <a:buNone/>
            </a:pPr>
            <a:endParaRPr lang="en-IN" dirty="0"/>
          </a:p>
          <a:p>
            <a:pPr marL="0" indent="0">
              <a:buNone/>
            </a:pPr>
            <a:r>
              <a:rPr lang="en-IN" dirty="0">
                <a:solidFill>
                  <a:srgbClr val="FF0000"/>
                </a:solidFill>
              </a:rPr>
              <a:t>SELECT `</a:t>
            </a:r>
            <a:r>
              <a:rPr lang="en-IN" dirty="0" err="1">
                <a:solidFill>
                  <a:srgbClr val="FF0000"/>
                </a:solidFill>
              </a:rPr>
              <a:t>gender`,COUNT</a:t>
            </a:r>
            <a:r>
              <a:rPr lang="en-IN" dirty="0">
                <a:solidFill>
                  <a:srgbClr val="FF0000"/>
                </a:solidFill>
              </a:rPr>
              <a:t>(`</a:t>
            </a:r>
            <a:r>
              <a:rPr lang="en-IN" dirty="0" err="1">
                <a:solidFill>
                  <a:srgbClr val="FF0000"/>
                </a:solidFill>
              </a:rPr>
              <a:t>membership_number</a:t>
            </a:r>
            <a:r>
              <a:rPr lang="en-IN" dirty="0">
                <a:solidFill>
                  <a:srgbClr val="FF0000"/>
                </a:solidFill>
              </a:rPr>
              <a:t>`)  FROM `members` GROUP BY `gender`;</a:t>
            </a:r>
          </a:p>
          <a:p>
            <a:pPr marL="0" indent="0">
              <a:buNone/>
            </a:pPr>
            <a:r>
              <a:rPr lang="en-IN" dirty="0"/>
              <a:t> Executing the above script in MySQL workbench against the </a:t>
            </a:r>
            <a:r>
              <a:rPr lang="en-IN" dirty="0" err="1"/>
              <a:t>myflixdb</a:t>
            </a:r>
            <a:r>
              <a:rPr lang="en-IN" dirty="0"/>
              <a:t> gives us the following results.</a:t>
            </a:r>
          </a:p>
          <a:p>
            <a:pPr marL="0" indent="0">
              <a:buNone/>
            </a:pPr>
            <a:endParaRPr lang="en-IN" dirty="0"/>
          </a:p>
          <a:p>
            <a:pPr marL="0" indent="0">
              <a:buNone/>
            </a:pPr>
            <a:endParaRPr lang="en-IN" dirty="0"/>
          </a:p>
          <a:p>
            <a:pPr marL="0" indent="0">
              <a:buNone/>
            </a:pPr>
            <a:r>
              <a:rPr lang="en-IN" dirty="0"/>
              <a:t>The results shown above are grouped by every unique gender value posted and the number of grouped rows is counted using the COUNT aggregate function.</a:t>
            </a:r>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98A13443-A856-4077-A157-41D57D4908CE}"/>
              </a:ext>
            </a:extLst>
          </p:cNvPr>
          <p:cNvGraphicFramePr>
            <a:graphicFrameLocks noGrp="1"/>
          </p:cNvGraphicFramePr>
          <p:nvPr>
            <p:extLst>
              <p:ext uri="{D42A27DB-BD31-4B8C-83A1-F6EECF244321}">
                <p14:modId xmlns:p14="http://schemas.microsoft.com/office/powerpoint/2010/main" val="1716013023"/>
              </p:ext>
            </p:extLst>
          </p:nvPr>
        </p:nvGraphicFramePr>
        <p:xfrm>
          <a:off x="3419061" y="4452509"/>
          <a:ext cx="5446643" cy="788670"/>
        </p:xfrm>
        <a:graphic>
          <a:graphicData uri="http://schemas.openxmlformats.org/drawingml/2006/table">
            <a:tbl>
              <a:tblPr/>
              <a:tblGrid>
                <a:gridCol w="2729948">
                  <a:extLst>
                    <a:ext uri="{9D8B030D-6E8A-4147-A177-3AD203B41FA5}">
                      <a16:colId xmlns:a16="http://schemas.microsoft.com/office/drawing/2014/main" val="2468554126"/>
                    </a:ext>
                  </a:extLst>
                </a:gridCol>
                <a:gridCol w="2716695">
                  <a:extLst>
                    <a:ext uri="{9D8B030D-6E8A-4147-A177-3AD203B41FA5}">
                      <a16:colId xmlns:a16="http://schemas.microsoft.com/office/drawing/2014/main" val="1384066610"/>
                    </a:ext>
                  </a:extLst>
                </a:gridCol>
              </a:tblGrid>
              <a:tr h="245147">
                <a:tc>
                  <a:txBody>
                    <a:bodyPr/>
                    <a:lstStyle/>
                    <a:p>
                      <a:pPr algn="l" fontAlgn="ctr"/>
                      <a:r>
                        <a:rPr lang="en-IN" sz="1600" dirty="0">
                          <a:effectLst/>
                        </a:rPr>
                        <a:t>gender</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600" dirty="0">
                          <a:effectLst/>
                        </a:rPr>
                        <a:t>COUNT('</a:t>
                      </a:r>
                      <a:r>
                        <a:rPr lang="en-IN" sz="1600" dirty="0" err="1">
                          <a:effectLst/>
                        </a:rPr>
                        <a:t>membership_number</a:t>
                      </a:r>
                      <a:r>
                        <a:rPr lang="en-IN" sz="1600" dirty="0">
                          <a:effectLst/>
                        </a:rPr>
                        <a:t>')</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840590540"/>
                  </a:ext>
                </a:extLst>
              </a:tr>
              <a:tr h="245147">
                <a:tc>
                  <a:txBody>
                    <a:bodyPr/>
                    <a:lstStyle/>
                    <a:p>
                      <a:pPr fontAlgn="ctr"/>
                      <a:r>
                        <a:rPr lang="en-IN" sz="1600" dirty="0">
                          <a:effectLst/>
                        </a:rPr>
                        <a:t>Female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600">
                          <a:effectLst/>
                        </a:rPr>
                        <a:t>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819321065"/>
                  </a:ext>
                </a:extLst>
              </a:tr>
              <a:tr h="245147">
                <a:tc>
                  <a:txBody>
                    <a:bodyPr/>
                    <a:lstStyle/>
                    <a:p>
                      <a:pPr fontAlgn="ctr"/>
                      <a:r>
                        <a:rPr lang="en-IN" sz="1600">
                          <a:effectLst/>
                        </a:rPr>
                        <a:t>Male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600" dirty="0">
                          <a:effectLst/>
                        </a:rPr>
                        <a:t>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463901904"/>
                  </a:ext>
                </a:extLst>
              </a:tr>
            </a:tbl>
          </a:graphicData>
        </a:graphic>
      </p:graphicFrame>
    </p:spTree>
    <p:extLst>
      <p:ext uri="{BB962C8B-B14F-4D97-AF65-F5344CB8AC3E}">
        <p14:creationId xmlns:p14="http://schemas.microsoft.com/office/powerpoint/2010/main" val="88105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E056-687A-4A3E-8429-A1E86BF55894}"/>
              </a:ext>
            </a:extLst>
          </p:cNvPr>
          <p:cNvSpPr>
            <a:spLocks noGrp="1"/>
          </p:cNvSpPr>
          <p:nvPr>
            <p:ph type="title"/>
          </p:nvPr>
        </p:nvSpPr>
        <p:spPr/>
        <p:txBody>
          <a:bodyPr>
            <a:normAutofit/>
          </a:bodyPr>
          <a:lstStyle/>
          <a:p>
            <a:pPr algn="ctr"/>
            <a:r>
              <a:rPr lang="en-IN" b="1" dirty="0"/>
              <a:t>Restricting query results using the HAVING clause</a:t>
            </a:r>
            <a:endParaRPr lang="en-IN" dirty="0"/>
          </a:p>
        </p:txBody>
      </p:sp>
      <p:sp>
        <p:nvSpPr>
          <p:cNvPr id="3" name="Content Placeholder 2">
            <a:extLst>
              <a:ext uri="{FF2B5EF4-FFF2-40B4-BE49-F238E27FC236}">
                <a16:creationId xmlns:a16="http://schemas.microsoft.com/office/drawing/2014/main" id="{82D41418-C228-4AFC-9DBB-C9FD0AE58768}"/>
              </a:ext>
            </a:extLst>
          </p:cNvPr>
          <p:cNvSpPr>
            <a:spLocks noGrp="1"/>
          </p:cNvSpPr>
          <p:nvPr>
            <p:ph idx="1"/>
          </p:nvPr>
        </p:nvSpPr>
        <p:spPr>
          <a:xfrm>
            <a:off x="357809" y="1789043"/>
            <a:ext cx="6175513" cy="4387920"/>
          </a:xfrm>
        </p:spPr>
        <p:txBody>
          <a:bodyPr>
            <a:normAutofit fontScale="85000" lnSpcReduction="20000"/>
          </a:bodyPr>
          <a:lstStyle/>
          <a:p>
            <a:pPr marL="0" indent="0">
              <a:buNone/>
            </a:pPr>
            <a:r>
              <a:rPr lang="en-IN" dirty="0"/>
              <a:t>There will be times when we will want to restrict our results to a certain given criteria.  In such cases , we can use the </a:t>
            </a:r>
            <a:r>
              <a:rPr lang="en-IN" b="1" dirty="0"/>
              <a:t>HAVING</a:t>
            </a:r>
            <a:r>
              <a:rPr lang="en-IN" dirty="0"/>
              <a:t> clause</a:t>
            </a:r>
          </a:p>
          <a:p>
            <a:pPr marL="0" indent="0">
              <a:buNone/>
            </a:pPr>
            <a:endParaRPr lang="en-IN" dirty="0"/>
          </a:p>
          <a:p>
            <a:pPr marL="0" indent="0">
              <a:buNone/>
            </a:pPr>
            <a:r>
              <a:rPr lang="en-IN" dirty="0"/>
              <a:t>Suppose we want to know all the release years for movie category id 8. We would use the following script to achieve our results.</a:t>
            </a:r>
          </a:p>
          <a:p>
            <a:pPr marL="0" indent="0">
              <a:buNone/>
            </a:pPr>
            <a:endParaRPr lang="en-IN" dirty="0"/>
          </a:p>
          <a:p>
            <a:pPr marL="0" indent="0">
              <a:buNone/>
            </a:pPr>
            <a:r>
              <a:rPr lang="en-IN" dirty="0">
                <a:solidFill>
                  <a:srgbClr val="FF0000"/>
                </a:solidFill>
              </a:rPr>
              <a:t>SELECT * FROM `movies` GROUP BY `category_id`,`</a:t>
            </a:r>
            <a:r>
              <a:rPr lang="en-IN" dirty="0" err="1">
                <a:solidFill>
                  <a:srgbClr val="FF0000"/>
                </a:solidFill>
              </a:rPr>
              <a:t>year_released</a:t>
            </a:r>
            <a:r>
              <a:rPr lang="en-IN" dirty="0">
                <a:solidFill>
                  <a:srgbClr val="FF0000"/>
                </a:solidFill>
              </a:rPr>
              <a:t>` HAVING `</a:t>
            </a:r>
            <a:r>
              <a:rPr lang="en-IN" dirty="0" err="1">
                <a:solidFill>
                  <a:srgbClr val="FF0000"/>
                </a:solidFill>
              </a:rPr>
              <a:t>category_id</a:t>
            </a:r>
            <a:r>
              <a:rPr lang="en-IN" dirty="0">
                <a:solidFill>
                  <a:srgbClr val="FF0000"/>
                </a:solidFill>
              </a:rPr>
              <a:t>` = 8;</a:t>
            </a:r>
          </a:p>
          <a:p>
            <a:pPr marL="0" indent="0">
              <a:buNone/>
            </a:pPr>
            <a:r>
              <a:rPr lang="en-IN" dirty="0"/>
              <a:t>Executing the above script in MySQL workbench against the Myflixdb gives us the following results shown below.</a:t>
            </a:r>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9154E152-F859-4CC1-998B-38BEC31B6B50}"/>
              </a:ext>
            </a:extLst>
          </p:cNvPr>
          <p:cNvGraphicFramePr>
            <a:graphicFrameLocks noGrp="1"/>
          </p:cNvGraphicFramePr>
          <p:nvPr>
            <p:extLst>
              <p:ext uri="{D42A27DB-BD31-4B8C-83A1-F6EECF244321}">
                <p14:modId xmlns:p14="http://schemas.microsoft.com/office/powerpoint/2010/main" val="3896244404"/>
              </p:ext>
            </p:extLst>
          </p:nvPr>
        </p:nvGraphicFramePr>
        <p:xfrm>
          <a:off x="6533323" y="2554253"/>
          <a:ext cx="5526155" cy="1964738"/>
        </p:xfrm>
        <a:graphic>
          <a:graphicData uri="http://schemas.openxmlformats.org/drawingml/2006/table">
            <a:tbl>
              <a:tblPr/>
              <a:tblGrid>
                <a:gridCol w="864999">
                  <a:extLst>
                    <a:ext uri="{9D8B030D-6E8A-4147-A177-3AD203B41FA5}">
                      <a16:colId xmlns:a16="http://schemas.microsoft.com/office/drawing/2014/main" val="1465026259"/>
                    </a:ext>
                  </a:extLst>
                </a:gridCol>
                <a:gridCol w="1345462">
                  <a:extLst>
                    <a:ext uri="{9D8B030D-6E8A-4147-A177-3AD203B41FA5}">
                      <a16:colId xmlns:a16="http://schemas.microsoft.com/office/drawing/2014/main" val="2411252869"/>
                    </a:ext>
                  </a:extLst>
                </a:gridCol>
                <a:gridCol w="628178">
                  <a:extLst>
                    <a:ext uri="{9D8B030D-6E8A-4147-A177-3AD203B41FA5}">
                      <a16:colId xmlns:a16="http://schemas.microsoft.com/office/drawing/2014/main" val="1149713175"/>
                    </a:ext>
                  </a:extLst>
                </a:gridCol>
                <a:gridCol w="1582285">
                  <a:extLst>
                    <a:ext uri="{9D8B030D-6E8A-4147-A177-3AD203B41FA5}">
                      <a16:colId xmlns:a16="http://schemas.microsoft.com/office/drawing/2014/main" val="2705367099"/>
                    </a:ext>
                  </a:extLst>
                </a:gridCol>
                <a:gridCol w="1105231">
                  <a:extLst>
                    <a:ext uri="{9D8B030D-6E8A-4147-A177-3AD203B41FA5}">
                      <a16:colId xmlns:a16="http://schemas.microsoft.com/office/drawing/2014/main" val="2462369841"/>
                    </a:ext>
                  </a:extLst>
                </a:gridCol>
              </a:tblGrid>
              <a:tr h="406268">
                <a:tc>
                  <a:txBody>
                    <a:bodyPr/>
                    <a:lstStyle/>
                    <a:p>
                      <a:pPr algn="l" fontAlgn="ctr"/>
                      <a:r>
                        <a:rPr lang="en-IN" sz="1400">
                          <a:effectLst/>
                        </a:rPr>
                        <a:t>movie_id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title</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director</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year_released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category_id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453238716"/>
                  </a:ext>
                </a:extLst>
              </a:tr>
              <a:tr h="779235">
                <a:tc>
                  <a:txBody>
                    <a:bodyPr/>
                    <a:lstStyle/>
                    <a:p>
                      <a:pPr fontAlgn="ctr"/>
                      <a:r>
                        <a:rPr lang="en-IN" sz="1400">
                          <a:effectLst/>
                        </a:rPr>
                        <a:t>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Honey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John Schultz</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2005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D0D0"/>
                    </a:solidFill>
                  </a:tcPr>
                </a:tc>
                <a:tc>
                  <a:txBody>
                    <a:bodyPr/>
                    <a:lstStyle/>
                    <a:p>
                      <a:pPr fontAlgn="ctr"/>
                      <a:r>
                        <a:rPr lang="en-IN" sz="1400">
                          <a:effectLst/>
                        </a:rPr>
                        <a:t>8</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D0D0"/>
                    </a:solidFill>
                  </a:tcPr>
                </a:tc>
                <a:extLst>
                  <a:ext uri="{0D108BD9-81ED-4DB2-BD59-A6C34878D82A}">
                    <a16:rowId xmlns:a16="http://schemas.microsoft.com/office/drawing/2014/main" val="3483298538"/>
                  </a:ext>
                </a:extLst>
              </a:tr>
              <a:tr h="779235">
                <a:tc>
                  <a:txBody>
                    <a:bodyPr/>
                    <a:lstStyle/>
                    <a:p>
                      <a:pPr fontAlgn="ctr"/>
                      <a:r>
                        <a:rPr lang="en-IN" sz="1400">
                          <a:effectLst/>
                        </a:rPr>
                        <a:t>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Daddy's Little Girls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NULL</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2007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D0D0"/>
                    </a:solidFill>
                  </a:tcPr>
                </a:tc>
                <a:tc>
                  <a:txBody>
                    <a:bodyPr/>
                    <a:lstStyle/>
                    <a:p>
                      <a:pPr fontAlgn="ctr"/>
                      <a:r>
                        <a:rPr lang="en-IN" sz="1400" dirty="0">
                          <a:effectLst/>
                        </a:rPr>
                        <a:t>8</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D0D0"/>
                    </a:solidFill>
                  </a:tcPr>
                </a:tc>
                <a:extLst>
                  <a:ext uri="{0D108BD9-81ED-4DB2-BD59-A6C34878D82A}">
                    <a16:rowId xmlns:a16="http://schemas.microsoft.com/office/drawing/2014/main" val="3670130123"/>
                  </a:ext>
                </a:extLst>
              </a:tr>
            </a:tbl>
          </a:graphicData>
        </a:graphic>
      </p:graphicFrame>
      <p:sp>
        <p:nvSpPr>
          <p:cNvPr id="5" name="Rectangle 4">
            <a:extLst>
              <a:ext uri="{FF2B5EF4-FFF2-40B4-BE49-F238E27FC236}">
                <a16:creationId xmlns:a16="http://schemas.microsoft.com/office/drawing/2014/main" id="{6D7400A7-2B20-4EAC-8307-CD102DAF2178}"/>
              </a:ext>
            </a:extLst>
          </p:cNvPr>
          <p:cNvSpPr/>
          <p:nvPr/>
        </p:nvSpPr>
        <p:spPr>
          <a:xfrm>
            <a:off x="6533322" y="4747812"/>
            <a:ext cx="5420139" cy="1200329"/>
          </a:xfrm>
          <a:prstGeom prst="rect">
            <a:avLst/>
          </a:prstGeom>
        </p:spPr>
        <p:txBody>
          <a:bodyPr wrap="square">
            <a:spAutoFit/>
          </a:bodyPr>
          <a:lstStyle/>
          <a:p>
            <a:r>
              <a:rPr lang="en-IN" b="1" i="0" dirty="0">
                <a:solidFill>
                  <a:srgbClr val="222222"/>
                </a:solidFill>
                <a:effectLst/>
                <a:latin typeface="Source Sans Pro" panose="020B0503030403020204" pitchFamily="34" charset="0"/>
              </a:rPr>
              <a:t>Note</a:t>
            </a:r>
            <a:r>
              <a:rPr lang="en-IN" b="0" i="0" dirty="0">
                <a:solidFill>
                  <a:srgbClr val="222222"/>
                </a:solidFill>
                <a:effectLst/>
                <a:latin typeface="Source Sans Pro" panose="020B0503030403020204" pitchFamily="34" charset="0"/>
              </a:rPr>
              <a:t> only movies with category id 8 have been affected by our GROUP BY clause.</a:t>
            </a:r>
          </a:p>
          <a:p>
            <a:br>
              <a:rPr lang="en-IN" dirty="0"/>
            </a:br>
            <a:endParaRPr lang="en-IN" dirty="0"/>
          </a:p>
        </p:txBody>
      </p:sp>
    </p:spTree>
    <p:extLst>
      <p:ext uri="{BB962C8B-B14F-4D97-AF65-F5344CB8AC3E}">
        <p14:creationId xmlns:p14="http://schemas.microsoft.com/office/powerpoint/2010/main" val="11595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BF6E-CC56-456F-9139-600085ACCE85}"/>
              </a:ext>
            </a:extLst>
          </p:cNvPr>
          <p:cNvSpPr>
            <a:spLocks noGrp="1"/>
          </p:cNvSpPr>
          <p:nvPr>
            <p:ph type="title"/>
          </p:nvPr>
        </p:nvSpPr>
        <p:spPr/>
        <p:txBody>
          <a:bodyPr>
            <a:normAutofit/>
          </a:bodyPr>
          <a:lstStyle/>
          <a:p>
            <a:pPr algn="ctr"/>
            <a:r>
              <a:rPr lang="en-IN" b="1" dirty="0"/>
              <a:t>Summary</a:t>
            </a:r>
            <a:endParaRPr lang="en-IN" dirty="0"/>
          </a:p>
        </p:txBody>
      </p:sp>
      <p:sp>
        <p:nvSpPr>
          <p:cNvPr id="3" name="Content Placeholder 2">
            <a:extLst>
              <a:ext uri="{FF2B5EF4-FFF2-40B4-BE49-F238E27FC236}">
                <a16:creationId xmlns:a16="http://schemas.microsoft.com/office/drawing/2014/main" id="{AC898F75-0FD9-4141-A117-6DF73340525A}"/>
              </a:ext>
            </a:extLst>
          </p:cNvPr>
          <p:cNvSpPr>
            <a:spLocks noGrp="1"/>
          </p:cNvSpPr>
          <p:nvPr>
            <p:ph idx="1"/>
          </p:nvPr>
        </p:nvSpPr>
        <p:spPr/>
        <p:txBody>
          <a:bodyPr>
            <a:normAutofit/>
          </a:bodyPr>
          <a:lstStyle/>
          <a:p>
            <a:r>
              <a:rPr lang="en-IN" dirty="0"/>
              <a:t>The GROUP BY Clause is used to group rows with same values .</a:t>
            </a:r>
          </a:p>
          <a:p>
            <a:r>
              <a:rPr lang="en-IN" dirty="0"/>
              <a:t>The GROUP BY Clause is used together with the SQL SELECT statement.</a:t>
            </a:r>
          </a:p>
          <a:p>
            <a:r>
              <a:rPr lang="en-IN" dirty="0"/>
              <a:t>The SELECT statement used in the GROUP BY clause can only be used contain column names, aggregate functions, constants and expressions.</a:t>
            </a:r>
          </a:p>
          <a:p>
            <a:r>
              <a:rPr lang="en-IN" dirty="0"/>
              <a:t>The HAVING clause is used to restrict the results returned by the GROUP BY </a:t>
            </a:r>
            <a:r>
              <a:rPr lang="en-IN"/>
              <a:t>clause.</a:t>
            </a:r>
            <a:br>
              <a:rPr lang="en-IN"/>
            </a:br>
            <a:endParaRPr lang="en-IN"/>
          </a:p>
        </p:txBody>
      </p:sp>
    </p:spTree>
    <p:extLst>
      <p:ext uri="{BB962C8B-B14F-4D97-AF65-F5344CB8AC3E}">
        <p14:creationId xmlns:p14="http://schemas.microsoft.com/office/powerpoint/2010/main" val="88586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888</Words>
  <Application>Microsoft Office PowerPoint</Application>
  <PresentationFormat>Widescreen</PresentationFormat>
  <Paragraphs>131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Pro</vt:lpstr>
      <vt:lpstr>Office Theme</vt:lpstr>
      <vt:lpstr>MySQL GROUP BY and HAVING Clause </vt:lpstr>
      <vt:lpstr>What is the Group by Clause?</vt:lpstr>
      <vt:lpstr>GROUP BY Syntax</vt:lpstr>
      <vt:lpstr>Grouping using a Single Column</vt:lpstr>
      <vt:lpstr>Grouping using multiple columns</vt:lpstr>
      <vt:lpstr>Grouping and aggregate functions</vt:lpstr>
      <vt:lpstr>Restricting query results using the HAVING clause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GROUP BY and HAVING Clause </dc:title>
  <dc:creator>manisha shah</dc:creator>
  <cp:lastModifiedBy>manisha shah</cp:lastModifiedBy>
  <cp:revision>40</cp:revision>
  <dcterms:created xsi:type="dcterms:W3CDTF">2019-08-03T07:09:10Z</dcterms:created>
  <dcterms:modified xsi:type="dcterms:W3CDTF">2020-12-31T05:54:46Z</dcterms:modified>
</cp:coreProperties>
</file>