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75E56-EA36-4A15-9F54-D039DCC493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47E5758-AE13-43B6-8F22-A07D07D878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087859-D0E1-4387-A989-A885333C75EF}"/>
              </a:ext>
            </a:extLst>
          </p:cNvPr>
          <p:cNvSpPr>
            <a:spLocks noGrp="1"/>
          </p:cNvSpPr>
          <p:nvPr>
            <p:ph type="dt" sz="half" idx="10"/>
          </p:nvPr>
        </p:nvSpPr>
        <p:spPr/>
        <p:txBody>
          <a:bodyPr/>
          <a:lstStyle/>
          <a:p>
            <a:fld id="{9CDA7FA3-B2DB-47A1-A052-D800ECED2FF4}" type="datetimeFigureOut">
              <a:rPr lang="en-IN" smtClean="0"/>
              <a:t>03-08-2019</a:t>
            </a:fld>
            <a:endParaRPr lang="en-IN"/>
          </a:p>
        </p:txBody>
      </p:sp>
      <p:sp>
        <p:nvSpPr>
          <p:cNvPr id="5" name="Footer Placeholder 4">
            <a:extLst>
              <a:ext uri="{FF2B5EF4-FFF2-40B4-BE49-F238E27FC236}">
                <a16:creationId xmlns:a16="http://schemas.microsoft.com/office/drawing/2014/main" id="{BB3E7A43-9338-4D56-B093-16A34972C0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D73ED0-4F5A-4046-BEC4-EB17558A4BF5}"/>
              </a:ext>
            </a:extLst>
          </p:cNvPr>
          <p:cNvSpPr>
            <a:spLocks noGrp="1"/>
          </p:cNvSpPr>
          <p:nvPr>
            <p:ph type="sldNum" sz="quarter" idx="12"/>
          </p:nvPr>
        </p:nvSpPr>
        <p:spPr/>
        <p:txBody>
          <a:bodyPr/>
          <a:lstStyle/>
          <a:p>
            <a:fld id="{6C75B768-0260-4507-94D5-C5351021C2BE}" type="slidenum">
              <a:rPr lang="en-IN" smtClean="0"/>
              <a:t>‹#›</a:t>
            </a:fld>
            <a:endParaRPr lang="en-IN"/>
          </a:p>
        </p:txBody>
      </p:sp>
    </p:spTree>
    <p:extLst>
      <p:ext uri="{BB962C8B-B14F-4D97-AF65-F5344CB8AC3E}">
        <p14:creationId xmlns:p14="http://schemas.microsoft.com/office/powerpoint/2010/main" val="2638856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01758-62A5-4AE8-96BE-B96474A0538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54B705-11B4-405F-8F25-9EE14750B9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EAFC4A-0E6A-4021-B17F-CB247976CC52}"/>
              </a:ext>
            </a:extLst>
          </p:cNvPr>
          <p:cNvSpPr>
            <a:spLocks noGrp="1"/>
          </p:cNvSpPr>
          <p:nvPr>
            <p:ph type="dt" sz="half" idx="10"/>
          </p:nvPr>
        </p:nvSpPr>
        <p:spPr/>
        <p:txBody>
          <a:bodyPr/>
          <a:lstStyle/>
          <a:p>
            <a:fld id="{9CDA7FA3-B2DB-47A1-A052-D800ECED2FF4}" type="datetimeFigureOut">
              <a:rPr lang="en-IN" smtClean="0"/>
              <a:t>03-08-2019</a:t>
            </a:fld>
            <a:endParaRPr lang="en-IN"/>
          </a:p>
        </p:txBody>
      </p:sp>
      <p:sp>
        <p:nvSpPr>
          <p:cNvPr id="5" name="Footer Placeholder 4">
            <a:extLst>
              <a:ext uri="{FF2B5EF4-FFF2-40B4-BE49-F238E27FC236}">
                <a16:creationId xmlns:a16="http://schemas.microsoft.com/office/drawing/2014/main" id="{136C135D-8DBF-4286-B345-8D20150572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B4FA38-F0A7-4A82-80C2-56065F593BB8}"/>
              </a:ext>
            </a:extLst>
          </p:cNvPr>
          <p:cNvSpPr>
            <a:spLocks noGrp="1"/>
          </p:cNvSpPr>
          <p:nvPr>
            <p:ph type="sldNum" sz="quarter" idx="12"/>
          </p:nvPr>
        </p:nvSpPr>
        <p:spPr/>
        <p:txBody>
          <a:bodyPr/>
          <a:lstStyle/>
          <a:p>
            <a:fld id="{6C75B768-0260-4507-94D5-C5351021C2BE}" type="slidenum">
              <a:rPr lang="en-IN" smtClean="0"/>
              <a:t>‹#›</a:t>
            </a:fld>
            <a:endParaRPr lang="en-IN"/>
          </a:p>
        </p:txBody>
      </p:sp>
    </p:spTree>
    <p:extLst>
      <p:ext uri="{BB962C8B-B14F-4D97-AF65-F5344CB8AC3E}">
        <p14:creationId xmlns:p14="http://schemas.microsoft.com/office/powerpoint/2010/main" val="160220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D5BE0A-9DDA-4858-B1F9-FBB5E1173A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E48038-E14E-4A51-A93C-46CD0264FB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CA7C93-6D45-4547-9D9E-080B3E9A5D2D}"/>
              </a:ext>
            </a:extLst>
          </p:cNvPr>
          <p:cNvSpPr>
            <a:spLocks noGrp="1"/>
          </p:cNvSpPr>
          <p:nvPr>
            <p:ph type="dt" sz="half" idx="10"/>
          </p:nvPr>
        </p:nvSpPr>
        <p:spPr/>
        <p:txBody>
          <a:bodyPr/>
          <a:lstStyle/>
          <a:p>
            <a:fld id="{9CDA7FA3-B2DB-47A1-A052-D800ECED2FF4}" type="datetimeFigureOut">
              <a:rPr lang="en-IN" smtClean="0"/>
              <a:t>03-08-2019</a:t>
            </a:fld>
            <a:endParaRPr lang="en-IN"/>
          </a:p>
        </p:txBody>
      </p:sp>
      <p:sp>
        <p:nvSpPr>
          <p:cNvPr id="5" name="Footer Placeholder 4">
            <a:extLst>
              <a:ext uri="{FF2B5EF4-FFF2-40B4-BE49-F238E27FC236}">
                <a16:creationId xmlns:a16="http://schemas.microsoft.com/office/drawing/2014/main" id="{3C21EAB4-6C99-4884-8A50-801F60CDF8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BFF990-F9AF-4A28-8E11-566CE494E49B}"/>
              </a:ext>
            </a:extLst>
          </p:cNvPr>
          <p:cNvSpPr>
            <a:spLocks noGrp="1"/>
          </p:cNvSpPr>
          <p:nvPr>
            <p:ph type="sldNum" sz="quarter" idx="12"/>
          </p:nvPr>
        </p:nvSpPr>
        <p:spPr/>
        <p:txBody>
          <a:bodyPr/>
          <a:lstStyle/>
          <a:p>
            <a:fld id="{6C75B768-0260-4507-94D5-C5351021C2BE}" type="slidenum">
              <a:rPr lang="en-IN" smtClean="0"/>
              <a:t>‹#›</a:t>
            </a:fld>
            <a:endParaRPr lang="en-IN"/>
          </a:p>
        </p:txBody>
      </p:sp>
    </p:spTree>
    <p:extLst>
      <p:ext uri="{BB962C8B-B14F-4D97-AF65-F5344CB8AC3E}">
        <p14:creationId xmlns:p14="http://schemas.microsoft.com/office/powerpoint/2010/main" val="176696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10D65-F5EF-4E21-A279-E5F4C84643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FB6B9B-0FBA-4A59-8CC4-A557185ADE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74D367-AB35-4ACC-9856-7A5B222218A4}"/>
              </a:ext>
            </a:extLst>
          </p:cNvPr>
          <p:cNvSpPr>
            <a:spLocks noGrp="1"/>
          </p:cNvSpPr>
          <p:nvPr>
            <p:ph type="dt" sz="half" idx="10"/>
          </p:nvPr>
        </p:nvSpPr>
        <p:spPr/>
        <p:txBody>
          <a:bodyPr/>
          <a:lstStyle/>
          <a:p>
            <a:fld id="{9CDA7FA3-B2DB-47A1-A052-D800ECED2FF4}" type="datetimeFigureOut">
              <a:rPr lang="en-IN" smtClean="0"/>
              <a:t>03-08-2019</a:t>
            </a:fld>
            <a:endParaRPr lang="en-IN"/>
          </a:p>
        </p:txBody>
      </p:sp>
      <p:sp>
        <p:nvSpPr>
          <p:cNvPr id="5" name="Footer Placeholder 4">
            <a:extLst>
              <a:ext uri="{FF2B5EF4-FFF2-40B4-BE49-F238E27FC236}">
                <a16:creationId xmlns:a16="http://schemas.microsoft.com/office/drawing/2014/main" id="{25726BFE-2E0B-488C-8572-EECAF8E567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5DCC03-44F8-4DFA-A5C2-BBFE97EAEB29}"/>
              </a:ext>
            </a:extLst>
          </p:cNvPr>
          <p:cNvSpPr>
            <a:spLocks noGrp="1"/>
          </p:cNvSpPr>
          <p:nvPr>
            <p:ph type="sldNum" sz="quarter" idx="12"/>
          </p:nvPr>
        </p:nvSpPr>
        <p:spPr/>
        <p:txBody>
          <a:bodyPr/>
          <a:lstStyle/>
          <a:p>
            <a:fld id="{6C75B768-0260-4507-94D5-C5351021C2BE}" type="slidenum">
              <a:rPr lang="en-IN" smtClean="0"/>
              <a:t>‹#›</a:t>
            </a:fld>
            <a:endParaRPr lang="en-IN"/>
          </a:p>
        </p:txBody>
      </p:sp>
    </p:spTree>
    <p:extLst>
      <p:ext uri="{BB962C8B-B14F-4D97-AF65-F5344CB8AC3E}">
        <p14:creationId xmlns:p14="http://schemas.microsoft.com/office/powerpoint/2010/main" val="1075781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2B9E7-47D4-4258-8EDD-9905B2FDD8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1A0525-D5D5-4D8A-B019-4918D76239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4AE38D-15AC-4A06-AAB6-EE547E7FA3C2}"/>
              </a:ext>
            </a:extLst>
          </p:cNvPr>
          <p:cNvSpPr>
            <a:spLocks noGrp="1"/>
          </p:cNvSpPr>
          <p:nvPr>
            <p:ph type="dt" sz="half" idx="10"/>
          </p:nvPr>
        </p:nvSpPr>
        <p:spPr/>
        <p:txBody>
          <a:bodyPr/>
          <a:lstStyle/>
          <a:p>
            <a:fld id="{9CDA7FA3-B2DB-47A1-A052-D800ECED2FF4}" type="datetimeFigureOut">
              <a:rPr lang="en-IN" smtClean="0"/>
              <a:t>03-08-2019</a:t>
            </a:fld>
            <a:endParaRPr lang="en-IN"/>
          </a:p>
        </p:txBody>
      </p:sp>
      <p:sp>
        <p:nvSpPr>
          <p:cNvPr id="5" name="Footer Placeholder 4">
            <a:extLst>
              <a:ext uri="{FF2B5EF4-FFF2-40B4-BE49-F238E27FC236}">
                <a16:creationId xmlns:a16="http://schemas.microsoft.com/office/drawing/2014/main" id="{647B00CA-5A6B-4733-8B5D-9698AEEEC4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EF880D-D23C-4F83-9A8D-F151F34DC859}"/>
              </a:ext>
            </a:extLst>
          </p:cNvPr>
          <p:cNvSpPr>
            <a:spLocks noGrp="1"/>
          </p:cNvSpPr>
          <p:nvPr>
            <p:ph type="sldNum" sz="quarter" idx="12"/>
          </p:nvPr>
        </p:nvSpPr>
        <p:spPr/>
        <p:txBody>
          <a:bodyPr/>
          <a:lstStyle/>
          <a:p>
            <a:fld id="{6C75B768-0260-4507-94D5-C5351021C2BE}" type="slidenum">
              <a:rPr lang="en-IN" smtClean="0"/>
              <a:t>‹#›</a:t>
            </a:fld>
            <a:endParaRPr lang="en-IN"/>
          </a:p>
        </p:txBody>
      </p:sp>
    </p:spTree>
    <p:extLst>
      <p:ext uri="{BB962C8B-B14F-4D97-AF65-F5344CB8AC3E}">
        <p14:creationId xmlns:p14="http://schemas.microsoft.com/office/powerpoint/2010/main" val="2535165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6C007-D266-4464-9F84-6C96ACEF08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7EAA4D-5854-4F11-A58D-0F8FC2CDCD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893727-8D72-4A34-BE75-6111A52C0D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2E91FF-1318-48DB-BF69-EC017D73400D}"/>
              </a:ext>
            </a:extLst>
          </p:cNvPr>
          <p:cNvSpPr>
            <a:spLocks noGrp="1"/>
          </p:cNvSpPr>
          <p:nvPr>
            <p:ph type="dt" sz="half" idx="10"/>
          </p:nvPr>
        </p:nvSpPr>
        <p:spPr/>
        <p:txBody>
          <a:bodyPr/>
          <a:lstStyle/>
          <a:p>
            <a:fld id="{9CDA7FA3-B2DB-47A1-A052-D800ECED2FF4}" type="datetimeFigureOut">
              <a:rPr lang="en-IN" smtClean="0"/>
              <a:t>03-08-2019</a:t>
            </a:fld>
            <a:endParaRPr lang="en-IN"/>
          </a:p>
        </p:txBody>
      </p:sp>
      <p:sp>
        <p:nvSpPr>
          <p:cNvPr id="6" name="Footer Placeholder 5">
            <a:extLst>
              <a:ext uri="{FF2B5EF4-FFF2-40B4-BE49-F238E27FC236}">
                <a16:creationId xmlns:a16="http://schemas.microsoft.com/office/drawing/2014/main" id="{D4CA62A9-1A5B-44F1-A9BC-BFBA171129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0754F7-7F9D-4443-B2E2-BC8EAB1F8DFA}"/>
              </a:ext>
            </a:extLst>
          </p:cNvPr>
          <p:cNvSpPr>
            <a:spLocks noGrp="1"/>
          </p:cNvSpPr>
          <p:nvPr>
            <p:ph type="sldNum" sz="quarter" idx="12"/>
          </p:nvPr>
        </p:nvSpPr>
        <p:spPr/>
        <p:txBody>
          <a:bodyPr/>
          <a:lstStyle/>
          <a:p>
            <a:fld id="{6C75B768-0260-4507-94D5-C5351021C2BE}" type="slidenum">
              <a:rPr lang="en-IN" smtClean="0"/>
              <a:t>‹#›</a:t>
            </a:fld>
            <a:endParaRPr lang="en-IN"/>
          </a:p>
        </p:txBody>
      </p:sp>
    </p:spTree>
    <p:extLst>
      <p:ext uri="{BB962C8B-B14F-4D97-AF65-F5344CB8AC3E}">
        <p14:creationId xmlns:p14="http://schemas.microsoft.com/office/powerpoint/2010/main" val="1228866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C3EF-EA5B-4FC5-B77D-360FFA2297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78C4C1-3A90-4A5A-99CA-A7753B5A74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1B7998-50CF-4F9B-A903-A4852EEC80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796B827-D438-4C7F-A26D-5392402155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9F984E-EE74-4700-8579-8506430C94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F5602CB-F018-4BBC-AF5E-B7A3EE37CD83}"/>
              </a:ext>
            </a:extLst>
          </p:cNvPr>
          <p:cNvSpPr>
            <a:spLocks noGrp="1"/>
          </p:cNvSpPr>
          <p:nvPr>
            <p:ph type="dt" sz="half" idx="10"/>
          </p:nvPr>
        </p:nvSpPr>
        <p:spPr/>
        <p:txBody>
          <a:bodyPr/>
          <a:lstStyle/>
          <a:p>
            <a:fld id="{9CDA7FA3-B2DB-47A1-A052-D800ECED2FF4}" type="datetimeFigureOut">
              <a:rPr lang="en-IN" smtClean="0"/>
              <a:t>03-08-2019</a:t>
            </a:fld>
            <a:endParaRPr lang="en-IN"/>
          </a:p>
        </p:txBody>
      </p:sp>
      <p:sp>
        <p:nvSpPr>
          <p:cNvPr id="8" name="Footer Placeholder 7">
            <a:extLst>
              <a:ext uri="{FF2B5EF4-FFF2-40B4-BE49-F238E27FC236}">
                <a16:creationId xmlns:a16="http://schemas.microsoft.com/office/drawing/2014/main" id="{C416A295-E543-486A-BB31-56CA2CD7001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A2152AD-C273-4CC3-82A6-C7718EEFC4B6}"/>
              </a:ext>
            </a:extLst>
          </p:cNvPr>
          <p:cNvSpPr>
            <a:spLocks noGrp="1"/>
          </p:cNvSpPr>
          <p:nvPr>
            <p:ph type="sldNum" sz="quarter" idx="12"/>
          </p:nvPr>
        </p:nvSpPr>
        <p:spPr/>
        <p:txBody>
          <a:bodyPr/>
          <a:lstStyle/>
          <a:p>
            <a:fld id="{6C75B768-0260-4507-94D5-C5351021C2BE}" type="slidenum">
              <a:rPr lang="en-IN" smtClean="0"/>
              <a:t>‹#›</a:t>
            </a:fld>
            <a:endParaRPr lang="en-IN"/>
          </a:p>
        </p:txBody>
      </p:sp>
    </p:spTree>
    <p:extLst>
      <p:ext uri="{BB962C8B-B14F-4D97-AF65-F5344CB8AC3E}">
        <p14:creationId xmlns:p14="http://schemas.microsoft.com/office/powerpoint/2010/main" val="332316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A6FCD-81E9-423C-98F4-6AC219C4A4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C4ABCFF-FFBA-4689-A5B2-7CAFE5244CAA}"/>
              </a:ext>
            </a:extLst>
          </p:cNvPr>
          <p:cNvSpPr>
            <a:spLocks noGrp="1"/>
          </p:cNvSpPr>
          <p:nvPr>
            <p:ph type="dt" sz="half" idx="10"/>
          </p:nvPr>
        </p:nvSpPr>
        <p:spPr/>
        <p:txBody>
          <a:bodyPr/>
          <a:lstStyle/>
          <a:p>
            <a:fld id="{9CDA7FA3-B2DB-47A1-A052-D800ECED2FF4}" type="datetimeFigureOut">
              <a:rPr lang="en-IN" smtClean="0"/>
              <a:t>03-08-2019</a:t>
            </a:fld>
            <a:endParaRPr lang="en-IN"/>
          </a:p>
        </p:txBody>
      </p:sp>
      <p:sp>
        <p:nvSpPr>
          <p:cNvPr id="4" name="Footer Placeholder 3">
            <a:extLst>
              <a:ext uri="{FF2B5EF4-FFF2-40B4-BE49-F238E27FC236}">
                <a16:creationId xmlns:a16="http://schemas.microsoft.com/office/drawing/2014/main" id="{2C293EE5-E810-4200-BB89-8E25062D12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23EE071-0AE3-4146-856F-86084ECB7FF4}"/>
              </a:ext>
            </a:extLst>
          </p:cNvPr>
          <p:cNvSpPr>
            <a:spLocks noGrp="1"/>
          </p:cNvSpPr>
          <p:nvPr>
            <p:ph type="sldNum" sz="quarter" idx="12"/>
          </p:nvPr>
        </p:nvSpPr>
        <p:spPr/>
        <p:txBody>
          <a:bodyPr/>
          <a:lstStyle/>
          <a:p>
            <a:fld id="{6C75B768-0260-4507-94D5-C5351021C2BE}" type="slidenum">
              <a:rPr lang="en-IN" smtClean="0"/>
              <a:t>‹#›</a:t>
            </a:fld>
            <a:endParaRPr lang="en-IN"/>
          </a:p>
        </p:txBody>
      </p:sp>
    </p:spTree>
    <p:extLst>
      <p:ext uri="{BB962C8B-B14F-4D97-AF65-F5344CB8AC3E}">
        <p14:creationId xmlns:p14="http://schemas.microsoft.com/office/powerpoint/2010/main" val="3752086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FEA193-CE5C-491F-948D-8F3859FA6492}"/>
              </a:ext>
            </a:extLst>
          </p:cNvPr>
          <p:cNvSpPr>
            <a:spLocks noGrp="1"/>
          </p:cNvSpPr>
          <p:nvPr>
            <p:ph type="dt" sz="half" idx="10"/>
          </p:nvPr>
        </p:nvSpPr>
        <p:spPr/>
        <p:txBody>
          <a:bodyPr/>
          <a:lstStyle/>
          <a:p>
            <a:fld id="{9CDA7FA3-B2DB-47A1-A052-D800ECED2FF4}" type="datetimeFigureOut">
              <a:rPr lang="en-IN" smtClean="0"/>
              <a:t>03-08-2019</a:t>
            </a:fld>
            <a:endParaRPr lang="en-IN"/>
          </a:p>
        </p:txBody>
      </p:sp>
      <p:sp>
        <p:nvSpPr>
          <p:cNvPr id="3" name="Footer Placeholder 2">
            <a:extLst>
              <a:ext uri="{FF2B5EF4-FFF2-40B4-BE49-F238E27FC236}">
                <a16:creationId xmlns:a16="http://schemas.microsoft.com/office/drawing/2014/main" id="{976C2006-9B93-4615-928E-2FC946A474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071C781-EF63-4176-99D4-0ED3CEC17E61}"/>
              </a:ext>
            </a:extLst>
          </p:cNvPr>
          <p:cNvSpPr>
            <a:spLocks noGrp="1"/>
          </p:cNvSpPr>
          <p:nvPr>
            <p:ph type="sldNum" sz="quarter" idx="12"/>
          </p:nvPr>
        </p:nvSpPr>
        <p:spPr/>
        <p:txBody>
          <a:bodyPr/>
          <a:lstStyle/>
          <a:p>
            <a:fld id="{6C75B768-0260-4507-94D5-C5351021C2BE}" type="slidenum">
              <a:rPr lang="en-IN" smtClean="0"/>
              <a:t>‹#›</a:t>
            </a:fld>
            <a:endParaRPr lang="en-IN"/>
          </a:p>
        </p:txBody>
      </p:sp>
    </p:spTree>
    <p:extLst>
      <p:ext uri="{BB962C8B-B14F-4D97-AF65-F5344CB8AC3E}">
        <p14:creationId xmlns:p14="http://schemas.microsoft.com/office/powerpoint/2010/main" val="3808079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10083-342F-452C-ACC3-D0B15E6880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E5831BD-9749-4448-8C8C-33098CD8F7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CFD2C0-250B-4FD5-B4B2-E43274D23D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608CBA-9027-4D24-93D0-C1E66AEAB383}"/>
              </a:ext>
            </a:extLst>
          </p:cNvPr>
          <p:cNvSpPr>
            <a:spLocks noGrp="1"/>
          </p:cNvSpPr>
          <p:nvPr>
            <p:ph type="dt" sz="half" idx="10"/>
          </p:nvPr>
        </p:nvSpPr>
        <p:spPr/>
        <p:txBody>
          <a:bodyPr/>
          <a:lstStyle/>
          <a:p>
            <a:fld id="{9CDA7FA3-B2DB-47A1-A052-D800ECED2FF4}" type="datetimeFigureOut">
              <a:rPr lang="en-IN" smtClean="0"/>
              <a:t>03-08-2019</a:t>
            </a:fld>
            <a:endParaRPr lang="en-IN"/>
          </a:p>
        </p:txBody>
      </p:sp>
      <p:sp>
        <p:nvSpPr>
          <p:cNvPr id="6" name="Footer Placeholder 5">
            <a:extLst>
              <a:ext uri="{FF2B5EF4-FFF2-40B4-BE49-F238E27FC236}">
                <a16:creationId xmlns:a16="http://schemas.microsoft.com/office/drawing/2014/main" id="{90801D85-C9B3-4243-8C21-3765FE07B3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2B0630-74D7-4071-993A-C9B351C320F0}"/>
              </a:ext>
            </a:extLst>
          </p:cNvPr>
          <p:cNvSpPr>
            <a:spLocks noGrp="1"/>
          </p:cNvSpPr>
          <p:nvPr>
            <p:ph type="sldNum" sz="quarter" idx="12"/>
          </p:nvPr>
        </p:nvSpPr>
        <p:spPr/>
        <p:txBody>
          <a:bodyPr/>
          <a:lstStyle/>
          <a:p>
            <a:fld id="{6C75B768-0260-4507-94D5-C5351021C2BE}" type="slidenum">
              <a:rPr lang="en-IN" smtClean="0"/>
              <a:t>‹#›</a:t>
            </a:fld>
            <a:endParaRPr lang="en-IN"/>
          </a:p>
        </p:txBody>
      </p:sp>
    </p:spTree>
    <p:extLst>
      <p:ext uri="{BB962C8B-B14F-4D97-AF65-F5344CB8AC3E}">
        <p14:creationId xmlns:p14="http://schemas.microsoft.com/office/powerpoint/2010/main" val="3459023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76306-3CAA-49FB-98E6-8AD7981221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19C9BED-1B45-4B2B-A221-22BBABFB1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3429CA-5A75-4207-9C85-121CDA6CC2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E54CFE-F2CE-438B-BBF5-B6E65A7CEE3A}"/>
              </a:ext>
            </a:extLst>
          </p:cNvPr>
          <p:cNvSpPr>
            <a:spLocks noGrp="1"/>
          </p:cNvSpPr>
          <p:nvPr>
            <p:ph type="dt" sz="half" idx="10"/>
          </p:nvPr>
        </p:nvSpPr>
        <p:spPr/>
        <p:txBody>
          <a:bodyPr/>
          <a:lstStyle/>
          <a:p>
            <a:fld id="{9CDA7FA3-B2DB-47A1-A052-D800ECED2FF4}" type="datetimeFigureOut">
              <a:rPr lang="en-IN" smtClean="0"/>
              <a:t>03-08-2019</a:t>
            </a:fld>
            <a:endParaRPr lang="en-IN"/>
          </a:p>
        </p:txBody>
      </p:sp>
      <p:sp>
        <p:nvSpPr>
          <p:cNvPr id="6" name="Footer Placeholder 5">
            <a:extLst>
              <a:ext uri="{FF2B5EF4-FFF2-40B4-BE49-F238E27FC236}">
                <a16:creationId xmlns:a16="http://schemas.microsoft.com/office/drawing/2014/main" id="{98CEAF34-6343-4834-B8D8-B3052F0142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BF3BCD-52D3-420F-B64B-3D4CD7638581}"/>
              </a:ext>
            </a:extLst>
          </p:cNvPr>
          <p:cNvSpPr>
            <a:spLocks noGrp="1"/>
          </p:cNvSpPr>
          <p:nvPr>
            <p:ph type="sldNum" sz="quarter" idx="12"/>
          </p:nvPr>
        </p:nvSpPr>
        <p:spPr/>
        <p:txBody>
          <a:bodyPr/>
          <a:lstStyle/>
          <a:p>
            <a:fld id="{6C75B768-0260-4507-94D5-C5351021C2BE}" type="slidenum">
              <a:rPr lang="en-IN" smtClean="0"/>
              <a:t>‹#›</a:t>
            </a:fld>
            <a:endParaRPr lang="en-IN"/>
          </a:p>
        </p:txBody>
      </p:sp>
    </p:spTree>
    <p:extLst>
      <p:ext uri="{BB962C8B-B14F-4D97-AF65-F5344CB8AC3E}">
        <p14:creationId xmlns:p14="http://schemas.microsoft.com/office/powerpoint/2010/main" val="4088854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B796F5-4936-447F-B56D-39EDBDAB67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A029E0-7131-4ABC-9065-FABE5108A4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A6D6CC-885D-4141-8733-0600971C8C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A7FA3-B2DB-47A1-A052-D800ECED2FF4}" type="datetimeFigureOut">
              <a:rPr lang="en-IN" smtClean="0"/>
              <a:t>03-08-2019</a:t>
            </a:fld>
            <a:endParaRPr lang="en-IN"/>
          </a:p>
        </p:txBody>
      </p:sp>
      <p:sp>
        <p:nvSpPr>
          <p:cNvPr id="5" name="Footer Placeholder 4">
            <a:extLst>
              <a:ext uri="{FF2B5EF4-FFF2-40B4-BE49-F238E27FC236}">
                <a16:creationId xmlns:a16="http://schemas.microsoft.com/office/drawing/2014/main" id="{9E688DF2-2255-4767-BACA-29C4E91CAD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51799C4-5429-48D5-8430-844CDB6A50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75B768-0260-4507-94D5-C5351021C2BE}" type="slidenum">
              <a:rPr lang="en-IN" smtClean="0"/>
              <a:t>‹#›</a:t>
            </a:fld>
            <a:endParaRPr lang="en-IN"/>
          </a:p>
        </p:txBody>
      </p:sp>
    </p:spTree>
    <p:extLst>
      <p:ext uri="{BB962C8B-B14F-4D97-AF65-F5344CB8AC3E}">
        <p14:creationId xmlns:p14="http://schemas.microsoft.com/office/powerpoint/2010/main" val="3790441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890F0-8159-4AF8-B347-5AADCB541DA3}"/>
              </a:ext>
            </a:extLst>
          </p:cNvPr>
          <p:cNvSpPr>
            <a:spLocks noGrp="1"/>
          </p:cNvSpPr>
          <p:nvPr>
            <p:ph type="ctrTitle"/>
          </p:nvPr>
        </p:nvSpPr>
        <p:spPr/>
        <p:txBody>
          <a:bodyPr/>
          <a:lstStyle/>
          <a:p>
            <a:r>
              <a:rPr lang="en-IN" dirty="0" err="1"/>
              <a:t>WildCards</a:t>
            </a:r>
            <a:r>
              <a:rPr lang="en-IN" dirty="0"/>
              <a:t> </a:t>
            </a:r>
            <a:r>
              <a:rPr lang="en-IN" dirty="0" err="1"/>
              <a:t>Mysql</a:t>
            </a:r>
            <a:endParaRPr lang="en-IN" dirty="0"/>
          </a:p>
        </p:txBody>
      </p:sp>
    </p:spTree>
    <p:extLst>
      <p:ext uri="{BB962C8B-B14F-4D97-AF65-F5344CB8AC3E}">
        <p14:creationId xmlns:p14="http://schemas.microsoft.com/office/powerpoint/2010/main" val="258708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4C7B4-BABA-4D22-A2BB-1AD821B703D2}"/>
              </a:ext>
            </a:extLst>
          </p:cNvPr>
          <p:cNvSpPr>
            <a:spLocks noGrp="1"/>
          </p:cNvSpPr>
          <p:nvPr>
            <p:ph type="title"/>
          </p:nvPr>
        </p:nvSpPr>
        <p:spPr/>
        <p:txBody>
          <a:bodyPr>
            <a:normAutofit/>
          </a:bodyPr>
          <a:lstStyle/>
          <a:p>
            <a:pPr algn="ctr"/>
            <a:r>
              <a:rPr lang="en-IN" b="1" dirty="0"/>
              <a:t>Escape keyword</a:t>
            </a:r>
            <a:endParaRPr lang="en-IN" dirty="0"/>
          </a:p>
        </p:txBody>
      </p:sp>
      <p:sp>
        <p:nvSpPr>
          <p:cNvPr id="3" name="Content Placeholder 2">
            <a:extLst>
              <a:ext uri="{FF2B5EF4-FFF2-40B4-BE49-F238E27FC236}">
                <a16:creationId xmlns:a16="http://schemas.microsoft.com/office/drawing/2014/main" id="{F079E7A2-4997-4F91-94EA-A03E06BB153A}"/>
              </a:ext>
            </a:extLst>
          </p:cNvPr>
          <p:cNvSpPr>
            <a:spLocks noGrp="1"/>
          </p:cNvSpPr>
          <p:nvPr>
            <p:ph idx="1"/>
          </p:nvPr>
        </p:nvSpPr>
        <p:spPr>
          <a:xfrm>
            <a:off x="159026" y="1325218"/>
            <a:ext cx="11635409" cy="5048388"/>
          </a:xfrm>
        </p:spPr>
        <p:txBody>
          <a:bodyPr>
            <a:normAutofit fontScale="92500"/>
          </a:bodyPr>
          <a:lstStyle/>
          <a:p>
            <a:pPr marL="0" indent="0">
              <a:buNone/>
            </a:pPr>
            <a:r>
              <a:rPr lang="en-IN" sz="2400" dirty="0"/>
              <a:t>The ESCAPE keyword is used to escape pattern matching characters such as the (%) percentage and underscore (_) if they form part of the data.</a:t>
            </a:r>
          </a:p>
          <a:p>
            <a:pPr marL="0" indent="0">
              <a:buNone/>
            </a:pPr>
            <a:r>
              <a:rPr lang="en-IN" sz="2400" dirty="0"/>
              <a:t>Suppose that we want to check for the string "67%" we can use;</a:t>
            </a:r>
          </a:p>
          <a:p>
            <a:pPr marL="0" indent="0">
              <a:buNone/>
            </a:pPr>
            <a:endParaRPr lang="en-IN" sz="2400" dirty="0"/>
          </a:p>
          <a:p>
            <a:pPr marL="0" indent="0">
              <a:buNone/>
            </a:pPr>
            <a:r>
              <a:rPr lang="en-IN" sz="2400" dirty="0">
                <a:solidFill>
                  <a:srgbClr val="FF0000"/>
                </a:solidFill>
              </a:rPr>
              <a:t>LIKE '67#%%' ESCAPE '#';</a:t>
            </a:r>
          </a:p>
          <a:p>
            <a:pPr marL="0" indent="0">
              <a:buNone/>
            </a:pPr>
            <a:r>
              <a:rPr lang="en-IN" sz="2400" dirty="0"/>
              <a:t>If we want to search for the movie "67% Guilty", we can use the script shown below to do that.</a:t>
            </a:r>
          </a:p>
          <a:p>
            <a:pPr marL="0" indent="0">
              <a:buNone/>
            </a:pPr>
            <a:r>
              <a:rPr lang="en-IN" sz="2400" dirty="0">
                <a:solidFill>
                  <a:srgbClr val="FF0000"/>
                </a:solidFill>
              </a:rPr>
              <a:t>SELECT * FROM movies WHERE title LIKE '67#%%' ESCAPE '#';</a:t>
            </a:r>
          </a:p>
          <a:p>
            <a:pPr marL="0" indent="0">
              <a:buNone/>
            </a:pPr>
            <a:r>
              <a:rPr lang="en-IN" sz="2400" dirty="0"/>
              <a:t>Note the double "%%" in the LIKE clause, the first one in red "%" is treated as part of the string to be searched for. The other one is used to match any number of characters that follow.</a:t>
            </a:r>
          </a:p>
          <a:p>
            <a:pPr marL="0" indent="0">
              <a:buNone/>
            </a:pPr>
            <a:r>
              <a:rPr lang="en-IN" sz="2400" dirty="0"/>
              <a:t>The same query will also work if we use something like</a:t>
            </a:r>
          </a:p>
          <a:p>
            <a:pPr marL="0" indent="0">
              <a:buNone/>
            </a:pPr>
            <a:endParaRPr lang="en-IN" sz="2400" dirty="0"/>
          </a:p>
          <a:p>
            <a:pPr marL="0" indent="0">
              <a:buNone/>
            </a:pPr>
            <a:r>
              <a:rPr lang="en-IN" sz="2400" dirty="0">
                <a:solidFill>
                  <a:srgbClr val="FF0000"/>
                </a:solidFill>
              </a:rPr>
              <a:t>SELECT * FROM movies WHERE title LIKE '67=%%' ESCAPE '=';</a:t>
            </a:r>
          </a:p>
          <a:p>
            <a:pPr marL="0" indent="0">
              <a:buNone/>
            </a:pPr>
            <a:endParaRPr lang="en-IN" sz="2400" dirty="0"/>
          </a:p>
        </p:txBody>
      </p:sp>
    </p:spTree>
    <p:extLst>
      <p:ext uri="{BB962C8B-B14F-4D97-AF65-F5344CB8AC3E}">
        <p14:creationId xmlns:p14="http://schemas.microsoft.com/office/powerpoint/2010/main" val="3827964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2AF6E-43A5-4531-9ABB-704F1A340EB4}"/>
              </a:ext>
            </a:extLst>
          </p:cNvPr>
          <p:cNvSpPr>
            <a:spLocks noGrp="1"/>
          </p:cNvSpPr>
          <p:nvPr>
            <p:ph type="title"/>
          </p:nvPr>
        </p:nvSpPr>
        <p:spPr/>
        <p:txBody>
          <a:bodyPr/>
          <a:lstStyle/>
          <a:p>
            <a:pPr algn="ctr"/>
            <a:r>
              <a:rPr lang="en-IN" b="1" dirty="0"/>
              <a:t>Summary</a:t>
            </a:r>
            <a:endParaRPr lang="en-IN" dirty="0"/>
          </a:p>
        </p:txBody>
      </p:sp>
      <p:sp>
        <p:nvSpPr>
          <p:cNvPr id="3" name="Content Placeholder 2">
            <a:extLst>
              <a:ext uri="{FF2B5EF4-FFF2-40B4-BE49-F238E27FC236}">
                <a16:creationId xmlns:a16="http://schemas.microsoft.com/office/drawing/2014/main" id="{66821965-7C23-4AF9-AAF2-9C2FAED538E9}"/>
              </a:ext>
            </a:extLst>
          </p:cNvPr>
          <p:cNvSpPr>
            <a:spLocks noGrp="1"/>
          </p:cNvSpPr>
          <p:nvPr>
            <p:ph idx="1"/>
          </p:nvPr>
        </p:nvSpPr>
        <p:spPr/>
        <p:txBody>
          <a:bodyPr/>
          <a:lstStyle/>
          <a:p>
            <a:r>
              <a:rPr lang="en-IN" dirty="0"/>
              <a:t>Like &amp; Wildcards powerful tools that help search data matching complex patterns.</a:t>
            </a:r>
          </a:p>
          <a:p>
            <a:r>
              <a:rPr lang="en-IN" dirty="0"/>
              <a:t>There are a number of wildcards that include the percentage, underscore and </a:t>
            </a:r>
            <a:r>
              <a:rPr lang="en-IN" dirty="0" err="1"/>
              <a:t>charlist</a:t>
            </a:r>
            <a:r>
              <a:rPr lang="en-IN" dirty="0"/>
              <a:t>(not supported by MySQL ) among others</a:t>
            </a:r>
          </a:p>
          <a:p>
            <a:r>
              <a:rPr lang="en-IN" dirty="0"/>
              <a:t>The percentage wildcard is used to match any number of characters starting from zero (0) and more.</a:t>
            </a:r>
          </a:p>
          <a:p>
            <a:r>
              <a:rPr lang="en-IN" dirty="0"/>
              <a:t>The underscore wildcard is used to match exactly one character.</a:t>
            </a:r>
          </a:p>
        </p:txBody>
      </p:sp>
    </p:spTree>
    <p:extLst>
      <p:ext uri="{BB962C8B-B14F-4D97-AF65-F5344CB8AC3E}">
        <p14:creationId xmlns:p14="http://schemas.microsoft.com/office/powerpoint/2010/main" val="2467059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8E3D6-6209-44DD-9BA3-8012D61434DB}"/>
              </a:ext>
            </a:extLst>
          </p:cNvPr>
          <p:cNvSpPr>
            <a:spLocks noGrp="1"/>
          </p:cNvSpPr>
          <p:nvPr>
            <p:ph type="title"/>
          </p:nvPr>
        </p:nvSpPr>
        <p:spPr/>
        <p:txBody>
          <a:bodyPr/>
          <a:lstStyle/>
          <a:p>
            <a:pPr algn="ctr"/>
            <a:r>
              <a:rPr lang="en-IN" b="1" dirty="0"/>
              <a:t>Regular Expressions (REGEXP)</a:t>
            </a:r>
            <a:endParaRPr lang="en-IN" dirty="0"/>
          </a:p>
        </p:txBody>
      </p:sp>
      <p:sp>
        <p:nvSpPr>
          <p:cNvPr id="3" name="Content Placeholder 2">
            <a:extLst>
              <a:ext uri="{FF2B5EF4-FFF2-40B4-BE49-F238E27FC236}">
                <a16:creationId xmlns:a16="http://schemas.microsoft.com/office/drawing/2014/main" id="{E286E819-120D-4B4C-B2DE-93072C1908EE}"/>
              </a:ext>
            </a:extLst>
          </p:cNvPr>
          <p:cNvSpPr>
            <a:spLocks noGrp="1"/>
          </p:cNvSpPr>
          <p:nvPr>
            <p:ph idx="1"/>
          </p:nvPr>
        </p:nvSpPr>
        <p:spPr>
          <a:xfrm>
            <a:off x="122582" y="1690688"/>
            <a:ext cx="6675783" cy="4351338"/>
          </a:xfrm>
        </p:spPr>
        <p:txBody>
          <a:bodyPr>
            <a:normAutofit fontScale="92500" lnSpcReduction="20000"/>
          </a:bodyPr>
          <a:lstStyle/>
          <a:p>
            <a:pPr marL="0" indent="0">
              <a:buNone/>
            </a:pPr>
            <a:r>
              <a:rPr lang="en-IN" b="1" dirty="0"/>
              <a:t>What are regular expressions?</a:t>
            </a:r>
          </a:p>
          <a:p>
            <a:pPr marL="0" indent="0">
              <a:buNone/>
            </a:pPr>
            <a:r>
              <a:rPr lang="en-IN" dirty="0"/>
              <a:t>Regular Expressions help search data matching complex criteria. Because, compared to wildcards, regular expressions allow us to search data matching even more complex criterion.</a:t>
            </a:r>
          </a:p>
          <a:p>
            <a:pPr marL="0" indent="0">
              <a:buNone/>
            </a:pPr>
            <a:r>
              <a:rPr lang="en-IN" b="1" dirty="0"/>
              <a:t>Basic syntax</a:t>
            </a:r>
          </a:p>
          <a:p>
            <a:pPr marL="0" indent="0">
              <a:buNone/>
            </a:pPr>
            <a:r>
              <a:rPr lang="en-IN" dirty="0"/>
              <a:t>The basic syntax for a regular expression is as follows</a:t>
            </a:r>
          </a:p>
          <a:p>
            <a:pPr marL="0" indent="0">
              <a:buNone/>
            </a:pPr>
            <a:endParaRPr lang="en-IN" dirty="0"/>
          </a:p>
          <a:p>
            <a:pPr marL="0" indent="0">
              <a:buNone/>
            </a:pPr>
            <a:r>
              <a:rPr lang="en-IN" dirty="0">
                <a:solidFill>
                  <a:srgbClr val="FF0000"/>
                </a:solidFill>
              </a:rPr>
              <a:t>SELECT statements... WHERE fieldname REGEXP 'pattern';</a:t>
            </a:r>
          </a:p>
          <a:p>
            <a:pPr marL="0" indent="0">
              <a:buNone/>
            </a:pPr>
            <a:endParaRPr lang="en-IN" dirty="0"/>
          </a:p>
        </p:txBody>
      </p:sp>
      <p:sp>
        <p:nvSpPr>
          <p:cNvPr id="4" name="Rectangle 3">
            <a:extLst>
              <a:ext uri="{FF2B5EF4-FFF2-40B4-BE49-F238E27FC236}">
                <a16:creationId xmlns:a16="http://schemas.microsoft.com/office/drawing/2014/main" id="{23ABD6EF-A825-4055-AEE7-2D255A486CC0}"/>
              </a:ext>
            </a:extLst>
          </p:cNvPr>
          <p:cNvSpPr/>
          <p:nvPr/>
        </p:nvSpPr>
        <p:spPr>
          <a:xfrm>
            <a:off x="6798365" y="1782843"/>
            <a:ext cx="5168348" cy="4401205"/>
          </a:xfrm>
          <a:prstGeom prst="rect">
            <a:avLst/>
          </a:prstGeom>
        </p:spPr>
        <p:txBody>
          <a:bodyPr wrap="square">
            <a:spAutoFit/>
          </a:bodyPr>
          <a:lstStyle/>
          <a:p>
            <a:pPr marL="285750" indent="-285750">
              <a:buFont typeface="Arial" panose="020B0604020202020204" pitchFamily="34" charset="0"/>
              <a:buChar char="•"/>
            </a:pPr>
            <a:r>
              <a:rPr lang="en-IN" sz="2000" b="1" i="0" dirty="0">
                <a:solidFill>
                  <a:srgbClr val="222222"/>
                </a:solidFill>
                <a:effectLst/>
                <a:latin typeface="Source Sans Pro" panose="020B0503030403020204" pitchFamily="34" charset="0"/>
              </a:rPr>
              <a:t>"SELECT statements..."</a:t>
            </a:r>
            <a:r>
              <a:rPr lang="en-IN" sz="2000" b="0" i="0" dirty="0">
                <a:solidFill>
                  <a:srgbClr val="222222"/>
                </a:solidFill>
                <a:effectLst/>
                <a:latin typeface="Source Sans Pro" panose="020B0503030403020204" pitchFamily="34" charset="0"/>
              </a:rPr>
              <a:t> is the standard SELECT statement</a:t>
            </a:r>
          </a:p>
          <a:p>
            <a:pPr marL="285750" indent="-285750">
              <a:buFont typeface="Arial" panose="020B0604020202020204" pitchFamily="34" charset="0"/>
              <a:buChar char="•"/>
            </a:pPr>
            <a:r>
              <a:rPr lang="en-IN" sz="2000" b="1" i="0" dirty="0">
                <a:solidFill>
                  <a:srgbClr val="222222"/>
                </a:solidFill>
                <a:effectLst/>
                <a:latin typeface="Source Sans Pro" panose="020B0503030403020204" pitchFamily="34" charset="0"/>
              </a:rPr>
              <a:t>"WHERE fieldname"</a:t>
            </a:r>
            <a:r>
              <a:rPr lang="en-IN" sz="2000" b="0" i="0" dirty="0">
                <a:solidFill>
                  <a:srgbClr val="222222"/>
                </a:solidFill>
                <a:effectLst/>
                <a:latin typeface="Source Sans Pro" panose="020B0503030403020204" pitchFamily="34" charset="0"/>
              </a:rPr>
              <a:t> is the name of the column on which the regular expression is to be performed on.</a:t>
            </a:r>
          </a:p>
          <a:p>
            <a:pPr marL="285750" indent="-285750">
              <a:buFont typeface="Arial" panose="020B0604020202020204" pitchFamily="34" charset="0"/>
              <a:buChar char="•"/>
            </a:pPr>
            <a:r>
              <a:rPr lang="en-IN" sz="2000" b="1" i="0" dirty="0">
                <a:solidFill>
                  <a:srgbClr val="222222"/>
                </a:solidFill>
                <a:effectLst/>
                <a:latin typeface="Source Sans Pro" panose="020B0503030403020204" pitchFamily="34" charset="0"/>
              </a:rPr>
              <a:t>"REGEXP 'pattern'"</a:t>
            </a:r>
            <a:r>
              <a:rPr lang="en-IN" sz="2000" b="0" i="0" dirty="0">
                <a:solidFill>
                  <a:srgbClr val="222222"/>
                </a:solidFill>
                <a:effectLst/>
                <a:latin typeface="Source Sans Pro" panose="020B0503030403020204" pitchFamily="34" charset="0"/>
              </a:rPr>
              <a:t> REGEXP is the regular expression operator and 'pattern' represents the pattern to be matched by REGEXP. </a:t>
            </a:r>
            <a:r>
              <a:rPr lang="en-IN" sz="2000" b="1" i="0" dirty="0">
                <a:solidFill>
                  <a:srgbClr val="222222"/>
                </a:solidFill>
                <a:effectLst/>
                <a:latin typeface="Source Sans Pro" panose="020B0503030403020204" pitchFamily="34" charset="0"/>
              </a:rPr>
              <a:t>RLIKE</a:t>
            </a:r>
            <a:r>
              <a:rPr lang="en-IN" sz="2000" b="0" i="0" dirty="0">
                <a:solidFill>
                  <a:srgbClr val="222222"/>
                </a:solidFill>
                <a:effectLst/>
                <a:latin typeface="Source Sans Pro" panose="020B0503030403020204" pitchFamily="34" charset="0"/>
              </a:rPr>
              <a:t> is the </a:t>
            </a:r>
            <a:r>
              <a:rPr lang="en-IN" sz="2000" b="1" i="0" dirty="0">
                <a:solidFill>
                  <a:srgbClr val="222222"/>
                </a:solidFill>
                <a:effectLst/>
                <a:latin typeface="Source Sans Pro" panose="020B0503030403020204" pitchFamily="34" charset="0"/>
              </a:rPr>
              <a:t>synonym for REGEXP</a:t>
            </a:r>
            <a:r>
              <a:rPr lang="en-IN" sz="2000" b="0" i="0" dirty="0">
                <a:solidFill>
                  <a:srgbClr val="222222"/>
                </a:solidFill>
                <a:effectLst/>
                <a:latin typeface="Source Sans Pro" panose="020B0503030403020204" pitchFamily="34" charset="0"/>
              </a:rPr>
              <a:t> and achieves the same results as REGEXP. To avoid confusing it with the LIKE operator, it </a:t>
            </a:r>
            <a:r>
              <a:rPr lang="en-IN" sz="2000" b="1" i="0" dirty="0">
                <a:solidFill>
                  <a:srgbClr val="222222"/>
                </a:solidFill>
                <a:effectLst/>
                <a:latin typeface="Source Sans Pro" panose="020B0503030403020204" pitchFamily="34" charset="0"/>
              </a:rPr>
              <a:t>better to use REGEXP</a:t>
            </a:r>
            <a:r>
              <a:rPr lang="en-IN" sz="2000" b="0" i="0" dirty="0">
                <a:solidFill>
                  <a:srgbClr val="222222"/>
                </a:solidFill>
                <a:effectLst/>
                <a:latin typeface="Source Sans Pro" panose="020B0503030403020204" pitchFamily="34" charset="0"/>
              </a:rPr>
              <a:t> instead.</a:t>
            </a:r>
          </a:p>
          <a:p>
            <a:pPr marL="285750" indent="-285750">
              <a:buFont typeface="Arial" panose="020B0604020202020204" pitchFamily="34" charset="0"/>
              <a:buChar char="•"/>
            </a:pPr>
            <a:br>
              <a:rPr lang="en-IN" sz="2000" dirty="0"/>
            </a:br>
            <a:endParaRPr lang="en-IN" sz="2000" dirty="0"/>
          </a:p>
        </p:txBody>
      </p:sp>
    </p:spTree>
    <p:extLst>
      <p:ext uri="{BB962C8B-B14F-4D97-AF65-F5344CB8AC3E}">
        <p14:creationId xmlns:p14="http://schemas.microsoft.com/office/powerpoint/2010/main" val="9740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B4AA8-8326-4933-B278-8C88EDAEED12}"/>
              </a:ext>
            </a:extLst>
          </p:cNvPr>
          <p:cNvSpPr>
            <a:spLocks noGrp="1"/>
          </p:cNvSpPr>
          <p:nvPr>
            <p:ph type="title"/>
          </p:nvPr>
        </p:nvSpPr>
        <p:spPr>
          <a:xfrm>
            <a:off x="838200" y="106018"/>
            <a:ext cx="10515600" cy="1099930"/>
          </a:xfrm>
        </p:spPr>
        <p:txBody>
          <a:bodyPr/>
          <a:lstStyle/>
          <a:p>
            <a:pPr algn="ctr"/>
            <a:r>
              <a:rPr lang="en-IN" b="1" dirty="0"/>
              <a:t>Example</a:t>
            </a:r>
          </a:p>
        </p:txBody>
      </p:sp>
      <p:sp>
        <p:nvSpPr>
          <p:cNvPr id="3" name="Content Placeholder 2">
            <a:extLst>
              <a:ext uri="{FF2B5EF4-FFF2-40B4-BE49-F238E27FC236}">
                <a16:creationId xmlns:a16="http://schemas.microsoft.com/office/drawing/2014/main" id="{C2B34B8D-477F-4B65-8739-4A8AFCD9EB6C}"/>
              </a:ext>
            </a:extLst>
          </p:cNvPr>
          <p:cNvSpPr>
            <a:spLocks noGrp="1"/>
          </p:cNvSpPr>
          <p:nvPr>
            <p:ph idx="1"/>
          </p:nvPr>
        </p:nvSpPr>
        <p:spPr>
          <a:xfrm>
            <a:off x="278293" y="1351722"/>
            <a:ext cx="6016491" cy="5168348"/>
          </a:xfrm>
        </p:spPr>
        <p:txBody>
          <a:bodyPr>
            <a:normAutofit fontScale="77500" lnSpcReduction="20000"/>
          </a:bodyPr>
          <a:lstStyle/>
          <a:p>
            <a:pPr marL="0" indent="0">
              <a:buNone/>
            </a:pPr>
            <a:r>
              <a:rPr lang="en-IN" dirty="0">
                <a:solidFill>
                  <a:srgbClr val="FF0000"/>
                </a:solidFill>
              </a:rPr>
              <a:t>SELECT * FROM `movies` WHERE `title` REGEXP 'code';</a:t>
            </a:r>
          </a:p>
          <a:p>
            <a:pPr marL="0" indent="0">
              <a:buNone/>
            </a:pPr>
            <a:r>
              <a:rPr lang="en-IN" dirty="0"/>
              <a:t>The above query searches for all the movie titles that have the word code in them. It does not matter whether the "code" is at the beginning, middle or end of the title. As long as it is contained in the title then it will be considered.</a:t>
            </a:r>
          </a:p>
          <a:p>
            <a:pPr marL="0" indent="0">
              <a:buNone/>
            </a:pPr>
            <a:endParaRPr lang="en-IN" dirty="0"/>
          </a:p>
          <a:p>
            <a:pPr marL="0" indent="0">
              <a:buNone/>
            </a:pPr>
            <a:r>
              <a:rPr lang="en-IN" dirty="0"/>
              <a:t>Let's suppose that we want to search for movies that start with a, b, c or d , followed by any number of other characters, how would we go about to achieve that. We can use a regular expression together with the metacharacters to achieve our desired results.</a:t>
            </a:r>
          </a:p>
          <a:p>
            <a:pPr marL="0" indent="0">
              <a:buNone/>
            </a:pPr>
            <a:endParaRPr lang="en-IN" dirty="0"/>
          </a:p>
          <a:p>
            <a:pPr marL="0" indent="0">
              <a:buNone/>
            </a:pPr>
            <a:r>
              <a:rPr lang="en-IN" dirty="0">
                <a:solidFill>
                  <a:srgbClr val="FF0000"/>
                </a:solidFill>
              </a:rPr>
              <a:t>SELECT * FROM `movies` WHERE `title` REGEXP '^[</a:t>
            </a:r>
            <a:r>
              <a:rPr lang="en-IN" dirty="0" err="1">
                <a:solidFill>
                  <a:srgbClr val="FF0000"/>
                </a:solidFill>
              </a:rPr>
              <a:t>abcd</a:t>
            </a:r>
            <a:r>
              <a:rPr lang="en-IN" dirty="0">
                <a:solidFill>
                  <a:srgbClr val="FF0000"/>
                </a:solidFill>
              </a:rPr>
              <a:t>]';</a:t>
            </a:r>
          </a:p>
          <a:p>
            <a:pPr marL="0" indent="0">
              <a:buNone/>
            </a:pPr>
            <a:r>
              <a:rPr lang="en-IN" dirty="0"/>
              <a:t> </a:t>
            </a:r>
          </a:p>
        </p:txBody>
      </p:sp>
      <p:graphicFrame>
        <p:nvGraphicFramePr>
          <p:cNvPr id="5" name="Table 4">
            <a:extLst>
              <a:ext uri="{FF2B5EF4-FFF2-40B4-BE49-F238E27FC236}">
                <a16:creationId xmlns:a16="http://schemas.microsoft.com/office/drawing/2014/main" id="{9F891191-EEB6-456F-AF10-637072B0713B}"/>
              </a:ext>
            </a:extLst>
          </p:cNvPr>
          <p:cNvGraphicFramePr>
            <a:graphicFrameLocks noGrp="1"/>
          </p:cNvGraphicFramePr>
          <p:nvPr>
            <p:extLst>
              <p:ext uri="{D42A27DB-BD31-4B8C-83A1-F6EECF244321}">
                <p14:modId xmlns:p14="http://schemas.microsoft.com/office/powerpoint/2010/main" val="1143053363"/>
              </p:ext>
            </p:extLst>
          </p:nvPr>
        </p:nvGraphicFramePr>
        <p:xfrm>
          <a:off x="6429997" y="2464763"/>
          <a:ext cx="5483710" cy="2590800"/>
        </p:xfrm>
        <a:graphic>
          <a:graphicData uri="http://schemas.openxmlformats.org/drawingml/2006/table">
            <a:tbl>
              <a:tblPr/>
              <a:tblGrid>
                <a:gridCol w="1096742">
                  <a:extLst>
                    <a:ext uri="{9D8B030D-6E8A-4147-A177-3AD203B41FA5}">
                      <a16:colId xmlns:a16="http://schemas.microsoft.com/office/drawing/2014/main" val="2515103111"/>
                    </a:ext>
                  </a:extLst>
                </a:gridCol>
                <a:gridCol w="1096742">
                  <a:extLst>
                    <a:ext uri="{9D8B030D-6E8A-4147-A177-3AD203B41FA5}">
                      <a16:colId xmlns:a16="http://schemas.microsoft.com/office/drawing/2014/main" val="2134418625"/>
                    </a:ext>
                  </a:extLst>
                </a:gridCol>
                <a:gridCol w="1096742">
                  <a:extLst>
                    <a:ext uri="{9D8B030D-6E8A-4147-A177-3AD203B41FA5}">
                      <a16:colId xmlns:a16="http://schemas.microsoft.com/office/drawing/2014/main" val="4103315903"/>
                    </a:ext>
                  </a:extLst>
                </a:gridCol>
                <a:gridCol w="1096742">
                  <a:extLst>
                    <a:ext uri="{9D8B030D-6E8A-4147-A177-3AD203B41FA5}">
                      <a16:colId xmlns:a16="http://schemas.microsoft.com/office/drawing/2014/main" val="1965068778"/>
                    </a:ext>
                  </a:extLst>
                </a:gridCol>
                <a:gridCol w="1096742">
                  <a:extLst>
                    <a:ext uri="{9D8B030D-6E8A-4147-A177-3AD203B41FA5}">
                      <a16:colId xmlns:a16="http://schemas.microsoft.com/office/drawing/2014/main" val="2656965601"/>
                    </a:ext>
                  </a:extLst>
                </a:gridCol>
              </a:tblGrid>
              <a:tr h="0">
                <a:tc>
                  <a:txBody>
                    <a:bodyPr/>
                    <a:lstStyle/>
                    <a:p>
                      <a:pPr algn="l" fontAlgn="ctr"/>
                      <a:r>
                        <a:rPr lang="en-IN" sz="1400">
                          <a:effectLst/>
                        </a:rPr>
                        <a:t>movie_id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algn="l" fontAlgn="ctr"/>
                      <a:r>
                        <a:rPr lang="en-IN" sz="1400">
                          <a:effectLst/>
                        </a:rPr>
                        <a:t>title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algn="l" fontAlgn="ctr"/>
                      <a:r>
                        <a:rPr lang="en-IN" sz="1400" dirty="0">
                          <a:effectLst/>
                        </a:rPr>
                        <a:t>director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algn="l" fontAlgn="ctr"/>
                      <a:r>
                        <a:rPr lang="en-IN" sz="1400">
                          <a:effectLst/>
                        </a:rPr>
                        <a:t>year_released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algn="l" fontAlgn="ctr"/>
                      <a:r>
                        <a:rPr lang="en-IN" sz="1400">
                          <a:effectLst/>
                        </a:rPr>
                        <a:t>category_id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extLst>
                  <a:ext uri="{0D108BD9-81ED-4DB2-BD59-A6C34878D82A}">
                    <a16:rowId xmlns:a16="http://schemas.microsoft.com/office/drawing/2014/main" val="3052402459"/>
                  </a:ext>
                </a:extLst>
              </a:tr>
              <a:tr h="0">
                <a:tc>
                  <a:txBody>
                    <a:bodyPr/>
                    <a:lstStyle/>
                    <a:p>
                      <a:pPr fontAlgn="ctr"/>
                      <a:r>
                        <a:rPr lang="en-IN" sz="1400">
                          <a:effectLs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a:effectLst/>
                        </a:rPr>
                        <a:t>Code Name Black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a:effectLst/>
                        </a:rPr>
                        <a:t>Edgar Jimz</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a:effectLst/>
                        </a:rPr>
                        <a:t>2010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a:effectLst/>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extLst>
                  <a:ext uri="{0D108BD9-81ED-4DB2-BD59-A6C34878D82A}">
                    <a16:rowId xmlns:a16="http://schemas.microsoft.com/office/drawing/2014/main" val="2150382507"/>
                  </a:ext>
                </a:extLst>
              </a:tr>
              <a:tr h="0">
                <a:tc>
                  <a:txBody>
                    <a:bodyPr/>
                    <a:lstStyle/>
                    <a:p>
                      <a:pPr fontAlgn="ctr"/>
                      <a:r>
                        <a:rPr lang="en-IN" sz="1400">
                          <a:effectLst/>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a:effectLst/>
                        </a:rPr>
                        <a:t>Daddy's Little Girls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a:effectLst/>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dirty="0">
                          <a:effectLst/>
                        </a:rPr>
                        <a:t>2007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a:effectLs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extLst>
                  <a:ext uri="{0D108BD9-81ED-4DB2-BD59-A6C34878D82A}">
                    <a16:rowId xmlns:a16="http://schemas.microsoft.com/office/drawing/2014/main" val="3633318843"/>
                  </a:ext>
                </a:extLst>
              </a:tr>
              <a:tr h="0">
                <a:tc>
                  <a:txBody>
                    <a:bodyPr/>
                    <a:lstStyle/>
                    <a:p>
                      <a:pPr fontAlgn="ctr"/>
                      <a:r>
                        <a:rPr lang="en-IN" sz="1400">
                          <a:effectLst/>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dirty="0">
                          <a:effectLst/>
                        </a:rPr>
                        <a:t>Angels and Demons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dirty="0">
                          <a:effectLst/>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a:effectLst/>
                        </a:rPr>
                        <a:t>2007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a:effectLst/>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extLst>
                  <a:ext uri="{0D108BD9-81ED-4DB2-BD59-A6C34878D82A}">
                    <a16:rowId xmlns:a16="http://schemas.microsoft.com/office/drawing/2014/main" val="2946836751"/>
                  </a:ext>
                </a:extLst>
              </a:tr>
              <a:tr h="0">
                <a:tc>
                  <a:txBody>
                    <a:bodyPr/>
                    <a:lstStyle/>
                    <a:p>
                      <a:pPr fontAlgn="ctr"/>
                      <a:r>
                        <a:rPr lang="en-IN" sz="1400">
                          <a:effectLst/>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a:effectLst/>
                        </a:rPr>
                        <a:t>Davinci 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a:effectLst/>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a:effectLst/>
                        </a:rPr>
                        <a:t>2007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dirty="0">
                          <a:effectLst/>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extLst>
                  <a:ext uri="{0D108BD9-81ED-4DB2-BD59-A6C34878D82A}">
                    <a16:rowId xmlns:a16="http://schemas.microsoft.com/office/drawing/2014/main" val="384069631"/>
                  </a:ext>
                </a:extLst>
              </a:tr>
            </a:tbl>
          </a:graphicData>
        </a:graphic>
      </p:graphicFrame>
      <p:sp>
        <p:nvSpPr>
          <p:cNvPr id="6" name="Rectangle 5">
            <a:extLst>
              <a:ext uri="{FF2B5EF4-FFF2-40B4-BE49-F238E27FC236}">
                <a16:creationId xmlns:a16="http://schemas.microsoft.com/office/drawing/2014/main" id="{C9B4BF5B-BFD5-437F-BCFA-F4B836F29FA9}"/>
              </a:ext>
            </a:extLst>
          </p:cNvPr>
          <p:cNvSpPr/>
          <p:nvPr/>
        </p:nvSpPr>
        <p:spPr>
          <a:xfrm>
            <a:off x="6294784" y="1585077"/>
            <a:ext cx="5618923" cy="646331"/>
          </a:xfrm>
          <a:prstGeom prst="rect">
            <a:avLst/>
          </a:prstGeom>
        </p:spPr>
        <p:txBody>
          <a:bodyPr wrap="square">
            <a:spAutoFit/>
          </a:bodyPr>
          <a:lstStyle/>
          <a:p>
            <a:r>
              <a:rPr lang="en-IN" dirty="0"/>
              <a:t>Executing the above script in MySQL workbench against the myflixdb gives us the following results.</a:t>
            </a:r>
          </a:p>
        </p:txBody>
      </p:sp>
      <p:sp>
        <p:nvSpPr>
          <p:cNvPr id="7" name="Rectangle 6">
            <a:extLst>
              <a:ext uri="{FF2B5EF4-FFF2-40B4-BE49-F238E27FC236}">
                <a16:creationId xmlns:a16="http://schemas.microsoft.com/office/drawing/2014/main" id="{4A220311-D3BD-40FA-80C0-F7D3D3A195E7}"/>
              </a:ext>
            </a:extLst>
          </p:cNvPr>
          <p:cNvSpPr/>
          <p:nvPr/>
        </p:nvSpPr>
        <p:spPr>
          <a:xfrm>
            <a:off x="5950226" y="5288918"/>
            <a:ext cx="6096000" cy="1200329"/>
          </a:xfrm>
          <a:prstGeom prst="rect">
            <a:avLst/>
          </a:prstGeom>
        </p:spPr>
        <p:txBody>
          <a:bodyPr>
            <a:spAutoFit/>
          </a:bodyPr>
          <a:lstStyle/>
          <a:p>
            <a:r>
              <a:rPr lang="en-IN" b="0" i="0" dirty="0">
                <a:solidFill>
                  <a:srgbClr val="222222"/>
                </a:solidFill>
                <a:effectLst/>
                <a:latin typeface="Source Sans Pro" panose="020B0503030403020204" pitchFamily="34" charset="0"/>
              </a:rPr>
              <a:t>'^[</a:t>
            </a:r>
            <a:r>
              <a:rPr lang="en-IN" b="0" i="0" dirty="0" err="1">
                <a:solidFill>
                  <a:srgbClr val="222222"/>
                </a:solidFill>
                <a:effectLst/>
                <a:latin typeface="Source Sans Pro" panose="020B0503030403020204" pitchFamily="34" charset="0"/>
              </a:rPr>
              <a:t>abcd</a:t>
            </a:r>
            <a:r>
              <a:rPr lang="en-IN" b="0" i="0" dirty="0">
                <a:solidFill>
                  <a:srgbClr val="222222"/>
                </a:solidFill>
                <a:effectLst/>
                <a:latin typeface="Source Sans Pro" panose="020B0503030403020204" pitchFamily="34" charset="0"/>
              </a:rPr>
              <a:t>]' the caret (^) means that the pattern match should be applied at the beginning and the </a:t>
            </a:r>
            <a:r>
              <a:rPr lang="en-IN" b="0" i="0" dirty="0" err="1">
                <a:solidFill>
                  <a:srgbClr val="222222"/>
                </a:solidFill>
                <a:effectLst/>
                <a:latin typeface="Source Sans Pro" panose="020B0503030403020204" pitchFamily="34" charset="0"/>
              </a:rPr>
              <a:t>charlist</a:t>
            </a:r>
            <a:r>
              <a:rPr lang="en-IN" b="0" i="0" dirty="0">
                <a:solidFill>
                  <a:srgbClr val="222222"/>
                </a:solidFill>
                <a:effectLst/>
                <a:latin typeface="Source Sans Pro" panose="020B0503030403020204" pitchFamily="34" charset="0"/>
              </a:rPr>
              <a:t> [</a:t>
            </a:r>
            <a:r>
              <a:rPr lang="en-IN" b="0" i="0" dirty="0" err="1">
                <a:solidFill>
                  <a:srgbClr val="222222"/>
                </a:solidFill>
                <a:effectLst/>
                <a:latin typeface="Source Sans Pro" panose="020B0503030403020204" pitchFamily="34" charset="0"/>
              </a:rPr>
              <a:t>abcd</a:t>
            </a:r>
            <a:r>
              <a:rPr lang="en-IN" b="0" i="0" dirty="0">
                <a:solidFill>
                  <a:srgbClr val="222222"/>
                </a:solidFill>
                <a:effectLst/>
                <a:latin typeface="Source Sans Pro" panose="020B0503030403020204" pitchFamily="34" charset="0"/>
              </a:rPr>
              <a:t>] means that only movie titles that start with a, b, c or d are returned in our result set.</a:t>
            </a:r>
            <a:endParaRPr lang="en-IN" dirty="0"/>
          </a:p>
        </p:txBody>
      </p:sp>
    </p:spTree>
    <p:extLst>
      <p:ext uri="{BB962C8B-B14F-4D97-AF65-F5344CB8AC3E}">
        <p14:creationId xmlns:p14="http://schemas.microsoft.com/office/powerpoint/2010/main" val="3586252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3DD6C1-E009-4EBE-AFB3-10C81C6C1687}"/>
              </a:ext>
            </a:extLst>
          </p:cNvPr>
          <p:cNvSpPr>
            <a:spLocks noGrp="1"/>
          </p:cNvSpPr>
          <p:nvPr>
            <p:ph idx="1"/>
          </p:nvPr>
        </p:nvSpPr>
        <p:spPr>
          <a:xfrm>
            <a:off x="450574" y="646180"/>
            <a:ext cx="11264347" cy="5913646"/>
          </a:xfrm>
        </p:spPr>
        <p:txBody>
          <a:bodyPr/>
          <a:lstStyle/>
          <a:p>
            <a:pPr marL="0" indent="0">
              <a:buNone/>
            </a:pPr>
            <a:r>
              <a:rPr lang="en-IN" dirty="0"/>
              <a:t>If we modify the above query.</a:t>
            </a:r>
          </a:p>
          <a:p>
            <a:pPr marL="0" indent="0">
              <a:buNone/>
            </a:pPr>
            <a:r>
              <a:rPr lang="en-IN" dirty="0">
                <a:solidFill>
                  <a:srgbClr val="FF0000"/>
                </a:solidFill>
              </a:rPr>
              <a:t>SELECT * FROM `movies` WHERE `title` REGEXP '^[^</a:t>
            </a:r>
            <a:r>
              <a:rPr lang="en-IN" dirty="0" err="1">
                <a:solidFill>
                  <a:srgbClr val="FF0000"/>
                </a:solidFill>
              </a:rPr>
              <a:t>abcd</a:t>
            </a:r>
            <a:r>
              <a:rPr lang="en-IN" dirty="0">
                <a:solidFill>
                  <a:srgbClr val="FF0000"/>
                </a:solidFill>
              </a:rPr>
              <a:t>]’;</a:t>
            </a:r>
          </a:p>
          <a:p>
            <a:pPr marL="0" indent="0">
              <a:buNone/>
            </a:pPr>
            <a:endParaRPr lang="en-IN" dirty="0"/>
          </a:p>
          <a:p>
            <a:pPr marL="0" indent="0">
              <a:buNone/>
            </a:pPr>
            <a:endParaRPr lang="en-IN" dirty="0"/>
          </a:p>
        </p:txBody>
      </p:sp>
      <p:graphicFrame>
        <p:nvGraphicFramePr>
          <p:cNvPr id="5" name="Table 4">
            <a:extLst>
              <a:ext uri="{FF2B5EF4-FFF2-40B4-BE49-F238E27FC236}">
                <a16:creationId xmlns:a16="http://schemas.microsoft.com/office/drawing/2014/main" id="{887B4518-B1D5-4390-BD27-09EA51473FDF}"/>
              </a:ext>
            </a:extLst>
          </p:cNvPr>
          <p:cNvGraphicFramePr>
            <a:graphicFrameLocks noGrp="1"/>
          </p:cNvGraphicFramePr>
          <p:nvPr>
            <p:extLst>
              <p:ext uri="{D42A27DB-BD31-4B8C-83A1-F6EECF244321}">
                <p14:modId xmlns:p14="http://schemas.microsoft.com/office/powerpoint/2010/main" val="3109295298"/>
              </p:ext>
            </p:extLst>
          </p:nvPr>
        </p:nvGraphicFramePr>
        <p:xfrm>
          <a:off x="940904" y="1908313"/>
          <a:ext cx="10412895" cy="2750616"/>
        </p:xfrm>
        <a:graphic>
          <a:graphicData uri="http://schemas.openxmlformats.org/drawingml/2006/table">
            <a:tbl>
              <a:tblPr/>
              <a:tblGrid>
                <a:gridCol w="2082579">
                  <a:extLst>
                    <a:ext uri="{9D8B030D-6E8A-4147-A177-3AD203B41FA5}">
                      <a16:colId xmlns:a16="http://schemas.microsoft.com/office/drawing/2014/main" val="228661952"/>
                    </a:ext>
                  </a:extLst>
                </a:gridCol>
                <a:gridCol w="2082579">
                  <a:extLst>
                    <a:ext uri="{9D8B030D-6E8A-4147-A177-3AD203B41FA5}">
                      <a16:colId xmlns:a16="http://schemas.microsoft.com/office/drawing/2014/main" val="2823721506"/>
                    </a:ext>
                  </a:extLst>
                </a:gridCol>
                <a:gridCol w="2082579">
                  <a:extLst>
                    <a:ext uri="{9D8B030D-6E8A-4147-A177-3AD203B41FA5}">
                      <a16:colId xmlns:a16="http://schemas.microsoft.com/office/drawing/2014/main" val="4130187392"/>
                    </a:ext>
                  </a:extLst>
                </a:gridCol>
                <a:gridCol w="2082579">
                  <a:extLst>
                    <a:ext uri="{9D8B030D-6E8A-4147-A177-3AD203B41FA5}">
                      <a16:colId xmlns:a16="http://schemas.microsoft.com/office/drawing/2014/main" val="2215347859"/>
                    </a:ext>
                  </a:extLst>
                </a:gridCol>
                <a:gridCol w="2082579">
                  <a:extLst>
                    <a:ext uri="{9D8B030D-6E8A-4147-A177-3AD203B41FA5}">
                      <a16:colId xmlns:a16="http://schemas.microsoft.com/office/drawing/2014/main" val="2717758328"/>
                    </a:ext>
                  </a:extLst>
                </a:gridCol>
              </a:tblGrid>
              <a:tr h="272173">
                <a:tc>
                  <a:txBody>
                    <a:bodyPr/>
                    <a:lstStyle/>
                    <a:p>
                      <a:pPr algn="l" fontAlgn="ctr"/>
                      <a:r>
                        <a:rPr lang="en-IN" sz="1400">
                          <a:effectLst/>
                        </a:rPr>
                        <a:t>movie_id</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algn="l" fontAlgn="ctr"/>
                      <a:r>
                        <a:rPr lang="en-IN" sz="1400">
                          <a:effectLst/>
                        </a:rPr>
                        <a:t>title</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algn="l" fontAlgn="ctr"/>
                      <a:r>
                        <a:rPr lang="en-IN" sz="1400">
                          <a:effectLst/>
                        </a:rPr>
                        <a:t>director</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algn="l" fontAlgn="ctr"/>
                      <a:r>
                        <a:rPr lang="en-IN" sz="1400">
                          <a:effectLst/>
                        </a:rPr>
                        <a:t>year_released</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algn="l" fontAlgn="ctr"/>
                      <a:r>
                        <a:rPr lang="en-IN" sz="1400">
                          <a:effectLst/>
                        </a:rPr>
                        <a:t>category_id</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extLst>
                  <a:ext uri="{0D108BD9-81ED-4DB2-BD59-A6C34878D82A}">
                    <a16:rowId xmlns:a16="http://schemas.microsoft.com/office/drawing/2014/main" val="3158698333"/>
                  </a:ext>
                </a:extLst>
              </a:tr>
              <a:tr h="374721">
                <a:tc>
                  <a:txBody>
                    <a:bodyPr/>
                    <a:lstStyle/>
                    <a:p>
                      <a:pPr fontAlgn="ctr"/>
                      <a:r>
                        <a:rPr lang="en-IN" sz="1400">
                          <a:effectLst/>
                        </a:rPr>
                        <a:t>1</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a:effectLst/>
                        </a:rPr>
                        <a:t>Pirates of the Caribean 4</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a:effectLst/>
                        </a:rPr>
                        <a:t>Rob Marshall</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a:effectLst/>
                        </a:rPr>
                        <a:t>2011</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a:effectLst/>
                        </a:rPr>
                        <a:t>1</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extLst>
                  <a:ext uri="{0D108BD9-81ED-4DB2-BD59-A6C34878D82A}">
                    <a16:rowId xmlns:a16="http://schemas.microsoft.com/office/drawing/2014/main" val="619511725"/>
                  </a:ext>
                </a:extLst>
              </a:tr>
              <a:tr h="374721">
                <a:tc>
                  <a:txBody>
                    <a:bodyPr/>
                    <a:lstStyle/>
                    <a:p>
                      <a:pPr fontAlgn="ctr"/>
                      <a:r>
                        <a:rPr lang="en-IN" sz="1400">
                          <a:effectLst/>
                        </a:rPr>
                        <a:t>2</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a:effectLst/>
                        </a:rPr>
                        <a:t>Forgetting Sarah Marshal</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dirty="0">
                          <a:effectLst/>
                        </a:rPr>
                        <a:t>Nicholas Stoller</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dirty="0">
                          <a:effectLst/>
                        </a:rPr>
                        <a:t>2008</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a:effectLst/>
                        </a:rPr>
                        <a:t>2</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extLst>
                  <a:ext uri="{0D108BD9-81ED-4DB2-BD59-A6C34878D82A}">
                    <a16:rowId xmlns:a16="http://schemas.microsoft.com/office/drawing/2014/main" val="2224477833"/>
                  </a:ext>
                </a:extLst>
              </a:tr>
              <a:tr h="272173">
                <a:tc>
                  <a:txBody>
                    <a:bodyPr/>
                    <a:lstStyle/>
                    <a:p>
                      <a:pPr fontAlgn="ctr"/>
                      <a:r>
                        <a:rPr lang="en-IN" sz="1400" dirty="0">
                          <a:effectLst/>
                        </a:rPr>
                        <a:t>3</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a:effectLst/>
                        </a:rPr>
                        <a:t>X-Men</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a:effectLst/>
                        </a:rPr>
                        <a:t> </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a:effectLst/>
                        </a:rPr>
                        <a:t>2008</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a:effectLst/>
                        </a:rPr>
                        <a:t> </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extLst>
                  <a:ext uri="{0D108BD9-81ED-4DB2-BD59-A6C34878D82A}">
                    <a16:rowId xmlns:a16="http://schemas.microsoft.com/office/drawing/2014/main" val="2984265841"/>
                  </a:ext>
                </a:extLst>
              </a:tr>
              <a:tr h="272173">
                <a:tc>
                  <a:txBody>
                    <a:bodyPr/>
                    <a:lstStyle/>
                    <a:p>
                      <a:pPr fontAlgn="ctr"/>
                      <a:r>
                        <a:rPr lang="en-IN" sz="1400">
                          <a:effectLst/>
                        </a:rPr>
                        <a:t>9</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a:effectLst/>
                        </a:rPr>
                        <a:t>Honey mooners</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a:effectLst/>
                        </a:rPr>
                        <a:t>John Schultz</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a:effectLst/>
                        </a:rPr>
                        <a:t>2005</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a:effectLst/>
                        </a:rPr>
                        <a:t>8</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extLst>
                  <a:ext uri="{0D108BD9-81ED-4DB2-BD59-A6C34878D82A}">
                    <a16:rowId xmlns:a16="http://schemas.microsoft.com/office/drawing/2014/main" val="2356551107"/>
                  </a:ext>
                </a:extLst>
              </a:tr>
              <a:tr h="272173">
                <a:tc>
                  <a:txBody>
                    <a:bodyPr/>
                    <a:lstStyle/>
                    <a:p>
                      <a:pPr fontAlgn="ctr"/>
                      <a:r>
                        <a:rPr lang="en-IN" sz="1400">
                          <a:effectLst/>
                        </a:rPr>
                        <a:t>16</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a:effectLst/>
                        </a:rPr>
                        <a:t>67% Guilty</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a:effectLst/>
                        </a:rPr>
                        <a:t> </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a:effectLst/>
                        </a:rPr>
                        <a:t>2012</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a:effectLst/>
                        </a:rPr>
                        <a:t> </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extLst>
                  <a:ext uri="{0D108BD9-81ED-4DB2-BD59-A6C34878D82A}">
                    <a16:rowId xmlns:a16="http://schemas.microsoft.com/office/drawing/2014/main" val="3192082165"/>
                  </a:ext>
                </a:extLst>
              </a:tr>
              <a:tr h="272173">
                <a:tc>
                  <a:txBody>
                    <a:bodyPr/>
                    <a:lstStyle/>
                    <a:p>
                      <a:pPr fontAlgn="ctr"/>
                      <a:r>
                        <a:rPr lang="en-IN" sz="1400">
                          <a:effectLst/>
                        </a:rPr>
                        <a:t>17</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dirty="0">
                          <a:effectLst/>
                        </a:rPr>
                        <a:t>The Great Dictator</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a:effectLst/>
                        </a:rPr>
                        <a:t>Chalie Chaplie</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a:effectLst/>
                        </a:rPr>
                        <a:t>1920</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a:effectLst/>
                        </a:rPr>
                        <a:t>7</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extLst>
                  <a:ext uri="{0D108BD9-81ED-4DB2-BD59-A6C34878D82A}">
                    <a16:rowId xmlns:a16="http://schemas.microsoft.com/office/drawing/2014/main" val="1597592831"/>
                  </a:ext>
                </a:extLst>
              </a:tr>
              <a:tr h="272173">
                <a:tc>
                  <a:txBody>
                    <a:bodyPr/>
                    <a:lstStyle/>
                    <a:p>
                      <a:pPr fontAlgn="ctr"/>
                      <a:r>
                        <a:rPr lang="en-IN" sz="1400" dirty="0">
                          <a:effectLst/>
                        </a:rPr>
                        <a:t>18</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a:effectLst/>
                        </a:rPr>
                        <a:t>sample movie</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a:effectLst/>
                        </a:rPr>
                        <a:t>Anonymous</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a:effectLst/>
                        </a:rPr>
                        <a:t> </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a:effectLst/>
                        </a:rPr>
                        <a:t>8</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extLst>
                  <a:ext uri="{0D108BD9-81ED-4DB2-BD59-A6C34878D82A}">
                    <a16:rowId xmlns:a16="http://schemas.microsoft.com/office/drawing/2014/main" val="2783224282"/>
                  </a:ext>
                </a:extLst>
              </a:tr>
              <a:tr h="272173">
                <a:tc>
                  <a:txBody>
                    <a:bodyPr/>
                    <a:lstStyle/>
                    <a:p>
                      <a:pPr fontAlgn="ctr"/>
                      <a:r>
                        <a:rPr lang="en-IN" sz="1400">
                          <a:effectLst/>
                        </a:rPr>
                        <a:t>19</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a:effectLst/>
                        </a:rPr>
                        <a:t>movie 3</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a:effectLst/>
                        </a:rPr>
                        <a:t>John Brown</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a:effectLst/>
                        </a:rPr>
                        <a:t>1920</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sz="1400" dirty="0">
                          <a:effectLst/>
                        </a:rPr>
                        <a:t>8</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extLst>
                  <a:ext uri="{0D108BD9-81ED-4DB2-BD59-A6C34878D82A}">
                    <a16:rowId xmlns:a16="http://schemas.microsoft.com/office/drawing/2014/main" val="1041591974"/>
                  </a:ext>
                </a:extLst>
              </a:tr>
            </a:tbl>
          </a:graphicData>
        </a:graphic>
      </p:graphicFrame>
      <p:sp>
        <p:nvSpPr>
          <p:cNvPr id="6" name="Rectangle 5">
            <a:extLst>
              <a:ext uri="{FF2B5EF4-FFF2-40B4-BE49-F238E27FC236}">
                <a16:creationId xmlns:a16="http://schemas.microsoft.com/office/drawing/2014/main" id="{2C190EB6-1F5B-4D5C-AF5D-B11CBE69F45D}"/>
              </a:ext>
            </a:extLst>
          </p:cNvPr>
          <p:cNvSpPr/>
          <p:nvPr/>
        </p:nvSpPr>
        <p:spPr>
          <a:xfrm>
            <a:off x="940904" y="4997732"/>
            <a:ext cx="10571921" cy="923330"/>
          </a:xfrm>
          <a:prstGeom prst="rect">
            <a:avLst/>
          </a:prstGeom>
        </p:spPr>
        <p:txBody>
          <a:bodyPr wrap="square">
            <a:spAutoFit/>
          </a:bodyPr>
          <a:lstStyle/>
          <a:p>
            <a:r>
              <a:rPr lang="en-IN" b="0" i="0" dirty="0">
                <a:solidFill>
                  <a:srgbClr val="222222"/>
                </a:solidFill>
                <a:effectLst/>
                <a:latin typeface="Source Sans Pro" panose="020B0503030403020204" pitchFamily="34" charset="0"/>
              </a:rPr>
              <a:t>'^[^</a:t>
            </a:r>
            <a:r>
              <a:rPr lang="en-IN" b="0" i="0" dirty="0" err="1">
                <a:solidFill>
                  <a:srgbClr val="222222"/>
                </a:solidFill>
                <a:effectLst/>
                <a:latin typeface="Source Sans Pro" panose="020B0503030403020204" pitchFamily="34" charset="0"/>
              </a:rPr>
              <a:t>abcd</a:t>
            </a:r>
            <a:r>
              <a:rPr lang="en-IN" b="0" i="0" dirty="0">
                <a:solidFill>
                  <a:srgbClr val="222222"/>
                </a:solidFill>
                <a:effectLst/>
                <a:latin typeface="Source Sans Pro" panose="020B0503030403020204" pitchFamily="34" charset="0"/>
              </a:rPr>
              <a:t>]' the caret (^) means that the pattern match should be applied at the beginning and the </a:t>
            </a:r>
            <a:r>
              <a:rPr lang="en-IN" b="0" i="0" dirty="0" err="1">
                <a:solidFill>
                  <a:srgbClr val="222222"/>
                </a:solidFill>
                <a:effectLst/>
                <a:latin typeface="Source Sans Pro" panose="020B0503030403020204" pitchFamily="34" charset="0"/>
              </a:rPr>
              <a:t>charlist</a:t>
            </a:r>
            <a:r>
              <a:rPr lang="en-IN" b="0" i="0" dirty="0">
                <a:solidFill>
                  <a:srgbClr val="222222"/>
                </a:solidFill>
                <a:effectLst/>
                <a:latin typeface="Source Sans Pro" panose="020B0503030403020204" pitchFamily="34" charset="0"/>
              </a:rPr>
              <a:t> [^</a:t>
            </a:r>
            <a:r>
              <a:rPr lang="en-IN" b="0" i="0" dirty="0" err="1">
                <a:solidFill>
                  <a:srgbClr val="222222"/>
                </a:solidFill>
                <a:effectLst/>
                <a:latin typeface="Source Sans Pro" panose="020B0503030403020204" pitchFamily="34" charset="0"/>
              </a:rPr>
              <a:t>abcd</a:t>
            </a:r>
            <a:r>
              <a:rPr lang="en-IN" b="0" i="0" dirty="0">
                <a:solidFill>
                  <a:srgbClr val="222222"/>
                </a:solidFill>
                <a:effectLst/>
                <a:latin typeface="Source Sans Pro" panose="020B0503030403020204" pitchFamily="34" charset="0"/>
              </a:rPr>
              <a:t>] means that the movie titles starting with any of the enclosed characters is excluded from the result set.</a:t>
            </a:r>
            <a:endParaRPr lang="en-IN" dirty="0"/>
          </a:p>
        </p:txBody>
      </p:sp>
    </p:spTree>
    <p:extLst>
      <p:ext uri="{BB962C8B-B14F-4D97-AF65-F5344CB8AC3E}">
        <p14:creationId xmlns:p14="http://schemas.microsoft.com/office/powerpoint/2010/main" val="3332607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4DF4BD8C-0DD9-4C82-BABD-120E63C6A52B}"/>
              </a:ext>
            </a:extLst>
          </p:cNvPr>
          <p:cNvGraphicFramePr>
            <a:graphicFrameLocks noGrp="1"/>
          </p:cNvGraphicFramePr>
          <p:nvPr>
            <p:extLst>
              <p:ext uri="{D42A27DB-BD31-4B8C-83A1-F6EECF244321}">
                <p14:modId xmlns:p14="http://schemas.microsoft.com/office/powerpoint/2010/main" val="93278093"/>
              </p:ext>
            </p:extLst>
          </p:nvPr>
        </p:nvGraphicFramePr>
        <p:xfrm>
          <a:off x="265043" y="119269"/>
          <a:ext cx="11648661" cy="6361044"/>
        </p:xfrm>
        <a:graphic>
          <a:graphicData uri="http://schemas.openxmlformats.org/drawingml/2006/table">
            <a:tbl>
              <a:tblPr/>
              <a:tblGrid>
                <a:gridCol w="1400014">
                  <a:extLst>
                    <a:ext uri="{9D8B030D-6E8A-4147-A177-3AD203B41FA5}">
                      <a16:colId xmlns:a16="http://schemas.microsoft.com/office/drawing/2014/main" val="2944845641"/>
                    </a:ext>
                  </a:extLst>
                </a:gridCol>
                <a:gridCol w="5980642">
                  <a:extLst>
                    <a:ext uri="{9D8B030D-6E8A-4147-A177-3AD203B41FA5}">
                      <a16:colId xmlns:a16="http://schemas.microsoft.com/office/drawing/2014/main" val="527542918"/>
                    </a:ext>
                  </a:extLst>
                </a:gridCol>
                <a:gridCol w="4268005">
                  <a:extLst>
                    <a:ext uri="{9D8B030D-6E8A-4147-A177-3AD203B41FA5}">
                      <a16:colId xmlns:a16="http://schemas.microsoft.com/office/drawing/2014/main" val="1612280760"/>
                    </a:ext>
                  </a:extLst>
                </a:gridCol>
              </a:tblGrid>
              <a:tr h="225752">
                <a:tc>
                  <a:txBody>
                    <a:bodyPr/>
                    <a:lstStyle/>
                    <a:p>
                      <a:pPr algn="ctr" fontAlgn="t"/>
                      <a:r>
                        <a:rPr lang="en-IN" sz="1400" b="1" dirty="0">
                          <a:effectLst/>
                        </a:rPr>
                        <a:t>Char</a:t>
                      </a: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fontAlgn="t"/>
                      <a:r>
                        <a:rPr lang="en-IN" sz="1400" b="1">
                          <a:effectLst/>
                        </a:rPr>
                        <a:t>Description</a:t>
                      </a: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fontAlgn="t"/>
                      <a:r>
                        <a:rPr lang="en-IN" sz="1400" b="1">
                          <a:effectLst/>
                        </a:rPr>
                        <a:t>Example  </a:t>
                      </a: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2104056584"/>
                  </a:ext>
                </a:extLst>
              </a:tr>
              <a:tr h="1124050">
                <a:tc>
                  <a:txBody>
                    <a:bodyPr/>
                    <a:lstStyle/>
                    <a:p>
                      <a:pPr algn="ctr" fontAlgn="t"/>
                      <a:r>
                        <a:rPr lang="en-IN" sz="1400" b="1" dirty="0">
                          <a:effectLst/>
                        </a:rPr>
                        <a:t>*</a:t>
                      </a:r>
                      <a:endParaRPr lang="en-IN" sz="1400" dirty="0">
                        <a:effectLst/>
                      </a:endParaRP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400">
                          <a:effectLst/>
                        </a:rPr>
                        <a:t>The </a:t>
                      </a:r>
                      <a:r>
                        <a:rPr lang="en-IN" sz="1400" b="1">
                          <a:effectLst/>
                        </a:rPr>
                        <a:t>asterisk (*) </a:t>
                      </a:r>
                      <a:r>
                        <a:rPr lang="en-IN" sz="1400">
                          <a:effectLst/>
                        </a:rPr>
                        <a:t>metacharacter is used to match zero (0) or more instances of the strings preceding it</a:t>
                      </a: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400" i="1">
                          <a:effectLst/>
                        </a:rPr>
                        <a:t>SELECT * FROM movies WHERE title REGEXP 'da*'; </a:t>
                      </a:r>
                      <a:r>
                        <a:rPr lang="en-IN" sz="1400">
                          <a:effectLst/>
                        </a:rPr>
                        <a:t>will give all movies containing characters "da" .For Example, Da Vinci Code , Daddy's Little Girls.</a:t>
                      </a: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97098619"/>
                  </a:ext>
                </a:extLst>
              </a:tr>
              <a:tr h="899476">
                <a:tc>
                  <a:txBody>
                    <a:bodyPr/>
                    <a:lstStyle/>
                    <a:p>
                      <a:pPr algn="ctr" fontAlgn="t"/>
                      <a:r>
                        <a:rPr lang="en-IN" sz="1400" b="1" dirty="0">
                          <a:effectLst/>
                        </a:rPr>
                        <a:t>+</a:t>
                      </a:r>
                      <a:endParaRPr lang="en-IN" sz="1400" dirty="0">
                        <a:effectLst/>
                      </a:endParaRP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IN" sz="1400">
                          <a:effectLst/>
                        </a:rPr>
                        <a:t>The </a:t>
                      </a:r>
                      <a:r>
                        <a:rPr lang="en-IN" sz="1400" b="1">
                          <a:effectLst/>
                        </a:rPr>
                        <a:t>plus (+)</a:t>
                      </a:r>
                      <a:r>
                        <a:rPr lang="en-IN" sz="1400">
                          <a:effectLst/>
                        </a:rPr>
                        <a:t> metacharacter is used to match one or more instances of strings preceding it.</a:t>
                      </a: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IN" sz="1400" i="1">
                          <a:effectLst/>
                        </a:rPr>
                        <a:t>SELECT * FROM `movies` WHERE `title` REGEXP 'mon+'; </a:t>
                      </a:r>
                      <a:r>
                        <a:rPr lang="en-IN" sz="1400">
                          <a:effectLst/>
                        </a:rPr>
                        <a:t>will give all movies containing characters "mon" .For Example, Angels and Demons.</a:t>
                      </a: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974325197"/>
                  </a:ext>
                </a:extLst>
              </a:tr>
              <a:tr h="1124050">
                <a:tc>
                  <a:txBody>
                    <a:bodyPr/>
                    <a:lstStyle/>
                    <a:p>
                      <a:pPr algn="ctr" fontAlgn="t"/>
                      <a:r>
                        <a:rPr lang="en-IN" sz="1400" b="1" dirty="0">
                          <a:effectLst/>
                        </a:rPr>
                        <a:t>?</a:t>
                      </a:r>
                      <a:endParaRPr lang="en-IN" sz="1400" dirty="0">
                        <a:effectLst/>
                      </a:endParaRP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400">
                          <a:effectLst/>
                        </a:rPr>
                        <a:t>The question</a:t>
                      </a:r>
                      <a:r>
                        <a:rPr lang="en-IN" sz="1400" b="1">
                          <a:effectLst/>
                        </a:rPr>
                        <a:t>(?)</a:t>
                      </a:r>
                      <a:r>
                        <a:rPr lang="en-IN" sz="1400">
                          <a:effectLst/>
                        </a:rPr>
                        <a:t>metacharacter is used to match zero (0) or one instances of the strings preceding it.</a:t>
                      </a: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400" i="1">
                          <a:effectLst/>
                        </a:rPr>
                        <a:t>SELECT * FROM `categories` WHERE `category_name` REGEXP 'com?';  </a:t>
                      </a:r>
                      <a:r>
                        <a:rPr lang="en-IN" sz="1400">
                          <a:effectLst/>
                        </a:rPr>
                        <a:t>will give all the categories containing string com .For Example, comedy , romantic comedy .</a:t>
                      </a: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88302674"/>
                  </a:ext>
                </a:extLst>
              </a:tr>
              <a:tr h="1348626">
                <a:tc>
                  <a:txBody>
                    <a:bodyPr/>
                    <a:lstStyle/>
                    <a:p>
                      <a:pPr algn="ctr" fontAlgn="t"/>
                      <a:r>
                        <a:rPr lang="en-IN" sz="1400" b="1" dirty="0">
                          <a:effectLst/>
                        </a:rPr>
                        <a:t>.</a:t>
                      </a:r>
                      <a:endParaRPr lang="en-IN" sz="1400" dirty="0">
                        <a:effectLst/>
                      </a:endParaRP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IN" sz="1400" dirty="0">
                          <a:effectLst/>
                        </a:rPr>
                        <a:t>The </a:t>
                      </a:r>
                      <a:r>
                        <a:rPr lang="en-IN" sz="1400" b="1" dirty="0">
                          <a:effectLst/>
                        </a:rPr>
                        <a:t>dot (.)</a:t>
                      </a:r>
                      <a:r>
                        <a:rPr lang="en-IN" sz="1400" dirty="0">
                          <a:effectLst/>
                        </a:rPr>
                        <a:t> metacharacter is used to match any single character in exception of a new line.</a:t>
                      </a: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IN" sz="1400" i="1">
                          <a:effectLst/>
                        </a:rPr>
                        <a:t>SELECT * FROM movies WHERE `year_released` REGEXP '200.'; </a:t>
                      </a:r>
                      <a:r>
                        <a:rPr lang="en-IN" sz="1400">
                          <a:effectLst/>
                        </a:rPr>
                        <a:t>will give all the movies released in the years starting with characters "200" followed by any single character .For Example, 2005,2007,2008 etc.</a:t>
                      </a: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2108390455"/>
                  </a:ext>
                </a:extLst>
              </a:tr>
              <a:tr h="982899">
                <a:tc>
                  <a:txBody>
                    <a:bodyPr/>
                    <a:lstStyle/>
                    <a:p>
                      <a:pPr algn="ctr" fontAlgn="t"/>
                      <a:r>
                        <a:rPr lang="en-IN" sz="1400" b="1" dirty="0">
                          <a:effectLst/>
                        </a:rPr>
                        <a:t>[</a:t>
                      </a:r>
                      <a:r>
                        <a:rPr lang="en-IN" sz="1400" b="1" dirty="0" err="1">
                          <a:effectLst/>
                        </a:rPr>
                        <a:t>abc</a:t>
                      </a:r>
                      <a:r>
                        <a:rPr lang="en-IN" sz="1400" b="1" dirty="0">
                          <a:effectLst/>
                        </a:rPr>
                        <a:t>]</a:t>
                      </a:r>
                      <a:endParaRPr lang="en-IN" sz="1400" dirty="0">
                        <a:effectLst/>
                      </a:endParaRP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400" dirty="0">
                          <a:effectLst/>
                        </a:rPr>
                        <a:t>The </a:t>
                      </a:r>
                      <a:r>
                        <a:rPr lang="en-IN" sz="1400" b="1" dirty="0" err="1">
                          <a:effectLst/>
                        </a:rPr>
                        <a:t>charlist</a:t>
                      </a:r>
                      <a:r>
                        <a:rPr lang="en-IN" sz="1400" b="1" dirty="0">
                          <a:effectLst/>
                        </a:rPr>
                        <a:t> [</a:t>
                      </a:r>
                      <a:r>
                        <a:rPr lang="en-IN" sz="1400" b="1" dirty="0" err="1">
                          <a:effectLst/>
                        </a:rPr>
                        <a:t>abc</a:t>
                      </a:r>
                      <a:r>
                        <a:rPr lang="en-IN" sz="1400" b="1" dirty="0">
                          <a:effectLst/>
                        </a:rPr>
                        <a:t>]</a:t>
                      </a:r>
                      <a:r>
                        <a:rPr lang="en-IN" sz="1400" dirty="0">
                          <a:effectLst/>
                        </a:rPr>
                        <a:t> is used to match any of the enclosed characters.</a:t>
                      </a: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400" i="1">
                          <a:effectLst/>
                        </a:rPr>
                        <a:t>SELECT * FROM `movies` WHERE `title` REGEXP '[vwxyz]'; </a:t>
                      </a:r>
                      <a:r>
                        <a:rPr lang="en-IN" sz="1400">
                          <a:effectLst/>
                        </a:rPr>
                        <a:t>will give all the movies containing any single character in "vwxyz" .For Example, X-Men, Da Vinci Code, etc.  </a:t>
                      </a: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9503864"/>
                  </a:ext>
                </a:extLst>
              </a:tr>
              <a:tr h="656191">
                <a:tc>
                  <a:txBody>
                    <a:bodyPr/>
                    <a:lstStyle/>
                    <a:p>
                      <a:pPr algn="ctr" fontAlgn="t"/>
                      <a:r>
                        <a:rPr lang="en-IN" sz="1400" b="1" dirty="0">
                          <a:effectLst/>
                        </a:rPr>
                        <a:t>[^</a:t>
                      </a:r>
                      <a:r>
                        <a:rPr lang="en-IN" sz="1400" b="1" dirty="0" err="1">
                          <a:effectLst/>
                        </a:rPr>
                        <a:t>abc</a:t>
                      </a:r>
                      <a:r>
                        <a:rPr lang="en-IN" sz="1400" b="1" dirty="0">
                          <a:effectLst/>
                        </a:rPr>
                        <a:t>]</a:t>
                      </a:r>
                      <a:endParaRPr lang="en-IN" sz="1400" dirty="0">
                        <a:effectLst/>
                      </a:endParaRP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IN" sz="1400" dirty="0">
                          <a:effectLst/>
                        </a:rPr>
                        <a:t>The </a:t>
                      </a:r>
                      <a:r>
                        <a:rPr lang="en-IN" sz="1400" b="1" dirty="0" err="1">
                          <a:effectLst/>
                        </a:rPr>
                        <a:t>charlist</a:t>
                      </a:r>
                      <a:r>
                        <a:rPr lang="en-IN" sz="1400" b="1" dirty="0">
                          <a:effectLst/>
                        </a:rPr>
                        <a:t> [^</a:t>
                      </a:r>
                      <a:r>
                        <a:rPr lang="en-IN" sz="1400" b="1" dirty="0" err="1">
                          <a:effectLst/>
                        </a:rPr>
                        <a:t>abc</a:t>
                      </a:r>
                      <a:r>
                        <a:rPr lang="en-IN" sz="1400" b="1" dirty="0">
                          <a:effectLst/>
                        </a:rPr>
                        <a:t>]</a:t>
                      </a:r>
                      <a:r>
                        <a:rPr lang="en-IN" sz="1400" dirty="0">
                          <a:effectLst/>
                        </a:rPr>
                        <a:t> is used to match any characters excluding the ones enclosed.</a:t>
                      </a: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IN" sz="1400" i="1" dirty="0">
                          <a:effectLst/>
                        </a:rPr>
                        <a:t>SELECT * FROM `movies` WHERE `title` REGEXP '^[^</a:t>
                      </a:r>
                      <a:r>
                        <a:rPr lang="en-IN" sz="1400" i="1" dirty="0" err="1">
                          <a:effectLst/>
                        </a:rPr>
                        <a:t>vwxyz</a:t>
                      </a:r>
                      <a:r>
                        <a:rPr lang="en-IN" sz="1400" i="1" dirty="0">
                          <a:effectLst/>
                        </a:rPr>
                        <a:t>]'; </a:t>
                      </a:r>
                      <a:r>
                        <a:rPr lang="en-IN" sz="1400" dirty="0">
                          <a:effectLst/>
                        </a:rPr>
                        <a:t>will give all the movies containing characters other than the ones in "</a:t>
                      </a:r>
                      <a:r>
                        <a:rPr lang="en-IN" sz="1400" dirty="0" err="1">
                          <a:effectLst/>
                        </a:rPr>
                        <a:t>vwxyz</a:t>
                      </a:r>
                      <a:r>
                        <a:rPr lang="en-IN" sz="1400" dirty="0">
                          <a:effectLst/>
                        </a:rPr>
                        <a:t>".</a:t>
                      </a: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3279509337"/>
                  </a:ext>
                </a:extLst>
              </a:tr>
            </a:tbl>
          </a:graphicData>
        </a:graphic>
      </p:graphicFrame>
    </p:spTree>
    <p:extLst>
      <p:ext uri="{BB962C8B-B14F-4D97-AF65-F5344CB8AC3E}">
        <p14:creationId xmlns:p14="http://schemas.microsoft.com/office/powerpoint/2010/main" val="1803098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E2D61D4-9712-4186-9F0B-7FA40B8FF9F4}"/>
              </a:ext>
            </a:extLst>
          </p:cNvPr>
          <p:cNvGraphicFramePr>
            <a:graphicFrameLocks noGrp="1"/>
          </p:cNvGraphicFramePr>
          <p:nvPr>
            <p:extLst>
              <p:ext uri="{D42A27DB-BD31-4B8C-83A1-F6EECF244321}">
                <p14:modId xmlns:p14="http://schemas.microsoft.com/office/powerpoint/2010/main" val="2226496644"/>
              </p:ext>
            </p:extLst>
          </p:nvPr>
        </p:nvGraphicFramePr>
        <p:xfrm>
          <a:off x="99391" y="940905"/>
          <a:ext cx="11993217" cy="5617109"/>
        </p:xfrm>
        <a:graphic>
          <a:graphicData uri="http://schemas.openxmlformats.org/drawingml/2006/table">
            <a:tbl>
              <a:tblPr/>
              <a:tblGrid>
                <a:gridCol w="1258957">
                  <a:extLst>
                    <a:ext uri="{9D8B030D-6E8A-4147-A177-3AD203B41FA5}">
                      <a16:colId xmlns:a16="http://schemas.microsoft.com/office/drawing/2014/main" val="598121939"/>
                    </a:ext>
                  </a:extLst>
                </a:gridCol>
                <a:gridCol w="5128591">
                  <a:extLst>
                    <a:ext uri="{9D8B030D-6E8A-4147-A177-3AD203B41FA5}">
                      <a16:colId xmlns:a16="http://schemas.microsoft.com/office/drawing/2014/main" val="3007250198"/>
                    </a:ext>
                  </a:extLst>
                </a:gridCol>
                <a:gridCol w="5605669">
                  <a:extLst>
                    <a:ext uri="{9D8B030D-6E8A-4147-A177-3AD203B41FA5}">
                      <a16:colId xmlns:a16="http://schemas.microsoft.com/office/drawing/2014/main" val="2875517701"/>
                    </a:ext>
                  </a:extLst>
                </a:gridCol>
              </a:tblGrid>
              <a:tr h="677248">
                <a:tc>
                  <a:txBody>
                    <a:bodyPr/>
                    <a:lstStyle/>
                    <a:p>
                      <a:pPr algn="ctr" fontAlgn="t"/>
                      <a:r>
                        <a:rPr lang="en-IN" sz="1400" b="1" dirty="0">
                          <a:effectLst/>
                        </a:rPr>
                        <a:t>[A-Z]</a:t>
                      </a:r>
                      <a:endParaRPr lang="en-IN" sz="1400" dirty="0">
                        <a:effectLst/>
                      </a:endParaRP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400">
                          <a:effectLst/>
                        </a:rPr>
                        <a:t>The </a:t>
                      </a:r>
                      <a:r>
                        <a:rPr lang="en-IN" sz="1400" b="1">
                          <a:effectLst/>
                        </a:rPr>
                        <a:t>[A-Z]</a:t>
                      </a:r>
                      <a:r>
                        <a:rPr lang="en-IN" sz="1400">
                          <a:effectLst/>
                        </a:rPr>
                        <a:t> is used to match any upper case letter.</a:t>
                      </a: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400" i="1">
                          <a:effectLst/>
                        </a:rPr>
                        <a:t>SELECT * FROM `members` WHERE `postal_address` REGEXP '[A-Z]'; </a:t>
                      </a:r>
                      <a:r>
                        <a:rPr lang="en-IN" sz="1400">
                          <a:effectLst/>
                        </a:rPr>
                        <a:t>will give all the members that have postal address containing any character from A to Z. .For Example, Janet Jones with membership number 1.</a:t>
                      </a: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09799204"/>
                  </a:ext>
                </a:extLst>
              </a:tr>
              <a:tr h="1080519">
                <a:tc>
                  <a:txBody>
                    <a:bodyPr/>
                    <a:lstStyle/>
                    <a:p>
                      <a:pPr algn="ctr" fontAlgn="t"/>
                      <a:r>
                        <a:rPr lang="en-IN" sz="1400" b="1" dirty="0">
                          <a:effectLst/>
                        </a:rPr>
                        <a:t>[a-z]</a:t>
                      </a:r>
                      <a:endParaRPr lang="en-IN" sz="1400" dirty="0">
                        <a:effectLst/>
                      </a:endParaRP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IN" sz="1400">
                          <a:effectLst/>
                        </a:rPr>
                        <a:t>The </a:t>
                      </a:r>
                      <a:r>
                        <a:rPr lang="en-IN" sz="1400" b="1">
                          <a:effectLst/>
                        </a:rPr>
                        <a:t>[a-z]</a:t>
                      </a:r>
                      <a:r>
                        <a:rPr lang="en-IN" sz="1400">
                          <a:effectLst/>
                        </a:rPr>
                        <a:t> is used to match any lower case letter</a:t>
                      </a: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IN" sz="1400" i="1">
                          <a:effectLst/>
                        </a:rPr>
                        <a:t>SELECT * FROM `members` WHERE `postal_address` REGEXP '[a-z]'; </a:t>
                      </a:r>
                      <a:r>
                        <a:rPr lang="en-IN" sz="1400">
                          <a:effectLst/>
                        </a:rPr>
                        <a:t>will give all the members that have postal addresses containing any character from  a to z. .For Example, Janet Jones with membership number 1.</a:t>
                      </a: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119906165"/>
                  </a:ext>
                </a:extLst>
              </a:tr>
              <a:tr h="926275">
                <a:tc>
                  <a:txBody>
                    <a:bodyPr/>
                    <a:lstStyle/>
                    <a:p>
                      <a:pPr algn="ctr" fontAlgn="t"/>
                      <a:r>
                        <a:rPr lang="en-IN" sz="1400" b="1" dirty="0">
                          <a:effectLst/>
                        </a:rPr>
                        <a:t>[0-9]</a:t>
                      </a:r>
                      <a:endParaRPr lang="en-IN" sz="1400" dirty="0">
                        <a:effectLst/>
                      </a:endParaRP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400" dirty="0">
                          <a:effectLst/>
                        </a:rPr>
                        <a:t>The </a:t>
                      </a:r>
                      <a:r>
                        <a:rPr lang="en-IN" sz="1400" b="1" dirty="0">
                          <a:effectLst/>
                        </a:rPr>
                        <a:t>[0-9]</a:t>
                      </a:r>
                      <a:r>
                        <a:rPr lang="en-IN" sz="1400" dirty="0">
                          <a:effectLst/>
                        </a:rPr>
                        <a:t> is used to match any digit from 0 through to 9.</a:t>
                      </a: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400" i="1" dirty="0">
                          <a:effectLst/>
                        </a:rPr>
                        <a:t>SELECT * FROM `members` WHERE `</a:t>
                      </a:r>
                      <a:r>
                        <a:rPr lang="en-IN" sz="1400" i="1" dirty="0" err="1">
                          <a:effectLst/>
                        </a:rPr>
                        <a:t>contact_number</a:t>
                      </a:r>
                      <a:r>
                        <a:rPr lang="en-IN" sz="1400" i="1" dirty="0">
                          <a:effectLst/>
                        </a:rPr>
                        <a:t>` REGEXP '[0-9]'  </a:t>
                      </a:r>
                      <a:r>
                        <a:rPr lang="en-IN" sz="1400" dirty="0">
                          <a:effectLst/>
                        </a:rPr>
                        <a:t>will give all the members have submitted contact numbers containing characters "[0-9]" .For Example, Robert Phil.</a:t>
                      </a: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86919869"/>
                  </a:ext>
                </a:extLst>
              </a:tr>
              <a:tr h="926275">
                <a:tc>
                  <a:txBody>
                    <a:bodyPr/>
                    <a:lstStyle/>
                    <a:p>
                      <a:pPr algn="ctr" fontAlgn="t"/>
                      <a:r>
                        <a:rPr lang="en-IN" sz="1400" b="1" dirty="0">
                          <a:effectLst/>
                        </a:rPr>
                        <a:t>^</a:t>
                      </a:r>
                      <a:endParaRPr lang="en-IN" sz="1400" dirty="0">
                        <a:effectLst/>
                      </a:endParaRP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IN" sz="1400" dirty="0">
                          <a:effectLst/>
                        </a:rPr>
                        <a:t>The </a:t>
                      </a:r>
                      <a:r>
                        <a:rPr lang="en-IN" sz="1400" b="1" dirty="0">
                          <a:effectLst/>
                        </a:rPr>
                        <a:t>caret (^)</a:t>
                      </a:r>
                      <a:r>
                        <a:rPr lang="en-IN" sz="1400" dirty="0">
                          <a:effectLst/>
                        </a:rPr>
                        <a:t> is used to start the match at beginning.</a:t>
                      </a: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IN" sz="1400" i="1" dirty="0">
                          <a:effectLst/>
                        </a:rPr>
                        <a:t>SELECT * FROM `movies` WHERE `title` REGEXP '^[cd]'; </a:t>
                      </a:r>
                      <a:r>
                        <a:rPr lang="en-IN" sz="1400" dirty="0">
                          <a:effectLst/>
                        </a:rPr>
                        <a:t>gives all the movies with the title starting with any of the characters in "cd" .For Example, Code Name Black, Daddy's Little Girls and Da Vinci Code.</a:t>
                      </a: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3506078141"/>
                  </a:ext>
                </a:extLst>
              </a:tr>
              <a:tr h="1234763">
                <a:tc>
                  <a:txBody>
                    <a:bodyPr/>
                    <a:lstStyle/>
                    <a:p>
                      <a:pPr algn="ctr" fontAlgn="t"/>
                      <a:r>
                        <a:rPr lang="en-IN" sz="1400" b="1" dirty="0">
                          <a:effectLst/>
                        </a:rPr>
                        <a:t>|</a:t>
                      </a:r>
                      <a:endParaRPr lang="en-IN" sz="1400" dirty="0">
                        <a:effectLst/>
                      </a:endParaRP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400" dirty="0">
                          <a:effectLst/>
                        </a:rPr>
                        <a:t>The </a:t>
                      </a:r>
                      <a:r>
                        <a:rPr lang="en-IN" sz="1400" b="1" dirty="0">
                          <a:effectLst/>
                        </a:rPr>
                        <a:t>vertical bar (|)</a:t>
                      </a:r>
                      <a:r>
                        <a:rPr lang="en-IN" sz="1400" dirty="0">
                          <a:effectLst/>
                        </a:rPr>
                        <a:t> is used to isolate alternatives.</a:t>
                      </a: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400" i="1" dirty="0">
                          <a:effectLst/>
                        </a:rPr>
                        <a:t>SELECT * FROM `movies` WHERE `title` REGEXP '^[cd]|^[u]'; </a:t>
                      </a:r>
                      <a:r>
                        <a:rPr lang="en-IN" sz="1400" dirty="0">
                          <a:effectLst/>
                        </a:rPr>
                        <a:t>gives all the movies with the title starting with any of the characters in "cd"  or "u" .For Example, Code Name Black, Daddy's Little Girl, Da Vinci Code and Underworld - Awakening.</a:t>
                      </a: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43227392"/>
                  </a:ext>
                </a:extLst>
              </a:tr>
              <a:tr h="772029">
                <a:tc>
                  <a:txBody>
                    <a:bodyPr/>
                    <a:lstStyle/>
                    <a:p>
                      <a:pPr algn="l" fontAlgn="t"/>
                      <a:r>
                        <a:rPr lang="en-IN" sz="1400" b="1">
                          <a:effectLst/>
                        </a:rPr>
                        <a:t>[[:&lt;:]]</a:t>
                      </a:r>
                      <a:endParaRPr lang="en-IN" sz="1400">
                        <a:effectLst/>
                      </a:endParaRP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IN" sz="1400">
                          <a:effectLst/>
                        </a:rPr>
                        <a:t>The</a:t>
                      </a:r>
                      <a:r>
                        <a:rPr lang="en-IN" sz="1400" b="1">
                          <a:effectLst/>
                        </a:rPr>
                        <a:t>[[:&lt;:]]</a:t>
                      </a:r>
                      <a:r>
                        <a:rPr lang="en-IN" sz="1400">
                          <a:effectLst/>
                        </a:rPr>
                        <a:t> matches the beginning of words.</a:t>
                      </a: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IN" sz="1400" i="1" dirty="0">
                          <a:effectLst/>
                        </a:rPr>
                        <a:t>SELECT * FROM `movies` WHERE `title` REGEXP '[[:&lt;:]]for';</a:t>
                      </a:r>
                      <a:r>
                        <a:rPr lang="en-IN" sz="1400" dirty="0">
                          <a:effectLst/>
                        </a:rPr>
                        <a:t> gives all the movies with titles starting with the characters. For Example:  Forgetting Sarah Marshal.</a:t>
                      </a: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2040261370"/>
                  </a:ext>
                </a:extLst>
              </a:tr>
            </a:tbl>
          </a:graphicData>
        </a:graphic>
      </p:graphicFrame>
    </p:spTree>
    <p:extLst>
      <p:ext uri="{BB962C8B-B14F-4D97-AF65-F5344CB8AC3E}">
        <p14:creationId xmlns:p14="http://schemas.microsoft.com/office/powerpoint/2010/main" val="1766854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0E59D21-CFD7-44F7-89FF-09648A00A133}"/>
              </a:ext>
            </a:extLst>
          </p:cNvPr>
          <p:cNvGraphicFramePr>
            <a:graphicFrameLocks noGrp="1"/>
          </p:cNvGraphicFramePr>
          <p:nvPr>
            <p:extLst>
              <p:ext uri="{D42A27DB-BD31-4B8C-83A1-F6EECF244321}">
                <p14:modId xmlns:p14="http://schemas.microsoft.com/office/powerpoint/2010/main" val="1814266995"/>
              </p:ext>
            </p:extLst>
          </p:nvPr>
        </p:nvGraphicFramePr>
        <p:xfrm>
          <a:off x="99391" y="1706355"/>
          <a:ext cx="11993217" cy="1852548"/>
        </p:xfrm>
        <a:graphic>
          <a:graphicData uri="http://schemas.openxmlformats.org/drawingml/2006/table">
            <a:tbl>
              <a:tblPr/>
              <a:tblGrid>
                <a:gridCol w="1258957">
                  <a:extLst>
                    <a:ext uri="{9D8B030D-6E8A-4147-A177-3AD203B41FA5}">
                      <a16:colId xmlns:a16="http://schemas.microsoft.com/office/drawing/2014/main" val="163593716"/>
                    </a:ext>
                  </a:extLst>
                </a:gridCol>
                <a:gridCol w="5128591">
                  <a:extLst>
                    <a:ext uri="{9D8B030D-6E8A-4147-A177-3AD203B41FA5}">
                      <a16:colId xmlns:a16="http://schemas.microsoft.com/office/drawing/2014/main" val="1686342720"/>
                    </a:ext>
                  </a:extLst>
                </a:gridCol>
                <a:gridCol w="5605669">
                  <a:extLst>
                    <a:ext uri="{9D8B030D-6E8A-4147-A177-3AD203B41FA5}">
                      <a16:colId xmlns:a16="http://schemas.microsoft.com/office/drawing/2014/main" val="1967726639"/>
                    </a:ext>
                  </a:extLst>
                </a:gridCol>
              </a:tblGrid>
              <a:tr h="772029">
                <a:tc>
                  <a:txBody>
                    <a:bodyPr/>
                    <a:lstStyle/>
                    <a:p>
                      <a:pPr algn="l" fontAlgn="t"/>
                      <a:r>
                        <a:rPr lang="en-IN" sz="1400" b="1" dirty="0">
                          <a:effectLst/>
                        </a:rPr>
                        <a:t>[[:&gt;:]]</a:t>
                      </a:r>
                      <a:endParaRPr lang="en-IN" sz="1400" dirty="0">
                        <a:effectLst/>
                      </a:endParaRP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400">
                          <a:effectLst/>
                        </a:rPr>
                        <a:t>The </a:t>
                      </a:r>
                      <a:r>
                        <a:rPr lang="en-IN" sz="1400" b="1">
                          <a:effectLst/>
                        </a:rPr>
                        <a:t>[[:&gt;:]] </a:t>
                      </a:r>
                      <a:r>
                        <a:rPr lang="en-IN" sz="1400">
                          <a:effectLst/>
                        </a:rPr>
                        <a:t>matches the end of words.</a:t>
                      </a: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400" i="1" dirty="0">
                          <a:effectLst/>
                        </a:rPr>
                        <a:t>SELECT * FROM `movies` WHERE `title` REGEXP 'ack[[:&gt;:]]';</a:t>
                      </a:r>
                      <a:r>
                        <a:rPr lang="en-IN" sz="1400" dirty="0">
                          <a:effectLst/>
                        </a:rPr>
                        <a:t>  gives all the movies with titles ending with the characters "ack" .For Example, Code Name Black.</a:t>
                      </a: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01670802"/>
                  </a:ext>
                </a:extLst>
              </a:tr>
              <a:tr h="1080519">
                <a:tc>
                  <a:txBody>
                    <a:bodyPr/>
                    <a:lstStyle/>
                    <a:p>
                      <a:pPr algn="l" fontAlgn="t"/>
                      <a:r>
                        <a:rPr lang="en-IN" sz="1400" b="1" dirty="0">
                          <a:effectLst/>
                        </a:rPr>
                        <a:t>[:class:]</a:t>
                      </a:r>
                      <a:endParaRPr lang="en-IN" sz="1400" dirty="0">
                        <a:effectLst/>
                      </a:endParaRP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IN" sz="1400" dirty="0">
                          <a:effectLst/>
                        </a:rPr>
                        <a:t>The </a:t>
                      </a:r>
                      <a:r>
                        <a:rPr lang="en-IN" sz="1400" b="1" dirty="0">
                          <a:effectLst/>
                        </a:rPr>
                        <a:t>[:class:]</a:t>
                      </a:r>
                      <a:r>
                        <a:rPr lang="en-IN" sz="1400" dirty="0">
                          <a:effectLst/>
                        </a:rPr>
                        <a:t> matches a character class i.e. </a:t>
                      </a:r>
                      <a:r>
                        <a:rPr lang="en-IN" sz="1400" i="1" dirty="0">
                          <a:effectLst/>
                        </a:rPr>
                        <a:t>[:alpha:]</a:t>
                      </a:r>
                      <a:r>
                        <a:rPr lang="en-IN" sz="1400" dirty="0">
                          <a:effectLst/>
                        </a:rPr>
                        <a:t> to match letters, </a:t>
                      </a:r>
                      <a:r>
                        <a:rPr lang="en-IN" sz="1400" i="1" dirty="0">
                          <a:effectLst/>
                        </a:rPr>
                        <a:t>[:space:]</a:t>
                      </a:r>
                      <a:r>
                        <a:rPr lang="en-IN" sz="1400" dirty="0">
                          <a:effectLst/>
                        </a:rPr>
                        <a:t> to match white space, </a:t>
                      </a:r>
                      <a:r>
                        <a:rPr lang="en-IN" sz="1400" i="1" dirty="0">
                          <a:effectLst/>
                        </a:rPr>
                        <a:t>[:</a:t>
                      </a:r>
                      <a:r>
                        <a:rPr lang="en-IN" sz="1400" i="1" dirty="0" err="1">
                          <a:effectLst/>
                        </a:rPr>
                        <a:t>punct</a:t>
                      </a:r>
                      <a:r>
                        <a:rPr lang="en-IN" sz="1400" i="1" dirty="0">
                          <a:effectLst/>
                        </a:rPr>
                        <a:t>:]</a:t>
                      </a:r>
                      <a:r>
                        <a:rPr lang="en-IN" sz="1400" dirty="0">
                          <a:effectLst/>
                        </a:rPr>
                        <a:t>is match punctuations and [:upper:] for upper class letters.</a:t>
                      </a: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IN" sz="1400" i="1" dirty="0">
                          <a:effectLst/>
                        </a:rPr>
                        <a:t>SELECT * FROM `movies` WHERE `title` REGEXP '[:alpha:]'; </a:t>
                      </a:r>
                      <a:r>
                        <a:rPr lang="en-IN" sz="1400" dirty="0">
                          <a:effectLst/>
                        </a:rPr>
                        <a:t>gives all the movies with titles contain letters only .For Example, Forgetting Sarah Marshal, X-Men etc. Movie like Pirates of the Caribbean 4 will be omitted by this query.</a:t>
                      </a:r>
                    </a:p>
                  </a:txBody>
                  <a:tcPr marL="559" marR="559" marT="559" marB="5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430814547"/>
                  </a:ext>
                </a:extLst>
              </a:tr>
            </a:tbl>
          </a:graphicData>
        </a:graphic>
      </p:graphicFrame>
      <p:sp>
        <p:nvSpPr>
          <p:cNvPr id="5" name="Rectangle 4">
            <a:extLst>
              <a:ext uri="{FF2B5EF4-FFF2-40B4-BE49-F238E27FC236}">
                <a16:creationId xmlns:a16="http://schemas.microsoft.com/office/drawing/2014/main" id="{5912DDB4-BB77-4F19-B7E2-81FC867496C6}"/>
              </a:ext>
            </a:extLst>
          </p:cNvPr>
          <p:cNvSpPr/>
          <p:nvPr/>
        </p:nvSpPr>
        <p:spPr>
          <a:xfrm>
            <a:off x="1762539" y="4108318"/>
            <a:ext cx="8958470" cy="646331"/>
          </a:xfrm>
          <a:prstGeom prst="rect">
            <a:avLst/>
          </a:prstGeom>
        </p:spPr>
        <p:txBody>
          <a:bodyPr wrap="square">
            <a:spAutoFit/>
          </a:bodyPr>
          <a:lstStyle/>
          <a:p>
            <a:r>
              <a:rPr lang="en-IN" b="0" i="0" dirty="0">
                <a:solidFill>
                  <a:srgbClr val="222222"/>
                </a:solidFill>
                <a:effectLst/>
                <a:latin typeface="Source Sans Pro" panose="020B0503030403020204" pitchFamily="34" charset="0"/>
              </a:rPr>
              <a:t>The backslash (\) is used to as an escape character. If we want to use it as part of the pattern in a regular expression, we should use double backslashes (\\)</a:t>
            </a:r>
            <a:endParaRPr lang="en-IN" dirty="0"/>
          </a:p>
        </p:txBody>
      </p:sp>
    </p:spTree>
    <p:extLst>
      <p:ext uri="{BB962C8B-B14F-4D97-AF65-F5344CB8AC3E}">
        <p14:creationId xmlns:p14="http://schemas.microsoft.com/office/powerpoint/2010/main" val="15275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4424D-9310-439B-A1BA-DF0454E2FD9F}"/>
              </a:ext>
            </a:extLst>
          </p:cNvPr>
          <p:cNvSpPr>
            <a:spLocks noGrp="1"/>
          </p:cNvSpPr>
          <p:nvPr>
            <p:ph type="title"/>
          </p:nvPr>
        </p:nvSpPr>
        <p:spPr/>
        <p:txBody>
          <a:bodyPr>
            <a:normAutofit/>
          </a:bodyPr>
          <a:lstStyle/>
          <a:p>
            <a:pPr algn="ctr"/>
            <a:r>
              <a:rPr lang="en-IN" b="1" dirty="0"/>
              <a:t>Summary</a:t>
            </a:r>
            <a:endParaRPr lang="en-IN" dirty="0"/>
          </a:p>
        </p:txBody>
      </p:sp>
      <p:sp>
        <p:nvSpPr>
          <p:cNvPr id="3" name="Content Placeholder 2">
            <a:extLst>
              <a:ext uri="{FF2B5EF4-FFF2-40B4-BE49-F238E27FC236}">
                <a16:creationId xmlns:a16="http://schemas.microsoft.com/office/drawing/2014/main" id="{932113DC-39DB-4970-AC1B-0B78E7EB7222}"/>
              </a:ext>
            </a:extLst>
          </p:cNvPr>
          <p:cNvSpPr>
            <a:spLocks noGrp="1"/>
          </p:cNvSpPr>
          <p:nvPr>
            <p:ph idx="1"/>
          </p:nvPr>
        </p:nvSpPr>
        <p:spPr/>
        <p:txBody>
          <a:bodyPr>
            <a:normAutofit fontScale="92500"/>
          </a:bodyPr>
          <a:lstStyle/>
          <a:p>
            <a:r>
              <a:rPr lang="en-IN" dirty="0"/>
              <a:t>Regular expressions provide a powerful and flexible pattern match that can help us implement power search utilities for our database systems.</a:t>
            </a:r>
          </a:p>
          <a:p>
            <a:r>
              <a:rPr lang="en-IN" dirty="0"/>
              <a:t>REGEXP is the operator used when performing regular expression pattern matches. RLIKE is the synonym</a:t>
            </a:r>
          </a:p>
          <a:p>
            <a:r>
              <a:rPr lang="en-IN" dirty="0"/>
              <a:t>Regular expressions support a number of metacharacters which allow for more flexibility and control when performing pattern matches.</a:t>
            </a:r>
          </a:p>
          <a:p>
            <a:r>
              <a:rPr lang="en-IN" dirty="0"/>
              <a:t>The backslash is used as an escape character in regular expressions. It's only considered in the pattern match if double backslashes have used.</a:t>
            </a:r>
          </a:p>
          <a:p>
            <a:r>
              <a:rPr lang="en-IN" dirty="0"/>
              <a:t>Regular expressions are not case </a:t>
            </a:r>
            <a:r>
              <a:rPr lang="en-IN"/>
              <a:t>sensitive.</a:t>
            </a:r>
            <a:endParaRPr lang="en-IN" dirty="0"/>
          </a:p>
        </p:txBody>
      </p:sp>
    </p:spTree>
    <p:extLst>
      <p:ext uri="{BB962C8B-B14F-4D97-AF65-F5344CB8AC3E}">
        <p14:creationId xmlns:p14="http://schemas.microsoft.com/office/powerpoint/2010/main" val="1213195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890BE-C37C-4286-A3B8-ECEFDC880966}"/>
              </a:ext>
            </a:extLst>
          </p:cNvPr>
          <p:cNvSpPr>
            <a:spLocks noGrp="1"/>
          </p:cNvSpPr>
          <p:nvPr>
            <p:ph type="title"/>
          </p:nvPr>
        </p:nvSpPr>
        <p:spPr/>
        <p:txBody>
          <a:bodyPr/>
          <a:lstStyle/>
          <a:p>
            <a:pPr algn="ctr"/>
            <a:r>
              <a:rPr lang="en-IN" b="1" dirty="0"/>
              <a:t>Like, NOT Like, Escape, ( % ), ( _ )</a:t>
            </a:r>
            <a:endParaRPr lang="en-IN" dirty="0"/>
          </a:p>
        </p:txBody>
      </p:sp>
      <p:sp>
        <p:nvSpPr>
          <p:cNvPr id="3" name="Content Placeholder 2">
            <a:extLst>
              <a:ext uri="{FF2B5EF4-FFF2-40B4-BE49-F238E27FC236}">
                <a16:creationId xmlns:a16="http://schemas.microsoft.com/office/drawing/2014/main" id="{D2FDA7A1-1CDC-40D1-9D5E-D3E0D45B3DA9}"/>
              </a:ext>
            </a:extLst>
          </p:cNvPr>
          <p:cNvSpPr>
            <a:spLocks noGrp="1"/>
          </p:cNvSpPr>
          <p:nvPr>
            <p:ph idx="1"/>
          </p:nvPr>
        </p:nvSpPr>
        <p:spPr/>
        <p:txBody>
          <a:bodyPr>
            <a:normAutofit/>
          </a:bodyPr>
          <a:lstStyle/>
          <a:p>
            <a:r>
              <a:rPr lang="en-IN" b="1" dirty="0"/>
              <a:t>What are wildcards?</a:t>
            </a:r>
          </a:p>
          <a:p>
            <a:r>
              <a:rPr lang="en-IN" dirty="0"/>
              <a:t>Wildcards are characters that help search data matching complex criteria. Wildcards are used in conjunction with the LIKE comparison operator or the NOT LIKE comparison operator. </a:t>
            </a:r>
          </a:p>
          <a:p>
            <a:r>
              <a:rPr lang="en-IN" dirty="0"/>
              <a:t>We can search for any complex data using SELECT and WHERE clause . Then why use Wildcards ?</a:t>
            </a:r>
          </a:p>
          <a:p>
            <a:pPr marL="0" indent="0">
              <a:buNone/>
            </a:pPr>
            <a:br>
              <a:rPr lang="en-IN" dirty="0"/>
            </a:br>
            <a:endParaRPr lang="en-IN" dirty="0"/>
          </a:p>
        </p:txBody>
      </p:sp>
    </p:spTree>
    <p:extLst>
      <p:ext uri="{BB962C8B-B14F-4D97-AF65-F5344CB8AC3E}">
        <p14:creationId xmlns:p14="http://schemas.microsoft.com/office/powerpoint/2010/main" val="1755294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1B126-A4BC-46C2-AFA0-77E9F8D4EC59}"/>
              </a:ext>
            </a:extLst>
          </p:cNvPr>
          <p:cNvSpPr>
            <a:spLocks noGrp="1"/>
          </p:cNvSpPr>
          <p:nvPr>
            <p:ph type="title"/>
          </p:nvPr>
        </p:nvSpPr>
        <p:spPr/>
        <p:txBody>
          <a:bodyPr/>
          <a:lstStyle/>
          <a:p>
            <a:pPr algn="ctr"/>
            <a:r>
              <a:rPr lang="en-IN" b="1" dirty="0"/>
              <a:t>Why use </a:t>
            </a:r>
            <a:r>
              <a:rPr lang="en-IN" b="1" dirty="0" err="1"/>
              <a:t>WildCards</a:t>
            </a:r>
            <a:r>
              <a:rPr lang="en-IN" b="1" dirty="0"/>
              <a:t> ?</a:t>
            </a:r>
            <a:endParaRPr lang="en-IN" dirty="0"/>
          </a:p>
        </p:txBody>
      </p:sp>
      <p:sp>
        <p:nvSpPr>
          <p:cNvPr id="3" name="Content Placeholder 2">
            <a:extLst>
              <a:ext uri="{FF2B5EF4-FFF2-40B4-BE49-F238E27FC236}">
                <a16:creationId xmlns:a16="http://schemas.microsoft.com/office/drawing/2014/main" id="{83DED953-925E-4ACF-AF38-8BDBF2C7AD55}"/>
              </a:ext>
            </a:extLst>
          </p:cNvPr>
          <p:cNvSpPr>
            <a:spLocks noGrp="1"/>
          </p:cNvSpPr>
          <p:nvPr>
            <p:ph idx="1"/>
          </p:nvPr>
        </p:nvSpPr>
        <p:spPr>
          <a:xfrm>
            <a:off x="251791" y="1497496"/>
            <a:ext cx="11648661" cy="4679467"/>
          </a:xfrm>
        </p:spPr>
        <p:txBody>
          <a:bodyPr>
            <a:normAutofit fontScale="92500" lnSpcReduction="20000"/>
          </a:bodyPr>
          <a:lstStyle/>
          <a:p>
            <a:r>
              <a:rPr lang="en-IN" dirty="0"/>
              <a:t>Suppose that the marketing department of </a:t>
            </a:r>
            <a:r>
              <a:rPr lang="en-IN" dirty="0" err="1"/>
              <a:t>Myflix</a:t>
            </a:r>
            <a:r>
              <a:rPr lang="en-IN" dirty="0"/>
              <a:t> video library carried out marketing promotions in the city of Texas and would like to get some feedback on the number of members that registered from Texas, you can use the following SELECT statement together with the WHERE clause to get the desired information.</a:t>
            </a:r>
          </a:p>
          <a:p>
            <a:pPr marL="0" indent="0">
              <a:buNone/>
            </a:pPr>
            <a:r>
              <a:rPr lang="en-IN" dirty="0">
                <a:solidFill>
                  <a:srgbClr val="FF0000"/>
                </a:solidFill>
              </a:rPr>
              <a:t>SELECT * FROM members WHERE </a:t>
            </a:r>
            <a:r>
              <a:rPr lang="en-IN" dirty="0" err="1">
                <a:solidFill>
                  <a:srgbClr val="FF0000"/>
                </a:solidFill>
              </a:rPr>
              <a:t>postal_address</a:t>
            </a:r>
            <a:r>
              <a:rPr lang="en-IN" dirty="0">
                <a:solidFill>
                  <a:srgbClr val="FF0000"/>
                </a:solidFill>
              </a:rPr>
              <a:t> = 'Austin , TX' OR  </a:t>
            </a:r>
            <a:r>
              <a:rPr lang="en-IN" dirty="0" err="1">
                <a:solidFill>
                  <a:srgbClr val="FF0000"/>
                </a:solidFill>
              </a:rPr>
              <a:t>postal_address</a:t>
            </a:r>
            <a:r>
              <a:rPr lang="en-IN" dirty="0">
                <a:solidFill>
                  <a:srgbClr val="FF0000"/>
                </a:solidFill>
              </a:rPr>
              <a:t> = Dallas , TX OR </a:t>
            </a:r>
            <a:r>
              <a:rPr lang="en-IN" dirty="0" err="1">
                <a:solidFill>
                  <a:srgbClr val="FF0000"/>
                </a:solidFill>
              </a:rPr>
              <a:t>postal_address</a:t>
            </a:r>
            <a:r>
              <a:rPr lang="en-IN" dirty="0">
                <a:solidFill>
                  <a:srgbClr val="FF0000"/>
                </a:solidFill>
              </a:rPr>
              <a:t> = </a:t>
            </a:r>
            <a:r>
              <a:rPr lang="en-IN" dirty="0" err="1">
                <a:solidFill>
                  <a:srgbClr val="FF0000"/>
                </a:solidFill>
              </a:rPr>
              <a:t>Iola,TX</a:t>
            </a:r>
            <a:r>
              <a:rPr lang="en-IN" dirty="0">
                <a:solidFill>
                  <a:srgbClr val="FF0000"/>
                </a:solidFill>
              </a:rPr>
              <a:t> OR </a:t>
            </a:r>
            <a:r>
              <a:rPr lang="en-IN" dirty="0" err="1">
                <a:solidFill>
                  <a:srgbClr val="FF0000"/>
                </a:solidFill>
              </a:rPr>
              <a:t>postal_adress</a:t>
            </a:r>
            <a:r>
              <a:rPr lang="en-IN" dirty="0">
                <a:solidFill>
                  <a:srgbClr val="FF0000"/>
                </a:solidFill>
              </a:rPr>
              <a:t> = Houston ,TX’;</a:t>
            </a:r>
            <a:br>
              <a:rPr lang="en-IN" dirty="0"/>
            </a:br>
            <a:endParaRPr lang="en-IN" dirty="0"/>
          </a:p>
          <a:p>
            <a:r>
              <a:rPr lang="en-IN" dirty="0"/>
              <a:t>The "WHERE clause" becomes complex. Using wildcards however, simplifies the query as we can use something simple like the script shown below.</a:t>
            </a:r>
          </a:p>
          <a:p>
            <a:endParaRPr lang="en-IN" dirty="0"/>
          </a:p>
          <a:p>
            <a:pPr marL="0" indent="0">
              <a:buNone/>
            </a:pPr>
            <a:r>
              <a:rPr lang="en-IN" dirty="0">
                <a:solidFill>
                  <a:srgbClr val="FF0000"/>
                </a:solidFill>
              </a:rPr>
              <a:t>SELECT * FROM  members  WHERE </a:t>
            </a:r>
            <a:r>
              <a:rPr lang="en-IN" dirty="0" err="1">
                <a:solidFill>
                  <a:srgbClr val="FF0000"/>
                </a:solidFill>
              </a:rPr>
              <a:t>postal_address</a:t>
            </a:r>
            <a:r>
              <a:rPr lang="en-IN" dirty="0">
                <a:solidFill>
                  <a:srgbClr val="FF0000"/>
                </a:solidFill>
              </a:rPr>
              <a:t>  like '% TX';</a:t>
            </a:r>
          </a:p>
          <a:p>
            <a:r>
              <a:rPr lang="en-IN" dirty="0"/>
              <a:t>In short, wildcards allow us to develop power search engines into our data driven applications.</a:t>
            </a:r>
          </a:p>
          <a:p>
            <a:endParaRPr lang="en-IN" dirty="0"/>
          </a:p>
          <a:p>
            <a:endParaRPr lang="en-IN" dirty="0"/>
          </a:p>
        </p:txBody>
      </p:sp>
    </p:spTree>
    <p:extLst>
      <p:ext uri="{BB962C8B-B14F-4D97-AF65-F5344CB8AC3E}">
        <p14:creationId xmlns:p14="http://schemas.microsoft.com/office/powerpoint/2010/main" val="2437228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B349B-9973-4414-91FB-8259B9DFF2BA}"/>
              </a:ext>
            </a:extLst>
          </p:cNvPr>
          <p:cNvSpPr>
            <a:spLocks noGrp="1"/>
          </p:cNvSpPr>
          <p:nvPr>
            <p:ph type="title"/>
          </p:nvPr>
        </p:nvSpPr>
        <p:spPr/>
        <p:txBody>
          <a:bodyPr>
            <a:normAutofit/>
          </a:bodyPr>
          <a:lstStyle/>
          <a:p>
            <a:pPr algn="ctr"/>
            <a:r>
              <a:rPr lang="en-IN" b="1" dirty="0"/>
              <a:t>Types of wildcards</a:t>
            </a:r>
            <a:endParaRPr lang="en-IN" dirty="0"/>
          </a:p>
        </p:txBody>
      </p:sp>
      <p:sp>
        <p:nvSpPr>
          <p:cNvPr id="3" name="Content Placeholder 2">
            <a:extLst>
              <a:ext uri="{FF2B5EF4-FFF2-40B4-BE49-F238E27FC236}">
                <a16:creationId xmlns:a16="http://schemas.microsoft.com/office/drawing/2014/main" id="{D3DFB60D-67EB-45AA-9DA5-B5305B935A51}"/>
              </a:ext>
            </a:extLst>
          </p:cNvPr>
          <p:cNvSpPr>
            <a:spLocks noGrp="1"/>
          </p:cNvSpPr>
          <p:nvPr>
            <p:ph idx="1"/>
          </p:nvPr>
        </p:nvSpPr>
        <p:spPr/>
        <p:txBody>
          <a:bodyPr>
            <a:normAutofit fontScale="92500" lnSpcReduction="20000"/>
          </a:bodyPr>
          <a:lstStyle/>
          <a:p>
            <a:pPr marL="0" indent="0">
              <a:buNone/>
            </a:pPr>
            <a:r>
              <a:rPr lang="en-IN" dirty="0">
                <a:solidFill>
                  <a:srgbClr val="FF0000"/>
                </a:solidFill>
              </a:rPr>
              <a:t>% the percentage</a:t>
            </a:r>
          </a:p>
          <a:p>
            <a:pPr marL="0" indent="0">
              <a:buNone/>
            </a:pPr>
            <a:r>
              <a:rPr lang="en-IN" dirty="0"/>
              <a:t>% the percentage character is used to specify a pattern of zero (0) or more characters. It has the following basic syntax.</a:t>
            </a:r>
          </a:p>
          <a:p>
            <a:pPr marL="0" indent="0">
              <a:buNone/>
            </a:pPr>
            <a:endParaRPr lang="en-IN" dirty="0"/>
          </a:p>
          <a:p>
            <a:pPr marL="0" indent="0">
              <a:buNone/>
            </a:pPr>
            <a:r>
              <a:rPr lang="en-IN" dirty="0">
                <a:solidFill>
                  <a:srgbClr val="FF0000"/>
                </a:solidFill>
              </a:rPr>
              <a:t>SELECT statements... WHERE fieldname LIKE 'xxx%';</a:t>
            </a:r>
          </a:p>
          <a:p>
            <a:pPr marL="0" indent="0">
              <a:buNone/>
            </a:pPr>
            <a:endParaRPr lang="en-IN" dirty="0"/>
          </a:p>
          <a:p>
            <a:pPr marL="0" indent="0">
              <a:buNone/>
            </a:pPr>
            <a:r>
              <a:rPr lang="en-IN" dirty="0"/>
              <a:t>"SELECT statement..." is the standard SQL SELECT command.</a:t>
            </a:r>
          </a:p>
          <a:p>
            <a:pPr marL="0" indent="0">
              <a:buNone/>
            </a:pPr>
            <a:r>
              <a:rPr lang="en-IN" dirty="0"/>
              <a:t>"WHERE" is the key word used to apply the filter.</a:t>
            </a:r>
          </a:p>
          <a:p>
            <a:pPr marL="0" indent="0">
              <a:buNone/>
            </a:pPr>
            <a:r>
              <a:rPr lang="en-IN" dirty="0"/>
              <a:t>"LIKE" is the comparison operator that is used in conjunction with wildcards</a:t>
            </a:r>
          </a:p>
          <a:p>
            <a:pPr marL="0" indent="0">
              <a:buNone/>
            </a:pPr>
            <a:r>
              <a:rPr lang="en-IN" dirty="0"/>
              <a:t> 'xxx' is any specified starting pattern such as a single character or more and "%" matches any number of characters starting from zero (0).</a:t>
            </a:r>
          </a:p>
        </p:txBody>
      </p:sp>
    </p:spTree>
    <p:extLst>
      <p:ext uri="{BB962C8B-B14F-4D97-AF65-F5344CB8AC3E}">
        <p14:creationId xmlns:p14="http://schemas.microsoft.com/office/powerpoint/2010/main" val="2374137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5387C-A29F-422C-BFB6-6C8B3E4C15AE}"/>
              </a:ext>
            </a:extLst>
          </p:cNvPr>
          <p:cNvSpPr>
            <a:spLocks noGrp="1"/>
          </p:cNvSpPr>
          <p:nvPr>
            <p:ph type="title"/>
          </p:nvPr>
        </p:nvSpPr>
        <p:spPr/>
        <p:txBody>
          <a:bodyPr/>
          <a:lstStyle/>
          <a:p>
            <a:pPr algn="ctr"/>
            <a:r>
              <a:rPr lang="en-IN" sz="4000" b="1" dirty="0"/>
              <a:t>%</a:t>
            </a:r>
          </a:p>
        </p:txBody>
      </p:sp>
      <p:sp>
        <p:nvSpPr>
          <p:cNvPr id="3" name="Content Placeholder 2">
            <a:extLst>
              <a:ext uri="{FF2B5EF4-FFF2-40B4-BE49-F238E27FC236}">
                <a16:creationId xmlns:a16="http://schemas.microsoft.com/office/drawing/2014/main" id="{245EB25C-97E0-4737-A348-E0C109BA3D2C}"/>
              </a:ext>
            </a:extLst>
          </p:cNvPr>
          <p:cNvSpPr>
            <a:spLocks noGrp="1"/>
          </p:cNvSpPr>
          <p:nvPr>
            <p:ph idx="1"/>
          </p:nvPr>
        </p:nvSpPr>
        <p:spPr>
          <a:xfrm>
            <a:off x="106017" y="1417984"/>
            <a:ext cx="11595653" cy="5440016"/>
          </a:xfrm>
        </p:spPr>
        <p:txBody>
          <a:bodyPr>
            <a:normAutofit fontScale="92500" lnSpcReduction="10000"/>
          </a:bodyPr>
          <a:lstStyle/>
          <a:p>
            <a:pPr marL="0" indent="0">
              <a:buNone/>
            </a:pPr>
            <a:r>
              <a:rPr lang="en-IN" sz="2400" dirty="0"/>
              <a:t>Suppose we want to get all the movies that have the word "code" as part of the title, we would use the percentage wildcard to perform a pattern match on both sides of the word "code". Below is the SQL statement that can be used to achieve the desired results.</a:t>
            </a:r>
          </a:p>
          <a:p>
            <a:pPr marL="0" indent="0">
              <a:buNone/>
            </a:pPr>
            <a:endParaRPr lang="en-IN" sz="2400" dirty="0"/>
          </a:p>
          <a:p>
            <a:pPr marL="0" indent="0">
              <a:buNone/>
            </a:pPr>
            <a:r>
              <a:rPr lang="en-IN" sz="2400" dirty="0">
                <a:solidFill>
                  <a:srgbClr val="FF0000"/>
                </a:solidFill>
              </a:rPr>
              <a:t>SELECT * FROM movies WHERE title LIKE '%code%';</a:t>
            </a:r>
          </a:p>
          <a:p>
            <a:pPr marL="0" indent="0">
              <a:buNone/>
            </a:pPr>
            <a:r>
              <a:rPr lang="en-IN" sz="2400" dirty="0"/>
              <a:t>Executing the above script in MySQL workbench against the myflixdb gives us the results shown below.</a:t>
            </a:r>
          </a:p>
          <a:p>
            <a:pPr marL="0" indent="0">
              <a:buNone/>
            </a:pPr>
            <a:endParaRPr lang="en-IN" sz="2400" dirty="0"/>
          </a:p>
          <a:p>
            <a:pPr marL="0" indent="0">
              <a:buNone/>
            </a:pPr>
            <a:endParaRPr lang="en-IN" sz="2400" dirty="0"/>
          </a:p>
          <a:p>
            <a:pPr marL="0" indent="0">
              <a:buNone/>
            </a:pPr>
            <a:endParaRPr lang="en-IN" sz="2400" dirty="0"/>
          </a:p>
          <a:p>
            <a:endParaRPr lang="en-IN" sz="2200" dirty="0"/>
          </a:p>
          <a:p>
            <a:pPr marL="0" indent="0">
              <a:buNone/>
            </a:pPr>
            <a:endParaRPr lang="en-IN" sz="2200" dirty="0"/>
          </a:p>
          <a:p>
            <a:r>
              <a:rPr lang="en-IN" sz="2200" dirty="0"/>
              <a:t>Notice that even if the search key word "code" appears on the beginning or end of the title, it is still returned in our result set. This is because our code includes any number of characters at the beginning then matches the pattern "code" followed by any number of characters at the end.</a:t>
            </a:r>
            <a:br>
              <a:rPr lang="en-IN" sz="1900" dirty="0"/>
            </a:br>
            <a:endParaRPr lang="en-IN" sz="1900" dirty="0"/>
          </a:p>
        </p:txBody>
      </p:sp>
      <p:graphicFrame>
        <p:nvGraphicFramePr>
          <p:cNvPr id="4" name="Table 3">
            <a:extLst>
              <a:ext uri="{FF2B5EF4-FFF2-40B4-BE49-F238E27FC236}">
                <a16:creationId xmlns:a16="http://schemas.microsoft.com/office/drawing/2014/main" id="{703CE1BE-83EA-4F04-875A-615EDC3A4E8A}"/>
              </a:ext>
            </a:extLst>
          </p:cNvPr>
          <p:cNvGraphicFramePr>
            <a:graphicFrameLocks noGrp="1"/>
          </p:cNvGraphicFramePr>
          <p:nvPr>
            <p:extLst>
              <p:ext uri="{D42A27DB-BD31-4B8C-83A1-F6EECF244321}">
                <p14:modId xmlns:p14="http://schemas.microsoft.com/office/powerpoint/2010/main" val="3057576337"/>
              </p:ext>
            </p:extLst>
          </p:nvPr>
        </p:nvGraphicFramePr>
        <p:xfrm>
          <a:off x="1816093" y="3732070"/>
          <a:ext cx="8929275" cy="1117742"/>
        </p:xfrm>
        <a:graphic>
          <a:graphicData uri="http://schemas.openxmlformats.org/drawingml/2006/table">
            <a:tbl>
              <a:tblPr/>
              <a:tblGrid>
                <a:gridCol w="1785855">
                  <a:extLst>
                    <a:ext uri="{9D8B030D-6E8A-4147-A177-3AD203B41FA5}">
                      <a16:colId xmlns:a16="http://schemas.microsoft.com/office/drawing/2014/main" val="1681370037"/>
                    </a:ext>
                  </a:extLst>
                </a:gridCol>
                <a:gridCol w="1785855">
                  <a:extLst>
                    <a:ext uri="{9D8B030D-6E8A-4147-A177-3AD203B41FA5}">
                      <a16:colId xmlns:a16="http://schemas.microsoft.com/office/drawing/2014/main" val="403792111"/>
                    </a:ext>
                  </a:extLst>
                </a:gridCol>
                <a:gridCol w="1785855">
                  <a:extLst>
                    <a:ext uri="{9D8B030D-6E8A-4147-A177-3AD203B41FA5}">
                      <a16:colId xmlns:a16="http://schemas.microsoft.com/office/drawing/2014/main" val="1004908263"/>
                    </a:ext>
                  </a:extLst>
                </a:gridCol>
                <a:gridCol w="1785855">
                  <a:extLst>
                    <a:ext uri="{9D8B030D-6E8A-4147-A177-3AD203B41FA5}">
                      <a16:colId xmlns:a16="http://schemas.microsoft.com/office/drawing/2014/main" val="1302653656"/>
                    </a:ext>
                  </a:extLst>
                </a:gridCol>
                <a:gridCol w="1785855">
                  <a:extLst>
                    <a:ext uri="{9D8B030D-6E8A-4147-A177-3AD203B41FA5}">
                      <a16:colId xmlns:a16="http://schemas.microsoft.com/office/drawing/2014/main" val="4049068424"/>
                    </a:ext>
                  </a:extLst>
                </a:gridCol>
              </a:tblGrid>
              <a:tr h="391231">
                <a:tc>
                  <a:txBody>
                    <a:bodyPr/>
                    <a:lstStyle/>
                    <a:p>
                      <a:pPr algn="l" fontAlgn="ctr"/>
                      <a:r>
                        <a:rPr lang="en-IN" sz="1600" dirty="0" err="1">
                          <a:effectLst/>
                        </a:rPr>
                        <a:t>movie_id</a:t>
                      </a:r>
                      <a:endParaRPr lang="en-IN" sz="16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N" sz="1600" dirty="0">
                          <a:effectLst/>
                        </a:rPr>
                        <a:t>title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N" sz="1600">
                          <a:effectLst/>
                        </a:rPr>
                        <a:t>director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N" sz="1600">
                          <a:effectLst/>
                        </a:rPr>
                        <a:t>year_released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IN" sz="1600">
                          <a:effectLst/>
                        </a:rPr>
                        <a:t>category_id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0827274"/>
                  </a:ext>
                </a:extLst>
              </a:tr>
              <a:tr h="298367">
                <a:tc>
                  <a:txBody>
                    <a:bodyPr/>
                    <a:lstStyle/>
                    <a:p>
                      <a:pPr fontAlgn="ctr"/>
                      <a:r>
                        <a:rPr lang="en-IN" sz="1600" dirty="0">
                          <a:effectLs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ctr"/>
                      <a:r>
                        <a:rPr lang="en-IN" sz="1600" dirty="0">
                          <a:effectLst/>
                        </a:rPr>
                        <a:t>Code Name Black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ctr"/>
                      <a:r>
                        <a:rPr lang="en-IN" sz="1600" dirty="0">
                          <a:effectLst/>
                        </a:rPr>
                        <a:t>Edgar </a:t>
                      </a:r>
                      <a:r>
                        <a:rPr lang="en-IN" sz="1600" dirty="0" err="1">
                          <a:effectLst/>
                        </a:rPr>
                        <a:t>Jimz</a:t>
                      </a:r>
                      <a:endParaRPr lang="en-IN" sz="16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ctr"/>
                      <a:r>
                        <a:rPr lang="en-IN" sz="1600">
                          <a:effectLst/>
                        </a:rPr>
                        <a:t>2010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ctr"/>
                      <a:r>
                        <a:rPr lang="en-IN" sz="1600">
                          <a:effectLst/>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22743463"/>
                  </a:ext>
                </a:extLst>
              </a:tr>
              <a:tr h="391231">
                <a:tc>
                  <a:txBody>
                    <a:bodyPr/>
                    <a:lstStyle/>
                    <a:p>
                      <a:pPr fontAlgn="ctr"/>
                      <a:r>
                        <a:rPr lang="en-IN" sz="1600">
                          <a:effectLst/>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ctr"/>
                      <a:r>
                        <a:rPr lang="en-IN" sz="1600">
                          <a:effectLst/>
                        </a:rPr>
                        <a:t>Davinci 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ctr"/>
                      <a:r>
                        <a:rPr lang="en-IN" sz="1600">
                          <a:effectLst/>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ctr"/>
                      <a:r>
                        <a:rPr lang="en-IN" sz="1600">
                          <a:effectLst/>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ctr"/>
                      <a:r>
                        <a:rPr lang="en-IN" sz="1600" dirty="0">
                          <a:effectLst/>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16686247"/>
                  </a:ext>
                </a:extLst>
              </a:tr>
            </a:tbl>
          </a:graphicData>
        </a:graphic>
      </p:graphicFrame>
      <p:sp>
        <p:nvSpPr>
          <p:cNvPr id="5" name="Rectangle 1">
            <a:extLst>
              <a:ext uri="{FF2B5EF4-FFF2-40B4-BE49-F238E27FC236}">
                <a16:creationId xmlns:a16="http://schemas.microsoft.com/office/drawing/2014/main" id="{CAC77E26-0D65-4646-AA18-C76327B13718}"/>
              </a:ext>
            </a:extLst>
          </p:cNvPr>
          <p:cNvSpPr>
            <a:spLocks noChangeArrowheads="1"/>
          </p:cNvSpPr>
          <p:nvPr/>
        </p:nvSpPr>
        <p:spPr bwMode="auto">
          <a:xfrm>
            <a:off x="8723022" y="2958626"/>
            <a:ext cx="184731" cy="62324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rgbClr val="222222"/>
              </a:solidFill>
              <a:effectLst/>
              <a:latin typeface="Monaco"/>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050" b="0" i="0" u="none" strike="noStrike" cap="none" normalizeH="0" baseline="0">
                <a:ln>
                  <a:noFill/>
                </a:ln>
                <a:solidFill>
                  <a:schemeClr val="tx1"/>
                </a:solidFill>
                <a:effectLst/>
              </a:rPr>
            </a:br>
            <a:endParaRPr kumimoji="0" lang="en-US" altLang="en-US" sz="1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5327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F99433-9F6F-45CE-9917-D96E4A7CC056}"/>
              </a:ext>
            </a:extLst>
          </p:cNvPr>
          <p:cNvSpPr>
            <a:spLocks noGrp="1"/>
          </p:cNvSpPr>
          <p:nvPr>
            <p:ph idx="1"/>
          </p:nvPr>
        </p:nvSpPr>
        <p:spPr>
          <a:xfrm>
            <a:off x="318052" y="437322"/>
            <a:ext cx="11330609" cy="5830955"/>
          </a:xfrm>
        </p:spPr>
        <p:txBody>
          <a:bodyPr/>
          <a:lstStyle/>
          <a:p>
            <a:pPr marL="0" indent="0" algn="ctr">
              <a:buNone/>
            </a:pPr>
            <a:r>
              <a:rPr lang="en-IN" dirty="0">
                <a:solidFill>
                  <a:srgbClr val="FF0000"/>
                </a:solidFill>
              </a:rPr>
              <a:t>SELECT * FROM movies WHERE title LIKE '%code';</a:t>
            </a:r>
          </a:p>
          <a:p>
            <a:pPr marL="0" indent="0">
              <a:buNone/>
            </a:pPr>
            <a:r>
              <a:rPr lang="en-IN" dirty="0"/>
              <a:t>Executing the above script in MySQL workbench against the </a:t>
            </a:r>
            <a:r>
              <a:rPr lang="en-IN" b="1" dirty="0"/>
              <a:t>myflixdb</a:t>
            </a:r>
            <a:r>
              <a:rPr lang="en-IN" dirty="0"/>
              <a:t> gives us the results shown below.</a:t>
            </a:r>
          </a:p>
          <a:p>
            <a:pPr marL="0" indent="0">
              <a:buNone/>
            </a:pPr>
            <a:endParaRPr lang="en-IN" dirty="0"/>
          </a:p>
          <a:p>
            <a:pPr marL="0" indent="0">
              <a:buNone/>
            </a:pPr>
            <a:endParaRPr lang="en-IN" dirty="0"/>
          </a:p>
        </p:txBody>
      </p:sp>
      <p:graphicFrame>
        <p:nvGraphicFramePr>
          <p:cNvPr id="5" name="Table 4">
            <a:extLst>
              <a:ext uri="{FF2B5EF4-FFF2-40B4-BE49-F238E27FC236}">
                <a16:creationId xmlns:a16="http://schemas.microsoft.com/office/drawing/2014/main" id="{52B66C45-A167-405F-9CB5-F4E20379095E}"/>
              </a:ext>
            </a:extLst>
          </p:cNvPr>
          <p:cNvGraphicFramePr>
            <a:graphicFrameLocks noGrp="1"/>
          </p:cNvGraphicFramePr>
          <p:nvPr>
            <p:extLst>
              <p:ext uri="{D42A27DB-BD31-4B8C-83A1-F6EECF244321}">
                <p14:modId xmlns:p14="http://schemas.microsoft.com/office/powerpoint/2010/main" val="1976505418"/>
              </p:ext>
            </p:extLst>
          </p:nvPr>
        </p:nvGraphicFramePr>
        <p:xfrm>
          <a:off x="543339" y="2019431"/>
          <a:ext cx="10707757" cy="1094898"/>
        </p:xfrm>
        <a:graphic>
          <a:graphicData uri="http://schemas.openxmlformats.org/drawingml/2006/table">
            <a:tbl>
              <a:tblPr/>
              <a:tblGrid>
                <a:gridCol w="2215205">
                  <a:extLst>
                    <a:ext uri="{9D8B030D-6E8A-4147-A177-3AD203B41FA5}">
                      <a16:colId xmlns:a16="http://schemas.microsoft.com/office/drawing/2014/main" val="3669227301"/>
                    </a:ext>
                  </a:extLst>
                </a:gridCol>
                <a:gridCol w="2215205">
                  <a:extLst>
                    <a:ext uri="{9D8B030D-6E8A-4147-A177-3AD203B41FA5}">
                      <a16:colId xmlns:a16="http://schemas.microsoft.com/office/drawing/2014/main" val="1011963624"/>
                    </a:ext>
                  </a:extLst>
                </a:gridCol>
                <a:gridCol w="2215205">
                  <a:extLst>
                    <a:ext uri="{9D8B030D-6E8A-4147-A177-3AD203B41FA5}">
                      <a16:colId xmlns:a16="http://schemas.microsoft.com/office/drawing/2014/main" val="3983831031"/>
                    </a:ext>
                  </a:extLst>
                </a:gridCol>
                <a:gridCol w="2215205">
                  <a:extLst>
                    <a:ext uri="{9D8B030D-6E8A-4147-A177-3AD203B41FA5}">
                      <a16:colId xmlns:a16="http://schemas.microsoft.com/office/drawing/2014/main" val="711002394"/>
                    </a:ext>
                  </a:extLst>
                </a:gridCol>
                <a:gridCol w="1846937">
                  <a:extLst>
                    <a:ext uri="{9D8B030D-6E8A-4147-A177-3AD203B41FA5}">
                      <a16:colId xmlns:a16="http://schemas.microsoft.com/office/drawing/2014/main" val="1407635648"/>
                    </a:ext>
                  </a:extLst>
                </a:gridCol>
              </a:tblGrid>
              <a:tr h="631004">
                <a:tc>
                  <a:txBody>
                    <a:bodyPr/>
                    <a:lstStyle/>
                    <a:p>
                      <a:pPr algn="l" fontAlgn="ctr"/>
                      <a:r>
                        <a:rPr lang="en-IN" sz="2000" dirty="0">
                          <a:effectLst/>
                        </a:rPr>
                        <a:t>movie_id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2000" dirty="0">
                          <a:effectLst/>
                        </a:rPr>
                        <a:t>title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2000" dirty="0">
                          <a:effectLst/>
                        </a:rPr>
                        <a:t>director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2000" dirty="0">
                          <a:effectLst/>
                        </a:rPr>
                        <a:t>year released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2000" dirty="0">
                          <a:effectLst/>
                        </a:rPr>
                        <a:t>categorified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4654472"/>
                  </a:ext>
                </a:extLst>
              </a:tr>
              <a:tr h="463894">
                <a:tc>
                  <a:txBody>
                    <a:bodyPr/>
                    <a:lstStyle/>
                    <a:p>
                      <a:pPr fontAlgn="ctr"/>
                      <a:r>
                        <a:rPr lang="en-IN" sz="2000">
                          <a:effectLst/>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IN" sz="2000" dirty="0">
                          <a:effectLst/>
                        </a:rPr>
                        <a:t>Davinci 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IN" sz="2000" dirty="0">
                          <a:effectLst/>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IN" sz="2000" dirty="0">
                          <a:effectLst/>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IN" sz="2000" dirty="0">
                          <a:effectLst/>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1605282"/>
                  </a:ext>
                </a:extLst>
              </a:tr>
            </a:tbl>
          </a:graphicData>
        </a:graphic>
      </p:graphicFrame>
      <p:sp>
        <p:nvSpPr>
          <p:cNvPr id="7" name="Rectangle 6">
            <a:extLst>
              <a:ext uri="{FF2B5EF4-FFF2-40B4-BE49-F238E27FC236}">
                <a16:creationId xmlns:a16="http://schemas.microsoft.com/office/drawing/2014/main" id="{01E82692-F10A-4871-A9A1-FCC1FF372531}"/>
              </a:ext>
            </a:extLst>
          </p:cNvPr>
          <p:cNvSpPr/>
          <p:nvPr/>
        </p:nvSpPr>
        <p:spPr>
          <a:xfrm>
            <a:off x="543339" y="3424958"/>
            <a:ext cx="6639340" cy="1631216"/>
          </a:xfrm>
          <a:prstGeom prst="rect">
            <a:avLst/>
          </a:prstGeom>
        </p:spPr>
        <p:txBody>
          <a:bodyPr wrap="square">
            <a:spAutoFit/>
          </a:bodyPr>
          <a:lstStyle/>
          <a:p>
            <a:r>
              <a:rPr lang="en-IN" sz="2000" dirty="0">
                <a:solidFill>
                  <a:srgbClr val="222222"/>
                </a:solidFill>
                <a:latin typeface="Source Sans Pro" panose="020B0503030403020204" pitchFamily="34" charset="0"/>
              </a:rPr>
              <a:t>O</a:t>
            </a:r>
            <a:r>
              <a:rPr lang="en-IN" sz="2000" b="0" i="0" dirty="0">
                <a:solidFill>
                  <a:srgbClr val="222222"/>
                </a:solidFill>
                <a:effectLst/>
                <a:latin typeface="Source Sans Pro" panose="020B0503030403020204" pitchFamily="34" charset="0"/>
              </a:rPr>
              <a:t>nly one record has been returned from the database. This is because our code matches any number of characters at the beginning of the movie title and gets only records that end with the pattern "code".</a:t>
            </a:r>
          </a:p>
          <a:p>
            <a:endParaRPr lang="en-IN" sz="2000" dirty="0"/>
          </a:p>
        </p:txBody>
      </p:sp>
      <p:sp>
        <p:nvSpPr>
          <p:cNvPr id="10" name="Rectangle 9">
            <a:extLst>
              <a:ext uri="{FF2B5EF4-FFF2-40B4-BE49-F238E27FC236}">
                <a16:creationId xmlns:a16="http://schemas.microsoft.com/office/drawing/2014/main" id="{4A9CA4AC-18D5-4794-B9D0-693E51D18C18}"/>
              </a:ext>
            </a:extLst>
          </p:cNvPr>
          <p:cNvSpPr/>
          <p:nvPr/>
        </p:nvSpPr>
        <p:spPr>
          <a:xfrm>
            <a:off x="6758609" y="5529613"/>
            <a:ext cx="5433391" cy="1754326"/>
          </a:xfrm>
          <a:prstGeom prst="rect">
            <a:avLst/>
          </a:prstGeom>
        </p:spPr>
        <p:txBody>
          <a:bodyPr wrap="square">
            <a:spAutoFit/>
          </a:bodyPr>
          <a:lstStyle/>
          <a:p>
            <a:r>
              <a:rPr lang="en-IN" b="0" i="0" dirty="0">
                <a:solidFill>
                  <a:srgbClr val="222222"/>
                </a:solidFill>
                <a:effectLst/>
                <a:latin typeface="Source Sans Pro" panose="020B0503030403020204" pitchFamily="34" charset="0"/>
              </a:rPr>
              <a:t>Notice only one record has been returned from the database. This is because our code matches all titles that start with the pattern "code" followed by any number of characters.</a:t>
            </a:r>
          </a:p>
          <a:p>
            <a:br>
              <a:rPr lang="en-IN" dirty="0"/>
            </a:br>
            <a:endParaRPr lang="en-IN" dirty="0"/>
          </a:p>
        </p:txBody>
      </p:sp>
    </p:spTree>
    <p:extLst>
      <p:ext uri="{BB962C8B-B14F-4D97-AF65-F5344CB8AC3E}">
        <p14:creationId xmlns:p14="http://schemas.microsoft.com/office/powerpoint/2010/main" val="3075643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2CBFFD-3952-421D-BAD7-9C6D23403367}"/>
              </a:ext>
            </a:extLst>
          </p:cNvPr>
          <p:cNvSpPr>
            <a:spLocks noGrp="1"/>
          </p:cNvSpPr>
          <p:nvPr>
            <p:ph idx="1"/>
          </p:nvPr>
        </p:nvSpPr>
        <p:spPr>
          <a:xfrm>
            <a:off x="583097" y="1855303"/>
            <a:ext cx="4717774" cy="4321659"/>
          </a:xfrm>
        </p:spPr>
        <p:txBody>
          <a:bodyPr>
            <a:normAutofit fontScale="92500" lnSpcReduction="10000"/>
          </a:bodyPr>
          <a:lstStyle/>
          <a:p>
            <a:r>
              <a:rPr lang="en-IN" dirty="0"/>
              <a:t>Now shift the percentage wildcard to the end of the specified pattern to be matched. The modified script is shown below.</a:t>
            </a:r>
          </a:p>
          <a:p>
            <a:endParaRPr lang="en-IN" dirty="0"/>
          </a:p>
          <a:p>
            <a:r>
              <a:rPr lang="en-IN" dirty="0">
                <a:solidFill>
                  <a:srgbClr val="FF0000"/>
                </a:solidFill>
              </a:rPr>
              <a:t>SELECT * FROM movies WHERE title LIKE 'code%';</a:t>
            </a:r>
          </a:p>
          <a:p>
            <a:r>
              <a:rPr lang="en-IN" dirty="0"/>
              <a:t>Executing the above script in MySQL workbench against the myflixdb gives us the results shown below.</a:t>
            </a:r>
          </a:p>
          <a:p>
            <a:pPr marL="0" indent="0">
              <a:buNone/>
            </a:pPr>
            <a:endParaRPr lang="en-IN" dirty="0"/>
          </a:p>
        </p:txBody>
      </p:sp>
      <p:graphicFrame>
        <p:nvGraphicFramePr>
          <p:cNvPr id="4" name="Table 3">
            <a:extLst>
              <a:ext uri="{FF2B5EF4-FFF2-40B4-BE49-F238E27FC236}">
                <a16:creationId xmlns:a16="http://schemas.microsoft.com/office/drawing/2014/main" id="{BB2125C2-8E21-4824-BBF0-E1F5EB64C2FE}"/>
              </a:ext>
            </a:extLst>
          </p:cNvPr>
          <p:cNvGraphicFramePr>
            <a:graphicFrameLocks noGrp="1"/>
          </p:cNvGraphicFramePr>
          <p:nvPr>
            <p:extLst>
              <p:ext uri="{D42A27DB-BD31-4B8C-83A1-F6EECF244321}">
                <p14:modId xmlns:p14="http://schemas.microsoft.com/office/powerpoint/2010/main" val="2650938266"/>
              </p:ext>
            </p:extLst>
          </p:nvPr>
        </p:nvGraphicFramePr>
        <p:xfrm>
          <a:off x="5300871" y="1980710"/>
          <a:ext cx="6705599" cy="914400"/>
        </p:xfrm>
        <a:graphic>
          <a:graphicData uri="http://schemas.openxmlformats.org/drawingml/2006/table">
            <a:tbl>
              <a:tblPr/>
              <a:tblGrid>
                <a:gridCol w="967407">
                  <a:extLst>
                    <a:ext uri="{9D8B030D-6E8A-4147-A177-3AD203B41FA5}">
                      <a16:colId xmlns:a16="http://schemas.microsoft.com/office/drawing/2014/main" val="1416655667"/>
                    </a:ext>
                  </a:extLst>
                </a:gridCol>
                <a:gridCol w="1444487">
                  <a:extLst>
                    <a:ext uri="{9D8B030D-6E8A-4147-A177-3AD203B41FA5}">
                      <a16:colId xmlns:a16="http://schemas.microsoft.com/office/drawing/2014/main" val="3812921085"/>
                    </a:ext>
                  </a:extLst>
                </a:gridCol>
                <a:gridCol w="1126435">
                  <a:extLst>
                    <a:ext uri="{9D8B030D-6E8A-4147-A177-3AD203B41FA5}">
                      <a16:colId xmlns:a16="http://schemas.microsoft.com/office/drawing/2014/main" val="776887274"/>
                    </a:ext>
                  </a:extLst>
                </a:gridCol>
                <a:gridCol w="1736035">
                  <a:extLst>
                    <a:ext uri="{9D8B030D-6E8A-4147-A177-3AD203B41FA5}">
                      <a16:colId xmlns:a16="http://schemas.microsoft.com/office/drawing/2014/main" val="2949953862"/>
                    </a:ext>
                  </a:extLst>
                </a:gridCol>
                <a:gridCol w="1431235">
                  <a:extLst>
                    <a:ext uri="{9D8B030D-6E8A-4147-A177-3AD203B41FA5}">
                      <a16:colId xmlns:a16="http://schemas.microsoft.com/office/drawing/2014/main" val="1438686216"/>
                    </a:ext>
                  </a:extLst>
                </a:gridCol>
              </a:tblGrid>
              <a:tr h="0">
                <a:tc>
                  <a:txBody>
                    <a:bodyPr/>
                    <a:lstStyle/>
                    <a:p>
                      <a:pPr algn="l" fontAlgn="ctr"/>
                      <a:r>
                        <a:rPr lang="en-IN" sz="1600" dirty="0">
                          <a:effectLst/>
                        </a:rPr>
                        <a:t>movie_id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600" dirty="0">
                          <a:effectLst/>
                        </a:rPr>
                        <a:t>title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600" dirty="0">
                          <a:effectLst/>
                        </a:rPr>
                        <a:t>director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600">
                          <a:effectLst/>
                        </a:rPr>
                        <a:t>year_released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600">
                          <a:effectLst/>
                        </a:rPr>
                        <a:t>category_id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4175649"/>
                  </a:ext>
                </a:extLst>
              </a:tr>
              <a:tr h="0">
                <a:tc>
                  <a:txBody>
                    <a:bodyPr/>
                    <a:lstStyle/>
                    <a:p>
                      <a:pPr fontAlgn="ctr"/>
                      <a:r>
                        <a:rPr lang="en-IN" sz="1600" dirty="0">
                          <a:effectLs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IN" sz="1600" dirty="0">
                          <a:effectLst/>
                        </a:rPr>
                        <a:t>Code Name Black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IN" sz="1600" dirty="0">
                          <a:effectLst/>
                        </a:rPr>
                        <a:t>Edgar </a:t>
                      </a:r>
                      <a:r>
                        <a:rPr lang="en-IN" sz="1600" dirty="0" err="1">
                          <a:effectLst/>
                        </a:rPr>
                        <a:t>Jimz</a:t>
                      </a:r>
                      <a:endParaRPr lang="en-IN" sz="16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IN" sz="1600">
                          <a:effectLst/>
                        </a:rPr>
                        <a:t>2010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IN" sz="1600" dirty="0">
                          <a:effectLst/>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0205164"/>
                  </a:ext>
                </a:extLst>
              </a:tr>
            </a:tbl>
          </a:graphicData>
        </a:graphic>
      </p:graphicFrame>
      <p:sp>
        <p:nvSpPr>
          <p:cNvPr id="5" name="Rectangle 4">
            <a:extLst>
              <a:ext uri="{FF2B5EF4-FFF2-40B4-BE49-F238E27FC236}">
                <a16:creationId xmlns:a16="http://schemas.microsoft.com/office/drawing/2014/main" id="{14AA58F2-3C4B-4825-916F-7DFEC66B0629}"/>
              </a:ext>
            </a:extLst>
          </p:cNvPr>
          <p:cNvSpPr/>
          <p:nvPr/>
        </p:nvSpPr>
        <p:spPr>
          <a:xfrm>
            <a:off x="5340628" y="3791370"/>
            <a:ext cx="6096000" cy="1938992"/>
          </a:xfrm>
          <a:prstGeom prst="rect">
            <a:avLst/>
          </a:prstGeom>
        </p:spPr>
        <p:txBody>
          <a:bodyPr>
            <a:spAutoFit/>
          </a:bodyPr>
          <a:lstStyle/>
          <a:p>
            <a:r>
              <a:rPr lang="en-IN" sz="2000" b="0" i="0" dirty="0">
                <a:solidFill>
                  <a:srgbClr val="222222"/>
                </a:solidFill>
                <a:effectLst/>
                <a:latin typeface="Source Sans Pro" panose="020B0503030403020204" pitchFamily="34" charset="0"/>
              </a:rPr>
              <a:t>Notice only one record has been returned from the database. This is because our code matches all titles that start with the pattern "code" followed by any number of characters.</a:t>
            </a:r>
          </a:p>
          <a:p>
            <a:br>
              <a:rPr lang="en-IN" sz="2000" dirty="0"/>
            </a:br>
            <a:endParaRPr lang="en-IN" sz="2000" dirty="0"/>
          </a:p>
        </p:txBody>
      </p:sp>
    </p:spTree>
    <p:extLst>
      <p:ext uri="{BB962C8B-B14F-4D97-AF65-F5344CB8AC3E}">
        <p14:creationId xmlns:p14="http://schemas.microsoft.com/office/powerpoint/2010/main" val="540366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C1524-3920-42F6-9223-3D1B0202DC9B}"/>
              </a:ext>
            </a:extLst>
          </p:cNvPr>
          <p:cNvSpPr>
            <a:spLocks noGrp="1"/>
          </p:cNvSpPr>
          <p:nvPr>
            <p:ph type="title"/>
          </p:nvPr>
        </p:nvSpPr>
        <p:spPr/>
        <p:txBody>
          <a:bodyPr>
            <a:normAutofit/>
          </a:bodyPr>
          <a:lstStyle/>
          <a:p>
            <a:pPr algn="ctr"/>
            <a:r>
              <a:rPr lang="en-IN" b="1" dirty="0"/>
              <a:t>_ underscore wildcard</a:t>
            </a:r>
            <a:endParaRPr lang="en-IN" dirty="0"/>
          </a:p>
        </p:txBody>
      </p:sp>
      <p:sp>
        <p:nvSpPr>
          <p:cNvPr id="3" name="Content Placeholder 2">
            <a:extLst>
              <a:ext uri="{FF2B5EF4-FFF2-40B4-BE49-F238E27FC236}">
                <a16:creationId xmlns:a16="http://schemas.microsoft.com/office/drawing/2014/main" id="{B3027D9C-DA71-41C0-9362-F04C663F4F6F}"/>
              </a:ext>
            </a:extLst>
          </p:cNvPr>
          <p:cNvSpPr>
            <a:spLocks noGrp="1"/>
          </p:cNvSpPr>
          <p:nvPr>
            <p:ph idx="1"/>
          </p:nvPr>
        </p:nvSpPr>
        <p:spPr>
          <a:xfrm>
            <a:off x="400878" y="1690687"/>
            <a:ext cx="4674705" cy="4802187"/>
          </a:xfrm>
        </p:spPr>
        <p:txBody>
          <a:bodyPr>
            <a:normAutofit fontScale="77500" lnSpcReduction="20000"/>
          </a:bodyPr>
          <a:lstStyle/>
          <a:p>
            <a:pPr marL="0" indent="0">
              <a:buNone/>
            </a:pPr>
            <a:r>
              <a:rPr lang="en-IN" dirty="0"/>
              <a:t>The underscore wildcard is used to match exactly one character. </a:t>
            </a:r>
          </a:p>
          <a:p>
            <a:pPr marL="0" indent="0">
              <a:buNone/>
            </a:pPr>
            <a:r>
              <a:rPr lang="en-IN" dirty="0"/>
              <a:t>Let's suppose that we want to search for all the movies that were released in the years 200x where x is exactly one character that could be any value. We would use the underscore wild card to achieve that. </a:t>
            </a:r>
          </a:p>
          <a:p>
            <a:pPr marL="0" indent="0">
              <a:buNone/>
            </a:pPr>
            <a:r>
              <a:rPr lang="en-IN" dirty="0"/>
              <a:t>The script below select all the movies that were released in the year "200x"</a:t>
            </a:r>
          </a:p>
          <a:p>
            <a:pPr marL="0" indent="0">
              <a:buNone/>
            </a:pPr>
            <a:endParaRPr lang="en-IN" dirty="0"/>
          </a:p>
          <a:p>
            <a:pPr marL="0" indent="0">
              <a:buNone/>
            </a:pPr>
            <a:r>
              <a:rPr lang="en-IN" dirty="0">
                <a:solidFill>
                  <a:srgbClr val="FF0000"/>
                </a:solidFill>
              </a:rPr>
              <a:t>SELECT * FROM movies WHERE </a:t>
            </a:r>
            <a:r>
              <a:rPr lang="en-IN" dirty="0" err="1">
                <a:solidFill>
                  <a:srgbClr val="FF0000"/>
                </a:solidFill>
              </a:rPr>
              <a:t>year_released</a:t>
            </a:r>
            <a:r>
              <a:rPr lang="en-IN" dirty="0">
                <a:solidFill>
                  <a:srgbClr val="FF0000"/>
                </a:solidFill>
              </a:rPr>
              <a:t> LIKE '200_';</a:t>
            </a:r>
          </a:p>
          <a:p>
            <a:pPr marL="0" indent="0">
              <a:buNone/>
            </a:pPr>
            <a:r>
              <a:rPr lang="en-IN" dirty="0"/>
              <a:t>Executing the above script in MySQL workbench against the myflixdb gives us the results shown below.</a:t>
            </a:r>
          </a:p>
          <a:p>
            <a:pPr marL="0" indent="0">
              <a:buNone/>
            </a:pPr>
            <a:endParaRPr lang="en-IN" dirty="0"/>
          </a:p>
          <a:p>
            <a:pPr marL="0" indent="0">
              <a:buNone/>
            </a:pPr>
            <a:endParaRPr lang="en-IN" dirty="0"/>
          </a:p>
        </p:txBody>
      </p:sp>
      <p:graphicFrame>
        <p:nvGraphicFramePr>
          <p:cNvPr id="4" name="Table 3">
            <a:extLst>
              <a:ext uri="{FF2B5EF4-FFF2-40B4-BE49-F238E27FC236}">
                <a16:creationId xmlns:a16="http://schemas.microsoft.com/office/drawing/2014/main" id="{C64B1B4B-1020-49DA-A3A2-B7173046D438}"/>
              </a:ext>
            </a:extLst>
          </p:cNvPr>
          <p:cNvGraphicFramePr>
            <a:graphicFrameLocks noGrp="1"/>
          </p:cNvGraphicFramePr>
          <p:nvPr>
            <p:extLst>
              <p:ext uri="{D42A27DB-BD31-4B8C-83A1-F6EECF244321}">
                <p14:modId xmlns:p14="http://schemas.microsoft.com/office/powerpoint/2010/main" val="3134363635"/>
              </p:ext>
            </p:extLst>
          </p:nvPr>
        </p:nvGraphicFramePr>
        <p:xfrm>
          <a:off x="5385768" y="2331720"/>
          <a:ext cx="6753225" cy="1920240"/>
        </p:xfrm>
        <a:graphic>
          <a:graphicData uri="http://schemas.openxmlformats.org/drawingml/2006/table">
            <a:tbl>
              <a:tblPr/>
              <a:tblGrid>
                <a:gridCol w="1081293">
                  <a:extLst>
                    <a:ext uri="{9D8B030D-6E8A-4147-A177-3AD203B41FA5}">
                      <a16:colId xmlns:a16="http://schemas.microsoft.com/office/drawing/2014/main" val="2293231402"/>
                    </a:ext>
                  </a:extLst>
                </a:gridCol>
                <a:gridCol w="1457739">
                  <a:extLst>
                    <a:ext uri="{9D8B030D-6E8A-4147-A177-3AD203B41FA5}">
                      <a16:colId xmlns:a16="http://schemas.microsoft.com/office/drawing/2014/main" val="2731858613"/>
                    </a:ext>
                  </a:extLst>
                </a:gridCol>
                <a:gridCol w="1298713">
                  <a:extLst>
                    <a:ext uri="{9D8B030D-6E8A-4147-A177-3AD203B41FA5}">
                      <a16:colId xmlns:a16="http://schemas.microsoft.com/office/drawing/2014/main" val="3857242481"/>
                    </a:ext>
                  </a:extLst>
                </a:gridCol>
                <a:gridCol w="1564835">
                  <a:extLst>
                    <a:ext uri="{9D8B030D-6E8A-4147-A177-3AD203B41FA5}">
                      <a16:colId xmlns:a16="http://schemas.microsoft.com/office/drawing/2014/main" val="1797290195"/>
                    </a:ext>
                  </a:extLst>
                </a:gridCol>
                <a:gridCol w="1350645">
                  <a:extLst>
                    <a:ext uri="{9D8B030D-6E8A-4147-A177-3AD203B41FA5}">
                      <a16:colId xmlns:a16="http://schemas.microsoft.com/office/drawing/2014/main" val="4280577904"/>
                    </a:ext>
                  </a:extLst>
                </a:gridCol>
              </a:tblGrid>
              <a:tr h="0">
                <a:tc>
                  <a:txBody>
                    <a:bodyPr/>
                    <a:lstStyle/>
                    <a:p>
                      <a:pPr algn="l" fontAlgn="ctr"/>
                      <a:r>
                        <a:rPr lang="en-IN">
                          <a:effectLst/>
                        </a:rPr>
                        <a:t>movie_id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algn="l" fontAlgn="ctr"/>
                      <a:r>
                        <a:rPr lang="en-IN">
                          <a:effectLst/>
                        </a:rPr>
                        <a:t>title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algn="l" fontAlgn="ctr"/>
                      <a:r>
                        <a:rPr lang="en-IN" dirty="0">
                          <a:effectLst/>
                        </a:rPr>
                        <a:t>director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algn="l" fontAlgn="ctr"/>
                      <a:r>
                        <a:rPr lang="en-IN">
                          <a:effectLst/>
                        </a:rPr>
                        <a:t>year_released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algn="l" fontAlgn="ctr"/>
                      <a:r>
                        <a:rPr lang="en-IN">
                          <a:effectLst/>
                        </a:rPr>
                        <a:t>category_id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extLst>
                  <a:ext uri="{0D108BD9-81ED-4DB2-BD59-A6C34878D82A}">
                    <a16:rowId xmlns:a16="http://schemas.microsoft.com/office/drawing/2014/main" val="245415860"/>
                  </a:ext>
                </a:extLst>
              </a:tr>
              <a:tr h="0">
                <a:tc>
                  <a:txBody>
                    <a:bodyPr/>
                    <a:lstStyle/>
                    <a:p>
                      <a:pPr fontAlgn="ctr"/>
                      <a:r>
                        <a:rPr lang="en-IN" dirty="0">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dirty="0">
                          <a:effectLst/>
                        </a:rPr>
                        <a:t>Forgetting Sarah Marshal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dirty="0">
                          <a:effectLst/>
                        </a:rPr>
                        <a:t>Nicholas Stoller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a:effectLst/>
                        </a:rPr>
                        <a:t>2008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extLst>
                  <a:ext uri="{0D108BD9-81ED-4DB2-BD59-A6C34878D82A}">
                    <a16:rowId xmlns:a16="http://schemas.microsoft.com/office/drawing/2014/main" val="2483308847"/>
                  </a:ext>
                </a:extLst>
              </a:tr>
              <a:tr h="0">
                <a:tc>
                  <a:txBody>
                    <a:bodyPr/>
                    <a:lstStyle/>
                    <a:p>
                      <a:pPr fontAlgn="ctr"/>
                      <a:r>
                        <a:rPr lang="en-IN">
                          <a:effectLst/>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dirty="0">
                          <a:effectLst/>
                        </a:rPr>
                        <a:t>Honey </a:t>
                      </a:r>
                      <a:r>
                        <a:rPr lang="en-IN" dirty="0" err="1">
                          <a:effectLst/>
                        </a:rPr>
                        <a:t>mooners</a:t>
                      </a:r>
                      <a:endParaRPr lang="en-IN"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a:effectLst/>
                        </a:rPr>
                        <a:t>Jhon Shultz</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a:effectLst/>
                        </a:rPr>
                        <a:t>2005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fontAlgn="ctr"/>
                      <a:r>
                        <a:rPr lang="en-IN" dirty="0">
                          <a:effectLs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extLst>
                  <a:ext uri="{0D108BD9-81ED-4DB2-BD59-A6C34878D82A}">
                    <a16:rowId xmlns:a16="http://schemas.microsoft.com/office/drawing/2014/main" val="1323271436"/>
                  </a:ext>
                </a:extLst>
              </a:tr>
            </a:tbl>
          </a:graphicData>
        </a:graphic>
      </p:graphicFrame>
      <p:sp>
        <p:nvSpPr>
          <p:cNvPr id="5" name="Rectangle 4">
            <a:extLst>
              <a:ext uri="{FF2B5EF4-FFF2-40B4-BE49-F238E27FC236}">
                <a16:creationId xmlns:a16="http://schemas.microsoft.com/office/drawing/2014/main" id="{E924852A-8F6E-41F0-B0A8-77069CF35E5E}"/>
              </a:ext>
            </a:extLst>
          </p:cNvPr>
          <p:cNvSpPr/>
          <p:nvPr/>
        </p:nvSpPr>
        <p:spPr>
          <a:xfrm>
            <a:off x="5166691" y="4526411"/>
            <a:ext cx="6096000" cy="1754326"/>
          </a:xfrm>
          <a:prstGeom prst="rect">
            <a:avLst/>
          </a:prstGeom>
        </p:spPr>
        <p:txBody>
          <a:bodyPr>
            <a:spAutoFit/>
          </a:bodyPr>
          <a:lstStyle/>
          <a:p>
            <a:r>
              <a:rPr lang="en-IN" b="0" i="0" dirty="0">
                <a:solidFill>
                  <a:srgbClr val="222222"/>
                </a:solidFill>
                <a:effectLst/>
                <a:latin typeface="Source Sans Pro" panose="020B0503030403020204" pitchFamily="34" charset="0"/>
              </a:rPr>
              <a:t>Notice that only movies that have 200 follows by any character in the field year released have been returned in our result set. This is because the underscore wildcard matched the pattern 200 followed by any single character</a:t>
            </a:r>
          </a:p>
          <a:p>
            <a:br>
              <a:rPr lang="en-IN" dirty="0"/>
            </a:br>
            <a:endParaRPr lang="en-IN" dirty="0"/>
          </a:p>
        </p:txBody>
      </p:sp>
    </p:spTree>
    <p:extLst>
      <p:ext uri="{BB962C8B-B14F-4D97-AF65-F5344CB8AC3E}">
        <p14:creationId xmlns:p14="http://schemas.microsoft.com/office/powerpoint/2010/main" val="2300011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5EBE-24AB-4225-A0FA-6781CB81A9B3}"/>
              </a:ext>
            </a:extLst>
          </p:cNvPr>
          <p:cNvSpPr>
            <a:spLocks noGrp="1"/>
          </p:cNvSpPr>
          <p:nvPr>
            <p:ph type="title"/>
          </p:nvPr>
        </p:nvSpPr>
        <p:spPr>
          <a:xfrm>
            <a:off x="838200" y="365125"/>
            <a:ext cx="10515600" cy="870267"/>
          </a:xfrm>
        </p:spPr>
        <p:txBody>
          <a:bodyPr>
            <a:normAutofit/>
          </a:bodyPr>
          <a:lstStyle/>
          <a:p>
            <a:pPr algn="ctr"/>
            <a:r>
              <a:rPr lang="en-IN" sz="4000" b="1" dirty="0"/>
              <a:t>NOT Like</a:t>
            </a:r>
            <a:endParaRPr lang="en-IN" sz="4000" dirty="0"/>
          </a:p>
        </p:txBody>
      </p:sp>
      <p:sp>
        <p:nvSpPr>
          <p:cNvPr id="3" name="Content Placeholder 2">
            <a:extLst>
              <a:ext uri="{FF2B5EF4-FFF2-40B4-BE49-F238E27FC236}">
                <a16:creationId xmlns:a16="http://schemas.microsoft.com/office/drawing/2014/main" id="{174F6EE5-1BAE-4BB8-A3D9-D61613A5D562}"/>
              </a:ext>
            </a:extLst>
          </p:cNvPr>
          <p:cNvSpPr>
            <a:spLocks noGrp="1"/>
          </p:cNvSpPr>
          <p:nvPr>
            <p:ph idx="1"/>
          </p:nvPr>
        </p:nvSpPr>
        <p:spPr>
          <a:xfrm>
            <a:off x="-2" y="1690688"/>
            <a:ext cx="6241775" cy="4153521"/>
          </a:xfrm>
        </p:spPr>
        <p:txBody>
          <a:bodyPr>
            <a:normAutofit/>
          </a:bodyPr>
          <a:lstStyle/>
          <a:p>
            <a:pPr marL="0" indent="0">
              <a:buNone/>
            </a:pPr>
            <a:r>
              <a:rPr lang="en-IN" sz="2000" dirty="0"/>
              <a:t>The NOT logical operator can be used together with the wildcards to return rows that do not match the specified pattern.</a:t>
            </a:r>
          </a:p>
          <a:p>
            <a:pPr marL="0" indent="0">
              <a:buNone/>
            </a:pPr>
            <a:endParaRPr lang="en-IN" sz="2000" dirty="0"/>
          </a:p>
          <a:p>
            <a:pPr marL="0" indent="0">
              <a:buNone/>
            </a:pPr>
            <a:r>
              <a:rPr lang="en-IN" sz="2000" dirty="0"/>
              <a:t>Suppose we want to get movies that were not released in the year 200x. We would use the NOT logical operator together with the underscore wildcard to get our results. Below is the script that does that.</a:t>
            </a:r>
          </a:p>
          <a:p>
            <a:pPr marL="0" indent="0">
              <a:buNone/>
            </a:pPr>
            <a:endParaRPr lang="en-IN" sz="2000" dirty="0"/>
          </a:p>
          <a:p>
            <a:pPr marL="0" indent="0">
              <a:buNone/>
            </a:pPr>
            <a:r>
              <a:rPr lang="en-IN" sz="2000" dirty="0">
                <a:solidFill>
                  <a:srgbClr val="FF0000"/>
                </a:solidFill>
              </a:rPr>
              <a:t>SELECT * FROM movies WHERE </a:t>
            </a:r>
            <a:r>
              <a:rPr lang="en-IN" sz="2000" dirty="0" err="1">
                <a:solidFill>
                  <a:srgbClr val="FF0000"/>
                </a:solidFill>
              </a:rPr>
              <a:t>year_released</a:t>
            </a:r>
            <a:r>
              <a:rPr lang="en-IN" sz="2000" dirty="0">
                <a:solidFill>
                  <a:srgbClr val="FF0000"/>
                </a:solidFill>
              </a:rPr>
              <a:t> </a:t>
            </a:r>
          </a:p>
          <a:p>
            <a:pPr marL="0" indent="0">
              <a:buNone/>
            </a:pPr>
            <a:r>
              <a:rPr lang="en-IN" sz="2000" dirty="0">
                <a:solidFill>
                  <a:srgbClr val="FF0000"/>
                </a:solidFill>
              </a:rPr>
              <a:t>NOT LIKE '200_';</a:t>
            </a:r>
          </a:p>
          <a:p>
            <a:pPr marL="0" indent="0">
              <a:buNone/>
            </a:pPr>
            <a:endParaRPr lang="en-IN" sz="2000" dirty="0"/>
          </a:p>
        </p:txBody>
      </p:sp>
      <p:graphicFrame>
        <p:nvGraphicFramePr>
          <p:cNvPr id="4" name="Table 3">
            <a:extLst>
              <a:ext uri="{FF2B5EF4-FFF2-40B4-BE49-F238E27FC236}">
                <a16:creationId xmlns:a16="http://schemas.microsoft.com/office/drawing/2014/main" id="{E3CB40F5-D4E6-45CF-B598-583CB49A18B2}"/>
              </a:ext>
            </a:extLst>
          </p:cNvPr>
          <p:cNvGraphicFramePr>
            <a:graphicFrameLocks noGrp="1"/>
          </p:cNvGraphicFramePr>
          <p:nvPr>
            <p:extLst>
              <p:ext uri="{D42A27DB-BD31-4B8C-83A1-F6EECF244321}">
                <p14:modId xmlns:p14="http://schemas.microsoft.com/office/powerpoint/2010/main" val="1550233076"/>
              </p:ext>
            </p:extLst>
          </p:nvPr>
        </p:nvGraphicFramePr>
        <p:xfrm>
          <a:off x="6347791" y="2260531"/>
          <a:ext cx="5785196" cy="2072640"/>
        </p:xfrm>
        <a:graphic>
          <a:graphicData uri="http://schemas.openxmlformats.org/drawingml/2006/table">
            <a:tbl>
              <a:tblPr/>
              <a:tblGrid>
                <a:gridCol w="1006869">
                  <a:extLst>
                    <a:ext uri="{9D8B030D-6E8A-4147-A177-3AD203B41FA5}">
                      <a16:colId xmlns:a16="http://schemas.microsoft.com/office/drawing/2014/main" val="279574349"/>
                    </a:ext>
                  </a:extLst>
                </a:gridCol>
                <a:gridCol w="1126731">
                  <a:extLst>
                    <a:ext uri="{9D8B030D-6E8A-4147-A177-3AD203B41FA5}">
                      <a16:colId xmlns:a16="http://schemas.microsoft.com/office/drawing/2014/main" val="1761751296"/>
                    </a:ext>
                  </a:extLst>
                </a:gridCol>
                <a:gridCol w="1152939">
                  <a:extLst>
                    <a:ext uri="{9D8B030D-6E8A-4147-A177-3AD203B41FA5}">
                      <a16:colId xmlns:a16="http://schemas.microsoft.com/office/drawing/2014/main" val="2127023545"/>
                    </a:ext>
                  </a:extLst>
                </a:gridCol>
                <a:gridCol w="1341618">
                  <a:extLst>
                    <a:ext uri="{9D8B030D-6E8A-4147-A177-3AD203B41FA5}">
                      <a16:colId xmlns:a16="http://schemas.microsoft.com/office/drawing/2014/main" val="322651221"/>
                    </a:ext>
                  </a:extLst>
                </a:gridCol>
                <a:gridCol w="1157039">
                  <a:extLst>
                    <a:ext uri="{9D8B030D-6E8A-4147-A177-3AD203B41FA5}">
                      <a16:colId xmlns:a16="http://schemas.microsoft.com/office/drawing/2014/main" val="361289331"/>
                    </a:ext>
                  </a:extLst>
                </a:gridCol>
              </a:tblGrid>
              <a:tr h="0">
                <a:tc>
                  <a:txBody>
                    <a:bodyPr/>
                    <a:lstStyle/>
                    <a:p>
                      <a:pPr algn="l" fontAlgn="ctr"/>
                      <a:r>
                        <a:rPr lang="en-IN" sz="1400">
                          <a:effectLst/>
                        </a:rPr>
                        <a:t>movie_id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400">
                          <a:effectLst/>
                        </a:rPr>
                        <a:t>title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400">
                          <a:effectLst/>
                        </a:rPr>
                        <a:t>director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400">
                          <a:effectLst/>
                        </a:rPr>
                        <a:t>year_released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400">
                          <a:effectLst/>
                        </a:rPr>
                        <a:t>category_id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8409751"/>
                  </a:ext>
                </a:extLst>
              </a:tr>
              <a:tr h="0">
                <a:tc>
                  <a:txBody>
                    <a:bodyPr/>
                    <a:lstStyle/>
                    <a:p>
                      <a:pPr fontAlgn="ctr"/>
                      <a:r>
                        <a:rPr lang="en-IN" sz="140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IN" sz="1400">
                          <a:effectLst/>
                        </a:rPr>
                        <a:t>Pirates of the Caribean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IN" sz="1400" dirty="0">
                          <a:effectLst/>
                        </a:rPr>
                        <a:t>Rob Marshall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IN" sz="1400" dirty="0">
                          <a:effectLst/>
                        </a:rPr>
                        <a:t>2011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IN" sz="140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0255274"/>
                  </a:ext>
                </a:extLst>
              </a:tr>
              <a:tr h="0">
                <a:tc>
                  <a:txBody>
                    <a:bodyPr/>
                    <a:lstStyle/>
                    <a:p>
                      <a:pPr fontAlgn="ctr"/>
                      <a:r>
                        <a:rPr lang="en-IN" sz="1400">
                          <a:effectLs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IN" sz="1400" dirty="0">
                          <a:effectLst/>
                        </a:rPr>
                        <a:t>Code Name Black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IN" sz="1400" dirty="0">
                          <a:effectLst/>
                        </a:rPr>
                        <a:t>Edgar </a:t>
                      </a:r>
                      <a:r>
                        <a:rPr lang="en-IN" sz="1400" dirty="0" err="1">
                          <a:effectLst/>
                        </a:rPr>
                        <a:t>Jimz</a:t>
                      </a:r>
                      <a:endParaRPr lang="en-IN"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IN" sz="1400" dirty="0">
                          <a:effectLst/>
                        </a:rPr>
                        <a:t>2010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IN" sz="1400">
                          <a:effectLst/>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5420106"/>
                  </a:ext>
                </a:extLst>
              </a:tr>
              <a:tr h="0">
                <a:tc>
                  <a:txBody>
                    <a:bodyPr/>
                    <a:lstStyle/>
                    <a:p>
                      <a:pPr fontAlgn="ctr"/>
                      <a:r>
                        <a:rPr lang="en-IN" sz="1400">
                          <a:effectLs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IN" sz="1400">
                          <a:effectLst/>
                        </a:rPr>
                        <a:t>Underworld-Awakeninh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IN" sz="1400">
                          <a:effectLst/>
                        </a:rPr>
                        <a:t>Michahel Eal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IN" sz="1400">
                          <a:effectLst/>
                        </a:rPr>
                        <a:t>2012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IN" sz="1400" dirty="0">
                          <a:effectLst/>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3155329"/>
                  </a:ext>
                </a:extLst>
              </a:tr>
            </a:tbl>
          </a:graphicData>
        </a:graphic>
      </p:graphicFrame>
      <p:sp>
        <p:nvSpPr>
          <p:cNvPr id="6" name="Rectangle 5">
            <a:extLst>
              <a:ext uri="{FF2B5EF4-FFF2-40B4-BE49-F238E27FC236}">
                <a16:creationId xmlns:a16="http://schemas.microsoft.com/office/drawing/2014/main" id="{280636C1-AC8C-4A0C-8F74-784F242A875A}"/>
              </a:ext>
            </a:extLst>
          </p:cNvPr>
          <p:cNvSpPr/>
          <p:nvPr/>
        </p:nvSpPr>
        <p:spPr>
          <a:xfrm>
            <a:off x="6606829" y="4486654"/>
            <a:ext cx="5585171" cy="1754326"/>
          </a:xfrm>
          <a:prstGeom prst="rect">
            <a:avLst/>
          </a:prstGeom>
        </p:spPr>
        <p:txBody>
          <a:bodyPr wrap="square">
            <a:spAutoFit/>
          </a:bodyPr>
          <a:lstStyle/>
          <a:p>
            <a:r>
              <a:rPr lang="en-IN" b="0" i="0" dirty="0">
                <a:solidFill>
                  <a:srgbClr val="222222"/>
                </a:solidFill>
                <a:effectLst/>
                <a:latin typeface="Source Sans Pro" panose="020B0503030403020204" pitchFamily="34" charset="0"/>
              </a:rPr>
              <a:t>Notice only movies that do not start with 200 in the year released have been returned in our result set. </a:t>
            </a:r>
          </a:p>
          <a:p>
            <a:r>
              <a:rPr lang="en-IN" b="0" i="0" dirty="0">
                <a:solidFill>
                  <a:srgbClr val="222222"/>
                </a:solidFill>
                <a:effectLst/>
                <a:latin typeface="Source Sans Pro" panose="020B0503030403020204" pitchFamily="34" charset="0"/>
              </a:rPr>
              <a:t>This is because we used the NOT logical operator in our wildcard pattern search.</a:t>
            </a:r>
          </a:p>
          <a:p>
            <a:br>
              <a:rPr lang="en-IN" dirty="0"/>
            </a:br>
            <a:endParaRPr lang="en-IN" dirty="0"/>
          </a:p>
        </p:txBody>
      </p:sp>
    </p:spTree>
    <p:extLst>
      <p:ext uri="{BB962C8B-B14F-4D97-AF65-F5344CB8AC3E}">
        <p14:creationId xmlns:p14="http://schemas.microsoft.com/office/powerpoint/2010/main" val="2047312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1966</Words>
  <Application>Microsoft Office PowerPoint</Application>
  <PresentationFormat>Widescreen</PresentationFormat>
  <Paragraphs>298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Monaco</vt:lpstr>
      <vt:lpstr>Source Sans Pro</vt:lpstr>
      <vt:lpstr>Office Theme</vt:lpstr>
      <vt:lpstr>WildCards Mysql</vt:lpstr>
      <vt:lpstr>Like, NOT Like, Escape, ( % ), ( _ )</vt:lpstr>
      <vt:lpstr>Why use WildCards ?</vt:lpstr>
      <vt:lpstr>Types of wildcards</vt:lpstr>
      <vt:lpstr>%</vt:lpstr>
      <vt:lpstr>PowerPoint Presentation</vt:lpstr>
      <vt:lpstr>PowerPoint Presentation</vt:lpstr>
      <vt:lpstr>_ underscore wildcard</vt:lpstr>
      <vt:lpstr>NOT Like</vt:lpstr>
      <vt:lpstr>Escape keyword</vt:lpstr>
      <vt:lpstr>Summary</vt:lpstr>
      <vt:lpstr>Regular Expressions (REGEXP)</vt:lpstr>
      <vt:lpstr>Example</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WildCards Mysql</dc:title>
  <dc:creator>manisha shah</dc:creator>
  <cp:lastModifiedBy>manisha shah</cp:lastModifiedBy>
  <cp:revision>79</cp:revision>
  <dcterms:created xsi:type="dcterms:W3CDTF">2019-08-03T10:09:54Z</dcterms:created>
  <dcterms:modified xsi:type="dcterms:W3CDTF">2019-08-03T15:21:00Z</dcterms:modified>
</cp:coreProperties>
</file>