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60" r:id="rId4"/>
    <p:sldId id="261" r:id="rId5"/>
    <p:sldId id="262" r:id="rId6"/>
    <p:sldId id="263" r:id="rId7"/>
    <p:sldId id="264" r:id="rId8"/>
    <p:sldId id="265" r:id="rId9"/>
    <p:sldId id="268" r:id="rId10"/>
    <p:sldId id="269" r:id="rId11"/>
    <p:sldId id="270" r:id="rId12"/>
    <p:sldId id="271" r:id="rId13"/>
    <p:sldId id="272" r:id="rId14"/>
    <p:sldId id="273" r:id="rId15"/>
    <p:sldId id="274" r:id="rId16"/>
    <p:sldId id="266" r:id="rId17"/>
    <p:sldId id="267"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8/16/2019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8/16/2019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2C9A-9589-4E4B-8FF2-75B3FACD1678}"/>
              </a:ext>
            </a:extLst>
          </p:cNvPr>
          <p:cNvSpPr>
            <a:spLocks noGrp="1"/>
          </p:cNvSpPr>
          <p:nvPr>
            <p:ph type="ctrTitle"/>
          </p:nvPr>
        </p:nvSpPr>
        <p:spPr/>
        <p:txBody>
          <a:bodyPr/>
          <a:lstStyle/>
          <a:p>
            <a:r>
              <a:rPr lang="en-IN" dirty="0"/>
              <a:t>Generics</a:t>
            </a:r>
          </a:p>
        </p:txBody>
      </p:sp>
    </p:spTree>
    <p:extLst>
      <p:ext uri="{BB962C8B-B14F-4D97-AF65-F5344CB8AC3E}">
        <p14:creationId xmlns:p14="http://schemas.microsoft.com/office/powerpoint/2010/main" val="349432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58F3-C8DA-46B4-BEC0-6B17B221951E}"/>
              </a:ext>
            </a:extLst>
          </p:cNvPr>
          <p:cNvSpPr>
            <a:spLocks noGrp="1"/>
          </p:cNvSpPr>
          <p:nvPr>
            <p:ph type="title"/>
          </p:nvPr>
        </p:nvSpPr>
        <p:spPr/>
        <p:txBody>
          <a:bodyPr>
            <a:normAutofit fontScale="90000"/>
          </a:bodyPr>
          <a:lstStyle/>
          <a:p>
            <a:r>
              <a:rPr lang="en-IN" b="1" dirty="0"/>
              <a:t>Java Generic Type</a:t>
            </a:r>
            <a:br>
              <a:rPr lang="en-IN" b="1" dirty="0"/>
            </a:br>
            <a:br>
              <a:rPr lang="en-IN" dirty="0"/>
            </a:br>
            <a:endParaRPr lang="en-IN" dirty="0"/>
          </a:p>
        </p:txBody>
      </p:sp>
      <p:sp>
        <p:nvSpPr>
          <p:cNvPr id="3" name="Content Placeholder 2">
            <a:extLst>
              <a:ext uri="{FF2B5EF4-FFF2-40B4-BE49-F238E27FC236}">
                <a16:creationId xmlns:a16="http://schemas.microsoft.com/office/drawing/2014/main" id="{520EF0B2-1B13-4ECE-84EC-C317F81C0723}"/>
              </a:ext>
            </a:extLst>
          </p:cNvPr>
          <p:cNvSpPr>
            <a:spLocks noGrp="1"/>
          </p:cNvSpPr>
          <p:nvPr>
            <p:ph idx="1"/>
          </p:nvPr>
        </p:nvSpPr>
        <p:spPr/>
        <p:txBody>
          <a:bodyPr>
            <a:normAutofit fontScale="92500"/>
          </a:bodyPr>
          <a:lstStyle/>
          <a:p>
            <a:pPr marL="0" indent="0">
              <a:buNone/>
            </a:pPr>
            <a:r>
              <a:rPr lang="en-IN" dirty="0"/>
              <a:t>Java Generic Type Naming convention helps us understanding code easily and having a naming convention is one of the best practices of java programming language. So generics also comes with it’s own naming conventions. Usually type parameter names are single, uppercase letters to make it easily distinguishable from java variables. The most commonly used type parameter names are:</a:t>
            </a:r>
          </a:p>
          <a:p>
            <a:r>
              <a:rPr lang="en-IN" dirty="0"/>
              <a:t>E – Element (used extensively by the Java Collections Framework, for example </a:t>
            </a:r>
            <a:r>
              <a:rPr lang="en-IN" dirty="0" err="1"/>
              <a:t>ArrayList</a:t>
            </a:r>
            <a:r>
              <a:rPr lang="en-IN" dirty="0"/>
              <a:t>, Set etc.)</a:t>
            </a:r>
          </a:p>
          <a:p>
            <a:r>
              <a:rPr lang="en-IN" dirty="0"/>
              <a:t>K – Key (Used in Map)</a:t>
            </a:r>
          </a:p>
          <a:p>
            <a:r>
              <a:rPr lang="en-IN" dirty="0"/>
              <a:t>N – Number</a:t>
            </a:r>
          </a:p>
          <a:p>
            <a:r>
              <a:rPr lang="en-IN" dirty="0"/>
              <a:t>T – Type</a:t>
            </a:r>
          </a:p>
          <a:p>
            <a:r>
              <a:rPr lang="en-IN" dirty="0"/>
              <a:t>V – Value (Used in Map)</a:t>
            </a:r>
          </a:p>
          <a:p>
            <a:r>
              <a:rPr lang="en-IN" dirty="0"/>
              <a:t>S,U,V etc. – 2nd, 3rd, 4th types</a:t>
            </a:r>
          </a:p>
          <a:p>
            <a:pPr marL="0" indent="0">
              <a:buNone/>
            </a:pPr>
            <a:endParaRPr lang="en-IN" dirty="0"/>
          </a:p>
        </p:txBody>
      </p:sp>
    </p:spTree>
    <p:extLst>
      <p:ext uri="{BB962C8B-B14F-4D97-AF65-F5344CB8AC3E}">
        <p14:creationId xmlns:p14="http://schemas.microsoft.com/office/powerpoint/2010/main" val="52378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55EC-7E95-4449-988C-65DDDCBE4F0B}"/>
              </a:ext>
            </a:extLst>
          </p:cNvPr>
          <p:cNvSpPr>
            <a:spLocks noGrp="1"/>
          </p:cNvSpPr>
          <p:nvPr>
            <p:ph type="title"/>
          </p:nvPr>
        </p:nvSpPr>
        <p:spPr/>
        <p:txBody>
          <a:bodyPr>
            <a:normAutofit fontScale="90000"/>
          </a:bodyPr>
          <a:lstStyle/>
          <a:p>
            <a:r>
              <a:rPr lang="en-IN" b="1" dirty="0"/>
              <a:t>Java Generic Method</a:t>
            </a:r>
            <a:br>
              <a:rPr lang="en-IN" b="1" dirty="0"/>
            </a:br>
            <a:br>
              <a:rPr lang="en-IN" dirty="0"/>
            </a:br>
            <a:endParaRPr lang="en-IN" dirty="0"/>
          </a:p>
        </p:txBody>
      </p:sp>
      <p:sp>
        <p:nvSpPr>
          <p:cNvPr id="3" name="Content Placeholder 2">
            <a:extLst>
              <a:ext uri="{FF2B5EF4-FFF2-40B4-BE49-F238E27FC236}">
                <a16:creationId xmlns:a16="http://schemas.microsoft.com/office/drawing/2014/main" id="{0987531F-E50C-46B4-923F-CEC20547104B}"/>
              </a:ext>
            </a:extLst>
          </p:cNvPr>
          <p:cNvSpPr>
            <a:spLocks noGrp="1"/>
          </p:cNvSpPr>
          <p:nvPr>
            <p:ph idx="1"/>
          </p:nvPr>
        </p:nvSpPr>
        <p:spPr/>
        <p:txBody>
          <a:bodyPr/>
          <a:lstStyle/>
          <a:p>
            <a:r>
              <a:rPr lang="en-IN" dirty="0"/>
              <a:t>Sometimes we don’t want whole class to be parameterized, in that case we can create java generics method. Since constructor is a special kind of method, we can use generics type in constructors too.</a:t>
            </a:r>
          </a:p>
          <a:p>
            <a:endParaRPr lang="en-IN" dirty="0"/>
          </a:p>
          <a:p>
            <a:r>
              <a:rPr lang="en-IN" dirty="0"/>
              <a:t>Here is a class showing example of java generic method.</a:t>
            </a:r>
          </a:p>
          <a:p>
            <a:endParaRPr lang="en-IN" dirty="0"/>
          </a:p>
          <a:p>
            <a:pPr marL="0" indent="0">
              <a:buNone/>
            </a:pPr>
            <a:endParaRPr lang="en-IN" dirty="0"/>
          </a:p>
        </p:txBody>
      </p:sp>
    </p:spTree>
    <p:extLst>
      <p:ext uri="{BB962C8B-B14F-4D97-AF65-F5344CB8AC3E}">
        <p14:creationId xmlns:p14="http://schemas.microsoft.com/office/powerpoint/2010/main" val="166549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9213-2D0C-4C2C-A20E-170E96D2D162}"/>
              </a:ext>
            </a:extLst>
          </p:cNvPr>
          <p:cNvSpPr>
            <a:spLocks noGrp="1"/>
          </p:cNvSpPr>
          <p:nvPr>
            <p:ph type="title"/>
          </p:nvPr>
        </p:nvSpPr>
        <p:spPr/>
        <p:txBody>
          <a:bodyPr/>
          <a:lstStyle/>
          <a:p>
            <a:r>
              <a:rPr lang="en-IN" dirty="0"/>
              <a:t>Generic Method Example</a:t>
            </a:r>
          </a:p>
        </p:txBody>
      </p:sp>
      <p:sp>
        <p:nvSpPr>
          <p:cNvPr id="3" name="Content Placeholder 2">
            <a:extLst>
              <a:ext uri="{FF2B5EF4-FFF2-40B4-BE49-F238E27FC236}">
                <a16:creationId xmlns:a16="http://schemas.microsoft.com/office/drawing/2014/main" id="{B0F5401C-98D1-41F0-B36E-B5C6D8E56EF1}"/>
              </a:ext>
            </a:extLst>
          </p:cNvPr>
          <p:cNvSpPr>
            <a:spLocks noGrp="1"/>
          </p:cNvSpPr>
          <p:nvPr>
            <p:ph idx="1"/>
          </p:nvPr>
        </p:nvSpPr>
        <p:spPr>
          <a:xfrm>
            <a:off x="4691270" y="198784"/>
            <a:ext cx="7368208" cy="5128590"/>
          </a:xfrm>
        </p:spPr>
        <p:txBody>
          <a:bodyPr>
            <a:noAutofit/>
          </a:bodyPr>
          <a:lstStyle/>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endParaRPr lang="en-IN" sz="900" dirty="0">
              <a:latin typeface="Arial" panose="020B0604020202020204" pitchFamily="34" charset="0"/>
              <a:cs typeface="Arial" panose="020B0604020202020204" pitchFamily="34" charset="0"/>
            </a:endParaRPr>
          </a:p>
          <a:p>
            <a:pPr marL="0" indent="0">
              <a:buNone/>
            </a:pPr>
            <a:r>
              <a:rPr lang="en-IN" sz="900" dirty="0">
                <a:latin typeface="Arial" panose="020B0604020202020204" pitchFamily="34" charset="0"/>
                <a:cs typeface="Arial" panose="020B0604020202020204" pitchFamily="34" charset="0"/>
              </a:rPr>
              <a:t>public class </a:t>
            </a:r>
            <a:r>
              <a:rPr lang="en-IN" sz="900" dirty="0" err="1">
                <a:latin typeface="Arial" panose="020B0604020202020204" pitchFamily="34" charset="0"/>
                <a:cs typeface="Arial" panose="020B0604020202020204" pitchFamily="34" charset="0"/>
              </a:rPr>
              <a:t>GenericsMethods</a:t>
            </a:r>
            <a:r>
              <a:rPr lang="en-IN" sz="900" dirty="0">
                <a:latin typeface="Arial" panose="020B0604020202020204" pitchFamily="34" charset="0"/>
                <a:cs typeface="Arial" panose="020B0604020202020204" pitchFamily="34" charset="0"/>
              </a:rPr>
              <a:t> {</a:t>
            </a:r>
          </a:p>
          <a:p>
            <a:pPr marL="0" indent="0">
              <a:buNone/>
            </a:pPr>
            <a:r>
              <a:rPr lang="en-IN" sz="900" dirty="0">
                <a:latin typeface="Arial" panose="020B0604020202020204" pitchFamily="34" charset="0"/>
                <a:cs typeface="Arial" panose="020B0604020202020204" pitchFamily="34" charset="0"/>
              </a:rPr>
              <a:t>//Java Generic Method</a:t>
            </a:r>
          </a:p>
          <a:p>
            <a:pPr marL="0" indent="0">
              <a:buNone/>
            </a:pPr>
            <a:r>
              <a:rPr lang="en-IN" sz="900" dirty="0">
                <a:latin typeface="Arial" panose="020B0604020202020204" pitchFamily="34" charset="0"/>
                <a:cs typeface="Arial" panose="020B0604020202020204" pitchFamily="34" charset="0"/>
              </a:rPr>
              <a:t>public static &lt;T&gt; </a:t>
            </a:r>
            <a:r>
              <a:rPr lang="en-IN" sz="900" dirty="0" err="1">
                <a:latin typeface="Arial" panose="020B0604020202020204" pitchFamily="34" charset="0"/>
                <a:cs typeface="Arial" panose="020B0604020202020204" pitchFamily="34" charset="0"/>
              </a:rPr>
              <a:t>boolean</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isEqual</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&lt;T&gt; g1, </a:t>
            </a: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&lt;T&gt; g2){</a:t>
            </a:r>
          </a:p>
          <a:p>
            <a:pPr marL="0" indent="0">
              <a:buNone/>
            </a:pPr>
            <a:r>
              <a:rPr lang="en-IN" sz="900" dirty="0">
                <a:latin typeface="Arial" panose="020B0604020202020204" pitchFamily="34" charset="0"/>
                <a:cs typeface="Arial" panose="020B0604020202020204" pitchFamily="34" charset="0"/>
              </a:rPr>
              <a:t>return g1.get().equals(g2.get());</a:t>
            </a:r>
          </a:p>
          <a:p>
            <a:pPr marL="0" indent="0">
              <a:buNone/>
            </a:pPr>
            <a:r>
              <a:rPr lang="en-IN" sz="900" dirty="0">
                <a:latin typeface="Arial" panose="020B0604020202020204" pitchFamily="34" charset="0"/>
                <a:cs typeface="Arial" panose="020B0604020202020204" pitchFamily="34" charset="0"/>
              </a:rPr>
              <a:t>}</a:t>
            </a:r>
          </a:p>
          <a:p>
            <a:pPr marL="0" indent="0">
              <a:buNone/>
            </a:pPr>
            <a:r>
              <a:rPr lang="en-IN" sz="900" dirty="0">
                <a:latin typeface="Arial" panose="020B0604020202020204" pitchFamily="34" charset="0"/>
                <a:cs typeface="Arial" panose="020B0604020202020204" pitchFamily="34" charset="0"/>
              </a:rPr>
              <a:t>public static void main(String </a:t>
            </a:r>
            <a:r>
              <a:rPr lang="en-IN" sz="900" dirty="0" err="1">
                <a:latin typeface="Arial" panose="020B0604020202020204" pitchFamily="34" charset="0"/>
                <a:cs typeface="Arial" panose="020B0604020202020204" pitchFamily="34" charset="0"/>
              </a:rPr>
              <a:t>args</a:t>
            </a:r>
            <a:r>
              <a:rPr lang="en-IN" sz="900" dirty="0">
                <a:latin typeface="Arial" panose="020B0604020202020204" pitchFamily="34" charset="0"/>
                <a:cs typeface="Arial" panose="020B0604020202020204" pitchFamily="34" charset="0"/>
              </a:rPr>
              <a:t>[]){</a:t>
            </a:r>
          </a:p>
          <a:p>
            <a:pPr marL="0" indent="0">
              <a:buNone/>
            </a:pP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&lt;String&gt; g1 = new </a:t>
            </a: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&lt;&gt;();</a:t>
            </a:r>
          </a:p>
          <a:p>
            <a:pPr marL="0" indent="0">
              <a:buNone/>
            </a:pPr>
            <a:r>
              <a:rPr lang="en-IN" sz="900" dirty="0">
                <a:latin typeface="Arial" panose="020B0604020202020204" pitchFamily="34" charset="0"/>
                <a:cs typeface="Arial" panose="020B0604020202020204" pitchFamily="34" charset="0"/>
              </a:rPr>
              <a:t>g1.set(“ABC");</a:t>
            </a:r>
          </a:p>
          <a:p>
            <a:pPr marL="0" indent="0">
              <a:buNone/>
            </a:pP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&lt;String&gt; g2 = new </a:t>
            </a:r>
            <a:r>
              <a:rPr lang="en-IN" sz="900" dirty="0" err="1">
                <a:latin typeface="Arial" panose="020B0604020202020204" pitchFamily="34" charset="0"/>
                <a:cs typeface="Arial" panose="020B0604020202020204" pitchFamily="34" charset="0"/>
              </a:rPr>
              <a:t>GenericsType</a:t>
            </a:r>
            <a:r>
              <a:rPr lang="en-IN" sz="900" dirty="0">
                <a:latin typeface="Arial" panose="020B0604020202020204" pitchFamily="34" charset="0"/>
                <a:cs typeface="Arial" panose="020B0604020202020204" pitchFamily="34" charset="0"/>
              </a:rPr>
              <a:t>&lt;&gt;();</a:t>
            </a:r>
          </a:p>
          <a:p>
            <a:pPr marL="0" indent="0">
              <a:buNone/>
            </a:pPr>
            <a:r>
              <a:rPr lang="en-IN" sz="900" dirty="0">
                <a:latin typeface="Arial" panose="020B0604020202020204" pitchFamily="34" charset="0"/>
                <a:cs typeface="Arial" panose="020B0604020202020204" pitchFamily="34" charset="0"/>
              </a:rPr>
              <a:t>g2.set(“ABC");</a:t>
            </a:r>
          </a:p>
          <a:p>
            <a:pPr marL="0" indent="0">
              <a:buNone/>
            </a:pPr>
            <a:r>
              <a:rPr lang="en-IN" sz="900" dirty="0" err="1">
                <a:latin typeface="Arial" panose="020B0604020202020204" pitchFamily="34" charset="0"/>
                <a:cs typeface="Arial" panose="020B0604020202020204" pitchFamily="34" charset="0"/>
              </a:rPr>
              <a:t>boolean</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isEqual</a:t>
            </a:r>
            <a:r>
              <a:rPr lang="en-IN" sz="900" dirty="0">
                <a:latin typeface="Arial" panose="020B0604020202020204" pitchFamily="34" charset="0"/>
                <a:cs typeface="Arial" panose="020B0604020202020204" pitchFamily="34" charset="0"/>
              </a:rPr>
              <a:t> = </a:t>
            </a:r>
            <a:r>
              <a:rPr lang="en-IN" sz="900" dirty="0" err="1">
                <a:latin typeface="Arial" panose="020B0604020202020204" pitchFamily="34" charset="0"/>
                <a:cs typeface="Arial" panose="020B0604020202020204" pitchFamily="34" charset="0"/>
              </a:rPr>
              <a:t>GenericsMethods</a:t>
            </a:r>
            <a:r>
              <a:rPr lang="en-IN" sz="900" dirty="0">
                <a:latin typeface="Arial" panose="020B0604020202020204" pitchFamily="34" charset="0"/>
                <a:cs typeface="Arial" panose="020B0604020202020204" pitchFamily="34" charset="0"/>
              </a:rPr>
              <a:t>.&lt;String&gt;</a:t>
            </a:r>
            <a:r>
              <a:rPr lang="en-IN" sz="900" dirty="0" err="1">
                <a:latin typeface="Arial" panose="020B0604020202020204" pitchFamily="34" charset="0"/>
                <a:cs typeface="Arial" panose="020B0604020202020204" pitchFamily="34" charset="0"/>
              </a:rPr>
              <a:t>isEqual</a:t>
            </a:r>
            <a:r>
              <a:rPr lang="en-IN" sz="900" dirty="0">
                <a:latin typeface="Arial" panose="020B0604020202020204" pitchFamily="34" charset="0"/>
                <a:cs typeface="Arial" panose="020B0604020202020204" pitchFamily="34" charset="0"/>
              </a:rPr>
              <a:t>(g1, g2);</a:t>
            </a:r>
          </a:p>
          <a:p>
            <a:pPr marL="0" indent="0">
              <a:buNone/>
            </a:pPr>
            <a:r>
              <a:rPr lang="en-IN" sz="900" dirty="0">
                <a:latin typeface="Arial" panose="020B0604020202020204" pitchFamily="34" charset="0"/>
                <a:cs typeface="Arial" panose="020B0604020202020204" pitchFamily="34" charset="0"/>
              </a:rPr>
              <a:t>//above statement can be written simply as</a:t>
            </a:r>
          </a:p>
          <a:p>
            <a:pPr marL="0" indent="0">
              <a:buNone/>
            </a:pPr>
            <a:r>
              <a:rPr lang="en-IN" sz="900" dirty="0" err="1">
                <a:latin typeface="Arial" panose="020B0604020202020204" pitchFamily="34" charset="0"/>
                <a:cs typeface="Arial" panose="020B0604020202020204" pitchFamily="34" charset="0"/>
              </a:rPr>
              <a:t>isEqual</a:t>
            </a:r>
            <a:r>
              <a:rPr lang="en-IN" sz="900" dirty="0">
                <a:latin typeface="Arial" panose="020B0604020202020204" pitchFamily="34" charset="0"/>
                <a:cs typeface="Arial" panose="020B0604020202020204" pitchFamily="34" charset="0"/>
              </a:rPr>
              <a:t> = </a:t>
            </a:r>
            <a:r>
              <a:rPr lang="en-IN" sz="900" dirty="0" err="1">
                <a:latin typeface="Arial" panose="020B0604020202020204" pitchFamily="34" charset="0"/>
                <a:cs typeface="Arial" panose="020B0604020202020204" pitchFamily="34" charset="0"/>
              </a:rPr>
              <a:t>GenericsMethods.isEqual</a:t>
            </a:r>
            <a:r>
              <a:rPr lang="en-IN" sz="900" dirty="0">
                <a:latin typeface="Arial" panose="020B0604020202020204" pitchFamily="34" charset="0"/>
                <a:cs typeface="Arial" panose="020B0604020202020204" pitchFamily="34" charset="0"/>
              </a:rPr>
              <a:t>(g1, g2);</a:t>
            </a:r>
          </a:p>
          <a:p>
            <a:pPr marL="0" indent="0">
              <a:buNone/>
            </a:pPr>
            <a:r>
              <a:rPr lang="en-IN" sz="900" dirty="0">
                <a:latin typeface="Arial" panose="020B0604020202020204" pitchFamily="34" charset="0"/>
                <a:cs typeface="Arial" panose="020B0604020202020204" pitchFamily="34" charset="0"/>
              </a:rPr>
              <a:t>//This feature, known as type inference, allows you to invoke a generic method as an ordinary method, without specifying a type between angle brackets. //Compiler will infer the type that is needed}}</a:t>
            </a:r>
          </a:p>
          <a:p>
            <a:pPr marL="0" indent="0">
              <a:buNone/>
            </a:pPr>
            <a:r>
              <a:rPr lang="en-IN" dirty="0"/>
              <a:t>We can specify type while calling these methods or we can invoke them like a normal method. Java compiler is smart enough to determine the type of variable to be used, this facility is called as </a:t>
            </a:r>
            <a:r>
              <a:rPr lang="en-IN" b="1" dirty="0"/>
              <a:t>type inference</a:t>
            </a:r>
            <a:r>
              <a:rPr lang="en-IN" dirty="0"/>
              <a:t>.</a:t>
            </a: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71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F651-3E5D-42B7-91CF-F3685E9E81C3}"/>
              </a:ext>
            </a:extLst>
          </p:cNvPr>
          <p:cNvSpPr>
            <a:spLocks noGrp="1"/>
          </p:cNvSpPr>
          <p:nvPr>
            <p:ph type="title"/>
          </p:nvPr>
        </p:nvSpPr>
        <p:spPr/>
        <p:txBody>
          <a:bodyPr>
            <a:normAutofit fontScale="90000"/>
          </a:bodyPr>
          <a:lstStyle/>
          <a:p>
            <a:r>
              <a:rPr lang="en-IN" b="1" dirty="0"/>
              <a:t>Java Generics Bounded Type Parameters</a:t>
            </a:r>
            <a:br>
              <a:rPr lang="en-IN" b="1" dirty="0"/>
            </a:br>
            <a:br>
              <a:rPr lang="en-IN" dirty="0"/>
            </a:br>
            <a:endParaRPr lang="en-IN" dirty="0"/>
          </a:p>
        </p:txBody>
      </p:sp>
      <p:sp>
        <p:nvSpPr>
          <p:cNvPr id="3" name="Content Placeholder 2">
            <a:extLst>
              <a:ext uri="{FF2B5EF4-FFF2-40B4-BE49-F238E27FC236}">
                <a16:creationId xmlns:a16="http://schemas.microsoft.com/office/drawing/2014/main" id="{D294C9CF-EDC8-4F2C-97CB-8F9F931B3EE1}"/>
              </a:ext>
            </a:extLst>
          </p:cNvPr>
          <p:cNvSpPr>
            <a:spLocks noGrp="1"/>
          </p:cNvSpPr>
          <p:nvPr>
            <p:ph idx="1"/>
          </p:nvPr>
        </p:nvSpPr>
        <p:spPr>
          <a:xfrm>
            <a:off x="4890053" y="803186"/>
            <a:ext cx="7142922" cy="5248622"/>
          </a:xfrm>
        </p:spPr>
        <p:txBody>
          <a:bodyPr>
            <a:normAutofit fontScale="85000" lnSpcReduction="20000"/>
          </a:bodyPr>
          <a:lstStyle/>
          <a:p>
            <a:r>
              <a:rPr lang="en-IN" dirty="0"/>
              <a:t>Suppose we want to restrict the type of objects that can be used in the parameterized type, for example in a method that compares two objects and we want to make sure that the accepted objects are </a:t>
            </a:r>
            <a:r>
              <a:rPr lang="en-IN" dirty="0" err="1"/>
              <a:t>Comparables</a:t>
            </a:r>
            <a:r>
              <a:rPr lang="en-IN" dirty="0"/>
              <a:t>. To declare a bounded type parameter, list the type parameter’s name, followed by the extends keyword, followed by its upper bound, similar like below method.</a:t>
            </a:r>
          </a:p>
          <a:p>
            <a:pPr marL="0" indent="0">
              <a:buNone/>
            </a:pPr>
            <a:r>
              <a:rPr lang="fr-FR" dirty="0">
                <a:solidFill>
                  <a:srgbClr val="FF0000"/>
                </a:solidFill>
              </a:rPr>
              <a:t>public </a:t>
            </a:r>
            <a:r>
              <a:rPr lang="fr-FR" dirty="0" err="1">
                <a:solidFill>
                  <a:srgbClr val="FF0000"/>
                </a:solidFill>
              </a:rPr>
              <a:t>static</a:t>
            </a:r>
            <a:r>
              <a:rPr lang="fr-FR" dirty="0">
                <a:solidFill>
                  <a:srgbClr val="FF0000"/>
                </a:solidFill>
              </a:rPr>
              <a:t> &lt;T </a:t>
            </a:r>
            <a:r>
              <a:rPr lang="fr-FR" dirty="0" err="1">
                <a:solidFill>
                  <a:srgbClr val="FF0000"/>
                </a:solidFill>
              </a:rPr>
              <a:t>extends</a:t>
            </a:r>
            <a:r>
              <a:rPr lang="fr-FR" dirty="0">
                <a:solidFill>
                  <a:srgbClr val="FF0000"/>
                </a:solidFill>
              </a:rPr>
              <a:t> Comparable&lt;T&gt;&gt; </a:t>
            </a:r>
            <a:r>
              <a:rPr lang="fr-FR" dirty="0" err="1">
                <a:solidFill>
                  <a:srgbClr val="FF0000"/>
                </a:solidFill>
              </a:rPr>
              <a:t>int</a:t>
            </a:r>
            <a:r>
              <a:rPr lang="fr-FR" dirty="0">
                <a:solidFill>
                  <a:srgbClr val="FF0000"/>
                </a:solidFill>
              </a:rPr>
              <a:t> compare(T t1, T t2){</a:t>
            </a:r>
          </a:p>
          <a:p>
            <a:pPr marL="0" indent="0">
              <a:buNone/>
            </a:pPr>
            <a:r>
              <a:rPr lang="fr-FR" dirty="0">
                <a:solidFill>
                  <a:srgbClr val="FF0000"/>
                </a:solidFill>
              </a:rPr>
              <a:t>		return t1.compareTo(t2);</a:t>
            </a:r>
          </a:p>
          <a:p>
            <a:pPr marL="0" indent="0">
              <a:buNone/>
            </a:pPr>
            <a:r>
              <a:rPr lang="fr-FR" dirty="0">
                <a:solidFill>
                  <a:srgbClr val="FF0000"/>
                </a:solidFill>
              </a:rPr>
              <a:t>	}</a:t>
            </a:r>
          </a:p>
          <a:p>
            <a:r>
              <a:rPr lang="en-IN" dirty="0"/>
              <a:t>The invocation of these methods is similar to unbounded method except that if we will try to use any class that is not Comparable, it will throw compile time error.</a:t>
            </a:r>
          </a:p>
          <a:p>
            <a:r>
              <a:rPr lang="en-IN" dirty="0"/>
              <a:t>Bounded type parameters can be used with methods as well as classes and interfaces.</a:t>
            </a:r>
          </a:p>
          <a:p>
            <a:r>
              <a:rPr lang="en-IN" dirty="0"/>
              <a:t>Java Generics supports multiple bounds also, </a:t>
            </a:r>
            <a:r>
              <a:rPr lang="en-IN" dirty="0" err="1"/>
              <a:t>i.e</a:t>
            </a:r>
            <a:r>
              <a:rPr lang="en-IN" dirty="0"/>
              <a:t> &lt;T extends A &amp; B &amp; C&gt;. In this case A can be an interface or class. If A is class then B and C should be interfaces. We can’t have more than one class in multiple bounds.</a:t>
            </a:r>
          </a:p>
          <a:p>
            <a:br>
              <a:rPr lang="en-IN" dirty="0"/>
            </a:br>
            <a:endParaRPr lang="en-IN" dirty="0"/>
          </a:p>
        </p:txBody>
      </p:sp>
    </p:spTree>
    <p:extLst>
      <p:ext uri="{BB962C8B-B14F-4D97-AF65-F5344CB8AC3E}">
        <p14:creationId xmlns:p14="http://schemas.microsoft.com/office/powerpoint/2010/main" val="11110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83A3-820D-4E84-9ADC-C75A118AF368}"/>
              </a:ext>
            </a:extLst>
          </p:cNvPr>
          <p:cNvSpPr>
            <a:spLocks noGrp="1"/>
          </p:cNvSpPr>
          <p:nvPr>
            <p:ph type="title"/>
          </p:nvPr>
        </p:nvSpPr>
        <p:spPr/>
        <p:txBody>
          <a:bodyPr>
            <a:normAutofit fontScale="90000"/>
          </a:bodyPr>
          <a:lstStyle/>
          <a:p>
            <a:r>
              <a:rPr lang="en-IN" b="1" dirty="0"/>
              <a:t>Java Generics and Inheritance</a:t>
            </a:r>
            <a:br>
              <a:rPr lang="en-IN" b="1" dirty="0"/>
            </a:br>
            <a:br>
              <a:rPr lang="en-IN" dirty="0"/>
            </a:br>
            <a:endParaRPr lang="en-IN" dirty="0"/>
          </a:p>
        </p:txBody>
      </p:sp>
      <p:sp>
        <p:nvSpPr>
          <p:cNvPr id="3" name="Content Placeholder 2">
            <a:extLst>
              <a:ext uri="{FF2B5EF4-FFF2-40B4-BE49-F238E27FC236}">
                <a16:creationId xmlns:a16="http://schemas.microsoft.com/office/drawing/2014/main" id="{7A777B56-8A66-4CBA-8DD4-8905F075D009}"/>
              </a:ext>
            </a:extLst>
          </p:cNvPr>
          <p:cNvSpPr>
            <a:spLocks noGrp="1"/>
          </p:cNvSpPr>
          <p:nvPr>
            <p:ph idx="1"/>
          </p:nvPr>
        </p:nvSpPr>
        <p:spPr>
          <a:xfrm>
            <a:off x="4929809" y="92766"/>
            <a:ext cx="7050156" cy="6765234"/>
          </a:xfrm>
        </p:spPr>
        <p:txBody>
          <a:bodyPr>
            <a:noAutofit/>
          </a:bodyPr>
          <a:lstStyle/>
          <a:p>
            <a:pPr marL="0" indent="0">
              <a:buNone/>
            </a:pPr>
            <a:r>
              <a:rPr lang="en-IN" sz="1400" dirty="0"/>
              <a:t>We know that Java inheritance allows us to assign a variable A to another variable B if A is subclass of B. So we might think that any generic type of A can be assigned to generic type of B, but it’s not the case. Lets see this with a simple program.</a:t>
            </a:r>
          </a:p>
          <a:p>
            <a:pPr marL="0" indent="0">
              <a:buNone/>
            </a:pPr>
            <a:r>
              <a:rPr lang="en-IN" sz="1400" dirty="0">
                <a:solidFill>
                  <a:srgbClr val="FF0000"/>
                </a:solidFill>
              </a:rPr>
              <a:t>public class </a:t>
            </a:r>
            <a:r>
              <a:rPr lang="en-IN" sz="1400" dirty="0" err="1">
                <a:solidFill>
                  <a:srgbClr val="FF0000"/>
                </a:solidFill>
              </a:rPr>
              <a:t>GenericsInheritance</a:t>
            </a:r>
            <a:r>
              <a:rPr lang="en-IN" sz="1400" dirty="0">
                <a:solidFill>
                  <a:srgbClr val="FF0000"/>
                </a:solidFill>
              </a:rPr>
              <a:t> {</a:t>
            </a:r>
          </a:p>
          <a:p>
            <a:pPr marL="0" indent="0">
              <a:buNone/>
            </a:pPr>
            <a:r>
              <a:rPr lang="en-IN" sz="1400" dirty="0">
                <a:solidFill>
                  <a:srgbClr val="FF0000"/>
                </a:solidFill>
              </a:rPr>
              <a:t>	public static void main(String[] </a:t>
            </a:r>
            <a:r>
              <a:rPr lang="en-IN" sz="1400" dirty="0" err="1">
                <a:solidFill>
                  <a:srgbClr val="FF0000"/>
                </a:solidFill>
              </a:rPr>
              <a:t>args</a:t>
            </a:r>
            <a:r>
              <a:rPr lang="en-IN" sz="1400" dirty="0">
                <a:solidFill>
                  <a:srgbClr val="FF0000"/>
                </a:solidFill>
              </a:rPr>
              <a:t>) {</a:t>
            </a:r>
          </a:p>
          <a:p>
            <a:pPr marL="0" indent="0">
              <a:buNone/>
            </a:pPr>
            <a:r>
              <a:rPr lang="en-IN" sz="1400" dirty="0">
                <a:solidFill>
                  <a:srgbClr val="FF0000"/>
                </a:solidFill>
              </a:rPr>
              <a:t>		String str = "</a:t>
            </a:r>
            <a:r>
              <a:rPr lang="en-IN" sz="1400" dirty="0" err="1">
                <a:solidFill>
                  <a:srgbClr val="FF0000"/>
                </a:solidFill>
              </a:rPr>
              <a:t>abc</a:t>
            </a:r>
            <a:r>
              <a:rPr lang="en-IN" sz="1400" dirty="0">
                <a:solidFill>
                  <a:srgbClr val="FF0000"/>
                </a:solidFill>
              </a:rPr>
              <a:t>";</a:t>
            </a:r>
          </a:p>
          <a:p>
            <a:pPr marL="0" indent="0">
              <a:buNone/>
            </a:pPr>
            <a:r>
              <a:rPr lang="en-IN" sz="1400" dirty="0">
                <a:solidFill>
                  <a:srgbClr val="FF0000"/>
                </a:solidFill>
              </a:rPr>
              <a:t>		Object </a:t>
            </a:r>
            <a:r>
              <a:rPr lang="en-IN" sz="1400" dirty="0" err="1">
                <a:solidFill>
                  <a:srgbClr val="FF0000"/>
                </a:solidFill>
              </a:rPr>
              <a:t>obj</a:t>
            </a:r>
            <a:r>
              <a:rPr lang="en-IN" sz="1400" dirty="0">
                <a:solidFill>
                  <a:srgbClr val="FF0000"/>
                </a:solidFill>
              </a:rPr>
              <a:t> = new Object();</a:t>
            </a:r>
          </a:p>
          <a:p>
            <a:pPr marL="0" indent="0">
              <a:buNone/>
            </a:pPr>
            <a:r>
              <a:rPr lang="en-IN" sz="1400" dirty="0">
                <a:solidFill>
                  <a:srgbClr val="FF0000"/>
                </a:solidFill>
              </a:rPr>
              <a:t>	</a:t>
            </a:r>
            <a:r>
              <a:rPr lang="en-IN" sz="1400" dirty="0" err="1">
                <a:solidFill>
                  <a:srgbClr val="FF0000"/>
                </a:solidFill>
              </a:rPr>
              <a:t>obj</a:t>
            </a:r>
            <a:r>
              <a:rPr lang="en-IN" sz="1400" dirty="0">
                <a:solidFill>
                  <a:srgbClr val="FF0000"/>
                </a:solidFill>
              </a:rPr>
              <a:t>=str; // works because String is-a Object, inheritance in java</a:t>
            </a:r>
          </a:p>
          <a:p>
            <a:pPr marL="0" indent="0">
              <a:buNone/>
            </a:pPr>
            <a:r>
              <a:rPr lang="en-IN" sz="1400" dirty="0">
                <a:solidFill>
                  <a:srgbClr val="FF0000"/>
                </a:solidFill>
              </a:rPr>
              <a:t>	</a:t>
            </a:r>
            <a:r>
              <a:rPr lang="en-IN" sz="1400" dirty="0" err="1">
                <a:solidFill>
                  <a:srgbClr val="FF0000"/>
                </a:solidFill>
              </a:rPr>
              <a:t>MyClass</a:t>
            </a:r>
            <a:r>
              <a:rPr lang="en-IN" sz="1400" dirty="0">
                <a:solidFill>
                  <a:srgbClr val="FF0000"/>
                </a:solidFill>
              </a:rPr>
              <a:t>&lt;String&gt; myClass1 = new </a:t>
            </a:r>
            <a:r>
              <a:rPr lang="en-IN" sz="1400" dirty="0" err="1">
                <a:solidFill>
                  <a:srgbClr val="FF0000"/>
                </a:solidFill>
              </a:rPr>
              <a:t>MyClass</a:t>
            </a:r>
            <a:r>
              <a:rPr lang="en-IN" sz="1400" dirty="0">
                <a:solidFill>
                  <a:srgbClr val="FF0000"/>
                </a:solidFill>
              </a:rPr>
              <a:t>&lt;String&gt;();</a:t>
            </a:r>
          </a:p>
          <a:p>
            <a:pPr marL="0" indent="0">
              <a:buNone/>
            </a:pPr>
            <a:r>
              <a:rPr lang="en-IN" sz="1400" dirty="0">
                <a:solidFill>
                  <a:srgbClr val="FF0000"/>
                </a:solidFill>
              </a:rPr>
              <a:t>	</a:t>
            </a:r>
            <a:r>
              <a:rPr lang="en-IN" sz="1400" dirty="0" err="1">
                <a:solidFill>
                  <a:srgbClr val="FF0000"/>
                </a:solidFill>
              </a:rPr>
              <a:t>MyClass</a:t>
            </a:r>
            <a:r>
              <a:rPr lang="en-IN" sz="1400" dirty="0">
                <a:solidFill>
                  <a:srgbClr val="FF0000"/>
                </a:solidFill>
              </a:rPr>
              <a:t>&lt;Object&gt; myClass2 = new </a:t>
            </a:r>
            <a:r>
              <a:rPr lang="en-IN" sz="1400" dirty="0" err="1">
                <a:solidFill>
                  <a:srgbClr val="FF0000"/>
                </a:solidFill>
              </a:rPr>
              <a:t>MyClass</a:t>
            </a:r>
            <a:r>
              <a:rPr lang="en-IN" sz="1400" dirty="0">
                <a:solidFill>
                  <a:srgbClr val="FF0000"/>
                </a:solidFill>
              </a:rPr>
              <a:t>&lt;Object&gt;();</a:t>
            </a:r>
          </a:p>
          <a:p>
            <a:pPr marL="0" indent="0">
              <a:buNone/>
            </a:pPr>
            <a:r>
              <a:rPr lang="en-IN" sz="1400" dirty="0">
                <a:solidFill>
                  <a:srgbClr val="FF0000"/>
                </a:solidFill>
              </a:rPr>
              <a:t>//myClass2=myClass1; </a:t>
            </a:r>
          </a:p>
          <a:p>
            <a:pPr marL="0" indent="0">
              <a:buNone/>
            </a:pPr>
            <a:r>
              <a:rPr lang="en-IN" sz="1400" dirty="0">
                <a:solidFill>
                  <a:srgbClr val="FF0000"/>
                </a:solidFill>
              </a:rPr>
              <a:t>// compilation error since </a:t>
            </a:r>
            <a:r>
              <a:rPr lang="en-IN" sz="1400" dirty="0" err="1">
                <a:solidFill>
                  <a:srgbClr val="FF0000"/>
                </a:solidFill>
              </a:rPr>
              <a:t>MyClass</a:t>
            </a:r>
            <a:r>
              <a:rPr lang="en-IN" sz="1400" dirty="0">
                <a:solidFill>
                  <a:srgbClr val="FF0000"/>
                </a:solidFill>
              </a:rPr>
              <a:t>&lt;String&gt; is not a        </a:t>
            </a:r>
            <a:r>
              <a:rPr lang="en-IN" sz="1400" dirty="0" err="1">
                <a:solidFill>
                  <a:srgbClr val="FF0000"/>
                </a:solidFill>
              </a:rPr>
              <a:t>MyClass</a:t>
            </a:r>
            <a:r>
              <a:rPr lang="en-IN" sz="1400" dirty="0">
                <a:solidFill>
                  <a:srgbClr val="FF0000"/>
                </a:solidFill>
              </a:rPr>
              <a:t>&lt;Object&gt;</a:t>
            </a:r>
          </a:p>
          <a:p>
            <a:pPr marL="0" indent="0">
              <a:buNone/>
            </a:pPr>
            <a:r>
              <a:rPr lang="en-IN" sz="1400" dirty="0">
                <a:solidFill>
                  <a:srgbClr val="FF0000"/>
                </a:solidFill>
              </a:rPr>
              <a:t>		</a:t>
            </a:r>
            <a:r>
              <a:rPr lang="en-IN" sz="1400" dirty="0" err="1">
                <a:solidFill>
                  <a:srgbClr val="FF0000"/>
                </a:solidFill>
              </a:rPr>
              <a:t>obj</a:t>
            </a:r>
            <a:r>
              <a:rPr lang="en-IN" sz="1400" dirty="0">
                <a:solidFill>
                  <a:srgbClr val="FF0000"/>
                </a:solidFill>
              </a:rPr>
              <a:t> = myClass1; </a:t>
            </a:r>
          </a:p>
          <a:p>
            <a:pPr marL="0" indent="0">
              <a:buNone/>
            </a:pPr>
            <a:r>
              <a:rPr lang="en-IN" sz="1400" dirty="0">
                <a:solidFill>
                  <a:srgbClr val="FF0000"/>
                </a:solidFill>
              </a:rPr>
              <a:t>	// </a:t>
            </a:r>
            <a:r>
              <a:rPr lang="en-IN" sz="1400" dirty="0" err="1">
                <a:solidFill>
                  <a:srgbClr val="FF0000"/>
                </a:solidFill>
              </a:rPr>
              <a:t>MyClass</a:t>
            </a:r>
            <a:r>
              <a:rPr lang="en-IN" sz="1400" dirty="0">
                <a:solidFill>
                  <a:srgbClr val="FF0000"/>
                </a:solidFill>
              </a:rPr>
              <a:t>&lt;T&gt; parent is Object}	</a:t>
            </a:r>
          </a:p>
          <a:p>
            <a:pPr marL="0" indent="0">
              <a:buNone/>
            </a:pPr>
            <a:r>
              <a:rPr lang="en-IN" sz="1400" dirty="0">
                <a:solidFill>
                  <a:srgbClr val="FF0000"/>
                </a:solidFill>
              </a:rPr>
              <a:t>	public static class </a:t>
            </a:r>
            <a:r>
              <a:rPr lang="en-IN" sz="1400" dirty="0" err="1">
                <a:solidFill>
                  <a:srgbClr val="FF0000"/>
                </a:solidFill>
              </a:rPr>
              <a:t>MyClass</a:t>
            </a:r>
            <a:r>
              <a:rPr lang="en-IN" sz="1400" dirty="0">
                <a:solidFill>
                  <a:srgbClr val="FF0000"/>
                </a:solidFill>
              </a:rPr>
              <a:t>&lt;T&gt;{}}</a:t>
            </a:r>
            <a:r>
              <a:rPr lang="en-IN" dirty="0"/>
              <a:t> </a:t>
            </a:r>
          </a:p>
          <a:p>
            <a:pPr marL="0" indent="0">
              <a:buNone/>
            </a:pPr>
            <a:r>
              <a:rPr lang="en-IN" sz="1400" dirty="0"/>
              <a:t>We are not allowed to assign </a:t>
            </a:r>
            <a:r>
              <a:rPr lang="en-IN" sz="1400" dirty="0" err="1"/>
              <a:t>MyClass</a:t>
            </a:r>
            <a:r>
              <a:rPr lang="en-IN" sz="1400" dirty="0"/>
              <a:t>&lt;String&gt; variable to </a:t>
            </a:r>
            <a:r>
              <a:rPr lang="en-IN" sz="1400" dirty="0" err="1"/>
              <a:t>MyClass</a:t>
            </a:r>
            <a:r>
              <a:rPr lang="en-IN" sz="1400" dirty="0"/>
              <a:t>&lt;Object&gt; variable because they are not related, in fact </a:t>
            </a:r>
            <a:r>
              <a:rPr lang="en-IN" sz="1400" dirty="0" err="1"/>
              <a:t>MyClass</a:t>
            </a:r>
            <a:r>
              <a:rPr lang="en-IN" sz="1400" dirty="0"/>
              <a:t>&lt;T&gt; parent is Object</a:t>
            </a:r>
            <a:r>
              <a:rPr lang="en-IN" dirty="0"/>
              <a:t>.</a:t>
            </a:r>
            <a:br>
              <a:rPr lang="en-IN" sz="1400" dirty="0"/>
            </a:br>
            <a:endParaRPr lang="en-IN" sz="1400" dirty="0">
              <a:solidFill>
                <a:srgbClr val="FF0000"/>
              </a:solidFill>
            </a:endParaRPr>
          </a:p>
          <a:p>
            <a:pPr marL="0" indent="0">
              <a:buNone/>
            </a:pPr>
            <a:endParaRPr lang="en-IN" sz="1400" dirty="0"/>
          </a:p>
        </p:txBody>
      </p:sp>
    </p:spTree>
    <p:extLst>
      <p:ext uri="{BB962C8B-B14F-4D97-AF65-F5344CB8AC3E}">
        <p14:creationId xmlns:p14="http://schemas.microsoft.com/office/powerpoint/2010/main" val="280056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B053-D962-4597-BBED-AD0A4099A065}"/>
              </a:ext>
            </a:extLst>
          </p:cNvPr>
          <p:cNvSpPr>
            <a:spLocks noGrp="1"/>
          </p:cNvSpPr>
          <p:nvPr>
            <p:ph type="title"/>
          </p:nvPr>
        </p:nvSpPr>
        <p:spPr/>
        <p:txBody>
          <a:bodyPr>
            <a:normAutofit fontScale="90000"/>
          </a:bodyPr>
          <a:lstStyle/>
          <a:p>
            <a:r>
              <a:rPr lang="en-IN" b="1" dirty="0"/>
              <a:t>Java Generic Classes and Subtyping</a:t>
            </a:r>
            <a:br>
              <a:rPr lang="en-IN" b="1" dirty="0"/>
            </a:br>
            <a:endParaRPr lang="en-IN" dirty="0"/>
          </a:p>
        </p:txBody>
      </p:sp>
      <p:sp>
        <p:nvSpPr>
          <p:cNvPr id="3" name="Content Placeholder 2">
            <a:extLst>
              <a:ext uri="{FF2B5EF4-FFF2-40B4-BE49-F238E27FC236}">
                <a16:creationId xmlns:a16="http://schemas.microsoft.com/office/drawing/2014/main" id="{8C3EF304-6051-4497-ADCB-75FCBDFCB22E}"/>
              </a:ext>
            </a:extLst>
          </p:cNvPr>
          <p:cNvSpPr>
            <a:spLocks noGrp="1"/>
          </p:cNvSpPr>
          <p:nvPr>
            <p:ph idx="1"/>
          </p:nvPr>
        </p:nvSpPr>
        <p:spPr/>
        <p:txBody>
          <a:bodyPr>
            <a:normAutofit fontScale="85000" lnSpcReduction="10000"/>
          </a:bodyPr>
          <a:lstStyle/>
          <a:p>
            <a:pPr marL="0" indent="0">
              <a:buNone/>
            </a:pPr>
            <a:r>
              <a:rPr lang="en-IN" dirty="0"/>
              <a:t>We can subtype a generic class or interface by extending or implementing it. The relationship between the type parameters of one class or interface and the type parameters of another are determined by the extends and implements clauses.</a:t>
            </a:r>
          </a:p>
          <a:p>
            <a:pPr marL="0" indent="0">
              <a:buNone/>
            </a:pPr>
            <a:r>
              <a:rPr lang="en-IN" dirty="0"/>
              <a:t>For example, </a:t>
            </a:r>
            <a:r>
              <a:rPr lang="en-IN" dirty="0" err="1"/>
              <a:t>ArrayList</a:t>
            </a:r>
            <a:r>
              <a:rPr lang="en-IN" dirty="0"/>
              <a:t>&lt;E&gt; implements List&lt;E&gt; that extends Collection&lt;E&gt;, so </a:t>
            </a:r>
            <a:r>
              <a:rPr lang="en-IN" dirty="0" err="1"/>
              <a:t>ArrayList</a:t>
            </a:r>
            <a:r>
              <a:rPr lang="en-IN" dirty="0"/>
              <a:t>&lt;String&gt; is a subtype of List&lt;String&gt; and List&lt;String&gt; is subtype of Collection&lt;String&gt;.</a:t>
            </a:r>
          </a:p>
          <a:p>
            <a:pPr marL="0" indent="0">
              <a:buNone/>
            </a:pPr>
            <a:r>
              <a:rPr lang="en-IN" dirty="0"/>
              <a:t>The subtyping relationship is preserved as long as we don’t change the type argument, below shows an example of multiple type parameters.</a:t>
            </a:r>
          </a:p>
          <a:p>
            <a:pPr marL="0" indent="0">
              <a:buNone/>
            </a:pPr>
            <a:endParaRPr lang="de-DE" dirty="0"/>
          </a:p>
          <a:p>
            <a:pPr marL="0" indent="0">
              <a:buNone/>
            </a:pPr>
            <a:r>
              <a:rPr lang="de-DE" dirty="0">
                <a:solidFill>
                  <a:srgbClr val="FF0000"/>
                </a:solidFill>
              </a:rPr>
              <a:t>interface MyList&lt;E,T&gt; extends List&lt;E&gt;{</a:t>
            </a:r>
          </a:p>
          <a:p>
            <a:pPr marL="0" indent="0">
              <a:buNone/>
            </a:pPr>
            <a:r>
              <a:rPr lang="de-DE" dirty="0">
                <a:solidFill>
                  <a:srgbClr val="FF0000"/>
                </a:solidFill>
              </a:rPr>
              <a:t>}</a:t>
            </a:r>
          </a:p>
          <a:p>
            <a:pPr marL="0" indent="0">
              <a:buNone/>
            </a:pPr>
            <a:r>
              <a:rPr lang="en-IN" dirty="0"/>
              <a:t>The subtypes of </a:t>
            </a:r>
          </a:p>
          <a:p>
            <a:pPr marL="0" indent="0">
              <a:buNone/>
            </a:pPr>
            <a:r>
              <a:rPr lang="en-IN" dirty="0">
                <a:solidFill>
                  <a:srgbClr val="FF0000"/>
                </a:solidFill>
              </a:rPr>
              <a:t>List&lt;String&gt; can be </a:t>
            </a:r>
            <a:r>
              <a:rPr lang="en-IN" dirty="0" err="1">
                <a:solidFill>
                  <a:srgbClr val="FF0000"/>
                </a:solidFill>
              </a:rPr>
              <a:t>MyList</a:t>
            </a:r>
            <a:r>
              <a:rPr lang="en-IN" dirty="0">
                <a:solidFill>
                  <a:srgbClr val="FF0000"/>
                </a:solidFill>
              </a:rPr>
              <a:t>&lt;</a:t>
            </a:r>
            <a:r>
              <a:rPr lang="en-IN" dirty="0" err="1">
                <a:solidFill>
                  <a:srgbClr val="FF0000"/>
                </a:solidFill>
              </a:rPr>
              <a:t>String,Object</a:t>
            </a:r>
            <a:r>
              <a:rPr lang="en-IN" dirty="0">
                <a:solidFill>
                  <a:srgbClr val="FF0000"/>
                </a:solidFill>
              </a:rPr>
              <a:t>&gt;, </a:t>
            </a:r>
            <a:r>
              <a:rPr lang="en-IN" dirty="0" err="1">
                <a:solidFill>
                  <a:srgbClr val="FF0000"/>
                </a:solidFill>
              </a:rPr>
              <a:t>MyList</a:t>
            </a:r>
            <a:r>
              <a:rPr lang="en-IN" dirty="0">
                <a:solidFill>
                  <a:srgbClr val="FF0000"/>
                </a:solidFill>
              </a:rPr>
              <a:t>&lt;</a:t>
            </a:r>
            <a:r>
              <a:rPr lang="en-IN" dirty="0" err="1">
                <a:solidFill>
                  <a:srgbClr val="FF0000"/>
                </a:solidFill>
              </a:rPr>
              <a:t>String,Integer</a:t>
            </a:r>
            <a:r>
              <a:rPr lang="en-IN" dirty="0">
                <a:solidFill>
                  <a:srgbClr val="FF0000"/>
                </a:solidFill>
              </a:rPr>
              <a:t>&gt; and so on.</a:t>
            </a: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de-DE" dirty="0">
              <a:solidFill>
                <a:srgbClr val="FF0000"/>
              </a:solidFill>
            </a:endParaRPr>
          </a:p>
          <a:p>
            <a:pPr marL="0" indent="0">
              <a:buNone/>
            </a:pPr>
            <a:endParaRPr lang="en-IN" dirty="0"/>
          </a:p>
        </p:txBody>
      </p:sp>
    </p:spTree>
    <p:extLst>
      <p:ext uri="{BB962C8B-B14F-4D97-AF65-F5344CB8AC3E}">
        <p14:creationId xmlns:p14="http://schemas.microsoft.com/office/powerpoint/2010/main" val="21559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11F8-5B05-49C3-8DEC-AFD860D601CA}"/>
              </a:ext>
            </a:extLst>
          </p:cNvPr>
          <p:cNvSpPr>
            <a:spLocks noGrp="1"/>
          </p:cNvSpPr>
          <p:nvPr>
            <p:ph type="title"/>
          </p:nvPr>
        </p:nvSpPr>
        <p:spPr/>
        <p:txBody>
          <a:bodyPr>
            <a:normAutofit fontScale="90000"/>
          </a:bodyPr>
          <a:lstStyle/>
          <a:p>
            <a:pPr fontAlgn="base"/>
            <a:r>
              <a:rPr lang="en-IN" dirty="0"/>
              <a:t>Wildcards in Java</a:t>
            </a:r>
            <a:br>
              <a:rPr lang="en-IN" dirty="0"/>
            </a:br>
            <a:br>
              <a:rPr lang="en-IN" dirty="0"/>
            </a:br>
            <a:endParaRPr lang="en-IN" dirty="0"/>
          </a:p>
        </p:txBody>
      </p:sp>
      <p:sp>
        <p:nvSpPr>
          <p:cNvPr id="3" name="Content Placeholder 2">
            <a:extLst>
              <a:ext uri="{FF2B5EF4-FFF2-40B4-BE49-F238E27FC236}">
                <a16:creationId xmlns:a16="http://schemas.microsoft.com/office/drawing/2014/main" id="{C2B619C3-4E43-4A09-8116-EFE4D11427CE}"/>
              </a:ext>
            </a:extLst>
          </p:cNvPr>
          <p:cNvSpPr>
            <a:spLocks noGrp="1"/>
          </p:cNvSpPr>
          <p:nvPr>
            <p:ph idx="1"/>
          </p:nvPr>
        </p:nvSpPr>
        <p:spPr/>
        <p:txBody>
          <a:bodyPr/>
          <a:lstStyle/>
          <a:p>
            <a:r>
              <a:rPr lang="en-IN" dirty="0"/>
              <a:t>The question mark (?) is known as the wildcard in generic programming .</a:t>
            </a:r>
          </a:p>
          <a:p>
            <a:pPr fontAlgn="base"/>
            <a:r>
              <a:rPr lang="en-IN" dirty="0"/>
              <a:t>It represents an unknown type. </a:t>
            </a:r>
          </a:p>
          <a:p>
            <a:pPr fontAlgn="base"/>
            <a:r>
              <a:rPr lang="en-IN" dirty="0"/>
              <a:t>The wildcard can be used in a variety of situations such as the type of a parameter, field, or local variable; sometimes as a return type. </a:t>
            </a:r>
          </a:p>
          <a:p>
            <a:pPr fontAlgn="base"/>
            <a:r>
              <a:rPr lang="en-IN" dirty="0"/>
              <a:t>Unlike arrays, different instantiations of a generic type are not compatible with each other, not even explicitly. This incompatibility may be softened by the wildcard if ? is used as an actual type parameter.</a:t>
            </a:r>
          </a:p>
          <a:p>
            <a:br>
              <a:rPr lang="en-IN" dirty="0"/>
            </a:br>
            <a:endParaRPr lang="en-IN" dirty="0"/>
          </a:p>
        </p:txBody>
      </p:sp>
    </p:spTree>
    <p:extLst>
      <p:ext uri="{BB962C8B-B14F-4D97-AF65-F5344CB8AC3E}">
        <p14:creationId xmlns:p14="http://schemas.microsoft.com/office/powerpoint/2010/main" val="411674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85CC-0B0C-4C8D-9276-59952F7E4518}"/>
              </a:ext>
            </a:extLst>
          </p:cNvPr>
          <p:cNvSpPr>
            <a:spLocks noGrp="1"/>
          </p:cNvSpPr>
          <p:nvPr>
            <p:ph type="title"/>
          </p:nvPr>
        </p:nvSpPr>
        <p:spPr/>
        <p:txBody>
          <a:bodyPr>
            <a:normAutofit fontScale="90000"/>
          </a:bodyPr>
          <a:lstStyle/>
          <a:p>
            <a:pPr fontAlgn="base"/>
            <a:r>
              <a:rPr lang="en-IN" b="1" dirty="0"/>
              <a:t>Types of wildcards in Java:</a:t>
            </a:r>
            <a:br>
              <a:rPr lang="en-IN" dirty="0"/>
            </a:br>
            <a:br>
              <a:rPr lang="en-IN" dirty="0"/>
            </a:br>
            <a:endParaRPr lang="en-IN" dirty="0"/>
          </a:p>
        </p:txBody>
      </p:sp>
      <p:sp>
        <p:nvSpPr>
          <p:cNvPr id="3" name="Content Placeholder 2">
            <a:extLst>
              <a:ext uri="{FF2B5EF4-FFF2-40B4-BE49-F238E27FC236}">
                <a16:creationId xmlns:a16="http://schemas.microsoft.com/office/drawing/2014/main" id="{3041D22D-B97C-44EA-BEAA-FF87B36BA09B}"/>
              </a:ext>
            </a:extLst>
          </p:cNvPr>
          <p:cNvSpPr>
            <a:spLocks noGrp="1"/>
          </p:cNvSpPr>
          <p:nvPr>
            <p:ph idx="1"/>
          </p:nvPr>
        </p:nvSpPr>
        <p:spPr>
          <a:xfrm>
            <a:off x="4823791" y="119270"/>
            <a:ext cx="7248939" cy="5932538"/>
          </a:xfrm>
        </p:spPr>
        <p:txBody>
          <a:bodyPr>
            <a:normAutofit fontScale="92500" lnSpcReduction="20000"/>
          </a:bodyPr>
          <a:lstStyle/>
          <a:p>
            <a:endParaRPr lang="en-IN" b="1" dirty="0"/>
          </a:p>
          <a:p>
            <a:pPr marL="0" indent="0" algn="ctr">
              <a:buNone/>
            </a:pPr>
            <a:endParaRPr lang="en-IN" b="1" dirty="0"/>
          </a:p>
          <a:p>
            <a:pPr marL="0" indent="0" algn="ctr">
              <a:buNone/>
            </a:pPr>
            <a:r>
              <a:rPr lang="en-IN" b="1" dirty="0"/>
              <a:t>Java Generics Upper Bounded Wildcard</a:t>
            </a:r>
          </a:p>
          <a:p>
            <a:pPr marL="0" indent="0">
              <a:buNone/>
            </a:pPr>
            <a:r>
              <a:rPr lang="en-IN" dirty="0"/>
              <a:t>Upper bounded wildcards are used to relax the restriction on the type of variable in a method. Suppose we want to write a method that will return the sum of numbers in the list, so our implementation will be something like this.</a:t>
            </a:r>
          </a:p>
          <a:p>
            <a:pPr marL="457200" lvl="1" indent="0">
              <a:buNone/>
            </a:pPr>
            <a:r>
              <a:rPr lang="en-IN" dirty="0">
                <a:solidFill>
                  <a:srgbClr val="FF0000"/>
                </a:solidFill>
              </a:rPr>
              <a:t>public static double sum(List&lt;Number&gt; list){</a:t>
            </a:r>
          </a:p>
          <a:p>
            <a:pPr marL="457200" lvl="1" indent="0">
              <a:buNone/>
            </a:pPr>
            <a:r>
              <a:rPr lang="en-IN" dirty="0">
                <a:solidFill>
                  <a:srgbClr val="FF0000"/>
                </a:solidFill>
              </a:rPr>
              <a:t>		double sum = 0;</a:t>
            </a:r>
          </a:p>
          <a:p>
            <a:pPr marL="457200" lvl="1" indent="0">
              <a:buNone/>
            </a:pPr>
            <a:r>
              <a:rPr lang="en-IN" dirty="0">
                <a:solidFill>
                  <a:srgbClr val="FF0000"/>
                </a:solidFill>
              </a:rPr>
              <a:t>		for(Number n : list){</a:t>
            </a:r>
          </a:p>
          <a:p>
            <a:pPr marL="457200" lvl="1" indent="0">
              <a:buNone/>
            </a:pPr>
            <a:r>
              <a:rPr lang="en-IN" dirty="0">
                <a:solidFill>
                  <a:srgbClr val="FF0000"/>
                </a:solidFill>
              </a:rPr>
              <a:t>			sum += </a:t>
            </a:r>
            <a:r>
              <a:rPr lang="en-IN" dirty="0" err="1">
                <a:solidFill>
                  <a:srgbClr val="FF0000"/>
                </a:solidFill>
              </a:rPr>
              <a:t>n.doubleValue</a:t>
            </a:r>
            <a:r>
              <a:rPr lang="en-IN" dirty="0">
                <a:solidFill>
                  <a:srgbClr val="FF0000"/>
                </a:solidFill>
              </a:rPr>
              <a:t>();</a:t>
            </a:r>
          </a:p>
          <a:p>
            <a:pPr marL="457200" lvl="1" indent="0">
              <a:buNone/>
            </a:pPr>
            <a:r>
              <a:rPr lang="en-IN" dirty="0">
                <a:solidFill>
                  <a:srgbClr val="FF0000"/>
                </a:solidFill>
              </a:rPr>
              <a:t>		}		return sum; } </a:t>
            </a:r>
          </a:p>
          <a:p>
            <a:pPr marL="0" indent="0">
              <a:buNone/>
            </a:pPr>
            <a:r>
              <a:rPr lang="en-IN" sz="1600" dirty="0"/>
              <a:t>the problem with above implementation is that it won’t work with List of Integers or Doubles because we know that List&lt;Integer&gt; and List&lt;Double&gt; are not related, this is when upper bounded wildcard is helpful. We use generics wildcard with extends keyword and the upper bound class or interface that will allow us to pass argument of upper bound or it’s subclasses types.</a:t>
            </a:r>
          </a:p>
          <a:p>
            <a:pPr marL="0" indent="0">
              <a:buNone/>
            </a:pPr>
            <a:endParaRPr lang="en-IN" sz="1600" dirty="0"/>
          </a:p>
          <a:p>
            <a:pPr marL="0" indent="0">
              <a:buNone/>
            </a:pPr>
            <a:r>
              <a:rPr lang="en-IN" sz="1600" dirty="0"/>
              <a:t>The above implementation can be modified like below program.</a:t>
            </a:r>
          </a:p>
          <a:p>
            <a:pPr marL="457200" lvl="1" indent="0">
              <a:buNone/>
            </a:pPr>
            <a:endParaRPr lang="en-IN" b="1" dirty="0"/>
          </a:p>
          <a:p>
            <a:pPr marL="457200" lvl="1" indent="0">
              <a:buNone/>
            </a:pPr>
            <a:endParaRPr lang="en-IN" b="1" dirty="0"/>
          </a:p>
          <a:p>
            <a:pPr lvl="1"/>
            <a:endParaRPr lang="en-IN" b="1" dirty="0"/>
          </a:p>
          <a:p>
            <a:pPr lvl="1"/>
            <a:endParaRPr lang="en-IN" dirty="0"/>
          </a:p>
        </p:txBody>
      </p:sp>
    </p:spTree>
    <p:extLst>
      <p:ext uri="{BB962C8B-B14F-4D97-AF65-F5344CB8AC3E}">
        <p14:creationId xmlns:p14="http://schemas.microsoft.com/office/powerpoint/2010/main" val="338499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BD10-562F-48E7-9BC4-2D5EFF4176AC}"/>
              </a:ext>
            </a:extLst>
          </p:cNvPr>
          <p:cNvSpPr>
            <a:spLocks noGrp="1"/>
          </p:cNvSpPr>
          <p:nvPr>
            <p:ph type="title"/>
          </p:nvPr>
        </p:nvSpPr>
        <p:spPr/>
        <p:txBody>
          <a:bodyPr/>
          <a:lstStyle/>
          <a:p>
            <a:r>
              <a:rPr lang="en-IN" dirty="0" err="1"/>
              <a:t>WildCards</a:t>
            </a:r>
            <a:r>
              <a:rPr lang="en-IN" dirty="0"/>
              <a:t> Example</a:t>
            </a:r>
          </a:p>
        </p:txBody>
      </p:sp>
      <p:sp>
        <p:nvSpPr>
          <p:cNvPr id="3" name="Content Placeholder 2">
            <a:extLst>
              <a:ext uri="{FF2B5EF4-FFF2-40B4-BE49-F238E27FC236}">
                <a16:creationId xmlns:a16="http://schemas.microsoft.com/office/drawing/2014/main" id="{A764ABC6-50A1-41F6-9611-54A5BED871AB}"/>
              </a:ext>
            </a:extLst>
          </p:cNvPr>
          <p:cNvSpPr>
            <a:spLocks noGrp="1"/>
          </p:cNvSpPr>
          <p:nvPr>
            <p:ph idx="1"/>
          </p:nvPr>
        </p:nvSpPr>
        <p:spPr>
          <a:xfrm>
            <a:off x="4611756" y="212035"/>
            <a:ext cx="7248939" cy="6242870"/>
          </a:xfrm>
        </p:spPr>
        <p:txBody>
          <a:bodyPr>
            <a:noAutofit/>
          </a:bodyPr>
          <a:lstStyle/>
          <a:p>
            <a:pPr marL="0" indent="0">
              <a:buNone/>
            </a:pPr>
            <a:r>
              <a:rPr lang="en-IN" sz="1200" dirty="0"/>
              <a:t>import </a:t>
            </a:r>
            <a:r>
              <a:rPr lang="en-IN" sz="1200" dirty="0" err="1"/>
              <a:t>java.util.ArrayList</a:t>
            </a:r>
            <a:r>
              <a:rPr lang="en-IN" sz="1200" dirty="0"/>
              <a:t>;</a:t>
            </a:r>
          </a:p>
          <a:p>
            <a:pPr marL="0" indent="0">
              <a:buNone/>
            </a:pPr>
            <a:r>
              <a:rPr lang="en-IN" sz="1200" dirty="0"/>
              <a:t>import </a:t>
            </a:r>
            <a:r>
              <a:rPr lang="en-IN" sz="1200" dirty="0" err="1"/>
              <a:t>java.util.List</a:t>
            </a:r>
            <a:r>
              <a:rPr lang="en-IN" sz="1200" dirty="0"/>
              <a:t>;</a:t>
            </a:r>
          </a:p>
          <a:p>
            <a:pPr marL="0" indent="0">
              <a:buNone/>
            </a:pPr>
            <a:r>
              <a:rPr lang="en-IN" sz="1200" dirty="0"/>
              <a:t>public class </a:t>
            </a:r>
            <a:r>
              <a:rPr lang="en-IN" sz="1200" dirty="0" err="1"/>
              <a:t>GenericsWildcards</a:t>
            </a:r>
            <a:r>
              <a:rPr lang="en-IN" sz="1200" dirty="0"/>
              <a:t> {</a:t>
            </a:r>
          </a:p>
          <a:p>
            <a:pPr marL="0" indent="0">
              <a:buNone/>
            </a:pPr>
            <a:r>
              <a:rPr lang="en-IN" sz="1200" dirty="0"/>
              <a:t>	public static void main(String[] </a:t>
            </a:r>
            <a:r>
              <a:rPr lang="en-IN" sz="1200" dirty="0" err="1"/>
              <a:t>args</a:t>
            </a:r>
            <a:r>
              <a:rPr lang="en-IN" sz="1200" dirty="0"/>
              <a:t>) {</a:t>
            </a:r>
          </a:p>
          <a:p>
            <a:pPr marL="0" indent="0">
              <a:buNone/>
            </a:pPr>
            <a:r>
              <a:rPr lang="en-IN" sz="1200" dirty="0"/>
              <a:t>	List&lt;Integer&gt; </a:t>
            </a:r>
            <a:r>
              <a:rPr lang="en-IN" sz="1200" dirty="0" err="1"/>
              <a:t>ints</a:t>
            </a:r>
            <a:r>
              <a:rPr lang="en-IN" sz="1200" dirty="0"/>
              <a:t> = new </a:t>
            </a:r>
            <a:r>
              <a:rPr lang="en-IN" sz="1200" dirty="0" err="1"/>
              <a:t>ArrayList</a:t>
            </a:r>
            <a:r>
              <a:rPr lang="en-IN" sz="1200" dirty="0"/>
              <a:t>&lt;&gt;();</a:t>
            </a:r>
          </a:p>
          <a:p>
            <a:pPr marL="0" indent="0">
              <a:buNone/>
            </a:pPr>
            <a:r>
              <a:rPr lang="en-IN" sz="1200" dirty="0"/>
              <a:t>	</a:t>
            </a:r>
            <a:r>
              <a:rPr lang="en-IN" sz="1200" dirty="0" err="1"/>
              <a:t>ints.add</a:t>
            </a:r>
            <a:r>
              <a:rPr lang="en-IN" sz="1200" dirty="0"/>
              <a:t>(3); </a:t>
            </a:r>
            <a:r>
              <a:rPr lang="en-IN" sz="1200" dirty="0" err="1"/>
              <a:t>ints.add</a:t>
            </a:r>
            <a:r>
              <a:rPr lang="en-IN" sz="1200" dirty="0"/>
              <a:t>(5); </a:t>
            </a:r>
            <a:r>
              <a:rPr lang="en-IN" sz="1200" dirty="0" err="1"/>
              <a:t>ints.add</a:t>
            </a:r>
            <a:r>
              <a:rPr lang="en-IN" sz="1200" dirty="0"/>
              <a:t>(10);</a:t>
            </a:r>
          </a:p>
          <a:p>
            <a:pPr marL="0" indent="0">
              <a:buNone/>
            </a:pPr>
            <a:r>
              <a:rPr lang="en-IN" sz="1200" dirty="0"/>
              <a:t>	double sum = sum(</a:t>
            </a:r>
            <a:r>
              <a:rPr lang="en-IN" sz="1200" dirty="0" err="1"/>
              <a:t>ints</a:t>
            </a:r>
            <a:r>
              <a:rPr lang="en-IN" sz="1200" dirty="0"/>
              <a:t>);</a:t>
            </a:r>
          </a:p>
          <a:p>
            <a:pPr marL="0" indent="0">
              <a:buNone/>
            </a:pPr>
            <a:r>
              <a:rPr lang="en-IN" sz="1200" dirty="0"/>
              <a:t>	</a:t>
            </a:r>
            <a:r>
              <a:rPr lang="en-IN" sz="1200" dirty="0" err="1"/>
              <a:t>System.out.println</a:t>
            </a:r>
            <a:r>
              <a:rPr lang="en-IN" sz="1200" dirty="0"/>
              <a:t>("Sum of </a:t>
            </a:r>
            <a:r>
              <a:rPr lang="en-IN" sz="1200" dirty="0" err="1"/>
              <a:t>ints</a:t>
            </a:r>
            <a:r>
              <a:rPr lang="en-IN" sz="1200" dirty="0"/>
              <a:t>="+sum);</a:t>
            </a:r>
          </a:p>
          <a:p>
            <a:pPr marL="0" indent="0">
              <a:buNone/>
            </a:pPr>
            <a:r>
              <a:rPr lang="en-IN" sz="1200" dirty="0"/>
              <a:t>}	public static double sum(List&lt;? extends Number&gt; list){</a:t>
            </a:r>
          </a:p>
          <a:p>
            <a:pPr marL="0" indent="0">
              <a:buNone/>
            </a:pPr>
            <a:r>
              <a:rPr lang="en-IN" sz="1200" dirty="0"/>
              <a:t>		double sum = 0;</a:t>
            </a:r>
          </a:p>
          <a:p>
            <a:pPr marL="0" indent="0">
              <a:buNone/>
            </a:pPr>
            <a:r>
              <a:rPr lang="en-IN" sz="1200" dirty="0"/>
              <a:t>		for(Number n : list){</a:t>
            </a:r>
          </a:p>
          <a:p>
            <a:pPr marL="0" indent="0">
              <a:buNone/>
            </a:pPr>
            <a:r>
              <a:rPr lang="en-IN" sz="1200" dirty="0"/>
              <a:t>		sum += </a:t>
            </a:r>
            <a:r>
              <a:rPr lang="en-IN" sz="1200" dirty="0" err="1"/>
              <a:t>n.doubleValue</a:t>
            </a:r>
            <a:r>
              <a:rPr lang="en-IN" sz="1200" dirty="0"/>
              <a:t>();		}</a:t>
            </a:r>
          </a:p>
          <a:p>
            <a:pPr marL="0" indent="0">
              <a:buNone/>
            </a:pPr>
            <a:r>
              <a:rPr lang="en-IN" sz="1200" dirty="0"/>
              <a:t>		return sum;	}}</a:t>
            </a:r>
          </a:p>
          <a:p>
            <a:pPr marL="0" indent="0">
              <a:buNone/>
            </a:pPr>
            <a:r>
              <a:rPr lang="en-IN" sz="1600" dirty="0"/>
              <a:t>It’s similar like writing our code in terms of interface, in above method we can use all the methods of upper bound class Number. Note that with upper bounded list, we are not allowed to add any object to the list except null. If we will try to add an element to the list inside the sum method, the program won’t compile.</a:t>
            </a:r>
            <a:endParaRPr lang="en-IN" sz="1400" dirty="0"/>
          </a:p>
          <a:p>
            <a:pPr marL="0" indent="0">
              <a:buNone/>
            </a:pPr>
            <a:endParaRPr lang="en-IN" sz="1200" dirty="0"/>
          </a:p>
        </p:txBody>
      </p:sp>
    </p:spTree>
    <p:extLst>
      <p:ext uri="{BB962C8B-B14F-4D97-AF65-F5344CB8AC3E}">
        <p14:creationId xmlns:p14="http://schemas.microsoft.com/office/powerpoint/2010/main" val="178464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290A-0FAD-4F6C-A303-BBBCE79F8A9C}"/>
              </a:ext>
            </a:extLst>
          </p:cNvPr>
          <p:cNvSpPr>
            <a:spLocks noGrp="1"/>
          </p:cNvSpPr>
          <p:nvPr>
            <p:ph type="title"/>
          </p:nvPr>
        </p:nvSpPr>
        <p:spPr/>
        <p:txBody>
          <a:bodyPr>
            <a:normAutofit fontScale="90000"/>
          </a:bodyPr>
          <a:lstStyle/>
          <a:p>
            <a:r>
              <a:rPr lang="en-IN" b="1" dirty="0"/>
              <a:t>Java Generics Unbounded Wildcard</a:t>
            </a:r>
            <a:br>
              <a:rPr lang="en-IN" b="1" dirty="0"/>
            </a:br>
            <a:br>
              <a:rPr lang="en-IN" dirty="0"/>
            </a:br>
            <a:endParaRPr lang="en-IN" dirty="0"/>
          </a:p>
        </p:txBody>
      </p:sp>
      <p:sp>
        <p:nvSpPr>
          <p:cNvPr id="3" name="Content Placeholder 2">
            <a:extLst>
              <a:ext uri="{FF2B5EF4-FFF2-40B4-BE49-F238E27FC236}">
                <a16:creationId xmlns:a16="http://schemas.microsoft.com/office/drawing/2014/main" id="{31587141-EB60-4991-A86C-599D1A257D99}"/>
              </a:ext>
            </a:extLst>
          </p:cNvPr>
          <p:cNvSpPr>
            <a:spLocks noGrp="1"/>
          </p:cNvSpPr>
          <p:nvPr>
            <p:ph idx="1"/>
          </p:nvPr>
        </p:nvSpPr>
        <p:spPr/>
        <p:txBody>
          <a:bodyPr>
            <a:normAutofit fontScale="92500" lnSpcReduction="10000"/>
          </a:bodyPr>
          <a:lstStyle/>
          <a:p>
            <a:r>
              <a:rPr lang="en-IN" dirty="0"/>
              <a:t>Sometimes we have a situation where we want our generic method to be working with all types, in this case unbounded wildcard can be used. Its same as using &lt;? extends Object&gt;.</a:t>
            </a:r>
          </a:p>
          <a:p>
            <a:pPr marL="0" indent="0">
              <a:buNone/>
            </a:pPr>
            <a:r>
              <a:rPr lang="en-IN" dirty="0">
                <a:solidFill>
                  <a:srgbClr val="FF0000"/>
                </a:solidFill>
              </a:rPr>
              <a:t>public static void </a:t>
            </a:r>
            <a:r>
              <a:rPr lang="en-IN" dirty="0" err="1">
                <a:solidFill>
                  <a:srgbClr val="FF0000"/>
                </a:solidFill>
              </a:rPr>
              <a:t>printData</a:t>
            </a:r>
            <a:r>
              <a:rPr lang="en-IN" dirty="0">
                <a:solidFill>
                  <a:srgbClr val="FF0000"/>
                </a:solidFill>
              </a:rPr>
              <a:t>(List&lt;?&gt; list){</a:t>
            </a:r>
          </a:p>
          <a:p>
            <a:pPr marL="0" indent="0">
              <a:buNone/>
            </a:pPr>
            <a:r>
              <a:rPr lang="en-IN" dirty="0">
                <a:solidFill>
                  <a:srgbClr val="FF0000"/>
                </a:solidFill>
              </a:rPr>
              <a:t>		for(Object </a:t>
            </a:r>
            <a:r>
              <a:rPr lang="en-IN" dirty="0" err="1">
                <a:solidFill>
                  <a:srgbClr val="FF0000"/>
                </a:solidFill>
              </a:rPr>
              <a:t>obj</a:t>
            </a:r>
            <a:r>
              <a:rPr lang="en-IN" dirty="0">
                <a:solidFill>
                  <a:srgbClr val="FF0000"/>
                </a:solidFill>
              </a:rPr>
              <a:t> : list){</a:t>
            </a:r>
          </a:p>
          <a:p>
            <a:pPr marL="0" indent="0">
              <a:buNone/>
            </a:pPr>
            <a:r>
              <a:rPr lang="en-IN" dirty="0">
                <a:solidFill>
                  <a:srgbClr val="FF0000"/>
                </a:solidFill>
              </a:rPr>
              <a:t>			</a:t>
            </a:r>
            <a:r>
              <a:rPr lang="en-IN" dirty="0" err="1">
                <a:solidFill>
                  <a:srgbClr val="FF0000"/>
                </a:solidFill>
              </a:rPr>
              <a:t>System.out.print</a:t>
            </a:r>
            <a:r>
              <a:rPr lang="en-IN" dirty="0">
                <a:solidFill>
                  <a:srgbClr val="FF0000"/>
                </a:solidFill>
              </a:rPr>
              <a:t>(</a:t>
            </a:r>
            <a:r>
              <a:rPr lang="en-IN" dirty="0" err="1">
                <a:solidFill>
                  <a:srgbClr val="FF0000"/>
                </a:solidFill>
              </a:rPr>
              <a:t>obj</a:t>
            </a:r>
            <a:r>
              <a:rPr lang="en-IN" dirty="0">
                <a:solidFill>
                  <a:srgbClr val="FF0000"/>
                </a:solidFill>
              </a:rPr>
              <a:t> + "::");</a:t>
            </a:r>
          </a:p>
          <a:p>
            <a:pPr marL="0" indent="0">
              <a:buNone/>
            </a:pPr>
            <a:r>
              <a:rPr lang="en-IN" dirty="0">
                <a:solidFill>
                  <a:srgbClr val="FF0000"/>
                </a:solidFill>
              </a:rPr>
              <a:t>		}</a:t>
            </a:r>
          </a:p>
          <a:p>
            <a:pPr marL="0" indent="0">
              <a:buNone/>
            </a:pPr>
            <a:r>
              <a:rPr lang="en-IN" dirty="0">
                <a:solidFill>
                  <a:srgbClr val="FF0000"/>
                </a:solidFill>
              </a:rPr>
              <a:t>	}</a:t>
            </a:r>
          </a:p>
          <a:p>
            <a:r>
              <a:rPr lang="en-IN" dirty="0"/>
              <a:t>We can provide List&lt;String&gt; or List&lt;Integer&gt; or any other type of Object list argument to the </a:t>
            </a:r>
            <a:r>
              <a:rPr lang="en-IN" i="1" dirty="0" err="1"/>
              <a:t>printData</a:t>
            </a:r>
            <a:r>
              <a:rPr lang="en-IN" dirty="0"/>
              <a:t> method. Similar to upper bound list, we are not allowed to add anything to the list.</a:t>
            </a:r>
          </a:p>
          <a:p>
            <a:pPr marL="0" indent="0">
              <a:buNone/>
            </a:pPr>
            <a:br>
              <a:rPr lang="en-IN" dirty="0"/>
            </a:br>
            <a:endParaRPr lang="en-IN" dirty="0"/>
          </a:p>
        </p:txBody>
      </p:sp>
    </p:spTree>
    <p:extLst>
      <p:ext uri="{BB962C8B-B14F-4D97-AF65-F5344CB8AC3E}">
        <p14:creationId xmlns:p14="http://schemas.microsoft.com/office/powerpoint/2010/main" val="100557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9710-7370-4F05-8442-D83767FB8574}"/>
              </a:ext>
            </a:extLst>
          </p:cNvPr>
          <p:cNvSpPr>
            <a:spLocks noGrp="1"/>
          </p:cNvSpPr>
          <p:nvPr>
            <p:ph type="title"/>
          </p:nvPr>
        </p:nvSpPr>
        <p:spPr/>
        <p:txBody>
          <a:bodyPr/>
          <a:lstStyle/>
          <a:p>
            <a:r>
              <a:rPr lang="en-IN" dirty="0"/>
              <a:t>Why Generics</a:t>
            </a:r>
          </a:p>
        </p:txBody>
      </p:sp>
    </p:spTree>
    <p:extLst>
      <p:ext uri="{BB962C8B-B14F-4D97-AF65-F5344CB8AC3E}">
        <p14:creationId xmlns:p14="http://schemas.microsoft.com/office/powerpoint/2010/main" val="110028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2C6D-11F5-4F96-AD3B-E3E1FB010B72}"/>
              </a:ext>
            </a:extLst>
          </p:cNvPr>
          <p:cNvSpPr>
            <a:spLocks noGrp="1"/>
          </p:cNvSpPr>
          <p:nvPr>
            <p:ph type="title"/>
          </p:nvPr>
        </p:nvSpPr>
        <p:spPr/>
        <p:txBody>
          <a:bodyPr>
            <a:normAutofit fontScale="90000"/>
          </a:bodyPr>
          <a:lstStyle/>
          <a:p>
            <a:r>
              <a:rPr lang="en-IN" b="1" dirty="0"/>
              <a:t>Java Generics Lower bounded Wildcard</a:t>
            </a:r>
            <a:br>
              <a:rPr lang="en-IN" b="1" dirty="0"/>
            </a:br>
            <a:endParaRPr lang="en-IN" dirty="0"/>
          </a:p>
        </p:txBody>
      </p:sp>
      <p:sp>
        <p:nvSpPr>
          <p:cNvPr id="3" name="Content Placeholder 2">
            <a:extLst>
              <a:ext uri="{FF2B5EF4-FFF2-40B4-BE49-F238E27FC236}">
                <a16:creationId xmlns:a16="http://schemas.microsoft.com/office/drawing/2014/main" id="{8C207E1D-CD71-4FBA-A48D-317D4A06774E}"/>
              </a:ext>
            </a:extLst>
          </p:cNvPr>
          <p:cNvSpPr>
            <a:spLocks noGrp="1"/>
          </p:cNvSpPr>
          <p:nvPr>
            <p:ph idx="1"/>
          </p:nvPr>
        </p:nvSpPr>
        <p:spPr/>
        <p:txBody>
          <a:bodyPr>
            <a:normAutofit lnSpcReduction="10000"/>
          </a:bodyPr>
          <a:lstStyle/>
          <a:p>
            <a:pPr marL="0" indent="0">
              <a:buNone/>
            </a:pPr>
            <a:r>
              <a:rPr lang="en-IN" dirty="0"/>
              <a:t>Suppose we want to add Integers to a list of integers in a method, we can keep the argument type as List&lt;Integer&gt; but it will be tied up with Integers whereas List&lt;Number&gt; and List&lt;Object&gt; can also hold integers, so we can use lower bound wildcard to achieve this. We use generics wildcard (?) with super keyword and lower bound class to achieve this.</a:t>
            </a:r>
          </a:p>
          <a:p>
            <a:pPr marL="0" indent="0">
              <a:buNone/>
            </a:pPr>
            <a:endParaRPr lang="en-IN" dirty="0"/>
          </a:p>
          <a:p>
            <a:pPr marL="0" indent="0">
              <a:buNone/>
            </a:pPr>
            <a:r>
              <a:rPr lang="en-IN" dirty="0"/>
              <a:t>We can pass lower bound or any super type of lower bound as an argument in this case, java compiler allows to add lower bound object types to the list.</a:t>
            </a:r>
          </a:p>
          <a:p>
            <a:pPr marL="0" indent="0">
              <a:buNone/>
            </a:pPr>
            <a:r>
              <a:rPr lang="en-IN">
                <a:solidFill>
                  <a:srgbClr val="FF0000"/>
                </a:solidFill>
              </a:rPr>
              <a:t>public </a:t>
            </a:r>
            <a:r>
              <a:rPr lang="en-IN" dirty="0">
                <a:solidFill>
                  <a:srgbClr val="FF0000"/>
                </a:solidFill>
              </a:rPr>
              <a:t>static void </a:t>
            </a:r>
            <a:r>
              <a:rPr lang="en-IN" dirty="0" err="1">
                <a:solidFill>
                  <a:srgbClr val="FF0000"/>
                </a:solidFill>
              </a:rPr>
              <a:t>addIntegers</a:t>
            </a:r>
            <a:r>
              <a:rPr lang="en-IN" dirty="0">
                <a:solidFill>
                  <a:srgbClr val="FF0000"/>
                </a:solidFill>
              </a:rPr>
              <a:t>(List&lt;? super Integer&gt; list){</a:t>
            </a:r>
          </a:p>
          <a:p>
            <a:pPr marL="0" indent="0">
              <a:buNone/>
            </a:pPr>
            <a:r>
              <a:rPr lang="en-IN" dirty="0">
                <a:solidFill>
                  <a:srgbClr val="FF0000"/>
                </a:solidFill>
              </a:rPr>
              <a:t>		</a:t>
            </a:r>
            <a:r>
              <a:rPr lang="en-IN" dirty="0" err="1">
                <a:solidFill>
                  <a:srgbClr val="FF0000"/>
                </a:solidFill>
              </a:rPr>
              <a:t>list.add</a:t>
            </a:r>
            <a:r>
              <a:rPr lang="en-IN" dirty="0">
                <a:solidFill>
                  <a:srgbClr val="FF0000"/>
                </a:solidFill>
              </a:rPr>
              <a:t>(new Integer(50));</a:t>
            </a:r>
          </a:p>
          <a:p>
            <a:pPr marL="0" indent="0">
              <a:buNone/>
            </a:pPr>
            <a:r>
              <a:rPr lang="en-IN" dirty="0">
                <a:solidFill>
                  <a:srgbClr val="FF0000"/>
                </a:solidFill>
              </a:rPr>
              <a:t>	}</a:t>
            </a:r>
          </a:p>
          <a:p>
            <a:pPr marL="0" indent="0">
              <a:buNone/>
            </a:pPr>
            <a:endParaRPr lang="en-IN" dirty="0"/>
          </a:p>
        </p:txBody>
      </p:sp>
    </p:spTree>
    <p:extLst>
      <p:ext uri="{BB962C8B-B14F-4D97-AF65-F5344CB8AC3E}">
        <p14:creationId xmlns:p14="http://schemas.microsoft.com/office/powerpoint/2010/main" val="2503697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1072-36AC-483A-909C-615A02E7501B}"/>
              </a:ext>
            </a:extLst>
          </p:cNvPr>
          <p:cNvSpPr>
            <a:spLocks noGrp="1"/>
          </p:cNvSpPr>
          <p:nvPr>
            <p:ph type="title"/>
          </p:nvPr>
        </p:nvSpPr>
        <p:spPr/>
        <p:txBody>
          <a:bodyPr>
            <a:normAutofit fontScale="90000"/>
          </a:bodyPr>
          <a:lstStyle/>
          <a:p>
            <a:r>
              <a:rPr lang="en-IN" b="1" dirty="0"/>
              <a:t>Subtyping using Generics Wildcard</a:t>
            </a:r>
            <a:br>
              <a:rPr lang="en-IN" b="1" dirty="0"/>
            </a:br>
            <a:endParaRPr lang="en-IN" b="1" dirty="0"/>
          </a:p>
        </p:txBody>
      </p:sp>
      <p:sp>
        <p:nvSpPr>
          <p:cNvPr id="3" name="Content Placeholder 2">
            <a:extLst>
              <a:ext uri="{FF2B5EF4-FFF2-40B4-BE49-F238E27FC236}">
                <a16:creationId xmlns:a16="http://schemas.microsoft.com/office/drawing/2014/main" id="{3808ABC0-A79A-4A1F-AED7-65630718E8EB}"/>
              </a:ext>
            </a:extLst>
          </p:cNvPr>
          <p:cNvSpPr>
            <a:spLocks noGrp="1"/>
          </p:cNvSpPr>
          <p:nvPr>
            <p:ph idx="1"/>
          </p:nvPr>
        </p:nvSpPr>
        <p:spPr/>
        <p:txBody>
          <a:bodyPr/>
          <a:lstStyle/>
          <a:p>
            <a:pPr marL="0" indent="0">
              <a:buNone/>
            </a:pPr>
            <a:endParaRPr lang="en-IN" dirty="0"/>
          </a:p>
          <a:p>
            <a:pPr marL="0" indent="0">
              <a:buNone/>
            </a:pPr>
            <a:r>
              <a:rPr lang="en-IN" dirty="0">
                <a:solidFill>
                  <a:srgbClr val="FF0000"/>
                </a:solidFill>
              </a:rPr>
              <a:t>List&lt;? extends Integer&gt; </a:t>
            </a:r>
            <a:r>
              <a:rPr lang="en-IN" dirty="0" err="1">
                <a:solidFill>
                  <a:srgbClr val="FF0000"/>
                </a:solidFill>
              </a:rPr>
              <a:t>intList</a:t>
            </a:r>
            <a:r>
              <a:rPr lang="en-IN" dirty="0">
                <a:solidFill>
                  <a:srgbClr val="FF0000"/>
                </a:solidFill>
              </a:rPr>
              <a:t> = new </a:t>
            </a:r>
            <a:r>
              <a:rPr lang="en-IN" dirty="0" err="1">
                <a:solidFill>
                  <a:srgbClr val="FF0000"/>
                </a:solidFill>
              </a:rPr>
              <a:t>ArrayList</a:t>
            </a:r>
            <a:r>
              <a:rPr lang="en-IN" dirty="0">
                <a:solidFill>
                  <a:srgbClr val="FF0000"/>
                </a:solidFill>
              </a:rPr>
              <a:t>&lt;&gt;();</a:t>
            </a:r>
          </a:p>
          <a:p>
            <a:pPr marL="0" indent="0">
              <a:buNone/>
            </a:pPr>
            <a:r>
              <a:rPr lang="en-IN" dirty="0">
                <a:solidFill>
                  <a:srgbClr val="FF0000"/>
                </a:solidFill>
              </a:rPr>
              <a:t>List&lt;? extends Number&gt;  </a:t>
            </a:r>
            <a:r>
              <a:rPr lang="en-IN" dirty="0" err="1">
                <a:solidFill>
                  <a:srgbClr val="FF0000"/>
                </a:solidFill>
              </a:rPr>
              <a:t>numList</a:t>
            </a:r>
            <a:r>
              <a:rPr lang="en-IN" dirty="0">
                <a:solidFill>
                  <a:srgbClr val="FF0000"/>
                </a:solidFill>
              </a:rPr>
              <a:t> = </a:t>
            </a:r>
            <a:r>
              <a:rPr lang="en-IN" dirty="0" err="1">
                <a:solidFill>
                  <a:srgbClr val="FF0000"/>
                </a:solidFill>
              </a:rPr>
              <a:t>intList</a:t>
            </a:r>
            <a:r>
              <a:rPr lang="en-IN" dirty="0">
                <a:solidFill>
                  <a:srgbClr val="FF0000"/>
                </a:solidFill>
              </a:rPr>
              <a:t>;  </a:t>
            </a:r>
          </a:p>
          <a:p>
            <a:pPr marL="0" indent="0">
              <a:buNone/>
            </a:pPr>
            <a:r>
              <a:rPr lang="en-IN" dirty="0"/>
              <a:t>// OK. List&lt;? extends Integer&gt; is a subtype of List&lt;? extends Number&gt;</a:t>
            </a:r>
          </a:p>
          <a:p>
            <a:pPr marL="0" indent="0">
              <a:buNone/>
            </a:pPr>
            <a:endParaRPr lang="en-IN" dirty="0"/>
          </a:p>
        </p:txBody>
      </p:sp>
    </p:spTree>
    <p:extLst>
      <p:ext uri="{BB962C8B-B14F-4D97-AF65-F5344CB8AC3E}">
        <p14:creationId xmlns:p14="http://schemas.microsoft.com/office/powerpoint/2010/main" val="10051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3702-810E-4A3B-BEC0-63B50E24AE8C}"/>
              </a:ext>
            </a:extLst>
          </p:cNvPr>
          <p:cNvSpPr>
            <a:spLocks noGrp="1"/>
          </p:cNvSpPr>
          <p:nvPr>
            <p:ph type="title"/>
          </p:nvPr>
        </p:nvSpPr>
        <p:spPr/>
        <p:txBody>
          <a:bodyPr>
            <a:normAutofit fontScale="90000"/>
          </a:bodyPr>
          <a:lstStyle/>
          <a:p>
            <a:r>
              <a:rPr lang="en-IN" b="1" dirty="0"/>
              <a:t>Java Generics Type Erasure</a:t>
            </a:r>
            <a:br>
              <a:rPr lang="en-IN" b="1" dirty="0"/>
            </a:br>
            <a:br>
              <a:rPr lang="en-IN" dirty="0"/>
            </a:br>
            <a:endParaRPr lang="en-IN" dirty="0"/>
          </a:p>
        </p:txBody>
      </p:sp>
      <p:sp>
        <p:nvSpPr>
          <p:cNvPr id="3" name="Content Placeholder 2">
            <a:extLst>
              <a:ext uri="{FF2B5EF4-FFF2-40B4-BE49-F238E27FC236}">
                <a16:creationId xmlns:a16="http://schemas.microsoft.com/office/drawing/2014/main" id="{998E48C5-EE5F-416A-A975-E1133EC8664E}"/>
              </a:ext>
            </a:extLst>
          </p:cNvPr>
          <p:cNvSpPr>
            <a:spLocks noGrp="1"/>
          </p:cNvSpPr>
          <p:nvPr>
            <p:ph idx="1"/>
          </p:nvPr>
        </p:nvSpPr>
        <p:spPr>
          <a:xfrm>
            <a:off x="4863549" y="238539"/>
            <a:ext cx="6983894" cy="6334539"/>
          </a:xfrm>
        </p:spPr>
        <p:txBody>
          <a:bodyPr>
            <a:normAutofit fontScale="92500" lnSpcReduction="20000"/>
          </a:bodyPr>
          <a:lstStyle/>
          <a:p>
            <a:pPr marL="0" indent="0">
              <a:buNone/>
            </a:pPr>
            <a:r>
              <a:rPr lang="en-IN" dirty="0"/>
              <a:t>Generics in Java was added to provide type-checking at compile time and it has no use at run time, so java compiler uses </a:t>
            </a:r>
            <a:r>
              <a:rPr lang="en-IN" b="1" dirty="0"/>
              <a:t>type erasure</a:t>
            </a:r>
            <a:r>
              <a:rPr lang="en-IN" dirty="0"/>
              <a:t> feature to remove all the generics type checking code in byte code and insert type-casting if necessary. Type erasure ensures that no new classes are created for parameterized types; consequently, generics incur no runtime overhead.</a:t>
            </a:r>
          </a:p>
          <a:p>
            <a:pPr marL="0" indent="0">
              <a:buNone/>
            </a:pPr>
            <a:r>
              <a:rPr lang="en-IN" dirty="0">
                <a:solidFill>
                  <a:srgbClr val="FF0000"/>
                </a:solidFill>
              </a:rPr>
              <a:t>public class Test&lt;T extends Comparable&lt;T&gt;&gt; {</a:t>
            </a:r>
          </a:p>
          <a:p>
            <a:pPr marL="0" indent="0">
              <a:buNone/>
            </a:pPr>
            <a:r>
              <a:rPr lang="en-IN" dirty="0">
                <a:solidFill>
                  <a:srgbClr val="FF0000"/>
                </a:solidFill>
              </a:rPr>
              <a:t>    private T data;</a:t>
            </a:r>
          </a:p>
          <a:p>
            <a:pPr marL="0" indent="0">
              <a:buNone/>
            </a:pPr>
            <a:r>
              <a:rPr lang="en-IN" dirty="0">
                <a:solidFill>
                  <a:srgbClr val="FF0000"/>
                </a:solidFill>
              </a:rPr>
              <a:t>    private Test&lt;T&gt; next;</a:t>
            </a:r>
          </a:p>
          <a:p>
            <a:pPr marL="0" indent="0">
              <a:buNone/>
            </a:pPr>
            <a:r>
              <a:rPr lang="en-IN" dirty="0">
                <a:solidFill>
                  <a:srgbClr val="FF0000"/>
                </a:solidFill>
              </a:rPr>
              <a:t>    public Test(T d, Test&lt;T&gt; n) {</a:t>
            </a:r>
          </a:p>
          <a:p>
            <a:pPr marL="0" indent="0">
              <a:buNone/>
            </a:pPr>
            <a:r>
              <a:rPr lang="en-IN" dirty="0">
                <a:solidFill>
                  <a:srgbClr val="FF0000"/>
                </a:solidFill>
              </a:rPr>
              <a:t>        </a:t>
            </a:r>
            <a:r>
              <a:rPr lang="en-IN" dirty="0" err="1">
                <a:solidFill>
                  <a:srgbClr val="FF0000"/>
                </a:solidFill>
              </a:rPr>
              <a:t>this.data</a:t>
            </a:r>
            <a:r>
              <a:rPr lang="en-IN" dirty="0">
                <a:solidFill>
                  <a:srgbClr val="FF0000"/>
                </a:solidFill>
              </a:rPr>
              <a:t> = d;</a:t>
            </a:r>
          </a:p>
          <a:p>
            <a:pPr marL="0" indent="0">
              <a:buNone/>
            </a:pPr>
            <a:r>
              <a:rPr lang="en-IN" dirty="0">
                <a:solidFill>
                  <a:srgbClr val="FF0000"/>
                </a:solidFill>
              </a:rPr>
              <a:t>        </a:t>
            </a:r>
            <a:r>
              <a:rPr lang="en-IN" dirty="0" err="1">
                <a:solidFill>
                  <a:srgbClr val="FF0000"/>
                </a:solidFill>
              </a:rPr>
              <a:t>this.next</a:t>
            </a:r>
            <a:r>
              <a:rPr lang="en-IN" dirty="0">
                <a:solidFill>
                  <a:srgbClr val="FF0000"/>
                </a:solidFill>
              </a:rPr>
              <a:t> = n;</a:t>
            </a:r>
          </a:p>
          <a:p>
            <a:pPr marL="0" indent="0">
              <a:buNone/>
            </a:pPr>
            <a:r>
              <a:rPr lang="en-IN" dirty="0">
                <a:solidFill>
                  <a:srgbClr val="FF0000"/>
                </a:solidFill>
              </a:rPr>
              <a:t>    }</a:t>
            </a:r>
          </a:p>
          <a:p>
            <a:pPr marL="0" indent="0">
              <a:buNone/>
            </a:pPr>
            <a:r>
              <a:rPr lang="en-IN" dirty="0">
                <a:solidFill>
                  <a:srgbClr val="FF0000"/>
                </a:solidFill>
              </a:rPr>
              <a:t>    public T </a:t>
            </a:r>
            <a:r>
              <a:rPr lang="en-IN" dirty="0" err="1">
                <a:solidFill>
                  <a:srgbClr val="FF0000"/>
                </a:solidFill>
              </a:rPr>
              <a:t>getData</a:t>
            </a:r>
            <a:r>
              <a:rPr lang="en-IN" dirty="0">
                <a:solidFill>
                  <a:srgbClr val="FF0000"/>
                </a:solidFill>
              </a:rPr>
              <a:t>() { return </a:t>
            </a:r>
            <a:r>
              <a:rPr lang="en-IN" dirty="0" err="1">
                <a:solidFill>
                  <a:srgbClr val="FF0000"/>
                </a:solidFill>
              </a:rPr>
              <a:t>this.data</a:t>
            </a:r>
            <a:r>
              <a:rPr lang="en-IN" dirty="0">
                <a:solidFill>
                  <a:srgbClr val="FF0000"/>
                </a:solidFill>
              </a:rPr>
              <a:t>; }</a:t>
            </a:r>
          </a:p>
          <a:p>
            <a:pPr marL="0" indent="0">
              <a:buNone/>
            </a:pPr>
            <a:r>
              <a:rPr lang="en-IN" dirty="0">
                <a:solidFill>
                  <a:srgbClr val="FF0000"/>
                </a:solidFill>
              </a:rPr>
              <a:t>}</a:t>
            </a:r>
          </a:p>
          <a:p>
            <a:pPr marL="0" indent="0">
              <a:buNone/>
            </a:pPr>
            <a:endParaRPr lang="en-IN" dirty="0">
              <a:solidFill>
                <a:srgbClr val="FF0000"/>
              </a:solidFill>
            </a:endParaRPr>
          </a:p>
          <a:p>
            <a:pPr marL="0" indent="0">
              <a:buNone/>
            </a:pPr>
            <a:br>
              <a:rPr lang="en-IN" dirty="0"/>
            </a:br>
            <a:endParaRPr lang="en-IN" dirty="0"/>
          </a:p>
        </p:txBody>
      </p:sp>
    </p:spTree>
    <p:extLst>
      <p:ext uri="{BB962C8B-B14F-4D97-AF65-F5344CB8AC3E}">
        <p14:creationId xmlns:p14="http://schemas.microsoft.com/office/powerpoint/2010/main" val="12315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509A-CF17-4972-B3B3-561CD3D57673}"/>
              </a:ext>
            </a:extLst>
          </p:cNvPr>
          <p:cNvSpPr>
            <a:spLocks noGrp="1"/>
          </p:cNvSpPr>
          <p:nvPr>
            <p:ph type="title"/>
          </p:nvPr>
        </p:nvSpPr>
        <p:spPr/>
        <p:txBody>
          <a:bodyPr/>
          <a:lstStyle/>
          <a:p>
            <a:r>
              <a:rPr lang="en-IN" b="1"/>
              <a:t>Type erasure</a:t>
            </a:r>
            <a:r>
              <a:rPr lang="en-IN" dirty="0"/>
              <a:t> </a:t>
            </a:r>
          </a:p>
        </p:txBody>
      </p:sp>
      <p:sp>
        <p:nvSpPr>
          <p:cNvPr id="3" name="Content Placeholder 2">
            <a:extLst>
              <a:ext uri="{FF2B5EF4-FFF2-40B4-BE49-F238E27FC236}">
                <a16:creationId xmlns:a16="http://schemas.microsoft.com/office/drawing/2014/main" id="{DB80FE5C-76A2-4314-9C8D-1ABA7212007D}"/>
              </a:ext>
            </a:extLst>
          </p:cNvPr>
          <p:cNvSpPr>
            <a:spLocks noGrp="1"/>
          </p:cNvSpPr>
          <p:nvPr>
            <p:ph idx="1"/>
          </p:nvPr>
        </p:nvSpPr>
        <p:spPr>
          <a:xfrm>
            <a:off x="4883831" y="622470"/>
            <a:ext cx="7089913" cy="5945791"/>
          </a:xfrm>
        </p:spPr>
        <p:txBody>
          <a:bodyPr>
            <a:normAutofit fontScale="92500" lnSpcReduction="20000"/>
          </a:bodyPr>
          <a:lstStyle/>
          <a:p>
            <a:pPr marL="0" indent="0">
              <a:buNone/>
            </a:pPr>
            <a:r>
              <a:rPr lang="en-IN" dirty="0"/>
              <a:t>The Java compiler replaces the bounded type parameter T with the first bound interface, Comparable, as below code:</a:t>
            </a:r>
          </a:p>
          <a:p>
            <a:endParaRPr lang="en-IN" dirty="0"/>
          </a:p>
          <a:p>
            <a:pPr marL="0" indent="0">
              <a:buNone/>
            </a:pPr>
            <a:r>
              <a:rPr lang="en-IN" dirty="0">
                <a:solidFill>
                  <a:srgbClr val="FF0000"/>
                </a:solidFill>
              </a:rPr>
              <a:t>public class Test {</a:t>
            </a:r>
          </a:p>
          <a:p>
            <a:pPr marL="0" indent="0">
              <a:buNone/>
            </a:pPr>
            <a:endParaRPr lang="en-IN" dirty="0">
              <a:solidFill>
                <a:srgbClr val="FF0000"/>
              </a:solidFill>
            </a:endParaRPr>
          </a:p>
          <a:p>
            <a:pPr marL="0" indent="0">
              <a:buNone/>
            </a:pPr>
            <a:r>
              <a:rPr lang="en-IN" dirty="0">
                <a:solidFill>
                  <a:srgbClr val="FF0000"/>
                </a:solidFill>
              </a:rPr>
              <a:t>    private Comparable data;</a:t>
            </a:r>
          </a:p>
          <a:p>
            <a:pPr marL="0" indent="0">
              <a:buNone/>
            </a:pPr>
            <a:r>
              <a:rPr lang="en-IN" dirty="0">
                <a:solidFill>
                  <a:srgbClr val="FF0000"/>
                </a:solidFill>
              </a:rPr>
              <a:t>    private Test next;</a:t>
            </a:r>
          </a:p>
          <a:p>
            <a:pPr marL="0" indent="0">
              <a:buNone/>
            </a:pPr>
            <a:endParaRPr lang="en-IN" dirty="0">
              <a:solidFill>
                <a:srgbClr val="FF0000"/>
              </a:solidFill>
            </a:endParaRPr>
          </a:p>
          <a:p>
            <a:pPr marL="0" indent="0">
              <a:buNone/>
            </a:pPr>
            <a:r>
              <a:rPr lang="en-IN" dirty="0">
                <a:solidFill>
                  <a:srgbClr val="FF0000"/>
                </a:solidFill>
              </a:rPr>
              <a:t>    public Node(Comparable d, Test n) {</a:t>
            </a:r>
          </a:p>
          <a:p>
            <a:pPr marL="0" indent="0">
              <a:buNone/>
            </a:pPr>
            <a:r>
              <a:rPr lang="en-IN" dirty="0">
                <a:solidFill>
                  <a:srgbClr val="FF0000"/>
                </a:solidFill>
              </a:rPr>
              <a:t>        </a:t>
            </a:r>
            <a:r>
              <a:rPr lang="en-IN" dirty="0" err="1">
                <a:solidFill>
                  <a:srgbClr val="FF0000"/>
                </a:solidFill>
              </a:rPr>
              <a:t>this.data</a:t>
            </a:r>
            <a:r>
              <a:rPr lang="en-IN" dirty="0">
                <a:solidFill>
                  <a:srgbClr val="FF0000"/>
                </a:solidFill>
              </a:rPr>
              <a:t> = d;</a:t>
            </a:r>
          </a:p>
          <a:p>
            <a:pPr marL="0" indent="0">
              <a:buNone/>
            </a:pPr>
            <a:r>
              <a:rPr lang="en-IN" dirty="0">
                <a:solidFill>
                  <a:srgbClr val="FF0000"/>
                </a:solidFill>
              </a:rPr>
              <a:t>        </a:t>
            </a:r>
            <a:r>
              <a:rPr lang="en-IN" dirty="0" err="1">
                <a:solidFill>
                  <a:srgbClr val="FF0000"/>
                </a:solidFill>
              </a:rPr>
              <a:t>this.next</a:t>
            </a:r>
            <a:r>
              <a:rPr lang="en-IN" dirty="0">
                <a:solidFill>
                  <a:srgbClr val="FF0000"/>
                </a:solidFill>
              </a:rPr>
              <a:t> = n;</a:t>
            </a:r>
          </a:p>
          <a:p>
            <a:pPr marL="0" indent="0">
              <a:buNone/>
            </a:pPr>
            <a:r>
              <a:rPr lang="en-IN" dirty="0">
                <a:solidFill>
                  <a:srgbClr val="FF0000"/>
                </a:solidFill>
              </a:rPr>
              <a:t>    }</a:t>
            </a:r>
          </a:p>
          <a:p>
            <a:pPr marL="0" indent="0">
              <a:buNone/>
            </a:pPr>
            <a:endParaRPr lang="en-IN" dirty="0">
              <a:solidFill>
                <a:srgbClr val="FF0000"/>
              </a:solidFill>
            </a:endParaRPr>
          </a:p>
          <a:p>
            <a:pPr marL="0" indent="0">
              <a:buNone/>
            </a:pPr>
            <a:r>
              <a:rPr lang="en-IN" dirty="0">
                <a:solidFill>
                  <a:srgbClr val="FF0000"/>
                </a:solidFill>
              </a:rPr>
              <a:t>    public Comparable </a:t>
            </a:r>
            <a:r>
              <a:rPr lang="en-IN" dirty="0" err="1">
                <a:solidFill>
                  <a:srgbClr val="FF0000"/>
                </a:solidFill>
              </a:rPr>
              <a:t>getData</a:t>
            </a:r>
            <a:r>
              <a:rPr lang="en-IN" dirty="0">
                <a:solidFill>
                  <a:srgbClr val="FF0000"/>
                </a:solidFill>
              </a:rPr>
              <a:t>() { return data; }</a:t>
            </a:r>
          </a:p>
          <a:p>
            <a:pPr marL="0" indent="0">
              <a:buNone/>
            </a:pPr>
            <a:r>
              <a:rPr lang="en-IN" dirty="0">
                <a:solidFill>
                  <a:srgbClr val="FF0000"/>
                </a:solidFill>
              </a:rPr>
              <a:t>}</a:t>
            </a:r>
          </a:p>
          <a:p>
            <a:endParaRPr lang="en-IN" dirty="0"/>
          </a:p>
        </p:txBody>
      </p:sp>
    </p:spTree>
    <p:extLst>
      <p:ext uri="{BB962C8B-B14F-4D97-AF65-F5344CB8AC3E}">
        <p14:creationId xmlns:p14="http://schemas.microsoft.com/office/powerpoint/2010/main" val="133049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84FE-5EF7-4EF8-89A4-C8C6BB08B787}"/>
              </a:ext>
            </a:extLst>
          </p:cNvPr>
          <p:cNvSpPr>
            <a:spLocks noGrp="1"/>
          </p:cNvSpPr>
          <p:nvPr>
            <p:ph type="title"/>
          </p:nvPr>
        </p:nvSpPr>
        <p:spPr/>
        <p:txBody>
          <a:bodyPr/>
          <a:lstStyle/>
          <a:p>
            <a:r>
              <a:rPr lang="en-IN" dirty="0"/>
              <a:t>What is type safe</a:t>
            </a:r>
          </a:p>
        </p:txBody>
      </p:sp>
      <p:sp>
        <p:nvSpPr>
          <p:cNvPr id="4" name="TextBox 3">
            <a:extLst>
              <a:ext uri="{FF2B5EF4-FFF2-40B4-BE49-F238E27FC236}">
                <a16:creationId xmlns:a16="http://schemas.microsoft.com/office/drawing/2014/main" id="{05170C58-26E4-4682-9CB7-80FCA1ED2BA4}"/>
              </a:ext>
            </a:extLst>
          </p:cNvPr>
          <p:cNvSpPr txBox="1"/>
          <p:nvPr/>
        </p:nvSpPr>
        <p:spPr>
          <a:xfrm>
            <a:off x="4863548" y="265043"/>
            <a:ext cx="7036904" cy="7017306"/>
          </a:xfrm>
          <a:prstGeom prst="rect">
            <a:avLst/>
          </a:prstGeom>
          <a:noFill/>
        </p:spPr>
        <p:txBody>
          <a:bodyPr wrap="square" rtlCol="0">
            <a:spAutoFit/>
          </a:bodyPr>
          <a:lstStyle/>
          <a:p>
            <a:r>
              <a:rPr lang="en-IN" dirty="0"/>
              <a:t>If we have arrays of string and we are storing the string values in array then we can’t store other than string value. Means we can say arrays are Type Safe. Because it maintains its type.</a:t>
            </a:r>
          </a:p>
          <a:p>
            <a:r>
              <a:rPr lang="en-IN" dirty="0"/>
              <a:t>String s1=new String[100];</a:t>
            </a:r>
          </a:p>
          <a:p>
            <a:r>
              <a:rPr lang="en-IN" dirty="0"/>
              <a:t>s[0]=“A”;</a:t>
            </a:r>
          </a:p>
          <a:p>
            <a:r>
              <a:rPr lang="en-IN" dirty="0"/>
              <a:t>s[1]=“B”;</a:t>
            </a:r>
          </a:p>
          <a:p>
            <a:r>
              <a:rPr lang="en-IN" dirty="0"/>
              <a:t>s[2]=“C”;</a:t>
            </a:r>
          </a:p>
          <a:p>
            <a:r>
              <a:rPr lang="en-IN" dirty="0"/>
              <a:t>S[3]=new integer(2);//line gives compiler error.</a:t>
            </a:r>
          </a:p>
          <a:p>
            <a:endParaRPr lang="en-IN" dirty="0"/>
          </a:p>
          <a:p>
            <a:r>
              <a:rPr lang="en-IN" dirty="0"/>
              <a:t>In other case in we are storing a data in </a:t>
            </a:r>
            <a:r>
              <a:rPr lang="en-IN" dirty="0" err="1"/>
              <a:t>ArrayList</a:t>
            </a:r>
            <a:r>
              <a:rPr lang="en-IN" dirty="0"/>
              <a:t> object we can store other than string in </a:t>
            </a:r>
            <a:r>
              <a:rPr lang="en-IN" dirty="0" err="1"/>
              <a:t>arrayList</a:t>
            </a:r>
            <a:r>
              <a:rPr lang="en-IN" dirty="0"/>
              <a:t>. </a:t>
            </a:r>
          </a:p>
          <a:p>
            <a:endParaRPr lang="en-IN" dirty="0"/>
          </a:p>
          <a:p>
            <a:r>
              <a:rPr lang="en-IN" dirty="0" err="1"/>
              <a:t>ArrayList</a:t>
            </a:r>
            <a:r>
              <a:rPr lang="en-IN" dirty="0"/>
              <a:t> al1=new </a:t>
            </a:r>
            <a:r>
              <a:rPr lang="en-IN" dirty="0" err="1"/>
              <a:t>ArrayList</a:t>
            </a:r>
            <a:r>
              <a:rPr lang="en-IN" dirty="0"/>
              <a:t>();</a:t>
            </a:r>
          </a:p>
          <a:p>
            <a:r>
              <a:rPr lang="en-IN" dirty="0"/>
              <a:t>al1.add(“A”);</a:t>
            </a:r>
          </a:p>
          <a:p>
            <a:r>
              <a:rPr lang="en-IN" dirty="0"/>
              <a:t>al1.add(“B”);</a:t>
            </a:r>
          </a:p>
          <a:p>
            <a:r>
              <a:rPr lang="en-IN" dirty="0"/>
              <a:t>al1.add(“C”);</a:t>
            </a:r>
          </a:p>
          <a:p>
            <a:r>
              <a:rPr lang="en-IN" dirty="0"/>
              <a:t>al1.add(new Integer(2));</a:t>
            </a:r>
          </a:p>
          <a:p>
            <a:r>
              <a:rPr lang="en-IN" dirty="0"/>
              <a:t>The above code will compile but runtime when we need to  caste added string elements to string data types, we get class cast exception.</a:t>
            </a:r>
          </a:p>
          <a:p>
            <a:r>
              <a:rPr lang="en-IN" dirty="0"/>
              <a:t>String n1=(String) al1.get(0);</a:t>
            </a:r>
          </a:p>
          <a:p>
            <a:r>
              <a:rPr lang="en-IN" dirty="0"/>
              <a:t>String n4=(String) al1.get(4);//Runtime error if we didn’t cast exception </a:t>
            </a:r>
          </a:p>
          <a:p>
            <a:r>
              <a:rPr lang="en-IN" dirty="0"/>
              <a:t>So we can say that collections are not type safety</a:t>
            </a:r>
          </a:p>
          <a:p>
            <a:endParaRPr lang="en-IN" dirty="0"/>
          </a:p>
        </p:txBody>
      </p:sp>
      <p:sp>
        <p:nvSpPr>
          <p:cNvPr id="3" name="Oval 2">
            <a:extLst>
              <a:ext uri="{FF2B5EF4-FFF2-40B4-BE49-F238E27FC236}">
                <a16:creationId xmlns:a16="http://schemas.microsoft.com/office/drawing/2014/main" id="{65A62F48-2B83-49D7-80FC-857957E8C1D3}"/>
              </a:ext>
            </a:extLst>
          </p:cNvPr>
          <p:cNvSpPr/>
          <p:nvPr/>
        </p:nvSpPr>
        <p:spPr>
          <a:xfrm>
            <a:off x="5844209" y="5738191"/>
            <a:ext cx="2226365" cy="768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604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8190-13AD-45EA-9F52-934859E697BB}"/>
              </a:ext>
            </a:extLst>
          </p:cNvPr>
          <p:cNvSpPr>
            <a:spLocks noGrp="1"/>
          </p:cNvSpPr>
          <p:nvPr>
            <p:ph type="title"/>
          </p:nvPr>
        </p:nvSpPr>
        <p:spPr/>
        <p:txBody>
          <a:bodyPr/>
          <a:lstStyle/>
          <a:p>
            <a:r>
              <a:rPr lang="en-IN" b="1" dirty="0"/>
              <a:t>Need of Generics</a:t>
            </a:r>
          </a:p>
        </p:txBody>
      </p:sp>
      <p:sp>
        <p:nvSpPr>
          <p:cNvPr id="4" name="TextBox 3">
            <a:extLst>
              <a:ext uri="{FF2B5EF4-FFF2-40B4-BE49-F238E27FC236}">
                <a16:creationId xmlns:a16="http://schemas.microsoft.com/office/drawing/2014/main" id="{70468BD5-5EE7-4F39-8C01-270470D2823D}"/>
              </a:ext>
            </a:extLst>
          </p:cNvPr>
          <p:cNvSpPr txBox="1"/>
          <p:nvPr/>
        </p:nvSpPr>
        <p:spPr>
          <a:xfrm>
            <a:off x="4996070" y="2690336"/>
            <a:ext cx="7195930" cy="1477328"/>
          </a:xfrm>
          <a:prstGeom prst="rect">
            <a:avLst/>
          </a:prstGeom>
          <a:noFill/>
        </p:spPr>
        <p:txBody>
          <a:bodyPr wrap="square" rtlCol="0">
            <a:spAutoFit/>
          </a:bodyPr>
          <a:lstStyle/>
          <a:p>
            <a:r>
              <a:rPr lang="en-IN" dirty="0"/>
              <a:t>To overcome the type safety and type casting problems Sun introduced Generics. Hence the main objective of generics are</a:t>
            </a:r>
          </a:p>
          <a:p>
            <a:endParaRPr lang="en-IN" dirty="0"/>
          </a:p>
          <a:p>
            <a:pPr marL="342900" indent="-342900">
              <a:buAutoNum type="arabicPeriod"/>
            </a:pPr>
            <a:r>
              <a:rPr lang="en-IN" dirty="0"/>
              <a:t>To provide type safety</a:t>
            </a:r>
          </a:p>
          <a:p>
            <a:pPr marL="342900" indent="-342900">
              <a:buAutoNum type="arabicPeriod"/>
            </a:pPr>
            <a:r>
              <a:rPr lang="en-IN" dirty="0"/>
              <a:t>To resolve type casting problems.</a:t>
            </a:r>
          </a:p>
        </p:txBody>
      </p:sp>
    </p:spTree>
    <p:extLst>
      <p:ext uri="{BB962C8B-B14F-4D97-AF65-F5344CB8AC3E}">
        <p14:creationId xmlns:p14="http://schemas.microsoft.com/office/powerpoint/2010/main" val="57936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26CC-9E18-4C12-BF20-8CF059E8B10D}"/>
              </a:ext>
            </a:extLst>
          </p:cNvPr>
          <p:cNvSpPr>
            <a:spLocks noGrp="1"/>
          </p:cNvSpPr>
          <p:nvPr>
            <p:ph type="title"/>
          </p:nvPr>
        </p:nvSpPr>
        <p:spPr/>
        <p:txBody>
          <a:bodyPr/>
          <a:lstStyle/>
          <a:p>
            <a:r>
              <a:rPr lang="en-IN" b="1" dirty="0"/>
              <a:t>Syntax</a:t>
            </a:r>
          </a:p>
        </p:txBody>
      </p:sp>
      <p:sp>
        <p:nvSpPr>
          <p:cNvPr id="3" name="Content Placeholder 2">
            <a:extLst>
              <a:ext uri="{FF2B5EF4-FFF2-40B4-BE49-F238E27FC236}">
                <a16:creationId xmlns:a16="http://schemas.microsoft.com/office/drawing/2014/main" id="{744785A3-7A81-4F2A-8E48-0437070E1640}"/>
              </a:ext>
            </a:extLst>
          </p:cNvPr>
          <p:cNvSpPr>
            <a:spLocks noGrp="1"/>
          </p:cNvSpPr>
          <p:nvPr>
            <p:ph idx="1"/>
          </p:nvPr>
        </p:nvSpPr>
        <p:spPr/>
        <p:txBody>
          <a:bodyPr/>
          <a:lstStyle/>
          <a:p>
            <a:pPr marL="0" indent="0">
              <a:buNone/>
            </a:pPr>
            <a:r>
              <a:rPr lang="en-IN" dirty="0" err="1">
                <a:solidFill>
                  <a:schemeClr val="accent1"/>
                </a:solidFill>
              </a:rPr>
              <a:t>ArrayList</a:t>
            </a:r>
            <a:r>
              <a:rPr lang="en-IN" dirty="0">
                <a:solidFill>
                  <a:schemeClr val="accent1"/>
                </a:solidFill>
              </a:rPr>
              <a:t> &lt;String&gt; al=new </a:t>
            </a:r>
            <a:r>
              <a:rPr lang="en-IN" dirty="0" err="1">
                <a:solidFill>
                  <a:schemeClr val="accent1"/>
                </a:solidFill>
              </a:rPr>
              <a:t>ArrayList</a:t>
            </a:r>
            <a:r>
              <a:rPr lang="en-IN" dirty="0">
                <a:solidFill>
                  <a:schemeClr val="accent1"/>
                </a:solidFill>
              </a:rPr>
              <a:t>&lt;String&gt;();</a:t>
            </a:r>
          </a:p>
          <a:p>
            <a:pPr marL="0" indent="0">
              <a:buNone/>
            </a:pPr>
            <a:r>
              <a:rPr lang="en-IN" dirty="0" err="1"/>
              <a:t>al.add</a:t>
            </a:r>
            <a:r>
              <a:rPr lang="en-IN" dirty="0"/>
              <a:t>(“A);</a:t>
            </a:r>
          </a:p>
          <a:p>
            <a:pPr marL="0" indent="0">
              <a:buNone/>
            </a:pPr>
            <a:r>
              <a:rPr lang="en-IN" dirty="0"/>
              <a:t>For this </a:t>
            </a:r>
            <a:r>
              <a:rPr lang="en-IN" dirty="0" err="1"/>
              <a:t>arraylist</a:t>
            </a:r>
            <a:r>
              <a:rPr lang="en-IN" dirty="0"/>
              <a:t> we have to add only string types of objects. If we add any other types we get compile time error.</a:t>
            </a:r>
          </a:p>
          <a:p>
            <a:pPr marL="0" indent="0">
              <a:buNone/>
            </a:pPr>
            <a:r>
              <a:rPr lang="en-IN" dirty="0" err="1"/>
              <a:t>al.add</a:t>
            </a:r>
            <a:r>
              <a:rPr lang="en-IN" dirty="0"/>
              <a:t>(new Integer(2));</a:t>
            </a:r>
            <a:r>
              <a:rPr lang="en-IN" dirty="0">
                <a:solidFill>
                  <a:srgbClr val="FF0000"/>
                </a:solidFill>
              </a:rPr>
              <a:t>X compile time error</a:t>
            </a:r>
          </a:p>
          <a:p>
            <a:pPr marL="0" indent="0">
              <a:buNone/>
            </a:pPr>
            <a:r>
              <a:rPr lang="en-IN" dirty="0"/>
              <a:t>Hence through generics we get type safety.</a:t>
            </a:r>
          </a:p>
          <a:p>
            <a:pPr marL="0" indent="0">
              <a:buNone/>
            </a:pPr>
            <a:r>
              <a:rPr lang="en-IN" dirty="0"/>
              <a:t>At the time of </a:t>
            </a:r>
            <a:r>
              <a:rPr lang="en-IN" dirty="0" err="1"/>
              <a:t>retrival</a:t>
            </a:r>
            <a:r>
              <a:rPr lang="en-IN" dirty="0"/>
              <a:t> we don’t require type casting.</a:t>
            </a:r>
          </a:p>
          <a:p>
            <a:pPr marL="0" indent="0">
              <a:buNone/>
            </a:pPr>
            <a:r>
              <a:rPr lang="en-IN" dirty="0"/>
              <a:t>We can solve type casting problems through generics.</a:t>
            </a:r>
          </a:p>
        </p:txBody>
      </p:sp>
    </p:spTree>
    <p:extLst>
      <p:ext uri="{BB962C8B-B14F-4D97-AF65-F5344CB8AC3E}">
        <p14:creationId xmlns:p14="http://schemas.microsoft.com/office/powerpoint/2010/main" val="24894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D5CF-C0BD-4815-8FB5-79E3B85BD685}"/>
              </a:ext>
            </a:extLst>
          </p:cNvPr>
          <p:cNvSpPr>
            <a:spLocks noGrp="1"/>
          </p:cNvSpPr>
          <p:nvPr>
            <p:ph type="title"/>
          </p:nvPr>
        </p:nvSpPr>
        <p:spPr/>
        <p:txBody>
          <a:bodyPr/>
          <a:lstStyle/>
          <a:p>
            <a:r>
              <a:rPr lang="en-IN" dirty="0"/>
              <a:t>Generics dos and </a:t>
            </a:r>
            <a:r>
              <a:rPr lang="en-IN" dirty="0" err="1"/>
              <a:t>donts</a:t>
            </a:r>
            <a:endParaRPr lang="en-IN" dirty="0"/>
          </a:p>
        </p:txBody>
      </p:sp>
      <p:sp>
        <p:nvSpPr>
          <p:cNvPr id="22" name="TextBox 21">
            <a:extLst>
              <a:ext uri="{FF2B5EF4-FFF2-40B4-BE49-F238E27FC236}">
                <a16:creationId xmlns:a16="http://schemas.microsoft.com/office/drawing/2014/main" id="{288395B0-71E9-4655-88E0-2A4B03603376}"/>
              </a:ext>
            </a:extLst>
          </p:cNvPr>
          <p:cNvSpPr txBox="1"/>
          <p:nvPr/>
        </p:nvSpPr>
        <p:spPr>
          <a:xfrm>
            <a:off x="5300870" y="318414"/>
            <a:ext cx="6387547" cy="369332"/>
          </a:xfrm>
          <a:prstGeom prst="rect">
            <a:avLst/>
          </a:prstGeom>
          <a:noFill/>
        </p:spPr>
        <p:txBody>
          <a:bodyPr wrap="square" rtlCol="0">
            <a:spAutoFit/>
          </a:bodyPr>
          <a:lstStyle/>
          <a:p>
            <a:r>
              <a:rPr lang="en-IN" dirty="0" err="1">
                <a:solidFill>
                  <a:schemeClr val="accent1"/>
                </a:solidFill>
              </a:rPr>
              <a:t>ArrayList</a:t>
            </a:r>
            <a:r>
              <a:rPr lang="en-IN" dirty="0">
                <a:solidFill>
                  <a:schemeClr val="accent1"/>
                </a:solidFill>
              </a:rPr>
              <a:t> &lt;String&gt; l1=new </a:t>
            </a:r>
            <a:r>
              <a:rPr lang="en-IN" dirty="0" err="1">
                <a:solidFill>
                  <a:schemeClr val="accent1"/>
                </a:solidFill>
              </a:rPr>
              <a:t>ArrayList</a:t>
            </a:r>
            <a:r>
              <a:rPr lang="en-IN" dirty="0">
                <a:solidFill>
                  <a:schemeClr val="accent1"/>
                </a:solidFill>
              </a:rPr>
              <a:t>&lt;String&gt;(); </a:t>
            </a:r>
          </a:p>
        </p:txBody>
      </p:sp>
      <p:cxnSp>
        <p:nvCxnSpPr>
          <p:cNvPr id="24" name="Straight Connector 23">
            <a:extLst>
              <a:ext uri="{FF2B5EF4-FFF2-40B4-BE49-F238E27FC236}">
                <a16:creationId xmlns:a16="http://schemas.microsoft.com/office/drawing/2014/main" id="{0526EFB0-95FE-4F89-A4E9-C410C4346A03}"/>
              </a:ext>
            </a:extLst>
          </p:cNvPr>
          <p:cNvCxnSpPr/>
          <p:nvPr/>
        </p:nvCxnSpPr>
        <p:spPr>
          <a:xfrm flipH="1">
            <a:off x="5208104" y="622852"/>
            <a:ext cx="304800" cy="71561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16761D4-1E22-4CD8-ACE0-9F0AACD9D1D2}"/>
              </a:ext>
            </a:extLst>
          </p:cNvPr>
          <p:cNvSpPr txBox="1"/>
          <p:nvPr/>
        </p:nvSpPr>
        <p:spPr>
          <a:xfrm>
            <a:off x="4585251" y="1273576"/>
            <a:ext cx="1298713" cy="369332"/>
          </a:xfrm>
          <a:prstGeom prst="rect">
            <a:avLst/>
          </a:prstGeom>
          <a:noFill/>
        </p:spPr>
        <p:txBody>
          <a:bodyPr wrap="square" rtlCol="0">
            <a:spAutoFit/>
          </a:bodyPr>
          <a:lstStyle/>
          <a:p>
            <a:r>
              <a:rPr lang="en-IN" dirty="0"/>
              <a:t>Base type</a:t>
            </a:r>
          </a:p>
        </p:txBody>
      </p:sp>
      <p:cxnSp>
        <p:nvCxnSpPr>
          <p:cNvPr id="27" name="Straight Connector 26">
            <a:extLst>
              <a:ext uri="{FF2B5EF4-FFF2-40B4-BE49-F238E27FC236}">
                <a16:creationId xmlns:a16="http://schemas.microsoft.com/office/drawing/2014/main" id="{148002C7-A1FC-40CF-ADA2-5B86F8717284}"/>
              </a:ext>
            </a:extLst>
          </p:cNvPr>
          <p:cNvCxnSpPr>
            <a:cxnSpLocks/>
          </p:cNvCxnSpPr>
          <p:nvPr/>
        </p:nvCxnSpPr>
        <p:spPr>
          <a:xfrm>
            <a:off x="6864626" y="645610"/>
            <a:ext cx="0" cy="6928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75FB01F-E45A-4847-B76F-42D37121D7CE}"/>
              </a:ext>
            </a:extLst>
          </p:cNvPr>
          <p:cNvSpPr txBox="1"/>
          <p:nvPr/>
        </p:nvSpPr>
        <p:spPr>
          <a:xfrm>
            <a:off x="6308037" y="1338470"/>
            <a:ext cx="1948067" cy="369332"/>
          </a:xfrm>
          <a:prstGeom prst="rect">
            <a:avLst/>
          </a:prstGeom>
          <a:noFill/>
        </p:spPr>
        <p:txBody>
          <a:bodyPr wrap="square" rtlCol="0">
            <a:spAutoFit/>
          </a:bodyPr>
          <a:lstStyle/>
          <a:p>
            <a:r>
              <a:rPr lang="en-IN" dirty="0"/>
              <a:t>Parameter Type</a:t>
            </a:r>
          </a:p>
        </p:txBody>
      </p:sp>
      <p:sp>
        <p:nvSpPr>
          <p:cNvPr id="29" name="TextBox 28">
            <a:extLst>
              <a:ext uri="{FF2B5EF4-FFF2-40B4-BE49-F238E27FC236}">
                <a16:creationId xmlns:a16="http://schemas.microsoft.com/office/drawing/2014/main" id="{C3D2847C-2C8E-4F7B-86EC-E24DCD58FE26}"/>
              </a:ext>
            </a:extLst>
          </p:cNvPr>
          <p:cNvSpPr txBox="1"/>
          <p:nvPr/>
        </p:nvSpPr>
        <p:spPr>
          <a:xfrm>
            <a:off x="4996070" y="1802296"/>
            <a:ext cx="6884332" cy="4247317"/>
          </a:xfrm>
          <a:prstGeom prst="rect">
            <a:avLst/>
          </a:prstGeom>
          <a:noFill/>
        </p:spPr>
        <p:txBody>
          <a:bodyPr wrap="square" rtlCol="0">
            <a:spAutoFit/>
          </a:bodyPr>
          <a:lstStyle/>
          <a:p>
            <a:pPr marL="342900" indent="-342900">
              <a:buFont typeface="+mj-lt"/>
              <a:buAutoNum type="arabicPeriod"/>
            </a:pPr>
            <a:r>
              <a:rPr lang="en-IN" dirty="0"/>
              <a:t>Polymorphism concept applicable only for base type not for parameter type.</a:t>
            </a:r>
          </a:p>
          <a:p>
            <a:r>
              <a:rPr lang="en-IN" dirty="0"/>
              <a:t>      Usage of parent ref to hold child object is polymorphism</a:t>
            </a:r>
          </a:p>
          <a:p>
            <a:r>
              <a:rPr lang="en-IN" dirty="0"/>
              <a:t>Ex.</a:t>
            </a:r>
          </a:p>
          <a:p>
            <a:r>
              <a:rPr lang="en-IN" dirty="0" err="1">
                <a:solidFill>
                  <a:schemeClr val="accent1"/>
                </a:solidFill>
              </a:rPr>
              <a:t>ArrayList</a:t>
            </a:r>
            <a:r>
              <a:rPr lang="en-IN" dirty="0">
                <a:solidFill>
                  <a:schemeClr val="accent1"/>
                </a:solidFill>
              </a:rPr>
              <a:t> &lt;String&gt; al=new </a:t>
            </a:r>
            <a:r>
              <a:rPr lang="en-IN" dirty="0" err="1">
                <a:solidFill>
                  <a:schemeClr val="accent1"/>
                </a:solidFill>
              </a:rPr>
              <a:t>ArrayList</a:t>
            </a:r>
            <a:r>
              <a:rPr lang="en-IN" dirty="0">
                <a:solidFill>
                  <a:schemeClr val="accent1"/>
                </a:solidFill>
              </a:rPr>
              <a:t>&lt;String&gt;();//valid</a:t>
            </a:r>
          </a:p>
          <a:p>
            <a:r>
              <a:rPr lang="en-IN" dirty="0">
                <a:solidFill>
                  <a:schemeClr val="accent1"/>
                </a:solidFill>
              </a:rPr>
              <a:t>List&lt;String&gt; al=new List&lt;String&gt;();//valid</a:t>
            </a:r>
          </a:p>
          <a:p>
            <a:r>
              <a:rPr lang="en-IN" dirty="0">
                <a:solidFill>
                  <a:schemeClr val="accent1"/>
                </a:solidFill>
              </a:rPr>
              <a:t>Collection&lt;String&gt; c1=new </a:t>
            </a:r>
            <a:r>
              <a:rPr lang="en-IN" dirty="0" err="1">
                <a:solidFill>
                  <a:schemeClr val="accent1"/>
                </a:solidFill>
              </a:rPr>
              <a:t>ArrayList</a:t>
            </a:r>
            <a:r>
              <a:rPr lang="en-IN" dirty="0">
                <a:solidFill>
                  <a:schemeClr val="accent1"/>
                </a:solidFill>
              </a:rPr>
              <a:t>&lt;String&gt;();//valid</a:t>
            </a:r>
          </a:p>
          <a:p>
            <a:r>
              <a:rPr lang="en-IN" dirty="0" err="1">
                <a:solidFill>
                  <a:schemeClr val="accent1"/>
                </a:solidFill>
              </a:rPr>
              <a:t>ArrayList</a:t>
            </a:r>
            <a:r>
              <a:rPr lang="en-IN" dirty="0">
                <a:solidFill>
                  <a:schemeClr val="accent1"/>
                </a:solidFill>
              </a:rPr>
              <a:t>&lt;Object&gt; a1=new </a:t>
            </a:r>
            <a:r>
              <a:rPr lang="en-IN" dirty="0" err="1">
                <a:solidFill>
                  <a:schemeClr val="accent1"/>
                </a:solidFill>
              </a:rPr>
              <a:t>ArrayList</a:t>
            </a:r>
            <a:r>
              <a:rPr lang="en-IN" dirty="0">
                <a:solidFill>
                  <a:schemeClr val="accent1"/>
                </a:solidFill>
              </a:rPr>
              <a:t>&lt;String&gt;();//invalid</a:t>
            </a:r>
          </a:p>
          <a:p>
            <a:endParaRPr lang="en-IN" dirty="0"/>
          </a:p>
          <a:p>
            <a:r>
              <a:rPr lang="en-IN" dirty="0"/>
              <a:t>2. 	For the type parameter we can provide any class or interface name but not primitive data type. If we provide primitive we get compile time errors.</a:t>
            </a:r>
          </a:p>
          <a:p>
            <a:endParaRPr lang="en-IN" dirty="0"/>
          </a:p>
          <a:p>
            <a:r>
              <a:rPr lang="en-IN" dirty="0" err="1">
                <a:solidFill>
                  <a:schemeClr val="accent1"/>
                </a:solidFill>
              </a:rPr>
              <a:t>ArrayList</a:t>
            </a:r>
            <a:r>
              <a:rPr lang="en-IN" dirty="0">
                <a:solidFill>
                  <a:schemeClr val="accent1"/>
                </a:solidFill>
              </a:rPr>
              <a:t> &lt;int&gt; al=new </a:t>
            </a:r>
            <a:r>
              <a:rPr lang="en-IN" dirty="0" err="1">
                <a:solidFill>
                  <a:schemeClr val="accent1"/>
                </a:solidFill>
              </a:rPr>
              <a:t>ArrayList</a:t>
            </a:r>
            <a:r>
              <a:rPr lang="en-IN" dirty="0">
                <a:solidFill>
                  <a:schemeClr val="accent1"/>
                </a:solidFill>
              </a:rPr>
              <a:t>&lt;int&gt;();//invalid</a:t>
            </a:r>
          </a:p>
          <a:p>
            <a:endParaRPr lang="en-IN" dirty="0">
              <a:solidFill>
                <a:schemeClr val="accent1"/>
              </a:solidFill>
            </a:endParaRPr>
          </a:p>
        </p:txBody>
      </p:sp>
    </p:spTree>
    <p:extLst>
      <p:ext uri="{BB962C8B-B14F-4D97-AF65-F5344CB8AC3E}">
        <p14:creationId xmlns:p14="http://schemas.microsoft.com/office/powerpoint/2010/main" val="33896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057C-8149-4568-A7F3-2A25543DD7A2}"/>
              </a:ext>
            </a:extLst>
          </p:cNvPr>
          <p:cNvSpPr>
            <a:spLocks noGrp="1"/>
          </p:cNvSpPr>
          <p:nvPr>
            <p:ph type="title"/>
          </p:nvPr>
        </p:nvSpPr>
        <p:spPr/>
        <p:txBody>
          <a:bodyPr/>
          <a:lstStyle/>
          <a:p>
            <a:r>
              <a:rPr lang="en-IN" dirty="0"/>
              <a:t>Example</a:t>
            </a:r>
          </a:p>
        </p:txBody>
      </p:sp>
      <p:sp>
        <p:nvSpPr>
          <p:cNvPr id="4" name="TextBox 3">
            <a:extLst>
              <a:ext uri="{FF2B5EF4-FFF2-40B4-BE49-F238E27FC236}">
                <a16:creationId xmlns:a16="http://schemas.microsoft.com/office/drawing/2014/main" id="{5A6292A6-B1AB-469F-9BF3-E9257DFA80B1}"/>
              </a:ext>
            </a:extLst>
          </p:cNvPr>
          <p:cNvSpPr txBox="1"/>
          <p:nvPr/>
        </p:nvSpPr>
        <p:spPr>
          <a:xfrm>
            <a:off x="4956313" y="304800"/>
            <a:ext cx="6851374" cy="6186309"/>
          </a:xfrm>
          <a:prstGeom prst="rect">
            <a:avLst/>
          </a:prstGeom>
          <a:noFill/>
        </p:spPr>
        <p:txBody>
          <a:bodyPr wrap="square" rtlCol="0">
            <a:spAutoFit/>
          </a:bodyPr>
          <a:lstStyle/>
          <a:p>
            <a:r>
              <a:rPr lang="en-IN" dirty="0"/>
              <a:t>Until 1.4 a non generic version of </a:t>
            </a:r>
            <a:r>
              <a:rPr lang="en-IN" dirty="0" err="1"/>
              <a:t>arraylist</a:t>
            </a:r>
            <a:r>
              <a:rPr lang="en-IN" dirty="0"/>
              <a:t> class was declared as</a:t>
            </a:r>
          </a:p>
          <a:p>
            <a:r>
              <a:rPr lang="en-IN" dirty="0" err="1"/>
              <a:t>ArrayList</a:t>
            </a:r>
            <a:r>
              <a:rPr lang="en-IN" dirty="0"/>
              <a:t> {add(Object o);  }add method return was object and hence we can any type of object to </a:t>
            </a:r>
            <a:r>
              <a:rPr lang="en-IN" dirty="0" err="1"/>
              <a:t>arraylist</a:t>
            </a:r>
            <a:r>
              <a:rPr lang="en-IN" dirty="0"/>
              <a:t> due to this we miss the type safety.</a:t>
            </a:r>
          </a:p>
          <a:p>
            <a:r>
              <a:rPr lang="en-IN" dirty="0"/>
              <a:t>The return type of get method is object hence at the time of </a:t>
            </a:r>
            <a:r>
              <a:rPr lang="en-IN" dirty="0" err="1"/>
              <a:t>retrival</a:t>
            </a:r>
            <a:r>
              <a:rPr lang="en-IN" dirty="0"/>
              <a:t> we have to perform type casting.</a:t>
            </a:r>
          </a:p>
          <a:p>
            <a:endParaRPr lang="en-IN" dirty="0"/>
          </a:p>
          <a:p>
            <a:r>
              <a:rPr lang="en-IN" dirty="0"/>
              <a:t>In 1.5 a generic version of </a:t>
            </a:r>
            <a:r>
              <a:rPr lang="en-IN" dirty="0" err="1"/>
              <a:t>arraylist</a:t>
            </a:r>
            <a:r>
              <a:rPr lang="en-IN" dirty="0"/>
              <a:t> class is declared as follows.</a:t>
            </a:r>
          </a:p>
          <a:p>
            <a:endParaRPr lang="en-IN" dirty="0"/>
          </a:p>
          <a:p>
            <a:r>
              <a:rPr lang="en-IN" dirty="0"/>
              <a:t>Class  </a:t>
            </a:r>
            <a:r>
              <a:rPr lang="en-IN" dirty="0" err="1"/>
              <a:t>ArrayList</a:t>
            </a:r>
            <a:r>
              <a:rPr lang="en-IN" dirty="0"/>
              <a:t>&lt;T&gt;{</a:t>
            </a:r>
          </a:p>
          <a:p>
            <a:r>
              <a:rPr lang="en-IN" dirty="0"/>
              <a:t>add( T ){</a:t>
            </a:r>
          </a:p>
          <a:p>
            <a:r>
              <a:rPr lang="en-IN" dirty="0"/>
              <a:t>Get(int index)</a:t>
            </a:r>
          </a:p>
          <a:p>
            <a:r>
              <a:rPr lang="en-IN" dirty="0"/>
              <a:t>}</a:t>
            </a:r>
          </a:p>
          <a:p>
            <a:r>
              <a:rPr lang="en-IN" dirty="0"/>
              <a:t>Based on our runtime requirement T will be provided with provided type</a:t>
            </a:r>
          </a:p>
          <a:p>
            <a:r>
              <a:rPr lang="en-IN" dirty="0"/>
              <a:t>To hold only string type of objects, a generic version of </a:t>
            </a:r>
            <a:r>
              <a:rPr lang="en-IN" dirty="0" err="1"/>
              <a:t>arraylist</a:t>
            </a:r>
            <a:r>
              <a:rPr lang="en-IN" dirty="0"/>
              <a:t> object can be created as follows.</a:t>
            </a:r>
          </a:p>
          <a:p>
            <a:endParaRPr lang="en-IN" dirty="0"/>
          </a:p>
          <a:p>
            <a:r>
              <a:rPr lang="en-IN" dirty="0" err="1"/>
              <a:t>ArrayList</a:t>
            </a:r>
            <a:r>
              <a:rPr lang="en-IN" dirty="0"/>
              <a:t>&lt;String&gt; l=new </a:t>
            </a:r>
            <a:r>
              <a:rPr lang="en-IN" dirty="0" err="1"/>
              <a:t>ArrayList</a:t>
            </a:r>
            <a:r>
              <a:rPr lang="en-IN" dirty="0"/>
              <a:t>&lt;String&gt;();</a:t>
            </a:r>
          </a:p>
          <a:p>
            <a:r>
              <a:rPr lang="en-IN" dirty="0"/>
              <a:t>For this compiler considered version of </a:t>
            </a:r>
            <a:r>
              <a:rPr lang="en-IN" dirty="0" err="1"/>
              <a:t>arraylist</a:t>
            </a:r>
            <a:r>
              <a:rPr lang="en-IN" dirty="0"/>
              <a:t> class is as follows.</a:t>
            </a:r>
          </a:p>
        </p:txBody>
      </p:sp>
    </p:spTree>
    <p:extLst>
      <p:ext uri="{BB962C8B-B14F-4D97-AF65-F5344CB8AC3E}">
        <p14:creationId xmlns:p14="http://schemas.microsoft.com/office/powerpoint/2010/main" val="280075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F278-C8AE-430F-B2F0-9BD1534173D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3479E843-F70F-41E2-9957-DF11598B6B33}"/>
              </a:ext>
            </a:extLst>
          </p:cNvPr>
          <p:cNvSpPr>
            <a:spLocks noGrp="1"/>
          </p:cNvSpPr>
          <p:nvPr>
            <p:ph idx="1"/>
          </p:nvPr>
        </p:nvSpPr>
        <p:spPr/>
        <p:txBody>
          <a:bodyPr/>
          <a:lstStyle/>
          <a:p>
            <a:pPr marL="0" indent="0">
              <a:buNone/>
            </a:pPr>
            <a:r>
              <a:rPr lang="en-IN" dirty="0"/>
              <a:t>Class </a:t>
            </a:r>
            <a:r>
              <a:rPr lang="en-IN" dirty="0" err="1"/>
              <a:t>ArrayList</a:t>
            </a:r>
            <a:r>
              <a:rPr lang="en-IN" dirty="0"/>
              <a:t>&lt;String&gt;{</a:t>
            </a:r>
          </a:p>
          <a:p>
            <a:pPr marL="0" indent="0">
              <a:buNone/>
            </a:pPr>
            <a:r>
              <a:rPr lang="en-IN" dirty="0"/>
              <a:t>Add(String){get(int index)}</a:t>
            </a:r>
          </a:p>
          <a:p>
            <a:pPr marL="0" indent="0">
              <a:buNone/>
            </a:pPr>
            <a:r>
              <a:rPr lang="en-IN" dirty="0"/>
              <a:t>} The argument method is string hence we should add only sting type of object. We add any other object we get compiler error.</a:t>
            </a:r>
          </a:p>
          <a:p>
            <a:pPr marL="0" indent="0">
              <a:buNone/>
            </a:pPr>
            <a:endParaRPr lang="en-IN" dirty="0"/>
          </a:p>
          <a:p>
            <a:pPr marL="0" indent="0">
              <a:buNone/>
            </a:pPr>
            <a:endParaRPr lang="en-IN" dirty="0"/>
          </a:p>
          <a:p>
            <a:pPr marL="0" indent="0">
              <a:buNone/>
            </a:pPr>
            <a:r>
              <a:rPr lang="en-IN" dirty="0"/>
              <a:t>Hence through generics we get type safety.</a:t>
            </a:r>
          </a:p>
          <a:p>
            <a:pPr marL="0" indent="0">
              <a:buNone/>
            </a:pPr>
            <a:r>
              <a:rPr lang="en-IN" dirty="0"/>
              <a:t>The return type of get method is string and hence at the time of </a:t>
            </a:r>
            <a:r>
              <a:rPr lang="en-IN" dirty="0" err="1"/>
              <a:t>retrival</a:t>
            </a:r>
            <a:r>
              <a:rPr lang="en-IN" dirty="0"/>
              <a:t> its not asking for type casting.</a:t>
            </a:r>
          </a:p>
          <a:p>
            <a:pPr marL="0" indent="0">
              <a:buNone/>
            </a:pPr>
            <a:r>
              <a:rPr lang="en-IN" dirty="0"/>
              <a:t>String name=</a:t>
            </a:r>
            <a:r>
              <a:rPr lang="en-IN" dirty="0" err="1"/>
              <a:t>l.get</a:t>
            </a:r>
            <a:r>
              <a:rPr lang="en-IN" dirty="0"/>
              <a:t>(0);//type casting not required</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65867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C442-866F-459B-9C19-C1A7E5F8442A}"/>
              </a:ext>
            </a:extLst>
          </p:cNvPr>
          <p:cNvSpPr>
            <a:spLocks noGrp="1"/>
          </p:cNvSpPr>
          <p:nvPr>
            <p:ph type="title"/>
          </p:nvPr>
        </p:nvSpPr>
        <p:spPr/>
        <p:txBody>
          <a:bodyPr>
            <a:normAutofit fontScale="90000"/>
          </a:bodyPr>
          <a:lstStyle/>
          <a:p>
            <a:r>
              <a:rPr lang="en-IN" b="1" dirty="0"/>
              <a:t>Java Generic Interface</a:t>
            </a:r>
            <a:br>
              <a:rPr lang="en-IN" b="1" dirty="0"/>
            </a:br>
            <a:br>
              <a:rPr lang="en-IN" dirty="0"/>
            </a:br>
            <a:endParaRPr lang="en-IN" dirty="0"/>
          </a:p>
        </p:txBody>
      </p:sp>
      <p:sp>
        <p:nvSpPr>
          <p:cNvPr id="3" name="Content Placeholder 2">
            <a:extLst>
              <a:ext uri="{FF2B5EF4-FFF2-40B4-BE49-F238E27FC236}">
                <a16:creationId xmlns:a16="http://schemas.microsoft.com/office/drawing/2014/main" id="{9C7009C9-CC59-4B9D-9856-304316602662}"/>
              </a:ext>
            </a:extLst>
          </p:cNvPr>
          <p:cNvSpPr>
            <a:spLocks noGrp="1"/>
          </p:cNvSpPr>
          <p:nvPr>
            <p:ph idx="1"/>
          </p:nvPr>
        </p:nvSpPr>
        <p:spPr/>
        <p:txBody>
          <a:bodyPr>
            <a:normAutofit fontScale="92500" lnSpcReduction="10000"/>
          </a:bodyPr>
          <a:lstStyle/>
          <a:p>
            <a:endParaRPr lang="en-IN" dirty="0"/>
          </a:p>
          <a:p>
            <a:pPr marL="0" indent="0">
              <a:buNone/>
            </a:pPr>
            <a:endParaRPr lang="en-IN" dirty="0"/>
          </a:p>
          <a:p>
            <a:r>
              <a:rPr lang="en-IN" dirty="0"/>
              <a:t>Comparable interface is a great example of Generics in interfaces and it’s written as:</a:t>
            </a:r>
            <a:endParaRPr lang="fr-FR" dirty="0"/>
          </a:p>
          <a:p>
            <a:pPr marL="0" indent="0">
              <a:buNone/>
            </a:pPr>
            <a:r>
              <a:rPr lang="fr-FR" dirty="0">
                <a:solidFill>
                  <a:srgbClr val="FF0000"/>
                </a:solidFill>
              </a:rPr>
              <a:t>package </a:t>
            </a:r>
            <a:r>
              <a:rPr lang="fr-FR" dirty="0" err="1">
                <a:solidFill>
                  <a:srgbClr val="FF0000"/>
                </a:solidFill>
              </a:rPr>
              <a:t>java.lang</a:t>
            </a:r>
            <a:r>
              <a:rPr lang="fr-FR" dirty="0">
                <a:solidFill>
                  <a:srgbClr val="FF0000"/>
                </a:solidFill>
              </a:rPr>
              <a:t>;</a:t>
            </a:r>
          </a:p>
          <a:p>
            <a:pPr marL="0" indent="0">
              <a:buNone/>
            </a:pPr>
            <a:r>
              <a:rPr lang="fr-FR" dirty="0">
                <a:solidFill>
                  <a:srgbClr val="FF0000"/>
                </a:solidFill>
              </a:rPr>
              <a:t>import </a:t>
            </a:r>
            <a:r>
              <a:rPr lang="fr-FR" dirty="0" err="1">
                <a:solidFill>
                  <a:srgbClr val="FF0000"/>
                </a:solidFill>
              </a:rPr>
              <a:t>java.util</a:t>
            </a:r>
            <a:r>
              <a:rPr lang="fr-FR" dirty="0">
                <a:solidFill>
                  <a:srgbClr val="FF0000"/>
                </a:solidFill>
              </a:rPr>
              <a:t>.*;</a:t>
            </a:r>
          </a:p>
          <a:p>
            <a:pPr marL="0" indent="0">
              <a:buNone/>
            </a:pPr>
            <a:r>
              <a:rPr lang="fr-FR" dirty="0">
                <a:solidFill>
                  <a:srgbClr val="FF0000"/>
                </a:solidFill>
              </a:rPr>
              <a:t>public interface Comparable&lt;T&gt; {</a:t>
            </a:r>
          </a:p>
          <a:p>
            <a:pPr marL="0" indent="0">
              <a:buNone/>
            </a:pPr>
            <a:r>
              <a:rPr lang="fr-FR" dirty="0">
                <a:solidFill>
                  <a:srgbClr val="FF0000"/>
                </a:solidFill>
              </a:rPr>
              <a:t>    public </a:t>
            </a:r>
            <a:r>
              <a:rPr lang="fr-FR" dirty="0" err="1">
                <a:solidFill>
                  <a:srgbClr val="FF0000"/>
                </a:solidFill>
              </a:rPr>
              <a:t>int</a:t>
            </a:r>
            <a:r>
              <a:rPr lang="fr-FR" dirty="0">
                <a:solidFill>
                  <a:srgbClr val="FF0000"/>
                </a:solidFill>
              </a:rPr>
              <a:t> </a:t>
            </a:r>
            <a:r>
              <a:rPr lang="fr-FR" dirty="0" err="1">
                <a:solidFill>
                  <a:srgbClr val="FF0000"/>
                </a:solidFill>
              </a:rPr>
              <a:t>compareTo</a:t>
            </a:r>
            <a:r>
              <a:rPr lang="fr-FR" dirty="0">
                <a:solidFill>
                  <a:srgbClr val="FF0000"/>
                </a:solidFill>
              </a:rPr>
              <a:t>(T o);</a:t>
            </a:r>
          </a:p>
          <a:p>
            <a:pPr marL="0" indent="0">
              <a:buNone/>
            </a:pPr>
            <a:r>
              <a:rPr lang="fr-FR" dirty="0">
                <a:solidFill>
                  <a:srgbClr val="FF0000"/>
                </a:solidFill>
              </a:rPr>
              <a:t>}</a:t>
            </a:r>
          </a:p>
          <a:p>
            <a:pPr marL="0" indent="0">
              <a:buNone/>
            </a:pPr>
            <a:r>
              <a:rPr lang="en-IN" dirty="0"/>
              <a:t>In similar way, we can create generic interfaces in java. We can also have multiple type parameters as in Map interface. Again we can provide parameterized value to a parameterized type also,</a:t>
            </a:r>
          </a:p>
          <a:p>
            <a:pPr marL="0" indent="0">
              <a:buNone/>
            </a:pPr>
            <a:r>
              <a:rPr lang="en-IN" dirty="0"/>
              <a:t> for example </a:t>
            </a:r>
            <a:r>
              <a:rPr lang="en-IN" dirty="0">
                <a:solidFill>
                  <a:srgbClr val="FF0000"/>
                </a:solidFill>
              </a:rPr>
              <a:t>new HashMap&lt;String, List&lt;String&gt;&gt;();</a:t>
            </a:r>
            <a:r>
              <a:rPr lang="en-IN" dirty="0"/>
              <a:t> is valid.</a:t>
            </a:r>
          </a:p>
          <a:p>
            <a:pPr marL="0" indent="0">
              <a:buNone/>
            </a:pPr>
            <a:endParaRPr lang="en-IN" dirty="0"/>
          </a:p>
          <a:p>
            <a:pPr marL="0" indent="0">
              <a:buNone/>
            </a:pPr>
            <a:endParaRPr lang="en-IN" dirty="0"/>
          </a:p>
          <a:p>
            <a:pPr marL="0" indent="0">
              <a:buNone/>
            </a:pPr>
            <a:endParaRPr lang="fr-FR" dirty="0"/>
          </a:p>
          <a:p>
            <a:endParaRPr lang="en-IN" dirty="0"/>
          </a:p>
        </p:txBody>
      </p:sp>
    </p:spTree>
    <p:extLst>
      <p:ext uri="{BB962C8B-B14F-4D97-AF65-F5344CB8AC3E}">
        <p14:creationId xmlns:p14="http://schemas.microsoft.com/office/powerpoint/2010/main" val="7947207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335</TotalTime>
  <Words>1860</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 Light</vt:lpstr>
      <vt:lpstr>Rockwell</vt:lpstr>
      <vt:lpstr>Wingdings</vt:lpstr>
      <vt:lpstr>Atlas</vt:lpstr>
      <vt:lpstr>Generics</vt:lpstr>
      <vt:lpstr>Why Generics</vt:lpstr>
      <vt:lpstr>What is type safe</vt:lpstr>
      <vt:lpstr>Need of Generics</vt:lpstr>
      <vt:lpstr>Syntax</vt:lpstr>
      <vt:lpstr>Generics dos and donts</vt:lpstr>
      <vt:lpstr>Example</vt:lpstr>
      <vt:lpstr>Contd.</vt:lpstr>
      <vt:lpstr>Java Generic Interface  </vt:lpstr>
      <vt:lpstr>Java Generic Type  </vt:lpstr>
      <vt:lpstr>Java Generic Method  </vt:lpstr>
      <vt:lpstr>Generic Method Example</vt:lpstr>
      <vt:lpstr>Java Generics Bounded Type Parameters  </vt:lpstr>
      <vt:lpstr>Java Generics and Inheritance  </vt:lpstr>
      <vt:lpstr>Java Generic Classes and Subtyping </vt:lpstr>
      <vt:lpstr>Wildcards in Java  </vt:lpstr>
      <vt:lpstr>Types of wildcards in Java:  </vt:lpstr>
      <vt:lpstr>WildCards Example</vt:lpstr>
      <vt:lpstr>Java Generics Unbounded Wildcard  </vt:lpstr>
      <vt:lpstr>Java Generics Lower bounded Wildcard </vt:lpstr>
      <vt:lpstr>Subtyping using Generics Wildcard </vt:lpstr>
      <vt:lpstr>Java Generics Type Erasure  </vt:lpstr>
      <vt:lpstr>Type erasure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manisha shah</dc:creator>
  <cp:lastModifiedBy>manisha shah</cp:lastModifiedBy>
  <cp:revision>124</cp:revision>
  <dcterms:created xsi:type="dcterms:W3CDTF">2019-08-15T18:04:39Z</dcterms:created>
  <dcterms:modified xsi:type="dcterms:W3CDTF">2019-08-16T17:12:19Z</dcterms:modified>
</cp:coreProperties>
</file>