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322"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4123B-9619-4DA1-A451-E44282A01405}" type="datetimeFigureOut">
              <a:rPr lang="en-IN" smtClean="0"/>
              <a:t>14-08-2019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499C2-FEF6-435F-8660-ADD2D8F5054A}" type="slidenum">
              <a:rPr lang="en-IN" smtClean="0"/>
              <a:t>‹#›</a:t>
            </a:fld>
            <a:endParaRPr lang="en-IN"/>
          </a:p>
        </p:txBody>
      </p:sp>
    </p:spTree>
    <p:extLst>
      <p:ext uri="{BB962C8B-B14F-4D97-AF65-F5344CB8AC3E}">
        <p14:creationId xmlns:p14="http://schemas.microsoft.com/office/powerpoint/2010/main" val="219027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Hash table based implementation of the Map interface, with </a:t>
            </a:r>
            <a:r>
              <a:rPr lang="en-IN" i="1" dirty="0"/>
              <a:t>weak keys</a:t>
            </a:r>
            <a:r>
              <a:rPr lang="en-IN" dirty="0"/>
              <a:t>. An entry in a </a:t>
            </a:r>
            <a:r>
              <a:rPr lang="en-IN" dirty="0" err="1"/>
              <a:t>WeakHashMap</a:t>
            </a:r>
            <a:r>
              <a:rPr lang="en-IN" dirty="0"/>
              <a:t> will automatically be removed when its key is no longer in ordinary use. More precisely, the presence of a mapping for a given key will not prevent the key from being discarded by the garbage collector, that is, made finalizable, finalized, and then reclaimed. When a key has been discarded its entry is effectively removed from the map, so this class behaves somewhat differently from other Map implementations. </a:t>
            </a:r>
          </a:p>
          <a:p>
            <a:r>
              <a:rPr lang="en-IN" dirty="0"/>
              <a:t>Weak </a:t>
            </a:r>
            <a:r>
              <a:rPr lang="en-IN" dirty="0" err="1"/>
              <a:t>Hashmap</a:t>
            </a:r>
            <a:r>
              <a:rPr lang="en-IN" dirty="0"/>
              <a:t> This class implements the Map interface with a hash table, using reference-equality in place of object-equality when comparing keys (and values). In other words, in an </a:t>
            </a:r>
            <a:r>
              <a:rPr lang="en-IN" dirty="0" err="1"/>
              <a:t>IdentityHashMap</a:t>
            </a:r>
            <a:r>
              <a:rPr lang="en-IN" dirty="0"/>
              <a:t>, two keys k1 and k2 are considered equal if and only if (k1==k2). (In normal Map implementations (like HashMap) two keys k1 and k2 are considered equal if and only if (k1==null ? k2==null : k1.equals(k2)).) </a:t>
            </a:r>
          </a:p>
          <a:p>
            <a:r>
              <a:rPr lang="en-IN" b="1" dirty="0" err="1"/>
              <a:t>IdentityHashMap</a:t>
            </a:r>
            <a:r>
              <a:rPr lang="en-IN" dirty="0"/>
              <a:t> as name suggests uses the equality operator(==) for comparing the keys. So when you put any Key Value pair in it the Key Object is compared using == operator. On the other hand </a:t>
            </a:r>
            <a:r>
              <a:rPr lang="en-IN" b="1" dirty="0"/>
              <a:t>HashMap</a:t>
            </a:r>
            <a:r>
              <a:rPr lang="en-IN" dirty="0"/>
              <a:t> uses equals method to determine the uniqueness of the Key.</a:t>
            </a:r>
          </a:p>
          <a:p>
            <a:r>
              <a:rPr lang="en-IN" dirty="0" err="1"/>
              <a:t>IdentityHashMap</a:t>
            </a:r>
            <a:r>
              <a:rPr lang="en-IN" dirty="0"/>
              <a:t> as name suggests uses the equality operator(==) for comparing the keys. So when you put any Key Value pair in it the Key Object is compared using == operator.</a:t>
            </a:r>
          </a:p>
          <a:p>
            <a:r>
              <a:rPr lang="en-IN" dirty="0">
                <a:effectLst/>
              </a:rPr>
              <a:t>import </a:t>
            </a:r>
            <a:r>
              <a:rPr lang="en-IN" dirty="0" err="1">
                <a:effectLst/>
              </a:rPr>
              <a:t>java.util.HashMap</a:t>
            </a:r>
            <a:r>
              <a:rPr lang="en-IN" dirty="0">
                <a:effectLst/>
              </a:rPr>
              <a:t>; import </a:t>
            </a:r>
            <a:r>
              <a:rPr lang="en-IN" dirty="0" err="1">
                <a:effectLst/>
              </a:rPr>
              <a:t>java.util.IdentityHashMap</a:t>
            </a:r>
            <a:r>
              <a:rPr lang="en-IN" dirty="0">
                <a:effectLst/>
              </a:rPr>
              <a:t>; import </a:t>
            </a:r>
            <a:r>
              <a:rPr lang="en-IN" dirty="0" err="1">
                <a:effectLst/>
              </a:rPr>
              <a:t>java.util.Map;public</a:t>
            </a:r>
            <a:r>
              <a:rPr lang="en-IN" dirty="0">
                <a:effectLst/>
              </a:rPr>
              <a:t> class </a:t>
            </a:r>
            <a:r>
              <a:rPr lang="en-IN" dirty="0" err="1">
                <a:effectLst/>
              </a:rPr>
              <a:t>IdentityMapDemo</a:t>
            </a:r>
            <a:r>
              <a:rPr lang="en-IN" dirty="0">
                <a:effectLst/>
              </a:rPr>
              <a:t> {public static void main(String[] </a:t>
            </a:r>
            <a:r>
              <a:rPr lang="en-IN" dirty="0" err="1">
                <a:effectLst/>
              </a:rPr>
              <a:t>args</a:t>
            </a:r>
            <a:r>
              <a:rPr lang="en-IN" dirty="0">
                <a:effectLst/>
              </a:rPr>
              <a:t>) { Map </a:t>
            </a:r>
            <a:r>
              <a:rPr lang="en-IN" dirty="0" err="1">
                <a:effectLst/>
              </a:rPr>
              <a:t>identityMap</a:t>
            </a:r>
            <a:r>
              <a:rPr lang="en-IN" dirty="0">
                <a:effectLst/>
              </a:rPr>
              <a:t> = new </a:t>
            </a:r>
            <a:r>
              <a:rPr lang="en-IN" dirty="0" err="1">
                <a:effectLst/>
              </a:rPr>
              <a:t>IdentityHashMap</a:t>
            </a:r>
            <a:r>
              <a:rPr lang="en-IN" dirty="0">
                <a:effectLst/>
              </a:rPr>
              <a:t>(); Map </a:t>
            </a:r>
            <a:r>
              <a:rPr lang="en-IN" dirty="0" err="1">
                <a:effectLst/>
              </a:rPr>
              <a:t>hashMap</a:t>
            </a:r>
            <a:r>
              <a:rPr lang="en-IN" dirty="0">
                <a:effectLst/>
              </a:rPr>
              <a:t> = new HashMap(); </a:t>
            </a:r>
            <a:r>
              <a:rPr lang="en-IN" dirty="0" err="1">
                <a:effectLst/>
              </a:rPr>
              <a:t>identityMap.put</a:t>
            </a:r>
            <a:r>
              <a:rPr lang="en-IN" dirty="0">
                <a:effectLst/>
              </a:rPr>
              <a:t>("a", 1); </a:t>
            </a:r>
            <a:r>
              <a:rPr lang="en-IN" dirty="0" err="1">
                <a:effectLst/>
              </a:rPr>
              <a:t>identityMap.put</a:t>
            </a:r>
            <a:r>
              <a:rPr lang="en-IN" dirty="0">
                <a:effectLst/>
              </a:rPr>
              <a:t>(new String("a"), 2); </a:t>
            </a:r>
            <a:r>
              <a:rPr lang="en-IN" dirty="0" err="1">
                <a:effectLst/>
              </a:rPr>
              <a:t>identityMap.put</a:t>
            </a:r>
            <a:r>
              <a:rPr lang="en-IN" dirty="0">
                <a:effectLst/>
              </a:rPr>
              <a:t>("a", 3);</a:t>
            </a:r>
            <a:r>
              <a:rPr lang="en-IN" dirty="0" err="1">
                <a:effectLst/>
              </a:rPr>
              <a:t>hashMap.put</a:t>
            </a:r>
            <a:r>
              <a:rPr lang="en-IN" dirty="0">
                <a:effectLst/>
              </a:rPr>
              <a:t>("a", 1); </a:t>
            </a:r>
            <a:r>
              <a:rPr lang="en-IN" dirty="0" err="1">
                <a:effectLst/>
              </a:rPr>
              <a:t>hashMap.put</a:t>
            </a:r>
            <a:r>
              <a:rPr lang="en-IN" dirty="0">
                <a:effectLst/>
              </a:rPr>
              <a:t>(new String("a"), 2); </a:t>
            </a:r>
            <a:r>
              <a:rPr lang="en-IN" dirty="0" err="1">
                <a:effectLst/>
              </a:rPr>
              <a:t>hashMap.put</a:t>
            </a:r>
            <a:r>
              <a:rPr lang="en-IN" dirty="0">
                <a:effectLst/>
              </a:rPr>
              <a:t>("a", 3);System.out.println("Identity Map </a:t>
            </a:r>
            <a:r>
              <a:rPr lang="en-IN" dirty="0" err="1">
                <a:effectLst/>
              </a:rPr>
              <a:t>KeySet</a:t>
            </a:r>
            <a:r>
              <a:rPr lang="en-IN" dirty="0">
                <a:effectLst/>
              </a:rPr>
              <a:t> Size :: " + </a:t>
            </a:r>
            <a:r>
              <a:rPr lang="en-IN" dirty="0" err="1">
                <a:effectLst/>
              </a:rPr>
              <a:t>identityMap.keySet</a:t>
            </a:r>
            <a:r>
              <a:rPr lang="en-IN" dirty="0">
                <a:effectLst/>
              </a:rPr>
              <a:t>().size()); System.out.println("Hash Map </a:t>
            </a:r>
            <a:r>
              <a:rPr lang="en-IN" dirty="0" err="1">
                <a:effectLst/>
              </a:rPr>
              <a:t>KeySet</a:t>
            </a:r>
            <a:r>
              <a:rPr lang="en-IN" dirty="0">
                <a:effectLst/>
              </a:rPr>
              <a:t> Size :: " + </a:t>
            </a:r>
            <a:r>
              <a:rPr lang="en-IN" dirty="0" err="1">
                <a:effectLst/>
              </a:rPr>
              <a:t>hashMap.keySet</a:t>
            </a:r>
            <a:r>
              <a:rPr lang="en-IN" dirty="0">
                <a:effectLst/>
              </a:rPr>
              <a:t>().size()); } }</a:t>
            </a:r>
          </a:p>
          <a:p>
            <a:r>
              <a:rPr lang="en-IN" dirty="0"/>
              <a:t>On the other hand HashMap uses equals method to determine the uniqueness of the Key. </a:t>
            </a:r>
          </a:p>
          <a:p>
            <a:r>
              <a:rPr lang="en-IN" dirty="0">
                <a:effectLst/>
              </a:rPr>
              <a:t>k1.equals(k2)</a:t>
            </a:r>
          </a:p>
          <a:p>
            <a:r>
              <a:rPr lang="en-IN" dirty="0"/>
              <a:t>instead of equality operator.</a:t>
            </a:r>
          </a:p>
          <a:p>
            <a:r>
              <a:rPr lang="en-IN" dirty="0"/>
              <a:t>When you run the above code the result will be </a:t>
            </a:r>
          </a:p>
          <a:p>
            <a:r>
              <a:rPr lang="en-IN" dirty="0">
                <a:effectLst/>
              </a:rPr>
              <a:t>Identity Map </a:t>
            </a:r>
            <a:r>
              <a:rPr lang="en-IN" dirty="0" err="1">
                <a:effectLst/>
              </a:rPr>
              <a:t>KeySet</a:t>
            </a:r>
            <a:r>
              <a:rPr lang="en-IN" dirty="0">
                <a:effectLst/>
              </a:rPr>
              <a:t> Size :: 2Hash Map </a:t>
            </a:r>
            <a:r>
              <a:rPr lang="en-IN" dirty="0" err="1">
                <a:effectLst/>
              </a:rPr>
              <a:t>KeySet</a:t>
            </a:r>
            <a:r>
              <a:rPr lang="en-IN" dirty="0">
                <a:effectLst/>
              </a:rPr>
              <a:t> Size :: 1</a:t>
            </a:r>
          </a:p>
          <a:p>
            <a:r>
              <a:rPr lang="en-IN" dirty="0"/>
              <a:t>The </a:t>
            </a:r>
            <a:r>
              <a:rPr lang="en-IN" dirty="0" err="1"/>
              <a:t>Keysize</a:t>
            </a:r>
            <a:r>
              <a:rPr lang="en-IN" dirty="0"/>
              <a:t> of Identity Map is 2 because here </a:t>
            </a:r>
            <a:r>
              <a:rPr lang="en-IN" b="1" dirty="0"/>
              <a:t>a</a:t>
            </a:r>
            <a:r>
              <a:rPr lang="en-IN" dirty="0"/>
              <a:t> and </a:t>
            </a:r>
            <a:r>
              <a:rPr lang="en-IN" b="1" dirty="0"/>
              <a:t>new String(“a”)</a:t>
            </a:r>
            <a:r>
              <a:rPr lang="en-IN" dirty="0"/>
              <a:t> are considered two different Object. The comparison is done using </a:t>
            </a:r>
            <a:r>
              <a:rPr lang="en-IN" i="1" dirty="0"/>
              <a:t>==</a:t>
            </a:r>
            <a:r>
              <a:rPr lang="en-IN" dirty="0"/>
              <a:t> operator. </a:t>
            </a:r>
          </a:p>
          <a:p>
            <a:r>
              <a:rPr lang="en-IN" dirty="0"/>
              <a:t>For HashMap the </a:t>
            </a:r>
            <a:r>
              <a:rPr lang="en-IN" dirty="0" err="1"/>
              <a:t>keySize</a:t>
            </a:r>
            <a:r>
              <a:rPr lang="en-IN" dirty="0"/>
              <a:t> is 1 because K1.equals(K2) returns true for all three Keys and hence it keep on removing the old value and updating it with the new one. </a:t>
            </a:r>
          </a:p>
          <a:p>
            <a:r>
              <a:rPr lang="en-IN" dirty="0"/>
              <a:t>These both Maps will behave in same manner if they are used for Keys which are user defined Object and doesn’t overrides equals method.</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C31499C2-FEF6-435F-8660-ADD2D8F5054A}" type="slidenum">
              <a:rPr lang="en-IN" smtClean="0"/>
              <a:t>5</a:t>
            </a:fld>
            <a:endParaRPr lang="en-IN"/>
          </a:p>
        </p:txBody>
      </p:sp>
    </p:spTree>
    <p:extLst>
      <p:ext uri="{BB962C8B-B14F-4D97-AF65-F5344CB8AC3E}">
        <p14:creationId xmlns:p14="http://schemas.microsoft.com/office/powerpoint/2010/main" val="144702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i="1" dirty="0"/>
              <a:t>Priority Queue</a:t>
            </a:r>
            <a:r>
              <a:rPr lang="en-IN" dirty="0"/>
              <a:t> is an extension of </a:t>
            </a:r>
            <a:r>
              <a:rPr lang="en-IN" i="1" dirty="0"/>
              <a:t>queue</a:t>
            </a:r>
            <a:r>
              <a:rPr lang="en-IN" dirty="0"/>
              <a:t> with following properties. Every item has a </a:t>
            </a:r>
            <a:r>
              <a:rPr lang="en-IN" i="1" dirty="0"/>
              <a:t>priority</a:t>
            </a:r>
            <a:r>
              <a:rPr lang="en-IN" dirty="0"/>
              <a:t> associated with it. An element with high </a:t>
            </a:r>
            <a:r>
              <a:rPr lang="en-IN" i="1" dirty="0"/>
              <a:t>priority</a:t>
            </a:r>
            <a:r>
              <a:rPr lang="en-IN" dirty="0"/>
              <a:t> is dequeued before an element with low </a:t>
            </a:r>
            <a:r>
              <a:rPr lang="en-IN" i="1" dirty="0"/>
              <a:t>priority</a:t>
            </a:r>
            <a:r>
              <a:rPr lang="en-IN" dirty="0"/>
              <a:t>. If two elements have the same </a:t>
            </a:r>
            <a:r>
              <a:rPr lang="en-IN" i="1" dirty="0"/>
              <a:t>priority</a:t>
            </a:r>
            <a:r>
              <a:rPr lang="en-IN" dirty="0"/>
              <a:t>, they are served according to their order in the </a:t>
            </a:r>
            <a:r>
              <a:rPr lang="en-IN" i="1" dirty="0"/>
              <a:t>queue</a:t>
            </a:r>
            <a:r>
              <a:rPr lang="en-IN" dirty="0"/>
              <a:t>.</a:t>
            </a:r>
          </a:p>
          <a:p>
            <a:endParaRPr lang="en-IN" dirty="0"/>
          </a:p>
          <a:p>
            <a:r>
              <a:rPr lang="en-IN" dirty="0"/>
              <a:t>A </a:t>
            </a:r>
            <a:r>
              <a:rPr lang="en-IN" b="1" dirty="0"/>
              <a:t>priority queue</a:t>
            </a:r>
            <a:r>
              <a:rPr lang="en-IN" dirty="0"/>
              <a:t> is typically implemented using Heap data structure. Applications: Dijkstra's Shortest Path Algorithm using </a:t>
            </a:r>
            <a:r>
              <a:rPr lang="en-IN" b="1" dirty="0"/>
              <a:t>priority queue</a:t>
            </a:r>
            <a:r>
              <a:rPr lang="en-IN" dirty="0"/>
              <a:t>: When the graph is stored in the form of adjacency list or matrix, </a:t>
            </a:r>
            <a:r>
              <a:rPr lang="en-IN" b="1" dirty="0"/>
              <a:t>priority queue</a:t>
            </a:r>
            <a:r>
              <a:rPr lang="en-IN" dirty="0"/>
              <a:t> can be </a:t>
            </a:r>
            <a:r>
              <a:rPr lang="en-IN" b="1" dirty="0"/>
              <a:t>used</a:t>
            </a:r>
            <a:r>
              <a:rPr lang="en-IN" dirty="0"/>
              <a:t> to extract minimum efficiently when implementing Dijkstra's algorithm.</a:t>
            </a:r>
          </a:p>
        </p:txBody>
      </p:sp>
      <p:sp>
        <p:nvSpPr>
          <p:cNvPr id="4" name="Slide Number Placeholder 3"/>
          <p:cNvSpPr>
            <a:spLocks noGrp="1"/>
          </p:cNvSpPr>
          <p:nvPr>
            <p:ph type="sldNum" sz="quarter" idx="5"/>
          </p:nvPr>
        </p:nvSpPr>
        <p:spPr/>
        <p:txBody>
          <a:bodyPr/>
          <a:lstStyle/>
          <a:p>
            <a:fld id="{C31499C2-FEF6-435F-8660-ADD2D8F5054A}" type="slidenum">
              <a:rPr lang="en-IN" smtClean="0"/>
              <a:t>13</a:t>
            </a:fld>
            <a:endParaRPr lang="en-IN"/>
          </a:p>
        </p:txBody>
      </p:sp>
    </p:spTree>
    <p:extLst>
      <p:ext uri="{BB962C8B-B14F-4D97-AF65-F5344CB8AC3E}">
        <p14:creationId xmlns:p14="http://schemas.microsoft.com/office/powerpoint/2010/main" val="360292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86DF-7DB4-41BD-8141-A914123D1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77C07F-A9CB-49A8-B333-F66A3803D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8B0D0F-3A72-4435-B46C-6BBA177B12CE}"/>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2A6B5A0D-9149-40C2-999D-F8649A4D1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372BF-D378-4D37-B784-735DEB83A6BB}"/>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8615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68D1-511F-47D1-A407-0EA317960B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C86F0-0272-4B45-9969-7233813B7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01522-43AC-42AF-8810-A830ABB952BB}"/>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4C7A11D3-8B95-4DC7-A430-FD320F8A5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F2F41-0BFB-4C4C-B32C-98DC46B15EFC}"/>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6282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974A8-95C5-4AA4-A592-4648C0B64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A0F7EE-501F-4778-957A-ABE83D15B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0A4F9-3F7C-44B2-97DE-13284DA843B6}"/>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E34C4D17-5E02-4956-9746-1A5830C83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A1A34-F4F4-4FFB-8707-39D60BA4DF1A}"/>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23915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740-C316-4817-B127-65EFE1B3A5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585E5-65AD-4EE4-928C-069ED8245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66A89-DBF1-4848-A747-AF703753649B}"/>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BB1EA709-600A-4A42-A241-E6673AAAA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C8B03-9EE0-441B-986A-026E59C44488}"/>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210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2021-0878-4711-BB12-1513EAA66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201F52-3205-4135-B2B5-46DDD4599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EEA182-0DE5-4565-8B20-C29600635C34}"/>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1AE6C90E-DD95-46B9-83FC-152923782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AD5D7-3D91-4C0E-A6AD-6A15BC2105C6}"/>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339664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6E40-A969-49AB-A055-5B872D922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46829-0874-4C55-9803-59A9EE8C56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BB2166-AA7B-45C4-8125-BDDB7DD00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ADEFED-EA8D-4F1F-AE15-9481247D9A2D}"/>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6" name="Footer Placeholder 5">
            <a:extLst>
              <a:ext uri="{FF2B5EF4-FFF2-40B4-BE49-F238E27FC236}">
                <a16:creationId xmlns:a16="http://schemas.microsoft.com/office/drawing/2014/main" id="{BAB0686A-16D7-4AF7-BBCB-3A52D98C9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263D04-E0AF-4543-8863-F3EAB890A72D}"/>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302767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8371-1521-4F36-8D7A-3D5AFA3589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1E7DC8-E59B-4840-ABF5-580C887BA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B6283-570A-470D-AD0B-200905202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F60E08-A7D8-4F7E-9413-2CC2FA1D8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52B719-D93A-486E-A479-A5B51D872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FC0DD7-CC08-4F43-867A-558F8342921E}"/>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8" name="Footer Placeholder 7">
            <a:extLst>
              <a:ext uri="{FF2B5EF4-FFF2-40B4-BE49-F238E27FC236}">
                <a16:creationId xmlns:a16="http://schemas.microsoft.com/office/drawing/2014/main" id="{615D1ABD-61C2-492E-BC53-745F77D698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0C0680-5729-4EF4-BC83-829C29130D14}"/>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314595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FE4F-511B-429B-9D99-1E959C7EA2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3CA8A0-AEB2-47AF-A345-88776846999B}"/>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4" name="Footer Placeholder 3">
            <a:extLst>
              <a:ext uri="{FF2B5EF4-FFF2-40B4-BE49-F238E27FC236}">
                <a16:creationId xmlns:a16="http://schemas.microsoft.com/office/drawing/2014/main" id="{31CD5273-0506-40E2-9784-84AFC10EFC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3F30BC-EC86-4AAE-9A33-FAC40ACD73F8}"/>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59235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D5DFD-986E-4013-B07D-C0AB673EF13F}"/>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3" name="Footer Placeholder 2">
            <a:extLst>
              <a:ext uri="{FF2B5EF4-FFF2-40B4-BE49-F238E27FC236}">
                <a16:creationId xmlns:a16="http://schemas.microsoft.com/office/drawing/2014/main" id="{32C99233-D51A-4A2F-8D8D-8CCCD7214F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146F7-0110-4DA2-AB72-9E57D005D8D0}"/>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236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FC65-92C0-4E51-9D06-A76964A23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642E47-F821-495B-8348-577DA809B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D381FF-E8D3-4710-BECB-7AF8220EC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376DD-7858-4572-9064-C71AB6500A83}"/>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6" name="Footer Placeholder 5">
            <a:extLst>
              <a:ext uri="{FF2B5EF4-FFF2-40B4-BE49-F238E27FC236}">
                <a16:creationId xmlns:a16="http://schemas.microsoft.com/office/drawing/2014/main" id="{099DA4A8-1CEA-47B8-A47C-865F3AB3D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3265F0-B9C4-4448-99E8-49C5889CF73F}"/>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286472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7C1B-4927-482B-AA39-9A818143D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0BACBF-8870-4AB7-BA95-BB6EEAC10A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9D08AA-F9EC-4051-81F3-274A0196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1A21A-0D14-4B88-9877-2FE112CABBD0}"/>
              </a:ext>
            </a:extLst>
          </p:cNvPr>
          <p:cNvSpPr>
            <a:spLocks noGrp="1"/>
          </p:cNvSpPr>
          <p:nvPr>
            <p:ph type="dt" sz="half" idx="10"/>
          </p:nvPr>
        </p:nvSpPr>
        <p:spPr/>
        <p:txBody>
          <a:bodyPr/>
          <a:lstStyle/>
          <a:p>
            <a:fld id="{FB436D15-1C4B-4B39-8DD3-ABADEBF2AB29}" type="datetimeFigureOut">
              <a:rPr lang="en-IN" smtClean="0"/>
              <a:t>14-08-2019</a:t>
            </a:fld>
            <a:endParaRPr lang="en-IN"/>
          </a:p>
        </p:txBody>
      </p:sp>
      <p:sp>
        <p:nvSpPr>
          <p:cNvPr id="6" name="Footer Placeholder 5">
            <a:extLst>
              <a:ext uri="{FF2B5EF4-FFF2-40B4-BE49-F238E27FC236}">
                <a16:creationId xmlns:a16="http://schemas.microsoft.com/office/drawing/2014/main" id="{0C1E3C8A-CAF1-4442-935E-E5F6EDE1C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DC192-E05E-4761-B459-EFB051F8BC17}"/>
              </a:ext>
            </a:extLst>
          </p:cNvPr>
          <p:cNvSpPr>
            <a:spLocks noGrp="1"/>
          </p:cNvSpPr>
          <p:nvPr>
            <p:ph type="sldNum" sz="quarter" idx="12"/>
          </p:nvPr>
        </p:nvSpPr>
        <p:spPr/>
        <p:txBody>
          <a:bodyPr/>
          <a:lstStyle/>
          <a:p>
            <a:fld id="{A3EBD2F1-C2E9-4ABB-B8EE-50C790D2AE58}" type="slidenum">
              <a:rPr lang="en-IN" smtClean="0"/>
              <a:t>‹#›</a:t>
            </a:fld>
            <a:endParaRPr lang="en-IN"/>
          </a:p>
        </p:txBody>
      </p:sp>
    </p:spTree>
    <p:extLst>
      <p:ext uri="{BB962C8B-B14F-4D97-AF65-F5344CB8AC3E}">
        <p14:creationId xmlns:p14="http://schemas.microsoft.com/office/powerpoint/2010/main" val="16916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38EB6-8E7F-4F4F-88F1-5AB257FC0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B7453-4F09-4B8B-A2A7-66ED6E694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6AF63-EEB5-470C-B761-D9BA79FAB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36D15-1C4B-4B39-8DD3-ABADEBF2AB29}" type="datetimeFigureOut">
              <a:rPr lang="en-IN" smtClean="0"/>
              <a:t>14-08-2019</a:t>
            </a:fld>
            <a:endParaRPr lang="en-IN"/>
          </a:p>
        </p:txBody>
      </p:sp>
      <p:sp>
        <p:nvSpPr>
          <p:cNvPr id="5" name="Footer Placeholder 4">
            <a:extLst>
              <a:ext uri="{FF2B5EF4-FFF2-40B4-BE49-F238E27FC236}">
                <a16:creationId xmlns:a16="http://schemas.microsoft.com/office/drawing/2014/main" id="{21629929-475F-48AC-82FA-5AAB6CFAE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64ECD4-6DC0-4D28-BBF1-67FA9C158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BD2F1-C2E9-4ABB-B8EE-50C790D2AE58}" type="slidenum">
              <a:rPr lang="en-IN" smtClean="0"/>
              <a:t>‹#›</a:t>
            </a:fld>
            <a:endParaRPr lang="en-IN"/>
          </a:p>
        </p:txBody>
      </p:sp>
    </p:spTree>
    <p:extLst>
      <p:ext uri="{BB962C8B-B14F-4D97-AF65-F5344CB8AC3E}">
        <p14:creationId xmlns:p14="http://schemas.microsoft.com/office/powerpoint/2010/main" val="909540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E588-26A3-472F-B5EB-B754C366C379}"/>
              </a:ext>
            </a:extLst>
          </p:cNvPr>
          <p:cNvSpPr>
            <a:spLocks noGrp="1"/>
          </p:cNvSpPr>
          <p:nvPr>
            <p:ph type="ctrTitle"/>
          </p:nvPr>
        </p:nvSpPr>
        <p:spPr/>
        <p:txBody>
          <a:bodyPr/>
          <a:lstStyle/>
          <a:p>
            <a:r>
              <a:rPr lang="en-IN" dirty="0"/>
              <a:t>Collections 2</a:t>
            </a:r>
          </a:p>
        </p:txBody>
      </p:sp>
    </p:spTree>
    <p:extLst>
      <p:ext uri="{BB962C8B-B14F-4D97-AF65-F5344CB8AC3E}">
        <p14:creationId xmlns:p14="http://schemas.microsoft.com/office/powerpoint/2010/main" val="409396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8AD8-4A06-4803-B041-4BB4CE7AB76B}"/>
              </a:ext>
            </a:extLst>
          </p:cNvPr>
          <p:cNvSpPr>
            <a:spLocks noGrp="1"/>
          </p:cNvSpPr>
          <p:nvPr>
            <p:ph type="title"/>
          </p:nvPr>
        </p:nvSpPr>
        <p:spPr/>
        <p:txBody>
          <a:bodyPr>
            <a:normAutofit fontScale="90000"/>
          </a:bodyPr>
          <a:lstStyle/>
          <a:p>
            <a:pPr algn="ctr"/>
            <a:br>
              <a:rPr lang="en-IN" b="1" dirty="0"/>
            </a:br>
            <a:br>
              <a:rPr lang="en-IN" b="1" dirty="0"/>
            </a:br>
            <a:r>
              <a:rPr lang="en-IN" b="1" dirty="0"/>
              <a:t>The values() methods</a:t>
            </a:r>
            <a:br>
              <a:rPr lang="en-IN" b="1" dirty="0"/>
            </a:br>
            <a:br>
              <a:rPr lang="en-IN" dirty="0"/>
            </a:br>
            <a:endParaRPr lang="en-IN" dirty="0"/>
          </a:p>
        </p:txBody>
      </p:sp>
      <p:sp>
        <p:nvSpPr>
          <p:cNvPr id="3" name="Content Placeholder 2">
            <a:extLst>
              <a:ext uri="{FF2B5EF4-FFF2-40B4-BE49-F238E27FC236}">
                <a16:creationId xmlns:a16="http://schemas.microsoft.com/office/drawing/2014/main" id="{F8845ED2-4419-4826-9C25-3EEF338CE88C}"/>
              </a:ext>
            </a:extLst>
          </p:cNvPr>
          <p:cNvSpPr>
            <a:spLocks noGrp="1"/>
          </p:cNvSpPr>
          <p:nvPr>
            <p:ph idx="1"/>
          </p:nvPr>
        </p:nvSpPr>
        <p:spPr/>
        <p:txBody>
          <a:bodyPr>
            <a:normAutofit fontScale="70000" lnSpcReduction="20000"/>
          </a:bodyPr>
          <a:lstStyle/>
          <a:p>
            <a:pPr marL="0" indent="0">
              <a:buNone/>
            </a:pPr>
            <a:r>
              <a:rPr lang="en-IN" dirty="0"/>
              <a:t>The values() methods of Map interface returns a Collection view of the values contained in this map. The collection is backed by the map, so changes to the map are reflected in the collection, and vice-versa.</a:t>
            </a:r>
          </a:p>
          <a:p>
            <a:pPr marL="0" indent="0">
              <a:buNone/>
            </a:pPr>
            <a:endParaRPr lang="en-IN" dirty="0"/>
          </a:p>
          <a:p>
            <a:pPr marL="0" indent="0">
              <a:buNone/>
            </a:pPr>
            <a:r>
              <a:rPr lang="en-IN" dirty="0"/>
              <a:t>If the map is modified while an iteration over the collection is in progress (except through the iterator's own remove operation), the results of the iteration are undefined. The collection supports element removal, which removes the corresponding mapping from the map, via the </a:t>
            </a:r>
            <a:r>
              <a:rPr lang="en-IN" dirty="0" err="1"/>
              <a:t>Iterator.remove</a:t>
            </a:r>
            <a:r>
              <a:rPr lang="en-IN" dirty="0"/>
              <a:t>(), </a:t>
            </a:r>
            <a:r>
              <a:rPr lang="en-IN" dirty="0" err="1"/>
              <a:t>Collection.remove</a:t>
            </a:r>
            <a:r>
              <a:rPr lang="en-IN" dirty="0"/>
              <a:t>(), </a:t>
            </a:r>
            <a:r>
              <a:rPr lang="en-IN" dirty="0" err="1"/>
              <a:t>removeAll</a:t>
            </a:r>
            <a:r>
              <a:rPr lang="en-IN" dirty="0"/>
              <a:t>(), </a:t>
            </a:r>
            <a:r>
              <a:rPr lang="en-IN" dirty="0" err="1"/>
              <a:t>retainAll</a:t>
            </a:r>
            <a:r>
              <a:rPr lang="en-IN" dirty="0"/>
              <a:t>() and clear() operations.</a:t>
            </a:r>
          </a:p>
          <a:p>
            <a:pPr marL="0" indent="0">
              <a:buNone/>
            </a:pPr>
            <a:endParaRPr lang="en-IN" dirty="0"/>
          </a:p>
          <a:p>
            <a:pPr marL="0" indent="0">
              <a:buNone/>
            </a:pPr>
            <a:r>
              <a:rPr lang="en-IN" dirty="0"/>
              <a:t>Similar to </a:t>
            </a:r>
            <a:r>
              <a:rPr lang="en-IN" dirty="0" err="1"/>
              <a:t>keySet</a:t>
            </a:r>
            <a:r>
              <a:rPr lang="en-IN" dirty="0"/>
              <a:t>() and </a:t>
            </a:r>
            <a:r>
              <a:rPr lang="en-IN" dirty="0" err="1"/>
              <a:t>entrySet</a:t>
            </a:r>
            <a:r>
              <a:rPr lang="en-IN" dirty="0"/>
              <a:t>(), It does not support the add() or </a:t>
            </a:r>
            <a:r>
              <a:rPr lang="en-IN" dirty="0" err="1"/>
              <a:t>addAll</a:t>
            </a:r>
            <a:r>
              <a:rPr lang="en-IN" dirty="0"/>
              <a:t>() operations.</a:t>
            </a:r>
          </a:p>
          <a:p>
            <a:pPr marL="0" indent="0">
              <a:buNone/>
            </a:pPr>
            <a:endParaRPr lang="en-IN" dirty="0"/>
          </a:p>
          <a:p>
            <a:pPr marL="0" indent="0">
              <a:buNone/>
            </a:pPr>
            <a:r>
              <a:rPr lang="en-IN" dirty="0"/>
              <a:t>Here is how you can get all the values from a Map in Java:</a:t>
            </a:r>
          </a:p>
          <a:p>
            <a:pPr marL="0" indent="0">
              <a:buNone/>
            </a:pPr>
            <a:endParaRPr lang="en-IN" dirty="0"/>
          </a:p>
          <a:p>
            <a:pPr marL="0" indent="0">
              <a:buNone/>
            </a:pPr>
            <a:r>
              <a:rPr lang="en-IN" dirty="0"/>
              <a:t>Collection&lt;Integer&gt; values = </a:t>
            </a:r>
            <a:r>
              <a:rPr lang="en-IN" dirty="0" err="1"/>
              <a:t>priceMap.values</a:t>
            </a:r>
            <a:r>
              <a:rPr lang="en-IN" dirty="0"/>
              <a:t>();</a:t>
            </a:r>
          </a:p>
          <a:p>
            <a:pPr marL="0" indent="0">
              <a:buNone/>
            </a:pPr>
            <a:endParaRPr lang="en-IN" dirty="0"/>
          </a:p>
        </p:txBody>
      </p:sp>
    </p:spTree>
    <p:extLst>
      <p:ext uri="{BB962C8B-B14F-4D97-AF65-F5344CB8AC3E}">
        <p14:creationId xmlns:p14="http://schemas.microsoft.com/office/powerpoint/2010/main" val="196415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CAC7-FE84-494B-A175-D7751A3ED760}"/>
              </a:ext>
            </a:extLst>
          </p:cNvPr>
          <p:cNvSpPr>
            <a:spLocks noGrp="1"/>
          </p:cNvSpPr>
          <p:nvPr>
            <p:ph type="title"/>
          </p:nvPr>
        </p:nvSpPr>
        <p:spPr/>
        <p:txBody>
          <a:bodyPr>
            <a:normAutofit fontScale="90000"/>
          </a:bodyPr>
          <a:lstStyle/>
          <a:p>
            <a:pPr algn="ctr"/>
            <a:r>
              <a:rPr lang="en-IN" dirty="0"/>
              <a:t>Java Program to use </a:t>
            </a:r>
            <a:r>
              <a:rPr lang="en-IN" dirty="0" err="1"/>
              <a:t>keySet</a:t>
            </a:r>
            <a:r>
              <a:rPr lang="en-IN" dirty="0"/>
              <a:t>(), </a:t>
            </a:r>
            <a:r>
              <a:rPr lang="en-IN" dirty="0" err="1"/>
              <a:t>entrySet</a:t>
            </a:r>
            <a:r>
              <a:rPr lang="en-IN" dirty="0"/>
              <a:t>() and values()</a:t>
            </a:r>
            <a:br>
              <a:rPr lang="en-IN" dirty="0"/>
            </a:br>
            <a:endParaRPr lang="en-IN" dirty="0"/>
          </a:p>
        </p:txBody>
      </p:sp>
      <p:sp>
        <p:nvSpPr>
          <p:cNvPr id="3" name="Content Placeholder 2">
            <a:extLst>
              <a:ext uri="{FF2B5EF4-FFF2-40B4-BE49-F238E27FC236}">
                <a16:creationId xmlns:a16="http://schemas.microsoft.com/office/drawing/2014/main" id="{8ED9C240-3913-4650-8761-B5679DD7D2DE}"/>
              </a:ext>
            </a:extLst>
          </p:cNvPr>
          <p:cNvSpPr>
            <a:spLocks noGrp="1"/>
          </p:cNvSpPr>
          <p:nvPr>
            <p:ph idx="1"/>
          </p:nvPr>
        </p:nvSpPr>
        <p:spPr>
          <a:xfrm>
            <a:off x="838200" y="1189227"/>
            <a:ext cx="4104861" cy="4351338"/>
          </a:xfrm>
        </p:spPr>
        <p:txBody>
          <a:bodyPr>
            <a:noAutofit/>
          </a:bodyPr>
          <a:lstStyle/>
          <a:p>
            <a:pPr marL="0" indent="0">
              <a:buNone/>
            </a:pPr>
            <a:endParaRPr lang="en-IN" sz="1100" dirty="0"/>
          </a:p>
          <a:p>
            <a:pPr marL="0" indent="0">
              <a:buNone/>
            </a:pPr>
            <a:r>
              <a:rPr lang="en-IN" sz="1100" dirty="0"/>
              <a:t>import </a:t>
            </a:r>
            <a:r>
              <a:rPr lang="en-IN" sz="1100" dirty="0" err="1"/>
              <a:t>java.util.Collection</a:t>
            </a:r>
            <a:r>
              <a:rPr lang="en-IN" sz="1100" dirty="0"/>
              <a:t>;</a:t>
            </a:r>
          </a:p>
          <a:p>
            <a:pPr marL="0" indent="0">
              <a:buNone/>
            </a:pPr>
            <a:r>
              <a:rPr lang="en-IN" sz="1100" dirty="0"/>
              <a:t>import </a:t>
            </a:r>
            <a:r>
              <a:rPr lang="en-IN" sz="1100" dirty="0" err="1"/>
              <a:t>java.util.HashMap</a:t>
            </a:r>
            <a:r>
              <a:rPr lang="en-IN" sz="1100" dirty="0"/>
              <a:t>;</a:t>
            </a:r>
          </a:p>
          <a:p>
            <a:pPr marL="0" indent="0">
              <a:buNone/>
            </a:pPr>
            <a:r>
              <a:rPr lang="en-IN" sz="1100" dirty="0"/>
              <a:t>import </a:t>
            </a:r>
            <a:r>
              <a:rPr lang="en-IN" sz="1100" dirty="0" err="1"/>
              <a:t>java.util.Map</a:t>
            </a:r>
            <a:r>
              <a:rPr lang="en-IN" sz="1100" dirty="0"/>
              <a:t>;</a:t>
            </a:r>
          </a:p>
          <a:p>
            <a:pPr marL="0" indent="0">
              <a:buNone/>
            </a:pPr>
            <a:r>
              <a:rPr lang="en-IN" sz="1100" dirty="0"/>
              <a:t>import </a:t>
            </a:r>
            <a:r>
              <a:rPr lang="en-IN" sz="1100" dirty="0" err="1"/>
              <a:t>java.util.Map.Entry</a:t>
            </a:r>
            <a:r>
              <a:rPr lang="en-IN" sz="1100" dirty="0"/>
              <a:t>;</a:t>
            </a:r>
          </a:p>
          <a:p>
            <a:pPr marL="0" indent="0">
              <a:buNone/>
            </a:pPr>
            <a:r>
              <a:rPr lang="en-IN" sz="1100" dirty="0"/>
              <a:t>import </a:t>
            </a:r>
            <a:r>
              <a:rPr lang="en-IN" sz="1100" dirty="0" err="1"/>
              <a:t>java.util.Set</a:t>
            </a:r>
            <a:r>
              <a:rPr lang="en-IN" sz="1100" dirty="0"/>
              <a:t>;</a:t>
            </a:r>
          </a:p>
          <a:p>
            <a:pPr marL="0" indent="0">
              <a:buNone/>
            </a:pPr>
            <a:endParaRPr lang="en-IN" sz="1100" dirty="0"/>
          </a:p>
          <a:p>
            <a:pPr marL="0" indent="0">
              <a:buNone/>
            </a:pPr>
            <a:r>
              <a:rPr lang="en-IN" sz="1100" dirty="0"/>
              <a:t>public class </a:t>
            </a:r>
            <a:r>
              <a:rPr lang="en-IN" sz="1100" dirty="0" err="1"/>
              <a:t>HashMapDemo</a:t>
            </a:r>
            <a:r>
              <a:rPr lang="en-IN" sz="1100" dirty="0"/>
              <a:t> {</a:t>
            </a:r>
          </a:p>
          <a:p>
            <a:pPr marL="0" indent="0">
              <a:buNone/>
            </a:pPr>
            <a:r>
              <a:rPr lang="en-IN" sz="1100" dirty="0"/>
              <a:t>    public static void main(String[] </a:t>
            </a:r>
            <a:r>
              <a:rPr lang="en-IN" sz="1100" dirty="0" err="1"/>
              <a:t>args</a:t>
            </a:r>
            <a:r>
              <a:rPr lang="en-IN" sz="1100" dirty="0"/>
              <a:t>) {</a:t>
            </a:r>
          </a:p>
          <a:p>
            <a:pPr marL="0" indent="0">
              <a:buNone/>
            </a:pPr>
            <a:r>
              <a:rPr lang="en-IN" sz="1100" dirty="0"/>
              <a:t>        Map&lt;String, Integer&gt; </a:t>
            </a:r>
            <a:r>
              <a:rPr lang="en-IN" sz="1100" dirty="0" err="1"/>
              <a:t>priceMap</a:t>
            </a:r>
            <a:r>
              <a:rPr lang="en-IN" sz="1100" dirty="0"/>
              <a:t> = new HashMap&lt;&gt;();</a:t>
            </a:r>
          </a:p>
          <a:p>
            <a:pPr marL="0" indent="0">
              <a:buNone/>
            </a:pPr>
            <a:r>
              <a:rPr lang="en-IN" sz="1100" dirty="0"/>
              <a:t>        </a:t>
            </a:r>
            <a:r>
              <a:rPr lang="en-IN" sz="1100" dirty="0" err="1"/>
              <a:t>priceMap.put</a:t>
            </a:r>
            <a:r>
              <a:rPr lang="en-IN" sz="1100" dirty="0"/>
              <a:t>("TV", 500);</a:t>
            </a:r>
          </a:p>
          <a:p>
            <a:pPr marL="0" indent="0">
              <a:buNone/>
            </a:pPr>
            <a:r>
              <a:rPr lang="en-IN" sz="1100" dirty="0"/>
              <a:t>        </a:t>
            </a:r>
            <a:r>
              <a:rPr lang="en-IN" sz="1100" dirty="0" err="1"/>
              <a:t>priceMap.put</a:t>
            </a:r>
            <a:r>
              <a:rPr lang="en-IN" sz="1100" dirty="0"/>
              <a:t>("Phone", 200);</a:t>
            </a:r>
          </a:p>
          <a:p>
            <a:pPr marL="0" indent="0">
              <a:buNone/>
            </a:pPr>
            <a:r>
              <a:rPr lang="en-IN" sz="1100" dirty="0"/>
              <a:t>        </a:t>
            </a:r>
            <a:r>
              <a:rPr lang="en-IN" sz="1100" dirty="0" err="1"/>
              <a:t>priceMap.put</a:t>
            </a:r>
            <a:r>
              <a:rPr lang="en-IN" sz="1100" dirty="0"/>
              <a:t>("Car", 20000);</a:t>
            </a:r>
          </a:p>
          <a:p>
            <a:pPr marL="0" indent="0">
              <a:buNone/>
            </a:pPr>
            <a:r>
              <a:rPr lang="en-IN" sz="1100" dirty="0"/>
              <a:t>        </a:t>
            </a:r>
            <a:r>
              <a:rPr lang="en-IN" sz="1100" dirty="0" err="1"/>
              <a:t>priceMap.put</a:t>
            </a:r>
            <a:r>
              <a:rPr lang="en-IN" sz="1100" dirty="0"/>
              <a:t>("Bike", 6000);</a:t>
            </a:r>
          </a:p>
          <a:p>
            <a:pPr marL="0" indent="0">
              <a:buNone/>
            </a:pPr>
            <a:r>
              <a:rPr lang="en-IN" sz="1100" dirty="0"/>
              <a:t>        </a:t>
            </a:r>
            <a:r>
              <a:rPr lang="en-IN" sz="1100" dirty="0" err="1"/>
              <a:t>priceMap.put</a:t>
            </a:r>
            <a:r>
              <a:rPr lang="en-IN" sz="1100" dirty="0"/>
              <a:t>("Furniture", 700);</a:t>
            </a:r>
          </a:p>
          <a:p>
            <a:pPr marL="0" indent="0">
              <a:buNone/>
            </a:pPr>
            <a:endParaRPr lang="en-IN" sz="1100" dirty="0"/>
          </a:p>
          <a:p>
            <a:pPr marL="0" indent="0">
              <a:buNone/>
            </a:pPr>
            <a:r>
              <a:rPr lang="en-IN" sz="1100" dirty="0"/>
              <a:t>       </a:t>
            </a:r>
          </a:p>
        </p:txBody>
      </p:sp>
      <p:sp>
        <p:nvSpPr>
          <p:cNvPr id="4" name="Rectangle 3">
            <a:extLst>
              <a:ext uri="{FF2B5EF4-FFF2-40B4-BE49-F238E27FC236}">
                <a16:creationId xmlns:a16="http://schemas.microsoft.com/office/drawing/2014/main" id="{D0F39970-9929-448E-BC17-8AD655FE5B55}"/>
              </a:ext>
            </a:extLst>
          </p:cNvPr>
          <p:cNvSpPr/>
          <p:nvPr/>
        </p:nvSpPr>
        <p:spPr>
          <a:xfrm>
            <a:off x="5459896" y="1375493"/>
            <a:ext cx="6096000" cy="3754874"/>
          </a:xfrm>
          <a:prstGeom prst="rect">
            <a:avLst/>
          </a:prstGeom>
        </p:spPr>
        <p:txBody>
          <a:bodyPr>
            <a:spAutoFit/>
          </a:bodyPr>
          <a:lstStyle/>
          <a:p>
            <a:r>
              <a:rPr lang="en-IN" sz="1400" dirty="0"/>
              <a:t> </a:t>
            </a:r>
            <a:r>
              <a:rPr lang="en-IN" sz="1400" dirty="0" err="1"/>
              <a:t>System.out.println</a:t>
            </a:r>
            <a:r>
              <a:rPr lang="en-IN" sz="1400" dirty="0"/>
              <a:t>("price map: " + </a:t>
            </a:r>
            <a:r>
              <a:rPr lang="en-IN" sz="1400" dirty="0" err="1"/>
              <a:t>priceMap</a:t>
            </a:r>
            <a:r>
              <a:rPr lang="en-IN" sz="1400" dirty="0"/>
              <a:t>);</a:t>
            </a:r>
          </a:p>
          <a:p>
            <a:endParaRPr lang="en-IN" sz="1400" dirty="0"/>
          </a:p>
          <a:p>
            <a:r>
              <a:rPr lang="en-IN" sz="1400" dirty="0"/>
              <a:t>        Set&lt;String&gt; keys = </a:t>
            </a:r>
            <a:r>
              <a:rPr lang="en-IN" sz="1400" dirty="0" err="1"/>
              <a:t>priceMap.keySet</a:t>
            </a:r>
            <a:r>
              <a:rPr lang="en-IN" sz="1400" dirty="0"/>
              <a:t>();</a:t>
            </a:r>
          </a:p>
          <a:p>
            <a:r>
              <a:rPr lang="en-IN" sz="1400" dirty="0"/>
              <a:t>        Collection&lt;Integer&gt; values = </a:t>
            </a:r>
            <a:r>
              <a:rPr lang="en-IN" sz="1400" dirty="0" err="1"/>
              <a:t>priceMap.values</a:t>
            </a:r>
            <a:r>
              <a:rPr lang="en-IN" sz="1400" dirty="0"/>
              <a:t>();</a:t>
            </a:r>
          </a:p>
          <a:p>
            <a:r>
              <a:rPr lang="en-IN" sz="1400" dirty="0"/>
              <a:t>        Set&lt;Entry&lt;String, Integer&gt;&gt; entries = </a:t>
            </a:r>
            <a:r>
              <a:rPr lang="en-IN" sz="1400" dirty="0" err="1"/>
              <a:t>priceMap.entrySet</a:t>
            </a:r>
            <a:r>
              <a:rPr lang="en-IN" sz="1400" dirty="0"/>
              <a:t>();</a:t>
            </a:r>
          </a:p>
          <a:p>
            <a:r>
              <a:rPr lang="en-IN" sz="1400" dirty="0"/>
              <a:t>        System.out.println("keys of Map : " + keys);</a:t>
            </a:r>
          </a:p>
          <a:p>
            <a:r>
              <a:rPr lang="en-IN" sz="1400" dirty="0"/>
              <a:t>        </a:t>
            </a:r>
            <a:r>
              <a:rPr lang="en-IN" sz="1400" dirty="0" err="1"/>
              <a:t>System.out.println</a:t>
            </a:r>
            <a:r>
              <a:rPr lang="en-IN" sz="1400" dirty="0"/>
              <a:t>("values from Map :" + values);</a:t>
            </a:r>
          </a:p>
          <a:p>
            <a:r>
              <a:rPr lang="en-IN" sz="1400" dirty="0"/>
              <a:t>        </a:t>
            </a:r>
            <a:r>
              <a:rPr lang="en-IN" sz="1400" dirty="0" err="1"/>
              <a:t>System.out.println</a:t>
            </a:r>
            <a:r>
              <a:rPr lang="en-IN" sz="1400" dirty="0"/>
              <a:t>("entries from Map :" + entries);</a:t>
            </a:r>
          </a:p>
          <a:p>
            <a:endParaRPr lang="en-IN" sz="1400" dirty="0"/>
          </a:p>
          <a:p>
            <a:r>
              <a:rPr lang="en-IN" sz="1400" dirty="0"/>
              <a:t>    }</a:t>
            </a:r>
          </a:p>
          <a:p>
            <a:r>
              <a:rPr lang="en-IN" sz="1400" dirty="0"/>
              <a:t>}</a:t>
            </a:r>
          </a:p>
          <a:p>
            <a:endParaRPr lang="en-IN" sz="1400" dirty="0"/>
          </a:p>
          <a:p>
            <a:r>
              <a:rPr lang="en-IN" sz="1400" dirty="0"/>
              <a:t>Output:</a:t>
            </a:r>
          </a:p>
          <a:p>
            <a:r>
              <a:rPr lang="en-IN" sz="1400" dirty="0"/>
              <a:t>price map: {Car=20000, Phone=200, Bike=6000, Furniture=700, TV=500}</a:t>
            </a:r>
          </a:p>
          <a:p>
            <a:r>
              <a:rPr lang="en-IN" sz="1400" dirty="0"/>
              <a:t>keys of Map : [Car, Phone, Bike, Furniture, TV]</a:t>
            </a:r>
          </a:p>
          <a:p>
            <a:r>
              <a:rPr lang="en-IN" sz="1400" dirty="0"/>
              <a:t>values from Map :[20000, 200, 6000, 700, 500]</a:t>
            </a:r>
          </a:p>
          <a:p>
            <a:r>
              <a:rPr lang="en-IN" sz="1400" dirty="0"/>
              <a:t>entries from Map :[Car=20000, Phone=200, Bike=6000, Furniture=700, TV=500]</a:t>
            </a:r>
          </a:p>
        </p:txBody>
      </p:sp>
    </p:spTree>
    <p:extLst>
      <p:ext uri="{BB962C8B-B14F-4D97-AF65-F5344CB8AC3E}">
        <p14:creationId xmlns:p14="http://schemas.microsoft.com/office/powerpoint/2010/main" val="277771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B1D0-F8A0-48F8-98D4-55B448AB1B96}"/>
              </a:ext>
            </a:extLst>
          </p:cNvPr>
          <p:cNvSpPr>
            <a:spLocks noGrp="1"/>
          </p:cNvSpPr>
          <p:nvPr>
            <p:ph type="title"/>
          </p:nvPr>
        </p:nvSpPr>
        <p:spPr/>
        <p:txBody>
          <a:bodyPr/>
          <a:lstStyle/>
          <a:p>
            <a:pPr algn="ctr"/>
            <a:r>
              <a:rPr lang="en-IN" dirty="0"/>
              <a:t>Queue</a:t>
            </a:r>
          </a:p>
        </p:txBody>
      </p:sp>
      <p:sp>
        <p:nvSpPr>
          <p:cNvPr id="3" name="Content Placeholder 2">
            <a:extLst>
              <a:ext uri="{FF2B5EF4-FFF2-40B4-BE49-F238E27FC236}">
                <a16:creationId xmlns:a16="http://schemas.microsoft.com/office/drawing/2014/main" id="{B48E0D5A-E4F5-4A77-BA8E-F3C87F1D0D64}"/>
              </a:ext>
            </a:extLst>
          </p:cNvPr>
          <p:cNvSpPr>
            <a:spLocks noGrp="1"/>
          </p:cNvSpPr>
          <p:nvPr>
            <p:ph idx="1"/>
          </p:nvPr>
        </p:nvSpPr>
        <p:spPr>
          <a:xfrm>
            <a:off x="838200" y="1825625"/>
            <a:ext cx="3985591" cy="4351338"/>
          </a:xfrm>
        </p:spPr>
        <p:txBody>
          <a:bodyPr>
            <a:normAutofit fontScale="85000" lnSpcReduction="10000"/>
          </a:bodyPr>
          <a:lstStyle/>
          <a:p>
            <a:r>
              <a:rPr lang="en-IN" dirty="0"/>
              <a:t>A Queue is a First In First Out (FIFO) data structure. It models a queue in real-life. Yes, the one that you might have seen in front of a movie </a:t>
            </a:r>
            <a:r>
              <a:rPr lang="en-IN" dirty="0" err="1"/>
              <a:t>theater</a:t>
            </a:r>
            <a:r>
              <a:rPr lang="en-IN" dirty="0"/>
              <a:t>, a shopping mall, a metro, or a bus.</a:t>
            </a:r>
          </a:p>
          <a:p>
            <a:r>
              <a:rPr lang="en-IN" dirty="0"/>
              <a:t>Just like queues in real life, new elements in a Queue data structure are added at the back and removed from the front. A Queue can be visualized as shown in the figure below</a:t>
            </a:r>
          </a:p>
          <a:p>
            <a:pPr marL="0" indent="0">
              <a:buNone/>
            </a:pPr>
            <a:endParaRPr lang="en-IN" dirty="0"/>
          </a:p>
        </p:txBody>
      </p:sp>
      <p:pic>
        <p:nvPicPr>
          <p:cNvPr id="21506" name="Picture 2" descr="Java Queue Data Structure Visualization">
            <a:extLst>
              <a:ext uri="{FF2B5EF4-FFF2-40B4-BE49-F238E27FC236}">
                <a16:creationId xmlns:a16="http://schemas.microsoft.com/office/drawing/2014/main" id="{B4BCE971-873B-4CBA-9BB1-23C973798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5" y="2188887"/>
            <a:ext cx="66008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12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47B7-4B41-42AC-97D4-D268B52ABD72}"/>
              </a:ext>
            </a:extLst>
          </p:cNvPr>
          <p:cNvSpPr>
            <a:spLocks noGrp="1"/>
          </p:cNvSpPr>
          <p:nvPr>
            <p:ph type="title"/>
          </p:nvPr>
        </p:nvSpPr>
        <p:spPr/>
        <p:txBody>
          <a:bodyPr/>
          <a:lstStyle/>
          <a:p>
            <a:pPr algn="ctr"/>
            <a:r>
              <a:rPr lang="en-IN" dirty="0"/>
              <a:t>Queue</a:t>
            </a:r>
          </a:p>
        </p:txBody>
      </p:sp>
      <p:sp>
        <p:nvSpPr>
          <p:cNvPr id="3" name="Content Placeholder 2">
            <a:extLst>
              <a:ext uri="{FF2B5EF4-FFF2-40B4-BE49-F238E27FC236}">
                <a16:creationId xmlns:a16="http://schemas.microsoft.com/office/drawing/2014/main" id="{BDD1986B-2BC3-4588-BAFB-4072A6247AE6}"/>
              </a:ext>
            </a:extLst>
          </p:cNvPr>
          <p:cNvSpPr>
            <a:spLocks noGrp="1"/>
          </p:cNvSpPr>
          <p:nvPr>
            <p:ph idx="1"/>
          </p:nvPr>
        </p:nvSpPr>
        <p:spPr>
          <a:xfrm>
            <a:off x="838200" y="1825625"/>
            <a:ext cx="5257800" cy="4351338"/>
          </a:xfrm>
        </p:spPr>
        <p:txBody>
          <a:bodyPr>
            <a:normAutofit lnSpcReduction="10000"/>
          </a:bodyPr>
          <a:lstStyle/>
          <a:p>
            <a:r>
              <a:rPr lang="en-IN" dirty="0"/>
              <a:t>The process of adding an element at the back of the Queue is called Enqueue, and the process of removing an element from the front of the Queue is called Dequeue.</a:t>
            </a:r>
          </a:p>
          <a:p>
            <a:r>
              <a:rPr lang="en-IN" dirty="0"/>
              <a:t>Java provides a Queue interface which is part of Java’s collections framework. The figure below depicts the position of Queue interface in Collections hierarchy -</a:t>
            </a:r>
          </a:p>
          <a:p>
            <a:pPr marL="0" indent="0">
              <a:buNone/>
            </a:pPr>
            <a:endParaRPr lang="en-IN" dirty="0"/>
          </a:p>
        </p:txBody>
      </p:sp>
      <p:pic>
        <p:nvPicPr>
          <p:cNvPr id="22530" name="Picture 2" descr="Java Queue interface in Collection Hierarchy">
            <a:extLst>
              <a:ext uri="{FF2B5EF4-FFF2-40B4-BE49-F238E27FC236}">
                <a16:creationId xmlns:a16="http://schemas.microsoft.com/office/drawing/2014/main" id="{C08FCAB8-C0F8-4FE1-954B-CED5BCBD7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77008"/>
            <a:ext cx="5733843" cy="470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3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7E06-F060-4E10-8F94-E8B6B185C7D5}"/>
              </a:ext>
            </a:extLst>
          </p:cNvPr>
          <p:cNvSpPr>
            <a:spLocks noGrp="1"/>
          </p:cNvSpPr>
          <p:nvPr>
            <p:ph type="title"/>
          </p:nvPr>
        </p:nvSpPr>
        <p:spPr/>
        <p:txBody>
          <a:bodyPr>
            <a:noAutofit/>
          </a:bodyPr>
          <a:lstStyle/>
          <a:p>
            <a:pPr algn="ctr"/>
            <a:r>
              <a:rPr lang="en-IN" sz="2400" b="1" dirty="0"/>
              <a:t>Creating a Queue and Performing basic operations like Enqueue and Dequeue</a:t>
            </a:r>
            <a:br>
              <a:rPr lang="en-IN" sz="2400" b="1" dirty="0"/>
            </a:br>
            <a:br>
              <a:rPr lang="en-IN" sz="2400" dirty="0"/>
            </a:br>
            <a:endParaRPr lang="en-IN" sz="2400" dirty="0"/>
          </a:p>
        </p:txBody>
      </p:sp>
      <p:sp>
        <p:nvSpPr>
          <p:cNvPr id="3" name="Content Placeholder 2">
            <a:extLst>
              <a:ext uri="{FF2B5EF4-FFF2-40B4-BE49-F238E27FC236}">
                <a16:creationId xmlns:a16="http://schemas.microsoft.com/office/drawing/2014/main" id="{053A0AFC-9D27-414F-80E8-89ECC5AD4CC5}"/>
              </a:ext>
            </a:extLst>
          </p:cNvPr>
          <p:cNvSpPr>
            <a:spLocks noGrp="1"/>
          </p:cNvSpPr>
          <p:nvPr>
            <p:ph idx="1"/>
          </p:nvPr>
        </p:nvSpPr>
        <p:spPr>
          <a:xfrm>
            <a:off x="304801" y="1060174"/>
            <a:ext cx="4731026" cy="5526156"/>
          </a:xfrm>
        </p:spPr>
        <p:txBody>
          <a:bodyPr>
            <a:normAutofit lnSpcReduction="10000"/>
          </a:bodyPr>
          <a:lstStyle/>
          <a:p>
            <a:pPr marL="0" indent="0">
              <a:buNone/>
            </a:pPr>
            <a:r>
              <a:rPr lang="en-IN" sz="1000" dirty="0"/>
              <a:t>import </a:t>
            </a:r>
            <a:r>
              <a:rPr lang="en-IN" sz="1000" dirty="0" err="1"/>
              <a:t>java.util.LinkedList</a:t>
            </a:r>
            <a:r>
              <a:rPr lang="en-IN" sz="1000" dirty="0"/>
              <a:t>;</a:t>
            </a:r>
          </a:p>
          <a:p>
            <a:pPr marL="0" indent="0">
              <a:buNone/>
            </a:pPr>
            <a:r>
              <a:rPr lang="en-IN" sz="1000" dirty="0"/>
              <a:t>import </a:t>
            </a:r>
            <a:r>
              <a:rPr lang="en-IN" sz="1000" dirty="0" err="1"/>
              <a:t>java.util.Queue</a:t>
            </a:r>
            <a:r>
              <a:rPr lang="en-IN" sz="1000" dirty="0"/>
              <a:t>;</a:t>
            </a:r>
          </a:p>
          <a:p>
            <a:pPr marL="0" indent="0">
              <a:buNone/>
            </a:pPr>
            <a:endParaRPr lang="en-IN" sz="1000" dirty="0"/>
          </a:p>
          <a:p>
            <a:pPr marL="0" indent="0">
              <a:buNone/>
            </a:pPr>
            <a:r>
              <a:rPr lang="en-IN" sz="1000" dirty="0"/>
              <a:t>public class </a:t>
            </a:r>
            <a:r>
              <a:rPr lang="en-IN" sz="1000" dirty="0" err="1"/>
              <a:t>QueueExample</a:t>
            </a:r>
            <a:r>
              <a:rPr lang="en-IN" sz="1000" dirty="0"/>
              <a:t> {</a:t>
            </a:r>
          </a:p>
          <a:p>
            <a:pPr marL="0" indent="0">
              <a:buNone/>
            </a:pPr>
            <a:r>
              <a:rPr lang="en-IN" sz="1000" dirty="0"/>
              <a:t>    public static void main(String[] </a:t>
            </a:r>
            <a:r>
              <a:rPr lang="en-IN" sz="1000" dirty="0" err="1"/>
              <a:t>args</a:t>
            </a:r>
            <a:r>
              <a:rPr lang="en-IN" sz="1000" dirty="0"/>
              <a:t>) {</a:t>
            </a:r>
          </a:p>
          <a:p>
            <a:pPr marL="0" indent="0">
              <a:buNone/>
            </a:pPr>
            <a:r>
              <a:rPr lang="en-IN" sz="1000" dirty="0"/>
              <a:t>        // Create and initialize a Queue using a LinkedList</a:t>
            </a:r>
          </a:p>
          <a:p>
            <a:pPr marL="0" indent="0">
              <a:buNone/>
            </a:pPr>
            <a:r>
              <a:rPr lang="en-IN" sz="1000" dirty="0"/>
              <a:t>        Queue&lt;String&gt; </a:t>
            </a:r>
            <a:r>
              <a:rPr lang="en-IN" sz="1000" dirty="0" err="1"/>
              <a:t>waitingQueue</a:t>
            </a:r>
            <a:r>
              <a:rPr lang="en-IN" sz="1000" dirty="0"/>
              <a:t> = new LinkedList&lt;&gt;();</a:t>
            </a:r>
          </a:p>
          <a:p>
            <a:pPr marL="0" indent="0">
              <a:buNone/>
            </a:pPr>
            <a:r>
              <a:rPr lang="en-IN" sz="1000" dirty="0"/>
              <a:t>        // Adding new elements to the Queue (The Enqueue operation)</a:t>
            </a:r>
          </a:p>
          <a:p>
            <a:pPr marL="0" indent="0">
              <a:buNone/>
            </a:pPr>
            <a:r>
              <a:rPr lang="en-IN" sz="1000" dirty="0"/>
              <a:t>        </a:t>
            </a:r>
            <a:r>
              <a:rPr lang="en-IN" sz="1000" dirty="0" err="1"/>
              <a:t>waitingQueue.add</a:t>
            </a:r>
            <a:r>
              <a:rPr lang="en-IN" sz="1000" dirty="0"/>
              <a:t>("Rajeev");</a:t>
            </a:r>
          </a:p>
          <a:p>
            <a:pPr marL="0" indent="0">
              <a:buNone/>
            </a:pPr>
            <a:r>
              <a:rPr lang="en-IN" sz="1000" dirty="0"/>
              <a:t>        </a:t>
            </a:r>
            <a:r>
              <a:rPr lang="en-IN" sz="1000" dirty="0" err="1"/>
              <a:t>waitingQueue.add</a:t>
            </a:r>
            <a:r>
              <a:rPr lang="en-IN" sz="1000" dirty="0"/>
              <a:t>("Chris");</a:t>
            </a:r>
          </a:p>
          <a:p>
            <a:pPr marL="0" indent="0">
              <a:buNone/>
            </a:pPr>
            <a:r>
              <a:rPr lang="en-IN" sz="1000" dirty="0"/>
              <a:t>        </a:t>
            </a:r>
            <a:r>
              <a:rPr lang="en-IN" sz="1000" dirty="0" err="1"/>
              <a:t>waitingQueue.add</a:t>
            </a:r>
            <a:r>
              <a:rPr lang="en-IN" sz="1000" dirty="0"/>
              <a:t>("John");</a:t>
            </a:r>
          </a:p>
          <a:p>
            <a:pPr marL="0" indent="0">
              <a:buNone/>
            </a:pPr>
            <a:r>
              <a:rPr lang="en-IN" sz="1000" dirty="0"/>
              <a:t>        </a:t>
            </a:r>
            <a:r>
              <a:rPr lang="en-IN" sz="1000" dirty="0" err="1"/>
              <a:t>waitingQueue.add</a:t>
            </a:r>
            <a:r>
              <a:rPr lang="en-IN" sz="1000" dirty="0"/>
              <a:t>("Mark");</a:t>
            </a:r>
          </a:p>
          <a:p>
            <a:pPr marL="0" indent="0">
              <a:buNone/>
            </a:pPr>
            <a:r>
              <a:rPr lang="en-IN" sz="1000" dirty="0"/>
              <a:t>        </a:t>
            </a:r>
            <a:r>
              <a:rPr lang="en-IN" sz="1000" dirty="0" err="1"/>
              <a:t>waitingQueue.add</a:t>
            </a:r>
            <a:r>
              <a:rPr lang="en-IN" sz="1000" dirty="0"/>
              <a:t>("Steven");</a:t>
            </a:r>
          </a:p>
          <a:p>
            <a:pPr marL="0" indent="0">
              <a:buNone/>
            </a:pPr>
            <a:r>
              <a:rPr lang="en-IN" sz="1000" dirty="0" err="1"/>
              <a:t>System.out.println</a:t>
            </a:r>
            <a:r>
              <a:rPr lang="en-IN" sz="1000" dirty="0"/>
              <a:t>("</a:t>
            </a:r>
            <a:r>
              <a:rPr lang="en-IN" sz="1000" dirty="0" err="1"/>
              <a:t>WaitingQueue</a:t>
            </a:r>
            <a:r>
              <a:rPr lang="en-IN" sz="1000" dirty="0"/>
              <a:t> : " + </a:t>
            </a:r>
            <a:r>
              <a:rPr lang="en-IN" sz="1000" dirty="0" err="1"/>
              <a:t>waitingQueue</a:t>
            </a:r>
            <a:r>
              <a:rPr lang="en-IN" sz="1000" dirty="0"/>
              <a:t>);</a:t>
            </a:r>
          </a:p>
          <a:p>
            <a:pPr marL="0" indent="0">
              <a:buNone/>
            </a:pPr>
            <a:endParaRPr lang="en-IN" sz="1000" dirty="0"/>
          </a:p>
          <a:p>
            <a:pPr marL="0" indent="0">
              <a:buNone/>
            </a:pPr>
            <a:r>
              <a:rPr lang="en-IN" sz="1000" dirty="0"/>
              <a:t>        // Removing an element from the Queue using remove() (The Dequeue operation)</a:t>
            </a:r>
          </a:p>
          <a:p>
            <a:pPr marL="0" indent="0">
              <a:buNone/>
            </a:pPr>
            <a:r>
              <a:rPr lang="en-IN" sz="1000" dirty="0"/>
              <a:t>        // The remove() method throws </a:t>
            </a:r>
            <a:r>
              <a:rPr lang="en-IN" sz="1000" dirty="0" err="1"/>
              <a:t>NoSuchElementException</a:t>
            </a:r>
            <a:r>
              <a:rPr lang="en-IN" sz="1000" dirty="0"/>
              <a:t> if the Queue is empty</a:t>
            </a:r>
          </a:p>
          <a:p>
            <a:pPr marL="0" indent="0">
              <a:buNone/>
            </a:pPr>
            <a:r>
              <a:rPr lang="en-IN" sz="1000" dirty="0"/>
              <a:t>        String name = </a:t>
            </a:r>
            <a:r>
              <a:rPr lang="en-IN" sz="1000" dirty="0" err="1"/>
              <a:t>waitingQueue.remove</a:t>
            </a:r>
            <a:r>
              <a:rPr lang="en-IN" sz="1000" dirty="0"/>
              <a:t>();</a:t>
            </a:r>
          </a:p>
          <a:p>
            <a:pPr marL="0" indent="0">
              <a:buNone/>
            </a:pPr>
            <a:r>
              <a:rPr lang="en-IN" sz="1000" dirty="0"/>
              <a:t>        </a:t>
            </a:r>
            <a:r>
              <a:rPr lang="en-IN" sz="1000" dirty="0" err="1"/>
              <a:t>System.out.println</a:t>
            </a:r>
            <a:r>
              <a:rPr lang="en-IN" sz="1000" dirty="0"/>
              <a:t>("Removed from </a:t>
            </a:r>
            <a:r>
              <a:rPr lang="en-IN" sz="1000" dirty="0" err="1"/>
              <a:t>WaitingQueue</a:t>
            </a:r>
            <a:r>
              <a:rPr lang="en-IN" sz="1000" dirty="0"/>
              <a:t> : " + name + " | New </a:t>
            </a:r>
            <a:r>
              <a:rPr lang="en-IN" sz="1000" dirty="0" err="1"/>
              <a:t>WaitingQueue</a:t>
            </a:r>
            <a:r>
              <a:rPr lang="en-IN" sz="1000" dirty="0"/>
              <a:t> : " + </a:t>
            </a:r>
            <a:r>
              <a:rPr lang="en-IN" sz="1000" dirty="0" err="1"/>
              <a:t>waitingQueue</a:t>
            </a:r>
            <a:r>
              <a:rPr lang="en-IN" sz="1000" dirty="0"/>
              <a:t>);</a:t>
            </a:r>
          </a:p>
          <a:p>
            <a:pPr marL="0" indent="0">
              <a:buNone/>
            </a:pPr>
            <a:endParaRPr lang="en-IN" sz="1000" dirty="0"/>
          </a:p>
          <a:p>
            <a:pPr marL="0" indent="0">
              <a:buNone/>
            </a:pPr>
            <a:r>
              <a:rPr lang="en-IN" sz="1000" dirty="0"/>
              <a:t>      </a:t>
            </a:r>
          </a:p>
        </p:txBody>
      </p:sp>
      <p:sp>
        <p:nvSpPr>
          <p:cNvPr id="4" name="Rectangle 3">
            <a:extLst>
              <a:ext uri="{FF2B5EF4-FFF2-40B4-BE49-F238E27FC236}">
                <a16:creationId xmlns:a16="http://schemas.microsoft.com/office/drawing/2014/main" id="{CE4A9101-861C-47ED-9B82-740117F9ED10}"/>
              </a:ext>
            </a:extLst>
          </p:cNvPr>
          <p:cNvSpPr/>
          <p:nvPr/>
        </p:nvSpPr>
        <p:spPr>
          <a:xfrm>
            <a:off x="5463209" y="1443841"/>
            <a:ext cx="6096000" cy="2893100"/>
          </a:xfrm>
          <a:prstGeom prst="rect">
            <a:avLst/>
          </a:prstGeom>
        </p:spPr>
        <p:txBody>
          <a:bodyPr>
            <a:spAutoFit/>
          </a:bodyPr>
          <a:lstStyle/>
          <a:p>
            <a:r>
              <a:rPr lang="en-IN" sz="1400" dirty="0"/>
              <a:t> // Removing an element from the Queue using poll()</a:t>
            </a:r>
          </a:p>
          <a:p>
            <a:r>
              <a:rPr lang="en-IN" sz="1400" dirty="0"/>
              <a:t>        // The poll() method is similar to remove() except that it returns null if the Queue is empty.</a:t>
            </a:r>
          </a:p>
          <a:p>
            <a:r>
              <a:rPr lang="en-IN" sz="1400" dirty="0"/>
              <a:t>        name = </a:t>
            </a:r>
            <a:r>
              <a:rPr lang="en-IN" sz="1400" dirty="0" err="1"/>
              <a:t>waitingQueue.poll</a:t>
            </a:r>
            <a:r>
              <a:rPr lang="en-IN" sz="1400" dirty="0"/>
              <a:t>();</a:t>
            </a:r>
          </a:p>
          <a:p>
            <a:r>
              <a:rPr lang="en-IN" sz="1400" dirty="0"/>
              <a:t>        </a:t>
            </a:r>
            <a:r>
              <a:rPr lang="en-IN" sz="1400" dirty="0" err="1"/>
              <a:t>System.out.println</a:t>
            </a:r>
            <a:r>
              <a:rPr lang="en-IN" sz="1400" dirty="0"/>
              <a:t>("Removed from </a:t>
            </a:r>
            <a:r>
              <a:rPr lang="en-IN" sz="1400" dirty="0" err="1"/>
              <a:t>WaitingQueue</a:t>
            </a:r>
            <a:r>
              <a:rPr lang="en-IN" sz="1400" dirty="0"/>
              <a:t> : " + name + " | New </a:t>
            </a:r>
            <a:r>
              <a:rPr lang="en-IN" sz="1400" dirty="0" err="1"/>
              <a:t>WaitingQueue</a:t>
            </a:r>
            <a:r>
              <a:rPr lang="en-IN" sz="1400" dirty="0"/>
              <a:t> : " + </a:t>
            </a:r>
            <a:r>
              <a:rPr lang="en-IN" sz="1400" dirty="0" err="1"/>
              <a:t>waitingQueue</a:t>
            </a:r>
            <a:r>
              <a:rPr lang="en-IN" sz="1400" dirty="0"/>
              <a:t>);</a:t>
            </a:r>
          </a:p>
          <a:p>
            <a:r>
              <a:rPr lang="en-IN" sz="1400" dirty="0"/>
              <a:t>    }</a:t>
            </a:r>
          </a:p>
          <a:p>
            <a:r>
              <a:rPr lang="en-IN" sz="1400" dirty="0"/>
              <a:t>}</a:t>
            </a:r>
          </a:p>
          <a:p>
            <a:r>
              <a:rPr lang="en-IN" sz="1400" dirty="0"/>
              <a:t># Output</a:t>
            </a:r>
          </a:p>
          <a:p>
            <a:r>
              <a:rPr lang="en-IN" sz="1400" dirty="0" err="1"/>
              <a:t>WaitingQueue</a:t>
            </a:r>
            <a:r>
              <a:rPr lang="en-IN" sz="1400" dirty="0"/>
              <a:t> : [Rajeev, Chris, John, Mark, Steven]</a:t>
            </a:r>
          </a:p>
          <a:p>
            <a:r>
              <a:rPr lang="en-IN" sz="1400" dirty="0"/>
              <a:t>Removed from </a:t>
            </a:r>
            <a:r>
              <a:rPr lang="en-IN" sz="1400" dirty="0" err="1"/>
              <a:t>WaitingQueue</a:t>
            </a:r>
            <a:r>
              <a:rPr lang="en-IN" sz="1400" dirty="0"/>
              <a:t> : Rajeev | New </a:t>
            </a:r>
            <a:r>
              <a:rPr lang="en-IN" sz="1400" dirty="0" err="1"/>
              <a:t>WaitingQueue</a:t>
            </a:r>
            <a:r>
              <a:rPr lang="en-IN" sz="1400" dirty="0"/>
              <a:t> : [Chris, John, Mark, Steven]</a:t>
            </a:r>
          </a:p>
          <a:p>
            <a:r>
              <a:rPr lang="en-IN" sz="1400" dirty="0"/>
              <a:t>Removed from </a:t>
            </a:r>
            <a:r>
              <a:rPr lang="en-IN" sz="1400" dirty="0" err="1"/>
              <a:t>WaitingQueue</a:t>
            </a:r>
            <a:r>
              <a:rPr lang="en-IN" sz="1400" dirty="0"/>
              <a:t> : Chris | New </a:t>
            </a:r>
            <a:r>
              <a:rPr lang="en-IN" sz="1400" dirty="0" err="1"/>
              <a:t>WaitingQueue</a:t>
            </a:r>
            <a:r>
              <a:rPr lang="en-IN" sz="1400" dirty="0"/>
              <a:t> : [John, Mark, Steven]</a:t>
            </a:r>
          </a:p>
        </p:txBody>
      </p:sp>
    </p:spTree>
    <p:extLst>
      <p:ext uri="{BB962C8B-B14F-4D97-AF65-F5344CB8AC3E}">
        <p14:creationId xmlns:p14="http://schemas.microsoft.com/office/powerpoint/2010/main" val="365629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5807-4632-40BF-AFD4-F1AE2ACE64E0}"/>
              </a:ext>
            </a:extLst>
          </p:cNvPr>
          <p:cNvSpPr>
            <a:spLocks noGrp="1"/>
          </p:cNvSpPr>
          <p:nvPr>
            <p:ph type="title"/>
          </p:nvPr>
        </p:nvSpPr>
        <p:spPr/>
        <p:txBody>
          <a:bodyPr/>
          <a:lstStyle/>
          <a:p>
            <a:pPr algn="ctr"/>
            <a:r>
              <a:rPr lang="en-IN" dirty="0"/>
              <a:t>Linked List</a:t>
            </a:r>
          </a:p>
        </p:txBody>
      </p:sp>
      <p:sp>
        <p:nvSpPr>
          <p:cNvPr id="3" name="Content Placeholder 2">
            <a:extLst>
              <a:ext uri="{FF2B5EF4-FFF2-40B4-BE49-F238E27FC236}">
                <a16:creationId xmlns:a16="http://schemas.microsoft.com/office/drawing/2014/main" id="{0E0597DC-1C8B-4025-8379-E5B6687A5CC1}"/>
              </a:ext>
            </a:extLst>
          </p:cNvPr>
          <p:cNvSpPr>
            <a:spLocks noGrp="1"/>
          </p:cNvSpPr>
          <p:nvPr>
            <p:ph idx="1"/>
          </p:nvPr>
        </p:nvSpPr>
        <p:spPr>
          <a:xfrm>
            <a:off x="838200" y="1825625"/>
            <a:ext cx="3945835" cy="4351338"/>
          </a:xfrm>
        </p:spPr>
        <p:txBody>
          <a:bodyPr/>
          <a:lstStyle/>
          <a:p>
            <a:pPr marL="0" indent="0">
              <a:buNone/>
            </a:pPr>
            <a:r>
              <a:rPr lang="en-IN" dirty="0"/>
              <a:t>Java LinkedList is a doubly linked list implementation of Java’s List and Deque interfaces. It is part of Java’s collections framework. Here is the class hierarchy of LinkedList -</a:t>
            </a:r>
          </a:p>
          <a:p>
            <a:pPr marL="0" indent="0">
              <a:buNone/>
            </a:pPr>
            <a:endParaRPr lang="en-IN" dirty="0"/>
          </a:p>
          <a:p>
            <a:pPr marL="0" indent="0">
              <a:buNone/>
            </a:pPr>
            <a:endParaRPr lang="en-IN" dirty="0"/>
          </a:p>
        </p:txBody>
      </p:sp>
      <p:pic>
        <p:nvPicPr>
          <p:cNvPr id="23555" name="Picture 3" descr="Java LinkedList in Collection Hierarchy">
            <a:extLst>
              <a:ext uri="{FF2B5EF4-FFF2-40B4-BE49-F238E27FC236}">
                <a16:creationId xmlns:a16="http://schemas.microsoft.com/office/drawing/2014/main" id="{7F42FD84-C41E-448D-8C4A-3C3E91DB9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768" y="1992728"/>
            <a:ext cx="5380797" cy="450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3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9ECF-44A3-4BBD-947C-5B5D43F2722E}"/>
              </a:ext>
            </a:extLst>
          </p:cNvPr>
          <p:cNvSpPr>
            <a:spLocks noGrp="1"/>
          </p:cNvSpPr>
          <p:nvPr>
            <p:ph type="title"/>
          </p:nvPr>
        </p:nvSpPr>
        <p:spPr/>
        <p:txBody>
          <a:bodyPr>
            <a:normAutofit fontScale="90000"/>
          </a:bodyPr>
          <a:lstStyle/>
          <a:p>
            <a:r>
              <a:rPr lang="en-IN" dirty="0"/>
              <a:t>Some key points to note about LinkedList in Java -</a:t>
            </a:r>
            <a:br>
              <a:rPr lang="en-IN" dirty="0"/>
            </a:br>
            <a:endParaRPr lang="en-IN" dirty="0"/>
          </a:p>
        </p:txBody>
      </p:sp>
      <p:sp>
        <p:nvSpPr>
          <p:cNvPr id="3" name="Content Placeholder 2">
            <a:extLst>
              <a:ext uri="{FF2B5EF4-FFF2-40B4-BE49-F238E27FC236}">
                <a16:creationId xmlns:a16="http://schemas.microsoft.com/office/drawing/2014/main" id="{38A872D8-830E-4902-AB39-2CD4462AAB17}"/>
              </a:ext>
            </a:extLst>
          </p:cNvPr>
          <p:cNvSpPr>
            <a:spLocks noGrp="1"/>
          </p:cNvSpPr>
          <p:nvPr>
            <p:ph idx="1"/>
          </p:nvPr>
        </p:nvSpPr>
        <p:spPr/>
        <p:txBody>
          <a:bodyPr>
            <a:normAutofit fontScale="92500" lnSpcReduction="20000"/>
          </a:bodyPr>
          <a:lstStyle/>
          <a:p>
            <a:endParaRPr lang="en-IN" dirty="0"/>
          </a:p>
          <a:p>
            <a:r>
              <a:rPr lang="en-IN" dirty="0"/>
              <a:t>Java LinkedList maintains the insertion order of the elements.</a:t>
            </a:r>
          </a:p>
          <a:p>
            <a:endParaRPr lang="en-IN" dirty="0"/>
          </a:p>
          <a:p>
            <a:r>
              <a:rPr lang="en-IN" dirty="0"/>
              <a:t>LinkedList can have duplicate and null values.</a:t>
            </a:r>
          </a:p>
          <a:p>
            <a:endParaRPr lang="en-IN" dirty="0"/>
          </a:p>
          <a:p>
            <a:r>
              <a:rPr lang="en-IN" dirty="0"/>
              <a:t>The LinkedList class implements Queue and Deque interfaces. Therefore, It can also be used as a Queue, Deque or Stack.</a:t>
            </a:r>
          </a:p>
          <a:p>
            <a:endParaRPr lang="en-IN" dirty="0"/>
          </a:p>
          <a:p>
            <a:r>
              <a:rPr lang="en-IN" dirty="0"/>
              <a:t>Java LinkedList is not thread-safe. You must explicitly synchronize concurrent modifications to the LinkedList in a multi-threaded environment.</a:t>
            </a:r>
          </a:p>
          <a:p>
            <a:endParaRPr lang="en-IN" dirty="0"/>
          </a:p>
          <a:p>
            <a:endParaRPr lang="en-IN" dirty="0"/>
          </a:p>
        </p:txBody>
      </p:sp>
    </p:spTree>
    <p:extLst>
      <p:ext uri="{BB962C8B-B14F-4D97-AF65-F5344CB8AC3E}">
        <p14:creationId xmlns:p14="http://schemas.microsoft.com/office/powerpoint/2010/main" val="427725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24BC-23B0-4ADA-90E1-908FC845558E}"/>
              </a:ext>
            </a:extLst>
          </p:cNvPr>
          <p:cNvSpPr>
            <a:spLocks noGrp="1"/>
          </p:cNvSpPr>
          <p:nvPr>
            <p:ph type="title"/>
          </p:nvPr>
        </p:nvSpPr>
        <p:spPr/>
        <p:txBody>
          <a:bodyPr>
            <a:normAutofit/>
          </a:bodyPr>
          <a:lstStyle/>
          <a:p>
            <a:pPr algn="ctr"/>
            <a:r>
              <a:rPr lang="en-IN" b="1" dirty="0"/>
              <a:t>Java </a:t>
            </a:r>
            <a:r>
              <a:rPr lang="en-IN" b="1" dirty="0" err="1"/>
              <a:t>ArrayList</a:t>
            </a:r>
            <a:r>
              <a:rPr lang="en-IN" b="1" dirty="0"/>
              <a:t> vs LinkedList</a:t>
            </a:r>
            <a:endParaRPr lang="en-IN" dirty="0"/>
          </a:p>
        </p:txBody>
      </p:sp>
      <p:sp>
        <p:nvSpPr>
          <p:cNvPr id="3" name="Content Placeholder 2">
            <a:extLst>
              <a:ext uri="{FF2B5EF4-FFF2-40B4-BE49-F238E27FC236}">
                <a16:creationId xmlns:a16="http://schemas.microsoft.com/office/drawing/2014/main" id="{B9E0351C-7EE5-4C2B-9E32-61470E907E3C}"/>
              </a:ext>
            </a:extLst>
          </p:cNvPr>
          <p:cNvSpPr>
            <a:spLocks noGrp="1"/>
          </p:cNvSpPr>
          <p:nvPr>
            <p:ph idx="1"/>
          </p:nvPr>
        </p:nvSpPr>
        <p:spPr>
          <a:xfrm>
            <a:off x="970721" y="1690688"/>
            <a:ext cx="5098774" cy="4351338"/>
          </a:xfrm>
        </p:spPr>
        <p:txBody>
          <a:bodyPr>
            <a:normAutofit fontScale="62500" lnSpcReduction="20000"/>
          </a:bodyPr>
          <a:lstStyle/>
          <a:p>
            <a:pPr marL="0" indent="0">
              <a:buNone/>
            </a:pPr>
            <a:r>
              <a:rPr lang="en-IN" dirty="0"/>
              <a:t>Following are some key points to note about LinkedList in Java -</a:t>
            </a:r>
          </a:p>
          <a:p>
            <a:pPr marL="0" indent="0">
              <a:buNone/>
            </a:pPr>
            <a:endParaRPr lang="en-IN" dirty="0"/>
          </a:p>
          <a:p>
            <a:pPr marL="0" indent="0">
              <a:buNone/>
            </a:pPr>
            <a:r>
              <a:rPr lang="en-IN" dirty="0"/>
              <a:t>Java LinkedList maintains the insertion order of the elements.</a:t>
            </a:r>
          </a:p>
          <a:p>
            <a:pPr marL="0" indent="0">
              <a:buNone/>
            </a:pPr>
            <a:endParaRPr lang="en-IN" dirty="0"/>
          </a:p>
          <a:p>
            <a:pPr marL="0" indent="0">
              <a:buNone/>
            </a:pPr>
            <a:r>
              <a:rPr lang="en-IN" dirty="0"/>
              <a:t>LinkedList can have duplicate and null values.</a:t>
            </a:r>
          </a:p>
          <a:p>
            <a:pPr marL="0" indent="0">
              <a:buNone/>
            </a:pPr>
            <a:endParaRPr lang="en-IN" dirty="0"/>
          </a:p>
          <a:p>
            <a:pPr marL="0" indent="0">
              <a:buNone/>
            </a:pPr>
            <a:r>
              <a:rPr lang="en-IN" dirty="0"/>
              <a:t>The LinkedList class implements Queue and Deque interfaces. Therefore, It can also be used as a Queue, Deque or Stack.</a:t>
            </a:r>
          </a:p>
          <a:p>
            <a:pPr marL="0" indent="0">
              <a:buNone/>
            </a:pPr>
            <a:endParaRPr lang="en-IN" dirty="0"/>
          </a:p>
          <a:p>
            <a:pPr marL="0" indent="0">
              <a:buNone/>
            </a:pPr>
            <a:r>
              <a:rPr lang="en-IN" dirty="0"/>
              <a:t>Java LinkedList is not thread-safe. You must explicitly synchronize concurrent modifications to the LinkedList in a multi-threaded environment.</a:t>
            </a:r>
          </a:p>
          <a:p>
            <a:pPr marL="0" indent="0">
              <a:buNone/>
            </a:pPr>
            <a:endParaRPr lang="en-IN" dirty="0"/>
          </a:p>
          <a:p>
            <a:pPr marL="0" indent="0">
              <a:buNone/>
            </a:pPr>
            <a:endParaRPr lang="en-IN" dirty="0"/>
          </a:p>
        </p:txBody>
      </p:sp>
      <p:pic>
        <p:nvPicPr>
          <p:cNvPr id="25602" name="Picture 2" descr="Java LinkedList vs ArrayList">
            <a:extLst>
              <a:ext uri="{FF2B5EF4-FFF2-40B4-BE49-F238E27FC236}">
                <a16:creationId xmlns:a16="http://schemas.microsoft.com/office/drawing/2014/main" id="{0D3D6528-D2A2-41B4-8F77-2AF9FFDB3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498" y="1704975"/>
            <a:ext cx="4903302"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75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236E-7245-4855-B0FE-F7EA5DA617F3}"/>
              </a:ext>
            </a:extLst>
          </p:cNvPr>
          <p:cNvSpPr>
            <a:spLocks noGrp="1"/>
          </p:cNvSpPr>
          <p:nvPr>
            <p:ph type="title"/>
          </p:nvPr>
        </p:nvSpPr>
        <p:spPr/>
        <p:txBody>
          <a:bodyPr/>
          <a:lstStyle/>
          <a:p>
            <a:pPr algn="ctr"/>
            <a:r>
              <a:rPr lang="en-IN" dirty="0"/>
              <a:t>Example</a:t>
            </a:r>
          </a:p>
        </p:txBody>
      </p:sp>
      <p:sp>
        <p:nvSpPr>
          <p:cNvPr id="3" name="Content Placeholder 2">
            <a:extLst>
              <a:ext uri="{FF2B5EF4-FFF2-40B4-BE49-F238E27FC236}">
                <a16:creationId xmlns:a16="http://schemas.microsoft.com/office/drawing/2014/main" id="{07CDF348-E627-4C56-858C-22E405EABA4D}"/>
              </a:ext>
            </a:extLst>
          </p:cNvPr>
          <p:cNvSpPr>
            <a:spLocks noGrp="1"/>
          </p:cNvSpPr>
          <p:nvPr>
            <p:ph idx="1"/>
          </p:nvPr>
        </p:nvSpPr>
        <p:spPr>
          <a:xfrm>
            <a:off x="490330" y="1404730"/>
            <a:ext cx="5247861" cy="4772233"/>
          </a:xfrm>
        </p:spPr>
        <p:txBody>
          <a:bodyPr>
            <a:noAutofit/>
          </a:bodyPr>
          <a:lstStyle/>
          <a:p>
            <a:pPr marL="0" indent="0">
              <a:buNone/>
            </a:pPr>
            <a:r>
              <a:rPr lang="en-IN" sz="1000" dirty="0"/>
              <a:t>import </a:t>
            </a:r>
            <a:r>
              <a:rPr lang="en-IN" sz="1000" dirty="0" err="1"/>
              <a:t>java.util.ArrayList</a:t>
            </a:r>
            <a:r>
              <a:rPr lang="en-IN" sz="1000" dirty="0"/>
              <a:t>;</a:t>
            </a:r>
          </a:p>
          <a:p>
            <a:pPr marL="0" indent="0">
              <a:buNone/>
            </a:pPr>
            <a:r>
              <a:rPr lang="en-IN" sz="1000" dirty="0"/>
              <a:t>import </a:t>
            </a:r>
            <a:r>
              <a:rPr lang="en-IN" sz="1000" dirty="0" err="1"/>
              <a:t>java.util.LinkedList</a:t>
            </a:r>
            <a:r>
              <a:rPr lang="en-IN" sz="1000" dirty="0"/>
              <a:t>;</a:t>
            </a:r>
          </a:p>
          <a:p>
            <a:pPr marL="0" indent="0">
              <a:buNone/>
            </a:pPr>
            <a:r>
              <a:rPr lang="en-IN" sz="1000" dirty="0"/>
              <a:t>import </a:t>
            </a:r>
            <a:r>
              <a:rPr lang="en-IN" sz="1000" dirty="0" err="1"/>
              <a:t>java.util.List</a:t>
            </a:r>
            <a:r>
              <a:rPr lang="en-IN" sz="1000" dirty="0"/>
              <a:t>;</a:t>
            </a:r>
          </a:p>
          <a:p>
            <a:pPr marL="0" indent="0">
              <a:buNone/>
            </a:pPr>
            <a:endParaRPr lang="en-IN" sz="1000" dirty="0"/>
          </a:p>
          <a:p>
            <a:pPr marL="0" indent="0">
              <a:buNone/>
            </a:pPr>
            <a:r>
              <a:rPr lang="en-IN" sz="1000" dirty="0"/>
              <a:t>public class </a:t>
            </a:r>
            <a:r>
              <a:rPr lang="en-IN" sz="1000" dirty="0" err="1"/>
              <a:t>CreateLinkedListExample</a:t>
            </a:r>
            <a:r>
              <a:rPr lang="en-IN" sz="1000" dirty="0"/>
              <a:t> {</a:t>
            </a:r>
          </a:p>
          <a:p>
            <a:pPr marL="0" indent="0">
              <a:buNone/>
            </a:pPr>
            <a:r>
              <a:rPr lang="en-IN" sz="1000" dirty="0"/>
              <a:t>    public static void main(String[] </a:t>
            </a:r>
            <a:r>
              <a:rPr lang="en-IN" sz="1000" dirty="0" err="1"/>
              <a:t>args</a:t>
            </a:r>
            <a:r>
              <a:rPr lang="en-IN" sz="1000" dirty="0"/>
              <a:t>) {</a:t>
            </a:r>
          </a:p>
          <a:p>
            <a:pPr marL="0" indent="0">
              <a:buNone/>
            </a:pPr>
            <a:r>
              <a:rPr lang="en-IN" sz="1000" dirty="0"/>
              <a:t>        // Creating a LinkedList</a:t>
            </a:r>
          </a:p>
          <a:p>
            <a:pPr marL="0" indent="0">
              <a:buNone/>
            </a:pPr>
            <a:r>
              <a:rPr lang="en-IN" sz="1000" dirty="0"/>
              <a:t>        LinkedList&lt;String&gt; friends = new LinkedList&lt;&gt;();</a:t>
            </a:r>
          </a:p>
          <a:p>
            <a:pPr marL="0" indent="0">
              <a:buNone/>
            </a:pPr>
            <a:endParaRPr lang="en-IN" sz="1000" dirty="0"/>
          </a:p>
          <a:p>
            <a:pPr marL="0" indent="0">
              <a:buNone/>
            </a:pPr>
            <a:r>
              <a:rPr lang="en-IN" sz="1000" dirty="0"/>
              <a:t>        // Adding new elements to the end of the LinkedList using add() method.</a:t>
            </a:r>
          </a:p>
          <a:p>
            <a:pPr marL="0" indent="0">
              <a:buNone/>
            </a:pPr>
            <a:r>
              <a:rPr lang="en-IN" sz="1000" dirty="0"/>
              <a:t>        </a:t>
            </a:r>
            <a:r>
              <a:rPr lang="en-IN" sz="1000" dirty="0" err="1"/>
              <a:t>friends.add</a:t>
            </a:r>
            <a:r>
              <a:rPr lang="en-IN" sz="1000" dirty="0"/>
              <a:t>("Rajeev");</a:t>
            </a:r>
          </a:p>
          <a:p>
            <a:pPr marL="0" indent="0">
              <a:buNone/>
            </a:pPr>
            <a:r>
              <a:rPr lang="en-IN" sz="1000" dirty="0"/>
              <a:t>        </a:t>
            </a:r>
            <a:r>
              <a:rPr lang="en-IN" sz="1000" dirty="0" err="1"/>
              <a:t>friends.add</a:t>
            </a:r>
            <a:r>
              <a:rPr lang="en-IN" sz="1000" dirty="0"/>
              <a:t>("John");</a:t>
            </a:r>
          </a:p>
          <a:p>
            <a:pPr marL="0" indent="0">
              <a:buNone/>
            </a:pPr>
            <a:r>
              <a:rPr lang="en-IN" sz="1000" dirty="0"/>
              <a:t>        </a:t>
            </a:r>
            <a:r>
              <a:rPr lang="en-IN" sz="1000" dirty="0" err="1"/>
              <a:t>friends.add</a:t>
            </a:r>
            <a:r>
              <a:rPr lang="en-IN" sz="1000" dirty="0"/>
              <a:t>("David");</a:t>
            </a:r>
          </a:p>
          <a:p>
            <a:pPr marL="0" indent="0">
              <a:buNone/>
            </a:pPr>
            <a:r>
              <a:rPr lang="en-IN" sz="1000" dirty="0"/>
              <a:t>        </a:t>
            </a:r>
            <a:r>
              <a:rPr lang="en-IN" sz="1000" dirty="0" err="1"/>
              <a:t>friends.add</a:t>
            </a:r>
            <a:r>
              <a:rPr lang="en-IN" sz="1000" dirty="0"/>
              <a:t>("Chris");</a:t>
            </a:r>
          </a:p>
          <a:p>
            <a:pPr marL="0" indent="0">
              <a:buNone/>
            </a:pPr>
            <a:r>
              <a:rPr lang="en-IN" sz="1000" dirty="0"/>
              <a:t>        </a:t>
            </a:r>
            <a:r>
              <a:rPr lang="en-IN" sz="1000" dirty="0" err="1"/>
              <a:t>System.out.println</a:t>
            </a:r>
            <a:r>
              <a:rPr lang="en-IN" sz="1000" dirty="0"/>
              <a:t>("Initial LinkedList : " + friends);</a:t>
            </a:r>
          </a:p>
          <a:p>
            <a:pPr marL="0" indent="0">
              <a:buNone/>
            </a:pPr>
            <a:r>
              <a:rPr lang="en-IN" sz="1000" dirty="0"/>
              <a:t>        // Adding an element at the specified position in the LinkedList</a:t>
            </a:r>
          </a:p>
          <a:p>
            <a:pPr marL="0" indent="0">
              <a:buNone/>
            </a:pPr>
            <a:r>
              <a:rPr lang="en-IN" sz="1000" dirty="0"/>
              <a:t>        </a:t>
            </a:r>
            <a:r>
              <a:rPr lang="en-IN" sz="1000" dirty="0" err="1"/>
              <a:t>friends.add</a:t>
            </a:r>
            <a:r>
              <a:rPr lang="en-IN" sz="1000" dirty="0"/>
              <a:t>(3, "Lisa");</a:t>
            </a:r>
          </a:p>
          <a:p>
            <a:pPr marL="0" indent="0">
              <a:buNone/>
            </a:pPr>
            <a:r>
              <a:rPr lang="en-IN" sz="1000" dirty="0"/>
              <a:t>        </a:t>
            </a:r>
            <a:r>
              <a:rPr lang="en-IN" sz="1000" dirty="0" err="1"/>
              <a:t>System.out.println</a:t>
            </a:r>
            <a:r>
              <a:rPr lang="en-IN" sz="1000" dirty="0"/>
              <a:t>("After add(3, \"Lisa\") : " + friends);</a:t>
            </a:r>
          </a:p>
          <a:p>
            <a:pPr marL="0" indent="0">
              <a:buNone/>
            </a:pPr>
            <a:endParaRPr lang="en-IN" sz="1000" dirty="0"/>
          </a:p>
          <a:p>
            <a:pPr marL="0" indent="0">
              <a:buNone/>
            </a:pPr>
            <a:r>
              <a:rPr lang="en-IN" sz="1000" dirty="0"/>
              <a:t>        </a:t>
            </a:r>
          </a:p>
        </p:txBody>
      </p:sp>
      <p:sp>
        <p:nvSpPr>
          <p:cNvPr id="4" name="Rectangle 3">
            <a:extLst>
              <a:ext uri="{FF2B5EF4-FFF2-40B4-BE49-F238E27FC236}">
                <a16:creationId xmlns:a16="http://schemas.microsoft.com/office/drawing/2014/main" id="{8C5AB933-5D05-4389-80FB-BA6AEE30C157}"/>
              </a:ext>
            </a:extLst>
          </p:cNvPr>
          <p:cNvSpPr/>
          <p:nvPr/>
        </p:nvSpPr>
        <p:spPr>
          <a:xfrm>
            <a:off x="5738191" y="1528688"/>
            <a:ext cx="6096000" cy="4524315"/>
          </a:xfrm>
          <a:prstGeom prst="rect">
            <a:avLst/>
          </a:prstGeom>
        </p:spPr>
        <p:txBody>
          <a:bodyPr>
            <a:spAutoFit/>
          </a:bodyPr>
          <a:lstStyle/>
          <a:p>
            <a:r>
              <a:rPr lang="en-IN" sz="1200" dirty="0"/>
              <a:t>// Adding an element at the beginning of the LinkedList</a:t>
            </a:r>
          </a:p>
          <a:p>
            <a:r>
              <a:rPr lang="en-IN" sz="1200" dirty="0"/>
              <a:t>        </a:t>
            </a:r>
            <a:r>
              <a:rPr lang="en-IN" sz="1200" dirty="0" err="1"/>
              <a:t>friends.addFirst</a:t>
            </a:r>
            <a:r>
              <a:rPr lang="en-IN" sz="1200" dirty="0"/>
              <a:t>("Steve");</a:t>
            </a:r>
          </a:p>
          <a:p>
            <a:r>
              <a:rPr lang="en-IN" sz="1200" dirty="0"/>
              <a:t>        </a:t>
            </a:r>
            <a:r>
              <a:rPr lang="en-IN" sz="1200" dirty="0" err="1"/>
              <a:t>System.out.println</a:t>
            </a:r>
            <a:r>
              <a:rPr lang="en-IN" sz="1200" dirty="0"/>
              <a:t>("After </a:t>
            </a:r>
            <a:r>
              <a:rPr lang="en-IN" sz="1200" dirty="0" err="1"/>
              <a:t>addFirst</a:t>
            </a:r>
            <a:r>
              <a:rPr lang="en-IN" sz="1200" dirty="0"/>
              <a:t>(\"Steve\") : " + friends);</a:t>
            </a:r>
          </a:p>
          <a:p>
            <a:endParaRPr lang="en-IN" sz="1200" dirty="0"/>
          </a:p>
          <a:p>
            <a:r>
              <a:rPr lang="en-IN" sz="1200" dirty="0"/>
              <a:t>        // Adding an element at the end of the LinkedList (This method is equivalent to the add() method)</a:t>
            </a:r>
          </a:p>
          <a:p>
            <a:r>
              <a:rPr lang="en-IN" sz="1200" dirty="0"/>
              <a:t>        </a:t>
            </a:r>
            <a:r>
              <a:rPr lang="en-IN" sz="1200" dirty="0" err="1"/>
              <a:t>friends.addLast</a:t>
            </a:r>
            <a:r>
              <a:rPr lang="en-IN" sz="1200" dirty="0"/>
              <a:t>("Jennifer");</a:t>
            </a:r>
          </a:p>
          <a:p>
            <a:r>
              <a:rPr lang="en-IN" sz="1200" dirty="0"/>
              <a:t>        </a:t>
            </a:r>
            <a:r>
              <a:rPr lang="en-IN" sz="1200" dirty="0" err="1"/>
              <a:t>System.out.println</a:t>
            </a:r>
            <a:r>
              <a:rPr lang="en-IN" sz="1200" dirty="0"/>
              <a:t>("After </a:t>
            </a:r>
            <a:r>
              <a:rPr lang="en-IN" sz="1200" dirty="0" err="1"/>
              <a:t>addLast</a:t>
            </a:r>
            <a:r>
              <a:rPr lang="en-IN" sz="1200" dirty="0"/>
              <a:t>(\"Jennifer\") : " + friends);</a:t>
            </a:r>
          </a:p>
          <a:p>
            <a:endParaRPr lang="en-IN" sz="1200" dirty="0"/>
          </a:p>
          <a:p>
            <a:r>
              <a:rPr lang="en-IN" sz="1200" dirty="0"/>
              <a:t>        // Adding all the elements from an existing collection to the end of the LinkedList</a:t>
            </a:r>
          </a:p>
          <a:p>
            <a:r>
              <a:rPr lang="en-IN" sz="1200" dirty="0"/>
              <a:t>        List&lt;String&gt; </a:t>
            </a:r>
            <a:r>
              <a:rPr lang="en-IN" sz="1200" dirty="0" err="1"/>
              <a:t>familyFriends</a:t>
            </a:r>
            <a:r>
              <a:rPr lang="en-IN" sz="1200" dirty="0"/>
              <a:t> = new </a:t>
            </a:r>
            <a:r>
              <a:rPr lang="en-IN" sz="1200" dirty="0" err="1"/>
              <a:t>ArrayList</a:t>
            </a:r>
            <a:r>
              <a:rPr lang="en-IN" sz="1200" dirty="0"/>
              <a:t>&lt;&gt;();</a:t>
            </a:r>
          </a:p>
          <a:p>
            <a:r>
              <a:rPr lang="en-IN" sz="1200" dirty="0"/>
              <a:t>        </a:t>
            </a:r>
            <a:r>
              <a:rPr lang="en-IN" sz="1200" dirty="0" err="1"/>
              <a:t>familyFriends.add</a:t>
            </a:r>
            <a:r>
              <a:rPr lang="en-IN" sz="1200" dirty="0"/>
              <a:t>("Jesse");</a:t>
            </a:r>
          </a:p>
          <a:p>
            <a:r>
              <a:rPr lang="en-IN" sz="1200" dirty="0"/>
              <a:t>        </a:t>
            </a:r>
            <a:r>
              <a:rPr lang="en-IN" sz="1200" dirty="0" err="1"/>
              <a:t>familyFriends.add</a:t>
            </a:r>
            <a:r>
              <a:rPr lang="en-IN" sz="1200" dirty="0"/>
              <a:t>("Walt");</a:t>
            </a:r>
          </a:p>
          <a:p>
            <a:endParaRPr lang="en-IN" sz="1200" dirty="0"/>
          </a:p>
          <a:p>
            <a:r>
              <a:rPr lang="en-IN" sz="1200" dirty="0"/>
              <a:t>        </a:t>
            </a:r>
            <a:r>
              <a:rPr lang="en-IN" sz="1200" dirty="0" err="1"/>
              <a:t>friends.addAll</a:t>
            </a:r>
            <a:r>
              <a:rPr lang="en-IN" sz="1200" dirty="0"/>
              <a:t>(</a:t>
            </a:r>
            <a:r>
              <a:rPr lang="en-IN" sz="1200" dirty="0" err="1"/>
              <a:t>familyFriends</a:t>
            </a:r>
            <a:r>
              <a:rPr lang="en-IN" sz="1200" dirty="0"/>
              <a:t>);</a:t>
            </a:r>
          </a:p>
          <a:p>
            <a:r>
              <a:rPr lang="en-IN" sz="1200" dirty="0"/>
              <a:t>        </a:t>
            </a:r>
            <a:r>
              <a:rPr lang="en-IN" sz="1200" dirty="0" err="1"/>
              <a:t>System.out.println</a:t>
            </a:r>
            <a:r>
              <a:rPr lang="en-IN" sz="1200" dirty="0"/>
              <a:t>("After </a:t>
            </a:r>
            <a:r>
              <a:rPr lang="en-IN" sz="1200" dirty="0" err="1"/>
              <a:t>addAll</a:t>
            </a:r>
            <a:r>
              <a:rPr lang="en-IN" sz="1200" dirty="0"/>
              <a:t>(</a:t>
            </a:r>
            <a:r>
              <a:rPr lang="en-IN" sz="1200" dirty="0" err="1"/>
              <a:t>familyFriends</a:t>
            </a:r>
            <a:r>
              <a:rPr lang="en-IN" sz="1200" dirty="0"/>
              <a:t>) : " + friends);</a:t>
            </a:r>
          </a:p>
          <a:p>
            <a:r>
              <a:rPr lang="en-IN" sz="1200" dirty="0"/>
              <a:t>    }</a:t>
            </a:r>
          </a:p>
          <a:p>
            <a:r>
              <a:rPr lang="en-IN" sz="1200" dirty="0"/>
              <a:t>}</a:t>
            </a:r>
          </a:p>
          <a:p>
            <a:r>
              <a:rPr lang="en-IN" sz="1200" dirty="0"/>
              <a:t># Output</a:t>
            </a:r>
          </a:p>
          <a:p>
            <a:r>
              <a:rPr lang="en-IN" sz="1200" dirty="0"/>
              <a:t>Initial LinkedList : [Rajeev, John, David, Chris]</a:t>
            </a:r>
          </a:p>
          <a:p>
            <a:r>
              <a:rPr lang="en-IN" sz="1200" dirty="0"/>
              <a:t>After add(3, "Lisa") : [Rajeev, John, David, Lisa, Chris]</a:t>
            </a:r>
          </a:p>
          <a:p>
            <a:r>
              <a:rPr lang="en-IN" sz="1200" dirty="0"/>
              <a:t>After </a:t>
            </a:r>
            <a:r>
              <a:rPr lang="en-IN" sz="1200" dirty="0" err="1"/>
              <a:t>addFirst</a:t>
            </a:r>
            <a:r>
              <a:rPr lang="en-IN" sz="1200" dirty="0"/>
              <a:t>("Steve") : [Steve, Rajeev, John, David, Lisa, Chris]</a:t>
            </a:r>
          </a:p>
          <a:p>
            <a:r>
              <a:rPr lang="en-IN" sz="1200" dirty="0"/>
              <a:t>After </a:t>
            </a:r>
            <a:r>
              <a:rPr lang="en-IN" sz="1200" dirty="0" err="1"/>
              <a:t>addLast</a:t>
            </a:r>
            <a:r>
              <a:rPr lang="en-IN" sz="1200" dirty="0"/>
              <a:t>("Jennifer") : [Steve, Rajeev, John, David, Lisa, Chris, Jennifer]</a:t>
            </a:r>
          </a:p>
          <a:p>
            <a:r>
              <a:rPr lang="en-IN" sz="1200" dirty="0"/>
              <a:t>After </a:t>
            </a:r>
            <a:r>
              <a:rPr lang="en-IN" sz="1200" dirty="0" err="1"/>
              <a:t>addAll</a:t>
            </a:r>
            <a:r>
              <a:rPr lang="en-IN" sz="1200" dirty="0"/>
              <a:t>(</a:t>
            </a:r>
            <a:r>
              <a:rPr lang="en-IN" sz="1200" dirty="0" err="1"/>
              <a:t>familyFriends</a:t>
            </a:r>
            <a:r>
              <a:rPr lang="en-IN" sz="1200" dirty="0"/>
              <a:t>) : [Steve, Rajeev, John, David, Lisa, Chris, Jennifer, Jesse, Walt]</a:t>
            </a:r>
          </a:p>
        </p:txBody>
      </p:sp>
    </p:spTree>
    <p:extLst>
      <p:ext uri="{BB962C8B-B14F-4D97-AF65-F5344CB8AC3E}">
        <p14:creationId xmlns:p14="http://schemas.microsoft.com/office/powerpoint/2010/main" val="48014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F532-1460-483B-8DB4-799C0F78794D}"/>
              </a:ext>
            </a:extLst>
          </p:cNvPr>
          <p:cNvSpPr>
            <a:spLocks noGrp="1"/>
          </p:cNvSpPr>
          <p:nvPr>
            <p:ph type="title"/>
          </p:nvPr>
        </p:nvSpPr>
        <p:spPr/>
        <p:txBody>
          <a:bodyPr/>
          <a:lstStyle/>
          <a:p>
            <a:pPr algn="ctr"/>
            <a:r>
              <a:rPr lang="en-IN" dirty="0"/>
              <a:t>Retrieve elements</a:t>
            </a:r>
          </a:p>
        </p:txBody>
      </p:sp>
      <p:sp>
        <p:nvSpPr>
          <p:cNvPr id="3" name="Content Placeholder 2">
            <a:extLst>
              <a:ext uri="{FF2B5EF4-FFF2-40B4-BE49-F238E27FC236}">
                <a16:creationId xmlns:a16="http://schemas.microsoft.com/office/drawing/2014/main" id="{DA797822-B660-48AD-A7B6-4EC58FE80FE6}"/>
              </a:ext>
            </a:extLst>
          </p:cNvPr>
          <p:cNvSpPr>
            <a:spLocks noGrp="1"/>
          </p:cNvSpPr>
          <p:nvPr>
            <p:ph idx="1"/>
          </p:nvPr>
        </p:nvSpPr>
        <p:spPr>
          <a:xfrm>
            <a:off x="450574" y="1690688"/>
            <a:ext cx="4956314" cy="4773958"/>
          </a:xfrm>
        </p:spPr>
        <p:txBody>
          <a:bodyPr>
            <a:normAutofit/>
          </a:bodyPr>
          <a:lstStyle/>
          <a:p>
            <a:pPr marL="0" indent="0">
              <a:buNone/>
            </a:pPr>
            <a:r>
              <a:rPr lang="en-IN" sz="1050" dirty="0"/>
              <a:t>import </a:t>
            </a:r>
            <a:r>
              <a:rPr lang="en-IN" sz="1050" dirty="0" err="1"/>
              <a:t>java.util.LinkedList</a:t>
            </a:r>
            <a:r>
              <a:rPr lang="en-IN" sz="1050" dirty="0"/>
              <a:t>;</a:t>
            </a:r>
          </a:p>
          <a:p>
            <a:pPr marL="0" indent="0">
              <a:buNone/>
            </a:pPr>
            <a:endParaRPr lang="en-IN" sz="1050" dirty="0"/>
          </a:p>
          <a:p>
            <a:pPr marL="0" indent="0">
              <a:buNone/>
            </a:pPr>
            <a:r>
              <a:rPr lang="en-IN" sz="1050" dirty="0"/>
              <a:t>public class </a:t>
            </a:r>
            <a:r>
              <a:rPr lang="en-IN" sz="1050" dirty="0" err="1"/>
              <a:t>RetrieveLinkedListElementsExample</a:t>
            </a:r>
            <a:r>
              <a:rPr lang="en-IN" sz="1050" dirty="0"/>
              <a:t> {</a:t>
            </a:r>
          </a:p>
          <a:p>
            <a:pPr marL="0" indent="0">
              <a:buNone/>
            </a:pPr>
            <a:r>
              <a:rPr lang="en-IN" sz="1050" dirty="0"/>
              <a:t>    public static void main(String[] </a:t>
            </a:r>
            <a:r>
              <a:rPr lang="en-IN" sz="1050" dirty="0" err="1"/>
              <a:t>args</a:t>
            </a:r>
            <a:r>
              <a:rPr lang="en-IN" sz="1050" dirty="0"/>
              <a:t>) {</a:t>
            </a:r>
          </a:p>
          <a:p>
            <a:pPr marL="0" indent="0">
              <a:buNone/>
            </a:pPr>
            <a:r>
              <a:rPr lang="en-IN" sz="1050" dirty="0"/>
              <a:t>        // A LinkedList containing Stock Prices of a company for the last 6 days</a:t>
            </a:r>
          </a:p>
          <a:p>
            <a:pPr marL="0" indent="0">
              <a:buNone/>
            </a:pPr>
            <a:r>
              <a:rPr lang="en-IN" sz="1050" dirty="0"/>
              <a:t>        LinkedList&lt;Double&gt; </a:t>
            </a:r>
            <a:r>
              <a:rPr lang="en-IN" sz="1050" dirty="0" err="1"/>
              <a:t>stockPrices</a:t>
            </a:r>
            <a:r>
              <a:rPr lang="en-IN" sz="1050" dirty="0"/>
              <a:t> = new LinkedList&lt;&gt;();</a:t>
            </a:r>
          </a:p>
          <a:p>
            <a:pPr marL="0" indent="0">
              <a:buNone/>
            </a:pPr>
            <a:r>
              <a:rPr lang="en-IN" sz="1050" dirty="0"/>
              <a:t>        </a:t>
            </a:r>
            <a:r>
              <a:rPr lang="en-IN" sz="1050" dirty="0" err="1"/>
              <a:t>stockPrices.add</a:t>
            </a:r>
            <a:r>
              <a:rPr lang="en-IN" sz="1050" dirty="0"/>
              <a:t>(45.00);</a:t>
            </a:r>
          </a:p>
          <a:p>
            <a:pPr marL="0" indent="0">
              <a:buNone/>
            </a:pPr>
            <a:r>
              <a:rPr lang="en-IN" sz="1050" dirty="0"/>
              <a:t>        </a:t>
            </a:r>
            <a:r>
              <a:rPr lang="en-IN" sz="1050" dirty="0" err="1"/>
              <a:t>stockPrices.add</a:t>
            </a:r>
            <a:r>
              <a:rPr lang="en-IN" sz="1050" dirty="0"/>
              <a:t>(51.00);</a:t>
            </a:r>
          </a:p>
          <a:p>
            <a:pPr marL="0" indent="0">
              <a:buNone/>
            </a:pPr>
            <a:r>
              <a:rPr lang="en-IN" sz="1050" dirty="0"/>
              <a:t>        </a:t>
            </a:r>
            <a:r>
              <a:rPr lang="en-IN" sz="1050" dirty="0" err="1"/>
              <a:t>stockPrices.add</a:t>
            </a:r>
            <a:r>
              <a:rPr lang="en-IN" sz="1050" dirty="0"/>
              <a:t>(62.50);</a:t>
            </a:r>
          </a:p>
          <a:p>
            <a:pPr marL="0" indent="0">
              <a:buNone/>
            </a:pPr>
            <a:r>
              <a:rPr lang="en-IN" sz="1050" dirty="0"/>
              <a:t>        </a:t>
            </a:r>
            <a:r>
              <a:rPr lang="en-IN" sz="1050" dirty="0" err="1"/>
              <a:t>stockPrices.add</a:t>
            </a:r>
            <a:r>
              <a:rPr lang="en-IN" sz="1050" dirty="0"/>
              <a:t>(42.75);</a:t>
            </a:r>
          </a:p>
          <a:p>
            <a:pPr marL="0" indent="0">
              <a:buNone/>
            </a:pPr>
            <a:r>
              <a:rPr lang="en-IN" sz="1050" dirty="0"/>
              <a:t>        </a:t>
            </a:r>
            <a:r>
              <a:rPr lang="en-IN" sz="1050" dirty="0" err="1"/>
              <a:t>stockPrices.add</a:t>
            </a:r>
            <a:r>
              <a:rPr lang="en-IN" sz="1050" dirty="0"/>
              <a:t>(36.80);</a:t>
            </a:r>
          </a:p>
          <a:p>
            <a:pPr marL="0" indent="0">
              <a:buNone/>
            </a:pPr>
            <a:r>
              <a:rPr lang="en-IN" sz="1050" dirty="0"/>
              <a:t>        </a:t>
            </a:r>
            <a:r>
              <a:rPr lang="en-IN" sz="1050" dirty="0" err="1"/>
              <a:t>stockPrices.add</a:t>
            </a:r>
            <a:r>
              <a:rPr lang="en-IN" sz="1050" dirty="0"/>
              <a:t>(68.40);</a:t>
            </a:r>
          </a:p>
          <a:p>
            <a:pPr marL="0" indent="0">
              <a:buNone/>
            </a:pPr>
            <a:r>
              <a:rPr lang="en-IN" sz="1050" dirty="0"/>
              <a:t>        // Getting the first element in the LinkedList using </a:t>
            </a:r>
            <a:r>
              <a:rPr lang="en-IN" sz="1050" dirty="0" err="1"/>
              <a:t>getFirst</a:t>
            </a:r>
            <a:r>
              <a:rPr lang="en-IN" sz="1050" dirty="0"/>
              <a:t>()</a:t>
            </a:r>
          </a:p>
          <a:p>
            <a:pPr marL="0" indent="0">
              <a:buNone/>
            </a:pPr>
            <a:r>
              <a:rPr lang="en-IN" sz="1050" dirty="0"/>
              <a:t>        // The </a:t>
            </a:r>
            <a:r>
              <a:rPr lang="en-IN" sz="1050" dirty="0" err="1"/>
              <a:t>getFirst</a:t>
            </a:r>
            <a:r>
              <a:rPr lang="en-IN" sz="1050" dirty="0"/>
              <a:t>() method throws </a:t>
            </a:r>
            <a:r>
              <a:rPr lang="en-IN" sz="1050" dirty="0" err="1"/>
              <a:t>NoSuchElementException</a:t>
            </a:r>
            <a:r>
              <a:rPr lang="en-IN" sz="1050" dirty="0"/>
              <a:t> if the LinkedList is empty</a:t>
            </a:r>
          </a:p>
          <a:p>
            <a:pPr marL="0" indent="0">
              <a:buNone/>
            </a:pPr>
            <a:r>
              <a:rPr lang="en-IN" sz="1050" dirty="0"/>
              <a:t>        Double </a:t>
            </a:r>
            <a:r>
              <a:rPr lang="en-IN" sz="1050" dirty="0" err="1"/>
              <a:t>firstElement</a:t>
            </a:r>
            <a:r>
              <a:rPr lang="en-IN" sz="1050" dirty="0"/>
              <a:t> = </a:t>
            </a:r>
            <a:r>
              <a:rPr lang="en-IN" sz="1050" dirty="0" err="1"/>
              <a:t>stockPrices.getFirst</a:t>
            </a:r>
            <a:r>
              <a:rPr lang="en-IN" sz="1050" dirty="0"/>
              <a:t>();</a:t>
            </a:r>
          </a:p>
          <a:p>
            <a:pPr marL="0" indent="0">
              <a:buNone/>
            </a:pPr>
            <a:r>
              <a:rPr lang="en-IN" sz="1050" dirty="0"/>
              <a:t>        </a:t>
            </a:r>
            <a:r>
              <a:rPr lang="en-IN" sz="1050" dirty="0" err="1"/>
              <a:t>System.out.println</a:t>
            </a:r>
            <a:r>
              <a:rPr lang="en-IN" sz="1050" dirty="0"/>
              <a:t>("Initial Stock Price : " + </a:t>
            </a:r>
            <a:r>
              <a:rPr lang="en-IN" sz="1050" dirty="0" err="1"/>
              <a:t>firstElement</a:t>
            </a:r>
            <a:r>
              <a:rPr lang="en-IN" sz="1050" dirty="0"/>
              <a:t>);</a:t>
            </a:r>
          </a:p>
          <a:p>
            <a:pPr marL="0" indent="0">
              <a:buNone/>
            </a:pPr>
            <a:endParaRPr lang="en-IN" sz="1050" dirty="0"/>
          </a:p>
          <a:p>
            <a:pPr marL="0" indent="0">
              <a:buNone/>
            </a:pPr>
            <a:endParaRPr lang="en-IN" sz="1050" dirty="0"/>
          </a:p>
        </p:txBody>
      </p:sp>
      <p:sp>
        <p:nvSpPr>
          <p:cNvPr id="4" name="Rectangle 3">
            <a:extLst>
              <a:ext uri="{FF2B5EF4-FFF2-40B4-BE49-F238E27FC236}">
                <a16:creationId xmlns:a16="http://schemas.microsoft.com/office/drawing/2014/main" id="{84AE11F2-EEC7-4304-956F-BCF04C0A04A0}"/>
              </a:ext>
            </a:extLst>
          </p:cNvPr>
          <p:cNvSpPr/>
          <p:nvPr/>
        </p:nvSpPr>
        <p:spPr>
          <a:xfrm>
            <a:off x="5791200" y="1718917"/>
            <a:ext cx="5433392" cy="4031873"/>
          </a:xfrm>
          <a:prstGeom prst="rect">
            <a:avLst/>
          </a:prstGeom>
        </p:spPr>
        <p:txBody>
          <a:bodyPr wrap="square">
            <a:spAutoFit/>
          </a:bodyPr>
          <a:lstStyle/>
          <a:p>
            <a:r>
              <a:rPr lang="en-IN" sz="1600" dirty="0"/>
              <a:t>// Getting the last element in the LinkedList using </a:t>
            </a:r>
            <a:r>
              <a:rPr lang="en-IN" sz="1600" dirty="0" err="1"/>
              <a:t>getLast</a:t>
            </a:r>
            <a:r>
              <a:rPr lang="en-IN" sz="1600" dirty="0"/>
              <a:t>()</a:t>
            </a:r>
          </a:p>
          <a:p>
            <a:r>
              <a:rPr lang="en-IN" sz="1600" dirty="0"/>
              <a:t>        // The </a:t>
            </a:r>
            <a:r>
              <a:rPr lang="en-IN" sz="1600" dirty="0" err="1"/>
              <a:t>getLast</a:t>
            </a:r>
            <a:r>
              <a:rPr lang="en-IN" sz="1600" dirty="0"/>
              <a:t>() method throws </a:t>
            </a:r>
            <a:r>
              <a:rPr lang="en-IN" sz="1600" dirty="0" err="1"/>
              <a:t>NoSuchElementException</a:t>
            </a:r>
            <a:r>
              <a:rPr lang="en-IN" sz="1600" dirty="0"/>
              <a:t> if the LinkedList is empty</a:t>
            </a:r>
          </a:p>
          <a:p>
            <a:r>
              <a:rPr lang="en-IN" sz="1600" dirty="0"/>
              <a:t>        Double </a:t>
            </a:r>
            <a:r>
              <a:rPr lang="en-IN" sz="1600" dirty="0" err="1"/>
              <a:t>lastElement</a:t>
            </a:r>
            <a:r>
              <a:rPr lang="en-IN" sz="1600" dirty="0"/>
              <a:t> = </a:t>
            </a:r>
            <a:r>
              <a:rPr lang="en-IN" sz="1600" dirty="0" err="1"/>
              <a:t>stockPrices.getLast</a:t>
            </a:r>
            <a:r>
              <a:rPr lang="en-IN" sz="1600" dirty="0"/>
              <a:t>();</a:t>
            </a:r>
          </a:p>
          <a:p>
            <a:r>
              <a:rPr lang="en-IN" sz="1600" dirty="0"/>
              <a:t>        </a:t>
            </a:r>
            <a:r>
              <a:rPr lang="en-IN" sz="1600" dirty="0" err="1"/>
              <a:t>System.out.println</a:t>
            </a:r>
            <a:r>
              <a:rPr lang="en-IN" sz="1600" dirty="0"/>
              <a:t>("Current Stock Price : " + </a:t>
            </a:r>
            <a:r>
              <a:rPr lang="en-IN" sz="1600" dirty="0" err="1"/>
              <a:t>lastElement</a:t>
            </a:r>
            <a:r>
              <a:rPr lang="en-IN" sz="1600" dirty="0"/>
              <a:t>);</a:t>
            </a:r>
          </a:p>
          <a:p>
            <a:endParaRPr lang="en-IN" sz="1600" dirty="0"/>
          </a:p>
          <a:p>
            <a:r>
              <a:rPr lang="en-IN" sz="1600" dirty="0"/>
              <a:t>        // Getting the element at a given position in the LinkedList</a:t>
            </a:r>
          </a:p>
          <a:p>
            <a:r>
              <a:rPr lang="en-IN" sz="1600" dirty="0"/>
              <a:t>        Double stockPriceOn3rdDay = </a:t>
            </a:r>
            <a:r>
              <a:rPr lang="en-IN" sz="1600" dirty="0" err="1"/>
              <a:t>stockPrices.get</a:t>
            </a:r>
            <a:r>
              <a:rPr lang="en-IN" sz="1600" dirty="0"/>
              <a:t>(2);</a:t>
            </a:r>
          </a:p>
          <a:p>
            <a:r>
              <a:rPr lang="en-IN" sz="1600" dirty="0"/>
              <a:t>        </a:t>
            </a:r>
            <a:r>
              <a:rPr lang="en-IN" sz="1600" dirty="0" err="1"/>
              <a:t>System.out.println</a:t>
            </a:r>
            <a:r>
              <a:rPr lang="en-IN" sz="1600" dirty="0"/>
              <a:t>("Stock Price on 3rd Day : " + stockPriceOn3rdDay);</a:t>
            </a:r>
          </a:p>
          <a:p>
            <a:r>
              <a:rPr lang="en-IN" sz="1600" dirty="0"/>
              <a:t>    }</a:t>
            </a:r>
          </a:p>
          <a:p>
            <a:r>
              <a:rPr lang="en-IN" sz="1600" dirty="0"/>
              <a:t>}</a:t>
            </a:r>
          </a:p>
          <a:p>
            <a:r>
              <a:rPr lang="en-IN" sz="1600" dirty="0"/>
              <a:t># Output</a:t>
            </a:r>
          </a:p>
          <a:p>
            <a:r>
              <a:rPr lang="en-IN" sz="1600" dirty="0"/>
              <a:t>Initial Stock Price : 45.0</a:t>
            </a:r>
          </a:p>
          <a:p>
            <a:r>
              <a:rPr lang="en-IN" sz="1600" dirty="0"/>
              <a:t>Current Stock Price : 68.4</a:t>
            </a:r>
          </a:p>
          <a:p>
            <a:r>
              <a:rPr lang="en-IN" sz="1600" dirty="0"/>
              <a:t>Stock Price on 3rd Day : 62.5</a:t>
            </a:r>
          </a:p>
        </p:txBody>
      </p:sp>
    </p:spTree>
    <p:extLst>
      <p:ext uri="{BB962C8B-B14F-4D97-AF65-F5344CB8AC3E}">
        <p14:creationId xmlns:p14="http://schemas.microsoft.com/office/powerpoint/2010/main" val="282521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568E-C0DE-44D2-BF5E-93C5DB35387B}"/>
              </a:ext>
            </a:extLst>
          </p:cNvPr>
          <p:cNvSpPr>
            <a:spLocks noGrp="1"/>
          </p:cNvSpPr>
          <p:nvPr>
            <p:ph type="title"/>
          </p:nvPr>
        </p:nvSpPr>
        <p:spPr/>
        <p:txBody>
          <a:bodyPr/>
          <a:lstStyle/>
          <a:p>
            <a:pPr algn="ctr"/>
            <a:r>
              <a:rPr lang="en-IN" dirty="0"/>
              <a:t>HashMap</a:t>
            </a:r>
          </a:p>
        </p:txBody>
      </p:sp>
      <p:pic>
        <p:nvPicPr>
          <p:cNvPr id="17410" name="Picture 2" descr="Java HashMap in Collection Hierarchy">
            <a:extLst>
              <a:ext uri="{FF2B5EF4-FFF2-40B4-BE49-F238E27FC236}">
                <a16:creationId xmlns:a16="http://schemas.microsoft.com/office/drawing/2014/main" id="{1D063B06-C358-4A77-855E-847D8992B0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966" y="1947862"/>
            <a:ext cx="2533650" cy="2962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5D3070-F571-4291-B718-31C090C499B7}"/>
              </a:ext>
            </a:extLst>
          </p:cNvPr>
          <p:cNvSpPr/>
          <p:nvPr/>
        </p:nvSpPr>
        <p:spPr>
          <a:xfrm>
            <a:off x="954157" y="1815548"/>
            <a:ext cx="7174809" cy="4524315"/>
          </a:xfrm>
          <a:prstGeom prst="rect">
            <a:avLst/>
          </a:prstGeom>
        </p:spPr>
        <p:txBody>
          <a:bodyPr wrap="square">
            <a:spAutoFit/>
          </a:bodyPr>
          <a:lstStyle/>
          <a:p>
            <a:r>
              <a:rPr lang="en-IN" b="0" i="0" dirty="0">
                <a:effectLst/>
                <a:latin typeface="Open Sans"/>
              </a:rPr>
              <a:t>Java HashMap is a </a:t>
            </a:r>
            <a:r>
              <a:rPr lang="en-IN" b="0" i="0" u="none" strike="noStrike" dirty="0">
                <a:effectLst/>
                <a:latin typeface="Open Sans"/>
              </a:rPr>
              <a:t>hash table</a:t>
            </a:r>
            <a:r>
              <a:rPr lang="en-IN" b="0" i="0" dirty="0">
                <a:effectLst/>
                <a:latin typeface="Open Sans"/>
              </a:rPr>
              <a:t> based implementation of Java’s Map interface. A Map, as you might know, is a collection of key-value pairs. It maps keys to values.</a:t>
            </a:r>
          </a:p>
          <a:p>
            <a:endParaRPr lang="en-IN" dirty="0">
              <a:latin typeface="Open Sans"/>
            </a:endParaRPr>
          </a:p>
          <a:p>
            <a:r>
              <a:rPr lang="en-IN" b="0" i="0" dirty="0">
                <a:effectLst/>
                <a:latin typeface="Open Sans"/>
              </a:rPr>
              <a:t>Following are few key points to note about </a:t>
            </a:r>
            <a:r>
              <a:rPr lang="en-IN" b="0" i="0" dirty="0" err="1">
                <a:effectLst/>
                <a:latin typeface="Open Sans"/>
              </a:rPr>
              <a:t>HashMaps</a:t>
            </a:r>
            <a:r>
              <a:rPr lang="en-IN" b="0" i="0" dirty="0">
                <a:effectLst/>
                <a:latin typeface="Open Sans"/>
              </a:rPr>
              <a:t> in Java -</a:t>
            </a:r>
          </a:p>
          <a:p>
            <a:endParaRPr lang="en-IN" b="0" i="0" dirty="0">
              <a:effectLst/>
              <a:latin typeface="Open Sans"/>
            </a:endParaRPr>
          </a:p>
          <a:p>
            <a:pPr marL="285750" indent="-285750">
              <a:buFont typeface="Arial" panose="020B0604020202020204" pitchFamily="34" charset="0"/>
              <a:buChar char="•"/>
            </a:pPr>
            <a:r>
              <a:rPr lang="en-IN" b="0" i="0" dirty="0">
                <a:effectLst/>
                <a:latin typeface="Open Sans"/>
              </a:rPr>
              <a:t>A HashMap cannot contain duplicate keys.</a:t>
            </a:r>
          </a:p>
          <a:p>
            <a:pPr marL="285750" indent="-285750">
              <a:buFont typeface="Arial" panose="020B0604020202020204" pitchFamily="34" charset="0"/>
              <a:buChar char="•"/>
            </a:pPr>
            <a:endParaRPr lang="en-IN" b="0" i="0" dirty="0">
              <a:effectLst/>
              <a:latin typeface="Open Sans"/>
            </a:endParaRPr>
          </a:p>
          <a:p>
            <a:pPr marL="285750" indent="-285750">
              <a:buFont typeface="Arial" panose="020B0604020202020204" pitchFamily="34" charset="0"/>
              <a:buChar char="•"/>
            </a:pPr>
            <a:r>
              <a:rPr lang="en-IN" b="0" i="0" dirty="0">
                <a:effectLst/>
                <a:latin typeface="Open Sans"/>
              </a:rPr>
              <a:t>Java HashMap allows null values and the null key.</a:t>
            </a:r>
          </a:p>
          <a:p>
            <a:pPr marL="285750" indent="-285750">
              <a:buFont typeface="Arial" panose="020B0604020202020204" pitchFamily="34" charset="0"/>
              <a:buChar char="•"/>
            </a:pPr>
            <a:endParaRPr lang="en-IN" b="0" i="0" dirty="0">
              <a:effectLst/>
              <a:latin typeface="Open Sans"/>
            </a:endParaRPr>
          </a:p>
          <a:p>
            <a:pPr marL="285750" indent="-285750">
              <a:buFont typeface="Arial" panose="020B0604020202020204" pitchFamily="34" charset="0"/>
              <a:buChar char="•"/>
            </a:pPr>
            <a:r>
              <a:rPr lang="en-IN" b="0" i="0" dirty="0">
                <a:effectLst/>
                <a:latin typeface="Open Sans"/>
              </a:rPr>
              <a:t>HashMap is an unordered collection. It does not guarantee any specific order of the elements.</a:t>
            </a:r>
          </a:p>
          <a:p>
            <a:pPr marL="285750" indent="-285750">
              <a:buFont typeface="Arial" panose="020B0604020202020204" pitchFamily="34" charset="0"/>
              <a:buChar char="•"/>
            </a:pPr>
            <a:endParaRPr lang="en-IN" b="0" i="0" dirty="0">
              <a:effectLst/>
              <a:latin typeface="Open Sans"/>
            </a:endParaRPr>
          </a:p>
          <a:p>
            <a:pPr marL="285750" indent="-285750">
              <a:buFont typeface="Arial" panose="020B0604020202020204" pitchFamily="34" charset="0"/>
              <a:buChar char="•"/>
            </a:pPr>
            <a:r>
              <a:rPr lang="en-IN" b="0" i="0" dirty="0">
                <a:effectLst/>
                <a:latin typeface="Open Sans"/>
              </a:rPr>
              <a:t>Java HashMap is not thread-safe. You must explicitly synchronize concurrent modifications to the HashMap.</a:t>
            </a:r>
          </a:p>
          <a:p>
            <a:endParaRPr lang="en-IN" dirty="0"/>
          </a:p>
        </p:txBody>
      </p:sp>
    </p:spTree>
    <p:extLst>
      <p:ext uri="{BB962C8B-B14F-4D97-AF65-F5344CB8AC3E}">
        <p14:creationId xmlns:p14="http://schemas.microsoft.com/office/powerpoint/2010/main" val="175158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90CE-ED6F-4A19-B183-B60738BF4865}"/>
              </a:ext>
            </a:extLst>
          </p:cNvPr>
          <p:cNvSpPr>
            <a:spLocks noGrp="1"/>
          </p:cNvSpPr>
          <p:nvPr>
            <p:ph type="title"/>
          </p:nvPr>
        </p:nvSpPr>
        <p:spPr/>
        <p:txBody>
          <a:bodyPr/>
          <a:lstStyle/>
          <a:p>
            <a:pPr algn="ctr"/>
            <a:r>
              <a:rPr lang="en-IN" dirty="0"/>
              <a:t>Create HashMap</a:t>
            </a:r>
          </a:p>
        </p:txBody>
      </p:sp>
      <p:sp>
        <p:nvSpPr>
          <p:cNvPr id="3" name="Content Placeholder 2">
            <a:extLst>
              <a:ext uri="{FF2B5EF4-FFF2-40B4-BE49-F238E27FC236}">
                <a16:creationId xmlns:a16="http://schemas.microsoft.com/office/drawing/2014/main" id="{75CEC72E-CD95-4CBE-B623-E3B016A97111}"/>
              </a:ext>
            </a:extLst>
          </p:cNvPr>
          <p:cNvSpPr>
            <a:spLocks noGrp="1"/>
          </p:cNvSpPr>
          <p:nvPr>
            <p:ph idx="1"/>
          </p:nvPr>
        </p:nvSpPr>
        <p:spPr>
          <a:xfrm>
            <a:off x="334618" y="1690688"/>
            <a:ext cx="4846983" cy="4351338"/>
          </a:xfrm>
        </p:spPr>
        <p:txBody>
          <a:bodyPr>
            <a:normAutofit fontScale="55000" lnSpcReduction="20000"/>
          </a:bodyPr>
          <a:lstStyle/>
          <a:p>
            <a:pPr marL="0" indent="0">
              <a:buNone/>
            </a:pPr>
            <a:r>
              <a:rPr lang="en-IN" dirty="0"/>
              <a:t>import </a:t>
            </a:r>
            <a:r>
              <a:rPr lang="en-IN" dirty="0" err="1"/>
              <a:t>java.util.HashMap</a:t>
            </a:r>
            <a:r>
              <a:rPr lang="en-IN" dirty="0"/>
              <a:t>;</a:t>
            </a:r>
          </a:p>
          <a:p>
            <a:pPr marL="0" indent="0">
              <a:buNone/>
            </a:pPr>
            <a:r>
              <a:rPr lang="en-IN" dirty="0"/>
              <a:t>import </a:t>
            </a:r>
            <a:r>
              <a:rPr lang="en-IN" dirty="0" err="1"/>
              <a:t>java.util.Map</a:t>
            </a:r>
            <a:r>
              <a:rPr lang="en-IN" dirty="0"/>
              <a:t>;</a:t>
            </a:r>
          </a:p>
          <a:p>
            <a:pPr marL="0" indent="0">
              <a:buNone/>
            </a:pPr>
            <a:endParaRPr lang="en-IN" dirty="0"/>
          </a:p>
          <a:p>
            <a:pPr marL="0" indent="0">
              <a:buNone/>
            </a:pPr>
            <a:r>
              <a:rPr lang="en-IN" dirty="0"/>
              <a:t>public class </a:t>
            </a:r>
            <a:r>
              <a:rPr lang="en-IN" dirty="0" err="1"/>
              <a:t>CreateHashMapExample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 Creating a HashMap</a:t>
            </a:r>
          </a:p>
          <a:p>
            <a:pPr marL="0" indent="0">
              <a:buNone/>
            </a:pPr>
            <a:r>
              <a:rPr lang="en-IN" dirty="0"/>
              <a:t>        Map&lt;String, Integer&gt; </a:t>
            </a:r>
            <a:r>
              <a:rPr lang="en-IN" dirty="0" err="1"/>
              <a:t>numberMapping</a:t>
            </a:r>
            <a:r>
              <a:rPr lang="en-IN" dirty="0"/>
              <a:t> = new HashMap&lt;&gt;();</a:t>
            </a:r>
          </a:p>
          <a:p>
            <a:pPr marL="0" indent="0">
              <a:buNone/>
            </a:pPr>
            <a:endParaRPr lang="en-IN" dirty="0"/>
          </a:p>
          <a:p>
            <a:pPr marL="0" indent="0">
              <a:buNone/>
            </a:pPr>
            <a:r>
              <a:rPr lang="en-IN" dirty="0"/>
              <a:t>        // Adding key-value pairs to a HashMap</a:t>
            </a:r>
          </a:p>
          <a:p>
            <a:pPr marL="0" indent="0">
              <a:buNone/>
            </a:pPr>
            <a:r>
              <a:rPr lang="en-IN" dirty="0"/>
              <a:t>        </a:t>
            </a:r>
            <a:r>
              <a:rPr lang="en-IN" dirty="0" err="1"/>
              <a:t>numberMapping.put</a:t>
            </a:r>
            <a:r>
              <a:rPr lang="en-IN" dirty="0"/>
              <a:t>("One", 1);</a:t>
            </a:r>
          </a:p>
          <a:p>
            <a:pPr marL="0" indent="0">
              <a:buNone/>
            </a:pPr>
            <a:r>
              <a:rPr lang="en-IN" dirty="0"/>
              <a:t>        </a:t>
            </a:r>
            <a:r>
              <a:rPr lang="en-IN" dirty="0" err="1"/>
              <a:t>numberMapping.put</a:t>
            </a:r>
            <a:r>
              <a:rPr lang="en-IN" dirty="0"/>
              <a:t>("Two", 2);</a:t>
            </a:r>
          </a:p>
          <a:p>
            <a:pPr marL="0" indent="0">
              <a:buNone/>
            </a:pPr>
            <a:r>
              <a:rPr lang="en-IN" dirty="0"/>
              <a:t>        </a:t>
            </a:r>
            <a:r>
              <a:rPr lang="en-IN" dirty="0" err="1"/>
              <a:t>numberMapping.put</a:t>
            </a:r>
            <a:r>
              <a:rPr lang="en-IN" dirty="0"/>
              <a:t>("Three", 3);</a:t>
            </a:r>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3A671925-7B3B-48DE-A2D3-A476058F8E8A}"/>
              </a:ext>
            </a:extLst>
          </p:cNvPr>
          <p:cNvSpPr/>
          <p:nvPr/>
        </p:nvSpPr>
        <p:spPr>
          <a:xfrm>
            <a:off x="5433391" y="1937557"/>
            <a:ext cx="6096000" cy="2585323"/>
          </a:xfrm>
          <a:prstGeom prst="rect">
            <a:avLst/>
          </a:prstGeom>
        </p:spPr>
        <p:txBody>
          <a:bodyPr>
            <a:spAutoFit/>
          </a:bodyPr>
          <a:lstStyle/>
          <a:p>
            <a:r>
              <a:rPr lang="en-IN" dirty="0"/>
              <a:t>// Add a new key-value pair only if the key does not exist in the HashMap, or is mapped to `null`</a:t>
            </a:r>
          </a:p>
          <a:p>
            <a:r>
              <a:rPr lang="en-IN" dirty="0"/>
              <a:t>        </a:t>
            </a:r>
            <a:r>
              <a:rPr lang="en-IN" dirty="0" err="1"/>
              <a:t>numberMapping.putIfAbsent</a:t>
            </a:r>
            <a:r>
              <a:rPr lang="en-IN" dirty="0"/>
              <a:t>("Four", 4);</a:t>
            </a:r>
          </a:p>
          <a:p>
            <a:endParaRPr lang="en-IN" dirty="0"/>
          </a:p>
          <a:p>
            <a:r>
              <a:rPr lang="en-IN" dirty="0"/>
              <a:t>        </a:t>
            </a:r>
            <a:r>
              <a:rPr lang="en-IN" dirty="0" err="1"/>
              <a:t>System.out.println</a:t>
            </a:r>
            <a:r>
              <a:rPr lang="en-IN" dirty="0"/>
              <a:t>(</a:t>
            </a:r>
            <a:r>
              <a:rPr lang="en-IN" dirty="0" err="1"/>
              <a:t>numberMapping</a:t>
            </a:r>
            <a:r>
              <a:rPr lang="en-IN" dirty="0"/>
              <a:t>);</a:t>
            </a:r>
          </a:p>
          <a:p>
            <a:r>
              <a:rPr lang="en-IN" dirty="0"/>
              <a:t>    }</a:t>
            </a:r>
          </a:p>
          <a:p>
            <a:r>
              <a:rPr lang="en-IN" dirty="0"/>
              <a:t>}</a:t>
            </a:r>
          </a:p>
          <a:p>
            <a:r>
              <a:rPr lang="en-IN" dirty="0"/>
              <a:t># Output</a:t>
            </a:r>
          </a:p>
          <a:p>
            <a:r>
              <a:rPr lang="en-IN" dirty="0"/>
              <a:t>{One=1, Four=4, Two=2, Three=3}</a:t>
            </a:r>
          </a:p>
        </p:txBody>
      </p:sp>
    </p:spTree>
    <p:extLst>
      <p:ext uri="{BB962C8B-B14F-4D97-AF65-F5344CB8AC3E}">
        <p14:creationId xmlns:p14="http://schemas.microsoft.com/office/powerpoint/2010/main" val="132939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4168-54DB-4D0A-B2EB-B9E07960ED17}"/>
              </a:ext>
            </a:extLst>
          </p:cNvPr>
          <p:cNvSpPr>
            <a:spLocks noGrp="1"/>
          </p:cNvSpPr>
          <p:nvPr>
            <p:ph type="title"/>
          </p:nvPr>
        </p:nvSpPr>
        <p:spPr/>
        <p:txBody>
          <a:bodyPr/>
          <a:lstStyle/>
          <a:p>
            <a:pPr algn="ctr"/>
            <a:r>
              <a:rPr lang="en-IN" b="1" dirty="0"/>
              <a:t>HashMap </a:t>
            </a:r>
            <a:r>
              <a:rPr lang="en-IN" b="1" dirty="0" err="1"/>
              <a:t>entrySet</a:t>
            </a:r>
            <a:r>
              <a:rPr lang="en-IN" dirty="0"/>
              <a:t>() Method in </a:t>
            </a:r>
            <a:r>
              <a:rPr lang="en-IN" b="1" dirty="0"/>
              <a:t>Java</a:t>
            </a:r>
            <a:endParaRPr lang="en-IN" dirty="0"/>
          </a:p>
        </p:txBody>
      </p:sp>
      <p:sp>
        <p:nvSpPr>
          <p:cNvPr id="3" name="Content Placeholder 2">
            <a:extLst>
              <a:ext uri="{FF2B5EF4-FFF2-40B4-BE49-F238E27FC236}">
                <a16:creationId xmlns:a16="http://schemas.microsoft.com/office/drawing/2014/main" id="{D1F24E94-88AC-4CCA-B834-A3B2241EA051}"/>
              </a:ext>
            </a:extLst>
          </p:cNvPr>
          <p:cNvSpPr>
            <a:spLocks noGrp="1"/>
          </p:cNvSpPr>
          <p:nvPr>
            <p:ph idx="1"/>
          </p:nvPr>
        </p:nvSpPr>
        <p:spPr/>
        <p:txBody>
          <a:bodyPr/>
          <a:lstStyle/>
          <a:p>
            <a:endParaRPr lang="en-IN" dirty="0"/>
          </a:p>
          <a:p>
            <a:r>
              <a:rPr lang="en-IN" dirty="0"/>
              <a:t>The </a:t>
            </a:r>
            <a:r>
              <a:rPr lang="en-IN" b="1" dirty="0" err="1"/>
              <a:t>java</a:t>
            </a:r>
            <a:r>
              <a:rPr lang="en-IN" dirty="0" err="1"/>
              <a:t>.util.</a:t>
            </a:r>
            <a:r>
              <a:rPr lang="en-IN" b="1" dirty="0" err="1"/>
              <a:t>HashMap</a:t>
            </a:r>
            <a:r>
              <a:rPr lang="en-IN" dirty="0" err="1"/>
              <a:t>.</a:t>
            </a:r>
            <a:r>
              <a:rPr lang="en-IN" b="1" dirty="0" err="1"/>
              <a:t>entrySet</a:t>
            </a:r>
            <a:r>
              <a:rPr lang="en-IN" dirty="0"/>
              <a:t>() method in </a:t>
            </a:r>
            <a:r>
              <a:rPr lang="en-IN" b="1" dirty="0"/>
              <a:t>Java</a:t>
            </a:r>
            <a:r>
              <a:rPr lang="en-IN" dirty="0"/>
              <a:t> is used to create a set out of the same elements contained in the hash map. It basically returns a set view of the hash map or we can create a new set and store the map elements into them.</a:t>
            </a:r>
            <a:br>
              <a:rPr lang="en-IN" dirty="0"/>
            </a:br>
            <a:endParaRPr lang="en-IN" dirty="0"/>
          </a:p>
        </p:txBody>
      </p:sp>
    </p:spTree>
    <p:extLst>
      <p:ext uri="{BB962C8B-B14F-4D97-AF65-F5344CB8AC3E}">
        <p14:creationId xmlns:p14="http://schemas.microsoft.com/office/powerpoint/2010/main" val="226667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E3E10-116E-483B-9D6B-2C7F2E186FBB}"/>
              </a:ext>
            </a:extLst>
          </p:cNvPr>
          <p:cNvSpPr>
            <a:spLocks noGrp="1"/>
          </p:cNvSpPr>
          <p:nvPr>
            <p:ph idx="1"/>
          </p:nvPr>
        </p:nvSpPr>
        <p:spPr/>
        <p:txBody>
          <a:bodyPr/>
          <a:lstStyle/>
          <a:p>
            <a:pPr marL="0" indent="0">
              <a:buNone/>
            </a:pPr>
            <a:r>
              <a:rPr lang="en-IN" dirty="0"/>
              <a:t>The </a:t>
            </a:r>
            <a:r>
              <a:rPr lang="en-IN" dirty="0" err="1"/>
              <a:t>java.util.Map</a:t>
            </a:r>
            <a:r>
              <a:rPr lang="en-IN" dirty="0"/>
              <a:t> interface provides three methods </a:t>
            </a:r>
            <a:r>
              <a:rPr lang="en-IN" dirty="0" err="1"/>
              <a:t>keySet</a:t>
            </a:r>
            <a:r>
              <a:rPr lang="en-IN" dirty="0"/>
              <a:t>(), </a:t>
            </a:r>
            <a:r>
              <a:rPr lang="en-IN" dirty="0" err="1"/>
              <a:t>entrySet</a:t>
            </a:r>
            <a:r>
              <a:rPr lang="en-IN" dirty="0"/>
              <a:t>() and values() to retrieve all keys, entries (a key-value pair), and values. Since these methods directly come from the Map interface, you can use it with any of the Map implementation class e.g. HashMap, </a:t>
            </a:r>
            <a:r>
              <a:rPr lang="en-IN" dirty="0" err="1"/>
              <a:t>TreeMap</a:t>
            </a:r>
            <a:r>
              <a:rPr lang="en-IN" dirty="0"/>
              <a:t>, </a:t>
            </a:r>
            <a:r>
              <a:rPr lang="en-IN" dirty="0" err="1"/>
              <a:t>LinkedHashMap</a:t>
            </a:r>
            <a:r>
              <a:rPr lang="en-IN" dirty="0"/>
              <a:t>, </a:t>
            </a:r>
            <a:r>
              <a:rPr lang="en-IN" dirty="0" err="1"/>
              <a:t>Hashtable</a:t>
            </a:r>
            <a:r>
              <a:rPr lang="en-IN" dirty="0"/>
              <a:t>, </a:t>
            </a:r>
            <a:r>
              <a:rPr lang="en-IN" dirty="0" err="1"/>
              <a:t>ConcurrentHashMap</a:t>
            </a:r>
            <a:r>
              <a:rPr lang="en-IN" dirty="0"/>
              <a:t>, and even with specialized Map implementations like </a:t>
            </a:r>
            <a:r>
              <a:rPr lang="en-IN" dirty="0" err="1"/>
              <a:t>EnumMap</a:t>
            </a:r>
            <a:r>
              <a:rPr lang="en-IN" dirty="0"/>
              <a:t>, </a:t>
            </a:r>
            <a:r>
              <a:rPr lang="en-IN" dirty="0" err="1"/>
              <a:t>WeakHashMap</a:t>
            </a:r>
            <a:r>
              <a:rPr lang="en-IN" dirty="0"/>
              <a:t>, and </a:t>
            </a:r>
            <a:r>
              <a:rPr lang="en-IN" dirty="0" err="1"/>
              <a:t>IdentityHashMap</a:t>
            </a:r>
            <a:r>
              <a:rPr lang="en-IN" dirty="0"/>
              <a:t>. </a:t>
            </a:r>
          </a:p>
        </p:txBody>
      </p:sp>
      <p:sp>
        <p:nvSpPr>
          <p:cNvPr id="4" name="Rectangle 1">
            <a:extLst>
              <a:ext uri="{FF2B5EF4-FFF2-40B4-BE49-F238E27FC236}">
                <a16:creationId xmlns:a16="http://schemas.microsoft.com/office/drawing/2014/main" id="{4C2018F1-3E4D-40AB-A980-9C2CDD65212D}"/>
              </a:ext>
            </a:extLst>
          </p:cNvPr>
          <p:cNvSpPr>
            <a:spLocks noGrp="1" noChangeArrowheads="1"/>
          </p:cNvSpPr>
          <p:nvPr>
            <p:ph type="title"/>
          </p:nvPr>
        </p:nvSpPr>
        <p:spPr bwMode="auto">
          <a:xfrm>
            <a:off x="1537301" y="136817"/>
            <a:ext cx="8507847" cy="1782181"/>
          </a:xfrm>
          <a:prstGeom prst="rect">
            <a:avLst/>
          </a:prstGeom>
          <a:solidFill>
            <a:srgbClr val="FFF9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222222"/>
                </a:solidFill>
                <a:effectLst/>
                <a:latin typeface="+mn-lt"/>
              </a:rPr>
              <a:t>keySet</a:t>
            </a:r>
            <a:r>
              <a:rPr kumimoji="0" lang="en-US" altLang="en-US" sz="3200" b="1" i="0" u="none" strike="noStrike" cap="none" normalizeH="0" baseline="0" dirty="0">
                <a:ln>
                  <a:noFill/>
                </a:ln>
                <a:solidFill>
                  <a:srgbClr val="222222"/>
                </a:solidFill>
                <a:effectLst/>
                <a:latin typeface="+mn-lt"/>
              </a:rPr>
              <a:t>() vs </a:t>
            </a:r>
            <a:r>
              <a:rPr kumimoji="0" lang="en-US" altLang="en-US" sz="3200" b="1" i="0" u="none" strike="noStrike" cap="none" normalizeH="0" baseline="0" dirty="0" err="1">
                <a:ln>
                  <a:noFill/>
                </a:ln>
                <a:solidFill>
                  <a:srgbClr val="222222"/>
                </a:solidFill>
                <a:effectLst/>
                <a:latin typeface="+mn-lt"/>
              </a:rPr>
              <a:t>entrySet</a:t>
            </a:r>
            <a:r>
              <a:rPr kumimoji="0" lang="en-US" altLang="en-US" sz="3200" b="1" i="0" u="none" strike="noStrike" cap="none" normalizeH="0" baseline="0" dirty="0">
                <a:ln>
                  <a:noFill/>
                </a:ln>
                <a:solidFill>
                  <a:srgbClr val="222222"/>
                </a:solidFill>
                <a:effectLst/>
                <a:latin typeface="+mn-lt"/>
              </a:rPr>
              <a:t> vs values() Example in Java Map</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22222"/>
                </a:solidFill>
                <a:effectLst/>
                <a:latin typeface="+mn-lt"/>
                <a:cs typeface="Arial" panose="020B0604020202020204" pitchFamily="34" charset="0"/>
              </a:rPr>
            </a:b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23468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8CEA-226F-4069-85C1-B0C8085E754A}"/>
              </a:ext>
            </a:extLst>
          </p:cNvPr>
          <p:cNvSpPr>
            <a:spLocks noGrp="1"/>
          </p:cNvSpPr>
          <p:nvPr>
            <p:ph type="title"/>
          </p:nvPr>
        </p:nvSpPr>
        <p:spPr/>
        <p:txBody>
          <a:bodyPr>
            <a:normAutofit/>
          </a:bodyPr>
          <a:lstStyle/>
          <a:p>
            <a:pPr algn="ctr"/>
            <a:r>
              <a:rPr lang="en-IN" b="1" dirty="0"/>
              <a:t>The </a:t>
            </a:r>
            <a:r>
              <a:rPr lang="en-IN" b="1" dirty="0" err="1"/>
              <a:t>keySet</a:t>
            </a:r>
            <a:r>
              <a:rPr lang="en-IN" b="1" dirty="0"/>
              <a:t>() method</a:t>
            </a:r>
            <a:endParaRPr lang="en-IN" dirty="0"/>
          </a:p>
        </p:txBody>
      </p:sp>
      <p:sp>
        <p:nvSpPr>
          <p:cNvPr id="3" name="Content Placeholder 2">
            <a:extLst>
              <a:ext uri="{FF2B5EF4-FFF2-40B4-BE49-F238E27FC236}">
                <a16:creationId xmlns:a16="http://schemas.microsoft.com/office/drawing/2014/main" id="{6E2FB4E0-C8BA-4CDD-990C-E325DBCF724C}"/>
              </a:ext>
            </a:extLst>
          </p:cNvPr>
          <p:cNvSpPr>
            <a:spLocks noGrp="1"/>
          </p:cNvSpPr>
          <p:nvPr>
            <p:ph idx="1"/>
          </p:nvPr>
        </p:nvSpPr>
        <p:spPr/>
        <p:txBody>
          <a:bodyPr/>
          <a:lstStyle/>
          <a:p>
            <a:pPr marL="0" indent="0">
              <a:buNone/>
            </a:pPr>
            <a:r>
              <a:rPr lang="en-IN" dirty="0"/>
              <a:t>This method returns a Set view of all the keys in the map. The set is backed by the map, so changes to the map are reflected in the set, and vice-versa. If the map is modified while an iteration over the Set is in progress (except through the iterator's own remove operation), the results of the iteration are undefined.</a:t>
            </a:r>
          </a:p>
          <a:p>
            <a:pPr marL="0" indent="0">
              <a:buNone/>
            </a:pPr>
            <a:endParaRPr lang="en-IN" dirty="0"/>
          </a:p>
          <a:p>
            <a:pPr marL="0" indent="0">
              <a:buNone/>
            </a:pPr>
            <a:r>
              <a:rPr lang="en-IN" dirty="0"/>
              <a:t>The set supports element removal, which removes the corresponding mapping from the map, via the </a:t>
            </a:r>
            <a:r>
              <a:rPr lang="en-IN" dirty="0" err="1"/>
              <a:t>Iterator.remove</a:t>
            </a:r>
            <a:r>
              <a:rPr lang="en-IN" dirty="0"/>
              <a:t>(), </a:t>
            </a:r>
            <a:r>
              <a:rPr lang="en-IN" dirty="0" err="1"/>
              <a:t>Set.remove</a:t>
            </a:r>
            <a:r>
              <a:rPr lang="en-IN" dirty="0"/>
              <a:t>(), </a:t>
            </a:r>
            <a:r>
              <a:rPr lang="en-IN" dirty="0" err="1"/>
              <a:t>removeAll</a:t>
            </a:r>
            <a:r>
              <a:rPr lang="en-IN" dirty="0"/>
              <a:t>(), </a:t>
            </a:r>
            <a:r>
              <a:rPr lang="en-IN" dirty="0" err="1"/>
              <a:t>retainAll</a:t>
            </a:r>
            <a:r>
              <a:rPr lang="en-IN" dirty="0"/>
              <a:t>(), and clear() operations, but It does not support the add() or </a:t>
            </a:r>
            <a:r>
              <a:rPr lang="en-IN" dirty="0" err="1"/>
              <a:t>addAll</a:t>
            </a:r>
            <a:r>
              <a:rPr lang="en-IN" dirty="0"/>
              <a:t>() operations.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8375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6EC-4EDC-4F8A-BE25-9C78EEFA365B}"/>
              </a:ext>
            </a:extLst>
          </p:cNvPr>
          <p:cNvSpPr>
            <a:spLocks noGrp="1"/>
          </p:cNvSpPr>
          <p:nvPr>
            <p:ph type="title"/>
          </p:nvPr>
        </p:nvSpPr>
        <p:spPr/>
        <p:txBody>
          <a:bodyPr/>
          <a:lstStyle/>
          <a:p>
            <a:pPr algn="ctr"/>
            <a:r>
              <a:rPr lang="en-IN" dirty="0"/>
              <a:t>Keyset()</a:t>
            </a:r>
          </a:p>
        </p:txBody>
      </p:sp>
      <p:sp>
        <p:nvSpPr>
          <p:cNvPr id="3" name="Content Placeholder 2">
            <a:extLst>
              <a:ext uri="{FF2B5EF4-FFF2-40B4-BE49-F238E27FC236}">
                <a16:creationId xmlns:a16="http://schemas.microsoft.com/office/drawing/2014/main" id="{D89E58AF-4D27-4803-AA55-5F9C59C76E50}"/>
              </a:ext>
            </a:extLst>
          </p:cNvPr>
          <p:cNvSpPr>
            <a:spLocks noGrp="1"/>
          </p:cNvSpPr>
          <p:nvPr>
            <p:ph idx="1"/>
          </p:nvPr>
        </p:nvSpPr>
        <p:spPr/>
        <p:txBody>
          <a:bodyPr>
            <a:normAutofit fontScale="55000" lnSpcReduction="20000"/>
          </a:bodyPr>
          <a:lstStyle/>
          <a:p>
            <a:pPr marL="0" indent="0">
              <a:buNone/>
            </a:pPr>
            <a:r>
              <a:rPr lang="en-IN" dirty="0"/>
              <a:t>You can also use the </a:t>
            </a:r>
            <a:r>
              <a:rPr lang="en-IN" dirty="0" err="1"/>
              <a:t>keySet</a:t>
            </a:r>
            <a:r>
              <a:rPr lang="en-IN" dirty="0"/>
              <a:t>() method to iterate over a Java HashMap as shown in the following example:</a:t>
            </a:r>
          </a:p>
          <a:p>
            <a:pPr marL="0" indent="0">
              <a:buNone/>
            </a:pPr>
            <a:endParaRPr lang="en-IN" dirty="0"/>
          </a:p>
          <a:p>
            <a:pPr marL="0" indent="0">
              <a:buNone/>
            </a:pPr>
            <a:r>
              <a:rPr lang="en-IN" dirty="0"/>
              <a:t>// Iterating using </a:t>
            </a:r>
            <a:r>
              <a:rPr lang="en-IN" dirty="0" err="1"/>
              <a:t>keySet</a:t>
            </a:r>
            <a:r>
              <a:rPr lang="en-IN" dirty="0"/>
              <a:t>() method of HashMap</a:t>
            </a:r>
          </a:p>
          <a:p>
            <a:pPr marL="0" indent="0">
              <a:buNone/>
            </a:pPr>
            <a:r>
              <a:rPr lang="en-IN" dirty="0"/>
              <a:t>Set&lt;String&gt; keys = </a:t>
            </a:r>
            <a:r>
              <a:rPr lang="en-IN" dirty="0" err="1"/>
              <a:t>priceMap.keySet</a:t>
            </a:r>
            <a:r>
              <a:rPr lang="en-IN" dirty="0"/>
              <a:t>();        </a:t>
            </a:r>
          </a:p>
          <a:p>
            <a:pPr marL="0" indent="0">
              <a:buNone/>
            </a:pPr>
            <a:r>
              <a:rPr lang="en-IN" dirty="0"/>
              <a:t>for(String key: keys){</a:t>
            </a:r>
          </a:p>
          <a:p>
            <a:pPr marL="0" indent="0">
              <a:buNone/>
            </a:pPr>
            <a:r>
              <a:rPr lang="en-IN" dirty="0"/>
              <a:t>   Integer value = </a:t>
            </a:r>
            <a:r>
              <a:rPr lang="en-IN" dirty="0" err="1"/>
              <a:t>priceMap.get</a:t>
            </a:r>
            <a:r>
              <a:rPr lang="en-IN" dirty="0"/>
              <a:t>(key);</a:t>
            </a:r>
          </a:p>
          <a:p>
            <a:pPr marL="0" indent="0">
              <a:buNone/>
            </a:pPr>
            <a:r>
              <a:rPr lang="en-IN" dirty="0"/>
              <a:t>   </a:t>
            </a:r>
            <a:r>
              <a:rPr lang="en-IN" dirty="0" err="1"/>
              <a:t>System.out.printf</a:t>
            </a:r>
            <a:r>
              <a:rPr lang="en-IN" dirty="0"/>
              <a:t>("key: %s, value: %d %n", key, value);</a:t>
            </a:r>
          </a:p>
          <a:p>
            <a:pPr marL="0" indent="0">
              <a:buNone/>
            </a:pPr>
            <a:r>
              <a:rPr lang="en-IN" dirty="0"/>
              <a:t>}</a:t>
            </a:r>
          </a:p>
          <a:p>
            <a:pPr marL="0" indent="0">
              <a:buNone/>
            </a:pPr>
            <a:endParaRPr lang="en-IN" dirty="0"/>
          </a:p>
          <a:p>
            <a:pPr marL="0" indent="0">
              <a:buNone/>
            </a:pPr>
            <a:r>
              <a:rPr lang="en-IN" dirty="0"/>
              <a:t>Output:</a:t>
            </a:r>
          </a:p>
          <a:p>
            <a:pPr marL="0" indent="0">
              <a:buNone/>
            </a:pPr>
            <a:r>
              <a:rPr lang="en-IN" dirty="0"/>
              <a:t>key: Car, value: 20000 </a:t>
            </a:r>
          </a:p>
          <a:p>
            <a:pPr marL="0" indent="0">
              <a:buNone/>
            </a:pPr>
            <a:r>
              <a:rPr lang="en-IN" dirty="0"/>
              <a:t>key: Phone, value: 200 </a:t>
            </a:r>
          </a:p>
          <a:p>
            <a:pPr marL="0" indent="0">
              <a:buNone/>
            </a:pPr>
            <a:r>
              <a:rPr lang="en-IN" dirty="0"/>
              <a:t>key: Bike, value: 6000 </a:t>
            </a:r>
          </a:p>
          <a:p>
            <a:pPr marL="0" indent="0">
              <a:buNone/>
            </a:pPr>
            <a:r>
              <a:rPr lang="en-IN" dirty="0"/>
              <a:t>key: Furniture, value: 700 </a:t>
            </a:r>
          </a:p>
          <a:p>
            <a:pPr marL="0" indent="0">
              <a:buNone/>
            </a:pPr>
            <a:r>
              <a:rPr lang="en-IN" dirty="0"/>
              <a:t>key: TV, value: 500</a:t>
            </a:r>
          </a:p>
        </p:txBody>
      </p:sp>
    </p:spTree>
    <p:extLst>
      <p:ext uri="{BB962C8B-B14F-4D97-AF65-F5344CB8AC3E}">
        <p14:creationId xmlns:p14="http://schemas.microsoft.com/office/powerpoint/2010/main" val="291364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A7AA-8D00-4B0A-B56B-D1A75B17FD49}"/>
              </a:ext>
            </a:extLst>
          </p:cNvPr>
          <p:cNvSpPr>
            <a:spLocks noGrp="1"/>
          </p:cNvSpPr>
          <p:nvPr>
            <p:ph type="title"/>
          </p:nvPr>
        </p:nvSpPr>
        <p:spPr/>
        <p:txBody>
          <a:bodyPr/>
          <a:lstStyle/>
          <a:p>
            <a:pPr algn="ctr"/>
            <a:r>
              <a:rPr lang="en-IN" b="1" dirty="0"/>
              <a:t>The </a:t>
            </a:r>
            <a:r>
              <a:rPr lang="en-IN" b="1" dirty="0" err="1"/>
              <a:t>entrySet</a:t>
            </a:r>
            <a:r>
              <a:rPr lang="en-IN" b="1" dirty="0"/>
              <a:t>() method</a:t>
            </a:r>
            <a:br>
              <a:rPr lang="en-IN" b="1" dirty="0"/>
            </a:br>
            <a:endParaRPr lang="en-IN" dirty="0"/>
          </a:p>
        </p:txBody>
      </p:sp>
      <p:sp>
        <p:nvSpPr>
          <p:cNvPr id="3" name="Content Placeholder 2">
            <a:extLst>
              <a:ext uri="{FF2B5EF4-FFF2-40B4-BE49-F238E27FC236}">
                <a16:creationId xmlns:a16="http://schemas.microsoft.com/office/drawing/2014/main" id="{5C3CF5CB-6AB8-4C9D-B0C8-141CA1837C3C}"/>
              </a:ext>
            </a:extLst>
          </p:cNvPr>
          <p:cNvSpPr>
            <a:spLocks noGrp="1"/>
          </p:cNvSpPr>
          <p:nvPr>
            <p:ph idx="1"/>
          </p:nvPr>
        </p:nvSpPr>
        <p:spPr/>
        <p:txBody>
          <a:bodyPr>
            <a:normAutofit fontScale="92500" lnSpcReduction="20000"/>
          </a:bodyPr>
          <a:lstStyle/>
          <a:p>
            <a:pPr marL="0" indent="0">
              <a:buNone/>
            </a:pPr>
            <a:r>
              <a:rPr lang="en-IN" dirty="0"/>
              <a:t>The </a:t>
            </a:r>
            <a:r>
              <a:rPr lang="en-IN" dirty="0" err="1"/>
              <a:t>entrySet</a:t>
            </a:r>
            <a:r>
              <a:rPr lang="en-IN" dirty="0"/>
              <a:t>() method of Map interface returns a Set view of the mappings contained in this map. The set is backed by the map, so changes to the map are reflected in the set, and vice-versa.</a:t>
            </a:r>
            <a:br>
              <a:rPr lang="en-IN" dirty="0"/>
            </a:br>
            <a:br>
              <a:rPr lang="en-IN" dirty="0"/>
            </a:br>
            <a:r>
              <a:rPr lang="en-IN" dirty="0"/>
              <a:t>If the map is modified while an iteration over the set is in progress (except through the iterator's own remove operation, or through the </a:t>
            </a:r>
            <a:r>
              <a:rPr lang="en-IN" dirty="0" err="1"/>
              <a:t>setValue</a:t>
            </a:r>
            <a:r>
              <a:rPr lang="en-IN" dirty="0"/>
              <a:t>() operation on a map entry returned by the iterator) the results of the iteration are undefined.</a:t>
            </a:r>
            <a:br>
              <a:rPr lang="en-IN" dirty="0"/>
            </a:br>
            <a:br>
              <a:rPr lang="en-IN" dirty="0"/>
            </a:br>
            <a:r>
              <a:rPr lang="en-IN" dirty="0"/>
              <a:t>The Set also supports element removals, which removes the corresponding mapping from the map, via the </a:t>
            </a:r>
            <a:r>
              <a:rPr lang="en-IN" dirty="0" err="1"/>
              <a:t>Iterator.remove</a:t>
            </a:r>
            <a:r>
              <a:rPr lang="en-IN" dirty="0"/>
              <a:t>(), </a:t>
            </a:r>
            <a:r>
              <a:rPr lang="en-IN" dirty="0" err="1"/>
              <a:t>Set.remove</a:t>
            </a:r>
            <a:r>
              <a:rPr lang="en-IN" dirty="0"/>
              <a:t>(), </a:t>
            </a:r>
            <a:r>
              <a:rPr lang="en-IN" dirty="0" err="1"/>
              <a:t>removeAll</a:t>
            </a:r>
            <a:r>
              <a:rPr lang="en-IN" dirty="0"/>
              <a:t>(), </a:t>
            </a:r>
            <a:r>
              <a:rPr lang="en-IN" dirty="0" err="1"/>
              <a:t>retainAll</a:t>
            </a:r>
            <a:r>
              <a:rPr lang="en-IN" dirty="0"/>
              <a:t>(), and clear() operations. It does not support the add() or </a:t>
            </a:r>
            <a:r>
              <a:rPr lang="en-IN" dirty="0" err="1"/>
              <a:t>addAll</a:t>
            </a:r>
            <a:r>
              <a:rPr lang="en-IN" dirty="0"/>
              <a:t>() operations.</a:t>
            </a:r>
            <a:br>
              <a:rPr lang="en-IN" dirty="0"/>
            </a:br>
            <a:br>
              <a:rPr lang="en-IN" dirty="0"/>
            </a:br>
            <a:endParaRPr lang="en-IN" dirty="0"/>
          </a:p>
        </p:txBody>
      </p:sp>
    </p:spTree>
    <p:extLst>
      <p:ext uri="{BB962C8B-B14F-4D97-AF65-F5344CB8AC3E}">
        <p14:creationId xmlns:p14="http://schemas.microsoft.com/office/powerpoint/2010/main" val="35624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A7AA-8D00-4B0A-B56B-D1A75B17FD49}"/>
              </a:ext>
            </a:extLst>
          </p:cNvPr>
          <p:cNvSpPr>
            <a:spLocks noGrp="1"/>
          </p:cNvSpPr>
          <p:nvPr>
            <p:ph type="title"/>
          </p:nvPr>
        </p:nvSpPr>
        <p:spPr/>
        <p:txBody>
          <a:bodyPr/>
          <a:lstStyle/>
          <a:p>
            <a:pPr algn="ctr"/>
            <a:r>
              <a:rPr lang="en-IN" b="1" dirty="0"/>
              <a:t>The </a:t>
            </a:r>
            <a:r>
              <a:rPr lang="en-IN" b="1" dirty="0" err="1"/>
              <a:t>entrySet</a:t>
            </a:r>
            <a:r>
              <a:rPr lang="en-IN" b="1" dirty="0"/>
              <a:t>() method</a:t>
            </a:r>
            <a:br>
              <a:rPr lang="en-IN" b="1" dirty="0"/>
            </a:br>
            <a:endParaRPr lang="en-IN" dirty="0"/>
          </a:p>
        </p:txBody>
      </p:sp>
      <p:sp>
        <p:nvSpPr>
          <p:cNvPr id="3" name="Content Placeholder 2">
            <a:extLst>
              <a:ext uri="{FF2B5EF4-FFF2-40B4-BE49-F238E27FC236}">
                <a16:creationId xmlns:a16="http://schemas.microsoft.com/office/drawing/2014/main" id="{5C3CF5CB-6AB8-4C9D-B0C8-141CA1837C3C}"/>
              </a:ext>
            </a:extLst>
          </p:cNvPr>
          <p:cNvSpPr>
            <a:spLocks noGrp="1"/>
          </p:cNvSpPr>
          <p:nvPr>
            <p:ph idx="1"/>
          </p:nvPr>
        </p:nvSpPr>
        <p:spPr/>
        <p:txBody>
          <a:bodyPr>
            <a:normAutofit fontScale="85000" lnSpcReduction="20000"/>
          </a:bodyPr>
          <a:lstStyle/>
          <a:p>
            <a:pPr marL="0" indent="0">
              <a:buNone/>
            </a:pPr>
            <a:r>
              <a:rPr lang="en-IN" dirty="0"/>
              <a:t>Here is an example of how you can traverse over a Map in Java using the </a:t>
            </a:r>
            <a:r>
              <a:rPr lang="en-IN" dirty="0" err="1"/>
              <a:t>entrySet</a:t>
            </a:r>
            <a:r>
              <a:rPr lang="en-IN" dirty="0"/>
              <a:t>() method. This is by far the most efficient way of iterating over Map out of several ways we have discussed earlier.</a:t>
            </a:r>
          </a:p>
          <a:p>
            <a:pPr marL="0" indent="0">
              <a:buNone/>
            </a:pPr>
            <a:endParaRPr lang="en-IN" dirty="0"/>
          </a:p>
          <a:p>
            <a:pPr marL="0" indent="0">
              <a:buNone/>
            </a:pPr>
            <a:r>
              <a:rPr lang="en-IN" dirty="0"/>
              <a:t>// traversing Map using </a:t>
            </a:r>
            <a:r>
              <a:rPr lang="en-IN" dirty="0" err="1"/>
              <a:t>entrySet</a:t>
            </a:r>
            <a:r>
              <a:rPr lang="en-IN" dirty="0"/>
              <a:t>() method</a:t>
            </a:r>
          </a:p>
          <a:p>
            <a:pPr marL="0" indent="0">
              <a:buNone/>
            </a:pPr>
            <a:r>
              <a:rPr lang="en-IN" dirty="0"/>
              <a:t>Set&lt;Entry&lt;String, Integer&gt;&gt; entries = </a:t>
            </a:r>
            <a:r>
              <a:rPr lang="en-IN" dirty="0" err="1"/>
              <a:t>priceMap.entrySet</a:t>
            </a:r>
            <a:r>
              <a:rPr lang="en-IN" dirty="0"/>
              <a:t>();</a:t>
            </a:r>
          </a:p>
          <a:p>
            <a:pPr marL="0" indent="0">
              <a:buNone/>
            </a:pPr>
            <a:r>
              <a:rPr lang="en-IN" dirty="0"/>
              <a:t>        </a:t>
            </a:r>
          </a:p>
          <a:p>
            <a:pPr marL="0" indent="0">
              <a:buNone/>
            </a:pPr>
            <a:r>
              <a:rPr lang="en-IN" dirty="0"/>
              <a:t>for(</a:t>
            </a:r>
            <a:r>
              <a:rPr lang="en-IN" dirty="0" err="1"/>
              <a:t>Map.Entry</a:t>
            </a:r>
            <a:r>
              <a:rPr lang="en-IN" dirty="0"/>
              <a:t>&lt;String, Integer&gt; entry : entries){</a:t>
            </a:r>
          </a:p>
          <a:p>
            <a:pPr marL="0" indent="0">
              <a:buNone/>
            </a:pPr>
            <a:r>
              <a:rPr lang="en-IN" dirty="0"/>
              <a:t>   String key = </a:t>
            </a:r>
            <a:r>
              <a:rPr lang="en-IN" dirty="0" err="1"/>
              <a:t>entry.getKey</a:t>
            </a:r>
            <a:r>
              <a:rPr lang="en-IN" dirty="0"/>
              <a:t>();</a:t>
            </a:r>
          </a:p>
          <a:p>
            <a:pPr marL="0" indent="0">
              <a:buNone/>
            </a:pPr>
            <a:r>
              <a:rPr lang="en-IN" dirty="0"/>
              <a:t>   Integer value = </a:t>
            </a:r>
            <a:r>
              <a:rPr lang="en-IN" dirty="0" err="1"/>
              <a:t>entry.getValue</a:t>
            </a:r>
            <a:r>
              <a:rPr lang="en-IN" dirty="0"/>
              <a:t>();</a:t>
            </a:r>
          </a:p>
          <a:p>
            <a:pPr marL="0" indent="0">
              <a:buNone/>
            </a:pPr>
            <a:r>
              <a:rPr lang="en-IN" dirty="0"/>
              <a:t>   </a:t>
            </a:r>
            <a:r>
              <a:rPr lang="en-IN" dirty="0" err="1"/>
              <a:t>System.out.printf</a:t>
            </a:r>
            <a:r>
              <a:rPr lang="en-IN" dirty="0"/>
              <a:t>("key: %s, value: %d %n", key, value);</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44204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2903</Words>
  <Application>Microsoft Office PowerPoint</Application>
  <PresentationFormat>Widescreen</PresentationFormat>
  <Paragraphs>273</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Open Sans</vt:lpstr>
      <vt:lpstr>Office Theme</vt:lpstr>
      <vt:lpstr>Collections 2</vt:lpstr>
      <vt:lpstr>HashMap</vt:lpstr>
      <vt:lpstr>Create HashMap</vt:lpstr>
      <vt:lpstr>HashMap entrySet() Method in Java</vt:lpstr>
      <vt:lpstr>keySet() vs entrySet vs values() Example in Java Map  </vt:lpstr>
      <vt:lpstr>The keySet() method</vt:lpstr>
      <vt:lpstr>Keyset()</vt:lpstr>
      <vt:lpstr>The entrySet() method </vt:lpstr>
      <vt:lpstr>The entrySet() method </vt:lpstr>
      <vt:lpstr>  The values() methods  </vt:lpstr>
      <vt:lpstr>Java Program to use keySet(), entrySet() and values() </vt:lpstr>
      <vt:lpstr>Queue</vt:lpstr>
      <vt:lpstr>Queue</vt:lpstr>
      <vt:lpstr>Creating a Queue and Performing basic operations like Enqueue and Dequeue  </vt:lpstr>
      <vt:lpstr>Linked List</vt:lpstr>
      <vt:lpstr>Some key points to note about LinkedList in Java - </vt:lpstr>
      <vt:lpstr>Java ArrayList vs LinkedList</vt:lpstr>
      <vt:lpstr>Example</vt:lpstr>
      <vt:lpstr>Retrieve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2</dc:title>
  <dc:creator>manisha shah</dc:creator>
  <cp:lastModifiedBy>manisha shah</cp:lastModifiedBy>
  <cp:revision>17</cp:revision>
  <dcterms:created xsi:type="dcterms:W3CDTF">2019-08-13T13:23:50Z</dcterms:created>
  <dcterms:modified xsi:type="dcterms:W3CDTF">2019-08-14T15:07:32Z</dcterms:modified>
</cp:coreProperties>
</file>