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F16D-1A8E-499A-A7AC-09E3ABCE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D08F-94CC-4406-BE21-5CEB2D80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AE0E-D00F-43AA-ADDF-175BEA8A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CF90-B08A-44BE-B402-FEBAF49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0C41-524E-42C9-A483-4B2A79C5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6B01-762E-45DA-927F-83D6EB15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69D11-B766-4711-BD1B-C33D0F19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4D6A-8732-4659-827D-8B9AE523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BF3E-F42A-4567-BF02-88DA28A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BC18-DA4E-4ABE-BD3E-1C6F397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4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037F4-8F64-4DA6-B306-E81C919B5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F21A-8EAB-4F3E-BB94-32DE6186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51E3-7FB3-4F91-8043-65ED92D5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2871-305A-42B2-9827-C7690C6C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3C8C-358D-4758-98C6-C05C33D6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D854-8FFB-4843-B725-70FA90A5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9BE5-322C-4A7E-8734-9466E624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2D34-CA12-41D5-9E56-FDAF6F41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2209-5EF1-43E0-AD67-9C428E5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CFC3-85CE-4015-BD90-789B4E58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ED1C-F653-48C1-9408-B6C0DA38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0847-E538-4452-B43F-D9E7CF0F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EF74-C4B3-4F7A-8F04-F8FED3E7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8B81-6141-4323-8D0C-E7E56559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1B53-83A7-4D60-9929-9A69DD3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2577-C727-47A0-9EBA-DE4DDEBD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3095-ED11-447E-86CF-5FB42251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5508-4894-4CE7-BACF-2B57A590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3112D-BE78-4521-878B-88530A3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99DB8-50F2-4DA4-9F68-554952BC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E1C0A-4A13-4169-8BD0-0ED10F3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D589-9263-4E42-B558-95D90A2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25FFB-D568-42A1-A570-49433CC6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3F1CD-D925-47EE-9304-9ECAAB4E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7B47F-309D-406D-B37F-B006AED9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839F-066D-4434-A1C5-45FD839A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3FDC0-29E3-498C-947F-0346A81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E8B40-2281-4E62-83B3-5054B836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1244D-44CA-4036-9038-37F5379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3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E5C3-39ED-48F8-A708-31B1BE93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8A802-BC28-47E0-9858-7F8CD417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1AB22-3B60-49A4-947E-2F356C7A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DA649-B2D5-4134-9876-1E62E0C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BBF4E-5A91-4EA7-A901-12ACB9C8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599EF-D5D5-459F-80F6-9E1E7D3F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AD8AA-1540-442A-9450-E2A8D3B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6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E2AB-67E2-4CA0-97F8-677F00A8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ECA-4074-4ACB-BD01-3A1F9CE6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02C8-C031-4E4B-88EF-E3468968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961C-FBE5-418C-AE03-3F56DA15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73DB-FDA1-47A0-B620-DAA84A02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0F57-E229-4A19-9BA6-3006E29F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4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9EF-9519-4442-8913-9A300F09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E3058-7DB5-4C94-8044-4689710B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97F3-327C-48EE-854D-81F9C623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30C9-F95A-413B-B626-85C57C94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745B-5CD0-4901-BEB7-79BFE9F7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7E80-68E9-43FF-A411-1F35994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21E62-1E28-432A-A3B2-961A3C7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40A0-5437-49D5-8BF2-8977B949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22B7-491C-46D8-B2C6-B3434C73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A5AC-3F08-4818-8024-68215A69AFC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A3F5-9D31-4704-AF48-F2B0304B5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09A0-6453-456E-8436-0FABA009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FC98-4CA3-4DFF-AFB6-B025DD15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92873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D1E3-9B1D-4F5E-AD3D-C178D5E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Initialize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41AB-783E-4B70-B398-33CF28F5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Lets create an array to store the salaries of all employees in a small company of 5 people.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new int[5];</a:t>
            </a:r>
          </a:p>
          <a:p>
            <a:pPr marL="0" indent="0">
              <a:buNone/>
            </a:pPr>
            <a:r>
              <a:rPr lang="en-IN" dirty="0"/>
              <a:t>The type of the array (in this case int) applies to all values in the array. You can not mix types in one array.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53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B8D4-0D66-4E81-8673-7EEEF937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Put Values into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1980-CB0D-4CEA-B95D-15EA9E6C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Now that we have our salaries array initialized we want to put some values into it. We can do this either during the initialization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{50000, 75340, 110500, 98270, 39400};</a:t>
            </a:r>
          </a:p>
          <a:p>
            <a:pPr marL="0" indent="0">
              <a:buNone/>
            </a:pPr>
            <a:r>
              <a:rPr lang="en-IN" dirty="0"/>
              <a:t>or do it at a later point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new int[5];</a:t>
            </a:r>
          </a:p>
          <a:p>
            <a:pPr marL="0" indent="0">
              <a:buNone/>
            </a:pPr>
            <a:r>
              <a:rPr lang="en-IN" dirty="0"/>
              <a:t>salaries[0] = 50000;</a:t>
            </a:r>
          </a:p>
          <a:p>
            <a:pPr marL="0" indent="0">
              <a:buNone/>
            </a:pPr>
            <a:r>
              <a:rPr lang="en-IN" dirty="0"/>
              <a:t>salaries[1] = 75340;</a:t>
            </a:r>
          </a:p>
          <a:p>
            <a:pPr marL="0" indent="0">
              <a:buNone/>
            </a:pPr>
            <a:r>
              <a:rPr lang="en-IN" dirty="0"/>
              <a:t>salaries[2] = 110500;</a:t>
            </a:r>
          </a:p>
          <a:p>
            <a:pPr marL="0" indent="0">
              <a:buNone/>
            </a:pPr>
            <a:r>
              <a:rPr lang="en-IN" dirty="0"/>
              <a:t>salaries[3] = 98270;</a:t>
            </a:r>
          </a:p>
          <a:p>
            <a:pPr marL="0" indent="0">
              <a:buNone/>
            </a:pPr>
            <a:r>
              <a:rPr lang="en-IN" dirty="0"/>
              <a:t>salaries[4] = 39400;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34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076E-B33E-45D5-8A1A-27706CD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Iterate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F79E-560D-4741-9BDB-2862915A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can work with the value of specific element by calling it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("The value of the 4th element in the array is " + salaries[3]);</a:t>
            </a:r>
          </a:p>
          <a:p>
            <a:pPr marL="0" indent="0">
              <a:buNone/>
            </a:pPr>
            <a:r>
              <a:rPr lang="en-IN" dirty="0"/>
              <a:t>This will produce the 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value of the 4th element in the array is 98270</a:t>
            </a:r>
          </a:p>
          <a:p>
            <a:pPr marL="0" indent="0">
              <a:buNone/>
            </a:pPr>
            <a:r>
              <a:rPr lang="en-IN" dirty="0"/>
              <a:t>or you can iterate over the values of all elements in the array using for loop or while loop. </a:t>
            </a:r>
          </a:p>
        </p:txBody>
      </p:sp>
    </p:spTree>
    <p:extLst>
      <p:ext uri="{BB962C8B-B14F-4D97-AF65-F5344CB8AC3E}">
        <p14:creationId xmlns:p14="http://schemas.microsoft.com/office/powerpoint/2010/main" val="199639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EDB-089A-45B4-8222-20758189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2EC6-8713-4E30-A7BF-2A303E2F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1417983"/>
            <a:ext cx="10903226" cy="51683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public class </a:t>
            </a:r>
            <a:r>
              <a:rPr lang="en-IN" dirty="0" err="1">
                <a:solidFill>
                  <a:srgbClr val="C00000"/>
                </a:solidFill>
              </a:rPr>
              <a:t>ArrayExample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public static void main(String[] </a:t>
            </a:r>
            <a:r>
              <a:rPr lang="en-IN" dirty="0" err="1">
                <a:solidFill>
                  <a:srgbClr val="C00000"/>
                </a:solidFill>
              </a:rPr>
              <a:t>args</a:t>
            </a:r>
            <a:r>
              <a:rPr lang="en-I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int salaries[] = {50000, 75340, 110500, 98270, 39400,45000};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for(int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=0;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&lt;</a:t>
            </a:r>
            <a:r>
              <a:rPr lang="en-IN" dirty="0" err="1">
                <a:solidFill>
                  <a:srgbClr val="C00000"/>
                </a:solidFill>
              </a:rPr>
              <a:t>salaries.length</a:t>
            </a:r>
            <a:r>
              <a:rPr lang="en-IN" dirty="0">
                <a:solidFill>
                  <a:srgbClr val="C00000"/>
                </a:solidFill>
              </a:rPr>
              <a:t>;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	</a:t>
            </a:r>
            <a:r>
              <a:rPr lang="en-IN" dirty="0" err="1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("The element at index " +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 + " has the value of " + salaries[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]);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IN" dirty="0"/>
              <a:t>Arrays in java have the length property which returns the length of the array.</a:t>
            </a:r>
          </a:p>
          <a:p>
            <a:pPr marL="0" indent="0">
              <a:buNone/>
            </a:pPr>
            <a:r>
              <a:rPr lang="en-IN" dirty="0"/>
              <a:t>The output the program above produces 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0 has the value of 50000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1 has the value of 75340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2 has the value of 110500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3 has the value of 98270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4 has the value of 39400</a:t>
            </a:r>
          </a:p>
          <a:p>
            <a:pPr marL="0" indent="0">
              <a:buNone/>
            </a:pPr>
            <a:r>
              <a:rPr lang="en-IN">
                <a:solidFill>
                  <a:srgbClr val="C00000"/>
                </a:solidFill>
              </a:rPr>
              <a:t>The element at index 5 has the value of 45000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4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0F63-C0CF-49C6-A490-1BD963A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F346-8F65-42CA-BAB3-5B01A68D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690688"/>
            <a:ext cx="5565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ArrayList</a:t>
            </a:r>
            <a:r>
              <a:rPr lang="en-IN" sz="2400" dirty="0"/>
              <a:t> in Java is used to store dynamically sized collection of elements. </a:t>
            </a:r>
            <a:r>
              <a:rPr lang="en-IN" sz="2400" b="1" dirty="0"/>
              <a:t>Contrary to Arrays that are fixed in size, an </a:t>
            </a:r>
            <a:r>
              <a:rPr lang="en-IN" sz="2400" b="1" dirty="0" err="1"/>
              <a:t>ArrayList</a:t>
            </a:r>
            <a:r>
              <a:rPr lang="en-IN" sz="2400" b="1" dirty="0"/>
              <a:t> grows its size automatically when new elements are added to it.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ArrayList</a:t>
            </a:r>
            <a:r>
              <a:rPr lang="en-IN" sz="2400" dirty="0"/>
              <a:t> is part of Java’s collection framework and implements Java’s List interface.</a:t>
            </a:r>
          </a:p>
        </p:txBody>
      </p:sp>
      <p:pic>
        <p:nvPicPr>
          <p:cNvPr id="9219" name="Picture 3" descr="Java ArrayList in Collection Hierarchy">
            <a:extLst>
              <a:ext uri="{FF2B5EF4-FFF2-40B4-BE49-F238E27FC236}">
                <a16:creationId xmlns:a16="http://schemas.microsoft.com/office/drawing/2014/main" id="{6B391C3A-6598-4F56-89A3-C98652CC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570832"/>
            <a:ext cx="591046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462-FB2D-4247-A3CD-2F89F483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r>
              <a:rPr lang="en-IN" dirty="0"/>
              <a:t>&lt;E&gt;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0169-36BB-44A2-A33C-F85C53D8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ArrayList</a:t>
            </a:r>
            <a:r>
              <a:rPr lang="en-IN" dirty="0"/>
              <a:t>&lt;E&gt;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get(int index) </a:t>
            </a:r>
          </a:p>
          <a:p>
            <a:r>
              <a:rPr lang="en-IN" dirty="0"/>
              <a:t>add(E element)</a:t>
            </a:r>
          </a:p>
          <a:p>
            <a:r>
              <a:rPr lang="en-IN" dirty="0"/>
              <a:t>add(int index, E element)</a:t>
            </a:r>
          </a:p>
          <a:p>
            <a:r>
              <a:rPr lang="en-IN" dirty="0"/>
              <a:t>remove(int index)</a:t>
            </a:r>
          </a:p>
          <a:p>
            <a:r>
              <a:rPr lang="en-IN" dirty="0" err="1"/>
              <a:t>Iterator.remove</a:t>
            </a:r>
            <a:r>
              <a:rPr lang="en-IN" dirty="0"/>
              <a:t>()</a:t>
            </a:r>
          </a:p>
          <a:p>
            <a:r>
              <a:rPr lang="en-IN" dirty="0" err="1"/>
              <a:t>ListIterator.add</a:t>
            </a:r>
            <a:r>
              <a:rPr lang="en-IN" dirty="0"/>
              <a:t>(E element)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316E-AC34-4BBA-8150-15A51CFF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Points to remember about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7396-5DB3-4DB6-8052-9E3873B0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690688"/>
            <a:ext cx="11688417" cy="5028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Following are few key points to note about </a:t>
            </a:r>
            <a:r>
              <a:rPr lang="en-IN" sz="1600" dirty="0" err="1"/>
              <a:t>ArrayList</a:t>
            </a:r>
            <a:r>
              <a:rPr lang="en-IN" sz="1600" dirty="0"/>
              <a:t> in Java -</a:t>
            </a:r>
          </a:p>
          <a:p>
            <a:pPr marL="0" indent="0">
              <a:buNone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An </a:t>
            </a:r>
            <a:r>
              <a:rPr lang="en-IN" sz="1600" dirty="0" err="1"/>
              <a:t>ArrayList</a:t>
            </a:r>
            <a:r>
              <a:rPr lang="en-IN" sz="1600" dirty="0"/>
              <a:t> is a re-sizable array, also called a dynamic array. It grows its size to accommodate new elements and shrinks the size when the elements are removed.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 err="1"/>
              <a:t>ArrayList</a:t>
            </a:r>
            <a:r>
              <a:rPr lang="en-IN" sz="1600" dirty="0"/>
              <a:t> internally uses an array to store the elements. Just like arrays, It allows you to retrieve the elements by their index.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allows duplicate and null values.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is an ordered collection. It maintains the insertion order of the elements.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You cannot create an </a:t>
            </a:r>
            <a:r>
              <a:rPr lang="en-IN" sz="1600" dirty="0" err="1"/>
              <a:t>ArrayList</a:t>
            </a:r>
            <a:r>
              <a:rPr lang="en-IN" sz="1600" dirty="0"/>
              <a:t> of primitive types like int, char etc. You need to use boxed types like Integer, Character, Boolean etc.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is not synchronized. If multiple threads try to modify an </a:t>
            </a:r>
            <a:r>
              <a:rPr lang="en-IN" sz="1600" dirty="0" err="1"/>
              <a:t>ArrayList</a:t>
            </a:r>
            <a:r>
              <a:rPr lang="en-IN" sz="1600" dirty="0"/>
              <a:t> at the same time, then the final outcome will be non-deterministic. You must explicitly synchronize access to an </a:t>
            </a:r>
            <a:r>
              <a:rPr lang="en-IN" sz="1600" dirty="0" err="1"/>
              <a:t>ArrayList</a:t>
            </a:r>
            <a:r>
              <a:rPr lang="en-IN" sz="1600" dirty="0"/>
              <a:t> if multiple threads are going to  modify it.</a:t>
            </a:r>
          </a:p>
        </p:txBody>
      </p:sp>
    </p:spTree>
    <p:extLst>
      <p:ext uri="{BB962C8B-B14F-4D97-AF65-F5344CB8AC3E}">
        <p14:creationId xmlns:p14="http://schemas.microsoft.com/office/powerpoint/2010/main" val="42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BC00-E856-4C78-9384-94B80B0A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Creating an </a:t>
            </a:r>
            <a:r>
              <a:rPr lang="en-IN" b="1" dirty="0" err="1"/>
              <a:t>ArrayList</a:t>
            </a:r>
            <a:r>
              <a:rPr lang="en-IN" b="1" dirty="0"/>
              <a:t> and adding new elements to it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E576-AD24-41E8-9527-A948D2BB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39" y="1690688"/>
            <a:ext cx="5342745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endParaRPr lang="en-IN" dirty="0"/>
          </a:p>
          <a:p>
            <a:r>
              <a:rPr lang="en-IN" dirty="0"/>
              <a:t>How to create an </a:t>
            </a:r>
            <a:r>
              <a:rPr lang="en-IN" dirty="0" err="1"/>
              <a:t>ArrayList</a:t>
            </a:r>
            <a:r>
              <a:rPr lang="en-IN" dirty="0"/>
              <a:t> using the </a:t>
            </a:r>
            <a:r>
              <a:rPr lang="en-IN" dirty="0" err="1"/>
              <a:t>ArrayList</a:t>
            </a:r>
            <a:r>
              <a:rPr lang="en-IN" dirty="0"/>
              <a:t>() constructor.</a:t>
            </a:r>
          </a:p>
          <a:p>
            <a:r>
              <a:rPr lang="en-IN" dirty="0"/>
              <a:t>Add new elements to an </a:t>
            </a:r>
            <a:r>
              <a:rPr lang="en-IN" dirty="0" err="1"/>
              <a:t>ArrayList</a:t>
            </a:r>
            <a:r>
              <a:rPr lang="en-IN" dirty="0"/>
              <a:t> using the add() method.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29178-D13F-42B7-9765-A18845C8CC01}"/>
              </a:ext>
            </a:extLst>
          </p:cNvPr>
          <p:cNvSpPr/>
          <p:nvPr/>
        </p:nvSpPr>
        <p:spPr>
          <a:xfrm>
            <a:off x="6096000" y="102790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java.util.ArrayList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java.util.List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CreateArrayListExample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public static void main(String[]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Creating an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of String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List&lt;String&gt; animals = new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&lt;&gt;();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Adding new elements to the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("Lion");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("Tiger");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("Cat");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("Dog");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(animals);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Adding an element at a particular index in an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(2, "Elephant");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(animals);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[Lion, Tiger, Cat, Dog]</a:t>
            </a:r>
          </a:p>
          <a:p>
            <a:r>
              <a:rPr lang="en-IN" sz="1400" dirty="0"/>
              <a:t>[Lion, Tiger, Elephant, Cat, Dog]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30BF-A124-4273-8C5E-6BFC1E3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/>
              <a:t>Creating an </a:t>
            </a:r>
            <a:r>
              <a:rPr lang="en-IN" sz="3200" b="1" dirty="0" err="1"/>
              <a:t>ArrayList</a:t>
            </a:r>
            <a:r>
              <a:rPr lang="en-IN" sz="3200" b="1" dirty="0"/>
              <a:t> from another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2B31-5CC2-4896-9FE2-D542B3C9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8" y="1690688"/>
            <a:ext cx="36940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create an </a:t>
            </a:r>
            <a:r>
              <a:rPr lang="en-IN" dirty="0" err="1"/>
              <a:t>ArrayList</a:t>
            </a:r>
            <a:r>
              <a:rPr lang="en-IN" dirty="0"/>
              <a:t> from another collection using the </a:t>
            </a:r>
            <a:r>
              <a:rPr lang="en-IN" dirty="0" err="1"/>
              <a:t>ArrayList</a:t>
            </a:r>
            <a:r>
              <a:rPr lang="en-IN" dirty="0"/>
              <a:t>(Collection c) constructor.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add all the elements from an existing collection to the new </a:t>
            </a:r>
            <a:r>
              <a:rPr lang="en-IN" dirty="0" err="1"/>
              <a:t>ArrayList</a:t>
            </a:r>
            <a:r>
              <a:rPr lang="en-IN" dirty="0"/>
              <a:t> using the </a:t>
            </a:r>
            <a:r>
              <a:rPr lang="en-IN" dirty="0" err="1"/>
              <a:t>addAll</a:t>
            </a:r>
            <a:r>
              <a:rPr lang="en-IN" dirty="0"/>
              <a:t>()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04076-EC17-479C-9A89-0A502F314C02}"/>
              </a:ext>
            </a:extLst>
          </p:cNvPr>
          <p:cNvSpPr/>
          <p:nvPr/>
        </p:nvSpPr>
        <p:spPr>
          <a:xfrm>
            <a:off x="4333461" y="1306375"/>
            <a:ext cx="601648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</a:rPr>
              <a:t>import </a:t>
            </a:r>
            <a:r>
              <a:rPr lang="en-IN" sz="1200" dirty="0" err="1">
                <a:solidFill>
                  <a:srgbClr val="C00000"/>
                </a:solidFill>
              </a:rPr>
              <a:t>java.util.ArrayList</a:t>
            </a:r>
            <a:r>
              <a:rPr lang="en-IN" sz="1200" dirty="0">
                <a:solidFill>
                  <a:srgbClr val="C00000"/>
                </a:solidFill>
              </a:rPr>
              <a:t>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import </a:t>
            </a:r>
            <a:r>
              <a:rPr lang="en-IN" sz="1200" dirty="0" err="1">
                <a:solidFill>
                  <a:srgbClr val="C00000"/>
                </a:solidFill>
              </a:rPr>
              <a:t>java.util.List</a:t>
            </a:r>
            <a:r>
              <a:rPr lang="en-IN" sz="1200" dirty="0">
                <a:solidFill>
                  <a:srgbClr val="C00000"/>
                </a:solidFill>
              </a:rPr>
              <a:t>;</a:t>
            </a:r>
            <a:br>
              <a:rPr lang="en-IN" sz="1200" dirty="0">
                <a:solidFill>
                  <a:srgbClr val="C00000"/>
                </a:solidFill>
              </a:rPr>
            </a:b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public class </a:t>
            </a:r>
            <a:r>
              <a:rPr lang="en-IN" sz="1200" dirty="0" err="1">
                <a:solidFill>
                  <a:srgbClr val="C00000"/>
                </a:solidFill>
              </a:rPr>
              <a:t>CreateArrayListFromCollectionExample</a:t>
            </a:r>
            <a:r>
              <a:rPr lang="en-IN" sz="1200" dirty="0">
                <a:solidFill>
                  <a:srgbClr val="C00000"/>
                </a:solidFill>
              </a:rPr>
              <a:t> {</a:t>
            </a:r>
            <a:br>
              <a:rPr lang="en-IN" sz="1200" dirty="0">
                <a:solidFill>
                  <a:srgbClr val="C00000"/>
                </a:solidFill>
              </a:rPr>
            </a:b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public static void main(String[] </a:t>
            </a:r>
            <a:r>
              <a:rPr lang="en-IN" sz="1200" dirty="0" err="1">
                <a:solidFill>
                  <a:srgbClr val="C00000"/>
                </a:solidFill>
              </a:rPr>
              <a:t>args</a:t>
            </a:r>
            <a:r>
              <a:rPr lang="en-IN" sz="1200" dirty="0">
                <a:solidFill>
                  <a:srgbClr val="C00000"/>
                </a:solidFill>
              </a:rPr>
              <a:t>) {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firstFivePrimeNumbers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(2);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(5);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(7);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(11);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// Creating an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 from another collection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firstTenPrimeNumbers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</a:t>
            </a:r>
            <a:r>
              <a:rPr lang="en-IN" sz="1200" dirty="0" err="1">
                <a:solidFill>
                  <a:srgbClr val="C00000"/>
                </a:solidFill>
              </a:rPr>
              <a:t>firstFivePrimeNumbers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nextFivePrimeNumbers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(17);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(19);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(23);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(29);</a:t>
            </a:r>
            <a:br>
              <a:rPr lang="en-IN" sz="1200" dirty="0">
                <a:solidFill>
                  <a:srgbClr val="C00000"/>
                </a:solidFill>
              </a:rPr>
            </a:b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// Adding an entire collection to an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firstTenPrimeNumbers.addAll</a:t>
            </a:r>
            <a:r>
              <a:rPr lang="en-IN" sz="1200" dirty="0">
                <a:solidFill>
                  <a:srgbClr val="C00000"/>
                </a:solidFill>
              </a:rPr>
              <a:t>(</a:t>
            </a:r>
            <a:r>
              <a:rPr lang="en-IN" sz="1200" dirty="0" err="1">
                <a:solidFill>
                  <a:srgbClr val="C00000"/>
                </a:solidFill>
              </a:rPr>
              <a:t>nextFivePrimeNumbers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System.out.println</a:t>
            </a:r>
            <a:r>
              <a:rPr lang="en-IN" sz="1200" dirty="0">
                <a:solidFill>
                  <a:srgbClr val="C00000"/>
                </a:solidFill>
              </a:rPr>
              <a:t>(</a:t>
            </a:r>
            <a:r>
              <a:rPr lang="en-IN" sz="1200" dirty="0" err="1">
                <a:solidFill>
                  <a:srgbClr val="C00000"/>
                </a:solidFill>
              </a:rPr>
              <a:t>firstTenPrimeNumbers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}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}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# Output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[2, 3, 5, 7, 11, 13, 17, 19, 23, 29]</a:t>
            </a:r>
          </a:p>
        </p:txBody>
      </p:sp>
    </p:spTree>
    <p:extLst>
      <p:ext uri="{BB962C8B-B14F-4D97-AF65-F5344CB8AC3E}">
        <p14:creationId xmlns:p14="http://schemas.microsoft.com/office/powerpoint/2010/main" val="353633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5689-F7CD-4A1A-BDA2-32BE854D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Accessing elements from an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8E2-C189-4FC6-B1C3-B7F4D3D1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9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check if an </a:t>
            </a:r>
            <a:r>
              <a:rPr lang="en-IN" dirty="0" err="1"/>
              <a:t>ArrayList</a:t>
            </a:r>
            <a:r>
              <a:rPr lang="en-IN" dirty="0"/>
              <a:t> is empty using the </a:t>
            </a:r>
            <a:r>
              <a:rPr lang="en-IN" dirty="0" err="1"/>
              <a:t>isEmpty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r>
              <a:rPr lang="en-IN" dirty="0"/>
              <a:t>How to find the size of an </a:t>
            </a:r>
            <a:r>
              <a:rPr lang="en-IN" dirty="0" err="1"/>
              <a:t>ArrayList</a:t>
            </a:r>
            <a:r>
              <a:rPr lang="en-IN" dirty="0"/>
              <a:t> using the size() method.</a:t>
            </a:r>
          </a:p>
          <a:p>
            <a:pPr marL="0" indent="0">
              <a:buNone/>
            </a:pPr>
            <a:r>
              <a:rPr lang="en-IN" dirty="0"/>
              <a:t>How to access the element at a particular index in an </a:t>
            </a:r>
            <a:r>
              <a:rPr lang="en-IN" dirty="0" err="1"/>
              <a:t>ArrayList</a:t>
            </a:r>
            <a:r>
              <a:rPr lang="en-IN" dirty="0"/>
              <a:t> using the get() method.</a:t>
            </a:r>
          </a:p>
          <a:p>
            <a:pPr marL="0" indent="0">
              <a:buNone/>
            </a:pPr>
            <a:r>
              <a:rPr lang="en-IN" dirty="0"/>
              <a:t>How to modify the element at a particular index in an </a:t>
            </a:r>
            <a:r>
              <a:rPr lang="en-IN" dirty="0" err="1"/>
              <a:t>ArrayList</a:t>
            </a:r>
            <a:r>
              <a:rPr lang="en-IN" dirty="0"/>
              <a:t> using the set()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3C20B-56BB-4AD1-81D1-1308C94821AB}"/>
              </a:ext>
            </a:extLst>
          </p:cNvPr>
          <p:cNvSpPr/>
          <p:nvPr/>
        </p:nvSpPr>
        <p:spPr>
          <a:xfrm>
            <a:off x="5102088" y="1261126"/>
            <a:ext cx="69043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class </a:t>
            </a:r>
            <a:r>
              <a:rPr lang="en-IN" sz="1200" dirty="0" err="1"/>
              <a:t>AccessElementsFromArrayListExample</a:t>
            </a:r>
            <a:r>
              <a:rPr lang="en-IN" sz="1200" dirty="0"/>
              <a:t> {</a:t>
            </a:r>
          </a:p>
          <a:p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List&lt;String&gt; </a:t>
            </a:r>
            <a:r>
              <a:rPr lang="en-IN" sz="1200" dirty="0" err="1"/>
              <a:t>topCompanies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r>
              <a:rPr lang="en-IN" sz="1200" dirty="0"/>
              <a:t>        // Check if an </a:t>
            </a:r>
            <a:r>
              <a:rPr lang="en-IN" sz="1200" dirty="0" err="1"/>
              <a:t>ArrayList</a:t>
            </a:r>
            <a:r>
              <a:rPr lang="en-IN" sz="1200" dirty="0"/>
              <a:t> is empty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("Is the </a:t>
            </a:r>
            <a:r>
              <a:rPr lang="en-IN" sz="1200" dirty="0" err="1"/>
              <a:t>topCompanies</a:t>
            </a:r>
            <a:r>
              <a:rPr lang="en-IN" sz="1200" dirty="0"/>
              <a:t> list empty? : " + </a:t>
            </a:r>
            <a:r>
              <a:rPr lang="en-IN" sz="1200" dirty="0" err="1"/>
              <a:t>topCompanies.isEmpty</a:t>
            </a:r>
            <a:r>
              <a:rPr lang="en-IN" sz="1200" dirty="0"/>
              <a:t>());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("Google");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("Apple");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("Microsoft");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("Amazon");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("Facebook");</a:t>
            </a:r>
          </a:p>
          <a:p>
            <a:r>
              <a:rPr lang="en-IN" sz="1200" dirty="0"/>
              <a:t>        // Find the size of an </a:t>
            </a:r>
            <a:r>
              <a:rPr lang="en-IN" sz="1200" dirty="0" err="1"/>
              <a:t>ArrayList</a:t>
            </a:r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("Here are the top " + </a:t>
            </a:r>
            <a:r>
              <a:rPr lang="en-IN" sz="1200" dirty="0" err="1"/>
              <a:t>topCompanies.size</a:t>
            </a:r>
            <a:r>
              <a:rPr lang="en-IN" sz="1200" dirty="0"/>
              <a:t>() + " companies in the world");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</a:t>
            </a:r>
            <a:r>
              <a:rPr lang="en-IN" sz="1200" dirty="0" err="1"/>
              <a:t>topCompanies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// Retrieve the element at a given index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bestCompany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(0);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secondBestCompany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(1);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lastCompany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</a:t>
            </a:r>
            <a:r>
              <a:rPr lang="en-IN" sz="1200" dirty="0" err="1"/>
              <a:t>topCompanies.size</a:t>
            </a:r>
            <a:r>
              <a:rPr lang="en-IN" sz="1200" dirty="0"/>
              <a:t>() - 1);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("Best Company: " + </a:t>
            </a:r>
            <a:r>
              <a:rPr lang="en-IN" sz="1200" dirty="0" err="1"/>
              <a:t>bestCompany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("Second Best Company: " + </a:t>
            </a:r>
            <a:r>
              <a:rPr lang="en-IN" sz="1200" dirty="0" err="1"/>
              <a:t>secondBestCompany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("Last Company in the list: " + </a:t>
            </a:r>
            <a:r>
              <a:rPr lang="en-IN" sz="1200" dirty="0" err="1"/>
              <a:t>lastCompany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// Modify the element at a given index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topCompanies.set</a:t>
            </a:r>
            <a:r>
              <a:rPr lang="en-IN" sz="1200" dirty="0"/>
              <a:t>(4, "Walmart");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("Modified top companies list: " + </a:t>
            </a:r>
            <a:r>
              <a:rPr lang="en-IN" sz="1200" dirty="0" err="1"/>
              <a:t>topCompanies</a:t>
            </a:r>
            <a:r>
              <a:rPr lang="en-IN" sz="1200" dirty="0"/>
              <a:t>);</a:t>
            </a:r>
          </a:p>
          <a:p>
            <a:r>
              <a:rPr lang="en-IN" sz="1200" dirty="0"/>
              <a:t>    }}						</a:t>
            </a:r>
            <a:r>
              <a:rPr lang="en-IN" sz="1200" dirty="0" err="1"/>
              <a:t>contd</a:t>
            </a:r>
            <a:r>
              <a:rPr lang="en-IN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81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52E6-1A50-4C63-ABD7-AF1A661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Collection</a:t>
            </a:r>
          </a:p>
        </p:txBody>
      </p:sp>
      <p:pic>
        <p:nvPicPr>
          <p:cNvPr id="1026" name="Picture 2" descr="Image result for java collections tutorial">
            <a:extLst>
              <a:ext uri="{FF2B5EF4-FFF2-40B4-BE49-F238E27FC236}">
                <a16:creationId xmlns:a16="http://schemas.microsoft.com/office/drawing/2014/main" id="{F30A317D-F6C6-487F-B1C2-2D9B6F4A6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1484243"/>
            <a:ext cx="8110330" cy="50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9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C79-FDFA-4497-AB4C-B532191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269B-8151-4102-9B69-27B66076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 Output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Is the </a:t>
            </a:r>
            <a:r>
              <a:rPr lang="en-IN" dirty="0" err="1">
                <a:solidFill>
                  <a:srgbClr val="C00000"/>
                </a:solidFill>
              </a:rPr>
              <a:t>topCompanies</a:t>
            </a:r>
            <a:r>
              <a:rPr lang="en-IN" dirty="0">
                <a:solidFill>
                  <a:srgbClr val="C00000"/>
                </a:solidFill>
              </a:rPr>
              <a:t> list empty? : true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Here are the top 5 companies in the world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[Google, Apple, Microsoft, Amazon, Facebook]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Best Company: Google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Second Best Company: Apple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Last Company in the list: Facebook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Modified top companies list: [Google, Apple, Microsoft, Amazon, Walmart]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0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1E7B-61B5-413D-B3DD-31251F1D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Removing elements from an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B7E4-FB2E-4729-89E0-938452B6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the element at a given index in an </a:t>
            </a:r>
            <a:r>
              <a:rPr lang="en-IN" dirty="0" err="1"/>
              <a:t>ArrayList</a:t>
            </a:r>
            <a:r>
              <a:rPr lang="en-IN" dirty="0"/>
              <a:t> | remove(int index)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an element from an </a:t>
            </a:r>
            <a:r>
              <a:rPr lang="en-IN" dirty="0" err="1"/>
              <a:t>ArrayList</a:t>
            </a:r>
            <a:r>
              <a:rPr lang="en-IN" dirty="0"/>
              <a:t> | remove(Object 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all the elements from an </a:t>
            </a:r>
            <a:r>
              <a:rPr lang="en-IN" dirty="0" err="1"/>
              <a:t>ArrayList</a:t>
            </a:r>
            <a:r>
              <a:rPr lang="en-IN" dirty="0"/>
              <a:t> that exist in a given collection | </a:t>
            </a:r>
            <a:r>
              <a:rPr lang="en-IN" dirty="0" err="1"/>
              <a:t>removeAll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all the elements matching a given predicate | </a:t>
            </a:r>
            <a:r>
              <a:rPr lang="en-IN" dirty="0" err="1"/>
              <a:t>removeIf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clear an </a:t>
            </a:r>
            <a:r>
              <a:rPr lang="en-IN" dirty="0" err="1"/>
              <a:t>ArrayList</a:t>
            </a:r>
            <a:r>
              <a:rPr lang="en-IN" dirty="0"/>
              <a:t> | clear()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775-B40C-42D0-91B3-444FB0BB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Remove element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2B8C-A381-4733-BF83-59BC8A3F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959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java.util.function.Predicate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public class </a:t>
            </a:r>
            <a:r>
              <a:rPr lang="en-IN" sz="1200" dirty="0" err="1"/>
              <a:t>RemoveElementsFromArrayListExample</a:t>
            </a:r>
            <a:r>
              <a:rPr lang="en-IN" sz="1200" dirty="0"/>
              <a:t> {</a:t>
            </a:r>
          </a:p>
          <a:p>
            <a:pPr marL="0" indent="0">
              <a:buNone/>
            </a:pPr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pPr marL="0" indent="0">
              <a:buNone/>
            </a:pPr>
            <a:r>
              <a:rPr lang="en-IN" sz="1200" dirty="0"/>
              <a:t>        List&lt;String&gt; </a:t>
            </a:r>
            <a:r>
              <a:rPr lang="en-IN" sz="1200" dirty="0" err="1"/>
              <a:t>programmingLanguages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("C");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("C++");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("Java");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("Kotlin");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("Python");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("Perl");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("Ruby");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("Initial List: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r>
              <a:rPr lang="en-IN" sz="1200" dirty="0"/>
              <a:t>        // Remove the element at index `5`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programmingLanguages.remove</a:t>
            </a:r>
            <a:r>
              <a:rPr lang="en-IN" sz="1200" dirty="0"/>
              <a:t>(5);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remove(5):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3BC2C-89F1-4607-B320-6CC62F2C6043}"/>
              </a:ext>
            </a:extLst>
          </p:cNvPr>
          <p:cNvSpPr/>
          <p:nvPr/>
        </p:nvSpPr>
        <p:spPr>
          <a:xfrm>
            <a:off x="5257800" y="169068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// Remove the first occurrence of the given element from the </a:t>
            </a:r>
            <a:r>
              <a:rPr lang="en-IN" sz="1200" dirty="0" err="1"/>
              <a:t>ArrayList</a:t>
            </a:r>
            <a:endParaRPr lang="en-IN" sz="1200" dirty="0"/>
          </a:p>
          <a:p>
            <a:r>
              <a:rPr lang="en-IN" sz="1200" dirty="0"/>
              <a:t>        // (The remove() method returns false if the element does not exist in the </a:t>
            </a:r>
            <a:r>
              <a:rPr lang="en-IN" sz="1200" dirty="0" err="1"/>
              <a:t>ArrayList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boolean</a:t>
            </a:r>
            <a:r>
              <a:rPr lang="en-IN" sz="1200" dirty="0"/>
              <a:t> </a:t>
            </a:r>
            <a:r>
              <a:rPr lang="en-IN" sz="1200" dirty="0" err="1"/>
              <a:t>isRemoved</a:t>
            </a:r>
            <a:r>
              <a:rPr lang="en-IN" sz="1200" dirty="0"/>
              <a:t> = </a:t>
            </a:r>
            <a:r>
              <a:rPr lang="en-IN" sz="1200" dirty="0" err="1"/>
              <a:t>programmingLanguages.remove</a:t>
            </a:r>
            <a:r>
              <a:rPr lang="en-IN" sz="1200" dirty="0"/>
              <a:t>("Kotlin");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remove(\"Kotlin\"):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endParaRPr lang="en-IN" sz="1200" dirty="0"/>
          </a:p>
          <a:p>
            <a:r>
              <a:rPr lang="en-IN" sz="1200" dirty="0"/>
              <a:t>        // Remove all the elements that exist in a given collection</a:t>
            </a:r>
          </a:p>
          <a:p>
            <a:r>
              <a:rPr lang="en-IN" sz="1200" dirty="0"/>
              <a:t>        List&lt;String&gt; </a:t>
            </a:r>
            <a:r>
              <a:rPr lang="en-IN" sz="1200" dirty="0" err="1"/>
              <a:t>scriptingLanguages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("Python");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("Ruby");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("Perl");</a:t>
            </a:r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programmingLanguages.removeAll</a:t>
            </a:r>
            <a:r>
              <a:rPr lang="en-IN" sz="1200" dirty="0"/>
              <a:t>(</a:t>
            </a:r>
            <a:r>
              <a:rPr lang="en-IN" sz="1200" dirty="0" err="1"/>
              <a:t>scriptingLanguages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</a:t>
            </a:r>
            <a:r>
              <a:rPr lang="en-IN" sz="1200" dirty="0" err="1"/>
              <a:t>removeAll</a:t>
            </a:r>
            <a:r>
              <a:rPr lang="en-IN" sz="1200" dirty="0"/>
              <a:t>(</a:t>
            </a:r>
            <a:r>
              <a:rPr lang="en-IN" sz="1200" dirty="0" err="1"/>
              <a:t>scriptingLanguages</a:t>
            </a:r>
            <a:r>
              <a:rPr lang="en-IN" sz="1200" dirty="0"/>
              <a:t>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endParaRPr lang="en-IN" sz="1200" dirty="0"/>
          </a:p>
          <a:p>
            <a:r>
              <a:rPr lang="en-IN" sz="1200" dirty="0"/>
              <a:t>        // Remove all the elements that satisfy the given predicate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programmingLanguages.removeIf</a:t>
            </a:r>
            <a:r>
              <a:rPr lang="en-IN" sz="1200" dirty="0"/>
              <a:t>(new Predicate&lt;String&gt;() {</a:t>
            </a:r>
          </a:p>
          <a:p>
            <a:r>
              <a:rPr lang="en-IN" sz="1200" dirty="0"/>
              <a:t>            @Override</a:t>
            </a:r>
          </a:p>
          <a:p>
            <a:r>
              <a:rPr lang="en-IN" sz="1200" dirty="0"/>
              <a:t>            public </a:t>
            </a:r>
            <a:r>
              <a:rPr lang="en-IN" sz="1200" dirty="0" err="1"/>
              <a:t>boolean</a:t>
            </a:r>
            <a:r>
              <a:rPr lang="en-IN" sz="1200" dirty="0"/>
              <a:t> test(String s) {</a:t>
            </a:r>
          </a:p>
          <a:p>
            <a:r>
              <a:rPr lang="en-IN" sz="1200" dirty="0"/>
              <a:t>                return </a:t>
            </a:r>
            <a:r>
              <a:rPr lang="en-IN" sz="1200" dirty="0" err="1"/>
              <a:t>s.startsWith</a:t>
            </a:r>
            <a:r>
              <a:rPr lang="en-IN" sz="1200" dirty="0"/>
              <a:t>("C");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});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1635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C114-1A79-44F2-BBF5-0F79D86F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Search Elements in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8F49-7BFE-49C6-A95B-EC9D66B3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75533"/>
            <a:ext cx="5539409" cy="50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public class </a:t>
            </a:r>
            <a:r>
              <a:rPr lang="en-IN" sz="1200" dirty="0" err="1"/>
              <a:t>SearchElementsInArrayListExample</a:t>
            </a:r>
            <a:r>
              <a:rPr lang="en-IN" sz="1200" dirty="0"/>
              <a:t> {</a:t>
            </a:r>
          </a:p>
          <a:p>
            <a:pPr marL="0" indent="0">
              <a:buNone/>
            </a:pPr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pPr marL="0" indent="0">
              <a:buNone/>
            </a:pPr>
            <a:r>
              <a:rPr lang="en-IN" sz="1200" dirty="0"/>
              <a:t>        List&lt;String&gt; names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("John");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("Alice");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("Bob");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("Steve");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("John");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("Steve");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("Maria");</a:t>
            </a:r>
          </a:p>
          <a:p>
            <a:pPr marL="0" indent="0">
              <a:buNone/>
            </a:pPr>
            <a:r>
              <a:rPr lang="en-IN" sz="1200" dirty="0"/>
              <a:t>        // Check if an </a:t>
            </a:r>
            <a:r>
              <a:rPr lang="en-IN" sz="1200" dirty="0" err="1"/>
              <a:t>ArrayList</a:t>
            </a:r>
            <a:r>
              <a:rPr lang="en-IN" sz="1200" dirty="0"/>
              <a:t> contains a given element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("Does names array contain \" Maria \"? : " + </a:t>
            </a:r>
            <a:r>
              <a:rPr lang="en-IN" sz="1200" dirty="0" err="1"/>
              <a:t>names.contains</a:t>
            </a:r>
            <a:r>
              <a:rPr lang="en-IN" sz="1200" dirty="0"/>
              <a:t>(“Maria"));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D2EA6-05FE-421C-9487-EEC3EAD55E80}"/>
              </a:ext>
            </a:extLst>
          </p:cNvPr>
          <p:cNvSpPr/>
          <p:nvPr/>
        </p:nvSpPr>
        <p:spPr>
          <a:xfrm>
            <a:off x="6003235" y="147553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// Find the index of the first occurrence of an element in an </a:t>
            </a:r>
            <a:r>
              <a:rPr lang="en-IN" sz="1400" dirty="0" err="1"/>
              <a:t>ArrayList</a:t>
            </a:r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indexOf</a:t>
            </a:r>
            <a:r>
              <a:rPr lang="en-IN" sz="1400" dirty="0"/>
              <a:t> \"Steve\": " + </a:t>
            </a:r>
            <a:r>
              <a:rPr lang="en-IN" sz="1400" dirty="0" err="1"/>
              <a:t>names.indexOf</a:t>
            </a:r>
            <a:r>
              <a:rPr lang="en-IN" sz="1400" dirty="0"/>
              <a:t>("Steve"));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indexOf</a:t>
            </a:r>
            <a:r>
              <a:rPr lang="en-IN" sz="1400" dirty="0"/>
              <a:t> \"Mark\": " + </a:t>
            </a:r>
            <a:r>
              <a:rPr lang="en-IN" sz="1400" dirty="0" err="1"/>
              <a:t>names.indexOf</a:t>
            </a:r>
            <a:r>
              <a:rPr lang="en-IN" sz="1400" dirty="0"/>
              <a:t>("Mark"));</a:t>
            </a:r>
          </a:p>
          <a:p>
            <a:endParaRPr lang="en-IN" sz="1400" dirty="0"/>
          </a:p>
          <a:p>
            <a:r>
              <a:rPr lang="en-IN" sz="1400" dirty="0"/>
              <a:t>        // Find the index of the last occurrence of an element in an </a:t>
            </a:r>
            <a:r>
              <a:rPr lang="en-IN" sz="1400" dirty="0" err="1"/>
              <a:t>ArrayList</a:t>
            </a:r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lastIndexOf</a:t>
            </a:r>
            <a:r>
              <a:rPr lang="en-IN" sz="1400" dirty="0"/>
              <a:t> \"John\" : " + </a:t>
            </a:r>
            <a:r>
              <a:rPr lang="en-IN" sz="1400" dirty="0" err="1"/>
              <a:t>names.lastIndexOf</a:t>
            </a:r>
            <a:r>
              <a:rPr lang="en-IN" sz="1400" dirty="0"/>
              <a:t>("John"));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lastIndexOf</a:t>
            </a:r>
            <a:r>
              <a:rPr lang="en-IN" sz="1400" dirty="0"/>
              <a:t> \"Bill\" : " + </a:t>
            </a:r>
            <a:r>
              <a:rPr lang="en-IN" sz="1400" dirty="0" err="1"/>
              <a:t>names.lastIndexOf</a:t>
            </a:r>
            <a:r>
              <a:rPr lang="en-IN" sz="1400" dirty="0"/>
              <a:t>("Bill"));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b="1" dirty="0"/>
              <a:t># Output</a:t>
            </a:r>
          </a:p>
          <a:p>
            <a:r>
              <a:rPr lang="en-IN" sz="1400" b="1" dirty="0"/>
              <a:t>Does names array contain " Maria "? : true</a:t>
            </a:r>
          </a:p>
          <a:p>
            <a:r>
              <a:rPr lang="en-IN" sz="1400" b="1" dirty="0" err="1"/>
              <a:t>indexOf</a:t>
            </a:r>
            <a:r>
              <a:rPr lang="en-IN" sz="1400" b="1" dirty="0"/>
              <a:t> "Steve": 3</a:t>
            </a:r>
          </a:p>
          <a:p>
            <a:r>
              <a:rPr lang="en-IN" sz="1400" b="1" dirty="0" err="1"/>
              <a:t>indexOf</a:t>
            </a:r>
            <a:r>
              <a:rPr lang="en-IN" sz="1400" b="1" dirty="0"/>
              <a:t> "Mark": -1</a:t>
            </a:r>
          </a:p>
          <a:p>
            <a:r>
              <a:rPr lang="en-IN" sz="1400" b="1" dirty="0" err="1"/>
              <a:t>lastIndexOf</a:t>
            </a:r>
            <a:r>
              <a:rPr lang="en-IN" sz="1400" b="1" dirty="0"/>
              <a:t> "John" : 4</a:t>
            </a:r>
          </a:p>
          <a:p>
            <a:r>
              <a:rPr lang="en-IN" sz="1400" b="1" dirty="0" err="1"/>
              <a:t>lastIndexOf</a:t>
            </a:r>
            <a:r>
              <a:rPr lang="en-IN" sz="1400" b="1" dirty="0"/>
              <a:t> "Bill" : -1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761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D892-9EEE-4A4F-822A-832FB70B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r>
              <a:rPr lang="en-IN" dirty="0"/>
              <a:t> of user defined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2786-73A8-4551-9346-723B0033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510748"/>
            <a:ext cx="4837042" cy="5347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class User {</a:t>
            </a:r>
          </a:p>
          <a:p>
            <a:pPr marL="0" indent="0">
              <a:buNone/>
            </a:pPr>
            <a:r>
              <a:rPr lang="en-IN" sz="1200" dirty="0"/>
              <a:t>    private String name;</a:t>
            </a:r>
          </a:p>
          <a:p>
            <a:pPr marL="0" indent="0">
              <a:buNone/>
            </a:pPr>
            <a:r>
              <a:rPr lang="en-IN" sz="1200" dirty="0"/>
              <a:t>    private int age;</a:t>
            </a:r>
          </a:p>
          <a:p>
            <a:pPr marL="0" indent="0">
              <a:buNone/>
            </a:pPr>
            <a:r>
              <a:rPr lang="en-IN" sz="1200" dirty="0"/>
              <a:t>    public User(String name, int age) {</a:t>
            </a:r>
          </a:p>
          <a:p>
            <a:pPr marL="0" indent="0">
              <a:buNone/>
            </a:pPr>
            <a:r>
              <a:rPr lang="en-IN" sz="1200" dirty="0"/>
              <a:t>        this.name = name;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this.age</a:t>
            </a:r>
            <a:r>
              <a:rPr lang="en-IN" sz="1200" dirty="0"/>
              <a:t> = age;</a:t>
            </a:r>
          </a:p>
          <a:p>
            <a:pPr marL="0" indent="0">
              <a:buNone/>
            </a:pPr>
            <a:r>
              <a:rPr lang="en-IN" sz="1200" dirty="0"/>
              <a:t>    }    public String </a:t>
            </a:r>
            <a:r>
              <a:rPr lang="en-IN" sz="1200" dirty="0" err="1"/>
              <a:t>getName</a:t>
            </a:r>
            <a:r>
              <a:rPr lang="en-IN" sz="1200" dirty="0"/>
              <a:t>() {</a:t>
            </a:r>
          </a:p>
          <a:p>
            <a:pPr marL="0" indent="0">
              <a:buNone/>
            </a:pPr>
            <a:r>
              <a:rPr lang="en-IN" sz="1200" dirty="0"/>
              <a:t>        return name;</a:t>
            </a:r>
          </a:p>
          <a:p>
            <a:pPr marL="0" indent="0">
              <a:buNone/>
            </a:pPr>
            <a:r>
              <a:rPr lang="en-IN" sz="1200" dirty="0"/>
              <a:t>    }public void </a:t>
            </a:r>
            <a:r>
              <a:rPr lang="en-IN" sz="1200" dirty="0" err="1"/>
              <a:t>setName</a:t>
            </a:r>
            <a:r>
              <a:rPr lang="en-IN" sz="1200" dirty="0"/>
              <a:t>(String name) {</a:t>
            </a:r>
          </a:p>
          <a:p>
            <a:pPr marL="0" indent="0">
              <a:buNone/>
            </a:pPr>
            <a:r>
              <a:rPr lang="en-IN" sz="1200" dirty="0"/>
              <a:t>        this.name = name;</a:t>
            </a:r>
          </a:p>
          <a:p>
            <a:pPr marL="0" indent="0">
              <a:buNone/>
            </a:pPr>
            <a:r>
              <a:rPr lang="en-IN" sz="1200" dirty="0"/>
              <a:t>    }</a:t>
            </a:r>
          </a:p>
          <a:p>
            <a:pPr marL="0" indent="0">
              <a:buNone/>
            </a:pPr>
            <a:r>
              <a:rPr lang="en-IN" sz="1200" dirty="0"/>
              <a:t>    public int </a:t>
            </a:r>
            <a:r>
              <a:rPr lang="en-IN" sz="1200" dirty="0" err="1"/>
              <a:t>getAge</a:t>
            </a:r>
            <a:r>
              <a:rPr lang="en-IN" sz="1200" dirty="0"/>
              <a:t>() {</a:t>
            </a:r>
          </a:p>
          <a:p>
            <a:pPr marL="0" indent="0">
              <a:buNone/>
            </a:pPr>
            <a:r>
              <a:rPr lang="en-IN" sz="1200" dirty="0"/>
              <a:t>       return age;    }    public void </a:t>
            </a:r>
            <a:r>
              <a:rPr lang="en-IN" sz="1200" dirty="0" err="1"/>
              <a:t>setAge</a:t>
            </a:r>
            <a:r>
              <a:rPr lang="en-IN" sz="1200" dirty="0"/>
              <a:t>(int age) {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this.age</a:t>
            </a:r>
            <a:r>
              <a:rPr lang="en-IN" sz="1200" dirty="0"/>
              <a:t> = age;</a:t>
            </a:r>
          </a:p>
          <a:p>
            <a:pPr marL="0" indent="0">
              <a:buNone/>
            </a:pPr>
            <a:r>
              <a:rPr lang="en-IN" sz="1200" dirty="0"/>
              <a:t>    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3B8E7-FDD8-49D1-BFB3-B361C5F7F4A3}"/>
              </a:ext>
            </a:extLst>
          </p:cNvPr>
          <p:cNvSpPr/>
          <p:nvPr/>
        </p:nvSpPr>
        <p:spPr>
          <a:xfrm>
            <a:off x="5486400" y="1372899"/>
            <a:ext cx="5791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ArrayListUserDefinedObjectExample</a:t>
            </a:r>
            <a:r>
              <a:rPr lang="en-IN" sz="1400" dirty="0"/>
              <a:t> {</a:t>
            </a:r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List&lt;User&gt; users = new </a:t>
            </a:r>
            <a:r>
              <a:rPr lang="en-IN" sz="1400" dirty="0" err="1"/>
              <a:t>ArrayList</a:t>
            </a:r>
            <a:r>
              <a:rPr lang="en-IN" sz="1400" dirty="0"/>
              <a:t>&lt;&gt;();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User("Rajeev", 25));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User("John", 34));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User("Steve", 29));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users.forEach</a:t>
            </a:r>
            <a:r>
              <a:rPr lang="en-IN" sz="1400" dirty="0"/>
              <a:t>(user -&gt;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System.out.println</a:t>
            </a:r>
            <a:r>
              <a:rPr lang="en-IN" sz="1400" dirty="0"/>
              <a:t>("Name : " + </a:t>
            </a:r>
            <a:r>
              <a:rPr lang="en-IN" sz="1400" dirty="0" err="1"/>
              <a:t>user.getName</a:t>
            </a:r>
            <a:r>
              <a:rPr lang="en-IN" sz="1400" dirty="0"/>
              <a:t>() + ", Age : " + </a:t>
            </a:r>
            <a:r>
              <a:rPr lang="en-IN" sz="1400" dirty="0" err="1"/>
              <a:t>user.getAge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    });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Name : Rajeev, Age : 25</a:t>
            </a:r>
          </a:p>
          <a:p>
            <a:r>
              <a:rPr lang="en-IN" sz="1400" dirty="0"/>
              <a:t>Name : John, Age : 34</a:t>
            </a:r>
          </a:p>
          <a:p>
            <a:r>
              <a:rPr lang="en-IN" sz="1400" dirty="0"/>
              <a:t>Name : Steve, Age : 29</a:t>
            </a:r>
          </a:p>
        </p:txBody>
      </p:sp>
    </p:spTree>
    <p:extLst>
      <p:ext uri="{BB962C8B-B14F-4D97-AF65-F5344CB8AC3E}">
        <p14:creationId xmlns:p14="http://schemas.microsoft.com/office/powerpoint/2010/main" val="346144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EE90-EB6B-4B50-BBF6-3D3DB79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</a:t>
            </a:r>
          </a:p>
        </p:txBody>
      </p:sp>
      <p:pic>
        <p:nvPicPr>
          <p:cNvPr id="12296" name="Picture 8" descr="Java HashSet in Collection Hierarchy">
            <a:extLst>
              <a:ext uri="{FF2B5EF4-FFF2-40B4-BE49-F238E27FC236}">
                <a16:creationId xmlns:a16="http://schemas.microsoft.com/office/drawing/2014/main" id="{D9750377-CDE2-49A9-8F9B-0DAE9C42B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08" y="1690688"/>
            <a:ext cx="5634527" cy="41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6446D-2C87-43DE-99E4-2C91E67A26E6}"/>
              </a:ext>
            </a:extLst>
          </p:cNvPr>
          <p:cNvSpPr/>
          <p:nvPr/>
        </p:nvSpPr>
        <p:spPr>
          <a:xfrm>
            <a:off x="368708" y="131233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Java HashSet class is a member of Java collections framework. It implements the Set interface. </a:t>
            </a:r>
            <a:r>
              <a:rPr lang="en-IN" dirty="0" err="1"/>
              <a:t>HashSets</a:t>
            </a:r>
            <a:r>
              <a:rPr lang="en-IN" dirty="0"/>
              <a:t> are used to store a collection of unique elements.</a:t>
            </a:r>
          </a:p>
          <a:p>
            <a:endParaRPr lang="en-IN" dirty="0"/>
          </a:p>
          <a:p>
            <a:r>
              <a:rPr lang="en-IN" dirty="0"/>
              <a:t>Following are few key points to note about HashSet in Java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cannot contain duplicate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allows null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is an unordered collection. It does not maintain the order in which the elements are inserted.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internally uses a HashMap to store its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is not thread-safe. If multiple threads try to modify a HashSet at the same time, then the final outcome is not-deterministic. You must explicitly synchronize concurrent access to a HashSet in a multi-threaded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45747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4AE7-FB5C-495F-90E3-2624735E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HashSet using the HashSet() constructor,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1B33-CCAB-414A-941C-BD89729E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510748"/>
            <a:ext cx="3922643" cy="46662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java.util.HashSet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CreateHashSetExample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// Creating a HashSet</a:t>
            </a:r>
          </a:p>
          <a:p>
            <a:pPr marL="0" indent="0">
              <a:buNone/>
            </a:pPr>
            <a:r>
              <a:rPr lang="en-IN" dirty="0"/>
              <a:t>        Set&lt;String&gt; </a:t>
            </a:r>
            <a:r>
              <a:rPr lang="en-IN" dirty="0" err="1"/>
              <a:t>daysOfWeek</a:t>
            </a:r>
            <a:r>
              <a:rPr lang="en-IN" dirty="0"/>
              <a:t> = new HashSet&lt;&gt;();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// Adding new elements to the HashSet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("Monday");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("Tuesday");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("Wednesday");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("Thursday");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("Friday");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("Saturday");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("Sunday");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57F7C-3CE4-4913-B8C3-F639A3C961DB}"/>
              </a:ext>
            </a:extLst>
          </p:cNvPr>
          <p:cNvSpPr/>
          <p:nvPr/>
        </p:nvSpPr>
        <p:spPr>
          <a:xfrm>
            <a:off x="4760843" y="151074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// Adding duplicate elements will be ignored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daysOfWeek.add</a:t>
            </a:r>
            <a:r>
              <a:rPr lang="en-IN" sz="1400" dirty="0"/>
              <a:t>("Monday");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</a:t>
            </a:r>
            <a:r>
              <a:rPr lang="en-IN" sz="1400" dirty="0" err="1"/>
              <a:t>daysOfWeek</a:t>
            </a:r>
            <a:r>
              <a:rPr lang="en-IN" sz="1400" dirty="0"/>
              <a:t>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b="1" dirty="0"/>
              <a:t># Output</a:t>
            </a:r>
          </a:p>
          <a:p>
            <a:r>
              <a:rPr lang="en-IN" sz="1400" b="1" dirty="0"/>
              <a:t>[Monday, Thursday, Friday, Sunday, Wednesday, Tuesday, Saturday]</a:t>
            </a: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594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AD8C-EC26-4D64-800C-944DB266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HashSet From </a:t>
            </a:r>
            <a:r>
              <a:rPr lang="en-IN" dirty="0" err="1"/>
              <a:t>CollectionExample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DB2B-320C-48B9-9139-89A54E15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272209"/>
            <a:ext cx="4615069" cy="5220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java.util.ArrayList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java.util.HashSet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java.util.List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java.util.Set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public class </a:t>
            </a:r>
            <a:r>
              <a:rPr lang="en-IN" sz="1000" dirty="0" err="1"/>
              <a:t>CreateHashSetFromCollectionExample</a:t>
            </a: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public static void main(String[] </a:t>
            </a:r>
            <a:r>
              <a:rPr lang="en-IN" sz="1000" dirty="0" err="1"/>
              <a:t>args</a:t>
            </a:r>
            <a:r>
              <a:rPr lang="en-IN" sz="1000" dirty="0"/>
              <a:t>) {</a:t>
            </a:r>
          </a:p>
          <a:p>
            <a:pPr marL="0" indent="0">
              <a:buNone/>
            </a:pPr>
            <a:r>
              <a:rPr lang="en-IN" sz="1000" dirty="0"/>
              <a:t>        List&lt;Integer&gt; numbersDivisibleBy5 = new </a:t>
            </a:r>
            <a:r>
              <a:rPr lang="en-IN" sz="1000" dirty="0" err="1"/>
              <a:t>ArrayList</a:t>
            </a:r>
            <a:r>
              <a:rPr lang="en-IN" sz="1000" dirty="0"/>
              <a:t>&lt;&gt;();</a:t>
            </a:r>
          </a:p>
          <a:p>
            <a:pPr marL="0" indent="0">
              <a:buNone/>
            </a:pPr>
            <a:r>
              <a:rPr lang="en-IN" sz="1000" dirty="0"/>
              <a:t>        numbersDivisibleBy5.add(5);</a:t>
            </a:r>
          </a:p>
          <a:p>
            <a:pPr marL="0" indent="0">
              <a:buNone/>
            </a:pPr>
            <a:r>
              <a:rPr lang="en-IN" sz="1000" dirty="0"/>
              <a:t>        numbersDivisibleBy5.add(10);</a:t>
            </a:r>
          </a:p>
          <a:p>
            <a:pPr marL="0" indent="0">
              <a:buNone/>
            </a:pPr>
            <a:r>
              <a:rPr lang="en-IN" sz="1000" dirty="0"/>
              <a:t>        numbersDivisibleBy5.add(15);</a:t>
            </a:r>
          </a:p>
          <a:p>
            <a:pPr marL="0" indent="0">
              <a:buNone/>
            </a:pPr>
            <a:r>
              <a:rPr lang="en-IN" sz="1000" dirty="0"/>
              <a:t>        numbersDivisibleBy5.add(20);</a:t>
            </a:r>
          </a:p>
          <a:p>
            <a:pPr marL="0" indent="0">
              <a:buNone/>
            </a:pPr>
            <a:r>
              <a:rPr lang="en-IN" sz="1000" dirty="0"/>
              <a:t>        numbersDivisibleBy5.add(25);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List&lt;Integer&gt; numbersDivisibleBy3 = new </a:t>
            </a:r>
            <a:r>
              <a:rPr lang="en-IN" sz="1000" dirty="0" err="1"/>
              <a:t>ArrayList</a:t>
            </a:r>
            <a:r>
              <a:rPr lang="en-IN" sz="1000" dirty="0"/>
              <a:t>&lt;&gt;();</a:t>
            </a:r>
          </a:p>
          <a:p>
            <a:pPr marL="0" indent="0">
              <a:buNone/>
            </a:pPr>
            <a:r>
              <a:rPr lang="en-IN" sz="1000" dirty="0"/>
              <a:t>        numbersDivisibleBy3.add(3);</a:t>
            </a:r>
          </a:p>
          <a:p>
            <a:pPr marL="0" indent="0">
              <a:buNone/>
            </a:pPr>
            <a:r>
              <a:rPr lang="en-IN" sz="1000" dirty="0"/>
              <a:t>        numbersDivisibleBy3.add(6);</a:t>
            </a:r>
          </a:p>
          <a:p>
            <a:pPr marL="0" indent="0">
              <a:buNone/>
            </a:pPr>
            <a:r>
              <a:rPr lang="en-IN" sz="1000" dirty="0"/>
              <a:t>        numbersDivisibleBy3.add(9);</a:t>
            </a:r>
          </a:p>
          <a:p>
            <a:pPr marL="0" indent="0">
              <a:buNone/>
            </a:pPr>
            <a:r>
              <a:rPr lang="en-IN" sz="1000" dirty="0"/>
              <a:t>        numbersDivisibleBy3.add(12);</a:t>
            </a:r>
          </a:p>
          <a:p>
            <a:pPr marL="0" indent="0">
              <a:buNone/>
            </a:pPr>
            <a:r>
              <a:rPr lang="en-IN" sz="1000" dirty="0"/>
              <a:t>        numbersDivisibleBy3.add(15);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7E5D7-885D-4809-8E41-87E62B18B079}"/>
              </a:ext>
            </a:extLst>
          </p:cNvPr>
          <p:cNvSpPr/>
          <p:nvPr/>
        </p:nvSpPr>
        <p:spPr>
          <a:xfrm>
            <a:off x="5075583" y="1443841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     // Creating a HashSet from another collection (</a:t>
            </a:r>
            <a:r>
              <a:rPr lang="en-IN" sz="1400" dirty="0" err="1"/>
              <a:t>ArrayList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Set&lt;Integer&gt; numbersDivisibleBy5Or3 = new HashSet&lt;&gt;(numbersDivisibleBy5);</a:t>
            </a:r>
          </a:p>
          <a:p>
            <a:endParaRPr lang="en-IN" sz="1400" dirty="0"/>
          </a:p>
          <a:p>
            <a:r>
              <a:rPr lang="en-IN" sz="1400" dirty="0"/>
              <a:t>        // Adding all the elements from an existing collection to a HashSet</a:t>
            </a:r>
          </a:p>
          <a:p>
            <a:r>
              <a:rPr lang="en-IN" sz="1400" dirty="0"/>
              <a:t>        numbersDivisibleBy5Or3.addAll(numbersDivisibleBy3);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(numbersDivisibleBy5Or3);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[3, 20, 5, 6, 25, 9, 10, 12, 15]</a:t>
            </a:r>
          </a:p>
        </p:txBody>
      </p:sp>
    </p:spTree>
    <p:extLst>
      <p:ext uri="{BB962C8B-B14F-4D97-AF65-F5344CB8AC3E}">
        <p14:creationId xmlns:p14="http://schemas.microsoft.com/office/powerpoint/2010/main" val="247825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B5CD-DE3D-4EE8-97E2-85325660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Iterating over a 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540E-5473-468C-81C7-1CE7D595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example shows different ways of iterating over a HashSet</a:t>
            </a:r>
          </a:p>
          <a:p>
            <a:r>
              <a:rPr lang="en-IN" dirty="0"/>
              <a:t>Iterate over a HashSet using Java 8 </a:t>
            </a:r>
            <a:r>
              <a:rPr lang="en-IN" dirty="0" err="1"/>
              <a:t>forEach</a:t>
            </a:r>
            <a:r>
              <a:rPr lang="en-IN" dirty="0"/>
              <a:t> and lambda expression.</a:t>
            </a:r>
          </a:p>
          <a:p>
            <a:r>
              <a:rPr lang="en-IN" dirty="0"/>
              <a:t>Iterate over a HashSet using iterator().</a:t>
            </a:r>
          </a:p>
          <a:p>
            <a:r>
              <a:rPr lang="en-IN" dirty="0"/>
              <a:t>Iterate over a HashSet using iterator() and Java 8 </a:t>
            </a:r>
            <a:r>
              <a:rPr lang="en-IN" dirty="0" err="1"/>
              <a:t>forEachRemaining</a:t>
            </a:r>
            <a:r>
              <a:rPr lang="en-IN" dirty="0"/>
              <a:t>() method.</a:t>
            </a:r>
          </a:p>
          <a:p>
            <a:r>
              <a:rPr lang="en-IN" dirty="0"/>
              <a:t>Iterate over a HashSet using simple for-each loop.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8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03B-FDF7-4ED7-AB0C-EA004BDB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1" y="0"/>
            <a:ext cx="10515600" cy="845127"/>
          </a:xfrm>
        </p:spPr>
        <p:txBody>
          <a:bodyPr/>
          <a:lstStyle/>
          <a:p>
            <a:pPr algn="ctr"/>
            <a:r>
              <a:rPr lang="en-IN" dirty="0"/>
              <a:t>Iterate HashSet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48C0-3EE7-4005-8772-7084806E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8474"/>
            <a:ext cx="5541818" cy="5443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java.util.HashSet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java.util.Iterator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java.util.Set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public class </a:t>
            </a:r>
            <a:r>
              <a:rPr lang="en-IN" sz="1100" dirty="0" err="1"/>
              <a:t>IterateOverHashSetExample</a:t>
            </a:r>
            <a:r>
              <a:rPr lang="en-IN" sz="1100" dirty="0"/>
              <a:t> {</a:t>
            </a:r>
          </a:p>
          <a:p>
            <a:pPr marL="0" indent="0">
              <a:buNone/>
            </a:pPr>
            <a:r>
              <a:rPr lang="en-IN" sz="1100" dirty="0"/>
              <a:t>    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pPr marL="0" indent="0">
              <a:buNone/>
            </a:pPr>
            <a:r>
              <a:rPr lang="en-IN" sz="1100" dirty="0"/>
              <a:t>        Set&lt;String&gt; </a:t>
            </a:r>
            <a:r>
              <a:rPr lang="en-IN" sz="1100" dirty="0" err="1"/>
              <a:t>programmingLanguages</a:t>
            </a:r>
            <a:r>
              <a:rPr lang="en-IN" sz="1100" dirty="0"/>
              <a:t> = new HashSet&lt;&gt;();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("C");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("C++");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("Java");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("Python");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("PHP");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("Ruby");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("=== Iterate over a HashSet using Java 8 </a:t>
            </a:r>
            <a:r>
              <a:rPr lang="en-IN" sz="1100" dirty="0" err="1"/>
              <a:t>forEach</a:t>
            </a:r>
            <a:r>
              <a:rPr lang="en-IN" sz="1100" dirty="0"/>
              <a:t> and lambda ===");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programmingLanguages.forEach</a:t>
            </a:r>
            <a:r>
              <a:rPr lang="en-IN" sz="1100" dirty="0"/>
              <a:t>(</a:t>
            </a:r>
            <a:r>
              <a:rPr lang="en-IN" sz="1100" dirty="0" err="1"/>
              <a:t>programmingLanguage</a:t>
            </a:r>
            <a:r>
              <a:rPr lang="en-IN" sz="1100" dirty="0"/>
              <a:t> -&gt; {</a:t>
            </a:r>
          </a:p>
          <a:p>
            <a:pPr marL="0" indent="0">
              <a:buNone/>
            </a:pPr>
            <a:r>
              <a:rPr lang="en-IN" sz="1100" dirty="0"/>
              <a:t>            </a:t>
            </a:r>
            <a:r>
              <a:rPr lang="en-IN" sz="1100" dirty="0" err="1"/>
              <a:t>System.out.println</a:t>
            </a:r>
            <a:r>
              <a:rPr lang="en-IN" sz="1100" dirty="0"/>
              <a:t>(</a:t>
            </a:r>
            <a:r>
              <a:rPr lang="en-IN" sz="1100" dirty="0" err="1"/>
              <a:t>programmingLanguage</a:t>
            </a:r>
            <a:r>
              <a:rPr lang="en-IN" sz="1100" dirty="0"/>
              <a:t>);</a:t>
            </a:r>
          </a:p>
          <a:p>
            <a:pPr marL="0" indent="0">
              <a:buNone/>
            </a:pPr>
            <a:r>
              <a:rPr lang="en-IN" sz="1100" dirty="0"/>
              <a:t>        });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C460F-0BE5-4473-9A1E-DB2CB0FE3C6D}"/>
              </a:ext>
            </a:extLst>
          </p:cNvPr>
          <p:cNvSpPr/>
          <p:nvPr/>
        </p:nvSpPr>
        <p:spPr>
          <a:xfrm>
            <a:off x="5917095" y="845127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err="1"/>
              <a:t>System.out.println</a:t>
            </a:r>
            <a:r>
              <a:rPr lang="en-IN" sz="1600" dirty="0"/>
              <a:t>("=== Iterate over a HashSet using iterator() ===");</a:t>
            </a:r>
          </a:p>
          <a:p>
            <a:r>
              <a:rPr lang="en-IN" sz="1600" dirty="0"/>
              <a:t>        Iterator&lt;String&gt; </a:t>
            </a:r>
            <a:r>
              <a:rPr lang="en-IN" sz="1600" dirty="0" err="1"/>
              <a:t>programmingLanguageIterator</a:t>
            </a:r>
            <a:r>
              <a:rPr lang="en-IN" sz="1600" dirty="0"/>
              <a:t> = </a:t>
            </a:r>
            <a:r>
              <a:rPr lang="en-IN" sz="1600" dirty="0" err="1"/>
              <a:t>programmingLanguages.iterator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while (</a:t>
            </a:r>
            <a:r>
              <a:rPr lang="en-IN" sz="1600" dirty="0" err="1"/>
              <a:t>programmingLanguageIterator.hasNext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String </a:t>
            </a:r>
            <a:r>
              <a:rPr lang="en-IN" sz="1600" dirty="0" err="1"/>
              <a:t>programmingLanguage</a:t>
            </a:r>
            <a:r>
              <a:rPr lang="en-IN" sz="1600" dirty="0"/>
              <a:t> = </a:t>
            </a:r>
            <a:r>
              <a:rPr lang="en-IN" sz="1600" dirty="0" err="1"/>
              <a:t>programmingLanguageIterator.next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("=== Iterate over a HashSet using iterator() and Java 8 </a:t>
            </a:r>
            <a:r>
              <a:rPr lang="en-IN" sz="1600" dirty="0" err="1"/>
              <a:t>forEachRemaining</a:t>
            </a:r>
            <a:r>
              <a:rPr lang="en-IN" sz="1600" dirty="0"/>
              <a:t>() method ===");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programmingLanguageIterator</a:t>
            </a:r>
            <a:r>
              <a:rPr lang="en-IN" sz="1600" dirty="0"/>
              <a:t> = </a:t>
            </a:r>
            <a:r>
              <a:rPr lang="en-IN" sz="1600" dirty="0" err="1"/>
              <a:t>programmingLanguages.iterator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programmingLanguageIterator.forEachRemaining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 -&gt;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});</a:t>
            </a:r>
          </a:p>
          <a:p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("=== Iterate over a HashSet using simple for-each loop ===");</a:t>
            </a:r>
          </a:p>
          <a:p>
            <a:r>
              <a:rPr lang="en-IN" sz="1600" dirty="0"/>
              <a:t>        for(String </a:t>
            </a:r>
            <a:r>
              <a:rPr lang="en-IN" sz="1600" dirty="0" err="1"/>
              <a:t>programmingLanguage</a:t>
            </a:r>
            <a:r>
              <a:rPr lang="en-IN" sz="1600" dirty="0"/>
              <a:t>: </a:t>
            </a:r>
            <a:r>
              <a:rPr lang="en-IN" sz="1600" dirty="0" err="1"/>
              <a:t>programmingLanguages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84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B0C0-3000-442A-9741-B115A80C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3E77-D89A-47F2-AE8F-1F969AA9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1451822"/>
            <a:ext cx="8160025" cy="4856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LinkedList and </a:t>
            </a:r>
            <a:r>
              <a:rPr lang="en-IN" dirty="0" err="1"/>
              <a:t>ArrayList</a:t>
            </a:r>
            <a:r>
              <a:rPr lang="en-IN" dirty="0"/>
              <a:t> are two different implementations of the List interface. LinkedList implements it with a doubly-linked list. </a:t>
            </a:r>
            <a:r>
              <a:rPr lang="en-IN" dirty="0" err="1"/>
              <a:t>ArrayList</a:t>
            </a:r>
            <a:r>
              <a:rPr lang="en-IN" dirty="0"/>
              <a:t> implements it with a dynamically re-sizing array.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with standard linked list and array operations, the various methods will have different algorithmic runtimes.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900" b="1" dirty="0"/>
              <a:t>For LinkedList&lt;E&gt;</a:t>
            </a:r>
          </a:p>
          <a:p>
            <a:pPr marL="0" indent="0">
              <a:buNone/>
            </a:pPr>
            <a:endParaRPr lang="en-IN" sz="2900" b="1" dirty="0"/>
          </a:p>
          <a:p>
            <a:r>
              <a:rPr lang="en-IN" sz="2900" b="1" dirty="0"/>
              <a:t>get(int index) </a:t>
            </a:r>
          </a:p>
          <a:p>
            <a:r>
              <a:rPr lang="en-IN" sz="2900" b="1" dirty="0"/>
              <a:t>add(E element) </a:t>
            </a:r>
          </a:p>
          <a:p>
            <a:r>
              <a:rPr lang="en-IN" sz="2900" b="1" dirty="0"/>
              <a:t>add(int index, E element)</a:t>
            </a:r>
          </a:p>
          <a:p>
            <a:r>
              <a:rPr lang="en-IN" sz="2900" b="1" dirty="0"/>
              <a:t>remove(int index)</a:t>
            </a:r>
          </a:p>
          <a:p>
            <a:r>
              <a:rPr lang="en-IN" sz="2900" b="1" dirty="0" err="1"/>
              <a:t>Iterator.remove</a:t>
            </a:r>
            <a:r>
              <a:rPr lang="en-IN" sz="2900" b="1" dirty="0"/>
              <a:t>()</a:t>
            </a:r>
          </a:p>
          <a:p>
            <a:r>
              <a:rPr lang="en-IN" sz="2900" b="1" dirty="0" err="1"/>
              <a:t>ListIterator.add</a:t>
            </a:r>
            <a:r>
              <a:rPr lang="en-IN" sz="2900" b="1" dirty="0"/>
              <a:t>(E element)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F9824-496E-442D-A081-CBC308F8A928}"/>
              </a:ext>
            </a:extLst>
          </p:cNvPr>
          <p:cNvSpPr/>
          <p:nvPr/>
        </p:nvSpPr>
        <p:spPr>
          <a:xfrm>
            <a:off x="8885582" y="1690688"/>
            <a:ext cx="173603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6A7CB-AB29-4C9E-8A1F-BD9E040B227A}"/>
              </a:ext>
            </a:extLst>
          </p:cNvPr>
          <p:cNvSpPr txBox="1"/>
          <p:nvPr/>
        </p:nvSpPr>
        <p:spPr>
          <a:xfrm>
            <a:off x="9276522" y="1921565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2432FC-B373-43B9-9B81-46C59087BC2C}"/>
              </a:ext>
            </a:extLst>
          </p:cNvPr>
          <p:cNvCxnSpPr>
            <a:cxnSpLocks/>
          </p:cNvCxnSpPr>
          <p:nvPr/>
        </p:nvCxnSpPr>
        <p:spPr>
          <a:xfrm flipH="1" flipV="1">
            <a:off x="9937474" y="2604051"/>
            <a:ext cx="929308" cy="10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38DD-D4EB-4BA7-810E-8026F68F80DC}"/>
              </a:ext>
            </a:extLst>
          </p:cNvPr>
          <p:cNvCxnSpPr>
            <a:cxnSpLocks/>
          </p:cNvCxnSpPr>
          <p:nvPr/>
        </p:nvCxnSpPr>
        <p:spPr>
          <a:xfrm flipV="1">
            <a:off x="8640417" y="2623931"/>
            <a:ext cx="795131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37FADC-6AF8-4CAD-936F-6CEDEE6B5DE4}"/>
              </a:ext>
            </a:extLst>
          </p:cNvPr>
          <p:cNvSpPr txBox="1"/>
          <p:nvPr/>
        </p:nvSpPr>
        <p:spPr>
          <a:xfrm>
            <a:off x="8315739" y="361225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B83B-6EB9-4AA5-ABD0-2ED3D7B2C48E}"/>
              </a:ext>
            </a:extLst>
          </p:cNvPr>
          <p:cNvSpPr txBox="1"/>
          <p:nvPr/>
        </p:nvSpPr>
        <p:spPr>
          <a:xfrm>
            <a:off x="10535478" y="3710609"/>
            <a:ext cx="92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ArrayList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9478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F348-7FE8-4CA6-A049-00F022BF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4D5A-B0E9-46EF-B006-2A0DD1A1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 Output</a:t>
            </a:r>
          </a:p>
          <a:p>
            <a:pPr marL="0" indent="0">
              <a:buNone/>
            </a:pPr>
            <a:r>
              <a:rPr lang="en-IN" dirty="0"/>
              <a:t>=== Iterate over a HashSet using Java 8 </a:t>
            </a:r>
            <a:r>
              <a:rPr lang="en-IN" dirty="0" err="1"/>
              <a:t>forEach</a:t>
            </a:r>
            <a:r>
              <a:rPr lang="en-IN" dirty="0"/>
              <a:t> and lambda ===</a:t>
            </a:r>
          </a:p>
          <a:p>
            <a:pPr marL="0" indent="0">
              <a:buNone/>
            </a:pPr>
            <a:r>
              <a:rPr lang="en-IN" dirty="0"/>
              <a:t>Java</a:t>
            </a:r>
          </a:p>
          <a:p>
            <a:pPr marL="0" indent="0">
              <a:buNone/>
            </a:pPr>
            <a:r>
              <a:rPr lang="en-IN" dirty="0"/>
              <a:t>C++</a:t>
            </a:r>
          </a:p>
          <a:p>
            <a:pPr marL="0" indent="0">
              <a:buNone/>
            </a:pPr>
            <a:r>
              <a:rPr lang="en-IN" dirty="0"/>
              <a:t>C</a:t>
            </a:r>
          </a:p>
          <a:p>
            <a:pPr marL="0" indent="0">
              <a:buNone/>
            </a:pPr>
            <a:r>
              <a:rPr lang="en-IN" dirty="0"/>
              <a:t>PHP</a:t>
            </a:r>
          </a:p>
          <a:p>
            <a:pPr marL="0" indent="0">
              <a:buNone/>
            </a:pPr>
            <a:r>
              <a:rPr lang="en-IN" dirty="0"/>
              <a:t>Ruby</a:t>
            </a:r>
          </a:p>
          <a:p>
            <a:pPr marL="0" indent="0">
              <a:buNone/>
            </a:pPr>
            <a:r>
              <a:rPr lang="en-IN" dirty="0"/>
              <a:t>Python</a:t>
            </a:r>
          </a:p>
          <a:p>
            <a:pPr marL="0" indent="0">
              <a:buNone/>
            </a:pPr>
            <a:r>
              <a:rPr lang="en-IN" dirty="0"/>
              <a:t>=== Iterate over a HashSet using iterator() ===</a:t>
            </a:r>
          </a:p>
          <a:p>
            <a:pPr marL="0" indent="0">
              <a:buNone/>
            </a:pPr>
            <a:r>
              <a:rPr lang="en-IN" dirty="0"/>
              <a:t>Java</a:t>
            </a:r>
          </a:p>
          <a:p>
            <a:pPr marL="0" indent="0">
              <a:buNone/>
            </a:pPr>
            <a:r>
              <a:rPr lang="en-IN" dirty="0"/>
              <a:t>C++</a:t>
            </a:r>
          </a:p>
          <a:p>
            <a:pPr marL="0" indent="0">
              <a:buNone/>
            </a:pPr>
            <a:r>
              <a:rPr lang="en-IN" dirty="0"/>
              <a:t>C</a:t>
            </a:r>
          </a:p>
          <a:p>
            <a:pPr marL="0" indent="0">
              <a:buNone/>
            </a:pPr>
            <a:r>
              <a:rPr lang="en-IN" dirty="0"/>
              <a:t>PHP</a:t>
            </a:r>
          </a:p>
          <a:p>
            <a:pPr marL="0" indent="0">
              <a:buNone/>
            </a:pPr>
            <a:r>
              <a:rPr lang="en-IN" dirty="0"/>
              <a:t>Ruby</a:t>
            </a:r>
          </a:p>
          <a:p>
            <a:pPr marL="0" indent="0">
              <a:buNone/>
            </a:pPr>
            <a:r>
              <a:rPr lang="en-IN" dirty="0"/>
              <a:t>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BEAE2-AAC5-4C79-B4E9-488CD2BC0C5E}"/>
              </a:ext>
            </a:extLst>
          </p:cNvPr>
          <p:cNvSpPr/>
          <p:nvPr/>
        </p:nvSpPr>
        <p:spPr>
          <a:xfrm>
            <a:off x="6003235" y="206458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=== Iterate over a HashSet using iterator() and Java 8 </a:t>
            </a:r>
            <a:r>
              <a:rPr lang="en-IN" dirty="0" err="1"/>
              <a:t>forEachRemaining</a:t>
            </a:r>
            <a:r>
              <a:rPr lang="en-IN" dirty="0"/>
              <a:t>() method ===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C++</a:t>
            </a:r>
          </a:p>
          <a:p>
            <a:r>
              <a:rPr lang="en-IN" dirty="0"/>
              <a:t>C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=== Iterate over a HashSet using simple for-each loop ===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C++</a:t>
            </a:r>
          </a:p>
          <a:p>
            <a:r>
              <a:rPr lang="en-IN" dirty="0"/>
              <a:t>C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74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F96F-2B53-4377-B7D9-5E81CE8F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 with </a:t>
            </a:r>
            <a:r>
              <a:rPr lang="en-IN" dirty="0" err="1"/>
              <a:t>Userdefined</a:t>
            </a:r>
            <a:r>
              <a:rPr lang="en-IN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3D70-9643-4B18-BB62-0C790EC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524000"/>
            <a:ext cx="3021496" cy="4652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java.util.HashSet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java.util.Objects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Customer {</a:t>
            </a:r>
          </a:p>
          <a:p>
            <a:pPr marL="0" indent="0">
              <a:buNone/>
            </a:pPr>
            <a:r>
              <a:rPr lang="en-IN" dirty="0"/>
              <a:t>    private long id;</a:t>
            </a:r>
          </a:p>
          <a:p>
            <a:pPr marL="0" indent="0">
              <a:buNone/>
            </a:pPr>
            <a:r>
              <a:rPr lang="en-IN" dirty="0"/>
              <a:t>    private String name;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Customer(long id, String name) {</a:t>
            </a:r>
          </a:p>
          <a:p>
            <a:pPr marL="0" indent="0">
              <a:buNone/>
            </a:pPr>
            <a:r>
              <a:rPr lang="en-IN" dirty="0"/>
              <a:t>        this.id = id;</a:t>
            </a:r>
          </a:p>
          <a:p>
            <a:pPr marL="0" indent="0">
              <a:buNone/>
            </a:pPr>
            <a:r>
              <a:rPr lang="en-IN" dirty="0"/>
              <a:t>        this.name = name;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long </a:t>
            </a:r>
            <a:r>
              <a:rPr lang="en-IN" dirty="0" err="1"/>
              <a:t>getId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id;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5ED08-5B78-4BE4-A77B-C5FC7D082BD2}"/>
              </a:ext>
            </a:extLst>
          </p:cNvPr>
          <p:cNvSpPr/>
          <p:nvPr/>
        </p:nvSpPr>
        <p:spPr>
          <a:xfrm>
            <a:off x="5257800" y="114388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setId</a:t>
            </a:r>
            <a:r>
              <a:rPr lang="en-IN" sz="1200" dirty="0"/>
              <a:t>(long id) {</a:t>
            </a:r>
          </a:p>
          <a:p>
            <a:r>
              <a:rPr lang="en-IN" sz="1200" dirty="0"/>
              <a:t>        this.id = id;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public String </a:t>
            </a:r>
            <a:r>
              <a:rPr lang="en-IN" sz="1200" dirty="0" err="1"/>
              <a:t>getName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name;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public void </a:t>
            </a:r>
            <a:r>
              <a:rPr lang="en-IN" sz="1200" dirty="0" err="1"/>
              <a:t>setName</a:t>
            </a:r>
            <a:r>
              <a:rPr lang="en-IN" sz="1200" dirty="0"/>
              <a:t>(String name) {</a:t>
            </a:r>
          </a:p>
          <a:p>
            <a:r>
              <a:rPr lang="en-IN" sz="1200" dirty="0"/>
              <a:t>        this.name = name;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// Two customers are equal if their IDs are equal</a:t>
            </a:r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</a:t>
            </a:r>
            <a:r>
              <a:rPr lang="en-IN" sz="1200" dirty="0" err="1"/>
              <a:t>boolean</a:t>
            </a:r>
            <a:r>
              <a:rPr lang="en-IN" sz="1200" dirty="0"/>
              <a:t> equals(Object o) {</a:t>
            </a:r>
          </a:p>
          <a:p>
            <a:r>
              <a:rPr lang="en-IN" sz="1200" dirty="0"/>
              <a:t>        if (this == o) return true;</a:t>
            </a:r>
          </a:p>
          <a:p>
            <a:r>
              <a:rPr lang="en-IN" sz="1200" dirty="0"/>
              <a:t>        if (o == null || </a:t>
            </a:r>
            <a:r>
              <a:rPr lang="en-IN" sz="1200" dirty="0" err="1"/>
              <a:t>getClass</a:t>
            </a:r>
            <a:r>
              <a:rPr lang="en-IN" sz="1200" dirty="0"/>
              <a:t>() != </a:t>
            </a:r>
            <a:r>
              <a:rPr lang="en-IN" sz="1200" dirty="0" err="1"/>
              <a:t>o.getClass</a:t>
            </a:r>
            <a:r>
              <a:rPr lang="en-IN" sz="1200" dirty="0"/>
              <a:t>()) return false;</a:t>
            </a:r>
          </a:p>
          <a:p>
            <a:r>
              <a:rPr lang="en-IN" sz="1200" dirty="0"/>
              <a:t>        Customer </a:t>
            </a:r>
            <a:r>
              <a:rPr lang="en-IN" sz="1200" dirty="0" err="1"/>
              <a:t>customer</a:t>
            </a:r>
            <a:r>
              <a:rPr lang="en-IN" sz="1200" dirty="0"/>
              <a:t> = (Customer) o;</a:t>
            </a:r>
          </a:p>
          <a:p>
            <a:r>
              <a:rPr lang="en-IN" sz="1200" dirty="0"/>
              <a:t>        return id == customer.id;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int </a:t>
            </a:r>
            <a:r>
              <a:rPr lang="en-IN" sz="1200" dirty="0" err="1"/>
              <a:t>hashCode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</a:t>
            </a:r>
            <a:r>
              <a:rPr lang="en-IN" sz="1200" dirty="0" err="1"/>
              <a:t>Objects.hash</a:t>
            </a:r>
            <a:r>
              <a:rPr lang="en-IN" sz="1200" dirty="0"/>
              <a:t>(id);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String </a:t>
            </a:r>
            <a:r>
              <a:rPr lang="en-IN" sz="1200" dirty="0" err="1"/>
              <a:t>toString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"Customer{" +</a:t>
            </a:r>
          </a:p>
          <a:p>
            <a:r>
              <a:rPr lang="en-IN" sz="1200" dirty="0"/>
              <a:t>                "id=" + id +</a:t>
            </a:r>
          </a:p>
          <a:p>
            <a:r>
              <a:rPr lang="en-IN" sz="1200" dirty="0"/>
              <a:t>                ", name='" + name + '\'' +</a:t>
            </a:r>
          </a:p>
          <a:p>
            <a:r>
              <a:rPr lang="en-IN" sz="1200" dirty="0"/>
              <a:t>                '}';   }}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0443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5A37-330E-486B-8694-641E44AC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 </a:t>
            </a:r>
            <a:r>
              <a:rPr lang="en-IN" dirty="0" err="1"/>
              <a:t>Userdefined</a:t>
            </a:r>
            <a:r>
              <a:rPr lang="en-IN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09E5-D3AF-43C9-AAAA-FDAC1989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HashSetUserDefinedObjectExample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Set&lt;Customer&gt; customers = new HashSet&lt;&gt;();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Customer(101, "Rajeev"));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Customer(102, "Sachin"));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Customer(103, "Chris"));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/*</a:t>
            </a:r>
          </a:p>
          <a:p>
            <a:pPr marL="0" indent="0">
              <a:buNone/>
            </a:pPr>
            <a:r>
              <a:rPr lang="en-IN" dirty="0"/>
              <a:t>          HashSet will use the `equals()` &amp; `</a:t>
            </a:r>
            <a:r>
              <a:rPr lang="en-IN" dirty="0" err="1"/>
              <a:t>hashCode</a:t>
            </a:r>
            <a:r>
              <a:rPr lang="en-IN" dirty="0"/>
              <a:t>()` implementations </a:t>
            </a:r>
          </a:p>
          <a:p>
            <a:pPr marL="0" indent="0">
              <a:buNone/>
            </a:pPr>
            <a:r>
              <a:rPr lang="en-IN" dirty="0"/>
              <a:t>          of the Customer class to check for duplicates and ignore them</a:t>
            </a:r>
          </a:p>
          <a:p>
            <a:pPr marL="0" indent="0">
              <a:buNone/>
            </a:pPr>
            <a:r>
              <a:rPr lang="en-IN" dirty="0"/>
              <a:t>        */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Customer(101, "Rajeev"));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(customers);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E30AE-56C6-47F2-84DA-AA5DB47F75D6}"/>
              </a:ext>
            </a:extLst>
          </p:cNvPr>
          <p:cNvSpPr/>
          <p:nvPr/>
        </p:nvSpPr>
        <p:spPr>
          <a:xfrm>
            <a:off x="6095999" y="2597426"/>
            <a:ext cx="5923721" cy="94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Output</a:t>
            </a:r>
          </a:p>
          <a:p>
            <a:r>
              <a:rPr lang="en-IN" dirty="0"/>
              <a:t>[Customer{id=101, name='Rajeev'}, Customer{id=102, name='Sachin'}, Customer{id=103, name='Chris</a:t>
            </a:r>
          </a:p>
        </p:txBody>
      </p:sp>
    </p:spTree>
    <p:extLst>
      <p:ext uri="{BB962C8B-B14F-4D97-AF65-F5344CB8AC3E}">
        <p14:creationId xmlns:p14="http://schemas.microsoft.com/office/powerpoint/2010/main" val="11004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FEC6-91E6-4A07-8DF0-72A9B7E2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Performance </a:t>
            </a:r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6FA058BD-703C-48AE-8D1E-5890EF9A8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9" y="2234406"/>
            <a:ext cx="7235686" cy="3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8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056-E2DE-4969-86C5-11AB53FA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2BE2-2288-44D5-893B-3FAF37E8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err="1"/>
              <a:t>ArrayList</a:t>
            </a:r>
            <a:r>
              <a:rPr lang="en-IN" dirty="0"/>
              <a:t> – items are ordered during insertion. Search operations on </a:t>
            </a:r>
            <a:r>
              <a:rPr lang="en-IN" dirty="0" err="1"/>
              <a:t>ArrayLists</a:t>
            </a:r>
            <a:r>
              <a:rPr lang="en-IN" dirty="0"/>
              <a:t> is faster compared to search operations on </a:t>
            </a:r>
            <a:r>
              <a:rPr lang="en-IN" dirty="0" err="1"/>
              <a:t>LinkedLists</a:t>
            </a:r>
            <a:endParaRPr lang="en-IN" dirty="0"/>
          </a:p>
          <a:p>
            <a:pPr fontAlgn="base"/>
            <a:r>
              <a:rPr lang="en-IN" b="1" dirty="0"/>
              <a:t>LinkedList</a:t>
            </a:r>
            <a:r>
              <a:rPr lang="en-IN" dirty="0"/>
              <a:t> – has fast adding to the start of the list, and fast deletion from the interior via iteration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2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3873-76C2-4899-9089-7BFC4728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D102-8B13-416D-9CF9-781818C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HashMap</a:t>
            </a:r>
            <a:r>
              <a:rPr lang="en-IN" dirty="0"/>
              <a:t> – use this implementation if the order of items while iterating is not important to you. HashMap has better performance compared to </a:t>
            </a:r>
            <a:r>
              <a:rPr lang="en-IN" dirty="0" err="1"/>
              <a:t>TreeMap</a:t>
            </a:r>
            <a:r>
              <a:rPr lang="en-IN" dirty="0"/>
              <a:t> and </a:t>
            </a:r>
            <a:r>
              <a:rPr lang="en-IN" dirty="0" err="1"/>
              <a:t>LinkedHashMap</a:t>
            </a:r>
            <a:endParaRPr lang="en-IN" dirty="0"/>
          </a:p>
          <a:p>
            <a:pPr fontAlgn="base"/>
            <a:r>
              <a:rPr lang="en-IN" b="1" dirty="0" err="1"/>
              <a:t>TreeMap</a:t>
            </a:r>
            <a:r>
              <a:rPr lang="en-IN" dirty="0"/>
              <a:t> – is ordered and sorted but slower compared to HashMap. </a:t>
            </a:r>
            <a:r>
              <a:rPr lang="en-IN" dirty="0" err="1"/>
              <a:t>TreeMap</a:t>
            </a:r>
            <a:r>
              <a:rPr lang="en-IN" dirty="0"/>
              <a:t> has ascending order of keys, according to its Comparator</a:t>
            </a:r>
          </a:p>
          <a:p>
            <a:pPr fontAlgn="base"/>
            <a:r>
              <a:rPr lang="en-IN" b="1" dirty="0" err="1"/>
              <a:t>LinkedHashMap</a:t>
            </a:r>
            <a:r>
              <a:rPr lang="en-IN" dirty="0"/>
              <a:t> – it orders items by key during insertion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B29A-9002-4556-81E7-6620AF80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68BD-255F-4EFD-8F75-61F52D22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HashSet</a:t>
            </a:r>
            <a:r>
              <a:rPr lang="en-IN" dirty="0"/>
              <a:t> – use this implementation if the order of items while iterating is not important to you. HashSet has better performance compared to </a:t>
            </a:r>
            <a:r>
              <a:rPr lang="en-IN" dirty="0" err="1"/>
              <a:t>TreeSet</a:t>
            </a:r>
            <a:r>
              <a:rPr lang="en-IN" dirty="0"/>
              <a:t> and </a:t>
            </a:r>
            <a:r>
              <a:rPr lang="en-IN" dirty="0" err="1"/>
              <a:t>LinkedHashSet</a:t>
            </a:r>
            <a:endParaRPr lang="en-IN" dirty="0"/>
          </a:p>
          <a:p>
            <a:pPr fontAlgn="base"/>
            <a:r>
              <a:rPr lang="en-IN" b="1" dirty="0" err="1"/>
              <a:t>LinkedHashSet</a:t>
            </a:r>
            <a:r>
              <a:rPr lang="en-IN" dirty="0"/>
              <a:t> – it orders items during insertion</a:t>
            </a:r>
          </a:p>
          <a:p>
            <a:pPr fontAlgn="base"/>
            <a:r>
              <a:rPr lang="en-IN" b="1" dirty="0" err="1"/>
              <a:t>TreeSet</a:t>
            </a:r>
            <a:r>
              <a:rPr lang="en-IN" dirty="0"/>
              <a:t> – has ascending order of keys, according to its Comparator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0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0AB439D4-F19B-4EBF-A262-8F55BA86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0"/>
            <a:ext cx="88789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7050-423B-494C-86EB-551C8EC9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</a:t>
            </a:r>
          </a:p>
        </p:txBody>
      </p:sp>
      <p:pic>
        <p:nvPicPr>
          <p:cNvPr id="6146" name="Picture 2" descr="java array">
            <a:extLst>
              <a:ext uri="{FF2B5EF4-FFF2-40B4-BE49-F238E27FC236}">
                <a16:creationId xmlns:a16="http://schemas.microsoft.com/office/drawing/2014/main" id="{EFDA7C24-3F76-4DF8-86E3-3B7EEE3D1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571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C4938-84BA-4DD5-8FA4-E18F89B3A857}"/>
              </a:ext>
            </a:extLst>
          </p:cNvPr>
          <p:cNvSpPr/>
          <p:nvPr/>
        </p:nvSpPr>
        <p:spPr>
          <a:xfrm>
            <a:off x="6096000" y="19012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Each item in an array is called an </a:t>
            </a:r>
            <a:r>
              <a:rPr lang="en-IN" b="1" i="1" dirty="0">
                <a:solidFill>
                  <a:srgbClr val="404040"/>
                </a:solidFill>
                <a:effectLst/>
                <a:latin typeface="Open Sans"/>
              </a:rPr>
              <a:t>element</a:t>
            </a:r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, and each element is accessed by its numerical </a:t>
            </a:r>
            <a:r>
              <a:rPr lang="en-IN" b="0" i="1" dirty="0">
                <a:solidFill>
                  <a:srgbClr val="404040"/>
                </a:solidFill>
                <a:effectLst/>
                <a:latin typeface="Open Sans"/>
              </a:rPr>
              <a:t>index</a:t>
            </a:r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. </a:t>
            </a:r>
          </a:p>
          <a:p>
            <a:pPr fontAlgn="base"/>
            <a:endParaRPr lang="en-IN" dirty="0">
              <a:solidFill>
                <a:srgbClr val="404040"/>
              </a:solidFill>
              <a:latin typeface="Open Sans"/>
            </a:endParaRPr>
          </a:p>
          <a:p>
            <a:pPr fontAlgn="base"/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As shown in the preceding illustration, numbering begins with 0. The 4th element, for example, would therefore be accessed at index 3.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9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4034</Words>
  <Application>Microsoft Office PowerPoint</Application>
  <PresentationFormat>Widescreen</PresentationFormat>
  <Paragraphs>530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Office Theme</vt:lpstr>
      <vt:lpstr>Collections</vt:lpstr>
      <vt:lpstr>What is a Collection</vt:lpstr>
      <vt:lpstr>Linked List</vt:lpstr>
      <vt:lpstr>Performance </vt:lpstr>
      <vt:lpstr>Choose the right Java List interface</vt:lpstr>
      <vt:lpstr>Choose the right Java Map interface</vt:lpstr>
      <vt:lpstr>Choose the right Java Set interface</vt:lpstr>
      <vt:lpstr>PowerPoint Presentation</vt:lpstr>
      <vt:lpstr>Array</vt:lpstr>
      <vt:lpstr>Initialize Array</vt:lpstr>
      <vt:lpstr>Put Values into Array</vt:lpstr>
      <vt:lpstr>Iterate over Arrays</vt:lpstr>
      <vt:lpstr>ArrayExample</vt:lpstr>
      <vt:lpstr>ArrayList</vt:lpstr>
      <vt:lpstr>ArrayList&lt;E&gt;</vt:lpstr>
      <vt:lpstr>Points to remember about ArrayList</vt:lpstr>
      <vt:lpstr>Creating an ArrayList and adding new elements to it </vt:lpstr>
      <vt:lpstr>Creating an ArrayList from another collection</vt:lpstr>
      <vt:lpstr>Accessing elements from an ArrayList</vt:lpstr>
      <vt:lpstr>Output</vt:lpstr>
      <vt:lpstr>Removing elements from an ArrayList</vt:lpstr>
      <vt:lpstr>Remove element from arraylist</vt:lpstr>
      <vt:lpstr>Search Elements in ArrayList</vt:lpstr>
      <vt:lpstr>ArrayList of user defined objects</vt:lpstr>
      <vt:lpstr>HashSet</vt:lpstr>
      <vt:lpstr>HashSet using the HashSet() constructor,</vt:lpstr>
      <vt:lpstr>Create HashSet From CollectionExample</vt:lpstr>
      <vt:lpstr>Iterating over a HashSet</vt:lpstr>
      <vt:lpstr>Iterate HashSet Example</vt:lpstr>
      <vt:lpstr>Output</vt:lpstr>
      <vt:lpstr>HashSet with Userdefined Object</vt:lpstr>
      <vt:lpstr>HashSet Userdefined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manisha shah</dc:creator>
  <cp:lastModifiedBy>manisha shah</cp:lastModifiedBy>
  <cp:revision>185</cp:revision>
  <dcterms:created xsi:type="dcterms:W3CDTF">2019-08-12T10:51:08Z</dcterms:created>
  <dcterms:modified xsi:type="dcterms:W3CDTF">2020-12-14T14:21:00Z</dcterms:modified>
</cp:coreProperties>
</file>