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C59B-1E3D-46D4-A2EB-242ED068B7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808A92-7EE3-40ED-A435-DD96C9AF6C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0D5E52-A513-41A9-A361-6FA1899FE4B5}"/>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5" name="Footer Placeholder 4">
            <a:extLst>
              <a:ext uri="{FF2B5EF4-FFF2-40B4-BE49-F238E27FC236}">
                <a16:creationId xmlns:a16="http://schemas.microsoft.com/office/drawing/2014/main" id="{88C33484-50EB-4061-8CB9-C0C7D5249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AB6AB-256D-4887-9464-55BD1AF8E398}"/>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199064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3FE7-5678-4790-AF65-D24A90398F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932A47-7340-4EBB-9A7E-B9C263673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5A2F84-572F-4EFF-8EC3-475B9F2D8F82}"/>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5" name="Footer Placeholder 4">
            <a:extLst>
              <a:ext uri="{FF2B5EF4-FFF2-40B4-BE49-F238E27FC236}">
                <a16:creationId xmlns:a16="http://schemas.microsoft.com/office/drawing/2014/main" id="{2946E2F6-4727-4439-B19C-6F2C19388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FD9F4-E6B3-45D0-9AF4-F42E16BC68FD}"/>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377554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03B041-0A3E-4FBC-96C6-90AAA34A40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E6F85-ED7B-4DBB-A180-141E937698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B3102-CE05-4789-B535-15F9C586DAC6}"/>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5" name="Footer Placeholder 4">
            <a:extLst>
              <a:ext uri="{FF2B5EF4-FFF2-40B4-BE49-F238E27FC236}">
                <a16:creationId xmlns:a16="http://schemas.microsoft.com/office/drawing/2014/main" id="{FED23804-37C8-42BC-8306-9E92B6AFD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2D87DB-E7BC-4DA7-9B00-7661F8F6E125}"/>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150174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65DE-25F3-4D66-9560-3BA7932FA9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C2F4C9-9392-449F-964E-5E5C03866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E3CC7-EA97-4822-B5B3-EE0F9556DB2F}"/>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5" name="Footer Placeholder 4">
            <a:extLst>
              <a:ext uri="{FF2B5EF4-FFF2-40B4-BE49-F238E27FC236}">
                <a16:creationId xmlns:a16="http://schemas.microsoft.com/office/drawing/2014/main" id="{0A84339B-2EFC-4618-B78A-E16637674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C286B9-775A-473B-AB81-D866E941BBEC}"/>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388678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2D8E-4B39-4CFC-828C-E101FCFB2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A75435-E9D0-4046-981F-40ADA3B8D0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B9FB5-BD66-4676-9DDC-3C30A4732BE1}"/>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5" name="Footer Placeholder 4">
            <a:extLst>
              <a:ext uri="{FF2B5EF4-FFF2-40B4-BE49-F238E27FC236}">
                <a16:creationId xmlns:a16="http://schemas.microsoft.com/office/drawing/2014/main" id="{C543D84D-C62A-4BDD-B417-EB2C80DDB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F4D94-D901-48C1-A7C3-B922C86794CB}"/>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313589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D540-1481-40E7-AFAD-35F2575E2A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058A1-09B9-4C92-83A9-D43CFD33DC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F56FEC-6647-4491-9E78-FA6A107FB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6923F0-DA45-41D5-B31C-33640155C865}"/>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6" name="Footer Placeholder 5">
            <a:extLst>
              <a:ext uri="{FF2B5EF4-FFF2-40B4-BE49-F238E27FC236}">
                <a16:creationId xmlns:a16="http://schemas.microsoft.com/office/drawing/2014/main" id="{5F2C3210-F8E3-45F1-AF6D-06A7EA142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7E4AF-F51D-4B78-958B-2776DB6488B3}"/>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278588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0811-207C-4ACE-BCAF-EA9ACD770F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AD970A-E313-45E9-B797-1D41FF156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7C1DE7-DCAF-4272-B923-DFC813362A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2382B7-8CAF-4411-AF78-F18D62064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6FFFB-03D7-445C-8FC6-289D20E38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8346BC-E4B3-4AE0-825C-F8CB53EEBDD0}"/>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8" name="Footer Placeholder 7">
            <a:extLst>
              <a:ext uri="{FF2B5EF4-FFF2-40B4-BE49-F238E27FC236}">
                <a16:creationId xmlns:a16="http://schemas.microsoft.com/office/drawing/2014/main" id="{8AAF1215-94B1-47E3-8E0E-E38E230C79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E247DC-1094-4C11-B770-E0B341683068}"/>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56940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E018-F37A-4B72-8480-95220C83B0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3FFDD3-1EF9-4B76-A38F-08AB47876D2B}"/>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4" name="Footer Placeholder 3">
            <a:extLst>
              <a:ext uri="{FF2B5EF4-FFF2-40B4-BE49-F238E27FC236}">
                <a16:creationId xmlns:a16="http://schemas.microsoft.com/office/drawing/2014/main" id="{3CF0D2E9-9226-4B68-8776-F960A2672F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E9A559-CDEA-4BD1-A434-4CF28CEE6852}"/>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425766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F4454-0A91-4BB8-BD49-1463EB4C3E8B}"/>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3" name="Footer Placeholder 2">
            <a:extLst>
              <a:ext uri="{FF2B5EF4-FFF2-40B4-BE49-F238E27FC236}">
                <a16:creationId xmlns:a16="http://schemas.microsoft.com/office/drawing/2014/main" id="{C94D7C65-8E98-4ADA-A0B0-CE211CBC7F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21C45-C7F4-4B4A-AC73-1AFF393CAA35}"/>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3132140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9AE2-7FFD-4B85-9592-8C8E848D9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33721D-ED0B-4095-976C-426CE3502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A9EA14-D159-4706-9001-6CF3978F0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704A5-1961-4C6E-9A30-4294F734D321}"/>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6" name="Footer Placeholder 5">
            <a:extLst>
              <a:ext uri="{FF2B5EF4-FFF2-40B4-BE49-F238E27FC236}">
                <a16:creationId xmlns:a16="http://schemas.microsoft.com/office/drawing/2014/main" id="{06D35031-FC44-4DD2-9EC0-85AB8B965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CAB8FD-3980-4BEF-8252-03A6C6AAAD4E}"/>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300722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09E8-EA4E-4E50-A817-93F432D26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F18A85-31C1-43AC-8F50-C53DE2F35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10474A-97AD-4076-AE9C-2E6FE3E19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24130-83BA-44F9-AD44-926025FCF914}"/>
              </a:ext>
            </a:extLst>
          </p:cNvPr>
          <p:cNvSpPr>
            <a:spLocks noGrp="1"/>
          </p:cNvSpPr>
          <p:nvPr>
            <p:ph type="dt" sz="half" idx="10"/>
          </p:nvPr>
        </p:nvSpPr>
        <p:spPr/>
        <p:txBody>
          <a:bodyPr/>
          <a:lstStyle/>
          <a:p>
            <a:fld id="{A57992EA-4687-4A67-9F5C-0DA2236DF8DE}" type="datetimeFigureOut">
              <a:rPr lang="en-IN" smtClean="0"/>
              <a:t>31-08-2019</a:t>
            </a:fld>
            <a:endParaRPr lang="en-IN"/>
          </a:p>
        </p:txBody>
      </p:sp>
      <p:sp>
        <p:nvSpPr>
          <p:cNvPr id="6" name="Footer Placeholder 5">
            <a:extLst>
              <a:ext uri="{FF2B5EF4-FFF2-40B4-BE49-F238E27FC236}">
                <a16:creationId xmlns:a16="http://schemas.microsoft.com/office/drawing/2014/main" id="{23B0D41B-2A58-47B5-8CFD-F062C96268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C964B-A06F-4EF1-9CC4-09E9D0CC22C9}"/>
              </a:ext>
            </a:extLst>
          </p:cNvPr>
          <p:cNvSpPr>
            <a:spLocks noGrp="1"/>
          </p:cNvSpPr>
          <p:nvPr>
            <p:ph type="sldNum" sz="quarter" idx="12"/>
          </p:nvPr>
        </p:nvSpPr>
        <p:spPr/>
        <p:txBody>
          <a:bodyPr/>
          <a:lstStyle/>
          <a:p>
            <a:fld id="{C704BEE2-BFA1-4A25-BEC1-C241810214AD}" type="slidenum">
              <a:rPr lang="en-IN" smtClean="0"/>
              <a:t>‹#›</a:t>
            </a:fld>
            <a:endParaRPr lang="en-IN"/>
          </a:p>
        </p:txBody>
      </p:sp>
    </p:spTree>
    <p:extLst>
      <p:ext uri="{BB962C8B-B14F-4D97-AF65-F5344CB8AC3E}">
        <p14:creationId xmlns:p14="http://schemas.microsoft.com/office/powerpoint/2010/main" val="235266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E04361-3C74-494C-92F5-6A8262B025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9E8F48-6030-4D74-8A1F-34BB6C2E4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1A039A-7577-4E20-9D93-EA114D250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992EA-4687-4A67-9F5C-0DA2236DF8DE}" type="datetimeFigureOut">
              <a:rPr lang="en-IN" smtClean="0"/>
              <a:t>31-08-2019</a:t>
            </a:fld>
            <a:endParaRPr lang="en-IN"/>
          </a:p>
        </p:txBody>
      </p:sp>
      <p:sp>
        <p:nvSpPr>
          <p:cNvPr id="5" name="Footer Placeholder 4">
            <a:extLst>
              <a:ext uri="{FF2B5EF4-FFF2-40B4-BE49-F238E27FC236}">
                <a16:creationId xmlns:a16="http://schemas.microsoft.com/office/drawing/2014/main" id="{EF2A6886-9AF9-42CD-9D2E-525C4347D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02C65C-D3C3-4B37-AB79-5336D32DE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4BEE2-BFA1-4A25-BEC1-C241810214AD}" type="slidenum">
              <a:rPr lang="en-IN" smtClean="0"/>
              <a:t>‹#›</a:t>
            </a:fld>
            <a:endParaRPr lang="en-IN"/>
          </a:p>
        </p:txBody>
      </p:sp>
    </p:spTree>
    <p:extLst>
      <p:ext uri="{BB962C8B-B14F-4D97-AF65-F5344CB8AC3E}">
        <p14:creationId xmlns:p14="http://schemas.microsoft.com/office/powerpoint/2010/main" val="1642354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atlassian.com/git/tutorials/learn-git-with-bitbucket-clou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F713-53AA-47A4-A0E4-E1B11A481D5D}"/>
              </a:ext>
            </a:extLst>
          </p:cNvPr>
          <p:cNvSpPr>
            <a:spLocks noGrp="1"/>
          </p:cNvSpPr>
          <p:nvPr>
            <p:ph type="ctrTitle"/>
          </p:nvPr>
        </p:nvSpPr>
        <p:spPr/>
        <p:txBody>
          <a:bodyPr/>
          <a:lstStyle/>
          <a:p>
            <a:r>
              <a:rPr lang="en-IN" dirty="0"/>
              <a:t>Git</a:t>
            </a:r>
          </a:p>
        </p:txBody>
      </p:sp>
      <p:sp>
        <p:nvSpPr>
          <p:cNvPr id="3" name="Subtitle 2">
            <a:extLst>
              <a:ext uri="{FF2B5EF4-FFF2-40B4-BE49-F238E27FC236}">
                <a16:creationId xmlns:a16="http://schemas.microsoft.com/office/drawing/2014/main" id="{852FDADE-35C1-4A47-984D-8845AB154ED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2129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4607-7516-4BB3-AAE5-98676FBBC09C}"/>
              </a:ext>
            </a:extLst>
          </p:cNvPr>
          <p:cNvSpPr>
            <a:spLocks noGrp="1"/>
          </p:cNvSpPr>
          <p:nvPr>
            <p:ph type="title"/>
          </p:nvPr>
        </p:nvSpPr>
        <p:spPr/>
        <p:txBody>
          <a:bodyPr/>
          <a:lstStyle/>
          <a:p>
            <a:pPr algn="ctr"/>
            <a:r>
              <a:rPr lang="en-IN" b="1" dirty="0"/>
              <a:t>Local Repository</a:t>
            </a:r>
            <a:endParaRPr lang="en-IN" dirty="0"/>
          </a:p>
        </p:txBody>
      </p:sp>
      <p:sp>
        <p:nvSpPr>
          <p:cNvPr id="3" name="Content Placeholder 2">
            <a:extLst>
              <a:ext uri="{FF2B5EF4-FFF2-40B4-BE49-F238E27FC236}">
                <a16:creationId xmlns:a16="http://schemas.microsoft.com/office/drawing/2014/main" id="{11FDA165-77F6-4DD5-A157-4E4AFEB9E356}"/>
              </a:ext>
            </a:extLst>
          </p:cNvPr>
          <p:cNvSpPr>
            <a:spLocks noGrp="1"/>
          </p:cNvSpPr>
          <p:nvPr>
            <p:ph idx="1"/>
          </p:nvPr>
        </p:nvSpPr>
        <p:spPr/>
        <p:txBody>
          <a:bodyPr/>
          <a:lstStyle/>
          <a:p>
            <a:pPr marL="0" indent="0">
              <a:buNone/>
            </a:pPr>
            <a:r>
              <a:rPr lang="en-IN" dirty="0"/>
              <a:t>Every VCS tool provides a private workplace as a working copy. Developers make changes in their private workplace and after commit, these changes become a part of the repository. </a:t>
            </a:r>
          </a:p>
          <a:p>
            <a:pPr marL="0" indent="0">
              <a:buNone/>
            </a:pPr>
            <a:r>
              <a:rPr lang="en-IN" dirty="0"/>
              <a:t>Git takes it one step further by providing them a private copy of the whole repository. </a:t>
            </a:r>
          </a:p>
          <a:p>
            <a:pPr marL="0" indent="0">
              <a:buNone/>
            </a:pPr>
            <a:r>
              <a:rPr lang="en-IN" dirty="0"/>
              <a:t>Users can perform many operations with this repository such as add file, remove file, rename file, move file, commit changes, and many more.</a:t>
            </a:r>
          </a:p>
        </p:txBody>
      </p:sp>
    </p:spTree>
    <p:extLst>
      <p:ext uri="{BB962C8B-B14F-4D97-AF65-F5344CB8AC3E}">
        <p14:creationId xmlns:p14="http://schemas.microsoft.com/office/powerpoint/2010/main" val="378427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7750-702B-4938-9498-F3F7A5B82457}"/>
              </a:ext>
            </a:extLst>
          </p:cNvPr>
          <p:cNvSpPr>
            <a:spLocks noGrp="1"/>
          </p:cNvSpPr>
          <p:nvPr>
            <p:ph type="title"/>
          </p:nvPr>
        </p:nvSpPr>
        <p:spPr/>
        <p:txBody>
          <a:bodyPr/>
          <a:lstStyle/>
          <a:p>
            <a:pPr algn="ctr"/>
            <a:r>
              <a:rPr lang="en-IN" dirty="0"/>
              <a:t>Basic workflow of Git.</a:t>
            </a:r>
          </a:p>
        </p:txBody>
      </p:sp>
      <p:sp>
        <p:nvSpPr>
          <p:cNvPr id="3" name="Content Placeholder 2">
            <a:extLst>
              <a:ext uri="{FF2B5EF4-FFF2-40B4-BE49-F238E27FC236}">
                <a16:creationId xmlns:a16="http://schemas.microsoft.com/office/drawing/2014/main" id="{845686F3-E2EE-4C9D-BFFF-BDD71E1831DC}"/>
              </a:ext>
            </a:extLst>
          </p:cNvPr>
          <p:cNvSpPr>
            <a:spLocks noGrp="1"/>
          </p:cNvSpPr>
          <p:nvPr>
            <p:ph idx="1"/>
          </p:nvPr>
        </p:nvSpPr>
        <p:spPr>
          <a:xfrm>
            <a:off x="838200" y="1825625"/>
            <a:ext cx="5257800" cy="4351338"/>
          </a:xfrm>
        </p:spPr>
        <p:txBody>
          <a:bodyPr/>
          <a:lstStyle/>
          <a:p>
            <a:r>
              <a:rPr lang="en-IN" b="1" dirty="0"/>
              <a:t>Step 1</a:t>
            </a:r>
            <a:r>
              <a:rPr lang="en-IN" dirty="0"/>
              <a:t> − You modify a file from the working directory.</a:t>
            </a:r>
          </a:p>
          <a:p>
            <a:r>
              <a:rPr lang="en-IN" b="1" dirty="0"/>
              <a:t>Step 2</a:t>
            </a:r>
            <a:r>
              <a:rPr lang="en-IN" dirty="0"/>
              <a:t> − You add these files to the staging area.</a:t>
            </a:r>
          </a:p>
          <a:p>
            <a:r>
              <a:rPr lang="en-IN" b="1" dirty="0"/>
              <a:t>Step 3</a:t>
            </a:r>
            <a:r>
              <a:rPr lang="en-IN" dirty="0"/>
              <a:t> − You perform commit operation that moves the files from the staging area. After push operation, it stores the changes permanently to the Git repository.</a:t>
            </a:r>
          </a:p>
          <a:p>
            <a:pPr marL="0" indent="0">
              <a:buNone/>
            </a:pPr>
            <a:endParaRPr lang="en-IN" dirty="0"/>
          </a:p>
        </p:txBody>
      </p:sp>
      <p:pic>
        <p:nvPicPr>
          <p:cNvPr id="5" name="Picture 4">
            <a:extLst>
              <a:ext uri="{FF2B5EF4-FFF2-40B4-BE49-F238E27FC236}">
                <a16:creationId xmlns:a16="http://schemas.microsoft.com/office/drawing/2014/main" id="{E9CBBB92-52DA-4901-AB1D-17DF00091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912" y="1835283"/>
            <a:ext cx="4553585" cy="3896269"/>
          </a:xfrm>
          <a:prstGeom prst="rect">
            <a:avLst/>
          </a:prstGeom>
        </p:spPr>
      </p:pic>
    </p:spTree>
    <p:extLst>
      <p:ext uri="{BB962C8B-B14F-4D97-AF65-F5344CB8AC3E}">
        <p14:creationId xmlns:p14="http://schemas.microsoft.com/office/powerpoint/2010/main" val="178816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C5DCA5-17BE-4C99-A738-1C746AAE639C}"/>
              </a:ext>
            </a:extLst>
          </p:cNvPr>
          <p:cNvSpPr/>
          <p:nvPr/>
        </p:nvSpPr>
        <p:spPr>
          <a:xfrm>
            <a:off x="636104" y="1683026"/>
            <a:ext cx="10972800" cy="1815882"/>
          </a:xfrm>
          <a:prstGeom prst="rect">
            <a:avLst/>
          </a:prstGeom>
        </p:spPr>
        <p:txBody>
          <a:bodyPr wrap="square">
            <a:spAutoFit/>
          </a:bodyPr>
          <a:lstStyle/>
          <a:p>
            <a:r>
              <a:rPr lang="en-IN" sz="2800" dirty="0"/>
              <a:t>Suppose you modified two files, namely “</a:t>
            </a:r>
            <a:r>
              <a:rPr lang="en-IN" sz="2800" dirty="0" err="1"/>
              <a:t>sort.c</a:t>
            </a:r>
            <a:r>
              <a:rPr lang="en-IN" sz="2800" dirty="0"/>
              <a:t>” and “</a:t>
            </a:r>
            <a:r>
              <a:rPr lang="en-IN" sz="2800" dirty="0" err="1"/>
              <a:t>search.c</a:t>
            </a:r>
            <a:r>
              <a:rPr lang="en-IN" sz="2800" dirty="0"/>
              <a:t>” and you want two different commits for each operation. You can add one file in the staging area and do commit. After the first commit, repeat the same procedure for another file.</a:t>
            </a:r>
          </a:p>
        </p:txBody>
      </p:sp>
    </p:spTree>
    <p:extLst>
      <p:ext uri="{BB962C8B-B14F-4D97-AF65-F5344CB8AC3E}">
        <p14:creationId xmlns:p14="http://schemas.microsoft.com/office/powerpoint/2010/main" val="279755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5552-504E-4E3F-8D81-475581B53D38}"/>
              </a:ext>
            </a:extLst>
          </p:cNvPr>
          <p:cNvSpPr>
            <a:spLocks noGrp="1"/>
          </p:cNvSpPr>
          <p:nvPr>
            <p:ph type="title"/>
          </p:nvPr>
        </p:nvSpPr>
        <p:spPr/>
        <p:txBody>
          <a:bodyPr/>
          <a:lstStyle/>
          <a:p>
            <a:pPr algn="ctr"/>
            <a:r>
              <a:rPr lang="en-IN" dirty="0"/>
              <a:t>Install Git and Create GitHub account</a:t>
            </a:r>
          </a:p>
        </p:txBody>
      </p:sp>
      <p:sp>
        <p:nvSpPr>
          <p:cNvPr id="3" name="Content Placeholder 2">
            <a:extLst>
              <a:ext uri="{FF2B5EF4-FFF2-40B4-BE49-F238E27FC236}">
                <a16:creationId xmlns:a16="http://schemas.microsoft.com/office/drawing/2014/main" id="{F3AF7E5E-9465-458B-B1EB-F382EED6986F}"/>
              </a:ext>
            </a:extLst>
          </p:cNvPr>
          <p:cNvSpPr>
            <a:spLocks noGrp="1"/>
          </p:cNvSpPr>
          <p:nvPr>
            <p:ph idx="1"/>
          </p:nvPr>
        </p:nvSpPr>
        <p:spPr>
          <a:xfrm>
            <a:off x="344556" y="1563757"/>
            <a:ext cx="6149009" cy="4613206"/>
          </a:xfrm>
        </p:spPr>
        <p:txBody>
          <a:bodyPr>
            <a:normAutofit fontScale="92500" lnSpcReduction="10000"/>
          </a:bodyPr>
          <a:lstStyle/>
          <a:p>
            <a:pPr marL="0" indent="0">
              <a:buNone/>
            </a:pPr>
            <a:r>
              <a:rPr lang="en-IN" b="1" dirty="0"/>
              <a:t>Step1:</a:t>
            </a:r>
            <a:endParaRPr lang="en-IN" b="1" dirty="0">
              <a:hlinkClick r:id="rId2"/>
            </a:endParaRPr>
          </a:p>
          <a:p>
            <a:pPr marL="0" indent="0">
              <a:buNone/>
            </a:pPr>
            <a:r>
              <a:rPr lang="en-IN" dirty="0">
                <a:hlinkClick r:id="rId2"/>
              </a:rPr>
              <a:t>https://git-scm.com/download/win</a:t>
            </a:r>
            <a:endParaRPr lang="en-IN" dirty="0"/>
          </a:p>
          <a:p>
            <a:r>
              <a:rPr lang="en-IN" dirty="0"/>
              <a:t>Download from above </a:t>
            </a:r>
            <a:r>
              <a:rPr lang="en-IN" dirty="0" err="1"/>
              <a:t>url</a:t>
            </a:r>
            <a:r>
              <a:rPr lang="en-IN" dirty="0"/>
              <a:t> </a:t>
            </a:r>
          </a:p>
          <a:p>
            <a:pPr marL="0" indent="0">
              <a:buNone/>
            </a:pPr>
            <a:r>
              <a:rPr lang="en-IN" b="1" dirty="0"/>
              <a:t>Step 2: Create a local git repository </a:t>
            </a:r>
          </a:p>
          <a:p>
            <a:r>
              <a:rPr lang="en-IN" b="1" dirty="0"/>
              <a:t>Initializing a Repository in an Existing Directory</a:t>
            </a:r>
          </a:p>
          <a:p>
            <a:r>
              <a:rPr lang="en-IN" dirty="0"/>
              <a:t>If you have a project directory that is currently not under version control and you want to start controlling it with Git, you first need to go to that project’s directory. </a:t>
            </a:r>
          </a:p>
          <a:p>
            <a:pPr marL="0" indent="0">
              <a:buNone/>
            </a:pPr>
            <a:endParaRPr lang="en-IN" dirty="0"/>
          </a:p>
        </p:txBody>
      </p:sp>
      <p:sp>
        <p:nvSpPr>
          <p:cNvPr id="5" name="Rectangle 4">
            <a:extLst>
              <a:ext uri="{FF2B5EF4-FFF2-40B4-BE49-F238E27FC236}">
                <a16:creationId xmlns:a16="http://schemas.microsoft.com/office/drawing/2014/main" id="{CCADCB39-C89F-4129-8A26-24C92A0E8EC4}"/>
              </a:ext>
            </a:extLst>
          </p:cNvPr>
          <p:cNvSpPr/>
          <p:nvPr/>
        </p:nvSpPr>
        <p:spPr>
          <a:xfrm>
            <a:off x="7156174" y="1563757"/>
            <a:ext cx="4399722" cy="3785652"/>
          </a:xfrm>
          <a:prstGeom prst="rect">
            <a:avLst/>
          </a:prstGeom>
        </p:spPr>
        <p:txBody>
          <a:bodyPr wrap="square">
            <a:spAutoFit/>
          </a:bodyPr>
          <a:lstStyle/>
          <a:p>
            <a:endParaRPr lang="en-IN" sz="2000" b="1" dirty="0"/>
          </a:p>
          <a:p>
            <a:endParaRPr lang="en-IN" sz="2000" b="1" dirty="0"/>
          </a:p>
          <a:p>
            <a:r>
              <a:rPr lang="en-IN" sz="2000" b="1" dirty="0"/>
              <a:t>for Windows:</a:t>
            </a:r>
          </a:p>
          <a:p>
            <a:r>
              <a:rPr lang="en-IN" sz="2000" b="1" dirty="0"/>
              <a:t>$ cd /c/user/</a:t>
            </a:r>
            <a:r>
              <a:rPr lang="en-IN" sz="2000" b="1" dirty="0" err="1"/>
              <a:t>my_project</a:t>
            </a:r>
            <a:endParaRPr lang="en-IN" sz="2000" b="1" dirty="0"/>
          </a:p>
          <a:p>
            <a:r>
              <a:rPr lang="en-IN" sz="2000" b="1" dirty="0"/>
              <a:t>and type:</a:t>
            </a:r>
          </a:p>
          <a:p>
            <a:r>
              <a:rPr lang="en-IN" sz="2000" b="1" dirty="0"/>
              <a:t>$ git </a:t>
            </a:r>
            <a:r>
              <a:rPr lang="en-IN" sz="2000" b="1" dirty="0" err="1"/>
              <a:t>init</a:t>
            </a:r>
            <a:endParaRPr lang="en-IN" sz="2000" b="1" dirty="0"/>
          </a:p>
          <a:p>
            <a:r>
              <a:rPr lang="en-IN" sz="2000" b="1" dirty="0"/>
              <a:t>This creates a new subdirectory named .git that contains all of your necessary repository files — </a:t>
            </a:r>
          </a:p>
          <a:p>
            <a:r>
              <a:rPr lang="en-IN" sz="2000" b="1" dirty="0"/>
              <a:t>a Git repository skeleton. At this point, nothing in your project is tracked yet.</a:t>
            </a:r>
          </a:p>
          <a:p>
            <a:endParaRPr lang="en-IN" sz="2000" b="1" dirty="0"/>
          </a:p>
        </p:txBody>
      </p:sp>
    </p:spTree>
    <p:extLst>
      <p:ext uri="{BB962C8B-B14F-4D97-AF65-F5344CB8AC3E}">
        <p14:creationId xmlns:p14="http://schemas.microsoft.com/office/powerpoint/2010/main" val="84726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144F-F66C-470D-A8CB-42C27256AD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4474E3-5227-4F89-82F1-D1D64F9364BA}"/>
              </a:ext>
            </a:extLst>
          </p:cNvPr>
          <p:cNvSpPr>
            <a:spLocks noGrp="1"/>
          </p:cNvSpPr>
          <p:nvPr>
            <p:ph idx="1"/>
          </p:nvPr>
        </p:nvSpPr>
        <p:spPr/>
        <p:txBody>
          <a:bodyPr>
            <a:normAutofit/>
          </a:bodyPr>
          <a:lstStyle/>
          <a:p>
            <a:pPr marL="0" indent="0">
              <a:buNone/>
            </a:pPr>
            <a:r>
              <a:rPr lang="en-IN" dirty="0"/>
              <a:t>If you want to start version-controlling existing files (as opposed to an empty directory), you should probably begin tracking those files and do an initial commit. You can accomplish that with a few git add commands that specify the files you want to track, followed by a git commit:</a:t>
            </a:r>
          </a:p>
          <a:p>
            <a:pPr marL="0" indent="0">
              <a:buNone/>
            </a:pPr>
            <a:endParaRPr lang="en-IN" dirty="0"/>
          </a:p>
          <a:p>
            <a:pPr marL="0" indent="0">
              <a:buNone/>
            </a:pPr>
            <a:r>
              <a:rPr lang="en-IN" dirty="0"/>
              <a:t>$ git add *.c</a:t>
            </a:r>
          </a:p>
          <a:p>
            <a:pPr marL="0" indent="0">
              <a:buNone/>
            </a:pPr>
            <a:r>
              <a:rPr lang="en-IN" dirty="0"/>
              <a:t>$ git add LICENSE</a:t>
            </a:r>
          </a:p>
          <a:p>
            <a:pPr marL="0" indent="0">
              <a:buNone/>
            </a:pPr>
            <a:r>
              <a:rPr lang="en-IN" dirty="0"/>
              <a:t>$ git commit -m 'initial project version'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9190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E19B-CB27-431D-BDE3-2C3B167E5E45}"/>
              </a:ext>
            </a:extLst>
          </p:cNvPr>
          <p:cNvSpPr>
            <a:spLocks noGrp="1"/>
          </p:cNvSpPr>
          <p:nvPr>
            <p:ph type="title"/>
          </p:nvPr>
        </p:nvSpPr>
        <p:spPr/>
        <p:txBody>
          <a:bodyPr/>
          <a:lstStyle/>
          <a:p>
            <a:r>
              <a:rPr lang="en-IN" b="1" dirty="0"/>
              <a:t>Cloning an Existing Repository</a:t>
            </a:r>
            <a:endParaRPr lang="en-IN" dirty="0"/>
          </a:p>
        </p:txBody>
      </p:sp>
      <p:sp>
        <p:nvSpPr>
          <p:cNvPr id="4" name="Rectangle 1">
            <a:extLst>
              <a:ext uri="{FF2B5EF4-FFF2-40B4-BE49-F238E27FC236}">
                <a16:creationId xmlns:a16="http://schemas.microsoft.com/office/drawing/2014/main" id="{900A55C2-0828-4E41-B82E-E733F3E35CA1}"/>
              </a:ext>
            </a:extLst>
          </p:cNvPr>
          <p:cNvSpPr>
            <a:spLocks noGrp="1" noChangeArrowheads="1"/>
          </p:cNvSpPr>
          <p:nvPr>
            <p:ph idx="1"/>
          </p:nvPr>
        </p:nvSpPr>
        <p:spPr bwMode="auto">
          <a:xfrm>
            <a:off x="1" y="1510546"/>
            <a:ext cx="121920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If you want to get a copy of an existing Git repository — for example, a project you’d like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contribute to — the command you need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git clone</a:t>
            </a:r>
            <a:r>
              <a:rPr kumimoji="0" lang="en-US" altLang="en-US" sz="1600" b="0" i="0" u="none" strike="noStrike" cap="none" normalizeH="0" baseline="0" dirty="0">
                <a:ln>
                  <a:noFill/>
                </a:ln>
                <a:solidFill>
                  <a:schemeClr val="tx1"/>
                </a:solidFill>
                <a:effectLst/>
              </a:rPr>
              <a:t>. </a:t>
            </a:r>
          </a:p>
          <a:p>
            <a:pPr marL="0" lvl="0" indent="0" eaLnBrk="0" fontAlgn="base" hangingPunct="0">
              <a:lnSpc>
                <a:spcPct val="100000"/>
              </a:lnSpc>
              <a:spcBef>
                <a:spcPct val="0"/>
              </a:spcBef>
              <a:spcAft>
                <a:spcPct val="0"/>
              </a:spcAft>
              <a:buNone/>
            </a:pPr>
            <a:endParaRPr kumimoji="0" lang="en-IN" altLang="en-US" sz="16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IN" altLang="en-US" sz="1600" b="0" i="0" u="none" strike="noStrike" cap="none" normalizeH="0" baseline="0" dirty="0">
                <a:ln>
                  <a:noFill/>
                </a:ln>
                <a:solidFill>
                  <a:schemeClr val="tx1"/>
                </a:solidFill>
                <a:effectLst/>
                <a:latin typeface="Arial" panose="020B0604020202020204" pitchFamily="34" charset="0"/>
              </a:rPr>
              <a:t>You clone a repository with git clone &lt;</a:t>
            </a:r>
            <a:r>
              <a:rPr kumimoji="0" lang="en-IN" altLang="en-US" sz="1600" b="0" i="0" u="none" strike="noStrike" cap="none" normalizeH="0" baseline="0" dirty="0" err="1">
                <a:ln>
                  <a:noFill/>
                </a:ln>
                <a:solidFill>
                  <a:schemeClr val="tx1"/>
                </a:solidFill>
                <a:effectLst/>
                <a:latin typeface="Arial" panose="020B0604020202020204" pitchFamily="34" charset="0"/>
              </a:rPr>
              <a:t>url</a:t>
            </a:r>
            <a:r>
              <a:rPr kumimoji="0" lang="en-IN" altLang="en-US" sz="1600" b="0" i="0" u="none" strike="noStrike" cap="none" normalizeH="0" baseline="0" dirty="0">
                <a:ln>
                  <a:noFill/>
                </a:ln>
                <a:solidFill>
                  <a:schemeClr val="tx1"/>
                </a:solidFill>
                <a:effectLst/>
                <a:latin typeface="Arial" panose="020B0604020202020204" pitchFamily="34" charset="0"/>
              </a:rPr>
              <a:t>&gt;. For example, if you want to clone the Git linkable library called libgit2, you can do so like this:</a:t>
            </a:r>
          </a:p>
          <a:p>
            <a:pPr marL="0" lvl="0" indent="0" eaLnBrk="0" fontAlgn="base" hangingPunct="0">
              <a:lnSpc>
                <a:spcPct val="100000"/>
              </a:lnSpc>
              <a:spcBef>
                <a:spcPct val="0"/>
              </a:spcBef>
              <a:spcAft>
                <a:spcPct val="0"/>
              </a:spcAft>
              <a:buNone/>
            </a:pPr>
            <a:endParaRPr kumimoji="0" lang="en-IN" altLang="en-US" sz="16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IN" altLang="en-US" sz="1600" b="1" i="0" u="none" strike="noStrike" cap="none" normalizeH="0" baseline="0" dirty="0">
                <a:ln>
                  <a:noFill/>
                </a:ln>
                <a:solidFill>
                  <a:schemeClr val="tx1"/>
                </a:solidFill>
                <a:effectLst/>
                <a:latin typeface="Arial" panose="020B0604020202020204" pitchFamily="34" charset="0"/>
              </a:rPr>
              <a:t>$ git clone https://github.com/libgit2/libgit2</a:t>
            </a:r>
          </a:p>
          <a:p>
            <a:pPr marL="0" lvl="0" indent="0" eaLnBrk="0" fontAlgn="base" hangingPunct="0">
              <a:lnSpc>
                <a:spcPct val="100000"/>
              </a:lnSpc>
              <a:spcBef>
                <a:spcPct val="0"/>
              </a:spcBef>
              <a:spcAft>
                <a:spcPct val="0"/>
              </a:spcAft>
              <a:buNone/>
            </a:pPr>
            <a:endParaRPr kumimoji="0" lang="en-IN" altLang="en-US" sz="16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IN" altLang="en-US" sz="1600" b="0" i="0" u="none" strike="noStrike" cap="none" normalizeH="0" baseline="0" dirty="0">
                <a:ln>
                  <a:noFill/>
                </a:ln>
                <a:solidFill>
                  <a:schemeClr val="tx1"/>
                </a:solidFill>
                <a:effectLst/>
                <a:latin typeface="Arial" panose="020B0604020202020204" pitchFamily="34" charset="0"/>
              </a:rPr>
              <a:t>That creates a directory named libgit2, initializes a .git directory inside it, pulls down all the data for that repository, and checks out a working copy of the latest version. If you go into the new libgit2 directory that was just created, you’ll see the project files in there, ready to be worked on or used.</a:t>
            </a:r>
          </a:p>
          <a:p>
            <a:pPr marL="0" lvl="0" indent="0" eaLnBrk="0" fontAlgn="base" hangingPunct="0">
              <a:lnSpc>
                <a:spcPct val="100000"/>
              </a:lnSpc>
              <a:spcBef>
                <a:spcPct val="0"/>
              </a:spcBef>
              <a:spcAft>
                <a:spcPct val="0"/>
              </a:spcAft>
              <a:buNone/>
            </a:pPr>
            <a:endParaRPr kumimoji="0" lang="en-IN" altLang="en-US" sz="16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IN" altLang="en-US" sz="1600" b="0" i="0" u="none" strike="noStrike" cap="none" normalizeH="0" baseline="0" dirty="0">
                <a:ln>
                  <a:noFill/>
                </a:ln>
                <a:solidFill>
                  <a:schemeClr val="tx1"/>
                </a:solidFill>
                <a:effectLst/>
                <a:latin typeface="Arial" panose="020B0604020202020204" pitchFamily="34" charset="0"/>
              </a:rPr>
              <a:t>If you want to clone the repository into a directory named something other than libgit2, you can specify the new directory name as an additional argument:</a:t>
            </a:r>
          </a:p>
          <a:p>
            <a:pPr marL="0" lvl="0" indent="0" eaLnBrk="0" fontAlgn="base" hangingPunct="0">
              <a:lnSpc>
                <a:spcPct val="100000"/>
              </a:lnSpc>
              <a:spcBef>
                <a:spcPct val="0"/>
              </a:spcBef>
              <a:spcAft>
                <a:spcPct val="0"/>
              </a:spcAft>
              <a:buNone/>
            </a:pPr>
            <a:endParaRPr kumimoji="0" lang="en-IN" altLang="en-US" sz="16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IN" altLang="en-US" sz="1600" b="1" i="0" u="none" strike="noStrike" cap="none" normalizeH="0" baseline="0" dirty="0">
                <a:ln>
                  <a:noFill/>
                </a:ln>
                <a:solidFill>
                  <a:schemeClr val="tx1"/>
                </a:solidFill>
                <a:effectLst/>
                <a:latin typeface="Arial" panose="020B0604020202020204" pitchFamily="34" charset="0"/>
              </a:rPr>
              <a:t>$ git clone https://github.com/libgit2/libgit2 </a:t>
            </a:r>
            <a:r>
              <a:rPr kumimoji="0" lang="en-IN" altLang="en-US" sz="1600" b="1" i="0" u="none" strike="noStrike" cap="none" normalizeH="0" baseline="0" dirty="0" err="1">
                <a:ln>
                  <a:noFill/>
                </a:ln>
                <a:solidFill>
                  <a:schemeClr val="tx1"/>
                </a:solidFill>
                <a:effectLst/>
                <a:latin typeface="Arial" panose="020B0604020202020204" pitchFamily="34" charset="0"/>
              </a:rPr>
              <a:t>mylibgit</a:t>
            </a:r>
            <a:endParaRPr kumimoji="0" lang="en-IN" altLang="en-US" sz="1600" b="1"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IN" altLang="en-US" sz="16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IN" altLang="en-US" sz="1600" b="0" i="0" u="none" strike="noStrike" cap="none" normalizeH="0" baseline="0" dirty="0">
                <a:ln>
                  <a:noFill/>
                </a:ln>
                <a:solidFill>
                  <a:schemeClr val="tx1"/>
                </a:solidFill>
                <a:effectLst/>
                <a:latin typeface="Arial" panose="020B0604020202020204" pitchFamily="34" charset="0"/>
              </a:rPr>
              <a:t>That command does the same thing as the previous one, but the target directory is called </a:t>
            </a:r>
            <a:r>
              <a:rPr kumimoji="0" lang="en-IN" altLang="en-US" sz="1600" b="0" i="0" u="none" strike="noStrike" cap="none" normalizeH="0" baseline="0" dirty="0" err="1">
                <a:ln>
                  <a:noFill/>
                </a:ln>
                <a:solidFill>
                  <a:schemeClr val="tx1"/>
                </a:solidFill>
                <a:effectLst/>
                <a:latin typeface="Arial" panose="020B0604020202020204" pitchFamily="34" charset="0"/>
              </a:rPr>
              <a:t>mylibgit</a:t>
            </a:r>
            <a:r>
              <a:rPr kumimoji="0" lang="en-IN"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825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17393B-CF95-4173-BE28-91EB86122AEF}"/>
              </a:ext>
            </a:extLst>
          </p:cNvPr>
          <p:cNvPicPr>
            <a:picLocks noChangeAspect="1"/>
          </p:cNvPicPr>
          <p:nvPr/>
        </p:nvPicPr>
        <p:blipFill rotWithShape="1">
          <a:blip r:embed="rId2"/>
          <a:srcRect l="1739" t="6935" r="13696" b="9545"/>
          <a:stretch/>
        </p:blipFill>
        <p:spPr>
          <a:xfrm>
            <a:off x="0" y="0"/>
            <a:ext cx="11900452" cy="6858000"/>
          </a:xfrm>
          <a:prstGeom prst="rect">
            <a:avLst/>
          </a:prstGeom>
        </p:spPr>
      </p:pic>
    </p:spTree>
    <p:extLst>
      <p:ext uri="{BB962C8B-B14F-4D97-AF65-F5344CB8AC3E}">
        <p14:creationId xmlns:p14="http://schemas.microsoft.com/office/powerpoint/2010/main" val="105292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376F-A715-41B3-872C-104F054FFCB7}"/>
              </a:ext>
            </a:extLst>
          </p:cNvPr>
          <p:cNvSpPr>
            <a:spLocks noGrp="1"/>
          </p:cNvSpPr>
          <p:nvPr>
            <p:ph type="title"/>
          </p:nvPr>
        </p:nvSpPr>
        <p:spPr/>
        <p:txBody>
          <a:bodyPr/>
          <a:lstStyle/>
          <a:p>
            <a:pPr algn="ctr"/>
            <a:r>
              <a:rPr lang="en-IN" dirty="0"/>
              <a:t>Bit Bucket </a:t>
            </a:r>
          </a:p>
        </p:txBody>
      </p:sp>
      <p:sp>
        <p:nvSpPr>
          <p:cNvPr id="3" name="Content Placeholder 2">
            <a:extLst>
              <a:ext uri="{FF2B5EF4-FFF2-40B4-BE49-F238E27FC236}">
                <a16:creationId xmlns:a16="http://schemas.microsoft.com/office/drawing/2014/main" id="{0E7A9A13-1252-496F-BD4F-0C9DB171D94A}"/>
              </a:ext>
            </a:extLst>
          </p:cNvPr>
          <p:cNvSpPr>
            <a:spLocks noGrp="1"/>
          </p:cNvSpPr>
          <p:nvPr>
            <p:ph idx="1"/>
          </p:nvPr>
        </p:nvSpPr>
        <p:spPr/>
        <p:txBody>
          <a:bodyPr/>
          <a:lstStyle/>
          <a:p>
            <a:pPr marL="0" indent="0">
              <a:buNone/>
            </a:pPr>
            <a:r>
              <a:rPr lang="en-IN" dirty="0">
                <a:hlinkClick r:id="rId2"/>
              </a:rPr>
              <a:t>https://www.atlassian.com/git/tutorials/learn-git-with-bitbucket-cloud</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9816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95B6-CE6F-4F21-8D32-A1E6C4FC1245}"/>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F8FC206E-21CA-4F86-8651-B9E6AB6E992C}"/>
              </a:ext>
            </a:extLst>
          </p:cNvPr>
          <p:cNvSpPr>
            <a:spLocks noGrp="1"/>
          </p:cNvSpPr>
          <p:nvPr>
            <p:ph idx="1"/>
          </p:nvPr>
        </p:nvSpPr>
        <p:spPr/>
        <p:txBody>
          <a:bodyPr/>
          <a:lstStyle/>
          <a:p>
            <a:r>
              <a:rPr lang="en-IN" dirty="0"/>
              <a:t>Git is a distributed revision control and source code management system with an emphasis on speed.</a:t>
            </a:r>
          </a:p>
          <a:p>
            <a:r>
              <a:rPr lang="en-IN" dirty="0"/>
              <a:t>Git was initially designed and developed by Linus Torvalds for Linux kernel development. </a:t>
            </a:r>
          </a:p>
          <a:p>
            <a:r>
              <a:rPr lang="en-IN" dirty="0"/>
              <a:t>Git is a free software distributed under the terms of the GNU General Public License version 2.</a:t>
            </a:r>
          </a:p>
        </p:txBody>
      </p:sp>
    </p:spTree>
    <p:extLst>
      <p:ext uri="{BB962C8B-B14F-4D97-AF65-F5344CB8AC3E}">
        <p14:creationId xmlns:p14="http://schemas.microsoft.com/office/powerpoint/2010/main" val="194779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BD9-DF35-465C-9A10-73CAB7FDB804}"/>
              </a:ext>
            </a:extLst>
          </p:cNvPr>
          <p:cNvSpPr>
            <a:spLocks noGrp="1"/>
          </p:cNvSpPr>
          <p:nvPr>
            <p:ph type="title"/>
          </p:nvPr>
        </p:nvSpPr>
        <p:spPr/>
        <p:txBody>
          <a:bodyPr/>
          <a:lstStyle/>
          <a:p>
            <a:pPr algn="ctr"/>
            <a:r>
              <a:rPr lang="en-IN" b="1" dirty="0"/>
              <a:t>Version Control System</a:t>
            </a:r>
            <a:endParaRPr lang="en-IN" dirty="0"/>
          </a:p>
        </p:txBody>
      </p:sp>
      <p:sp>
        <p:nvSpPr>
          <p:cNvPr id="3" name="Content Placeholder 2">
            <a:extLst>
              <a:ext uri="{FF2B5EF4-FFF2-40B4-BE49-F238E27FC236}">
                <a16:creationId xmlns:a16="http://schemas.microsoft.com/office/drawing/2014/main" id="{D7E5871A-66B2-491E-A4A5-2AE0D978DB2C}"/>
              </a:ext>
            </a:extLst>
          </p:cNvPr>
          <p:cNvSpPr>
            <a:spLocks noGrp="1"/>
          </p:cNvSpPr>
          <p:nvPr>
            <p:ph idx="1"/>
          </p:nvPr>
        </p:nvSpPr>
        <p:spPr>
          <a:xfrm>
            <a:off x="838200" y="1690688"/>
            <a:ext cx="10515600" cy="4351338"/>
          </a:xfrm>
        </p:spPr>
        <p:txBody>
          <a:bodyPr/>
          <a:lstStyle/>
          <a:p>
            <a:pPr marL="0" indent="0">
              <a:buNone/>
            </a:pPr>
            <a:r>
              <a:rPr lang="en-IN" b="1" dirty="0"/>
              <a:t>Version Control System (VCS)</a:t>
            </a:r>
            <a:r>
              <a:rPr lang="en-IN" dirty="0"/>
              <a:t> is a software that helps software developers to work together and maintain a complete history of their work.</a:t>
            </a:r>
          </a:p>
          <a:p>
            <a:pPr marL="0" indent="0">
              <a:buNone/>
            </a:pPr>
            <a:r>
              <a:rPr lang="en-IN" dirty="0"/>
              <a:t>Listed below are the functions of a VCS −</a:t>
            </a:r>
          </a:p>
          <a:p>
            <a:endParaRPr lang="en-IN" dirty="0"/>
          </a:p>
          <a:p>
            <a:r>
              <a:rPr lang="en-IN" dirty="0"/>
              <a:t>Allows developers to work simultaneously.</a:t>
            </a:r>
          </a:p>
          <a:p>
            <a:r>
              <a:rPr lang="en-IN" dirty="0"/>
              <a:t>Does not allow overwriting each other’s changes.</a:t>
            </a:r>
          </a:p>
          <a:p>
            <a:r>
              <a:rPr lang="en-IN" dirty="0"/>
              <a:t>Maintains a history of every version.</a:t>
            </a:r>
          </a:p>
          <a:p>
            <a:pPr marL="0" indent="0">
              <a:buNone/>
            </a:pPr>
            <a:endParaRPr lang="en-IN" dirty="0"/>
          </a:p>
        </p:txBody>
      </p:sp>
    </p:spTree>
    <p:extLst>
      <p:ext uri="{BB962C8B-B14F-4D97-AF65-F5344CB8AC3E}">
        <p14:creationId xmlns:p14="http://schemas.microsoft.com/office/powerpoint/2010/main" val="387768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AF29-7C5F-437C-8E8C-EF2EAC95339A}"/>
              </a:ext>
            </a:extLst>
          </p:cNvPr>
          <p:cNvSpPr>
            <a:spLocks noGrp="1"/>
          </p:cNvSpPr>
          <p:nvPr>
            <p:ph type="title"/>
          </p:nvPr>
        </p:nvSpPr>
        <p:spPr/>
        <p:txBody>
          <a:bodyPr/>
          <a:lstStyle/>
          <a:p>
            <a:pPr algn="ctr"/>
            <a:r>
              <a:rPr lang="en-IN" dirty="0"/>
              <a:t>The types of VCS −</a:t>
            </a:r>
            <a:endParaRPr lang="en-IN" b="1" dirty="0"/>
          </a:p>
        </p:txBody>
      </p:sp>
      <p:sp>
        <p:nvSpPr>
          <p:cNvPr id="3" name="Content Placeholder 2">
            <a:extLst>
              <a:ext uri="{FF2B5EF4-FFF2-40B4-BE49-F238E27FC236}">
                <a16:creationId xmlns:a16="http://schemas.microsoft.com/office/drawing/2014/main" id="{FE8C3099-26FC-45BC-AEE8-D60F77A39CFF}"/>
              </a:ext>
            </a:extLst>
          </p:cNvPr>
          <p:cNvSpPr>
            <a:spLocks noGrp="1"/>
          </p:cNvSpPr>
          <p:nvPr>
            <p:ph idx="1"/>
          </p:nvPr>
        </p:nvSpPr>
        <p:spPr/>
        <p:txBody>
          <a:bodyPr/>
          <a:lstStyle/>
          <a:p>
            <a:endParaRPr lang="en-IN" dirty="0"/>
          </a:p>
          <a:p>
            <a:r>
              <a:rPr lang="en-IN" dirty="0"/>
              <a:t>Centralized version control system (CVCS).</a:t>
            </a:r>
          </a:p>
          <a:p>
            <a:r>
              <a:rPr lang="en-IN" dirty="0"/>
              <a:t>Distributed/Decentralized version control system (DVCS).</a:t>
            </a:r>
          </a:p>
          <a:p>
            <a:pPr marL="0" indent="0">
              <a:buNone/>
            </a:pPr>
            <a:endParaRPr lang="en-IN" dirty="0"/>
          </a:p>
        </p:txBody>
      </p:sp>
    </p:spTree>
    <p:extLst>
      <p:ext uri="{BB962C8B-B14F-4D97-AF65-F5344CB8AC3E}">
        <p14:creationId xmlns:p14="http://schemas.microsoft.com/office/powerpoint/2010/main" val="404093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7D13-03E3-45C7-85F4-51F5AFE645D8}"/>
              </a:ext>
            </a:extLst>
          </p:cNvPr>
          <p:cNvSpPr>
            <a:spLocks noGrp="1"/>
          </p:cNvSpPr>
          <p:nvPr>
            <p:ph type="title"/>
          </p:nvPr>
        </p:nvSpPr>
        <p:spPr/>
        <p:txBody>
          <a:bodyPr/>
          <a:lstStyle/>
          <a:p>
            <a:pPr algn="ctr"/>
            <a:r>
              <a:rPr lang="en-IN" dirty="0"/>
              <a:t>Centralized version control system (CVCS).</a:t>
            </a:r>
          </a:p>
        </p:txBody>
      </p:sp>
      <p:sp>
        <p:nvSpPr>
          <p:cNvPr id="3" name="Content Placeholder 2">
            <a:extLst>
              <a:ext uri="{FF2B5EF4-FFF2-40B4-BE49-F238E27FC236}">
                <a16:creationId xmlns:a16="http://schemas.microsoft.com/office/drawing/2014/main" id="{BFBCDB3D-D673-44A0-8C6C-7B0CB8EA8A50}"/>
              </a:ext>
            </a:extLst>
          </p:cNvPr>
          <p:cNvSpPr>
            <a:spLocks noGrp="1"/>
          </p:cNvSpPr>
          <p:nvPr>
            <p:ph idx="1"/>
          </p:nvPr>
        </p:nvSpPr>
        <p:spPr/>
        <p:txBody>
          <a:bodyPr/>
          <a:lstStyle/>
          <a:p>
            <a:pPr marL="0" indent="0">
              <a:buNone/>
            </a:pPr>
            <a:r>
              <a:rPr lang="en-IN" dirty="0"/>
              <a:t>Centralized version control system (CVCS) uses a central server to store all files and enables team collaboration. </a:t>
            </a:r>
          </a:p>
          <a:p>
            <a:pPr marL="0" indent="0">
              <a:buNone/>
            </a:pPr>
            <a:r>
              <a:rPr lang="en-IN" dirty="0"/>
              <a:t>But the major drawback of CVCS is its single point of failure, i.e., failure of the central server. </a:t>
            </a:r>
          </a:p>
          <a:p>
            <a:pPr marL="0" indent="0">
              <a:buNone/>
            </a:pPr>
            <a:r>
              <a:rPr lang="en-IN" dirty="0"/>
              <a:t>Unfortunately, if the central server goes down for an hour, then during that hour, no one can collaborate at all. And even in a worst case, if the disk of the central server gets corrupted and proper backup has not been taken, then you will lose the entire history of the project.</a:t>
            </a:r>
          </a:p>
        </p:txBody>
      </p:sp>
    </p:spTree>
    <p:extLst>
      <p:ext uri="{BB962C8B-B14F-4D97-AF65-F5344CB8AC3E}">
        <p14:creationId xmlns:p14="http://schemas.microsoft.com/office/powerpoint/2010/main" val="292947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C59E-4C08-4E3F-92EF-FF3A50259BB1}"/>
              </a:ext>
            </a:extLst>
          </p:cNvPr>
          <p:cNvSpPr>
            <a:spLocks noGrp="1"/>
          </p:cNvSpPr>
          <p:nvPr>
            <p:ph type="title"/>
          </p:nvPr>
        </p:nvSpPr>
        <p:spPr/>
        <p:txBody>
          <a:bodyPr/>
          <a:lstStyle/>
          <a:p>
            <a:pPr algn="ctr"/>
            <a:r>
              <a:rPr lang="en-IN" b="1" dirty="0"/>
              <a:t>Distributed Version Control System</a:t>
            </a:r>
          </a:p>
        </p:txBody>
      </p:sp>
      <p:sp>
        <p:nvSpPr>
          <p:cNvPr id="3" name="Content Placeholder 2">
            <a:extLst>
              <a:ext uri="{FF2B5EF4-FFF2-40B4-BE49-F238E27FC236}">
                <a16:creationId xmlns:a16="http://schemas.microsoft.com/office/drawing/2014/main" id="{9EFEA1F8-4F05-4F94-959B-28122A498741}"/>
              </a:ext>
            </a:extLst>
          </p:cNvPr>
          <p:cNvSpPr>
            <a:spLocks noGrp="1"/>
          </p:cNvSpPr>
          <p:nvPr>
            <p:ph idx="1"/>
          </p:nvPr>
        </p:nvSpPr>
        <p:spPr/>
        <p:txBody>
          <a:bodyPr>
            <a:normAutofit lnSpcReduction="10000"/>
          </a:bodyPr>
          <a:lstStyle/>
          <a:p>
            <a:r>
              <a:rPr lang="en-IN" dirty="0"/>
              <a:t>DVCS clients not only check out the latest snapshot of the directory but they also fully mirror the repository. </a:t>
            </a:r>
          </a:p>
          <a:p>
            <a:r>
              <a:rPr lang="en-IN" dirty="0"/>
              <a:t>If the server goes down, then the repository from any client can be copied back to the server to restore it. </a:t>
            </a:r>
          </a:p>
          <a:p>
            <a:r>
              <a:rPr lang="en-IN" dirty="0"/>
              <a:t>Every checkout is a full backup of the repository. </a:t>
            </a:r>
          </a:p>
          <a:p>
            <a:r>
              <a:rPr lang="en-IN" dirty="0"/>
              <a:t>Git does not rely on the central server and that is why you can perform many operations when you are offline. </a:t>
            </a:r>
          </a:p>
          <a:p>
            <a:r>
              <a:rPr lang="en-IN" dirty="0"/>
              <a:t>You can commit changes, create branches, view logs, and perform other operations when you are offline. You require network connection only to publish your changes and take the latest changes.</a:t>
            </a:r>
          </a:p>
        </p:txBody>
      </p:sp>
    </p:spTree>
    <p:extLst>
      <p:ext uri="{BB962C8B-B14F-4D97-AF65-F5344CB8AC3E}">
        <p14:creationId xmlns:p14="http://schemas.microsoft.com/office/powerpoint/2010/main" val="5053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85F8-0DB5-4BAC-B754-13866F1F53B0}"/>
              </a:ext>
            </a:extLst>
          </p:cNvPr>
          <p:cNvSpPr>
            <a:spLocks noGrp="1"/>
          </p:cNvSpPr>
          <p:nvPr>
            <p:ph type="title"/>
          </p:nvPr>
        </p:nvSpPr>
        <p:spPr/>
        <p:txBody>
          <a:bodyPr/>
          <a:lstStyle/>
          <a:p>
            <a:pPr algn="ctr"/>
            <a:r>
              <a:rPr lang="en-IN" b="1" dirty="0"/>
              <a:t>Advantages of Git</a:t>
            </a:r>
            <a:endParaRPr lang="en-IN" dirty="0"/>
          </a:p>
        </p:txBody>
      </p:sp>
      <p:sp>
        <p:nvSpPr>
          <p:cNvPr id="3" name="Content Placeholder 2">
            <a:extLst>
              <a:ext uri="{FF2B5EF4-FFF2-40B4-BE49-F238E27FC236}">
                <a16:creationId xmlns:a16="http://schemas.microsoft.com/office/drawing/2014/main" id="{832B59A9-D618-40E1-AD23-71D3C935070D}"/>
              </a:ext>
            </a:extLst>
          </p:cNvPr>
          <p:cNvSpPr>
            <a:spLocks noGrp="1"/>
          </p:cNvSpPr>
          <p:nvPr>
            <p:ph idx="1"/>
          </p:nvPr>
        </p:nvSpPr>
        <p:spPr/>
        <p:txBody>
          <a:bodyPr>
            <a:normAutofit fontScale="92500" lnSpcReduction="20000"/>
          </a:bodyPr>
          <a:lstStyle/>
          <a:p>
            <a:r>
              <a:rPr lang="en-IN" b="1" dirty="0"/>
              <a:t>Free and open source</a:t>
            </a:r>
          </a:p>
          <a:p>
            <a:pPr marL="0" indent="0">
              <a:buNone/>
            </a:pPr>
            <a:r>
              <a:rPr lang="en-IN" dirty="0"/>
              <a:t>GPL (General Public License) is a free license software that is popularly used across the world. It allows users to study, run, share, and modify the software. Git is released under GPL’s open source license</a:t>
            </a:r>
            <a:endParaRPr lang="en-IN" b="1" dirty="0"/>
          </a:p>
          <a:p>
            <a:r>
              <a:rPr lang="en-IN" b="1" dirty="0"/>
              <a:t>Fast and small</a:t>
            </a:r>
          </a:p>
          <a:p>
            <a:r>
              <a:rPr lang="en-IN" dirty="0"/>
              <a:t>Most of the operations are performed locally, it gives a huge benefit in terms of speed. Git does not rely on the central server; that is why, there is no need to interact with the remote server for every operation</a:t>
            </a:r>
            <a:endParaRPr lang="en-IN" b="1" dirty="0"/>
          </a:p>
          <a:p>
            <a:r>
              <a:rPr lang="en-IN" b="1" dirty="0"/>
              <a:t>Implicit backup</a:t>
            </a:r>
          </a:p>
          <a:p>
            <a:r>
              <a:rPr lang="en-IN" dirty="0"/>
              <a:t>The chances of losing data are very rare when there are multiple copies of it. Data present on any client side mirrors the repository, hence it can be used in the event of a crash or disk corruption.</a:t>
            </a:r>
            <a:endParaRPr lang="en-IN" b="1" dirty="0"/>
          </a:p>
        </p:txBody>
      </p:sp>
    </p:spTree>
    <p:extLst>
      <p:ext uri="{BB962C8B-B14F-4D97-AF65-F5344CB8AC3E}">
        <p14:creationId xmlns:p14="http://schemas.microsoft.com/office/powerpoint/2010/main" val="408807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90D7-628F-4413-B7BE-C89FBE294C1F}"/>
              </a:ext>
            </a:extLst>
          </p:cNvPr>
          <p:cNvSpPr>
            <a:spLocks noGrp="1"/>
          </p:cNvSpPr>
          <p:nvPr>
            <p:ph type="title"/>
          </p:nvPr>
        </p:nvSpPr>
        <p:spPr/>
        <p:txBody>
          <a:bodyPr/>
          <a:lstStyle/>
          <a:p>
            <a:pPr algn="ctr"/>
            <a:r>
              <a:rPr lang="en-IN" dirty="0"/>
              <a:t>Advantages of </a:t>
            </a:r>
            <a:r>
              <a:rPr lang="en-IN" dirty="0" err="1"/>
              <a:t>GIt</a:t>
            </a:r>
            <a:endParaRPr lang="en-IN" dirty="0"/>
          </a:p>
        </p:txBody>
      </p:sp>
      <p:sp>
        <p:nvSpPr>
          <p:cNvPr id="3" name="Content Placeholder 2">
            <a:extLst>
              <a:ext uri="{FF2B5EF4-FFF2-40B4-BE49-F238E27FC236}">
                <a16:creationId xmlns:a16="http://schemas.microsoft.com/office/drawing/2014/main" id="{F053FB12-373C-47D9-8371-967640F4D6F7}"/>
              </a:ext>
            </a:extLst>
          </p:cNvPr>
          <p:cNvSpPr>
            <a:spLocks noGrp="1"/>
          </p:cNvSpPr>
          <p:nvPr>
            <p:ph idx="1"/>
          </p:nvPr>
        </p:nvSpPr>
        <p:spPr/>
        <p:txBody>
          <a:bodyPr>
            <a:normAutofit lnSpcReduction="10000"/>
          </a:bodyPr>
          <a:lstStyle/>
          <a:p>
            <a:r>
              <a:rPr lang="en-IN" b="1" dirty="0"/>
              <a:t>Security</a:t>
            </a:r>
          </a:p>
          <a:p>
            <a:r>
              <a:rPr lang="en-IN" dirty="0"/>
              <a:t>Git 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Git database without knowing Git.</a:t>
            </a:r>
            <a:endParaRPr lang="en-IN" b="1" dirty="0"/>
          </a:p>
          <a:p>
            <a:r>
              <a:rPr lang="en-IN" b="1" dirty="0"/>
              <a:t>No need of powerful hardware</a:t>
            </a:r>
          </a:p>
          <a:p>
            <a:r>
              <a:rPr lang="en-IN" dirty="0"/>
              <a:t>In case of DVCS, developers don’t interact with the server unless they need to push or pull changes. All the heavy lifting happens on the client side, so the server hardware can be very simple indeed.</a:t>
            </a:r>
            <a:endParaRPr lang="en-IN" b="1"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1558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D749-E3B5-4FDC-AB34-9A525301041C}"/>
              </a:ext>
            </a:extLst>
          </p:cNvPr>
          <p:cNvSpPr>
            <a:spLocks noGrp="1"/>
          </p:cNvSpPr>
          <p:nvPr>
            <p:ph type="title"/>
          </p:nvPr>
        </p:nvSpPr>
        <p:spPr/>
        <p:txBody>
          <a:bodyPr/>
          <a:lstStyle/>
          <a:p>
            <a:pPr algn="ctr"/>
            <a:r>
              <a:rPr lang="en-IN" dirty="0"/>
              <a:t>Advantages of </a:t>
            </a:r>
            <a:r>
              <a:rPr lang="en-IN" dirty="0" err="1"/>
              <a:t>GIt</a:t>
            </a:r>
            <a:endParaRPr lang="en-IN" dirty="0"/>
          </a:p>
        </p:txBody>
      </p:sp>
      <p:sp>
        <p:nvSpPr>
          <p:cNvPr id="3" name="Content Placeholder 2">
            <a:extLst>
              <a:ext uri="{FF2B5EF4-FFF2-40B4-BE49-F238E27FC236}">
                <a16:creationId xmlns:a16="http://schemas.microsoft.com/office/drawing/2014/main" id="{3ADCB463-A624-4231-81B1-60DDC8432166}"/>
              </a:ext>
            </a:extLst>
          </p:cNvPr>
          <p:cNvSpPr>
            <a:spLocks noGrp="1"/>
          </p:cNvSpPr>
          <p:nvPr>
            <p:ph idx="1"/>
          </p:nvPr>
        </p:nvSpPr>
        <p:spPr/>
        <p:txBody>
          <a:bodyPr/>
          <a:lstStyle/>
          <a:p>
            <a:pPr marL="0" indent="0">
              <a:buNone/>
            </a:pPr>
            <a:r>
              <a:rPr lang="en-IN" b="1" dirty="0"/>
              <a:t>Easier branching</a:t>
            </a:r>
          </a:p>
          <a:p>
            <a:pPr marL="0" indent="0">
              <a:buNone/>
            </a:pPr>
            <a:r>
              <a:rPr lang="en-IN" dirty="0"/>
              <a:t>branch management with Git is very simple. It takes only a few seconds to create, delete, and merge branches.</a:t>
            </a:r>
            <a:endParaRPr lang="en-IN" b="1" dirty="0"/>
          </a:p>
          <a:p>
            <a:pPr marL="0" indent="0">
              <a:buNone/>
            </a:pPr>
            <a:endParaRPr lang="en-IN" dirty="0"/>
          </a:p>
        </p:txBody>
      </p:sp>
    </p:spTree>
    <p:extLst>
      <p:ext uri="{BB962C8B-B14F-4D97-AF65-F5344CB8AC3E}">
        <p14:creationId xmlns:p14="http://schemas.microsoft.com/office/powerpoint/2010/main" val="95294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2804</TotalTime>
  <Words>994</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Unicode MS</vt:lpstr>
      <vt:lpstr>Calibri</vt:lpstr>
      <vt:lpstr>Calibri Light</vt:lpstr>
      <vt:lpstr>Office Theme</vt:lpstr>
      <vt:lpstr>Git</vt:lpstr>
      <vt:lpstr>Introduction</vt:lpstr>
      <vt:lpstr>Version Control System</vt:lpstr>
      <vt:lpstr>The types of VCS −</vt:lpstr>
      <vt:lpstr>Centralized version control system (CVCS).</vt:lpstr>
      <vt:lpstr>Distributed Version Control System</vt:lpstr>
      <vt:lpstr>Advantages of Git</vt:lpstr>
      <vt:lpstr>Advantages of GIt</vt:lpstr>
      <vt:lpstr>Advantages of GIt</vt:lpstr>
      <vt:lpstr>Local Repository</vt:lpstr>
      <vt:lpstr>Basic workflow of Git.</vt:lpstr>
      <vt:lpstr>PowerPoint Presentation</vt:lpstr>
      <vt:lpstr>Install Git and Create GitHub account</vt:lpstr>
      <vt:lpstr>PowerPoint Presentation</vt:lpstr>
      <vt:lpstr>Cloning an Existing Repository</vt:lpstr>
      <vt:lpstr>PowerPoint Presentation</vt:lpstr>
      <vt:lpstr>Bit Bucket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manisha shah</dc:creator>
  <cp:lastModifiedBy>manisha shah</cp:lastModifiedBy>
  <cp:revision>48</cp:revision>
  <dcterms:created xsi:type="dcterms:W3CDTF">2019-08-31T17:25:35Z</dcterms:created>
  <dcterms:modified xsi:type="dcterms:W3CDTF">2019-09-02T16:10:31Z</dcterms:modified>
</cp:coreProperties>
</file>